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33" r:id="rId2"/>
    <p:sldId id="302" r:id="rId3"/>
    <p:sldId id="310" r:id="rId4"/>
    <p:sldId id="319" r:id="rId5"/>
    <p:sldId id="318" r:id="rId6"/>
    <p:sldId id="307" r:id="rId7"/>
    <p:sldId id="321" r:id="rId8"/>
    <p:sldId id="322" r:id="rId9"/>
    <p:sldId id="293" r:id="rId10"/>
    <p:sldId id="323" r:id="rId11"/>
    <p:sldId id="324" r:id="rId12"/>
    <p:sldId id="325" r:id="rId13"/>
    <p:sldId id="326" r:id="rId14"/>
    <p:sldId id="292" r:id="rId15"/>
    <p:sldId id="314" r:id="rId16"/>
    <p:sldId id="327" r:id="rId17"/>
    <p:sldId id="328" r:id="rId18"/>
    <p:sldId id="331" r:id="rId19"/>
    <p:sldId id="330" r:id="rId20"/>
    <p:sldId id="332" r:id="rId21"/>
    <p:sldId id="28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/>
    <p:restoredTop sz="93681"/>
  </p:normalViewPr>
  <p:slideViewPr>
    <p:cSldViewPr>
      <p:cViewPr varScale="1">
        <p:scale>
          <a:sx n="118" d="100"/>
          <a:sy n="118" d="100"/>
        </p:scale>
        <p:origin x="130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5D2A0-35E4-4A67-BA72-1AD8B556EBCE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DFD20-AFA7-4587-8814-D049A52B0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6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49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49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125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6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786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12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82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14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61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24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5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557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87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73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3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84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82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67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570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278300377@qq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278300377@qq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5141AA-9C37-C840-8EBA-8D0EDEA29474}"/>
              </a:ext>
            </a:extLst>
          </p:cNvPr>
          <p:cNvSpPr txBox="1"/>
          <p:nvPr/>
        </p:nvSpPr>
        <p:spPr>
          <a:xfrm>
            <a:off x="443784" y="1160200"/>
            <a:ext cx="7416824" cy="327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请在</a:t>
            </a:r>
            <a:r>
              <a:rPr lang="zh-CN" alt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本地完成以下</a:t>
            </a:r>
            <a:r>
              <a:rPr lang="en-US" altLang="zh-CN" sz="20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道编程题</a:t>
            </a:r>
            <a:endParaRPr lang="en-US" altLang="zh-CN" sz="2000" b="1" dirty="0">
              <a:solidFill>
                <a:srgbClr val="7030A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请参考右图，</a:t>
            </a:r>
            <a:r>
              <a:rPr lang="zh-CN" alt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规范构建本地目录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（做到结构清晰）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第一题：键盘输入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—&gt;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文件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—&gt;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屏幕显示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Page-2~8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第二题：内存数据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—&gt;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文件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—&gt;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读取处理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Page-9~13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第三题：多线程文件读写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Page-14-20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代码结构在后续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中给出（可参考，也可按自己思路实现）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请按要求发送到邮箱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Page-21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hlinkClick r:id="rId3"/>
              </a:rPr>
              <a:t>278300377@qq.com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818E4F-6EF1-3F4F-9D52-520355AD5B7C}"/>
              </a:ext>
            </a:extLst>
          </p:cNvPr>
          <p:cNvSpPr txBox="1"/>
          <p:nvPr/>
        </p:nvSpPr>
        <p:spPr>
          <a:xfrm>
            <a:off x="457200" y="576904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上机的目的是锻炼编程逻辑，不是“完成作业”</a:t>
            </a:r>
            <a:endParaRPr kumimoji="1"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所以不要抄袭，有问题及时反馈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B32E24-BF9C-4841-8295-772B906BC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445505"/>
            <a:ext cx="2658478" cy="2334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303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A4551A-D3A9-AF4B-9172-C45DC5D10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8" y="476672"/>
            <a:ext cx="4322262" cy="61653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1FBE5D9-1980-064A-9EFE-1B520C1CA45C}"/>
              </a:ext>
            </a:extLst>
          </p:cNvPr>
          <p:cNvSpPr txBox="1"/>
          <p:nvPr/>
        </p:nvSpPr>
        <p:spPr>
          <a:xfrm>
            <a:off x="4788024" y="596129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MainProcess</a:t>
            </a:r>
            <a:r>
              <a:rPr kumimoji="1" lang="zh-CN" altLang="en-US" sz="1600" dirty="0"/>
              <a:t>照搬，着重实现</a:t>
            </a:r>
            <a:r>
              <a:rPr kumimoji="1" lang="en-US" altLang="zh-CN" sz="1600" dirty="0" err="1"/>
              <a:t>DataOperation</a:t>
            </a:r>
            <a:r>
              <a:rPr kumimoji="1" lang="zh-CN" altLang="en-US" sz="1600" dirty="0"/>
              <a:t>类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EEE62A1-8787-2F4B-A14D-31C0E467DDE5}"/>
              </a:ext>
            </a:extLst>
          </p:cNvPr>
          <p:cNvSpPr/>
          <p:nvPr/>
        </p:nvSpPr>
        <p:spPr>
          <a:xfrm>
            <a:off x="1043608" y="3861048"/>
            <a:ext cx="2232248" cy="36004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83046A6-B7C8-5848-8D4B-2BB9F0C69FC7}"/>
              </a:ext>
            </a:extLst>
          </p:cNvPr>
          <p:cNvSpPr/>
          <p:nvPr/>
        </p:nvSpPr>
        <p:spPr>
          <a:xfrm>
            <a:off x="1043608" y="4437112"/>
            <a:ext cx="3528392" cy="432048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8E27454-5683-354F-8AE3-0BAEFBC4C8B9}"/>
              </a:ext>
            </a:extLst>
          </p:cNvPr>
          <p:cNvCxnSpPr>
            <a:cxnSpLocks/>
            <a:stCxn id="13" idx="6"/>
            <a:endCxn id="20" idx="1"/>
          </p:cNvCxnSpPr>
          <p:nvPr/>
        </p:nvCxnSpPr>
        <p:spPr>
          <a:xfrm flipV="1">
            <a:off x="3275856" y="1646887"/>
            <a:ext cx="2219402" cy="239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7014DC7-CBFF-FA4D-AA77-E8EAF12C51BC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4572000" y="3071115"/>
            <a:ext cx="793870" cy="158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A86ADEF-FB78-5349-AF31-B876EDB58C44}"/>
              </a:ext>
            </a:extLst>
          </p:cNvPr>
          <p:cNvSpPr txBox="1"/>
          <p:nvPr/>
        </p:nvSpPr>
        <p:spPr>
          <a:xfrm>
            <a:off x="5495258" y="1277555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调用</a:t>
            </a:r>
            <a:r>
              <a:rPr kumimoji="1" lang="en-US" altLang="zh-CN" sz="1400" dirty="0" err="1"/>
              <a:t>DataOperation</a:t>
            </a:r>
            <a:r>
              <a:rPr kumimoji="1" lang="zh-CN" altLang="en-US" sz="1400" dirty="0"/>
              <a:t>类中的字节流写入函数，以字节流的方式将随机数组写入</a:t>
            </a:r>
            <a:r>
              <a:rPr kumimoji="1" lang="en-US" altLang="zh-CN" sz="1400" dirty="0" err="1"/>
              <a:t>output.txt</a:t>
            </a:r>
            <a:r>
              <a:rPr kumimoji="1" lang="zh-CN" altLang="en-US" sz="1400" dirty="0"/>
              <a:t>文件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74046C-F490-E94A-B2F9-5D2219199145}"/>
              </a:ext>
            </a:extLst>
          </p:cNvPr>
          <p:cNvSpPr txBox="1"/>
          <p:nvPr/>
        </p:nvSpPr>
        <p:spPr>
          <a:xfrm>
            <a:off x="5508104" y="245142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调用</a:t>
            </a:r>
            <a:r>
              <a:rPr kumimoji="1" lang="en-US" altLang="zh-CN" sz="1400" dirty="0" err="1"/>
              <a:t>DataOperation</a:t>
            </a:r>
            <a:r>
              <a:rPr kumimoji="1" lang="zh-CN" altLang="en-US" sz="1400" dirty="0"/>
              <a:t>类中计算某列平均值的函数，读取</a:t>
            </a:r>
            <a:r>
              <a:rPr kumimoji="1" lang="en-US" altLang="zh-CN" sz="1400" dirty="0" err="1"/>
              <a:t>output.txt</a:t>
            </a:r>
            <a:r>
              <a:rPr kumimoji="1" lang="zh-CN" altLang="en-US" sz="1400" dirty="0"/>
              <a:t>文件的某一列并计算平均值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A232762-1666-1849-AAF8-46AB9C18F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527" y="3565071"/>
            <a:ext cx="2322865" cy="2914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B5C8A2F-782A-6C4C-A018-9CCE483088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64" y="131239"/>
            <a:ext cx="2020749" cy="1119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179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E80772-53C7-6843-9670-9E9279E33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4516526" cy="4149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B96369E-2B1C-0346-BC47-8A68ECC4049D}"/>
              </a:ext>
            </a:extLst>
          </p:cNvPr>
          <p:cNvSpPr/>
          <p:nvPr/>
        </p:nvSpPr>
        <p:spPr>
          <a:xfrm>
            <a:off x="539552" y="1268760"/>
            <a:ext cx="4176464" cy="406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40C6581F-3135-9341-84EC-365A13E9CCE5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4716016" y="1472153"/>
            <a:ext cx="946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3DB42-319B-3B42-AB26-E5F58F1D3329}"/>
              </a:ext>
            </a:extLst>
          </p:cNvPr>
          <p:cNvSpPr txBox="1"/>
          <p:nvPr/>
        </p:nvSpPr>
        <p:spPr>
          <a:xfrm>
            <a:off x="5662464" y="1318264"/>
            <a:ext cx="3481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定义随机数的总量为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100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，每行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5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个数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2ECBD79-FD65-794D-80AF-2D370CA8674E}"/>
              </a:ext>
            </a:extLst>
          </p:cNvPr>
          <p:cNvCxnSpPr/>
          <p:nvPr/>
        </p:nvCxnSpPr>
        <p:spPr>
          <a:xfrm>
            <a:off x="3722305" y="1945962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0D3448E-49B1-D54C-B1D3-5B8918F450DA}"/>
              </a:ext>
            </a:extLst>
          </p:cNvPr>
          <p:cNvSpPr txBox="1"/>
          <p:nvPr/>
        </p:nvSpPr>
        <p:spPr>
          <a:xfrm>
            <a:off x="5666521" y="1776684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字节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I/O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流，缓冲字节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I/O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流 声明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FACD47-E8C5-2446-8364-4569BA15F2C5}"/>
              </a:ext>
            </a:extLst>
          </p:cNvPr>
          <p:cNvSpPr/>
          <p:nvPr/>
        </p:nvSpPr>
        <p:spPr>
          <a:xfrm>
            <a:off x="539552" y="1776684"/>
            <a:ext cx="3182753" cy="4067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F9B9943B-EB11-7443-B9A5-7B39D0DDAAD8}"/>
              </a:ext>
            </a:extLst>
          </p:cNvPr>
          <p:cNvCxnSpPr>
            <a:cxnSpLocks/>
          </p:cNvCxnSpPr>
          <p:nvPr/>
        </p:nvCxnSpPr>
        <p:spPr>
          <a:xfrm flipV="1">
            <a:off x="3131840" y="2388138"/>
            <a:ext cx="2520280" cy="46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131D0A7-533A-814D-AE4B-D09B6430D2A7}"/>
              </a:ext>
            </a:extLst>
          </p:cNvPr>
          <p:cNvSpPr txBox="1"/>
          <p:nvPr/>
        </p:nvSpPr>
        <p:spPr>
          <a:xfrm>
            <a:off x="5724128" y="2205309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利用提供的文件名创建文件对象</a:t>
            </a:r>
            <a:endParaRPr kumimoji="1" lang="en-US" altLang="zh-CN" sz="1400" b="1" dirty="0">
              <a:solidFill>
                <a:srgbClr val="7030A0"/>
              </a:solidFill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</a:rPr>
              <a:t>如果文件不存在，则创建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CB5F263-DC8C-714A-AF1C-1986D37813AC}"/>
              </a:ext>
            </a:extLst>
          </p:cNvPr>
          <p:cNvSpPr/>
          <p:nvPr/>
        </p:nvSpPr>
        <p:spPr>
          <a:xfrm>
            <a:off x="755577" y="3933057"/>
            <a:ext cx="158417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7940FB7A-8C9A-CD48-B2E1-A85080D0EFF2}"/>
              </a:ext>
            </a:extLst>
          </p:cNvPr>
          <p:cNvCxnSpPr>
            <a:cxnSpLocks/>
          </p:cNvCxnSpPr>
          <p:nvPr/>
        </p:nvCxnSpPr>
        <p:spPr>
          <a:xfrm>
            <a:off x="2339753" y="4090295"/>
            <a:ext cx="3312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015F3CB-FAA5-6944-9060-8A5CA13F3A2D}"/>
              </a:ext>
            </a:extLst>
          </p:cNvPr>
          <p:cNvSpPr txBox="1"/>
          <p:nvPr/>
        </p:nvSpPr>
        <p:spPr>
          <a:xfrm>
            <a:off x="5724128" y="3908821"/>
            <a:ext cx="3419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产生随机数，存储在类成员变量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data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中</a:t>
            </a:r>
            <a:endParaRPr kumimoji="1" lang="en-US" altLang="zh-CN" sz="1400" b="1" dirty="0">
              <a:solidFill>
                <a:srgbClr val="7030A0"/>
              </a:solidFill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</a:rPr>
              <a:t>补全</a:t>
            </a:r>
            <a:r>
              <a:rPr kumimoji="1" lang="en-US" altLang="zh-CN" sz="1400" b="1" dirty="0" err="1">
                <a:solidFill>
                  <a:srgbClr val="7030A0"/>
                </a:solidFill>
              </a:rPr>
              <a:t>generateDate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()</a:t>
            </a:r>
            <a:endParaRPr kumimoji="1" lang="zh-CN" altLang="en-US" sz="1400" b="1" dirty="0">
              <a:solidFill>
                <a:srgbClr val="7030A0"/>
              </a:solidFill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0AD2A4A-3C4A-4F46-AB65-958F0D75D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57" y="4954131"/>
            <a:ext cx="7018486" cy="16179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9E2938F6-7FCB-4E4E-9DA9-D0FB17531680}"/>
              </a:ext>
            </a:extLst>
          </p:cNvPr>
          <p:cNvCxnSpPr>
            <a:endCxn id="33" idx="0"/>
          </p:cNvCxnSpPr>
          <p:nvPr/>
        </p:nvCxnSpPr>
        <p:spPr>
          <a:xfrm>
            <a:off x="1547665" y="4216598"/>
            <a:ext cx="3024335" cy="73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5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856798-9605-094B-AA49-C503E6D74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58756"/>
            <a:ext cx="5781526" cy="1854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D9F6563-67A5-544D-961C-E261501773FE}"/>
              </a:ext>
            </a:extLst>
          </p:cNvPr>
          <p:cNvSpPr txBox="1"/>
          <p:nvPr/>
        </p:nvSpPr>
        <p:spPr>
          <a:xfrm>
            <a:off x="395536" y="332656"/>
            <a:ext cx="644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类成员方法，负责以字节流的方式将随机数写入文件：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先将</a:t>
            </a:r>
            <a:r>
              <a:rPr kumimoji="1" lang="en-US" altLang="zh-CN" sz="1400" dirty="0">
                <a:solidFill>
                  <a:srgbClr val="7030A0"/>
                </a:solidFill>
              </a:rPr>
              <a:t>data</a:t>
            </a:r>
            <a:r>
              <a:rPr kumimoji="1" lang="zh-CN" altLang="en-US" sz="1400" dirty="0">
                <a:solidFill>
                  <a:srgbClr val="7030A0"/>
                </a:solidFill>
              </a:rPr>
              <a:t>数组中的随机数每</a:t>
            </a:r>
            <a:r>
              <a:rPr kumimoji="1" lang="en-US" altLang="zh-CN" sz="1400" dirty="0">
                <a:solidFill>
                  <a:srgbClr val="7030A0"/>
                </a:solidFill>
              </a:rPr>
              <a:t>5</a:t>
            </a:r>
            <a:r>
              <a:rPr kumimoji="1" lang="zh-CN" altLang="en-US" sz="1400" dirty="0">
                <a:solidFill>
                  <a:srgbClr val="7030A0"/>
                </a:solidFill>
              </a:rPr>
              <a:t>个组成一个字符串；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字符串转成字节数组（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getBytes</a:t>
            </a:r>
            <a:r>
              <a:rPr kumimoji="1" lang="en-US" altLang="zh-CN" sz="1400" dirty="0">
                <a:solidFill>
                  <a:srgbClr val="7030A0"/>
                </a:solidFill>
              </a:rPr>
              <a:t>()</a:t>
            </a:r>
            <a:r>
              <a:rPr kumimoji="1" lang="zh-CN" altLang="en-US" sz="1400" dirty="0">
                <a:solidFill>
                  <a:srgbClr val="7030A0"/>
                </a:solidFill>
              </a:rPr>
              <a:t>）；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字节流将字节数组写入文件。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E53C113-78A0-454E-A796-9FB7694A2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898093"/>
            <a:ext cx="7668344" cy="17017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5D1738C-2299-E448-979C-9B0FD2202B11}"/>
              </a:ext>
            </a:extLst>
          </p:cNvPr>
          <p:cNvSpPr txBox="1"/>
          <p:nvPr/>
        </p:nvSpPr>
        <p:spPr>
          <a:xfrm>
            <a:off x="395536" y="3645024"/>
            <a:ext cx="64431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类成员方法，负责以字节流的方式读取数据中第</a:t>
            </a:r>
            <a:r>
              <a:rPr kumimoji="1" lang="en-US" altLang="zh-CN" sz="1400" dirty="0">
                <a:solidFill>
                  <a:srgbClr val="7030A0"/>
                </a:solidFill>
              </a:rPr>
              <a:t>x</a:t>
            </a:r>
            <a:r>
              <a:rPr kumimoji="1" lang="zh-CN" altLang="en-US" sz="1400" dirty="0">
                <a:solidFill>
                  <a:srgbClr val="7030A0"/>
                </a:solidFill>
              </a:rPr>
              <a:t>列：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调用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readAllBytes</a:t>
            </a:r>
            <a:r>
              <a:rPr kumimoji="1" lang="zh-CN" altLang="en-US" sz="1400" dirty="0">
                <a:solidFill>
                  <a:srgbClr val="7030A0"/>
                </a:solidFill>
              </a:rPr>
              <a:t>读取所有字节；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将所有字节转成字符串；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对字符串按照“</a:t>
            </a:r>
            <a:r>
              <a:rPr kumimoji="1" lang="en-US" altLang="zh-CN" sz="1400" dirty="0">
                <a:solidFill>
                  <a:srgbClr val="7030A0"/>
                </a:solidFill>
              </a:rPr>
              <a:t>|</a:t>
            </a:r>
            <a:r>
              <a:rPr kumimoji="1" lang="zh-CN" altLang="en-US" sz="1400" dirty="0">
                <a:solidFill>
                  <a:srgbClr val="7030A0"/>
                </a:solidFill>
              </a:rPr>
              <a:t>”符号进行分割；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取出其中第</a:t>
            </a:r>
            <a:r>
              <a:rPr kumimoji="1" lang="en-US" altLang="zh-CN" sz="1400" dirty="0">
                <a:solidFill>
                  <a:srgbClr val="7030A0"/>
                </a:solidFill>
              </a:rPr>
              <a:t>x</a:t>
            </a:r>
            <a:r>
              <a:rPr kumimoji="1" lang="zh-CN" altLang="en-US" sz="1400" dirty="0">
                <a:solidFill>
                  <a:srgbClr val="7030A0"/>
                </a:solidFill>
              </a:rPr>
              <a:t>列的数据放入临时数组</a:t>
            </a:r>
            <a:r>
              <a:rPr kumimoji="1" lang="en-US" altLang="zh-CN" sz="1400" dirty="0">
                <a:solidFill>
                  <a:srgbClr val="7030A0"/>
                </a:solidFill>
              </a:rPr>
              <a:t>data</a:t>
            </a:r>
            <a:r>
              <a:rPr kumimoji="1" lang="zh-CN" altLang="en-US" sz="1400" dirty="0">
                <a:solidFill>
                  <a:srgbClr val="7030A0"/>
                </a:solidFill>
              </a:rPr>
              <a:t>，并返回</a:t>
            </a:r>
          </a:p>
        </p:txBody>
      </p:sp>
    </p:spTree>
    <p:extLst>
      <p:ext uri="{BB962C8B-B14F-4D97-AF65-F5344CB8AC3E}">
        <p14:creationId xmlns:p14="http://schemas.microsoft.com/office/powerpoint/2010/main" val="143496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AACD85-AF41-7847-8590-EE66C033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0688"/>
            <a:ext cx="74803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6E8FF2-DAD2-594C-95F6-32FE3DBCC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89040"/>
            <a:ext cx="7668344" cy="17017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DBFE029-449B-5E4D-87E6-4F82CC6405EB}"/>
              </a:ext>
            </a:extLst>
          </p:cNvPr>
          <p:cNvSpPr/>
          <p:nvPr/>
        </p:nvSpPr>
        <p:spPr>
          <a:xfrm>
            <a:off x="1331640" y="1772816"/>
            <a:ext cx="367240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416A095-14DD-2E44-8513-B7C44BB33B3B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3167844" y="2060848"/>
            <a:ext cx="1421904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F1BE043-5125-5D41-B561-1CA3543BDE0C}"/>
              </a:ext>
            </a:extLst>
          </p:cNvPr>
          <p:cNvSpPr txBox="1"/>
          <p:nvPr/>
        </p:nvSpPr>
        <p:spPr>
          <a:xfrm>
            <a:off x="4283968" y="284863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调用按列读取函数获得第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列数据，再计算均值返回</a:t>
            </a:r>
          </a:p>
        </p:txBody>
      </p:sp>
    </p:spTree>
    <p:extLst>
      <p:ext uri="{BB962C8B-B14F-4D97-AF65-F5344CB8AC3E}">
        <p14:creationId xmlns:p14="http://schemas.microsoft.com/office/powerpoint/2010/main" val="289613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Q3:</a:t>
            </a:r>
            <a:r>
              <a:rPr lang="zh-CN" altLang="en-US" dirty="0"/>
              <a:t>多线程文件读写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2493476"/>
            <a:ext cx="4114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场景一：</a:t>
            </a:r>
            <a:endParaRPr lang="en-US" altLang="zh-CN" sz="2000" dirty="0"/>
          </a:p>
          <a:p>
            <a:r>
              <a:rPr lang="en-US" altLang="zh-CN" sz="2000" dirty="0"/>
              <a:t>N</a:t>
            </a:r>
            <a:r>
              <a:rPr lang="zh-CN" altLang="en-US" sz="2000" dirty="0"/>
              <a:t>个线程写同一个文件</a:t>
            </a:r>
            <a:endParaRPr lang="en-US" altLang="zh-CN" sz="2000" dirty="0"/>
          </a:p>
          <a:p>
            <a:r>
              <a:rPr lang="zh-CN" altLang="en-US" sz="2000" dirty="0"/>
              <a:t>例如：</a:t>
            </a:r>
            <a:endParaRPr lang="en-US" altLang="zh-CN" sz="2000" dirty="0"/>
          </a:p>
          <a:p>
            <a:r>
              <a:rPr lang="zh-CN" altLang="en-US" sz="2000" dirty="0"/>
              <a:t>每个线程写</a:t>
            </a:r>
            <a:r>
              <a:rPr lang="en-US" altLang="zh-CN" sz="2000" dirty="0"/>
              <a:t>M</a:t>
            </a:r>
            <a:r>
              <a:rPr lang="zh-CN" altLang="en-US" sz="2000" dirty="0"/>
              <a:t>行</a:t>
            </a:r>
            <a:endParaRPr lang="en-US" altLang="zh-CN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DCDB21-2FC8-DF44-8EBF-A5B1A5AA71D5}"/>
              </a:ext>
            </a:extLst>
          </p:cNvPr>
          <p:cNvSpPr/>
          <p:nvPr/>
        </p:nvSpPr>
        <p:spPr>
          <a:xfrm>
            <a:off x="5076056" y="2493476"/>
            <a:ext cx="39421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场景二：</a:t>
            </a:r>
            <a:endParaRPr lang="en-US" altLang="zh-CN" sz="2000" dirty="0"/>
          </a:p>
          <a:p>
            <a:r>
              <a:rPr lang="en-US" altLang="zh-CN" sz="2000" dirty="0"/>
              <a:t>N</a:t>
            </a:r>
            <a:r>
              <a:rPr lang="zh-CN" altLang="en-US" sz="2000" dirty="0"/>
              <a:t>个线程读同一个文件</a:t>
            </a:r>
            <a:endParaRPr lang="en-US" altLang="zh-CN" sz="2000" dirty="0"/>
          </a:p>
          <a:p>
            <a:r>
              <a:rPr lang="zh-CN" altLang="en-US" sz="2000" dirty="0"/>
              <a:t>例如：</a:t>
            </a:r>
            <a:endParaRPr lang="en-US" altLang="zh-CN" sz="2000" dirty="0"/>
          </a:p>
          <a:p>
            <a:r>
              <a:rPr lang="zh-CN" altLang="en-US" sz="2000" dirty="0"/>
              <a:t>每个线程都读取完整的文件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DBA8A3-2FBF-8C4F-8AF8-9A43A3E0BCA6}"/>
              </a:ext>
            </a:extLst>
          </p:cNvPr>
          <p:cNvSpPr txBox="1"/>
          <p:nvPr/>
        </p:nvSpPr>
        <p:spPr>
          <a:xfrm>
            <a:off x="1583668" y="4688245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7030A0"/>
                </a:solidFill>
              </a:rPr>
              <a:t>用字符缓冲流</a:t>
            </a:r>
            <a:r>
              <a:rPr lang="en-US" altLang="zh-CN" dirty="0" err="1">
                <a:solidFill>
                  <a:srgbClr val="7030A0"/>
                </a:solidFill>
              </a:rPr>
              <a:t>BufferedReader</a:t>
            </a:r>
            <a:r>
              <a:rPr lang="en-US" altLang="zh-CN" dirty="0">
                <a:solidFill>
                  <a:srgbClr val="7030A0"/>
                </a:solidFill>
              </a:rPr>
              <a:t>/</a:t>
            </a:r>
            <a:r>
              <a:rPr lang="en-US" altLang="zh-CN" dirty="0" err="1">
                <a:solidFill>
                  <a:srgbClr val="7030A0"/>
                </a:solidFill>
              </a:rPr>
              <a:t>BufferedWriter</a:t>
            </a:r>
            <a:r>
              <a:rPr lang="zh-CN" altLang="en-US" dirty="0">
                <a:solidFill>
                  <a:srgbClr val="7030A0"/>
                </a:solidFill>
              </a:rPr>
              <a:t>实现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2CF2D8-7B7D-C346-BB3C-75FAF62EA594}"/>
              </a:ext>
            </a:extLst>
          </p:cNvPr>
          <p:cNvSpPr txBox="1"/>
          <p:nvPr/>
        </p:nvSpPr>
        <p:spPr>
          <a:xfrm>
            <a:off x="-555171" y="29935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86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5D4B118-077C-BF41-84CE-C6BB9EB0D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0" y="310344"/>
            <a:ext cx="4743871" cy="6237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BDFE755-0962-004D-B08C-35A9CB2A124C}"/>
              </a:ext>
            </a:extLst>
          </p:cNvPr>
          <p:cNvSpPr txBox="1"/>
          <p:nvPr/>
        </p:nvSpPr>
        <p:spPr>
          <a:xfrm>
            <a:off x="5053674" y="440007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MainProcess</a:t>
            </a:r>
            <a:r>
              <a:rPr kumimoji="1" lang="zh-CN" altLang="en-US" sz="1600" dirty="0"/>
              <a:t>照搬，着重实现</a:t>
            </a:r>
            <a:r>
              <a:rPr kumimoji="1" lang="en-US" altLang="zh-CN" sz="1600" dirty="0" err="1"/>
              <a:t>DataOperation</a:t>
            </a:r>
            <a:r>
              <a:rPr kumimoji="1" lang="zh-CN" altLang="en-US" sz="1600" dirty="0"/>
              <a:t>类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7B31573-3AAA-3B49-A30B-8047408200F1}"/>
              </a:ext>
            </a:extLst>
          </p:cNvPr>
          <p:cNvSpPr/>
          <p:nvPr/>
        </p:nvSpPr>
        <p:spPr>
          <a:xfrm>
            <a:off x="755576" y="4005064"/>
            <a:ext cx="3672408" cy="1152128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40CF8B4-E17F-8046-8C4D-FBBDA5CD12B3}"/>
              </a:ext>
            </a:extLst>
          </p:cNvPr>
          <p:cNvCxnSpPr>
            <a:cxnSpLocks/>
            <a:stCxn id="13" idx="6"/>
            <a:endCxn id="15" idx="1"/>
          </p:cNvCxnSpPr>
          <p:nvPr/>
        </p:nvCxnSpPr>
        <p:spPr>
          <a:xfrm flipV="1">
            <a:off x="4427984" y="1970053"/>
            <a:ext cx="1067274" cy="261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5B8EDB6-923D-5E45-8E61-EE53909A4659}"/>
              </a:ext>
            </a:extLst>
          </p:cNvPr>
          <p:cNvSpPr txBox="1"/>
          <p:nvPr/>
        </p:nvSpPr>
        <p:spPr>
          <a:xfrm>
            <a:off x="5495258" y="1277555"/>
            <a:ext cx="3469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调用</a:t>
            </a:r>
            <a:r>
              <a:rPr kumimoji="1" lang="en-US" altLang="zh-CN" sz="1400" dirty="0" err="1"/>
              <a:t>DataOperation</a:t>
            </a:r>
            <a:r>
              <a:rPr kumimoji="1" lang="zh-CN" altLang="en-US" sz="1400" dirty="0"/>
              <a:t>类的</a:t>
            </a:r>
            <a:r>
              <a:rPr kumimoji="1" lang="en-US" altLang="zh-CN" sz="1400" dirty="0"/>
              <a:t>run</a:t>
            </a:r>
            <a:r>
              <a:rPr kumimoji="1" lang="zh-CN" altLang="en-US" sz="1400" dirty="0"/>
              <a:t>方法启动一个数据处理的线程，根据传入的功能代码，决定是多线程读还是多线程写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即在</a:t>
            </a:r>
            <a:r>
              <a:rPr kumimoji="1" lang="en-US" altLang="zh-CN" sz="1400" dirty="0" err="1"/>
              <a:t>DataOperation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run</a:t>
            </a:r>
            <a:r>
              <a:rPr kumimoji="1" lang="zh-CN" altLang="en-US" sz="1400" dirty="0"/>
              <a:t>方法里会根据</a:t>
            </a:r>
            <a:r>
              <a:rPr kumimoji="1" lang="en-US" altLang="zh-CN" sz="1400" dirty="0" err="1"/>
              <a:t>featureCode</a:t>
            </a:r>
            <a:r>
              <a:rPr kumimoji="1" lang="zh-CN" altLang="en-US" sz="1400" dirty="0"/>
              <a:t>选择对应的读写函数执行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1BAC89D-3ED4-7B45-AB1C-4A18C60CD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630" y="3503301"/>
            <a:ext cx="3454400" cy="138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3DAFFE4-A7BC-3349-B392-C537642FA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44" y="48364"/>
            <a:ext cx="2123430" cy="13259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61BD42F-3A89-F545-A459-AF5809370132}"/>
              </a:ext>
            </a:extLst>
          </p:cNvPr>
          <p:cNvSpPr txBox="1"/>
          <p:nvPr/>
        </p:nvSpPr>
        <p:spPr>
          <a:xfrm>
            <a:off x="2051720" y="2798957"/>
            <a:ext cx="2808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>
                <a:solidFill>
                  <a:srgbClr val="FF0000"/>
                </a:solidFill>
              </a:rPr>
              <a:t>如果是</a:t>
            </a:r>
            <a:r>
              <a:rPr kumimoji="1" lang="en-US" altLang="zh-CN" sz="1100" dirty="0">
                <a:solidFill>
                  <a:srgbClr val="FF0000"/>
                </a:solidFill>
              </a:rPr>
              <a:t>IDEA</a:t>
            </a:r>
            <a:r>
              <a:rPr kumimoji="1" lang="zh-CN" altLang="en-US" sz="1100" dirty="0">
                <a:solidFill>
                  <a:srgbClr val="FF0000"/>
                </a:solidFill>
              </a:rPr>
              <a:t>，则这里线程数判定改成</a:t>
            </a:r>
            <a:r>
              <a:rPr kumimoji="1" lang="en-US" altLang="zh-CN" sz="1100" dirty="0">
                <a:solidFill>
                  <a:srgbClr val="FF0000"/>
                </a:solidFill>
              </a:rPr>
              <a:t>==2</a:t>
            </a:r>
          </a:p>
          <a:p>
            <a:r>
              <a:rPr kumimoji="1" lang="en-US" altLang="zh-CN" sz="1100" dirty="0">
                <a:solidFill>
                  <a:srgbClr val="FF0000"/>
                </a:solidFill>
              </a:rPr>
              <a:t>Eclipse</a:t>
            </a:r>
            <a:r>
              <a:rPr kumimoji="1" lang="zh-CN" altLang="en-US" sz="1100" dirty="0">
                <a:solidFill>
                  <a:srgbClr val="FF0000"/>
                </a:solidFill>
              </a:rPr>
              <a:t>，则维持判定</a:t>
            </a:r>
            <a:r>
              <a:rPr kumimoji="1" lang="en-US" altLang="zh-CN" sz="1100" dirty="0">
                <a:solidFill>
                  <a:srgbClr val="FF0000"/>
                </a:solidFill>
              </a:rPr>
              <a:t>==1</a:t>
            </a:r>
            <a:endParaRPr kumimoji="1"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338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4C61BA-257A-5044-87CA-D7D51AD23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800"/>
            <a:ext cx="3975190" cy="36450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BE4829F-7566-BD45-A06F-F119BB50B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19" y="3182243"/>
            <a:ext cx="4071500" cy="35392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5D5D0CD-FCDC-0642-89C8-2D5AAC8F4ADF}"/>
              </a:ext>
            </a:extLst>
          </p:cNvPr>
          <p:cNvSpPr txBox="1"/>
          <p:nvPr/>
        </p:nvSpPr>
        <p:spPr>
          <a:xfrm>
            <a:off x="4610094" y="476672"/>
            <a:ext cx="40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7030A0"/>
                </a:solidFill>
              </a:rPr>
              <a:t>多线程写数据，每个线程写</a:t>
            </a:r>
            <a:r>
              <a:rPr kumimoji="1" lang="en-US" altLang="zh-CN" sz="1400" dirty="0">
                <a:solidFill>
                  <a:srgbClr val="7030A0"/>
                </a:solidFill>
              </a:rPr>
              <a:t>M</a:t>
            </a:r>
            <a:r>
              <a:rPr kumimoji="1" lang="zh-CN" altLang="en-US" sz="1400" dirty="0">
                <a:solidFill>
                  <a:srgbClr val="7030A0"/>
                </a:solidFill>
              </a:rPr>
              <a:t>行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r>
              <a:rPr kumimoji="1" lang="zh-CN" altLang="en-US" sz="1400" dirty="0">
                <a:solidFill>
                  <a:srgbClr val="7030A0"/>
                </a:solidFill>
              </a:rPr>
              <a:t>并在屏幕显示当前线程写入的数据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4F1A362-3D71-404E-80A4-7CD772206736}"/>
              </a:ext>
            </a:extLst>
          </p:cNvPr>
          <p:cNvSpPr/>
          <p:nvPr/>
        </p:nvSpPr>
        <p:spPr>
          <a:xfrm>
            <a:off x="0" y="889556"/>
            <a:ext cx="4427984" cy="16318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DFEE0D2-18C0-AA45-B87B-CB0C28E257D7}"/>
              </a:ext>
            </a:extLst>
          </p:cNvPr>
          <p:cNvCxnSpPr>
            <a:stCxn id="17" idx="6"/>
          </p:cNvCxnSpPr>
          <p:nvPr/>
        </p:nvCxnSpPr>
        <p:spPr>
          <a:xfrm>
            <a:off x="4427984" y="971146"/>
            <a:ext cx="576064" cy="58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E2974DD-977C-F44F-9252-5555CD788BB1}"/>
              </a:ext>
            </a:extLst>
          </p:cNvPr>
          <p:cNvSpPr txBox="1"/>
          <p:nvPr/>
        </p:nvSpPr>
        <p:spPr>
          <a:xfrm>
            <a:off x="5004048" y="126876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表示线程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当前在写数据，写入的是：</a:t>
            </a:r>
            <a:endParaRPr kumimoji="1" lang="en-US" altLang="zh-CN" sz="1400" dirty="0"/>
          </a:p>
          <a:p>
            <a:r>
              <a:rPr kumimoji="1" lang="zh-CN" altLang="en-US" sz="1400" dirty="0"/>
              <a:t>“线程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写入</a:t>
            </a:r>
            <a:r>
              <a:rPr kumimoji="1" lang="en-US" altLang="zh-CN" sz="1400" dirty="0"/>
              <a:t>8.63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6.66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3.87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6.12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3.76</a:t>
            </a:r>
            <a:r>
              <a:rPr kumimoji="1" lang="zh-CN" altLang="en-US" sz="1400" dirty="0"/>
              <a:t>”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B43350-941B-AE46-84F2-F5C835A2FB4A}"/>
              </a:ext>
            </a:extLst>
          </p:cNvPr>
          <p:cNvSpPr txBox="1"/>
          <p:nvPr/>
        </p:nvSpPr>
        <p:spPr>
          <a:xfrm>
            <a:off x="155210" y="4584761"/>
            <a:ext cx="407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7030A0"/>
                </a:solidFill>
              </a:rPr>
              <a:t>多线程读数据，每个线程都读取整个文件，并把每一读取的数据显示在屏幕上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2AB7DEB-F0E1-9242-9501-B3AE67B14BEC}"/>
              </a:ext>
            </a:extLst>
          </p:cNvPr>
          <p:cNvSpPr/>
          <p:nvPr/>
        </p:nvSpPr>
        <p:spPr>
          <a:xfrm>
            <a:off x="4572000" y="3933056"/>
            <a:ext cx="4427984" cy="16318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43DAB20-A123-1D4A-AD22-2AA4A3EBFFDC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635896" y="4014646"/>
            <a:ext cx="936104" cy="17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7E18CF7-773E-4D46-BE5A-702A12D33FC9}"/>
              </a:ext>
            </a:extLst>
          </p:cNvPr>
          <p:cNvSpPr txBox="1"/>
          <p:nvPr/>
        </p:nvSpPr>
        <p:spPr>
          <a:xfrm>
            <a:off x="541107" y="5678096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表示线程</a:t>
            </a:r>
            <a:r>
              <a:rPr kumimoji="1" lang="en-US" altLang="zh-CN" sz="1400" dirty="0"/>
              <a:t>1</a:t>
            </a:r>
            <a:r>
              <a:rPr kumimoji="1" lang="zh-CN" altLang="en-US" sz="1400" dirty="0"/>
              <a:t>当前在读数据，读入的是：</a:t>
            </a:r>
            <a:endParaRPr kumimoji="1" lang="en-US" altLang="zh-CN" sz="1400" dirty="0"/>
          </a:p>
          <a:p>
            <a:r>
              <a:rPr kumimoji="1" lang="zh-CN" altLang="en-US" sz="1400" dirty="0"/>
              <a:t>“线程</a:t>
            </a:r>
            <a:r>
              <a:rPr kumimoji="1" lang="en-US" altLang="zh-CN" sz="1400" dirty="0"/>
              <a:t>5</a:t>
            </a:r>
            <a:r>
              <a:rPr kumimoji="1" lang="zh-CN" altLang="en-US" sz="1400" dirty="0"/>
              <a:t> 写入</a:t>
            </a:r>
            <a:r>
              <a:rPr kumimoji="1" lang="en-US" altLang="zh-CN" sz="1400" dirty="0"/>
              <a:t>8.63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6.66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3.87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6.12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3.76</a:t>
            </a:r>
            <a:r>
              <a:rPr kumimoji="1" lang="zh-CN" altLang="en-US" sz="1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00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9F3B308F-BA78-4C48-9DEB-5495E886D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8" y="272457"/>
            <a:ext cx="6337176" cy="3220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A3E422-5CA6-B748-A42A-55FC9FFF4382}"/>
              </a:ext>
            </a:extLst>
          </p:cNvPr>
          <p:cNvSpPr/>
          <p:nvPr/>
        </p:nvSpPr>
        <p:spPr>
          <a:xfrm>
            <a:off x="1331640" y="272457"/>
            <a:ext cx="28803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ABFE7C-E1F7-A440-A900-C0A815ED4BB6}"/>
              </a:ext>
            </a:extLst>
          </p:cNvPr>
          <p:cNvSpPr txBox="1"/>
          <p:nvPr/>
        </p:nvSpPr>
        <p:spPr>
          <a:xfrm>
            <a:off x="6876256" y="27245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继承</a:t>
            </a:r>
            <a:r>
              <a:rPr kumimoji="1" lang="en-US" altLang="zh-CN" sz="1400" b="1" dirty="0" err="1">
                <a:solidFill>
                  <a:srgbClr val="7030A0"/>
                </a:solidFill>
              </a:rPr>
              <a:t>Thead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类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FA60854-19FB-444D-946D-4E2CAD49557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211960" y="426346"/>
            <a:ext cx="266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F04ACB6-3D5A-C948-80B1-CC8D6B133FE5}"/>
              </a:ext>
            </a:extLst>
          </p:cNvPr>
          <p:cNvSpPr/>
          <p:nvPr/>
        </p:nvSpPr>
        <p:spPr>
          <a:xfrm>
            <a:off x="537928" y="1837102"/>
            <a:ext cx="4178087" cy="583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FC21444-B8D9-514A-972B-32A900973F17}"/>
              </a:ext>
            </a:extLst>
          </p:cNvPr>
          <p:cNvCxnSpPr>
            <a:cxnSpLocks/>
          </p:cNvCxnSpPr>
          <p:nvPr/>
        </p:nvCxnSpPr>
        <p:spPr>
          <a:xfrm>
            <a:off x="4716015" y="2132856"/>
            <a:ext cx="2160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9E797B0-461E-9D4E-B5AD-DCD2D2A83D99}"/>
              </a:ext>
            </a:extLst>
          </p:cNvPr>
          <p:cNvSpPr txBox="1"/>
          <p:nvPr/>
        </p:nvSpPr>
        <p:spPr>
          <a:xfrm>
            <a:off x="6876256" y="1651935"/>
            <a:ext cx="1720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多线程写数据时要同步，设置一个写锁，用一个全局对象作为锁的对象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5BFACD5-7BA2-7042-8F7F-507FC3A36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6" y="3659492"/>
            <a:ext cx="3826632" cy="24218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D867A80-A0DC-1C41-9B9B-33B0D61F5775}"/>
              </a:ext>
            </a:extLst>
          </p:cNvPr>
          <p:cNvCxnSpPr>
            <a:cxnSpLocks/>
          </p:cNvCxnSpPr>
          <p:nvPr/>
        </p:nvCxnSpPr>
        <p:spPr>
          <a:xfrm flipV="1">
            <a:off x="3304997" y="4236952"/>
            <a:ext cx="2520280" cy="46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EEC4871-3955-384C-BAE6-04A4D87791AF}"/>
              </a:ext>
            </a:extLst>
          </p:cNvPr>
          <p:cNvSpPr txBox="1"/>
          <p:nvPr/>
        </p:nvSpPr>
        <p:spPr>
          <a:xfrm>
            <a:off x="5897285" y="405412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利用提供的文件名创建文件对象</a:t>
            </a:r>
            <a:endParaRPr kumimoji="1" lang="en-US" altLang="zh-CN" sz="1400" b="1" dirty="0">
              <a:solidFill>
                <a:srgbClr val="7030A0"/>
              </a:solidFill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</a:rPr>
              <a:t>如果文件不存在，则创建</a:t>
            </a:r>
          </a:p>
        </p:txBody>
      </p:sp>
    </p:spTree>
    <p:extLst>
      <p:ext uri="{BB962C8B-B14F-4D97-AF65-F5344CB8AC3E}">
        <p14:creationId xmlns:p14="http://schemas.microsoft.com/office/powerpoint/2010/main" val="105448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9C7F5A0-3974-4F42-8154-87F3C7E16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8" y="272457"/>
            <a:ext cx="6337176" cy="3220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A3E422-5CA6-B748-A42A-55FC9FFF4382}"/>
              </a:ext>
            </a:extLst>
          </p:cNvPr>
          <p:cNvSpPr/>
          <p:nvPr/>
        </p:nvSpPr>
        <p:spPr>
          <a:xfrm>
            <a:off x="1331640" y="272457"/>
            <a:ext cx="28803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ABFE7C-E1F7-A440-A900-C0A815ED4BB6}"/>
              </a:ext>
            </a:extLst>
          </p:cNvPr>
          <p:cNvSpPr txBox="1"/>
          <p:nvPr/>
        </p:nvSpPr>
        <p:spPr>
          <a:xfrm>
            <a:off x="6876256" y="27245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继承</a:t>
            </a:r>
            <a:r>
              <a:rPr kumimoji="1" lang="en-US" altLang="zh-CN" sz="1400" b="1" dirty="0" err="1">
                <a:solidFill>
                  <a:srgbClr val="7030A0"/>
                </a:solidFill>
              </a:rPr>
              <a:t>Thead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类</a:t>
            </a: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FA60854-19FB-444D-946D-4E2CAD49557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211960" y="426346"/>
            <a:ext cx="266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F04ACB6-3D5A-C948-80B1-CC8D6B133FE5}"/>
              </a:ext>
            </a:extLst>
          </p:cNvPr>
          <p:cNvSpPr/>
          <p:nvPr/>
        </p:nvSpPr>
        <p:spPr>
          <a:xfrm>
            <a:off x="537928" y="1837102"/>
            <a:ext cx="4178087" cy="583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5FC21444-B8D9-514A-972B-32A900973F17}"/>
              </a:ext>
            </a:extLst>
          </p:cNvPr>
          <p:cNvCxnSpPr>
            <a:cxnSpLocks/>
          </p:cNvCxnSpPr>
          <p:nvPr/>
        </p:nvCxnSpPr>
        <p:spPr>
          <a:xfrm>
            <a:off x="4716015" y="2132856"/>
            <a:ext cx="2160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9E797B0-461E-9D4E-B5AD-DCD2D2A83D99}"/>
              </a:ext>
            </a:extLst>
          </p:cNvPr>
          <p:cNvSpPr txBox="1"/>
          <p:nvPr/>
        </p:nvSpPr>
        <p:spPr>
          <a:xfrm>
            <a:off x="6876256" y="1651935"/>
            <a:ext cx="1720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多线程写数据时要同步，设置一个写锁，用一个全局对象作为锁的对象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EEC4871-3955-384C-BAE6-04A4D87791AF}"/>
              </a:ext>
            </a:extLst>
          </p:cNvPr>
          <p:cNvSpPr txBox="1"/>
          <p:nvPr/>
        </p:nvSpPr>
        <p:spPr>
          <a:xfrm>
            <a:off x="5897285" y="4054123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每个线程的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run()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根据所选代码执行对应函数，多线程写或读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A7135EF-919F-3040-A9DD-C0BC3B9F6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25" y="3790378"/>
            <a:ext cx="3882504" cy="23679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D867A80-A0DC-1C41-9B9B-33B0D61F5775}"/>
              </a:ext>
            </a:extLst>
          </p:cNvPr>
          <p:cNvCxnSpPr>
            <a:cxnSpLocks/>
          </p:cNvCxnSpPr>
          <p:nvPr/>
        </p:nvCxnSpPr>
        <p:spPr>
          <a:xfrm flipV="1">
            <a:off x="3563888" y="4236952"/>
            <a:ext cx="2261389" cy="34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1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C7DB1C-0539-164A-9620-1C957DDC9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3305752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281204-285A-C64E-A6E6-3E3C871A3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24944"/>
            <a:ext cx="7214479" cy="16081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215F3DA-653B-BE46-BF09-5F2655F68A20}"/>
              </a:ext>
            </a:extLst>
          </p:cNvPr>
          <p:cNvSpPr/>
          <p:nvPr/>
        </p:nvSpPr>
        <p:spPr>
          <a:xfrm>
            <a:off x="1115616" y="1129138"/>
            <a:ext cx="24482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DD12824-8F7C-4E41-956A-9AD34621C50D}"/>
              </a:ext>
            </a:extLst>
          </p:cNvPr>
          <p:cNvCxnSpPr>
            <a:endCxn id="7" idx="0"/>
          </p:cNvCxnSpPr>
          <p:nvPr/>
        </p:nvCxnSpPr>
        <p:spPr>
          <a:xfrm>
            <a:off x="2339752" y="1412776"/>
            <a:ext cx="180704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73EB08C-8F7C-454D-BB8D-A2620759AF79}"/>
              </a:ext>
            </a:extLst>
          </p:cNvPr>
          <p:cNvSpPr txBox="1"/>
          <p:nvPr/>
        </p:nvSpPr>
        <p:spPr>
          <a:xfrm>
            <a:off x="461319" y="5066933"/>
            <a:ext cx="6767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先调用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generateData</a:t>
            </a:r>
            <a:r>
              <a:rPr kumimoji="1" lang="en-US" altLang="zh-CN" sz="1400" dirty="0">
                <a:solidFill>
                  <a:srgbClr val="7030A0"/>
                </a:solidFill>
              </a:rPr>
              <a:t>()</a:t>
            </a:r>
            <a:r>
              <a:rPr kumimoji="1" lang="zh-CN" altLang="en-US" sz="1400" dirty="0">
                <a:solidFill>
                  <a:srgbClr val="7030A0"/>
                </a:solidFill>
              </a:rPr>
              <a:t>产生一行随机数据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再用缓冲字符流写入该数据到文件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write.txt</a:t>
            </a:r>
            <a:r>
              <a:rPr kumimoji="1" lang="zh-CN" altLang="en-US" sz="1400" dirty="0">
                <a:solidFill>
                  <a:srgbClr val="7030A0"/>
                </a:solidFill>
              </a:rPr>
              <a:t>中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写入的时候要同步，即用</a:t>
            </a:r>
            <a:r>
              <a:rPr kumimoji="1" lang="en-US" altLang="zh-CN" sz="1400" dirty="0">
                <a:solidFill>
                  <a:srgbClr val="7030A0"/>
                </a:solidFill>
              </a:rPr>
              <a:t>synchronized</a:t>
            </a:r>
            <a:r>
              <a:rPr kumimoji="1" lang="zh-CN" altLang="en-US" sz="1400" dirty="0">
                <a:solidFill>
                  <a:srgbClr val="7030A0"/>
                </a:solidFill>
              </a:rPr>
              <a:t>对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write_lock</a:t>
            </a:r>
            <a:r>
              <a:rPr kumimoji="1" lang="zh-CN" altLang="en-US" sz="1400" dirty="0">
                <a:solidFill>
                  <a:srgbClr val="7030A0"/>
                </a:solidFill>
              </a:rPr>
              <a:t>加锁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写完一行后，</a:t>
            </a:r>
            <a:r>
              <a:rPr kumimoji="1" lang="en-US" altLang="zh-CN" sz="1400" dirty="0">
                <a:solidFill>
                  <a:srgbClr val="7030A0"/>
                </a:solidFill>
              </a:rPr>
              <a:t>sleep(5)</a:t>
            </a: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循环写入</a:t>
            </a:r>
            <a:r>
              <a:rPr kumimoji="1" lang="en-US" altLang="zh-CN" sz="1400" dirty="0">
                <a:solidFill>
                  <a:srgbClr val="7030A0"/>
                </a:solidFill>
              </a:rPr>
              <a:t>ROWS</a:t>
            </a:r>
            <a:r>
              <a:rPr kumimoji="1" lang="zh-CN" altLang="en-US" sz="1400" dirty="0">
                <a:solidFill>
                  <a:srgbClr val="7030A0"/>
                </a:solidFill>
              </a:rPr>
              <a:t>行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3309C18-B5AC-E44F-9716-048E66CFC6CE}"/>
              </a:ext>
            </a:extLst>
          </p:cNvPr>
          <p:cNvSpPr/>
          <p:nvPr/>
        </p:nvSpPr>
        <p:spPr>
          <a:xfrm>
            <a:off x="990320" y="3944077"/>
            <a:ext cx="24482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EE14E8-BE00-8747-95D3-B282C2517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844213"/>
            <a:ext cx="3555071" cy="14522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9C28F04-B4C3-694B-AD36-6EFA1C4731B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438592" y="4063215"/>
            <a:ext cx="1925496" cy="150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848A359-491A-E843-A0B7-6B11B76C7B63}"/>
              </a:ext>
            </a:extLst>
          </p:cNvPr>
          <p:cNvSpPr txBox="1"/>
          <p:nvPr/>
        </p:nvSpPr>
        <p:spPr>
          <a:xfrm>
            <a:off x="3935049" y="4193760"/>
            <a:ext cx="355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调用</a:t>
            </a:r>
            <a:r>
              <a:rPr kumimoji="1" lang="en-US" altLang="zh-CN" sz="1400" dirty="0" err="1"/>
              <a:t>generateData</a:t>
            </a:r>
            <a:r>
              <a:rPr kumimoji="1" lang="zh-CN" altLang="en-US" sz="1400" dirty="0"/>
              <a:t>产生一行数据</a:t>
            </a:r>
          </a:p>
        </p:txBody>
      </p:sp>
    </p:spTree>
    <p:extLst>
      <p:ext uri="{BB962C8B-B14F-4D97-AF65-F5344CB8AC3E}">
        <p14:creationId xmlns:p14="http://schemas.microsoft.com/office/powerpoint/2010/main" val="96794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键盘输入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8073" y="1916832"/>
            <a:ext cx="81723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完成功能：</a:t>
            </a:r>
            <a:endParaRPr lang="en-US" altLang="zh-CN" sz="2400" dirty="0"/>
          </a:p>
          <a:p>
            <a:r>
              <a:rPr lang="en-US" altLang="zh-CN" sz="2400" dirty="0"/>
              <a:t>1. </a:t>
            </a:r>
            <a:r>
              <a:rPr lang="zh-CN" altLang="en-US" sz="2400" dirty="0"/>
              <a:t>键盘输入各类信息保存至文件</a:t>
            </a:r>
            <a:r>
              <a:rPr lang="zh-CN" altLang="en-US" sz="2400" dirty="0">
                <a:cs typeface="Calibri" panose="020F0502020204030204" pitchFamily="34" charset="0"/>
              </a:rPr>
              <a:t>“</a:t>
            </a:r>
            <a:r>
              <a:rPr lang="en-US" altLang="zh-CN" sz="2400" dirty="0" err="1"/>
              <a:t>input.txt</a:t>
            </a:r>
            <a:r>
              <a:rPr lang="zh-CN" altLang="en-US" sz="2400" dirty="0"/>
              <a:t>”</a:t>
            </a:r>
            <a:endParaRPr lang="en-US" altLang="zh-CN" sz="2400" dirty="0"/>
          </a:p>
          <a:p>
            <a:r>
              <a:rPr lang="zh-CN" altLang="en-US" sz="2400" dirty="0"/>
              <a:t>    输入信息可包括数值、中英文、各类符号等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读取</a:t>
            </a:r>
            <a:r>
              <a:rPr lang="zh-CN" altLang="en-US" sz="2400" dirty="0">
                <a:cs typeface="Calibri" panose="020F0502020204030204" pitchFamily="34" charset="0"/>
              </a:rPr>
              <a:t>“</a:t>
            </a:r>
            <a:r>
              <a:rPr lang="en-US" altLang="zh-CN" sz="2400" dirty="0" err="1"/>
              <a:t>input.txt</a:t>
            </a:r>
            <a:r>
              <a:rPr lang="zh-CN" altLang="en-US" sz="2400" dirty="0"/>
              <a:t>”，并在控制台中显示出来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8073" y="3909732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分别使用字节流：</a:t>
            </a:r>
            <a:endParaRPr lang="en-US" altLang="zh-CN" dirty="0"/>
          </a:p>
          <a:p>
            <a:r>
              <a:rPr lang="en-US" altLang="zh-CN" dirty="0" err="1"/>
              <a:t>FileOutputStream</a:t>
            </a:r>
            <a:r>
              <a:rPr lang="en-US" altLang="zh-CN" dirty="0"/>
              <a:t>/</a:t>
            </a:r>
            <a:r>
              <a:rPr lang="en-US" altLang="zh-CN" dirty="0" err="1"/>
              <a:t>FileInputStream</a:t>
            </a:r>
            <a:endParaRPr lang="en-US" altLang="zh-CN" dirty="0"/>
          </a:p>
          <a:p>
            <a:r>
              <a:rPr lang="zh-CN" altLang="en-US" dirty="0"/>
              <a:t>缓冲字节流：</a:t>
            </a:r>
            <a:endParaRPr lang="en-US" altLang="zh-CN" dirty="0"/>
          </a:p>
          <a:p>
            <a:r>
              <a:rPr lang="en-US" altLang="zh-CN" dirty="0" err="1"/>
              <a:t>BufferedInputStream</a:t>
            </a:r>
            <a:r>
              <a:rPr lang="en-US" altLang="zh-CN" dirty="0"/>
              <a:t>/</a:t>
            </a:r>
            <a:r>
              <a:rPr lang="en-US" altLang="zh-CN" dirty="0" err="1"/>
              <a:t>BufferedOutputStream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5132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C7DB1C-0539-164A-9620-1C957DDC9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3305752" cy="2016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215F3DA-653B-BE46-BF09-5F2655F68A20}"/>
              </a:ext>
            </a:extLst>
          </p:cNvPr>
          <p:cNvSpPr/>
          <p:nvPr/>
        </p:nvSpPr>
        <p:spPr>
          <a:xfrm>
            <a:off x="1115616" y="1628800"/>
            <a:ext cx="244827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DD12824-8F7C-4E41-956A-9AD34621C5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339752" y="1916832"/>
            <a:ext cx="180704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73EB08C-8F7C-454D-BB8D-A2620759AF79}"/>
              </a:ext>
            </a:extLst>
          </p:cNvPr>
          <p:cNvSpPr txBox="1"/>
          <p:nvPr/>
        </p:nvSpPr>
        <p:spPr>
          <a:xfrm>
            <a:off x="689061" y="4844182"/>
            <a:ext cx="6767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调用缓冲字符流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readLine</a:t>
            </a:r>
            <a:r>
              <a:rPr kumimoji="1" lang="en-US" altLang="zh-CN" sz="1400" dirty="0">
                <a:solidFill>
                  <a:srgbClr val="7030A0"/>
                </a:solidFill>
              </a:rPr>
              <a:t>()</a:t>
            </a:r>
            <a:r>
              <a:rPr kumimoji="1" lang="zh-CN" altLang="en-US" sz="1400" dirty="0">
                <a:solidFill>
                  <a:srgbClr val="7030A0"/>
                </a:solidFill>
              </a:rPr>
              <a:t>方法读取一行数据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打印到屏幕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读取完一行后，</a:t>
            </a:r>
            <a:r>
              <a:rPr kumimoji="1" lang="en-US" altLang="zh-CN" sz="1400" dirty="0">
                <a:solidFill>
                  <a:srgbClr val="7030A0"/>
                </a:solidFill>
              </a:rPr>
              <a:t>sleep(5)</a:t>
            </a:r>
            <a:r>
              <a:rPr kumimoji="1" lang="zh-CN" altLang="en-US" sz="1400" dirty="0">
                <a:solidFill>
                  <a:srgbClr val="7030A0"/>
                </a:solidFill>
              </a:rPr>
              <a:t> </a:t>
            </a:r>
            <a:r>
              <a:rPr kumimoji="1" lang="en-US" altLang="zh-CN" sz="1400" dirty="0">
                <a:solidFill>
                  <a:srgbClr val="7030A0"/>
                </a:solidFill>
              </a:rPr>
              <a:t>(</a:t>
            </a:r>
            <a:r>
              <a:rPr kumimoji="1" lang="zh-CN" altLang="en-US" sz="1400" dirty="0">
                <a:solidFill>
                  <a:srgbClr val="7030A0"/>
                </a:solidFill>
              </a:rPr>
              <a:t>只是一个时间模拟，模拟一个线程要干</a:t>
            </a:r>
            <a:r>
              <a:rPr kumimoji="1" lang="en-US" altLang="zh-CN" sz="1400" dirty="0">
                <a:solidFill>
                  <a:srgbClr val="7030A0"/>
                </a:solidFill>
              </a:rPr>
              <a:t>5ms</a:t>
            </a:r>
            <a:r>
              <a:rPr kumimoji="1" lang="zh-CN" altLang="en-US" sz="1400" dirty="0">
                <a:solidFill>
                  <a:srgbClr val="7030A0"/>
                </a:solidFill>
              </a:rPr>
              <a:t>的活</a:t>
            </a:r>
            <a:r>
              <a:rPr kumimoji="1" lang="en-US" altLang="zh-CN" sz="1400" dirty="0">
                <a:solidFill>
                  <a:srgbClr val="7030A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循环读取直到文件末尾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FB73ED-043B-9540-8833-152495F4E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2" y="2949270"/>
            <a:ext cx="6423372" cy="14878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4165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A2B0BD9-0BC0-5042-9032-2951F9C8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提交作业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CBEC71-ED9B-D843-A9E5-A81E8FE78800}"/>
              </a:ext>
            </a:extLst>
          </p:cNvPr>
          <p:cNvSpPr txBox="1"/>
          <p:nvPr/>
        </p:nvSpPr>
        <p:spPr>
          <a:xfrm>
            <a:off x="443784" y="1160200"/>
            <a:ext cx="7416824" cy="235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在文件系统中找到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项目所在目录</a:t>
            </a:r>
            <a:endParaRPr lang="en-US" altLang="zh-CN" sz="20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压缩，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zip,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rar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等格式，如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Java_Test4.zip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将压缩包发送至：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hlinkClick r:id="rId2"/>
              </a:rPr>
              <a:t>278300377@qq.com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邮件主题：姓名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学号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上机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，如 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小明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-20212345-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上机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截止日期：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周上课前（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6.13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93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键盘输入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5C9443-BE1C-DB48-AA8A-21D0DF42A31C}"/>
              </a:ext>
            </a:extLst>
          </p:cNvPr>
          <p:cNvSpPr txBox="1"/>
          <p:nvPr/>
        </p:nvSpPr>
        <p:spPr>
          <a:xfrm>
            <a:off x="3707904" y="1916832"/>
            <a:ext cx="5112568" cy="172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/>
              <a:t>主菜单显示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个功能，按如下要求实现：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en-US" altLang="zh-CN" sz="1400" dirty="0"/>
              <a:t>1.</a:t>
            </a:r>
            <a:r>
              <a:rPr kumimoji="1" lang="zh-CN" altLang="en-US" sz="1400" dirty="0"/>
              <a:t> 键盘输入数据</a:t>
            </a:r>
            <a:r>
              <a:rPr kumimoji="1" lang="en-US" altLang="zh-CN" sz="1400" dirty="0">
                <a:sym typeface="Wingdings" pitchFamily="2" charset="2"/>
              </a:rPr>
              <a:t></a:t>
            </a:r>
            <a:r>
              <a:rPr kumimoji="1" lang="en-US" altLang="zh-CN" sz="1400" dirty="0" err="1">
                <a:sym typeface="Wingdings" pitchFamily="2" charset="2"/>
              </a:rPr>
              <a:t>FileOutputStream</a:t>
            </a:r>
            <a:r>
              <a:rPr kumimoji="1" lang="zh-CN" altLang="en-US" sz="1400" dirty="0">
                <a:sym typeface="Wingdings" pitchFamily="2" charset="2"/>
              </a:rPr>
              <a:t>写入到文件</a:t>
            </a:r>
            <a:r>
              <a:rPr kumimoji="1" lang="en-US" altLang="zh-CN" sz="1400" dirty="0">
                <a:sym typeface="Wingdings" pitchFamily="2" charset="2"/>
              </a:rPr>
              <a:t></a:t>
            </a:r>
            <a:r>
              <a:rPr kumimoji="1" lang="en-US" altLang="zh-CN" sz="1400" dirty="0" err="1">
                <a:sym typeface="Wingdings" pitchFamily="2" charset="2"/>
              </a:rPr>
              <a:t>FileInputStream</a:t>
            </a:r>
            <a:r>
              <a:rPr kumimoji="1" lang="zh-CN" altLang="en-US" sz="1400" dirty="0">
                <a:sym typeface="Wingdings" pitchFamily="2" charset="2"/>
              </a:rPr>
              <a:t>读取数据并打印在屏幕</a:t>
            </a:r>
            <a:endParaRPr kumimoji="1" lang="en-US" altLang="zh-CN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dirty="0">
                <a:sym typeface="Wingdings" pitchFamily="2" charset="2"/>
              </a:rPr>
              <a:t>2.</a:t>
            </a:r>
            <a:r>
              <a:rPr kumimoji="1" lang="zh-CN" altLang="en-US" sz="1400" dirty="0">
                <a:sym typeface="Wingdings" pitchFamily="2" charset="2"/>
              </a:rPr>
              <a:t> 同上，换成</a:t>
            </a:r>
            <a:r>
              <a:rPr kumimoji="1" lang="en-US" altLang="zh-CN" sz="1400" dirty="0" err="1">
                <a:sym typeface="Wingdings" pitchFamily="2" charset="2"/>
              </a:rPr>
              <a:t>BufferedOutputStream</a:t>
            </a:r>
            <a:r>
              <a:rPr kumimoji="1" lang="en-US" altLang="zh-CN" sz="1400" dirty="0">
                <a:sym typeface="Wingdings" pitchFamily="2" charset="2"/>
              </a:rPr>
              <a:t>/</a:t>
            </a:r>
            <a:r>
              <a:rPr kumimoji="1" lang="en-US" altLang="zh-CN" sz="1400" dirty="0" err="1">
                <a:sym typeface="Wingdings" pitchFamily="2" charset="2"/>
              </a:rPr>
              <a:t>BufferedInputStream</a:t>
            </a:r>
            <a:endParaRPr kumimoji="1" lang="en-US" altLang="zh-CN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400" dirty="0">
                <a:sym typeface="Wingdings" pitchFamily="2" charset="2"/>
              </a:rPr>
              <a:t>3.</a:t>
            </a:r>
            <a:r>
              <a:rPr kumimoji="1" lang="zh-CN" altLang="en-US" sz="1400" dirty="0">
                <a:sym typeface="Wingdings" pitchFamily="2" charset="2"/>
              </a:rPr>
              <a:t> </a:t>
            </a:r>
            <a:r>
              <a:rPr kumimoji="1" lang="en-US" altLang="zh-CN" sz="1400" dirty="0" err="1">
                <a:sym typeface="Wingdings" pitchFamily="2" charset="2"/>
              </a:rPr>
              <a:t>System.exit</a:t>
            </a:r>
            <a:r>
              <a:rPr kumimoji="1" lang="en-US" altLang="zh-CN" sz="1400" dirty="0">
                <a:sym typeface="Wingdings" pitchFamily="2" charset="2"/>
              </a:rPr>
              <a:t>(0)</a:t>
            </a:r>
            <a:endParaRPr kumimoji="1"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5D5134-0CF5-DF43-AA05-24FD047E6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38623"/>
            <a:ext cx="2794000" cy="132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0C55FA-9D3C-1B46-850E-F6554F563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153748"/>
            <a:ext cx="2952328" cy="109988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43F8F9B-68B2-1549-AEA3-85692D4103ED}"/>
              </a:ext>
            </a:extLst>
          </p:cNvPr>
          <p:cNvCxnSpPr/>
          <p:nvPr/>
        </p:nvCxnSpPr>
        <p:spPr>
          <a:xfrm flipH="1">
            <a:off x="827584" y="3068960"/>
            <a:ext cx="576064" cy="10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47BA313-5475-414C-BF24-E8AFAC44CD89}"/>
              </a:ext>
            </a:extLst>
          </p:cNvPr>
          <p:cNvSpPr txBox="1"/>
          <p:nvPr/>
        </p:nvSpPr>
        <p:spPr>
          <a:xfrm>
            <a:off x="186875" y="4160039"/>
            <a:ext cx="1738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数据处理类，提供字节流输入输出、缓冲字节流输入输出功能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2C603E4-C55F-FB4F-8638-0C9404097A05}"/>
              </a:ext>
            </a:extLst>
          </p:cNvPr>
          <p:cNvCxnSpPr>
            <a:cxnSpLocks/>
          </p:cNvCxnSpPr>
          <p:nvPr/>
        </p:nvCxnSpPr>
        <p:spPr>
          <a:xfrm>
            <a:off x="1907704" y="3294083"/>
            <a:ext cx="870874" cy="92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0BA53DD-17D3-E940-A8BA-81FD46D60A92}"/>
              </a:ext>
            </a:extLst>
          </p:cNvPr>
          <p:cNvSpPr txBox="1"/>
          <p:nvPr/>
        </p:nvSpPr>
        <p:spPr>
          <a:xfrm>
            <a:off x="2195736" y="4228170"/>
            <a:ext cx="1738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主控流程：显示界面，按照输入选择功能执行</a:t>
            </a:r>
          </a:p>
        </p:txBody>
      </p:sp>
    </p:spTree>
    <p:extLst>
      <p:ext uri="{BB962C8B-B14F-4D97-AF65-F5344CB8AC3E}">
        <p14:creationId xmlns:p14="http://schemas.microsoft.com/office/powerpoint/2010/main" val="2851999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90BF42-F58C-ED4F-9806-F77898B78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36" y="260432"/>
            <a:ext cx="4235064" cy="6425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D763A0-B3D6-0941-A518-D0EA851BE416}"/>
              </a:ext>
            </a:extLst>
          </p:cNvPr>
          <p:cNvSpPr txBox="1"/>
          <p:nvPr/>
        </p:nvSpPr>
        <p:spPr>
          <a:xfrm>
            <a:off x="4788024" y="596129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/>
              <a:t>MainProcess</a:t>
            </a:r>
            <a:r>
              <a:rPr kumimoji="1" lang="zh-CN" altLang="en-US" sz="1600" dirty="0"/>
              <a:t>照搬，着重实现</a:t>
            </a:r>
            <a:r>
              <a:rPr kumimoji="1" lang="en-US" altLang="zh-CN" sz="1600" dirty="0" err="1"/>
              <a:t>DataOperation</a:t>
            </a:r>
            <a:r>
              <a:rPr kumimoji="1" lang="zh-CN" altLang="en-US" sz="1600" dirty="0"/>
              <a:t>类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62ECE5E-50A1-5D49-AC67-C519F3AF3421}"/>
              </a:ext>
            </a:extLst>
          </p:cNvPr>
          <p:cNvSpPr/>
          <p:nvPr/>
        </p:nvSpPr>
        <p:spPr>
          <a:xfrm>
            <a:off x="1043608" y="3789040"/>
            <a:ext cx="2232248" cy="36004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115E56B-1BF2-B948-A35C-84AD59CE9F3E}"/>
              </a:ext>
            </a:extLst>
          </p:cNvPr>
          <p:cNvSpPr/>
          <p:nvPr/>
        </p:nvSpPr>
        <p:spPr>
          <a:xfrm>
            <a:off x="1043608" y="4437112"/>
            <a:ext cx="2232248" cy="36004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A95403A-93A6-EF4B-B03D-D143EB26B870}"/>
              </a:ext>
            </a:extLst>
          </p:cNvPr>
          <p:cNvCxnSpPr>
            <a:stCxn id="10" idx="6"/>
          </p:cNvCxnSpPr>
          <p:nvPr/>
        </p:nvCxnSpPr>
        <p:spPr>
          <a:xfrm flipV="1">
            <a:off x="3275856" y="1844824"/>
            <a:ext cx="2232248" cy="21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BE3AB86-301C-7042-89D8-DFA0D61B6931}"/>
              </a:ext>
            </a:extLst>
          </p:cNvPr>
          <p:cNvSpPr txBox="1"/>
          <p:nvPr/>
        </p:nvSpPr>
        <p:spPr>
          <a:xfrm>
            <a:off x="5495258" y="1277555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调用</a:t>
            </a:r>
            <a:r>
              <a:rPr kumimoji="1" lang="en-US" altLang="zh-CN" sz="1400" dirty="0" err="1"/>
              <a:t>DataOperation</a:t>
            </a:r>
            <a:r>
              <a:rPr kumimoji="1" lang="zh-CN" altLang="en-US" sz="1400" dirty="0"/>
              <a:t>类中的字节流写入和读取函数，以字节流的方式完成读写</a:t>
            </a:r>
            <a:r>
              <a:rPr kumimoji="1" lang="en-US" altLang="zh-CN" sz="1400" dirty="0" err="1"/>
              <a:t>input.txt</a:t>
            </a:r>
            <a:endParaRPr kumimoji="1" lang="zh-CN" altLang="en-US" sz="1400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13FDFF1-7970-A24F-B0F8-8C679E58BEE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75856" y="2820756"/>
            <a:ext cx="2232248" cy="179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93E8188-F877-2247-B0B7-4B27D23CEF4C}"/>
              </a:ext>
            </a:extLst>
          </p:cNvPr>
          <p:cNvSpPr txBox="1"/>
          <p:nvPr/>
        </p:nvSpPr>
        <p:spPr>
          <a:xfrm>
            <a:off x="5508104" y="245142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调用</a:t>
            </a:r>
            <a:r>
              <a:rPr kumimoji="1" lang="en-US" altLang="zh-CN" sz="1400" dirty="0" err="1"/>
              <a:t>DataOperation</a:t>
            </a:r>
            <a:r>
              <a:rPr kumimoji="1" lang="zh-CN" altLang="en-US" sz="1400" dirty="0"/>
              <a:t>类中的缓冲字节流写入和读取函数，以字节流的方式完成读写</a:t>
            </a:r>
            <a:r>
              <a:rPr kumimoji="1" lang="en-US" altLang="zh-CN" sz="1400" dirty="0" err="1"/>
              <a:t>input.txt</a:t>
            </a:r>
            <a:endParaRPr kumimoji="1" lang="zh-CN" altLang="en-US" sz="14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1E8F729-FFD7-244E-87F6-4097392D5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44" y="3667913"/>
            <a:ext cx="2722608" cy="2807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AF26F1-07B0-5748-A26F-5099608D83D6}"/>
              </a:ext>
            </a:extLst>
          </p:cNvPr>
          <p:cNvSpPr/>
          <p:nvPr/>
        </p:nvSpPr>
        <p:spPr>
          <a:xfrm>
            <a:off x="5292080" y="5013176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28990E-636B-D749-86B0-96B631446FA0}"/>
              </a:ext>
            </a:extLst>
          </p:cNvPr>
          <p:cNvSpPr txBox="1"/>
          <p:nvPr/>
        </p:nvSpPr>
        <p:spPr>
          <a:xfrm>
            <a:off x="6228880" y="4952201"/>
            <a:ext cx="2650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以独立输入一行“</a:t>
            </a:r>
            <a:r>
              <a:rPr kumimoji="1" lang="en-US" altLang="zh-CN" sz="12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  <a:r>
              <a:rPr kumimoji="1" lang="zh-CN" altLang="en-US" sz="1200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”作为输入结束</a:t>
            </a:r>
          </a:p>
        </p:txBody>
      </p:sp>
    </p:spTree>
    <p:extLst>
      <p:ext uri="{BB962C8B-B14F-4D97-AF65-F5344CB8AC3E}">
        <p14:creationId xmlns:p14="http://schemas.microsoft.com/office/powerpoint/2010/main" val="279500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键盘输入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FA1CF2-7118-EC4D-BFE0-9F736378B4BD}"/>
              </a:ext>
            </a:extLst>
          </p:cNvPr>
          <p:cNvSpPr txBox="1"/>
          <p:nvPr/>
        </p:nvSpPr>
        <p:spPr>
          <a:xfrm>
            <a:off x="3633239" y="1643096"/>
            <a:ext cx="4793816" cy="2363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字节流数据的写入流向如下：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/>
              <a:t>先判断</a:t>
            </a:r>
            <a:r>
              <a:rPr lang="en-US" altLang="zh-CN" sz="1400" dirty="0" err="1"/>
              <a:t>input.txt</a:t>
            </a:r>
            <a:r>
              <a:rPr lang="zh-CN" altLang="en-US" sz="1400" dirty="0"/>
              <a:t>是否存在，不存在则创建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/>
              <a:t>键盘输入一行</a:t>
            </a:r>
            <a:r>
              <a:rPr lang="zh-CN" altLang="en-US" sz="1400" dirty="0">
                <a:sym typeface="Wingdings" panose="05000000000000000000" pitchFamily="2" charset="2"/>
              </a:rPr>
              <a:t>字符串</a:t>
            </a:r>
            <a:r>
              <a:rPr lang="en-US" altLang="zh-CN" sz="1400" dirty="0"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ym typeface="Wingdings" panose="05000000000000000000" pitchFamily="2" charset="2"/>
              </a:rPr>
              <a:t>判断这一行字符串是否</a:t>
            </a:r>
            <a:r>
              <a:rPr lang="en-US" altLang="zh-CN" sz="1400" dirty="0">
                <a:sym typeface="Wingdings" panose="05000000000000000000" pitchFamily="2" charset="2"/>
              </a:rPr>
              <a:t>-1</a:t>
            </a:r>
            <a:r>
              <a:rPr lang="zh-CN" altLang="en-US" sz="1400" dirty="0">
                <a:sym typeface="Wingdings" panose="05000000000000000000" pitchFamily="2" charset="2"/>
              </a:rPr>
              <a:t>否，则将字符串转成字节</a:t>
            </a:r>
            <a:r>
              <a:rPr lang="en-US" altLang="zh-CN" sz="1400" dirty="0"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ym typeface="Wingdings" panose="05000000000000000000" pitchFamily="2" charset="2"/>
              </a:rPr>
              <a:t>将字节写文件</a:t>
            </a:r>
            <a:endParaRPr lang="en-US" altLang="zh-CN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/>
              <a:t>例如输入的是</a:t>
            </a:r>
            <a:r>
              <a:rPr lang="en-US" altLang="zh-CN" sz="1400" dirty="0"/>
              <a:t>Welcome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Java</a:t>
            </a:r>
            <a:r>
              <a:rPr lang="zh-CN" altLang="en-US" sz="1400" dirty="0"/>
              <a:t>，则对这个字符串使用</a:t>
            </a:r>
            <a:r>
              <a:rPr kumimoji="1" lang="en-US" altLang="zh-CN" sz="1400" dirty="0"/>
              <a:t>String</a:t>
            </a:r>
            <a:r>
              <a:rPr kumimoji="1" lang="zh-CN" altLang="en-US" sz="1400" dirty="0"/>
              <a:t>下的</a:t>
            </a:r>
            <a:r>
              <a:rPr lang="en" altLang="zh-CN" sz="1400" dirty="0" err="1"/>
              <a:t>getBytes</a:t>
            </a:r>
            <a:r>
              <a:rPr kumimoji="1" lang="en-US" altLang="zh-CN" sz="1400" dirty="0"/>
              <a:t>()</a:t>
            </a:r>
            <a:r>
              <a:rPr kumimoji="1" lang="zh-CN" altLang="en-US" sz="1400" dirty="0"/>
              <a:t>函数，获得它对应的字节数组，然后用字节流的</a:t>
            </a:r>
            <a:r>
              <a:rPr kumimoji="1" lang="en-US" altLang="zh-CN" sz="1400" dirty="0"/>
              <a:t>write</a:t>
            </a:r>
            <a:r>
              <a:rPr kumimoji="1" lang="zh-CN" altLang="en-US" sz="1400" dirty="0"/>
              <a:t>函数写入文件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C2CEFE-46C3-7F40-9ADC-13BCA5917C05}"/>
              </a:ext>
            </a:extLst>
          </p:cNvPr>
          <p:cNvSpPr txBox="1"/>
          <p:nvPr/>
        </p:nvSpPr>
        <p:spPr>
          <a:xfrm>
            <a:off x="3633239" y="4065203"/>
            <a:ext cx="5364088" cy="2044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字节流数据的读取流向如下：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sym typeface="Wingdings" panose="05000000000000000000" pitchFamily="2" charset="2"/>
              </a:rPr>
              <a:t>文件读取字节数组</a:t>
            </a:r>
            <a:r>
              <a:rPr lang="en-US" altLang="zh-CN" sz="1400" dirty="0"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ym typeface="Wingdings" panose="05000000000000000000" pitchFamily="2" charset="2"/>
              </a:rPr>
              <a:t>将字节数组转成字符串</a:t>
            </a:r>
            <a:r>
              <a:rPr lang="en-US" altLang="zh-CN" sz="1400" dirty="0"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ym typeface="Wingdings" panose="05000000000000000000" pitchFamily="2" charset="2"/>
              </a:rPr>
              <a:t>屏幕打印字符串</a:t>
            </a:r>
            <a:endParaRPr lang="en-US" altLang="zh-CN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/>
              <a:t>例如文件里是</a:t>
            </a:r>
            <a:r>
              <a:rPr lang="en-US" altLang="zh-CN" sz="1400" dirty="0"/>
              <a:t>Welcome</a:t>
            </a:r>
            <a:r>
              <a:rPr lang="zh-CN" altLang="en-US" sz="1400" dirty="0"/>
              <a:t> </a:t>
            </a:r>
            <a:r>
              <a:rPr lang="en-US" altLang="zh-CN" sz="1400" dirty="0"/>
              <a:t>to</a:t>
            </a:r>
            <a:r>
              <a:rPr lang="zh-CN" altLang="en-US" sz="1400" dirty="0"/>
              <a:t> </a:t>
            </a:r>
            <a:r>
              <a:rPr lang="en-US" altLang="zh-CN" sz="1400" dirty="0"/>
              <a:t>Java</a:t>
            </a:r>
            <a:r>
              <a:rPr lang="zh-CN" altLang="en-US" sz="1400" dirty="0"/>
              <a:t>，则使用字节流的</a:t>
            </a:r>
            <a:r>
              <a:rPr lang="en-US" altLang="zh-CN" sz="1400" dirty="0" err="1"/>
              <a:t>readAllBytes</a:t>
            </a:r>
            <a:r>
              <a:rPr lang="en-US" altLang="zh-CN" sz="1400" dirty="0"/>
              <a:t>()</a:t>
            </a:r>
            <a:r>
              <a:rPr lang="zh-CN" altLang="en-US" sz="1400" dirty="0"/>
              <a:t>函数读取文件中的所有字节，存入字节数组，再用</a:t>
            </a:r>
            <a:r>
              <a:rPr lang="en-US" altLang="zh-CN" sz="1400" dirty="0"/>
              <a:t>String</a:t>
            </a:r>
            <a:r>
              <a:rPr lang="zh-CN" altLang="en-US" sz="1400" dirty="0"/>
              <a:t>类的一个构造函数（参数为字节数组的构造函数）将字节数组创建为字符串，最后打印在屏幕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57E755-8121-614D-9E8D-DB03F9143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3305520" cy="34088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60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5807481E-EC37-4845-96E9-B96BF2C54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4890223" cy="42307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7F28B2-F22B-7041-86D7-49D37BB248AC}"/>
              </a:ext>
            </a:extLst>
          </p:cNvPr>
          <p:cNvSpPr txBox="1"/>
          <p:nvPr/>
        </p:nvSpPr>
        <p:spPr>
          <a:xfrm>
            <a:off x="5508104" y="620688"/>
            <a:ext cx="3024336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指定文件名（当前项目目录）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294A6EB-713B-9D4C-9A14-32B18AB4C86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923929" y="789966"/>
            <a:ext cx="158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F354903-601C-A942-B3D4-A43B9E910DF5}"/>
              </a:ext>
            </a:extLst>
          </p:cNvPr>
          <p:cNvSpPr/>
          <p:nvPr/>
        </p:nvSpPr>
        <p:spPr>
          <a:xfrm>
            <a:off x="539552" y="1412776"/>
            <a:ext cx="3024336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0B2BF3C-DE32-E643-81CF-258D85A460C7}"/>
              </a:ext>
            </a:extLst>
          </p:cNvPr>
          <p:cNvCxnSpPr>
            <a:stCxn id="13" idx="3"/>
          </p:cNvCxnSpPr>
          <p:nvPr/>
        </p:nvCxnSpPr>
        <p:spPr>
          <a:xfrm>
            <a:off x="3563888" y="1844824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5B4F-6C23-094E-A733-F92B3F9BB951}"/>
              </a:ext>
            </a:extLst>
          </p:cNvPr>
          <p:cNvSpPr txBox="1"/>
          <p:nvPr/>
        </p:nvSpPr>
        <p:spPr>
          <a:xfrm>
            <a:off x="5508104" y="1675546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字节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I/O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流，缓冲字节</a:t>
            </a:r>
            <a:r>
              <a:rPr kumimoji="1" lang="en-US" altLang="zh-CN" sz="1400" b="1" dirty="0">
                <a:solidFill>
                  <a:srgbClr val="7030A0"/>
                </a:solidFill>
              </a:rPr>
              <a:t>I/O</a:t>
            </a:r>
            <a:r>
              <a:rPr kumimoji="1" lang="zh-CN" altLang="en-US" sz="1400" b="1" dirty="0">
                <a:solidFill>
                  <a:srgbClr val="7030A0"/>
                </a:solidFill>
              </a:rPr>
              <a:t>流 声明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A36F8A4-C642-3F43-8B4A-5D799C338472}"/>
              </a:ext>
            </a:extLst>
          </p:cNvPr>
          <p:cNvCxnSpPr>
            <a:cxnSpLocks/>
          </p:cNvCxnSpPr>
          <p:nvPr/>
        </p:nvCxnSpPr>
        <p:spPr>
          <a:xfrm>
            <a:off x="3419872" y="2651477"/>
            <a:ext cx="201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3F302AD-23E0-4742-9F3A-8804CA1BCCA6}"/>
              </a:ext>
            </a:extLst>
          </p:cNvPr>
          <p:cNvSpPr txBox="1"/>
          <p:nvPr/>
        </p:nvSpPr>
        <p:spPr>
          <a:xfrm>
            <a:off x="5508104" y="2468648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利用提供的文件名创建文件对象</a:t>
            </a:r>
            <a:endParaRPr kumimoji="1" lang="en-US" altLang="zh-CN" sz="1400" b="1" dirty="0">
              <a:solidFill>
                <a:srgbClr val="7030A0"/>
              </a:solidFill>
            </a:endParaRPr>
          </a:p>
          <a:p>
            <a:r>
              <a:rPr kumimoji="1" lang="zh-CN" altLang="en-US" sz="1400" b="1" dirty="0">
                <a:solidFill>
                  <a:srgbClr val="7030A0"/>
                </a:solidFill>
              </a:rPr>
              <a:t>如果文件不存在，则创建</a:t>
            </a:r>
          </a:p>
        </p:txBody>
      </p:sp>
    </p:spTree>
    <p:extLst>
      <p:ext uri="{BB962C8B-B14F-4D97-AF65-F5344CB8AC3E}">
        <p14:creationId xmlns:p14="http://schemas.microsoft.com/office/powerpoint/2010/main" val="33096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52634E-7678-0642-8FBE-009C59DFA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620688"/>
            <a:ext cx="3308311" cy="1338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581259A-2550-C040-B889-7E53FC14597D}"/>
              </a:ext>
            </a:extLst>
          </p:cNvPr>
          <p:cNvSpPr txBox="1"/>
          <p:nvPr/>
        </p:nvSpPr>
        <p:spPr>
          <a:xfrm>
            <a:off x="5041032" y="62170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类成员方法，负责读取一行键盘输入，请根据提示补全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962AD6-03AE-314B-BECA-2CC98442394F}"/>
              </a:ext>
            </a:extLst>
          </p:cNvPr>
          <p:cNvSpPr txBox="1"/>
          <p:nvPr/>
        </p:nvSpPr>
        <p:spPr>
          <a:xfrm>
            <a:off x="5041032" y="1387037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类的其他方法将调用该方法读取键盘输入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1B0D8A-EAAB-D244-8105-A9CE3FED8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5464447" cy="17165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AB33860-B8F3-5445-9D49-D98AE363149F}"/>
              </a:ext>
            </a:extLst>
          </p:cNvPr>
          <p:cNvSpPr txBox="1"/>
          <p:nvPr/>
        </p:nvSpPr>
        <p:spPr>
          <a:xfrm>
            <a:off x="5999314" y="2537557"/>
            <a:ext cx="3024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类成员方法，负责以字节流的方式写文件：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先调用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ReadFromKeyboard</a:t>
            </a:r>
            <a:r>
              <a:rPr kumimoji="1" lang="en-US" altLang="zh-CN" sz="1400" dirty="0">
                <a:solidFill>
                  <a:srgbClr val="7030A0"/>
                </a:solidFill>
              </a:rPr>
              <a:t>()</a:t>
            </a:r>
            <a:r>
              <a:rPr kumimoji="1" lang="zh-CN" altLang="en-US" sz="1400" dirty="0">
                <a:solidFill>
                  <a:srgbClr val="7030A0"/>
                </a:solidFill>
              </a:rPr>
              <a:t>函数读取一行键盘输入；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若不是</a:t>
            </a:r>
            <a:r>
              <a:rPr kumimoji="1" lang="en-US" altLang="zh-CN" sz="1400" dirty="0">
                <a:solidFill>
                  <a:srgbClr val="7030A0"/>
                </a:solidFill>
              </a:rPr>
              <a:t>-1</a:t>
            </a:r>
            <a:r>
              <a:rPr kumimoji="1" lang="zh-CN" altLang="en-US" sz="1400" dirty="0">
                <a:solidFill>
                  <a:srgbClr val="7030A0"/>
                </a:solidFill>
              </a:rPr>
              <a:t>则调用</a:t>
            </a:r>
            <a:r>
              <a:rPr kumimoji="1" lang="en-US" altLang="zh-CN" sz="1400" dirty="0">
                <a:solidFill>
                  <a:srgbClr val="7030A0"/>
                </a:solidFill>
              </a:rPr>
              <a:t>String</a:t>
            </a:r>
            <a:r>
              <a:rPr kumimoji="1" lang="zh-CN" altLang="en-US" sz="1400" dirty="0">
                <a:solidFill>
                  <a:srgbClr val="7030A0"/>
                </a:solidFill>
              </a:rPr>
              <a:t>的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getBytes</a:t>
            </a:r>
            <a:r>
              <a:rPr kumimoji="1" lang="en-US" altLang="zh-CN" sz="1400" dirty="0">
                <a:solidFill>
                  <a:srgbClr val="7030A0"/>
                </a:solidFill>
              </a:rPr>
              <a:t>()</a:t>
            </a:r>
            <a:r>
              <a:rPr kumimoji="1" lang="zh-CN" altLang="en-US" sz="1400" dirty="0">
                <a:solidFill>
                  <a:srgbClr val="7030A0"/>
                </a:solidFill>
              </a:rPr>
              <a:t>获得字符串对应的字节，写入文件，继续；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否则，终止，关闭字节流。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FA59B1-2783-444B-B2A0-09E897BB8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830728"/>
            <a:ext cx="5464447" cy="1432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05AF38C-210A-FD42-A00E-181720B7139E}"/>
              </a:ext>
            </a:extLst>
          </p:cNvPr>
          <p:cNvSpPr txBox="1"/>
          <p:nvPr/>
        </p:nvSpPr>
        <p:spPr>
          <a:xfrm>
            <a:off x="6012160" y="4769786"/>
            <a:ext cx="3024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类成员方法，负责以字节流的方式读文件：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调用字节输入流的方法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readAllBytes</a:t>
            </a:r>
            <a:r>
              <a:rPr kumimoji="1" lang="en-US" altLang="zh-CN" sz="1400" dirty="0">
                <a:solidFill>
                  <a:srgbClr val="7030A0"/>
                </a:solidFill>
              </a:rPr>
              <a:t>()</a:t>
            </a:r>
            <a:r>
              <a:rPr kumimoji="1" lang="zh-CN" altLang="en-US" sz="1400" dirty="0">
                <a:solidFill>
                  <a:srgbClr val="7030A0"/>
                </a:solidFill>
              </a:rPr>
              <a:t>读文件中所有字节；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存入字节数组；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字节数组转字符串；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输出到屏幕。</a:t>
            </a:r>
          </a:p>
        </p:txBody>
      </p:sp>
    </p:spTree>
    <p:extLst>
      <p:ext uri="{BB962C8B-B14F-4D97-AF65-F5344CB8AC3E}">
        <p14:creationId xmlns:p14="http://schemas.microsoft.com/office/powerpoint/2010/main" val="42411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52634E-7678-0642-8FBE-009C59DFA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620688"/>
            <a:ext cx="3308311" cy="1338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581259A-2550-C040-B889-7E53FC14597D}"/>
              </a:ext>
            </a:extLst>
          </p:cNvPr>
          <p:cNvSpPr txBox="1"/>
          <p:nvPr/>
        </p:nvSpPr>
        <p:spPr>
          <a:xfrm>
            <a:off x="5041032" y="62170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类成员方法，负责读取一行键盘输入，请根据提示补全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962AD6-03AE-314B-BECA-2CC98442394F}"/>
              </a:ext>
            </a:extLst>
          </p:cNvPr>
          <p:cNvSpPr txBox="1"/>
          <p:nvPr/>
        </p:nvSpPr>
        <p:spPr>
          <a:xfrm>
            <a:off x="5041032" y="1387037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类的其他方法将调用该方法读取键盘输入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B33860-B8F3-5445-9D49-D98AE363149F}"/>
              </a:ext>
            </a:extLst>
          </p:cNvPr>
          <p:cNvSpPr txBox="1"/>
          <p:nvPr/>
        </p:nvSpPr>
        <p:spPr>
          <a:xfrm>
            <a:off x="5999314" y="2537557"/>
            <a:ext cx="30243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类成员方法，负责以缓冲字节流的方式写文件：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先调用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ReadFromKeyboard</a:t>
            </a:r>
            <a:r>
              <a:rPr kumimoji="1" lang="en-US" altLang="zh-CN" sz="1400" dirty="0">
                <a:solidFill>
                  <a:srgbClr val="7030A0"/>
                </a:solidFill>
              </a:rPr>
              <a:t>()</a:t>
            </a:r>
            <a:r>
              <a:rPr kumimoji="1" lang="zh-CN" altLang="en-US" sz="1400" dirty="0">
                <a:solidFill>
                  <a:srgbClr val="7030A0"/>
                </a:solidFill>
              </a:rPr>
              <a:t>函数读取一行键盘输入；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若不是</a:t>
            </a:r>
            <a:r>
              <a:rPr kumimoji="1" lang="en-US" altLang="zh-CN" sz="1400" dirty="0">
                <a:solidFill>
                  <a:srgbClr val="7030A0"/>
                </a:solidFill>
              </a:rPr>
              <a:t>-1</a:t>
            </a:r>
            <a:r>
              <a:rPr kumimoji="1" lang="zh-CN" altLang="en-US" sz="1400" dirty="0">
                <a:solidFill>
                  <a:srgbClr val="7030A0"/>
                </a:solidFill>
              </a:rPr>
              <a:t>则调用</a:t>
            </a:r>
            <a:r>
              <a:rPr kumimoji="1" lang="en-US" altLang="zh-CN" sz="1400" dirty="0">
                <a:solidFill>
                  <a:srgbClr val="7030A0"/>
                </a:solidFill>
              </a:rPr>
              <a:t>String</a:t>
            </a:r>
            <a:r>
              <a:rPr kumimoji="1" lang="zh-CN" altLang="en-US" sz="1400" dirty="0">
                <a:solidFill>
                  <a:srgbClr val="7030A0"/>
                </a:solidFill>
              </a:rPr>
              <a:t>的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getBytes</a:t>
            </a:r>
            <a:r>
              <a:rPr kumimoji="1" lang="en-US" altLang="zh-CN" sz="1400" dirty="0">
                <a:solidFill>
                  <a:srgbClr val="7030A0"/>
                </a:solidFill>
              </a:rPr>
              <a:t>()</a:t>
            </a:r>
            <a:r>
              <a:rPr kumimoji="1" lang="zh-CN" altLang="en-US" sz="1400" dirty="0">
                <a:solidFill>
                  <a:srgbClr val="7030A0"/>
                </a:solidFill>
              </a:rPr>
              <a:t>获得字符串对应的字节，写入文件，继续；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否则，终止，关闭字节流。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5AF38C-210A-FD42-A00E-181720B7139E}"/>
              </a:ext>
            </a:extLst>
          </p:cNvPr>
          <p:cNvSpPr txBox="1"/>
          <p:nvPr/>
        </p:nvSpPr>
        <p:spPr>
          <a:xfrm>
            <a:off x="6012160" y="4769786"/>
            <a:ext cx="3024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solidFill>
                  <a:srgbClr val="7030A0"/>
                </a:solidFill>
              </a:rPr>
              <a:t>DataOperation</a:t>
            </a:r>
            <a:r>
              <a:rPr kumimoji="1" lang="zh-CN" altLang="en-US" sz="1400" dirty="0">
                <a:solidFill>
                  <a:srgbClr val="7030A0"/>
                </a:solidFill>
              </a:rPr>
              <a:t>类成员方法，负责以缓冲字节流的方式读文件：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调用缓冲字节输入流的方法</a:t>
            </a:r>
            <a:r>
              <a:rPr kumimoji="1" lang="en-US" altLang="zh-CN" sz="1400" dirty="0" err="1">
                <a:solidFill>
                  <a:srgbClr val="7030A0"/>
                </a:solidFill>
              </a:rPr>
              <a:t>readAllBytes</a:t>
            </a:r>
            <a:r>
              <a:rPr kumimoji="1" lang="en-US" altLang="zh-CN" sz="1400" dirty="0">
                <a:solidFill>
                  <a:srgbClr val="7030A0"/>
                </a:solidFill>
              </a:rPr>
              <a:t>()</a:t>
            </a:r>
            <a:r>
              <a:rPr kumimoji="1" lang="zh-CN" altLang="en-US" sz="1400" dirty="0">
                <a:solidFill>
                  <a:srgbClr val="7030A0"/>
                </a:solidFill>
              </a:rPr>
              <a:t>读文件中所有字节；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存入字节数组；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字节数组转字符串；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sz="1400" dirty="0">
                <a:solidFill>
                  <a:srgbClr val="7030A0"/>
                </a:solidFill>
              </a:rPr>
              <a:t>输出到屏幕。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79AA2F-86D8-2641-A315-BC55331DD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1" y="2657262"/>
            <a:ext cx="5620333" cy="1532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27F9CE-7D15-D84A-B235-2031D92CC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1" y="4876721"/>
            <a:ext cx="5731433" cy="1457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383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Q2:</a:t>
            </a:r>
            <a:r>
              <a:rPr lang="zh-CN" altLang="en-US" dirty="0"/>
              <a:t>内存数据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文件</a:t>
            </a:r>
            <a:r>
              <a:rPr lang="en-US" altLang="zh-CN" dirty="0"/>
              <a:t>+</a:t>
            </a:r>
            <a:r>
              <a:rPr lang="zh-CN" altLang="en-US" dirty="0"/>
              <a:t>读取处理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1916832"/>
            <a:ext cx="79928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完成功能：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随机产生</a:t>
            </a: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double</a:t>
            </a:r>
            <a:r>
              <a:rPr lang="zh-CN" altLang="en-US" sz="2000" dirty="0"/>
              <a:t>数（</a:t>
            </a:r>
            <a:r>
              <a:rPr lang="en-US" altLang="zh-CN" sz="2000" dirty="0"/>
              <a:t>[0,10)</a:t>
            </a:r>
            <a:r>
              <a:rPr lang="zh-CN" altLang="en-US" sz="2000" dirty="0"/>
              <a:t>，保留</a:t>
            </a:r>
            <a:r>
              <a:rPr lang="en-US" altLang="zh-CN" sz="2000" dirty="0"/>
              <a:t>2</a:t>
            </a:r>
            <a:r>
              <a:rPr lang="zh-CN" altLang="en-US" sz="2000" dirty="0"/>
              <a:t>位小数）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zh-CN" altLang="en-US" sz="2000" dirty="0"/>
              <a:t>每</a:t>
            </a:r>
            <a:r>
              <a:rPr lang="en-US" altLang="zh-CN" sz="2000" dirty="0"/>
              <a:t>5</a:t>
            </a:r>
            <a:r>
              <a:rPr lang="zh-CN" altLang="en-US" sz="2000" dirty="0"/>
              <a:t>个</a:t>
            </a:r>
            <a:r>
              <a:rPr lang="en-US" altLang="zh-CN" sz="2000" dirty="0"/>
              <a:t>double</a:t>
            </a:r>
            <a:r>
              <a:rPr lang="zh-CN" altLang="en-US" sz="2000" dirty="0"/>
              <a:t>值为一行，以分隔符（字符）</a:t>
            </a:r>
            <a:r>
              <a:rPr lang="en-US" altLang="zh-CN" sz="2000" dirty="0"/>
              <a:t>’|’</a:t>
            </a:r>
            <a:r>
              <a:rPr lang="zh-CN" altLang="en-US" sz="2000" dirty="0"/>
              <a:t>分隔，将</a:t>
            </a:r>
            <a:r>
              <a:rPr lang="en-US" altLang="zh-CN" sz="2000" dirty="0"/>
              <a:t>N</a:t>
            </a:r>
            <a:r>
              <a:rPr lang="zh-CN" altLang="en-US" sz="2000" dirty="0"/>
              <a:t>个数值写入文件</a:t>
            </a:r>
            <a:r>
              <a:rPr lang="en-US" altLang="zh-CN" sz="2000" dirty="0"/>
              <a:t>”output.txt”</a:t>
            </a:r>
          </a:p>
          <a:p>
            <a:r>
              <a:rPr lang="en-US" altLang="zh-CN" sz="2000" dirty="0"/>
              <a:t>       </a:t>
            </a:r>
            <a:r>
              <a:rPr lang="zh-CN" altLang="en-US" sz="2000" dirty="0"/>
              <a:t>例如：</a:t>
            </a:r>
            <a:r>
              <a:rPr lang="en-US" altLang="zh-CN" sz="2000" dirty="0"/>
              <a:t>4.21|1.22|3.41|4.93|8.81|</a:t>
            </a:r>
            <a:r>
              <a:rPr lang="zh-CN" altLang="en-US" sz="2000" dirty="0"/>
              <a:t>为一行输出（</a:t>
            </a:r>
            <a:r>
              <a:rPr lang="zh-CN" altLang="en-US" sz="2000" dirty="0">
                <a:solidFill>
                  <a:schemeClr val="accent2"/>
                </a:solidFill>
              </a:rPr>
              <a:t>记得换行回车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indent="-457200">
              <a:buAutoNum type="arabicPeriod" startAt="3"/>
            </a:pPr>
            <a:r>
              <a:rPr lang="zh-CN" altLang="en-US" sz="2000" dirty="0"/>
              <a:t>读取</a:t>
            </a:r>
            <a:r>
              <a:rPr lang="en-US" altLang="zh-CN" sz="2000" dirty="0"/>
              <a:t>”output.txt”</a:t>
            </a:r>
            <a:r>
              <a:rPr lang="zh-CN" altLang="en-US" sz="2000" dirty="0"/>
              <a:t>中第</a:t>
            </a:r>
            <a:r>
              <a:rPr lang="en-US" altLang="zh-CN" sz="2000" dirty="0"/>
              <a:t>x</a:t>
            </a:r>
            <a:r>
              <a:rPr lang="zh-CN" altLang="en-US" sz="2000" dirty="0"/>
              <a:t>列数据，计算均值显示结果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83668" y="4688245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请使用字节流</a:t>
            </a:r>
            <a:r>
              <a:rPr lang="en-US" altLang="zh-CN" dirty="0" err="1">
                <a:solidFill>
                  <a:srgbClr val="7030A0"/>
                </a:solidFill>
              </a:rPr>
              <a:t>FileOutputStream</a:t>
            </a:r>
            <a:r>
              <a:rPr lang="en-US" altLang="zh-CN" dirty="0">
                <a:solidFill>
                  <a:srgbClr val="7030A0"/>
                </a:solidFill>
              </a:rPr>
              <a:t>/</a:t>
            </a:r>
            <a:r>
              <a:rPr lang="en-US" altLang="zh-CN" dirty="0" err="1">
                <a:solidFill>
                  <a:srgbClr val="7030A0"/>
                </a:solidFill>
              </a:rPr>
              <a:t>FileInputStream</a:t>
            </a:r>
            <a:r>
              <a:rPr lang="zh-CN" altLang="en-US" dirty="0">
                <a:solidFill>
                  <a:srgbClr val="7030A0"/>
                </a:solidFill>
              </a:rPr>
              <a:t>实现</a:t>
            </a:r>
            <a:endParaRPr lang="en-US" altLang="zh-C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0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1626</Words>
  <Application>Microsoft Macintosh PowerPoint</Application>
  <PresentationFormat>全屏显示(4:3)</PresentationFormat>
  <Paragraphs>176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Microsoft YaHei</vt:lpstr>
      <vt:lpstr>Arial</vt:lpstr>
      <vt:lpstr>Calibri</vt:lpstr>
      <vt:lpstr>Wingdings</vt:lpstr>
      <vt:lpstr>Office 主题</vt:lpstr>
      <vt:lpstr>Readme</vt:lpstr>
      <vt:lpstr>Q1:键盘输入文件</vt:lpstr>
      <vt:lpstr>Q1:键盘输入文件</vt:lpstr>
      <vt:lpstr>PowerPoint 演示文稿</vt:lpstr>
      <vt:lpstr>Q1:键盘输入文件</vt:lpstr>
      <vt:lpstr>PowerPoint 演示文稿</vt:lpstr>
      <vt:lpstr>PowerPoint 演示文稿</vt:lpstr>
      <vt:lpstr>PowerPoint 演示文稿</vt:lpstr>
      <vt:lpstr>Q2:内存数据文件+读取处理</vt:lpstr>
      <vt:lpstr>PowerPoint 演示文稿</vt:lpstr>
      <vt:lpstr>PowerPoint 演示文稿</vt:lpstr>
      <vt:lpstr>PowerPoint 演示文稿</vt:lpstr>
      <vt:lpstr>PowerPoint 演示文稿</vt:lpstr>
      <vt:lpstr>Q3:多线程文件读写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提交作业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Administrator</dc:creator>
  <cp:lastModifiedBy>lsswyx@gmail.com</cp:lastModifiedBy>
  <cp:revision>345</cp:revision>
  <dcterms:created xsi:type="dcterms:W3CDTF">2017-09-05T04:59:02Z</dcterms:created>
  <dcterms:modified xsi:type="dcterms:W3CDTF">2023-05-19T07:06:56Z</dcterms:modified>
</cp:coreProperties>
</file>