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02" r:id="rId2"/>
    <p:sldId id="333" r:id="rId3"/>
    <p:sldId id="334" r:id="rId4"/>
    <p:sldId id="335" r:id="rId5"/>
    <p:sldId id="336" r:id="rId6"/>
    <p:sldId id="337" r:id="rId7"/>
    <p:sldId id="338" r:id="rId8"/>
    <p:sldId id="580" r:id="rId9"/>
    <p:sldId id="319" r:id="rId10"/>
    <p:sldId id="318" r:id="rId11"/>
    <p:sldId id="321" r:id="rId12"/>
    <p:sldId id="340" r:id="rId13"/>
    <p:sldId id="341" r:id="rId14"/>
    <p:sldId id="577" r:id="rId15"/>
    <p:sldId id="578" r:id="rId16"/>
    <p:sldId id="581" r:id="rId17"/>
    <p:sldId id="582" r:id="rId18"/>
    <p:sldId id="293" r:id="rId19"/>
    <p:sldId id="583" r:id="rId20"/>
    <p:sldId id="323" r:id="rId21"/>
    <p:sldId id="324" r:id="rId22"/>
    <p:sldId id="584" r:id="rId23"/>
    <p:sldId id="585" r:id="rId24"/>
    <p:sldId id="587" r:id="rId25"/>
    <p:sldId id="588" r:id="rId26"/>
    <p:sldId id="292" r:id="rId27"/>
    <p:sldId id="589" r:id="rId28"/>
    <p:sldId id="314" r:id="rId29"/>
    <p:sldId id="327" r:id="rId30"/>
    <p:sldId id="331" r:id="rId31"/>
    <p:sldId id="330" r:id="rId32"/>
    <p:sldId id="590" r:id="rId33"/>
    <p:sldId id="591" r:id="rId34"/>
    <p:sldId id="592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6"/>
    <p:restoredTop sz="93681"/>
  </p:normalViewPr>
  <p:slideViewPr>
    <p:cSldViewPr>
      <p:cViewPr>
        <p:scale>
          <a:sx n="125" d="100"/>
          <a:sy n="125" d="100"/>
        </p:scale>
        <p:origin x="1064" y="-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5D2A0-35E4-4A67-BA72-1AD8B556EBCE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DFD20-AFA7-4587-8814-D049A52B0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068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557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584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567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541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386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69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646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174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047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420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8752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6497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125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809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4544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9393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593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9123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3179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2828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214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9726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2245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31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54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32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545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33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7881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34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455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791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913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005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718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056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934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Q1:</a:t>
            </a:r>
            <a:r>
              <a:rPr lang="zh-CN" altLang="en-US" dirty="0"/>
              <a:t>键盘输入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8073" y="1916832"/>
            <a:ext cx="81723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完成功能：</a:t>
            </a:r>
            <a:endParaRPr lang="en-US" altLang="zh-CN" sz="2400" dirty="0"/>
          </a:p>
          <a:p>
            <a:r>
              <a:rPr lang="en-US" altLang="zh-CN" sz="2400" dirty="0"/>
              <a:t>1. </a:t>
            </a:r>
            <a:r>
              <a:rPr lang="zh-CN" altLang="en-US" sz="2400" dirty="0"/>
              <a:t>键盘输入各类信息保存至文件</a:t>
            </a:r>
            <a:r>
              <a:rPr lang="en-US" altLang="zh-CN" sz="2400" dirty="0"/>
              <a:t>”</a:t>
            </a:r>
            <a:r>
              <a:rPr lang="en-US" altLang="zh-CN" sz="2400" dirty="0" err="1"/>
              <a:t>input.txt</a:t>
            </a:r>
            <a:r>
              <a:rPr lang="en-US" altLang="zh-CN" sz="2400" dirty="0"/>
              <a:t>”</a:t>
            </a:r>
          </a:p>
          <a:p>
            <a:r>
              <a:rPr lang="zh-CN" altLang="en-US" sz="2400" dirty="0"/>
              <a:t>    输入信息包括数值、中英文、各类符号等</a:t>
            </a:r>
            <a:endParaRPr lang="en-US" altLang="zh-CN" sz="2400" dirty="0"/>
          </a:p>
          <a:p>
            <a:r>
              <a:rPr lang="en-US" altLang="zh-CN" sz="2400" dirty="0"/>
              <a:t>2. </a:t>
            </a:r>
            <a:r>
              <a:rPr lang="zh-CN" altLang="en-US" sz="2400" dirty="0"/>
              <a:t>读取</a:t>
            </a:r>
            <a:r>
              <a:rPr lang="en-US" altLang="zh-CN" sz="2400" dirty="0"/>
              <a:t>”input.txt”</a:t>
            </a:r>
            <a:r>
              <a:rPr lang="zh-CN" altLang="en-US" sz="2400" dirty="0"/>
              <a:t>，并在控制台中显示出来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8073" y="3909732"/>
            <a:ext cx="5976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分别使用字节流：</a:t>
            </a:r>
            <a:endParaRPr lang="en-US" altLang="zh-CN" dirty="0"/>
          </a:p>
          <a:p>
            <a:r>
              <a:rPr lang="en-US" altLang="zh-CN" dirty="0" err="1"/>
              <a:t>FileOutputStream</a:t>
            </a:r>
            <a:r>
              <a:rPr lang="en-US" altLang="zh-CN" dirty="0"/>
              <a:t>/</a:t>
            </a:r>
            <a:r>
              <a:rPr lang="en-US" altLang="zh-CN" dirty="0" err="1"/>
              <a:t>FileInputStream</a:t>
            </a:r>
            <a:endParaRPr lang="en-US" altLang="zh-CN" dirty="0"/>
          </a:p>
          <a:p>
            <a:r>
              <a:rPr lang="zh-CN" altLang="en-US" dirty="0"/>
              <a:t>缓冲字节流：</a:t>
            </a:r>
            <a:endParaRPr lang="en-US" altLang="zh-CN" dirty="0"/>
          </a:p>
          <a:p>
            <a:r>
              <a:rPr lang="en-US" altLang="zh-CN" dirty="0" err="1"/>
              <a:t>BufferedInputStream</a:t>
            </a:r>
            <a:r>
              <a:rPr lang="en-US" altLang="zh-CN" dirty="0"/>
              <a:t>/</a:t>
            </a:r>
            <a:r>
              <a:rPr lang="en-US" altLang="zh-CN" dirty="0" err="1"/>
              <a:t>BufferedOutputStream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5132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60FC59-FC62-8D4E-8C8C-DEA45E4E9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0648"/>
            <a:ext cx="5526488" cy="47655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172635D-0426-6247-9F7F-783EE39EBCEB}"/>
              </a:ext>
            </a:extLst>
          </p:cNvPr>
          <p:cNvSpPr/>
          <p:nvPr/>
        </p:nvSpPr>
        <p:spPr>
          <a:xfrm>
            <a:off x="539552" y="692695"/>
            <a:ext cx="3744416" cy="2880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35FCFA-966B-904F-A279-BE1A759EAFE3}"/>
              </a:ext>
            </a:extLst>
          </p:cNvPr>
          <p:cNvSpPr txBox="1"/>
          <p:nvPr/>
        </p:nvSpPr>
        <p:spPr>
          <a:xfrm>
            <a:off x="5940152" y="575101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7030A0"/>
                </a:solidFill>
              </a:rPr>
              <a:t>指定读写的文件名，给的是相对路径下的</a:t>
            </a:r>
            <a:r>
              <a:rPr kumimoji="1" lang="en-US" altLang="zh-CN" sz="1400" dirty="0" err="1">
                <a:solidFill>
                  <a:srgbClr val="7030A0"/>
                </a:solidFill>
              </a:rPr>
              <a:t>input.txt</a:t>
            </a:r>
            <a:r>
              <a:rPr kumimoji="1" lang="zh-CN" altLang="en-US" sz="1400" dirty="0">
                <a:solidFill>
                  <a:srgbClr val="7030A0"/>
                </a:solidFill>
              </a:rPr>
              <a:t>，即相当于项目目录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4A31ED0C-37AC-C445-9DEA-9509FD9E463D}"/>
              </a:ext>
            </a:extLst>
          </p:cNvPr>
          <p:cNvCxnSpPr>
            <a:stCxn id="11" idx="3"/>
            <a:endCxn id="8" idx="1"/>
          </p:cNvCxnSpPr>
          <p:nvPr/>
        </p:nvCxnSpPr>
        <p:spPr>
          <a:xfrm flipV="1">
            <a:off x="4283968" y="836711"/>
            <a:ext cx="16561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CDF987B7-E7C4-3448-AFB2-964357304F26}"/>
              </a:ext>
            </a:extLst>
          </p:cNvPr>
          <p:cNvSpPr/>
          <p:nvPr/>
        </p:nvSpPr>
        <p:spPr>
          <a:xfrm>
            <a:off x="536239" y="1556791"/>
            <a:ext cx="3744416" cy="9361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31AA1789-504F-344B-A380-F2E161CBEB41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4280655" y="2024843"/>
            <a:ext cx="16594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A9C288A-E7DB-5142-86D1-C63E0BD7EC90}"/>
              </a:ext>
            </a:extLst>
          </p:cNvPr>
          <p:cNvSpPr txBox="1"/>
          <p:nvPr/>
        </p:nvSpPr>
        <p:spPr>
          <a:xfrm>
            <a:off x="5940152" y="1870954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7030A0"/>
                </a:solidFill>
              </a:rPr>
              <a:t>声明要使用的各种</a:t>
            </a:r>
            <a:r>
              <a:rPr kumimoji="1" lang="en-US" altLang="zh-CN" sz="1400" dirty="0">
                <a:solidFill>
                  <a:srgbClr val="7030A0"/>
                </a:solidFill>
              </a:rPr>
              <a:t>IO</a:t>
            </a:r>
            <a:r>
              <a:rPr kumimoji="1" lang="zh-CN" altLang="en-US" sz="1400" dirty="0">
                <a:solidFill>
                  <a:srgbClr val="7030A0"/>
                </a:solidFill>
              </a:rPr>
              <a:t>流：此时并未创建（无</a:t>
            </a:r>
            <a:r>
              <a:rPr kumimoji="1" lang="en-US" altLang="zh-CN" sz="1400" dirty="0">
                <a:solidFill>
                  <a:srgbClr val="7030A0"/>
                </a:solidFill>
              </a:rPr>
              <a:t>new</a:t>
            </a:r>
            <a:r>
              <a:rPr kumimoji="1" lang="zh-CN" altLang="en-US" sz="1400" dirty="0">
                <a:solidFill>
                  <a:srgbClr val="7030A0"/>
                </a:solidFill>
              </a:rPr>
              <a:t>对象）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55B6041-B6EB-B34E-97B5-9183FF6D7324}"/>
              </a:ext>
            </a:extLst>
          </p:cNvPr>
          <p:cNvSpPr/>
          <p:nvPr/>
        </p:nvSpPr>
        <p:spPr>
          <a:xfrm>
            <a:off x="536239" y="2840231"/>
            <a:ext cx="3744416" cy="18849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B726ECC4-B4BF-FC44-9860-DA4EAE25755C}"/>
              </a:ext>
            </a:extLst>
          </p:cNvPr>
          <p:cNvCxnSpPr>
            <a:cxnSpLocks/>
          </p:cNvCxnSpPr>
          <p:nvPr/>
        </p:nvCxnSpPr>
        <p:spPr>
          <a:xfrm flipV="1">
            <a:off x="4280655" y="3771900"/>
            <a:ext cx="16594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4AB778E-529C-0649-866B-7635A02CA344}"/>
              </a:ext>
            </a:extLst>
          </p:cNvPr>
          <p:cNvSpPr txBox="1"/>
          <p:nvPr/>
        </p:nvSpPr>
        <p:spPr>
          <a:xfrm>
            <a:off x="5940152" y="3510290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7030A0"/>
                </a:solidFill>
              </a:rPr>
              <a:t>获得文件名对应的文件对象，判断文件在磁盘上是否存在，不存在则创建</a:t>
            </a:r>
          </a:p>
        </p:txBody>
      </p:sp>
    </p:spTree>
    <p:extLst>
      <p:ext uri="{BB962C8B-B14F-4D97-AF65-F5344CB8AC3E}">
        <p14:creationId xmlns:p14="http://schemas.microsoft.com/office/powerpoint/2010/main" val="3927604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581259A-2550-C040-B889-7E53FC14597D}"/>
              </a:ext>
            </a:extLst>
          </p:cNvPr>
          <p:cNvSpPr txBox="1"/>
          <p:nvPr/>
        </p:nvSpPr>
        <p:spPr>
          <a:xfrm>
            <a:off x="5041032" y="755753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solidFill>
                  <a:srgbClr val="7030A0"/>
                </a:solidFill>
              </a:rPr>
              <a:t>DataOperation</a:t>
            </a:r>
            <a:r>
              <a:rPr kumimoji="1" lang="zh-CN" altLang="en-US" sz="1400" dirty="0">
                <a:solidFill>
                  <a:srgbClr val="7030A0"/>
                </a:solidFill>
              </a:rPr>
              <a:t>类成员方法，负责读取一行键盘输入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9962AD6-03AE-314B-BECA-2CC98442394F}"/>
              </a:ext>
            </a:extLst>
          </p:cNvPr>
          <p:cNvSpPr txBox="1"/>
          <p:nvPr/>
        </p:nvSpPr>
        <p:spPr>
          <a:xfrm>
            <a:off x="5041032" y="1278973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solidFill>
                  <a:srgbClr val="7030A0"/>
                </a:solidFill>
              </a:rPr>
              <a:t>DataOperation</a:t>
            </a:r>
            <a:r>
              <a:rPr kumimoji="1" lang="zh-CN" altLang="en-US" sz="1400" dirty="0">
                <a:solidFill>
                  <a:srgbClr val="7030A0"/>
                </a:solidFill>
              </a:rPr>
              <a:t>类的其他方法将调用该方法读取键盘输入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FB4449-B452-D24E-8B9C-7A021DDBC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647689"/>
            <a:ext cx="3879342" cy="12625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77F7B5D-5D66-6C44-94AD-D72E5D53FA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0" y="2452015"/>
            <a:ext cx="8532440" cy="1555966"/>
          </a:xfrm>
          <a:prstGeom prst="rect">
            <a:avLst/>
          </a:prstGeom>
        </p:spPr>
      </p:pic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93D54AA3-BFF7-CF42-A85D-4C25E9CFB0A6}"/>
              </a:ext>
            </a:extLst>
          </p:cNvPr>
          <p:cNvCxnSpPr/>
          <p:nvPr/>
        </p:nvCxnSpPr>
        <p:spPr>
          <a:xfrm>
            <a:off x="4139952" y="3284984"/>
            <a:ext cx="424847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2559DCEB-BB27-D643-8E24-D99A0D63A7B6}"/>
              </a:ext>
            </a:extLst>
          </p:cNvPr>
          <p:cNvCxnSpPr>
            <a:cxnSpLocks/>
          </p:cNvCxnSpPr>
          <p:nvPr/>
        </p:nvCxnSpPr>
        <p:spPr>
          <a:xfrm>
            <a:off x="530462" y="3501008"/>
            <a:ext cx="62017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4E267B8D-CD33-3B45-BB47-4980A5EF143D}"/>
              </a:ext>
            </a:extLst>
          </p:cNvPr>
          <p:cNvCxnSpPr>
            <a:cxnSpLocks/>
          </p:cNvCxnSpPr>
          <p:nvPr/>
        </p:nvCxnSpPr>
        <p:spPr>
          <a:xfrm>
            <a:off x="2942222" y="3789040"/>
            <a:ext cx="5744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215345E3-3264-0447-AB41-A65B0845BABB}"/>
              </a:ext>
            </a:extLst>
          </p:cNvPr>
          <p:cNvCxnSpPr>
            <a:cxnSpLocks/>
          </p:cNvCxnSpPr>
          <p:nvPr/>
        </p:nvCxnSpPr>
        <p:spPr>
          <a:xfrm>
            <a:off x="530462" y="4007981"/>
            <a:ext cx="65716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ACE72C8-C3B9-9E48-8BB3-DEB1DF459933}"/>
              </a:ext>
            </a:extLst>
          </p:cNvPr>
          <p:cNvSpPr txBox="1"/>
          <p:nvPr/>
        </p:nvSpPr>
        <p:spPr>
          <a:xfrm>
            <a:off x="530462" y="4365104"/>
            <a:ext cx="6705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kumimoji="1" lang="zh-CN" altLang="en-US" sz="1600" dirty="0"/>
              <a:t>从当前位置开始扫描，直到碰到一个行分隔符</a:t>
            </a:r>
            <a:endParaRPr kumimoji="1" lang="en-US" altLang="zh-CN" sz="1600" dirty="0"/>
          </a:p>
          <a:p>
            <a:pPr marL="342900" indent="-342900">
              <a:buAutoNum type="alphaLcPeriod"/>
            </a:pPr>
            <a:r>
              <a:rPr kumimoji="1" lang="zh-CN" altLang="en-US" sz="1600" dirty="0"/>
              <a:t>返回从当前位置到这一行的结尾（行分隔符之前的数据）</a:t>
            </a:r>
            <a:endParaRPr kumimoji="1" lang="en-US" altLang="zh-CN" sz="1600" dirty="0"/>
          </a:p>
          <a:p>
            <a:pPr marL="342900" indent="-342900">
              <a:buAutoNum type="alphaLcPeriod"/>
            </a:pPr>
            <a:r>
              <a:rPr kumimoji="1" lang="zh-CN" altLang="en-US" sz="1600" dirty="0"/>
              <a:t>将当前位置更新为下一行开始的地方（上一个行分隔符之后）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CC243D5-CA46-9B43-B614-87DB86A2DE38}"/>
              </a:ext>
            </a:extLst>
          </p:cNvPr>
          <p:cNvSpPr txBox="1"/>
          <p:nvPr/>
        </p:nvSpPr>
        <p:spPr>
          <a:xfrm>
            <a:off x="1475656" y="5264022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Hello!</a:t>
            </a:r>
            <a:r>
              <a:rPr kumimoji="1" lang="zh-CN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\n</a:t>
            </a:r>
            <a:r>
              <a:rPr kumimoji="1" lang="zh-CN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Welcome</a:t>
            </a:r>
            <a:r>
              <a:rPr kumimoji="1" lang="zh-CN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to</a:t>
            </a:r>
            <a:r>
              <a:rPr kumimoji="1" lang="zh-CN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Java</a:t>
            </a:r>
            <a:r>
              <a:rPr kumimoji="1" lang="zh-CN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class!</a:t>
            </a:r>
            <a:r>
              <a:rPr kumimoji="1" lang="zh-CN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\n</a:t>
            </a:r>
            <a:r>
              <a:rPr kumimoji="1" lang="zh-CN" altLang="en-US" dirty="0">
                <a:solidFill>
                  <a:schemeClr val="accent1"/>
                </a:solidFill>
              </a:rPr>
              <a:t> 谢谢！</a:t>
            </a:r>
            <a:r>
              <a:rPr kumimoji="1" lang="en-US" altLang="zh-CN" dirty="0">
                <a:solidFill>
                  <a:schemeClr val="accent1"/>
                </a:solidFill>
              </a:rPr>
              <a:t>\n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56ECDA12-85BC-8442-AC60-2461E9DFEFDE}"/>
              </a:ext>
            </a:extLst>
          </p:cNvPr>
          <p:cNvCxnSpPr>
            <a:cxnSpLocks/>
          </p:cNvCxnSpPr>
          <p:nvPr/>
        </p:nvCxnSpPr>
        <p:spPr>
          <a:xfrm flipV="1">
            <a:off x="2915816" y="5589240"/>
            <a:ext cx="0" cy="3879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4F723512-2E87-0940-9981-7CB94E7E50CF}"/>
              </a:ext>
            </a:extLst>
          </p:cNvPr>
          <p:cNvSpPr txBox="1"/>
          <p:nvPr/>
        </p:nvSpPr>
        <p:spPr>
          <a:xfrm>
            <a:off x="1463193" y="5638620"/>
            <a:ext cx="1656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rgbClr val="7030A0"/>
                </a:solidFill>
              </a:rPr>
              <a:t>返回</a:t>
            </a:r>
            <a:r>
              <a:rPr kumimoji="1" lang="en-US" altLang="zh-CN" sz="1600" dirty="0">
                <a:solidFill>
                  <a:srgbClr val="7030A0"/>
                </a:solidFill>
              </a:rPr>
              <a:t>”Hello!”</a:t>
            </a:r>
            <a:r>
              <a:rPr kumimoji="1" lang="zh-CN" altLang="en-US" sz="1600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4096065-CA09-E841-9E58-140CDE9A1E8A}"/>
              </a:ext>
            </a:extLst>
          </p:cNvPr>
          <p:cNvSpPr txBox="1"/>
          <p:nvPr/>
        </p:nvSpPr>
        <p:spPr>
          <a:xfrm>
            <a:off x="2942223" y="5932970"/>
            <a:ext cx="2349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rgbClr val="7030A0"/>
                </a:solidFill>
              </a:rPr>
              <a:t>返回</a:t>
            </a:r>
            <a:r>
              <a:rPr kumimoji="1" lang="en-US" altLang="zh-CN" sz="1600" dirty="0">
                <a:solidFill>
                  <a:srgbClr val="7030A0"/>
                </a:solidFill>
              </a:rPr>
              <a:t>”</a:t>
            </a:r>
            <a:r>
              <a:rPr kumimoji="1" lang="zh-CN" altLang="en-US" sz="1600" dirty="0">
                <a:solidFill>
                  <a:srgbClr val="7030A0"/>
                </a:solidFill>
              </a:rPr>
              <a:t> </a:t>
            </a:r>
            <a:r>
              <a:rPr kumimoji="1" lang="en-US" altLang="zh-CN" sz="1600" dirty="0">
                <a:solidFill>
                  <a:srgbClr val="7030A0"/>
                </a:solidFill>
              </a:rPr>
              <a:t>Welcome…</a:t>
            </a:r>
            <a:r>
              <a:rPr kumimoji="1" lang="zh-CN" altLang="en-US" sz="1600" dirty="0">
                <a:solidFill>
                  <a:srgbClr val="7030A0"/>
                </a:solidFill>
              </a:rPr>
              <a:t> </a:t>
            </a:r>
            <a:r>
              <a:rPr kumimoji="1" lang="en-US" altLang="zh-CN" sz="1600" dirty="0">
                <a:solidFill>
                  <a:srgbClr val="7030A0"/>
                </a:solidFill>
              </a:rPr>
              <a:t>class!</a:t>
            </a:r>
            <a:r>
              <a:rPr kumimoji="1" lang="zh-CN" altLang="en-US" sz="1600" dirty="0">
                <a:solidFill>
                  <a:srgbClr val="7030A0"/>
                </a:solidFill>
              </a:rPr>
              <a:t> </a:t>
            </a:r>
            <a:r>
              <a:rPr kumimoji="1" lang="en-US" altLang="zh-CN" sz="1600" dirty="0">
                <a:solidFill>
                  <a:srgbClr val="7030A0"/>
                </a:solidFill>
              </a:rPr>
              <a:t>“</a:t>
            </a:r>
            <a:endParaRPr kumimoji="1" lang="zh-CN" altLang="en-US" sz="1600" dirty="0">
              <a:solidFill>
                <a:srgbClr val="7030A0"/>
              </a:solidFill>
            </a:endParaRP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532FF786-8BE2-4B4C-A215-467171BBD11A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5292081" y="5589243"/>
            <a:ext cx="0" cy="5130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5B04C103-8C71-B142-A075-017E5B99ED27}"/>
              </a:ext>
            </a:extLst>
          </p:cNvPr>
          <p:cNvCxnSpPr>
            <a:cxnSpLocks/>
          </p:cNvCxnSpPr>
          <p:nvPr/>
        </p:nvCxnSpPr>
        <p:spPr>
          <a:xfrm flipV="1">
            <a:off x="6264188" y="5589241"/>
            <a:ext cx="0" cy="9496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C8CC5597-BBB5-DF4B-90CB-A0EFF24DCABB}"/>
              </a:ext>
            </a:extLst>
          </p:cNvPr>
          <p:cNvSpPr txBox="1"/>
          <p:nvPr/>
        </p:nvSpPr>
        <p:spPr>
          <a:xfrm>
            <a:off x="4783699" y="6284997"/>
            <a:ext cx="1656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rgbClr val="7030A0"/>
                </a:solidFill>
              </a:rPr>
              <a:t>返回</a:t>
            </a:r>
            <a:r>
              <a:rPr kumimoji="1" lang="en-US" altLang="zh-CN" sz="1600" dirty="0">
                <a:solidFill>
                  <a:srgbClr val="7030A0"/>
                </a:solidFill>
              </a:rPr>
              <a:t>”</a:t>
            </a:r>
            <a:r>
              <a:rPr kumimoji="1" lang="zh-CN" altLang="en-US" sz="1600" dirty="0">
                <a:solidFill>
                  <a:srgbClr val="7030A0"/>
                </a:solidFill>
              </a:rPr>
              <a:t> 谢谢</a:t>
            </a:r>
            <a:r>
              <a:rPr kumimoji="1" lang="en-US" altLang="zh-CN" sz="1600" dirty="0">
                <a:solidFill>
                  <a:srgbClr val="7030A0"/>
                </a:solidFill>
              </a:rPr>
              <a:t>!</a:t>
            </a:r>
            <a:r>
              <a:rPr kumimoji="1" lang="zh-CN" altLang="en-US" sz="1600" dirty="0">
                <a:solidFill>
                  <a:srgbClr val="7030A0"/>
                </a:solidFill>
              </a:rPr>
              <a:t> </a:t>
            </a:r>
            <a:r>
              <a:rPr kumimoji="1" lang="en-US" altLang="zh-CN" sz="1600" dirty="0">
                <a:solidFill>
                  <a:srgbClr val="7030A0"/>
                </a:solidFill>
              </a:rPr>
              <a:t>“</a:t>
            </a:r>
            <a:r>
              <a:rPr kumimoji="1" lang="zh-CN" altLang="en-US" sz="16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110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581259A-2550-C040-B889-7E53FC14597D}"/>
              </a:ext>
            </a:extLst>
          </p:cNvPr>
          <p:cNvSpPr txBox="1"/>
          <p:nvPr/>
        </p:nvSpPr>
        <p:spPr>
          <a:xfrm>
            <a:off x="5041032" y="755753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solidFill>
                  <a:srgbClr val="7030A0"/>
                </a:solidFill>
              </a:rPr>
              <a:t>DataOperation</a:t>
            </a:r>
            <a:r>
              <a:rPr kumimoji="1" lang="zh-CN" altLang="en-US" sz="1400" dirty="0">
                <a:solidFill>
                  <a:srgbClr val="7030A0"/>
                </a:solidFill>
              </a:rPr>
              <a:t>类成员方法，负责读取一行键盘输入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9962AD6-03AE-314B-BECA-2CC98442394F}"/>
              </a:ext>
            </a:extLst>
          </p:cNvPr>
          <p:cNvSpPr txBox="1"/>
          <p:nvPr/>
        </p:nvSpPr>
        <p:spPr>
          <a:xfrm>
            <a:off x="5041032" y="1278973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solidFill>
                  <a:srgbClr val="7030A0"/>
                </a:solidFill>
              </a:rPr>
              <a:t>DataOperation</a:t>
            </a:r>
            <a:r>
              <a:rPr kumimoji="1" lang="zh-CN" altLang="en-US" sz="1400" dirty="0">
                <a:solidFill>
                  <a:srgbClr val="7030A0"/>
                </a:solidFill>
              </a:rPr>
              <a:t>类的其他方法将调用该方法读取键盘输入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FB4449-B452-D24E-8B9C-7A021DDBC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647689"/>
            <a:ext cx="3879342" cy="12625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BAF705D-19A0-D141-B365-570B29EFE5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517429"/>
            <a:ext cx="7884368" cy="18231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0ACB6DBC-3834-344B-AAAF-9501A8268F03}"/>
              </a:ext>
            </a:extLst>
          </p:cNvPr>
          <p:cNvSpPr txBox="1"/>
          <p:nvPr/>
        </p:nvSpPr>
        <p:spPr>
          <a:xfrm>
            <a:off x="179512" y="468647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Hello!</a:t>
            </a:r>
            <a:r>
              <a:rPr kumimoji="1" lang="zh-CN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\n</a:t>
            </a:r>
            <a:r>
              <a:rPr kumimoji="1" lang="zh-CN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Welcome</a:t>
            </a:r>
            <a:r>
              <a:rPr kumimoji="1" lang="zh-CN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to</a:t>
            </a:r>
            <a:r>
              <a:rPr kumimoji="1" lang="zh-CN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Java</a:t>
            </a:r>
            <a:r>
              <a:rPr kumimoji="1" lang="zh-CN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class!</a:t>
            </a:r>
            <a:r>
              <a:rPr kumimoji="1" lang="zh-CN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\n</a:t>
            </a:r>
            <a:r>
              <a:rPr kumimoji="1" lang="zh-CN" altLang="en-US" dirty="0">
                <a:solidFill>
                  <a:schemeClr val="accent1"/>
                </a:solidFill>
              </a:rPr>
              <a:t> 谢谢！</a:t>
            </a:r>
            <a:r>
              <a:rPr kumimoji="1" lang="en-US" altLang="zh-CN" dirty="0">
                <a:solidFill>
                  <a:schemeClr val="accent1"/>
                </a:solidFill>
              </a:rPr>
              <a:t>\n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B4005418-F957-8344-976E-0738384259EB}"/>
              </a:ext>
            </a:extLst>
          </p:cNvPr>
          <p:cNvCxnSpPr>
            <a:cxnSpLocks/>
          </p:cNvCxnSpPr>
          <p:nvPr/>
        </p:nvCxnSpPr>
        <p:spPr>
          <a:xfrm flipV="1">
            <a:off x="1619672" y="5011692"/>
            <a:ext cx="0" cy="3879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4D330BD-09F0-DE41-B9C0-04CDDEC8D671}"/>
              </a:ext>
            </a:extLst>
          </p:cNvPr>
          <p:cNvSpPr txBox="1"/>
          <p:nvPr/>
        </p:nvSpPr>
        <p:spPr>
          <a:xfrm>
            <a:off x="167049" y="5061072"/>
            <a:ext cx="1656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rgbClr val="7030A0"/>
                </a:solidFill>
              </a:rPr>
              <a:t>返回</a:t>
            </a:r>
            <a:r>
              <a:rPr kumimoji="1" lang="en-US" altLang="zh-CN" sz="1600" dirty="0">
                <a:solidFill>
                  <a:srgbClr val="7030A0"/>
                </a:solidFill>
              </a:rPr>
              <a:t>”Hello!”</a:t>
            </a:r>
            <a:r>
              <a:rPr kumimoji="1" lang="zh-CN" altLang="en-US" sz="1600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828C1FF-BB04-374F-9E28-2018062BB13D}"/>
              </a:ext>
            </a:extLst>
          </p:cNvPr>
          <p:cNvSpPr txBox="1"/>
          <p:nvPr/>
        </p:nvSpPr>
        <p:spPr>
          <a:xfrm>
            <a:off x="1646079" y="5355422"/>
            <a:ext cx="2349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rgbClr val="7030A0"/>
                </a:solidFill>
              </a:rPr>
              <a:t>返回</a:t>
            </a:r>
            <a:r>
              <a:rPr kumimoji="1" lang="en-US" altLang="zh-CN" sz="1600" dirty="0">
                <a:solidFill>
                  <a:srgbClr val="7030A0"/>
                </a:solidFill>
              </a:rPr>
              <a:t>”</a:t>
            </a:r>
            <a:r>
              <a:rPr kumimoji="1" lang="zh-CN" altLang="en-US" sz="1600" dirty="0">
                <a:solidFill>
                  <a:srgbClr val="7030A0"/>
                </a:solidFill>
              </a:rPr>
              <a:t> </a:t>
            </a:r>
            <a:r>
              <a:rPr kumimoji="1" lang="en-US" altLang="zh-CN" sz="1600" dirty="0">
                <a:solidFill>
                  <a:srgbClr val="7030A0"/>
                </a:solidFill>
              </a:rPr>
              <a:t>Welcome…</a:t>
            </a:r>
            <a:r>
              <a:rPr kumimoji="1" lang="zh-CN" altLang="en-US" sz="1600" dirty="0">
                <a:solidFill>
                  <a:srgbClr val="7030A0"/>
                </a:solidFill>
              </a:rPr>
              <a:t> </a:t>
            </a:r>
            <a:r>
              <a:rPr kumimoji="1" lang="en-US" altLang="zh-CN" sz="1600" dirty="0">
                <a:solidFill>
                  <a:srgbClr val="7030A0"/>
                </a:solidFill>
              </a:rPr>
              <a:t>class!</a:t>
            </a:r>
            <a:r>
              <a:rPr kumimoji="1" lang="zh-CN" altLang="en-US" sz="1600" dirty="0">
                <a:solidFill>
                  <a:srgbClr val="7030A0"/>
                </a:solidFill>
              </a:rPr>
              <a:t> </a:t>
            </a:r>
            <a:r>
              <a:rPr kumimoji="1" lang="en-US" altLang="zh-CN" sz="1600" dirty="0">
                <a:solidFill>
                  <a:srgbClr val="7030A0"/>
                </a:solidFill>
              </a:rPr>
              <a:t>“</a:t>
            </a:r>
            <a:endParaRPr kumimoji="1" lang="zh-CN" altLang="en-US" sz="1600" dirty="0">
              <a:solidFill>
                <a:srgbClr val="7030A0"/>
              </a:solidFill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A862611B-017E-224D-A65E-5BE79E1EB6DD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3995937" y="5011695"/>
            <a:ext cx="0" cy="5130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4B3192D5-C37C-1546-8490-1835590D0DE2}"/>
              </a:ext>
            </a:extLst>
          </p:cNvPr>
          <p:cNvCxnSpPr>
            <a:cxnSpLocks/>
          </p:cNvCxnSpPr>
          <p:nvPr/>
        </p:nvCxnSpPr>
        <p:spPr>
          <a:xfrm flipV="1">
            <a:off x="4968044" y="5011693"/>
            <a:ext cx="0" cy="9496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3843A491-5DAC-254D-BF9E-E276F0DEA900}"/>
              </a:ext>
            </a:extLst>
          </p:cNvPr>
          <p:cNvSpPr txBox="1"/>
          <p:nvPr/>
        </p:nvSpPr>
        <p:spPr>
          <a:xfrm>
            <a:off x="3487555" y="5707449"/>
            <a:ext cx="1656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rgbClr val="7030A0"/>
                </a:solidFill>
              </a:rPr>
              <a:t>返回</a:t>
            </a:r>
            <a:r>
              <a:rPr kumimoji="1" lang="en-US" altLang="zh-CN" sz="1600" dirty="0">
                <a:solidFill>
                  <a:srgbClr val="7030A0"/>
                </a:solidFill>
              </a:rPr>
              <a:t>”</a:t>
            </a:r>
            <a:r>
              <a:rPr kumimoji="1" lang="zh-CN" altLang="en-US" sz="1600" dirty="0">
                <a:solidFill>
                  <a:srgbClr val="7030A0"/>
                </a:solidFill>
              </a:rPr>
              <a:t> 谢谢</a:t>
            </a:r>
            <a:r>
              <a:rPr kumimoji="1" lang="en-US" altLang="zh-CN" sz="1600" dirty="0">
                <a:solidFill>
                  <a:srgbClr val="7030A0"/>
                </a:solidFill>
              </a:rPr>
              <a:t>!</a:t>
            </a:r>
            <a:r>
              <a:rPr kumimoji="1" lang="zh-CN" altLang="en-US" sz="1600" dirty="0">
                <a:solidFill>
                  <a:srgbClr val="7030A0"/>
                </a:solidFill>
              </a:rPr>
              <a:t> </a:t>
            </a:r>
            <a:r>
              <a:rPr kumimoji="1" lang="en-US" altLang="zh-CN" sz="1600" dirty="0">
                <a:solidFill>
                  <a:srgbClr val="7030A0"/>
                </a:solidFill>
              </a:rPr>
              <a:t>“</a:t>
            </a:r>
            <a:r>
              <a:rPr kumimoji="1" lang="zh-CN" altLang="en-US" sz="1600" dirty="0">
                <a:solidFill>
                  <a:srgbClr val="7030A0"/>
                </a:solidFill>
              </a:rPr>
              <a:t>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E020C5E-2DAF-5549-B70F-3760E03DAE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958" y="4613979"/>
            <a:ext cx="32004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33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1B16EEB-AE8A-EC44-B374-92DDAE289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24" y="2069630"/>
            <a:ext cx="4333717" cy="45325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581259A-2550-C040-B889-7E53FC14597D}"/>
              </a:ext>
            </a:extLst>
          </p:cNvPr>
          <p:cNvSpPr txBox="1"/>
          <p:nvPr/>
        </p:nvSpPr>
        <p:spPr>
          <a:xfrm>
            <a:off x="5041032" y="755753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solidFill>
                  <a:srgbClr val="7030A0"/>
                </a:solidFill>
              </a:rPr>
              <a:t>DataOperation</a:t>
            </a:r>
            <a:r>
              <a:rPr kumimoji="1" lang="zh-CN" altLang="en-US" sz="1400" dirty="0">
                <a:solidFill>
                  <a:srgbClr val="7030A0"/>
                </a:solidFill>
              </a:rPr>
              <a:t>类成员方法，负责读取一行键盘输入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9962AD6-03AE-314B-BECA-2CC98442394F}"/>
              </a:ext>
            </a:extLst>
          </p:cNvPr>
          <p:cNvSpPr txBox="1"/>
          <p:nvPr/>
        </p:nvSpPr>
        <p:spPr>
          <a:xfrm>
            <a:off x="5041032" y="1278973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solidFill>
                  <a:srgbClr val="7030A0"/>
                </a:solidFill>
              </a:rPr>
              <a:t>DataOperation</a:t>
            </a:r>
            <a:r>
              <a:rPr kumimoji="1" lang="zh-CN" altLang="en-US" sz="1400" dirty="0">
                <a:solidFill>
                  <a:srgbClr val="7030A0"/>
                </a:solidFill>
              </a:rPr>
              <a:t>类的其他方法将调用该方法读取键盘输入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FB4449-B452-D24E-8B9C-7A021DDBC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647689"/>
            <a:ext cx="3879342" cy="12625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46624E79-1FC6-6848-86AC-85011C4BAFC0}"/>
              </a:ext>
            </a:extLst>
          </p:cNvPr>
          <p:cNvSpPr/>
          <p:nvPr/>
        </p:nvSpPr>
        <p:spPr>
          <a:xfrm>
            <a:off x="899592" y="3356992"/>
            <a:ext cx="4141440" cy="7200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AA15EE-2B2D-344C-824A-7BCE169629C6}"/>
              </a:ext>
            </a:extLst>
          </p:cNvPr>
          <p:cNvSpPr txBox="1"/>
          <p:nvPr/>
        </p:nvSpPr>
        <p:spPr>
          <a:xfrm>
            <a:off x="5508104" y="3501008"/>
            <a:ext cx="3635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7030A0"/>
                </a:solidFill>
              </a:rPr>
              <a:t>a.</a:t>
            </a:r>
            <a:r>
              <a:rPr kumimoji="1" lang="zh-CN" altLang="en-US" sz="1600" dirty="0">
                <a:solidFill>
                  <a:srgbClr val="7030A0"/>
                </a:solidFill>
              </a:rPr>
              <a:t> 打开字节输出流</a:t>
            </a:r>
            <a:endParaRPr kumimoji="1" lang="en-US" altLang="zh-CN" sz="1600" dirty="0">
              <a:solidFill>
                <a:srgbClr val="7030A0"/>
              </a:solidFill>
            </a:endParaRPr>
          </a:p>
          <a:p>
            <a:r>
              <a:rPr kumimoji="1" lang="en-US" altLang="zh-CN" sz="1600" dirty="0">
                <a:solidFill>
                  <a:srgbClr val="7030A0"/>
                </a:solidFill>
              </a:rPr>
              <a:t>b.</a:t>
            </a:r>
            <a:r>
              <a:rPr kumimoji="1" lang="zh-CN" altLang="en-US" sz="1600" dirty="0">
                <a:solidFill>
                  <a:srgbClr val="7030A0"/>
                </a:solidFill>
              </a:rPr>
              <a:t> 循环读字符串，判断读入的是否为</a:t>
            </a:r>
            <a:r>
              <a:rPr kumimoji="1" lang="en-US" altLang="zh-CN" sz="1600" dirty="0">
                <a:solidFill>
                  <a:srgbClr val="7030A0"/>
                </a:solidFill>
              </a:rPr>
              <a:t>-1</a:t>
            </a:r>
          </a:p>
          <a:p>
            <a:r>
              <a:rPr kumimoji="1" lang="en-US" altLang="zh-CN" sz="1600" dirty="0">
                <a:solidFill>
                  <a:srgbClr val="7030A0"/>
                </a:solidFill>
              </a:rPr>
              <a:t>c.</a:t>
            </a:r>
            <a:r>
              <a:rPr kumimoji="1" lang="zh-CN" altLang="en-US" sz="1600" dirty="0">
                <a:solidFill>
                  <a:srgbClr val="7030A0"/>
                </a:solidFill>
              </a:rPr>
              <a:t> 否，则</a:t>
            </a:r>
            <a:r>
              <a:rPr kumimoji="1" lang="en-US" altLang="zh-CN" sz="1600" dirty="0">
                <a:solidFill>
                  <a:srgbClr val="7030A0"/>
                </a:solidFill>
              </a:rPr>
              <a:t>str+”\n”</a:t>
            </a:r>
            <a:r>
              <a:rPr kumimoji="1" lang="zh-CN" altLang="en-US" sz="1600" dirty="0">
                <a:solidFill>
                  <a:srgbClr val="7030A0"/>
                </a:solidFill>
              </a:rPr>
              <a:t>获得编码（默认采用</a:t>
            </a:r>
            <a:r>
              <a:rPr kumimoji="1" lang="en-US" altLang="zh-CN" sz="1600" dirty="0">
                <a:solidFill>
                  <a:srgbClr val="7030A0"/>
                </a:solidFill>
              </a:rPr>
              <a:t>utf-8</a:t>
            </a:r>
            <a:r>
              <a:rPr kumimoji="1" lang="zh-CN" altLang="en-US" sz="1600" dirty="0">
                <a:solidFill>
                  <a:srgbClr val="7030A0"/>
                </a:solidFill>
              </a:rPr>
              <a:t>），写入文件</a:t>
            </a:r>
            <a:endParaRPr kumimoji="1" lang="en-US" altLang="zh-CN" sz="1600" dirty="0">
              <a:solidFill>
                <a:srgbClr val="7030A0"/>
              </a:solidFill>
            </a:endParaRPr>
          </a:p>
          <a:p>
            <a:r>
              <a:rPr kumimoji="1" lang="en-US" altLang="zh-CN" sz="1600" dirty="0">
                <a:solidFill>
                  <a:srgbClr val="7030A0"/>
                </a:solidFill>
              </a:rPr>
              <a:t>d.</a:t>
            </a:r>
            <a:r>
              <a:rPr kumimoji="1" lang="zh-CN" altLang="en-US" sz="1600" dirty="0">
                <a:solidFill>
                  <a:srgbClr val="7030A0"/>
                </a:solidFill>
              </a:rPr>
              <a:t> 关闭流</a:t>
            </a: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3DA98848-261D-2D4E-97E5-BEAABEC718C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5041032" y="3717033"/>
            <a:ext cx="467072" cy="445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638A139-A86E-A94A-A4CE-C2CB3E8521FB}"/>
              </a:ext>
            </a:extLst>
          </p:cNvPr>
          <p:cNvGrpSpPr/>
          <p:nvPr/>
        </p:nvGrpSpPr>
        <p:grpSpPr>
          <a:xfrm>
            <a:off x="5533220" y="5038052"/>
            <a:ext cx="3359260" cy="1224136"/>
            <a:chOff x="5004048" y="5373216"/>
            <a:chExt cx="3359260" cy="1224136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6415377-BE4B-8A4C-BD9F-F0A66160EBF7}"/>
                </a:ext>
              </a:extLst>
            </p:cNvPr>
            <p:cNvSpPr/>
            <p:nvPr/>
          </p:nvSpPr>
          <p:spPr>
            <a:xfrm>
              <a:off x="5639140" y="5373216"/>
              <a:ext cx="720080" cy="4320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临时变量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B70D091-E186-924E-B838-6FD4C10E29AC}"/>
                </a:ext>
              </a:extLst>
            </p:cNvPr>
            <p:cNvSpPr/>
            <p:nvPr/>
          </p:nvSpPr>
          <p:spPr>
            <a:xfrm>
              <a:off x="6948264" y="5373216"/>
              <a:ext cx="720080" cy="4320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str</a:t>
              </a:r>
              <a:endParaRPr lang="zh-CN" altLang="en-US" sz="2400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90AA31-6FAF-5C40-A209-90E2C8F7C2F1}"/>
                </a:ext>
              </a:extLst>
            </p:cNvPr>
            <p:cNvSpPr/>
            <p:nvPr/>
          </p:nvSpPr>
          <p:spPr>
            <a:xfrm>
              <a:off x="5004048" y="6165304"/>
              <a:ext cx="1440160" cy="4320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字符串</a:t>
              </a: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-1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4" name="直接箭头连接符 17">
              <a:extLst>
                <a:ext uri="{FF2B5EF4-FFF2-40B4-BE49-F238E27FC236}">
                  <a16:creationId xmlns:a16="http://schemas.microsoft.com/office/drawing/2014/main" id="{AE6A827E-D8A0-8D45-BD2A-8ED0E5C7BF89}"/>
                </a:ext>
              </a:extLst>
            </p:cNvPr>
            <p:cNvCxnSpPr>
              <a:stCxn id="29" idx="2"/>
              <a:endCxn id="33" idx="0"/>
            </p:cNvCxnSpPr>
            <p:nvPr/>
          </p:nvCxnSpPr>
          <p:spPr>
            <a:xfrm flipH="1">
              <a:off x="5724128" y="5805264"/>
              <a:ext cx="275052" cy="360040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18">
              <a:extLst>
                <a:ext uri="{FF2B5EF4-FFF2-40B4-BE49-F238E27FC236}">
                  <a16:creationId xmlns:a16="http://schemas.microsoft.com/office/drawing/2014/main" id="{457531B2-E764-7642-801D-66E80CA0A2B0}"/>
                </a:ext>
              </a:extLst>
            </p:cNvPr>
            <p:cNvCxnSpPr>
              <a:stCxn id="30" idx="2"/>
              <a:endCxn id="36" idx="0"/>
            </p:cNvCxnSpPr>
            <p:nvPr/>
          </p:nvCxnSpPr>
          <p:spPr>
            <a:xfrm>
              <a:off x="7308304" y="5805264"/>
              <a:ext cx="334924" cy="347283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30E3A2C-D7DC-1246-BB76-776E93C1A8F2}"/>
                </a:ext>
              </a:extLst>
            </p:cNvPr>
            <p:cNvSpPr/>
            <p:nvPr/>
          </p:nvSpPr>
          <p:spPr>
            <a:xfrm>
              <a:off x="6923148" y="6152547"/>
              <a:ext cx="1440160" cy="4320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读取的字符串</a:t>
              </a: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5713C7BB-A099-DD40-8655-27FDED2E9450}"/>
              </a:ext>
            </a:extLst>
          </p:cNvPr>
          <p:cNvSpPr/>
          <p:nvPr/>
        </p:nvSpPr>
        <p:spPr>
          <a:xfrm>
            <a:off x="922984" y="5249884"/>
            <a:ext cx="4141440" cy="9604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04D62E5F-9CA2-D64C-9F8E-77464D95FD54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5064424" y="4522768"/>
            <a:ext cx="467072" cy="1207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88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964569D9-6CEE-E748-A39E-538D0F105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24" y="2069630"/>
            <a:ext cx="4333717" cy="45325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581259A-2550-C040-B889-7E53FC14597D}"/>
              </a:ext>
            </a:extLst>
          </p:cNvPr>
          <p:cNvSpPr txBox="1"/>
          <p:nvPr/>
        </p:nvSpPr>
        <p:spPr>
          <a:xfrm>
            <a:off x="5041032" y="755753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solidFill>
                  <a:srgbClr val="7030A0"/>
                </a:solidFill>
              </a:rPr>
              <a:t>DataOperation</a:t>
            </a:r>
            <a:r>
              <a:rPr kumimoji="1" lang="zh-CN" altLang="en-US" sz="1400" dirty="0">
                <a:solidFill>
                  <a:srgbClr val="7030A0"/>
                </a:solidFill>
              </a:rPr>
              <a:t>类成员方法，负责读取一行键盘输入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9962AD6-03AE-314B-BECA-2CC98442394F}"/>
              </a:ext>
            </a:extLst>
          </p:cNvPr>
          <p:cNvSpPr txBox="1"/>
          <p:nvPr/>
        </p:nvSpPr>
        <p:spPr>
          <a:xfrm>
            <a:off x="5041032" y="1278973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solidFill>
                  <a:srgbClr val="7030A0"/>
                </a:solidFill>
              </a:rPr>
              <a:t>DataOperation</a:t>
            </a:r>
            <a:r>
              <a:rPr kumimoji="1" lang="zh-CN" altLang="en-US" sz="1400" dirty="0">
                <a:solidFill>
                  <a:srgbClr val="7030A0"/>
                </a:solidFill>
              </a:rPr>
              <a:t>类的其他方法将调用该方法读取键盘输入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FB4449-B452-D24E-8B9C-7A021DDBC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647689"/>
            <a:ext cx="3879342" cy="12625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EAA15EE-2B2D-344C-824A-7BCE169629C6}"/>
              </a:ext>
            </a:extLst>
          </p:cNvPr>
          <p:cNvSpPr txBox="1"/>
          <p:nvPr/>
        </p:nvSpPr>
        <p:spPr>
          <a:xfrm>
            <a:off x="5508104" y="3501008"/>
            <a:ext cx="3635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7030A0"/>
                </a:solidFill>
              </a:rPr>
              <a:t>a.</a:t>
            </a:r>
            <a:r>
              <a:rPr kumimoji="1" lang="zh-CN" altLang="en-US" sz="1600" dirty="0">
                <a:solidFill>
                  <a:srgbClr val="7030A0"/>
                </a:solidFill>
              </a:rPr>
              <a:t> 打开字节输出流</a:t>
            </a:r>
            <a:endParaRPr kumimoji="1" lang="en-US" altLang="zh-CN" sz="1600" dirty="0">
              <a:solidFill>
                <a:srgbClr val="7030A0"/>
              </a:solidFill>
            </a:endParaRPr>
          </a:p>
          <a:p>
            <a:r>
              <a:rPr kumimoji="1" lang="en-US" altLang="zh-CN" sz="1600" dirty="0">
                <a:solidFill>
                  <a:srgbClr val="7030A0"/>
                </a:solidFill>
              </a:rPr>
              <a:t>b.</a:t>
            </a:r>
            <a:r>
              <a:rPr kumimoji="1" lang="zh-CN" altLang="en-US" sz="1600" dirty="0">
                <a:solidFill>
                  <a:srgbClr val="7030A0"/>
                </a:solidFill>
              </a:rPr>
              <a:t> 循环读字符串，判断读入的是否为</a:t>
            </a:r>
            <a:r>
              <a:rPr kumimoji="1" lang="en-US" altLang="zh-CN" sz="1600" dirty="0">
                <a:solidFill>
                  <a:srgbClr val="7030A0"/>
                </a:solidFill>
              </a:rPr>
              <a:t>-1</a:t>
            </a:r>
          </a:p>
          <a:p>
            <a:r>
              <a:rPr kumimoji="1" lang="en-US" altLang="zh-CN" sz="1600" dirty="0">
                <a:solidFill>
                  <a:srgbClr val="7030A0"/>
                </a:solidFill>
              </a:rPr>
              <a:t>c.</a:t>
            </a:r>
            <a:r>
              <a:rPr kumimoji="1" lang="zh-CN" altLang="en-US" sz="1600" dirty="0">
                <a:solidFill>
                  <a:srgbClr val="7030A0"/>
                </a:solidFill>
              </a:rPr>
              <a:t> 否，则</a:t>
            </a:r>
            <a:r>
              <a:rPr kumimoji="1" lang="en-US" altLang="zh-CN" sz="1600" dirty="0">
                <a:solidFill>
                  <a:srgbClr val="7030A0"/>
                </a:solidFill>
              </a:rPr>
              <a:t>str+”\n”</a:t>
            </a:r>
            <a:r>
              <a:rPr kumimoji="1" lang="zh-CN" altLang="en-US" sz="1600" dirty="0">
                <a:solidFill>
                  <a:srgbClr val="7030A0"/>
                </a:solidFill>
              </a:rPr>
              <a:t>获得编码（默认采用</a:t>
            </a:r>
            <a:r>
              <a:rPr kumimoji="1" lang="en-US" altLang="zh-CN" sz="1600" dirty="0">
                <a:solidFill>
                  <a:srgbClr val="7030A0"/>
                </a:solidFill>
              </a:rPr>
              <a:t>utf-8</a:t>
            </a:r>
            <a:r>
              <a:rPr kumimoji="1" lang="zh-CN" altLang="en-US" sz="1600" dirty="0">
                <a:solidFill>
                  <a:srgbClr val="7030A0"/>
                </a:solidFill>
              </a:rPr>
              <a:t>），写入文件</a:t>
            </a:r>
            <a:endParaRPr kumimoji="1" lang="en-US" altLang="zh-CN" sz="1600" dirty="0">
              <a:solidFill>
                <a:srgbClr val="7030A0"/>
              </a:solidFill>
            </a:endParaRPr>
          </a:p>
          <a:p>
            <a:r>
              <a:rPr kumimoji="1" lang="en-US" altLang="zh-CN" sz="1600" dirty="0">
                <a:solidFill>
                  <a:srgbClr val="7030A0"/>
                </a:solidFill>
              </a:rPr>
              <a:t>d.</a:t>
            </a:r>
            <a:r>
              <a:rPr kumimoji="1" lang="zh-CN" altLang="en-US" sz="1600" dirty="0">
                <a:solidFill>
                  <a:srgbClr val="7030A0"/>
                </a:solidFill>
              </a:rPr>
              <a:t> 关闭流</a:t>
            </a: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3DA98848-261D-2D4E-97E5-BEAABEC718CB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41032" y="3779458"/>
            <a:ext cx="467072" cy="38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F8F8135-B77A-EA45-AC67-B25A7677EBF5}"/>
              </a:ext>
            </a:extLst>
          </p:cNvPr>
          <p:cNvSpPr txBox="1"/>
          <p:nvPr/>
        </p:nvSpPr>
        <p:spPr>
          <a:xfrm>
            <a:off x="5669868" y="5144122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这里可以给</a:t>
            </a:r>
            <a:r>
              <a:rPr kumimoji="1" lang="en-US" altLang="zh-CN" dirty="0" err="1"/>
              <a:t>getBytes</a:t>
            </a:r>
            <a:r>
              <a:rPr kumimoji="1" lang="en-US" altLang="zh-CN" dirty="0"/>
              <a:t>()</a:t>
            </a:r>
            <a:r>
              <a:rPr kumimoji="1" lang="zh-CN" altLang="en-US" dirty="0"/>
              <a:t>加参数，指定你想要什么编码写文件</a:t>
            </a:r>
            <a:endParaRPr kumimoji="1" lang="en-US" altLang="zh-CN" dirty="0"/>
          </a:p>
          <a:p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getBytes</a:t>
            </a:r>
            <a:r>
              <a:rPr kumimoji="1" lang="en-US" altLang="zh-CN" dirty="0"/>
              <a:t>(GBK)</a:t>
            </a: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0E5B5036-08CD-CF48-BDF8-F93B1C6DF70C}"/>
              </a:ext>
            </a:extLst>
          </p:cNvPr>
          <p:cNvCxnSpPr>
            <a:cxnSpLocks/>
          </p:cNvCxnSpPr>
          <p:nvPr/>
        </p:nvCxnSpPr>
        <p:spPr>
          <a:xfrm>
            <a:off x="2843808" y="3933056"/>
            <a:ext cx="12961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EB1CC3F9-2C0F-144D-9F7D-9E63EF53A54B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779912" y="3933056"/>
            <a:ext cx="1889956" cy="16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754D085D-1F4C-D840-8D85-260636CED868}"/>
              </a:ext>
            </a:extLst>
          </p:cNvPr>
          <p:cNvSpPr/>
          <p:nvPr/>
        </p:nvSpPr>
        <p:spPr>
          <a:xfrm>
            <a:off x="899592" y="3356992"/>
            <a:ext cx="4141440" cy="7200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1320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790685B5-1804-634C-A0FF-00200E7E6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83073"/>
            <a:ext cx="5079726" cy="46384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581259A-2550-C040-B889-7E53FC14597D}"/>
              </a:ext>
            </a:extLst>
          </p:cNvPr>
          <p:cNvSpPr txBox="1"/>
          <p:nvPr/>
        </p:nvSpPr>
        <p:spPr>
          <a:xfrm>
            <a:off x="5041032" y="755753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solidFill>
                  <a:srgbClr val="7030A0"/>
                </a:solidFill>
              </a:rPr>
              <a:t>DataOperation</a:t>
            </a:r>
            <a:r>
              <a:rPr kumimoji="1" lang="zh-CN" altLang="en-US" sz="1400" dirty="0">
                <a:solidFill>
                  <a:srgbClr val="7030A0"/>
                </a:solidFill>
              </a:rPr>
              <a:t>类成员方法，负责读取一行键盘输入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9962AD6-03AE-314B-BECA-2CC98442394F}"/>
              </a:ext>
            </a:extLst>
          </p:cNvPr>
          <p:cNvSpPr txBox="1"/>
          <p:nvPr/>
        </p:nvSpPr>
        <p:spPr>
          <a:xfrm>
            <a:off x="5041032" y="1278973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solidFill>
                  <a:srgbClr val="7030A0"/>
                </a:solidFill>
              </a:rPr>
              <a:t>DataOperation</a:t>
            </a:r>
            <a:r>
              <a:rPr kumimoji="1" lang="zh-CN" altLang="en-US" sz="1400" dirty="0">
                <a:solidFill>
                  <a:srgbClr val="7030A0"/>
                </a:solidFill>
              </a:rPr>
              <a:t>类的其他方法将调用该方法读取键盘输入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FB4449-B452-D24E-8B9C-7A021DDBC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647689"/>
            <a:ext cx="3879342" cy="12625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46624E79-1FC6-6848-86AC-85011C4BAFC0}"/>
              </a:ext>
            </a:extLst>
          </p:cNvPr>
          <p:cNvSpPr/>
          <p:nvPr/>
        </p:nvSpPr>
        <p:spPr>
          <a:xfrm>
            <a:off x="875328" y="3140968"/>
            <a:ext cx="4141440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AA15EE-2B2D-344C-824A-7BCE169629C6}"/>
              </a:ext>
            </a:extLst>
          </p:cNvPr>
          <p:cNvSpPr txBox="1"/>
          <p:nvPr/>
        </p:nvSpPr>
        <p:spPr>
          <a:xfrm>
            <a:off x="5508104" y="3501008"/>
            <a:ext cx="3635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7030A0"/>
                </a:solidFill>
              </a:rPr>
              <a:t>a.</a:t>
            </a:r>
            <a:r>
              <a:rPr kumimoji="1" lang="zh-CN" altLang="en-US" sz="1600" dirty="0">
                <a:solidFill>
                  <a:srgbClr val="7030A0"/>
                </a:solidFill>
              </a:rPr>
              <a:t> 打开字节输入流</a:t>
            </a:r>
            <a:endParaRPr kumimoji="1" lang="en-US" altLang="zh-CN" sz="1600" dirty="0">
              <a:solidFill>
                <a:srgbClr val="7030A0"/>
              </a:solidFill>
            </a:endParaRPr>
          </a:p>
          <a:p>
            <a:r>
              <a:rPr kumimoji="1" lang="en-US" altLang="zh-CN" sz="1600" dirty="0">
                <a:solidFill>
                  <a:srgbClr val="7030A0"/>
                </a:solidFill>
              </a:rPr>
              <a:t>b.</a:t>
            </a:r>
            <a:r>
              <a:rPr kumimoji="1" lang="zh-CN" altLang="en-US" sz="1600" dirty="0">
                <a:solidFill>
                  <a:srgbClr val="7030A0"/>
                </a:solidFill>
              </a:rPr>
              <a:t> 读取文件中的所有字节</a:t>
            </a:r>
            <a:endParaRPr kumimoji="1" lang="en-US" altLang="zh-CN" sz="1600" dirty="0">
              <a:solidFill>
                <a:srgbClr val="7030A0"/>
              </a:solidFill>
            </a:endParaRPr>
          </a:p>
          <a:p>
            <a:r>
              <a:rPr kumimoji="1" lang="en-US" altLang="zh-CN" sz="1600" dirty="0">
                <a:solidFill>
                  <a:srgbClr val="7030A0"/>
                </a:solidFill>
              </a:rPr>
              <a:t>c.</a:t>
            </a:r>
            <a:r>
              <a:rPr kumimoji="1" lang="zh-CN" altLang="en-US" sz="1600" dirty="0">
                <a:solidFill>
                  <a:srgbClr val="7030A0"/>
                </a:solidFill>
              </a:rPr>
              <a:t> 将所读入的编码字节按某个编码方式解码成</a:t>
            </a:r>
            <a:r>
              <a:rPr kumimoji="1" lang="en-US" altLang="zh-CN" sz="1600" dirty="0" err="1">
                <a:solidFill>
                  <a:srgbClr val="7030A0"/>
                </a:solidFill>
              </a:rPr>
              <a:t>unicode</a:t>
            </a:r>
            <a:r>
              <a:rPr kumimoji="1" lang="zh-CN" altLang="en-US" sz="1600" dirty="0">
                <a:solidFill>
                  <a:srgbClr val="7030A0"/>
                </a:solidFill>
              </a:rPr>
              <a:t>码值（字符串）</a:t>
            </a:r>
            <a:endParaRPr kumimoji="1" lang="en-US" altLang="zh-CN" sz="1600" dirty="0">
              <a:solidFill>
                <a:srgbClr val="7030A0"/>
              </a:solidFill>
            </a:endParaRPr>
          </a:p>
          <a:p>
            <a:r>
              <a:rPr kumimoji="1" lang="en-US" altLang="zh-CN" sz="1600" dirty="0">
                <a:solidFill>
                  <a:srgbClr val="7030A0"/>
                </a:solidFill>
              </a:rPr>
              <a:t>d.</a:t>
            </a:r>
            <a:r>
              <a:rPr kumimoji="1" lang="zh-CN" altLang="en-US" sz="1600" dirty="0">
                <a:solidFill>
                  <a:srgbClr val="7030A0"/>
                </a:solidFill>
              </a:rPr>
              <a:t> 将</a:t>
            </a:r>
            <a:r>
              <a:rPr kumimoji="1" lang="en-US" altLang="zh-CN" sz="1600" dirty="0" err="1">
                <a:solidFill>
                  <a:srgbClr val="7030A0"/>
                </a:solidFill>
              </a:rPr>
              <a:t>unicode</a:t>
            </a:r>
            <a:r>
              <a:rPr kumimoji="1" lang="zh-CN" altLang="en-US" sz="1600" dirty="0">
                <a:solidFill>
                  <a:srgbClr val="7030A0"/>
                </a:solidFill>
              </a:rPr>
              <a:t>码值按照字符集打印</a:t>
            </a:r>
            <a:endParaRPr kumimoji="1" lang="en-US" altLang="zh-CN" sz="1600" dirty="0">
              <a:solidFill>
                <a:srgbClr val="7030A0"/>
              </a:solidFill>
            </a:endParaRPr>
          </a:p>
          <a:p>
            <a:r>
              <a:rPr kumimoji="1" lang="en-US" altLang="zh-CN" sz="1600" dirty="0">
                <a:solidFill>
                  <a:srgbClr val="7030A0"/>
                </a:solidFill>
              </a:rPr>
              <a:t>e.</a:t>
            </a:r>
            <a:r>
              <a:rPr kumimoji="1" lang="zh-CN" altLang="en-US" sz="1600" dirty="0">
                <a:solidFill>
                  <a:srgbClr val="7030A0"/>
                </a:solidFill>
              </a:rPr>
              <a:t> 关闭流</a:t>
            </a:r>
            <a:endParaRPr kumimoji="1" lang="en-US" altLang="zh-CN" sz="1600" dirty="0">
              <a:solidFill>
                <a:srgbClr val="7030A0"/>
              </a:solidFill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3DA98848-261D-2D4E-97E5-BEAABEC718C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5016768" y="3537012"/>
            <a:ext cx="491336" cy="74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5DF1B1C4-22D0-D84B-A2A2-BF75109A9F53}"/>
              </a:ext>
            </a:extLst>
          </p:cNvPr>
          <p:cNvSpPr/>
          <p:nvPr/>
        </p:nvSpPr>
        <p:spPr>
          <a:xfrm>
            <a:off x="922984" y="5157192"/>
            <a:ext cx="4141440" cy="10531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C4F789B0-8123-1F4F-9D65-011452CFE223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5064424" y="4646028"/>
            <a:ext cx="491336" cy="103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037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790685B5-1804-634C-A0FF-00200E7E6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83073"/>
            <a:ext cx="5079726" cy="46384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581259A-2550-C040-B889-7E53FC14597D}"/>
              </a:ext>
            </a:extLst>
          </p:cNvPr>
          <p:cNvSpPr txBox="1"/>
          <p:nvPr/>
        </p:nvSpPr>
        <p:spPr>
          <a:xfrm>
            <a:off x="5041032" y="755753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solidFill>
                  <a:srgbClr val="7030A0"/>
                </a:solidFill>
              </a:rPr>
              <a:t>DataOperation</a:t>
            </a:r>
            <a:r>
              <a:rPr kumimoji="1" lang="zh-CN" altLang="en-US" sz="1400" dirty="0">
                <a:solidFill>
                  <a:srgbClr val="7030A0"/>
                </a:solidFill>
              </a:rPr>
              <a:t>类成员方法，负责读取一行键盘输入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9962AD6-03AE-314B-BECA-2CC98442394F}"/>
              </a:ext>
            </a:extLst>
          </p:cNvPr>
          <p:cNvSpPr txBox="1"/>
          <p:nvPr/>
        </p:nvSpPr>
        <p:spPr>
          <a:xfrm>
            <a:off x="5041032" y="1278973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solidFill>
                  <a:srgbClr val="7030A0"/>
                </a:solidFill>
              </a:rPr>
              <a:t>DataOperation</a:t>
            </a:r>
            <a:r>
              <a:rPr kumimoji="1" lang="zh-CN" altLang="en-US" sz="1400" dirty="0">
                <a:solidFill>
                  <a:srgbClr val="7030A0"/>
                </a:solidFill>
              </a:rPr>
              <a:t>类的其他方法将调用该方法读取键盘输入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FB4449-B452-D24E-8B9C-7A021DDBC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647689"/>
            <a:ext cx="3879342" cy="12625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46624E79-1FC6-6848-86AC-85011C4BAFC0}"/>
              </a:ext>
            </a:extLst>
          </p:cNvPr>
          <p:cNvSpPr/>
          <p:nvPr/>
        </p:nvSpPr>
        <p:spPr>
          <a:xfrm>
            <a:off x="875328" y="3140968"/>
            <a:ext cx="4141440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AA15EE-2B2D-344C-824A-7BCE169629C6}"/>
              </a:ext>
            </a:extLst>
          </p:cNvPr>
          <p:cNvSpPr txBox="1"/>
          <p:nvPr/>
        </p:nvSpPr>
        <p:spPr>
          <a:xfrm>
            <a:off x="5508104" y="3501008"/>
            <a:ext cx="3635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7030A0"/>
                </a:solidFill>
              </a:rPr>
              <a:t>a.</a:t>
            </a:r>
            <a:r>
              <a:rPr kumimoji="1" lang="zh-CN" altLang="en-US" sz="1600" dirty="0">
                <a:solidFill>
                  <a:srgbClr val="7030A0"/>
                </a:solidFill>
              </a:rPr>
              <a:t> 打开字节输入流</a:t>
            </a:r>
            <a:endParaRPr kumimoji="1" lang="en-US" altLang="zh-CN" sz="1600" dirty="0">
              <a:solidFill>
                <a:srgbClr val="7030A0"/>
              </a:solidFill>
            </a:endParaRPr>
          </a:p>
          <a:p>
            <a:r>
              <a:rPr kumimoji="1" lang="en-US" altLang="zh-CN" sz="1600" dirty="0">
                <a:solidFill>
                  <a:srgbClr val="7030A0"/>
                </a:solidFill>
              </a:rPr>
              <a:t>b.</a:t>
            </a:r>
            <a:r>
              <a:rPr kumimoji="1" lang="zh-CN" altLang="en-US" sz="1600" dirty="0">
                <a:solidFill>
                  <a:srgbClr val="7030A0"/>
                </a:solidFill>
              </a:rPr>
              <a:t> 读取文件中的所有字节</a:t>
            </a:r>
            <a:endParaRPr kumimoji="1" lang="en-US" altLang="zh-CN" sz="1600" dirty="0">
              <a:solidFill>
                <a:srgbClr val="7030A0"/>
              </a:solidFill>
            </a:endParaRPr>
          </a:p>
          <a:p>
            <a:r>
              <a:rPr kumimoji="1" lang="en-US" altLang="zh-CN" sz="1600" dirty="0">
                <a:solidFill>
                  <a:srgbClr val="7030A0"/>
                </a:solidFill>
              </a:rPr>
              <a:t>c.</a:t>
            </a:r>
            <a:r>
              <a:rPr kumimoji="1" lang="zh-CN" altLang="en-US" sz="1600" dirty="0">
                <a:solidFill>
                  <a:srgbClr val="7030A0"/>
                </a:solidFill>
              </a:rPr>
              <a:t> 将所读入的编码字节按某个编码方式解码成</a:t>
            </a:r>
            <a:r>
              <a:rPr kumimoji="1" lang="en-US" altLang="zh-CN" sz="1600" dirty="0" err="1">
                <a:solidFill>
                  <a:srgbClr val="7030A0"/>
                </a:solidFill>
              </a:rPr>
              <a:t>unicode</a:t>
            </a:r>
            <a:r>
              <a:rPr kumimoji="1" lang="zh-CN" altLang="en-US" sz="1600" dirty="0">
                <a:solidFill>
                  <a:srgbClr val="7030A0"/>
                </a:solidFill>
              </a:rPr>
              <a:t>码值（字符串）</a:t>
            </a:r>
            <a:endParaRPr kumimoji="1" lang="en-US" altLang="zh-CN" sz="1600" dirty="0">
              <a:solidFill>
                <a:srgbClr val="7030A0"/>
              </a:solidFill>
            </a:endParaRPr>
          </a:p>
          <a:p>
            <a:r>
              <a:rPr kumimoji="1" lang="en-US" altLang="zh-CN" sz="1600" dirty="0">
                <a:solidFill>
                  <a:srgbClr val="7030A0"/>
                </a:solidFill>
              </a:rPr>
              <a:t>d.</a:t>
            </a:r>
            <a:r>
              <a:rPr kumimoji="1" lang="zh-CN" altLang="en-US" sz="1600" dirty="0">
                <a:solidFill>
                  <a:srgbClr val="7030A0"/>
                </a:solidFill>
              </a:rPr>
              <a:t> 将</a:t>
            </a:r>
            <a:r>
              <a:rPr kumimoji="1" lang="en-US" altLang="zh-CN" sz="1600" dirty="0" err="1">
                <a:solidFill>
                  <a:srgbClr val="7030A0"/>
                </a:solidFill>
              </a:rPr>
              <a:t>unicode</a:t>
            </a:r>
            <a:r>
              <a:rPr kumimoji="1" lang="zh-CN" altLang="en-US" sz="1600" dirty="0">
                <a:solidFill>
                  <a:srgbClr val="7030A0"/>
                </a:solidFill>
              </a:rPr>
              <a:t>码值按照字符集打印</a:t>
            </a:r>
            <a:endParaRPr kumimoji="1" lang="en-US" altLang="zh-CN" sz="1600" dirty="0">
              <a:solidFill>
                <a:srgbClr val="7030A0"/>
              </a:solidFill>
            </a:endParaRPr>
          </a:p>
          <a:p>
            <a:r>
              <a:rPr kumimoji="1" lang="en-US" altLang="zh-CN" sz="1600" dirty="0">
                <a:solidFill>
                  <a:srgbClr val="7030A0"/>
                </a:solidFill>
              </a:rPr>
              <a:t>e.</a:t>
            </a:r>
            <a:r>
              <a:rPr kumimoji="1" lang="zh-CN" altLang="en-US" sz="1600" dirty="0">
                <a:solidFill>
                  <a:srgbClr val="7030A0"/>
                </a:solidFill>
              </a:rPr>
              <a:t> 关闭流</a:t>
            </a:r>
            <a:endParaRPr kumimoji="1" lang="en-US" altLang="zh-CN" sz="1600" dirty="0">
              <a:solidFill>
                <a:srgbClr val="7030A0"/>
              </a:solidFill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3DA98848-261D-2D4E-97E5-BEAABEC718C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5016768" y="3537012"/>
            <a:ext cx="491336" cy="74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5DF1B1C4-22D0-D84B-A2A2-BF75109A9F53}"/>
              </a:ext>
            </a:extLst>
          </p:cNvPr>
          <p:cNvSpPr/>
          <p:nvPr/>
        </p:nvSpPr>
        <p:spPr>
          <a:xfrm>
            <a:off x="922984" y="5157192"/>
            <a:ext cx="4141440" cy="10531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C4F789B0-8123-1F4F-9D65-011452CFE223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5064424" y="4646028"/>
            <a:ext cx="491336" cy="103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983ABAA-0E9B-944E-B713-274016CF88FF}"/>
              </a:ext>
            </a:extLst>
          </p:cNvPr>
          <p:cNvSpPr txBox="1"/>
          <p:nvPr/>
        </p:nvSpPr>
        <p:spPr>
          <a:xfrm>
            <a:off x="5669868" y="5345001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这里可以给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String()</a:t>
            </a:r>
            <a:r>
              <a:rPr kumimoji="1" lang="zh-CN" altLang="en-US" dirty="0"/>
              <a:t>构造函数加参数，指定你想要什么编码去解析成字符串</a:t>
            </a:r>
            <a:endParaRPr kumimoji="1" lang="en-US" altLang="zh-CN" dirty="0"/>
          </a:p>
          <a:p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String(data,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“GBK”)</a:t>
            </a:r>
            <a:endParaRPr kumimoji="1" lang="zh-CN" altLang="en-US" dirty="0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9BC9C87-77EC-B64E-8AB9-DE57757A6F02}"/>
              </a:ext>
            </a:extLst>
          </p:cNvPr>
          <p:cNvCxnSpPr>
            <a:cxnSpLocks/>
          </p:cNvCxnSpPr>
          <p:nvPr/>
        </p:nvCxnSpPr>
        <p:spPr>
          <a:xfrm>
            <a:off x="1835696" y="3717032"/>
            <a:ext cx="16561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5B4484F-9647-7540-99BB-D45CC4315C71}"/>
              </a:ext>
            </a:extLst>
          </p:cNvPr>
          <p:cNvCxnSpPr>
            <a:cxnSpLocks/>
          </p:cNvCxnSpPr>
          <p:nvPr/>
        </p:nvCxnSpPr>
        <p:spPr>
          <a:xfrm>
            <a:off x="3275856" y="3717032"/>
            <a:ext cx="2394012" cy="1968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53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17DA54-5042-044C-BDA0-9A7E8707D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88640"/>
            <a:ext cx="4844669" cy="48616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C84DE02-8AEC-0B41-9A72-7BD04A855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802" y="1951708"/>
            <a:ext cx="4938702" cy="48616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7757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Q2:</a:t>
            </a:r>
            <a:r>
              <a:rPr lang="zh-CN" altLang="en-US" dirty="0"/>
              <a:t>内存数据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文件</a:t>
            </a:r>
            <a:r>
              <a:rPr lang="en-US" altLang="zh-CN" dirty="0"/>
              <a:t>+</a:t>
            </a:r>
            <a:r>
              <a:rPr lang="zh-CN" altLang="en-US" dirty="0"/>
              <a:t>读取处理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1916832"/>
            <a:ext cx="79928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完成功能：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随机产生</a:t>
            </a:r>
            <a:r>
              <a:rPr lang="en-US" altLang="zh-CN" sz="2000" dirty="0"/>
              <a:t>N</a:t>
            </a:r>
            <a:r>
              <a:rPr lang="zh-CN" altLang="en-US" sz="2000" dirty="0"/>
              <a:t>个</a:t>
            </a:r>
            <a:r>
              <a:rPr lang="en-US" altLang="zh-CN" sz="2000" dirty="0"/>
              <a:t>double</a:t>
            </a:r>
            <a:r>
              <a:rPr lang="zh-CN" altLang="en-US" sz="2000" dirty="0"/>
              <a:t>数（</a:t>
            </a:r>
            <a:r>
              <a:rPr lang="en-US" altLang="zh-CN" sz="2000" dirty="0"/>
              <a:t>[0,10)</a:t>
            </a:r>
            <a:r>
              <a:rPr lang="zh-CN" altLang="en-US" sz="2000" dirty="0"/>
              <a:t>，保留</a:t>
            </a:r>
            <a:r>
              <a:rPr lang="en-US" altLang="zh-CN" sz="2000" dirty="0"/>
              <a:t>2</a:t>
            </a:r>
            <a:r>
              <a:rPr lang="zh-CN" altLang="en-US" sz="2000" dirty="0"/>
              <a:t>位小数）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每</a:t>
            </a:r>
            <a:r>
              <a:rPr lang="en-US" altLang="zh-CN" sz="2000" dirty="0"/>
              <a:t>5</a:t>
            </a:r>
            <a:r>
              <a:rPr lang="zh-CN" altLang="en-US" sz="2000" dirty="0"/>
              <a:t>个</a:t>
            </a:r>
            <a:r>
              <a:rPr lang="en-US" altLang="zh-CN" sz="2000" dirty="0"/>
              <a:t>double</a:t>
            </a:r>
            <a:r>
              <a:rPr lang="zh-CN" altLang="en-US" sz="2000" dirty="0"/>
              <a:t>值为一行，以分隔符（字符）</a:t>
            </a:r>
            <a:r>
              <a:rPr lang="en-US" altLang="zh-CN" sz="2000" dirty="0"/>
              <a:t>’|’</a:t>
            </a:r>
            <a:r>
              <a:rPr lang="zh-CN" altLang="en-US" sz="2000" dirty="0"/>
              <a:t>分隔，将</a:t>
            </a:r>
            <a:r>
              <a:rPr lang="en-US" altLang="zh-CN" sz="2000" dirty="0"/>
              <a:t>N</a:t>
            </a:r>
            <a:r>
              <a:rPr lang="zh-CN" altLang="en-US" sz="2000" dirty="0"/>
              <a:t>个数值写入文件</a:t>
            </a:r>
            <a:r>
              <a:rPr lang="en-US" altLang="zh-CN" sz="2000" dirty="0"/>
              <a:t>”output.txt”</a:t>
            </a:r>
          </a:p>
          <a:p>
            <a:r>
              <a:rPr lang="en-US" altLang="zh-CN" sz="2000" dirty="0"/>
              <a:t>       </a:t>
            </a:r>
            <a:r>
              <a:rPr lang="zh-CN" altLang="en-US" sz="2000" dirty="0"/>
              <a:t>例如：</a:t>
            </a:r>
            <a:r>
              <a:rPr lang="en-US" altLang="zh-CN" sz="2000" dirty="0"/>
              <a:t>4.21|1.22|3.41|4.93|8.81|</a:t>
            </a:r>
            <a:r>
              <a:rPr lang="zh-CN" altLang="en-US" sz="2000" dirty="0"/>
              <a:t>为一行输出（</a:t>
            </a:r>
            <a:r>
              <a:rPr lang="zh-CN" altLang="en-US" sz="2000" dirty="0">
                <a:solidFill>
                  <a:schemeClr val="accent2"/>
                </a:solidFill>
              </a:rPr>
              <a:t>记得换行回车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457200" indent="-457200">
              <a:buAutoNum type="arabicPeriod" startAt="3"/>
            </a:pPr>
            <a:r>
              <a:rPr lang="zh-CN" altLang="en-US" sz="2000" dirty="0"/>
              <a:t>读取</a:t>
            </a:r>
            <a:r>
              <a:rPr lang="en-US" altLang="zh-CN" sz="2000" dirty="0"/>
              <a:t>”output.txt”</a:t>
            </a:r>
            <a:r>
              <a:rPr lang="zh-CN" altLang="en-US" sz="2000" dirty="0"/>
              <a:t>中第</a:t>
            </a:r>
            <a:r>
              <a:rPr lang="en-US" altLang="zh-CN" sz="2000" dirty="0"/>
              <a:t>x</a:t>
            </a:r>
            <a:r>
              <a:rPr lang="zh-CN" altLang="en-US" sz="2000" dirty="0"/>
              <a:t>列数据，计算均值显示结果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83668" y="4688245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请使用字节流</a:t>
            </a:r>
            <a:r>
              <a:rPr lang="en-US" altLang="zh-CN" dirty="0" err="1">
                <a:solidFill>
                  <a:srgbClr val="7030A0"/>
                </a:solidFill>
              </a:rPr>
              <a:t>FileOutputStream</a:t>
            </a:r>
            <a:r>
              <a:rPr lang="en-US" altLang="zh-CN" dirty="0">
                <a:solidFill>
                  <a:srgbClr val="7030A0"/>
                </a:solidFill>
              </a:rPr>
              <a:t>/</a:t>
            </a:r>
            <a:r>
              <a:rPr lang="en-US" altLang="zh-CN" dirty="0" err="1">
                <a:solidFill>
                  <a:srgbClr val="7030A0"/>
                </a:solidFill>
              </a:rPr>
              <a:t>FileInputStream</a:t>
            </a:r>
            <a:r>
              <a:rPr lang="zh-CN" altLang="en-US" dirty="0">
                <a:solidFill>
                  <a:srgbClr val="7030A0"/>
                </a:solidFill>
              </a:rPr>
              <a:t>实现</a:t>
            </a:r>
            <a:endParaRPr lang="en-US" altLang="zh-C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007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C206B8D-0DE8-5544-A9EF-D97E77242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60648"/>
            <a:ext cx="3696940" cy="3116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CEF5E4A-793B-3448-B409-70056786A5FF}"/>
              </a:ext>
            </a:extLst>
          </p:cNvPr>
          <p:cNvSpPr/>
          <p:nvPr/>
        </p:nvSpPr>
        <p:spPr>
          <a:xfrm>
            <a:off x="755576" y="2060848"/>
            <a:ext cx="2304256" cy="2880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D08DAF89-210C-0344-BC9B-62785CA46A70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059832" y="805354"/>
            <a:ext cx="1728192" cy="1399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FE9BF-4615-6347-83D4-9EA3B2774889}"/>
              </a:ext>
            </a:extLst>
          </p:cNvPr>
          <p:cNvSpPr txBox="1"/>
          <p:nvPr/>
        </p:nvSpPr>
        <p:spPr>
          <a:xfrm>
            <a:off x="4788024" y="628395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数据的读写操作类</a:t>
            </a: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D1145E0B-7A89-C946-ABAA-04AED48698FA}"/>
              </a:ext>
            </a:extLst>
          </p:cNvPr>
          <p:cNvSpPr txBox="1"/>
          <p:nvPr/>
        </p:nvSpPr>
        <p:spPr>
          <a:xfrm>
            <a:off x="3851921" y="3188573"/>
            <a:ext cx="5232052" cy="369332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DataOperation</a:t>
            </a:r>
            <a:endParaRPr lang="en-US" altLang="zh-CN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9C5AFDE-96C7-664B-8CEF-E8A787D647A8}"/>
              </a:ext>
            </a:extLst>
          </p:cNvPr>
          <p:cNvSpPr/>
          <p:nvPr/>
        </p:nvSpPr>
        <p:spPr>
          <a:xfrm>
            <a:off x="3851921" y="3552763"/>
            <a:ext cx="5232052" cy="1169551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private</a:t>
            </a:r>
            <a:r>
              <a:rPr lang="zh-CN" altLang="en-US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fileName</a:t>
            </a:r>
            <a:r>
              <a:rPr lang="en-US" altLang="zh-CN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private</a:t>
            </a:r>
            <a:r>
              <a:rPr lang="zh-CN" altLang="en-US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double[]</a:t>
            </a:r>
            <a:r>
              <a:rPr lang="zh-CN" altLang="en-US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data;</a:t>
            </a:r>
          </a:p>
          <a:p>
            <a:r>
              <a:rPr lang="en-US" altLang="zh-CN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static</a:t>
            </a:r>
            <a:r>
              <a:rPr lang="zh-CN" altLang="en-US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DOUBLE_NUM;</a:t>
            </a:r>
            <a:r>
              <a:rPr lang="zh-CN" altLang="en-US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" altLang="zh-CN" sz="1400" dirty="0"/>
              <a:t>//</a:t>
            </a:r>
            <a:r>
              <a:rPr lang="en-US" altLang="zh-CN" sz="1400" dirty="0"/>
              <a:t>double</a:t>
            </a:r>
            <a:r>
              <a:rPr lang="zh-CN" altLang="en-US" sz="1400" dirty="0"/>
              <a:t>数据的总量</a:t>
            </a:r>
            <a:endParaRPr lang="en-US" altLang="zh-CN" sz="14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static</a:t>
            </a:r>
            <a:r>
              <a:rPr lang="zh-CN" altLang="en-US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NUM_PER_LINE;</a:t>
            </a:r>
            <a:r>
              <a:rPr lang="zh-CN" altLang="en-US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" altLang="zh-CN" sz="1400" dirty="0"/>
              <a:t>//</a:t>
            </a:r>
            <a:r>
              <a:rPr lang="zh-CN" altLang="en" sz="1400" dirty="0"/>
              <a:t>每一行</a:t>
            </a:r>
            <a:r>
              <a:rPr lang="zh-CN" altLang="en-US" sz="1400" dirty="0"/>
              <a:t>的</a:t>
            </a:r>
            <a:r>
              <a:rPr lang="en-US" altLang="zh-CN" sz="1400" dirty="0"/>
              <a:t>double</a:t>
            </a:r>
            <a:r>
              <a:rPr lang="zh-CN" altLang="en-US" sz="1400" dirty="0"/>
              <a:t>数据量</a:t>
            </a:r>
            <a:endParaRPr lang="en-US" altLang="zh-CN" sz="14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private</a:t>
            </a:r>
            <a:r>
              <a:rPr lang="zh-CN" altLang="en-US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 文件读写对象；</a:t>
            </a:r>
            <a:endParaRPr lang="en-US" altLang="zh-CN" sz="14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DC8AB02-DC6D-B944-B502-6944E760A4F5}"/>
              </a:ext>
            </a:extLst>
          </p:cNvPr>
          <p:cNvSpPr/>
          <p:nvPr/>
        </p:nvSpPr>
        <p:spPr>
          <a:xfrm>
            <a:off x="3851921" y="4725144"/>
            <a:ext cx="5232052" cy="954107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private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generateData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en" altLang="zh-CN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en" altLang="zh-CN" sz="1400" dirty="0"/>
              <a:t>//</a:t>
            </a:r>
            <a:r>
              <a:rPr lang="zh-CN" altLang="en-US" sz="1400" dirty="0"/>
              <a:t>产生随机数据</a:t>
            </a:r>
          </a:p>
          <a:p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public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" altLang="zh-CN" sz="1400" dirty="0" err="1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WriteFileByByteStream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();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" altLang="zh-CN" sz="1400" dirty="0"/>
              <a:t>//</a:t>
            </a:r>
            <a:r>
              <a:rPr lang="zh-CN" altLang="en-US" sz="1400" dirty="0"/>
              <a:t>字节流写</a:t>
            </a:r>
          </a:p>
          <a:p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private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double[]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" altLang="zh-CN" sz="1400" dirty="0" err="1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ReadFileByColumnByteStream</a:t>
            </a:r>
            <a:r>
              <a:rPr lang="en" altLang="zh-CN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(int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column);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400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public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calAverageByteStream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();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400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4BA4EDAC-5D91-D344-B0A7-58F653089CA7}"/>
              </a:ext>
            </a:extLst>
          </p:cNvPr>
          <p:cNvSpPr txBox="1"/>
          <p:nvPr/>
        </p:nvSpPr>
        <p:spPr>
          <a:xfrm>
            <a:off x="3851920" y="2708920"/>
            <a:ext cx="5232052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86769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659448B3-48ED-9747-A003-15220E133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65" y="177740"/>
            <a:ext cx="2840991" cy="65506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5F2D968-0C6E-264D-88D2-2B13B2EDB92B}"/>
              </a:ext>
            </a:extLst>
          </p:cNvPr>
          <p:cNvSpPr/>
          <p:nvPr/>
        </p:nvSpPr>
        <p:spPr>
          <a:xfrm>
            <a:off x="251520" y="1340768"/>
            <a:ext cx="3384376" cy="108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F7F28206-6060-CB40-A355-6201A1D01BC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635896" y="548680"/>
            <a:ext cx="1296144" cy="133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1135E9E-D8EA-3340-AB33-41B4EA22B836}"/>
              </a:ext>
            </a:extLst>
          </p:cNvPr>
          <p:cNvSpPr txBox="1"/>
          <p:nvPr/>
        </p:nvSpPr>
        <p:spPr>
          <a:xfrm>
            <a:off x="5004048" y="404664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输入任意字符，每行以回车结束，当输入</a:t>
            </a:r>
            <a:r>
              <a:rPr kumimoji="1" lang="en-US" altLang="zh-CN" dirty="0">
                <a:solidFill>
                  <a:srgbClr val="FF0000"/>
                </a:solidFill>
              </a:rPr>
              <a:t>-1</a:t>
            </a:r>
            <a:r>
              <a:rPr kumimoji="1" lang="zh-CN" altLang="en-US" dirty="0">
                <a:solidFill>
                  <a:srgbClr val="FF0000"/>
                </a:solidFill>
              </a:rPr>
              <a:t>时终止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0CC085A-4388-DE4A-938B-B0DDAC9FC9B9}"/>
              </a:ext>
            </a:extLst>
          </p:cNvPr>
          <p:cNvSpPr txBox="1"/>
          <p:nvPr/>
        </p:nvSpPr>
        <p:spPr>
          <a:xfrm>
            <a:off x="4712860" y="2227048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分别使用字节流：</a:t>
            </a:r>
            <a:endParaRPr lang="en-US" altLang="zh-CN" dirty="0"/>
          </a:p>
          <a:p>
            <a:r>
              <a:rPr lang="en-US" altLang="zh-CN" dirty="0" err="1"/>
              <a:t>FileOutputStream</a:t>
            </a:r>
            <a:r>
              <a:rPr lang="en-US" altLang="zh-CN" dirty="0"/>
              <a:t>/</a:t>
            </a:r>
            <a:r>
              <a:rPr lang="en-US" altLang="zh-CN" dirty="0" err="1"/>
              <a:t>FileInputStream</a:t>
            </a:r>
            <a:endParaRPr lang="en-US" altLang="zh-CN" dirty="0"/>
          </a:p>
          <a:p>
            <a:r>
              <a:rPr lang="zh-CN" altLang="en-US" dirty="0"/>
              <a:t>缓冲字节流：</a:t>
            </a:r>
            <a:endParaRPr lang="en-US" altLang="zh-CN" dirty="0"/>
          </a:p>
          <a:p>
            <a:r>
              <a:rPr lang="en-US" altLang="zh-CN" dirty="0" err="1"/>
              <a:t>BufferedInputStream</a:t>
            </a:r>
            <a:r>
              <a:rPr lang="en-US" altLang="zh-CN" dirty="0"/>
              <a:t>/</a:t>
            </a:r>
            <a:r>
              <a:rPr lang="en-US" altLang="zh-CN" dirty="0" err="1"/>
              <a:t>BufferedOutputStream</a:t>
            </a:r>
            <a:endParaRPr lang="en-US" altLang="zh-CN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67AF365-D665-9243-B081-A0DD42E16EB4}"/>
              </a:ext>
            </a:extLst>
          </p:cNvPr>
          <p:cNvSpPr/>
          <p:nvPr/>
        </p:nvSpPr>
        <p:spPr>
          <a:xfrm>
            <a:off x="251520" y="3331097"/>
            <a:ext cx="3384376" cy="8899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D82CAD84-2A78-3C40-BEED-F7CCE7D18732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 flipV="1">
            <a:off x="3635896" y="2827213"/>
            <a:ext cx="1076964" cy="94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2B4F158-FC1C-9644-A303-36224FECEBC1}"/>
              </a:ext>
            </a:extLst>
          </p:cNvPr>
          <p:cNvSpPr txBox="1"/>
          <p:nvPr/>
        </p:nvSpPr>
        <p:spPr>
          <a:xfrm>
            <a:off x="4572000" y="4335570"/>
            <a:ext cx="4117866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7030A0"/>
                </a:solidFill>
              </a:rPr>
              <a:t>写：输入字符串</a:t>
            </a:r>
            <a:r>
              <a:rPr kumimoji="1" lang="en-US" altLang="zh-CN" dirty="0">
                <a:solidFill>
                  <a:srgbClr val="7030A0"/>
                </a:solidFill>
              </a:rPr>
              <a:t>—</a:t>
            </a:r>
            <a:r>
              <a:rPr kumimoji="1" lang="zh-CN" altLang="en-US" dirty="0">
                <a:solidFill>
                  <a:srgbClr val="7030A0"/>
                </a:solidFill>
              </a:rPr>
              <a:t>转成字节</a:t>
            </a:r>
            <a:r>
              <a:rPr kumimoji="1" lang="en-US" altLang="zh-CN" dirty="0">
                <a:solidFill>
                  <a:srgbClr val="7030A0"/>
                </a:solidFill>
              </a:rPr>
              <a:t>—</a:t>
            </a:r>
            <a:r>
              <a:rPr kumimoji="1" lang="zh-CN" altLang="en-US" dirty="0">
                <a:solidFill>
                  <a:srgbClr val="7030A0"/>
                </a:solidFill>
              </a:rPr>
              <a:t>写入文件</a:t>
            </a:r>
            <a:endParaRPr kumimoji="1" lang="en-US" altLang="zh-CN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7030A0"/>
                </a:solidFill>
              </a:rPr>
              <a:t>读：读取文件</a:t>
            </a:r>
            <a:r>
              <a:rPr kumimoji="1" lang="en-US" altLang="zh-CN" dirty="0">
                <a:solidFill>
                  <a:srgbClr val="7030A0"/>
                </a:solidFill>
              </a:rPr>
              <a:t>—</a:t>
            </a:r>
            <a:r>
              <a:rPr kumimoji="1" lang="zh-CN" altLang="en-US" dirty="0">
                <a:solidFill>
                  <a:srgbClr val="7030A0"/>
                </a:solidFill>
              </a:rPr>
              <a:t>转成字符串</a:t>
            </a:r>
            <a:r>
              <a:rPr kumimoji="1" lang="en-US" altLang="zh-CN" dirty="0">
                <a:solidFill>
                  <a:srgbClr val="7030A0"/>
                </a:solidFill>
              </a:rPr>
              <a:t>—</a:t>
            </a:r>
            <a:r>
              <a:rPr kumimoji="1" lang="zh-CN" altLang="en-US" dirty="0">
                <a:solidFill>
                  <a:srgbClr val="7030A0"/>
                </a:solidFill>
              </a:rPr>
              <a:t>屏幕显示</a:t>
            </a:r>
          </a:p>
        </p:txBody>
      </p:sp>
    </p:spTree>
    <p:extLst>
      <p:ext uri="{BB962C8B-B14F-4D97-AF65-F5344CB8AC3E}">
        <p14:creationId xmlns:p14="http://schemas.microsoft.com/office/powerpoint/2010/main" val="1070820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BA4551A-D3A9-AF4B-9172-C45DC5D10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38" y="476672"/>
            <a:ext cx="4322262" cy="61653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1FBE5D9-1980-064A-9EFE-1B520C1CA45C}"/>
              </a:ext>
            </a:extLst>
          </p:cNvPr>
          <p:cNvSpPr txBox="1"/>
          <p:nvPr/>
        </p:nvSpPr>
        <p:spPr>
          <a:xfrm>
            <a:off x="4788024" y="596129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/>
              <a:t>MainProcess</a:t>
            </a:r>
            <a:r>
              <a:rPr kumimoji="1" lang="zh-CN" altLang="en-US" sz="1600" dirty="0"/>
              <a:t>照搬，着重实现</a:t>
            </a:r>
            <a:r>
              <a:rPr kumimoji="1" lang="en-US" altLang="zh-CN" sz="1600" dirty="0" err="1"/>
              <a:t>DataOperation</a:t>
            </a:r>
            <a:r>
              <a:rPr kumimoji="1" lang="zh-CN" altLang="en-US" sz="1600" dirty="0"/>
              <a:t>类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EEE62A1-8787-2F4B-A14D-31C0E467DDE5}"/>
              </a:ext>
            </a:extLst>
          </p:cNvPr>
          <p:cNvSpPr/>
          <p:nvPr/>
        </p:nvSpPr>
        <p:spPr>
          <a:xfrm>
            <a:off x="1043608" y="3861048"/>
            <a:ext cx="2232248" cy="360040"/>
          </a:xfrm>
          <a:prstGeom prst="ellipse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83046A6-B7C8-5848-8D4B-2BB9F0C69FC7}"/>
              </a:ext>
            </a:extLst>
          </p:cNvPr>
          <p:cNvSpPr/>
          <p:nvPr/>
        </p:nvSpPr>
        <p:spPr>
          <a:xfrm>
            <a:off x="1043608" y="4437112"/>
            <a:ext cx="3528392" cy="432048"/>
          </a:xfrm>
          <a:prstGeom prst="ellipse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8E27454-5683-354F-8AE3-0BAEFBC4C8B9}"/>
              </a:ext>
            </a:extLst>
          </p:cNvPr>
          <p:cNvCxnSpPr>
            <a:cxnSpLocks/>
            <a:stCxn id="13" idx="6"/>
            <a:endCxn id="20" idx="1"/>
          </p:cNvCxnSpPr>
          <p:nvPr/>
        </p:nvCxnSpPr>
        <p:spPr>
          <a:xfrm flipV="1">
            <a:off x="3275856" y="1646887"/>
            <a:ext cx="2219402" cy="239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67014DC7-CBFF-FA4D-AA77-E8EAF12C51BC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4572000" y="3071115"/>
            <a:ext cx="793870" cy="1582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A86ADEF-FB78-5349-AF31-B876EDB58C44}"/>
              </a:ext>
            </a:extLst>
          </p:cNvPr>
          <p:cNvSpPr txBox="1"/>
          <p:nvPr/>
        </p:nvSpPr>
        <p:spPr>
          <a:xfrm>
            <a:off x="5495258" y="1277555"/>
            <a:ext cx="3096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调用</a:t>
            </a:r>
            <a:r>
              <a:rPr kumimoji="1" lang="en-US" altLang="zh-CN" sz="1400" dirty="0" err="1"/>
              <a:t>DataOperation</a:t>
            </a:r>
            <a:r>
              <a:rPr kumimoji="1" lang="zh-CN" altLang="en-US" sz="1400" dirty="0"/>
              <a:t>类中的字节流写入函数，以字节流的方式将随机数组写入</a:t>
            </a:r>
            <a:r>
              <a:rPr kumimoji="1" lang="en-US" altLang="zh-CN" sz="1400" dirty="0" err="1"/>
              <a:t>output.txt</a:t>
            </a:r>
            <a:r>
              <a:rPr kumimoji="1" lang="zh-CN" altLang="en-US" sz="1400" dirty="0"/>
              <a:t>文件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C74046C-F490-E94A-B2F9-5D2219199145}"/>
              </a:ext>
            </a:extLst>
          </p:cNvPr>
          <p:cNvSpPr txBox="1"/>
          <p:nvPr/>
        </p:nvSpPr>
        <p:spPr>
          <a:xfrm>
            <a:off x="5508104" y="2451424"/>
            <a:ext cx="3096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调用</a:t>
            </a:r>
            <a:r>
              <a:rPr kumimoji="1" lang="en-US" altLang="zh-CN" sz="1400" dirty="0" err="1"/>
              <a:t>DataOperation</a:t>
            </a:r>
            <a:r>
              <a:rPr kumimoji="1" lang="zh-CN" altLang="en-US" sz="1400" dirty="0"/>
              <a:t>类中计算某列平均值的函数，读取</a:t>
            </a:r>
            <a:r>
              <a:rPr kumimoji="1" lang="en-US" altLang="zh-CN" sz="1400" dirty="0" err="1"/>
              <a:t>output.txt</a:t>
            </a:r>
            <a:r>
              <a:rPr kumimoji="1" lang="zh-CN" altLang="en-US" sz="1400" dirty="0"/>
              <a:t>文件的某一列并计算平均值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FA232762-1666-1849-AAF8-46AB9C18F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527" y="3565071"/>
            <a:ext cx="2322865" cy="2914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1794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E80772-53C7-6843-9670-9E9279E33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0648"/>
            <a:ext cx="4516526" cy="41490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3B96369E-2B1C-0346-BC47-8A68ECC4049D}"/>
              </a:ext>
            </a:extLst>
          </p:cNvPr>
          <p:cNvSpPr/>
          <p:nvPr/>
        </p:nvSpPr>
        <p:spPr>
          <a:xfrm>
            <a:off x="539552" y="1268760"/>
            <a:ext cx="4176464" cy="4067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40C6581F-3135-9341-84EC-365A13E9CCE5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4716016" y="1472153"/>
            <a:ext cx="946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A13DB42-319B-3B42-AB26-E5F58F1D3329}"/>
              </a:ext>
            </a:extLst>
          </p:cNvPr>
          <p:cNvSpPr txBox="1"/>
          <p:nvPr/>
        </p:nvSpPr>
        <p:spPr>
          <a:xfrm>
            <a:off x="5662464" y="1318264"/>
            <a:ext cx="3481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rgbClr val="7030A0"/>
                </a:solidFill>
              </a:rPr>
              <a:t>定义随机数的总量为</a:t>
            </a:r>
            <a:r>
              <a:rPr kumimoji="1" lang="en-US" altLang="zh-CN" sz="1400" b="1" dirty="0">
                <a:solidFill>
                  <a:srgbClr val="7030A0"/>
                </a:solidFill>
              </a:rPr>
              <a:t>100</a:t>
            </a:r>
            <a:r>
              <a:rPr kumimoji="1" lang="zh-CN" altLang="en-US" sz="1400" b="1" dirty="0">
                <a:solidFill>
                  <a:srgbClr val="7030A0"/>
                </a:solidFill>
              </a:rPr>
              <a:t>，每行</a:t>
            </a:r>
            <a:r>
              <a:rPr kumimoji="1" lang="en-US" altLang="zh-CN" sz="1400" b="1" dirty="0">
                <a:solidFill>
                  <a:srgbClr val="7030A0"/>
                </a:solidFill>
              </a:rPr>
              <a:t>5</a:t>
            </a:r>
            <a:r>
              <a:rPr kumimoji="1" lang="zh-CN" altLang="en-US" sz="1400" b="1" dirty="0">
                <a:solidFill>
                  <a:srgbClr val="7030A0"/>
                </a:solidFill>
              </a:rPr>
              <a:t>个数</a:t>
            </a: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B2ECBD79-FD65-794D-80AF-2D370CA8674E}"/>
              </a:ext>
            </a:extLst>
          </p:cNvPr>
          <p:cNvCxnSpPr/>
          <p:nvPr/>
        </p:nvCxnSpPr>
        <p:spPr>
          <a:xfrm>
            <a:off x="3722305" y="1945962"/>
            <a:ext cx="1944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0D3448E-49B1-D54C-B1D3-5B8918F450DA}"/>
              </a:ext>
            </a:extLst>
          </p:cNvPr>
          <p:cNvSpPr txBox="1"/>
          <p:nvPr/>
        </p:nvSpPr>
        <p:spPr>
          <a:xfrm>
            <a:off x="5666521" y="1776684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rgbClr val="7030A0"/>
                </a:solidFill>
              </a:rPr>
              <a:t>字节</a:t>
            </a:r>
            <a:r>
              <a:rPr kumimoji="1" lang="en-US" altLang="zh-CN" sz="1400" b="1" dirty="0">
                <a:solidFill>
                  <a:srgbClr val="7030A0"/>
                </a:solidFill>
              </a:rPr>
              <a:t>I/O</a:t>
            </a:r>
            <a:r>
              <a:rPr kumimoji="1" lang="zh-CN" altLang="en-US" sz="1400" b="1" dirty="0">
                <a:solidFill>
                  <a:srgbClr val="7030A0"/>
                </a:solidFill>
              </a:rPr>
              <a:t>流，缓冲字节</a:t>
            </a:r>
            <a:r>
              <a:rPr kumimoji="1" lang="en-US" altLang="zh-CN" sz="1400" b="1" dirty="0">
                <a:solidFill>
                  <a:srgbClr val="7030A0"/>
                </a:solidFill>
              </a:rPr>
              <a:t>I/O</a:t>
            </a:r>
            <a:r>
              <a:rPr kumimoji="1" lang="zh-CN" altLang="en-US" sz="1400" b="1" dirty="0">
                <a:solidFill>
                  <a:srgbClr val="7030A0"/>
                </a:solidFill>
              </a:rPr>
              <a:t>流 声明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8FACD47-E8C5-2446-8364-4569BA15F2C5}"/>
              </a:ext>
            </a:extLst>
          </p:cNvPr>
          <p:cNvSpPr/>
          <p:nvPr/>
        </p:nvSpPr>
        <p:spPr>
          <a:xfrm>
            <a:off x="539552" y="1776684"/>
            <a:ext cx="3182753" cy="4067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F9B9943B-EB11-7443-B9A5-7B39D0DDAAD8}"/>
              </a:ext>
            </a:extLst>
          </p:cNvPr>
          <p:cNvCxnSpPr>
            <a:cxnSpLocks/>
          </p:cNvCxnSpPr>
          <p:nvPr/>
        </p:nvCxnSpPr>
        <p:spPr>
          <a:xfrm flipV="1">
            <a:off x="3131840" y="2388138"/>
            <a:ext cx="2520280" cy="46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9131D0A7-533A-814D-AE4B-D09B6430D2A7}"/>
              </a:ext>
            </a:extLst>
          </p:cNvPr>
          <p:cNvSpPr txBox="1"/>
          <p:nvPr/>
        </p:nvSpPr>
        <p:spPr>
          <a:xfrm>
            <a:off x="5724128" y="2205309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rgbClr val="7030A0"/>
                </a:solidFill>
              </a:rPr>
              <a:t>利用提供的文件名创建文件对象</a:t>
            </a:r>
            <a:endParaRPr kumimoji="1" lang="en-US" altLang="zh-CN" sz="1400" b="1" dirty="0">
              <a:solidFill>
                <a:srgbClr val="7030A0"/>
              </a:solidFill>
            </a:endParaRPr>
          </a:p>
          <a:p>
            <a:r>
              <a:rPr kumimoji="1" lang="zh-CN" altLang="en-US" sz="1400" b="1" dirty="0">
                <a:solidFill>
                  <a:srgbClr val="7030A0"/>
                </a:solidFill>
              </a:rPr>
              <a:t>如果文件不存在，则创建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CB5F263-DC8C-714A-AF1C-1986D37813AC}"/>
              </a:ext>
            </a:extLst>
          </p:cNvPr>
          <p:cNvSpPr/>
          <p:nvPr/>
        </p:nvSpPr>
        <p:spPr>
          <a:xfrm>
            <a:off x="755577" y="3933057"/>
            <a:ext cx="158417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7940FB7A-8C9A-CD48-B2E1-A85080D0EFF2}"/>
              </a:ext>
            </a:extLst>
          </p:cNvPr>
          <p:cNvCxnSpPr>
            <a:cxnSpLocks/>
          </p:cNvCxnSpPr>
          <p:nvPr/>
        </p:nvCxnSpPr>
        <p:spPr>
          <a:xfrm>
            <a:off x="2339753" y="4090295"/>
            <a:ext cx="3312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015F3CB-FAA5-6944-9060-8A5CA13F3A2D}"/>
              </a:ext>
            </a:extLst>
          </p:cNvPr>
          <p:cNvSpPr txBox="1"/>
          <p:nvPr/>
        </p:nvSpPr>
        <p:spPr>
          <a:xfrm>
            <a:off x="5724128" y="3908821"/>
            <a:ext cx="3419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rgbClr val="7030A0"/>
                </a:solidFill>
              </a:rPr>
              <a:t>产生随机数，存储在类成员变量</a:t>
            </a:r>
            <a:r>
              <a:rPr kumimoji="1" lang="en-US" altLang="zh-CN" sz="1400" b="1" dirty="0">
                <a:solidFill>
                  <a:srgbClr val="7030A0"/>
                </a:solidFill>
              </a:rPr>
              <a:t>data</a:t>
            </a:r>
            <a:r>
              <a:rPr kumimoji="1" lang="zh-CN" altLang="en-US" sz="1400" b="1" dirty="0">
                <a:solidFill>
                  <a:srgbClr val="7030A0"/>
                </a:solidFill>
              </a:rPr>
              <a:t>中</a:t>
            </a:r>
            <a:endParaRPr kumimoji="1" lang="en-US" altLang="zh-CN" sz="1400" b="1" dirty="0">
              <a:solidFill>
                <a:srgbClr val="7030A0"/>
              </a:solidFill>
            </a:endParaRPr>
          </a:p>
          <a:p>
            <a:r>
              <a:rPr kumimoji="1" lang="zh-CN" altLang="en-US" sz="1400" b="1" dirty="0">
                <a:solidFill>
                  <a:srgbClr val="7030A0"/>
                </a:solidFill>
              </a:rPr>
              <a:t>补全</a:t>
            </a:r>
            <a:r>
              <a:rPr kumimoji="1" lang="en-US" altLang="zh-CN" sz="1400" b="1" dirty="0" err="1">
                <a:solidFill>
                  <a:srgbClr val="7030A0"/>
                </a:solidFill>
              </a:rPr>
              <a:t>generateDate</a:t>
            </a:r>
            <a:r>
              <a:rPr kumimoji="1" lang="en-US" altLang="zh-CN" sz="1400" b="1" dirty="0">
                <a:solidFill>
                  <a:srgbClr val="7030A0"/>
                </a:solidFill>
              </a:rPr>
              <a:t>()</a:t>
            </a:r>
            <a:endParaRPr kumimoji="1" lang="zh-CN" altLang="en-US" sz="1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59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E80772-53C7-6843-9670-9E9279E33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0648"/>
            <a:ext cx="4516526" cy="41490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3B96369E-2B1C-0346-BC47-8A68ECC4049D}"/>
              </a:ext>
            </a:extLst>
          </p:cNvPr>
          <p:cNvSpPr/>
          <p:nvPr/>
        </p:nvSpPr>
        <p:spPr>
          <a:xfrm>
            <a:off x="539552" y="1268760"/>
            <a:ext cx="4176464" cy="4067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40C6581F-3135-9341-84EC-365A13E9CCE5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4716016" y="1472153"/>
            <a:ext cx="946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A13DB42-319B-3B42-AB26-E5F58F1D3329}"/>
              </a:ext>
            </a:extLst>
          </p:cNvPr>
          <p:cNvSpPr txBox="1"/>
          <p:nvPr/>
        </p:nvSpPr>
        <p:spPr>
          <a:xfrm>
            <a:off x="5662464" y="1318264"/>
            <a:ext cx="3481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rgbClr val="7030A0"/>
                </a:solidFill>
              </a:rPr>
              <a:t>定义随机数的总量为</a:t>
            </a:r>
            <a:r>
              <a:rPr kumimoji="1" lang="en-US" altLang="zh-CN" sz="1400" b="1" dirty="0">
                <a:solidFill>
                  <a:srgbClr val="7030A0"/>
                </a:solidFill>
              </a:rPr>
              <a:t>100</a:t>
            </a:r>
            <a:r>
              <a:rPr kumimoji="1" lang="zh-CN" altLang="en-US" sz="1400" b="1" dirty="0">
                <a:solidFill>
                  <a:srgbClr val="7030A0"/>
                </a:solidFill>
              </a:rPr>
              <a:t>，每行</a:t>
            </a:r>
            <a:r>
              <a:rPr kumimoji="1" lang="en-US" altLang="zh-CN" sz="1400" b="1" dirty="0">
                <a:solidFill>
                  <a:srgbClr val="7030A0"/>
                </a:solidFill>
              </a:rPr>
              <a:t>5</a:t>
            </a:r>
            <a:r>
              <a:rPr kumimoji="1" lang="zh-CN" altLang="en-US" sz="1400" b="1" dirty="0">
                <a:solidFill>
                  <a:srgbClr val="7030A0"/>
                </a:solidFill>
              </a:rPr>
              <a:t>个数</a:t>
            </a: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B2ECBD79-FD65-794D-80AF-2D370CA8674E}"/>
              </a:ext>
            </a:extLst>
          </p:cNvPr>
          <p:cNvCxnSpPr/>
          <p:nvPr/>
        </p:nvCxnSpPr>
        <p:spPr>
          <a:xfrm>
            <a:off x="3722305" y="1945962"/>
            <a:ext cx="1944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0D3448E-49B1-D54C-B1D3-5B8918F450DA}"/>
              </a:ext>
            </a:extLst>
          </p:cNvPr>
          <p:cNvSpPr txBox="1"/>
          <p:nvPr/>
        </p:nvSpPr>
        <p:spPr>
          <a:xfrm>
            <a:off x="5666521" y="1776684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rgbClr val="7030A0"/>
                </a:solidFill>
              </a:rPr>
              <a:t>字节</a:t>
            </a:r>
            <a:r>
              <a:rPr kumimoji="1" lang="en-US" altLang="zh-CN" sz="1400" b="1" dirty="0">
                <a:solidFill>
                  <a:srgbClr val="7030A0"/>
                </a:solidFill>
              </a:rPr>
              <a:t>I/O</a:t>
            </a:r>
            <a:r>
              <a:rPr kumimoji="1" lang="zh-CN" altLang="en-US" sz="1400" b="1" dirty="0">
                <a:solidFill>
                  <a:srgbClr val="7030A0"/>
                </a:solidFill>
              </a:rPr>
              <a:t>流，缓冲字节</a:t>
            </a:r>
            <a:r>
              <a:rPr kumimoji="1" lang="en-US" altLang="zh-CN" sz="1400" b="1" dirty="0">
                <a:solidFill>
                  <a:srgbClr val="7030A0"/>
                </a:solidFill>
              </a:rPr>
              <a:t>I/O</a:t>
            </a:r>
            <a:r>
              <a:rPr kumimoji="1" lang="zh-CN" altLang="en-US" sz="1400" b="1" dirty="0">
                <a:solidFill>
                  <a:srgbClr val="7030A0"/>
                </a:solidFill>
              </a:rPr>
              <a:t>流 声明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8FACD47-E8C5-2446-8364-4569BA15F2C5}"/>
              </a:ext>
            </a:extLst>
          </p:cNvPr>
          <p:cNvSpPr/>
          <p:nvPr/>
        </p:nvSpPr>
        <p:spPr>
          <a:xfrm>
            <a:off x="539552" y="1776684"/>
            <a:ext cx="3182753" cy="4067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F9B9943B-EB11-7443-B9A5-7B39D0DDAAD8}"/>
              </a:ext>
            </a:extLst>
          </p:cNvPr>
          <p:cNvCxnSpPr>
            <a:cxnSpLocks/>
          </p:cNvCxnSpPr>
          <p:nvPr/>
        </p:nvCxnSpPr>
        <p:spPr>
          <a:xfrm flipV="1">
            <a:off x="3131840" y="2388138"/>
            <a:ext cx="2520280" cy="46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9131D0A7-533A-814D-AE4B-D09B6430D2A7}"/>
              </a:ext>
            </a:extLst>
          </p:cNvPr>
          <p:cNvSpPr txBox="1"/>
          <p:nvPr/>
        </p:nvSpPr>
        <p:spPr>
          <a:xfrm>
            <a:off x="5724128" y="2205309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rgbClr val="7030A0"/>
                </a:solidFill>
              </a:rPr>
              <a:t>利用提供的文件名创建文件对象</a:t>
            </a:r>
            <a:endParaRPr kumimoji="1" lang="en-US" altLang="zh-CN" sz="1400" b="1" dirty="0">
              <a:solidFill>
                <a:srgbClr val="7030A0"/>
              </a:solidFill>
            </a:endParaRPr>
          </a:p>
          <a:p>
            <a:r>
              <a:rPr kumimoji="1" lang="zh-CN" altLang="en-US" sz="1400" b="1" dirty="0">
                <a:solidFill>
                  <a:srgbClr val="7030A0"/>
                </a:solidFill>
              </a:rPr>
              <a:t>如果文件不存在，则创建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CB5F263-DC8C-714A-AF1C-1986D37813AC}"/>
              </a:ext>
            </a:extLst>
          </p:cNvPr>
          <p:cNvSpPr/>
          <p:nvPr/>
        </p:nvSpPr>
        <p:spPr>
          <a:xfrm>
            <a:off x="755577" y="3933057"/>
            <a:ext cx="158417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7940FB7A-8C9A-CD48-B2E1-A85080D0EFF2}"/>
              </a:ext>
            </a:extLst>
          </p:cNvPr>
          <p:cNvCxnSpPr>
            <a:cxnSpLocks/>
          </p:cNvCxnSpPr>
          <p:nvPr/>
        </p:nvCxnSpPr>
        <p:spPr>
          <a:xfrm>
            <a:off x="2339753" y="4090295"/>
            <a:ext cx="3312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015F3CB-FAA5-6944-9060-8A5CA13F3A2D}"/>
              </a:ext>
            </a:extLst>
          </p:cNvPr>
          <p:cNvSpPr txBox="1"/>
          <p:nvPr/>
        </p:nvSpPr>
        <p:spPr>
          <a:xfrm>
            <a:off x="5724128" y="3908821"/>
            <a:ext cx="3419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rgbClr val="7030A0"/>
                </a:solidFill>
              </a:rPr>
              <a:t>产生随机数，存储在类成员变量</a:t>
            </a:r>
            <a:r>
              <a:rPr kumimoji="1" lang="en-US" altLang="zh-CN" sz="1400" b="1" dirty="0">
                <a:solidFill>
                  <a:srgbClr val="7030A0"/>
                </a:solidFill>
              </a:rPr>
              <a:t>data</a:t>
            </a:r>
            <a:r>
              <a:rPr kumimoji="1" lang="zh-CN" altLang="en-US" sz="1400" b="1" dirty="0">
                <a:solidFill>
                  <a:srgbClr val="7030A0"/>
                </a:solidFill>
              </a:rPr>
              <a:t>中</a:t>
            </a:r>
            <a:endParaRPr kumimoji="1" lang="en-US" altLang="zh-CN" sz="1400" b="1" dirty="0">
              <a:solidFill>
                <a:srgbClr val="7030A0"/>
              </a:solidFill>
            </a:endParaRPr>
          </a:p>
          <a:p>
            <a:r>
              <a:rPr kumimoji="1" lang="zh-CN" altLang="en-US" sz="1400" b="1" dirty="0">
                <a:solidFill>
                  <a:srgbClr val="7030A0"/>
                </a:solidFill>
              </a:rPr>
              <a:t>补全</a:t>
            </a:r>
            <a:r>
              <a:rPr kumimoji="1" lang="en-US" altLang="zh-CN" sz="1400" b="1" dirty="0" err="1">
                <a:solidFill>
                  <a:srgbClr val="7030A0"/>
                </a:solidFill>
              </a:rPr>
              <a:t>generateDate</a:t>
            </a:r>
            <a:r>
              <a:rPr kumimoji="1" lang="en-US" altLang="zh-CN" sz="1400" b="1" dirty="0">
                <a:solidFill>
                  <a:srgbClr val="7030A0"/>
                </a:solidFill>
              </a:rPr>
              <a:t>()</a:t>
            </a:r>
            <a:endParaRPr kumimoji="1" lang="zh-CN" altLang="en-US" sz="1400" b="1" dirty="0">
              <a:solidFill>
                <a:srgbClr val="7030A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A770CE-3A1A-0C45-B016-EF2744E08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1" y="4589279"/>
            <a:ext cx="7429078" cy="221291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CBA48DE5-DC78-9B47-96A8-4E56E2E471E8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1547665" y="4221089"/>
            <a:ext cx="0" cy="36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780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D6DCEDA-5279-DA49-A549-21E26DA423EA}"/>
              </a:ext>
            </a:extLst>
          </p:cNvPr>
          <p:cNvSpPr txBox="1"/>
          <p:nvPr/>
        </p:nvSpPr>
        <p:spPr>
          <a:xfrm>
            <a:off x="395536" y="188640"/>
            <a:ext cx="6443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solidFill>
                  <a:srgbClr val="7030A0"/>
                </a:solidFill>
              </a:rPr>
              <a:t>DataOperation</a:t>
            </a:r>
            <a:r>
              <a:rPr kumimoji="1" lang="zh-CN" altLang="en-US" sz="1400" dirty="0">
                <a:solidFill>
                  <a:srgbClr val="7030A0"/>
                </a:solidFill>
              </a:rPr>
              <a:t>类成员方法，负责以字节流的方式将随机数写入文件：</a:t>
            </a:r>
            <a:endParaRPr kumimoji="1" lang="en-US" altLang="zh-CN" sz="1400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7030A0"/>
                </a:solidFill>
              </a:rPr>
              <a:t>先将</a:t>
            </a:r>
            <a:r>
              <a:rPr kumimoji="1" lang="en-US" altLang="zh-CN" sz="1400" dirty="0">
                <a:solidFill>
                  <a:srgbClr val="7030A0"/>
                </a:solidFill>
              </a:rPr>
              <a:t>data</a:t>
            </a:r>
            <a:r>
              <a:rPr kumimoji="1" lang="zh-CN" altLang="en-US" sz="1400" dirty="0">
                <a:solidFill>
                  <a:srgbClr val="7030A0"/>
                </a:solidFill>
              </a:rPr>
              <a:t>数组中的随机数每</a:t>
            </a:r>
            <a:r>
              <a:rPr kumimoji="1" lang="en-US" altLang="zh-CN" sz="1400" dirty="0">
                <a:solidFill>
                  <a:srgbClr val="7030A0"/>
                </a:solidFill>
              </a:rPr>
              <a:t>5</a:t>
            </a:r>
            <a:r>
              <a:rPr kumimoji="1" lang="zh-CN" altLang="en-US" sz="1400" dirty="0">
                <a:solidFill>
                  <a:srgbClr val="7030A0"/>
                </a:solidFill>
              </a:rPr>
              <a:t>个组成一个字符串；</a:t>
            </a:r>
            <a:endParaRPr kumimoji="1" lang="en-US" altLang="zh-CN" sz="1400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7030A0"/>
                </a:solidFill>
              </a:rPr>
              <a:t>字符串转成字节数组（</a:t>
            </a:r>
            <a:r>
              <a:rPr kumimoji="1" lang="en-US" altLang="zh-CN" sz="1400" dirty="0" err="1">
                <a:solidFill>
                  <a:srgbClr val="7030A0"/>
                </a:solidFill>
              </a:rPr>
              <a:t>getBytes</a:t>
            </a:r>
            <a:r>
              <a:rPr kumimoji="1" lang="en-US" altLang="zh-CN" sz="1400" dirty="0">
                <a:solidFill>
                  <a:srgbClr val="7030A0"/>
                </a:solidFill>
              </a:rPr>
              <a:t>()</a:t>
            </a:r>
            <a:r>
              <a:rPr kumimoji="1" lang="zh-CN" altLang="en-US" sz="1400" dirty="0">
                <a:solidFill>
                  <a:srgbClr val="7030A0"/>
                </a:solidFill>
              </a:rPr>
              <a:t>）；</a:t>
            </a:r>
            <a:endParaRPr kumimoji="1" lang="en-US" altLang="zh-CN" sz="1400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7030A0"/>
                </a:solidFill>
              </a:rPr>
              <a:t>字节流将字节数组写入文件。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4918BAA-62D2-CB48-8866-A4B329B16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" y="1280948"/>
            <a:ext cx="5595184" cy="55172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2032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D6DCEDA-5279-DA49-A549-21E26DA423EA}"/>
              </a:ext>
            </a:extLst>
          </p:cNvPr>
          <p:cNvSpPr txBox="1"/>
          <p:nvPr/>
        </p:nvSpPr>
        <p:spPr>
          <a:xfrm>
            <a:off x="395536" y="99209"/>
            <a:ext cx="64431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solidFill>
                  <a:srgbClr val="7030A0"/>
                </a:solidFill>
              </a:rPr>
              <a:t>DataOperation</a:t>
            </a:r>
            <a:r>
              <a:rPr kumimoji="1" lang="zh-CN" altLang="en-US" sz="1400" dirty="0">
                <a:solidFill>
                  <a:srgbClr val="7030A0"/>
                </a:solidFill>
              </a:rPr>
              <a:t>类成员方法，负责计算第</a:t>
            </a:r>
            <a:r>
              <a:rPr kumimoji="1" lang="en-US" altLang="zh-CN" sz="1400" dirty="0">
                <a:solidFill>
                  <a:srgbClr val="7030A0"/>
                </a:solidFill>
              </a:rPr>
              <a:t>x</a:t>
            </a:r>
            <a:r>
              <a:rPr kumimoji="1" lang="zh-CN" altLang="en-US" sz="1400" dirty="0">
                <a:solidFill>
                  <a:srgbClr val="7030A0"/>
                </a:solidFill>
              </a:rPr>
              <a:t>列数据的平均值：</a:t>
            </a:r>
            <a:endParaRPr kumimoji="1" lang="en-US" altLang="zh-CN" sz="1400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7030A0"/>
                </a:solidFill>
              </a:rPr>
              <a:t>调用</a:t>
            </a:r>
            <a:r>
              <a:rPr kumimoji="1" lang="en" altLang="zh-CN" sz="1400" dirty="0" err="1">
                <a:solidFill>
                  <a:srgbClr val="7030A0"/>
                </a:solidFill>
              </a:rPr>
              <a:t>ReadFileByColumnByteStream</a:t>
            </a:r>
            <a:r>
              <a:rPr kumimoji="1" lang="en" altLang="zh-CN" sz="1400" dirty="0">
                <a:solidFill>
                  <a:srgbClr val="7030A0"/>
                </a:solidFill>
              </a:rPr>
              <a:t>(column)</a:t>
            </a:r>
            <a:r>
              <a:rPr kumimoji="1" lang="zh-CN" altLang="en" sz="1400" dirty="0">
                <a:solidFill>
                  <a:srgbClr val="7030A0"/>
                </a:solidFill>
              </a:rPr>
              <a:t>读取</a:t>
            </a:r>
            <a:r>
              <a:rPr kumimoji="1" lang="zh-CN" altLang="en-US" sz="1400" dirty="0">
                <a:solidFill>
                  <a:srgbClr val="7030A0"/>
                </a:solidFill>
              </a:rPr>
              <a:t>指定列的数据；</a:t>
            </a:r>
            <a:endParaRPr kumimoji="1" lang="en-US" altLang="zh-CN" sz="1400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7030A0"/>
                </a:solidFill>
              </a:rPr>
              <a:t>计算均值并返回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5685B7-922C-824D-B44D-4A2C11EF3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10532"/>
            <a:ext cx="7223720" cy="24184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1157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D6DCEDA-5279-DA49-A549-21E26DA423EA}"/>
              </a:ext>
            </a:extLst>
          </p:cNvPr>
          <p:cNvSpPr txBox="1"/>
          <p:nvPr/>
        </p:nvSpPr>
        <p:spPr>
          <a:xfrm>
            <a:off x="395536" y="99209"/>
            <a:ext cx="64431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solidFill>
                  <a:srgbClr val="7030A0"/>
                </a:solidFill>
              </a:rPr>
              <a:t>DataOperation</a:t>
            </a:r>
            <a:r>
              <a:rPr kumimoji="1" lang="zh-CN" altLang="en-US" sz="1400" dirty="0">
                <a:solidFill>
                  <a:srgbClr val="7030A0"/>
                </a:solidFill>
              </a:rPr>
              <a:t>类成员方法，负责以字节流的方式读取数据中第</a:t>
            </a:r>
            <a:r>
              <a:rPr kumimoji="1" lang="en-US" altLang="zh-CN" sz="1400" dirty="0">
                <a:solidFill>
                  <a:srgbClr val="7030A0"/>
                </a:solidFill>
              </a:rPr>
              <a:t>x</a:t>
            </a:r>
            <a:r>
              <a:rPr kumimoji="1" lang="zh-CN" altLang="en-US" sz="1400" dirty="0">
                <a:solidFill>
                  <a:srgbClr val="7030A0"/>
                </a:solidFill>
              </a:rPr>
              <a:t>列：</a:t>
            </a:r>
            <a:endParaRPr kumimoji="1" lang="en-US" altLang="zh-CN" sz="1400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7030A0"/>
                </a:solidFill>
              </a:rPr>
              <a:t>调用</a:t>
            </a:r>
            <a:r>
              <a:rPr kumimoji="1" lang="en-US" altLang="zh-CN" sz="1400" dirty="0" err="1">
                <a:solidFill>
                  <a:srgbClr val="7030A0"/>
                </a:solidFill>
              </a:rPr>
              <a:t>readAllBytes</a:t>
            </a:r>
            <a:r>
              <a:rPr kumimoji="1" lang="zh-CN" altLang="en-US" sz="1400" dirty="0">
                <a:solidFill>
                  <a:srgbClr val="7030A0"/>
                </a:solidFill>
              </a:rPr>
              <a:t>读取所有字节；</a:t>
            </a:r>
            <a:endParaRPr kumimoji="1" lang="en-US" altLang="zh-CN" sz="1400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7030A0"/>
                </a:solidFill>
              </a:rPr>
              <a:t>将所有字节转成字符串；</a:t>
            </a:r>
            <a:endParaRPr kumimoji="1" lang="en-US" altLang="zh-CN" sz="1400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7030A0"/>
                </a:solidFill>
              </a:rPr>
              <a:t>对字符串按照“</a:t>
            </a:r>
            <a:r>
              <a:rPr kumimoji="1" lang="en-US" altLang="zh-CN" sz="1400" dirty="0">
                <a:solidFill>
                  <a:srgbClr val="7030A0"/>
                </a:solidFill>
              </a:rPr>
              <a:t>|</a:t>
            </a:r>
            <a:r>
              <a:rPr kumimoji="1" lang="zh-CN" altLang="en-US" sz="1400" dirty="0">
                <a:solidFill>
                  <a:srgbClr val="7030A0"/>
                </a:solidFill>
              </a:rPr>
              <a:t>”符号进行分割；</a:t>
            </a:r>
            <a:endParaRPr kumimoji="1" lang="en-US" altLang="zh-CN" sz="1400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7030A0"/>
                </a:solidFill>
              </a:rPr>
              <a:t>取出其中第</a:t>
            </a:r>
            <a:r>
              <a:rPr kumimoji="1" lang="en-US" altLang="zh-CN" sz="1400" dirty="0">
                <a:solidFill>
                  <a:srgbClr val="7030A0"/>
                </a:solidFill>
              </a:rPr>
              <a:t>x</a:t>
            </a:r>
            <a:r>
              <a:rPr kumimoji="1" lang="zh-CN" altLang="en-US" sz="1400" dirty="0">
                <a:solidFill>
                  <a:srgbClr val="7030A0"/>
                </a:solidFill>
              </a:rPr>
              <a:t>列的数据放入临时数组</a:t>
            </a:r>
            <a:r>
              <a:rPr kumimoji="1" lang="en-US" altLang="zh-CN" sz="1400" dirty="0">
                <a:solidFill>
                  <a:srgbClr val="7030A0"/>
                </a:solidFill>
              </a:rPr>
              <a:t>data</a:t>
            </a:r>
            <a:r>
              <a:rPr kumimoji="1" lang="zh-CN" altLang="en-US" sz="1400" dirty="0">
                <a:solidFill>
                  <a:srgbClr val="7030A0"/>
                </a:solidFill>
              </a:rPr>
              <a:t>，并返回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21BC081-8DFD-CA4E-97D4-D517FD481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91" y="1309712"/>
            <a:ext cx="6401420" cy="5229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1169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Q3:</a:t>
            </a:r>
            <a:r>
              <a:rPr lang="zh-CN" altLang="en-US" dirty="0"/>
              <a:t>多线程文件读写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200" y="2493476"/>
            <a:ext cx="4114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场景一：</a:t>
            </a:r>
            <a:endParaRPr lang="en-US" altLang="zh-CN" sz="2000" dirty="0"/>
          </a:p>
          <a:p>
            <a:r>
              <a:rPr lang="en-US" altLang="zh-CN" sz="2000" dirty="0"/>
              <a:t>N</a:t>
            </a:r>
            <a:r>
              <a:rPr lang="zh-CN" altLang="en-US" sz="2000" dirty="0"/>
              <a:t>个线程写同一个文件</a:t>
            </a:r>
            <a:endParaRPr lang="en-US" altLang="zh-CN" sz="2000" dirty="0"/>
          </a:p>
          <a:p>
            <a:r>
              <a:rPr lang="zh-CN" altLang="en-US" sz="2000" dirty="0"/>
              <a:t>例如：</a:t>
            </a:r>
            <a:endParaRPr lang="en-US" altLang="zh-CN" sz="2000" dirty="0"/>
          </a:p>
          <a:p>
            <a:r>
              <a:rPr lang="zh-CN" altLang="en-US" sz="2000" dirty="0"/>
              <a:t>每个线程写</a:t>
            </a:r>
            <a:r>
              <a:rPr lang="en-US" altLang="zh-CN" sz="2000" dirty="0"/>
              <a:t>M</a:t>
            </a:r>
            <a:r>
              <a:rPr lang="zh-CN" altLang="en-US" sz="2000" dirty="0"/>
              <a:t>行</a:t>
            </a:r>
            <a:endParaRPr lang="en-US" altLang="zh-CN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DCDB21-2FC8-DF44-8EBF-A5B1A5AA71D5}"/>
              </a:ext>
            </a:extLst>
          </p:cNvPr>
          <p:cNvSpPr/>
          <p:nvPr/>
        </p:nvSpPr>
        <p:spPr>
          <a:xfrm>
            <a:off x="5076056" y="2493476"/>
            <a:ext cx="39421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场景二：</a:t>
            </a:r>
            <a:endParaRPr lang="en-US" altLang="zh-CN" sz="2000" dirty="0"/>
          </a:p>
          <a:p>
            <a:r>
              <a:rPr lang="en-US" altLang="zh-CN" sz="2000" dirty="0"/>
              <a:t>N</a:t>
            </a:r>
            <a:r>
              <a:rPr lang="zh-CN" altLang="en-US" sz="2000" dirty="0"/>
              <a:t>个线程读同一个文件</a:t>
            </a:r>
            <a:endParaRPr lang="en-US" altLang="zh-CN" sz="2000" dirty="0"/>
          </a:p>
          <a:p>
            <a:r>
              <a:rPr lang="zh-CN" altLang="en-US" sz="2000" dirty="0"/>
              <a:t>例如：</a:t>
            </a:r>
            <a:endParaRPr lang="en-US" altLang="zh-CN" sz="2000" dirty="0"/>
          </a:p>
          <a:p>
            <a:r>
              <a:rPr lang="zh-CN" altLang="en-US" sz="2000" dirty="0"/>
              <a:t>每个线程都读取完整的文件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DBA8A3-2FBF-8C4F-8AF8-9A43A3E0BCA6}"/>
              </a:ext>
            </a:extLst>
          </p:cNvPr>
          <p:cNvSpPr txBox="1"/>
          <p:nvPr/>
        </p:nvSpPr>
        <p:spPr>
          <a:xfrm>
            <a:off x="1583668" y="4688245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7030A0"/>
                </a:solidFill>
              </a:rPr>
              <a:t>用字符缓冲流</a:t>
            </a:r>
            <a:r>
              <a:rPr lang="en-US" altLang="zh-CN" dirty="0" err="1">
                <a:solidFill>
                  <a:srgbClr val="7030A0"/>
                </a:solidFill>
              </a:rPr>
              <a:t>BufferedReader</a:t>
            </a:r>
            <a:r>
              <a:rPr lang="en-US" altLang="zh-CN" dirty="0">
                <a:solidFill>
                  <a:srgbClr val="7030A0"/>
                </a:solidFill>
              </a:rPr>
              <a:t>/</a:t>
            </a:r>
            <a:r>
              <a:rPr lang="en-US" altLang="zh-CN" dirty="0" err="1">
                <a:solidFill>
                  <a:srgbClr val="7030A0"/>
                </a:solidFill>
              </a:rPr>
              <a:t>BufferedWriter</a:t>
            </a:r>
            <a:r>
              <a:rPr lang="zh-CN" altLang="en-US" dirty="0">
                <a:solidFill>
                  <a:srgbClr val="7030A0"/>
                </a:solidFill>
              </a:rPr>
              <a:t>实现</a:t>
            </a:r>
            <a:endParaRPr lang="en-US" altLang="zh-CN" dirty="0">
              <a:solidFill>
                <a:srgbClr val="7030A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D2CF2D8-7B7D-C346-BB3C-75FAF62EA594}"/>
              </a:ext>
            </a:extLst>
          </p:cNvPr>
          <p:cNvSpPr txBox="1"/>
          <p:nvPr/>
        </p:nvSpPr>
        <p:spPr>
          <a:xfrm>
            <a:off x="-555171" y="29935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8861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C206B8D-0DE8-5544-A9EF-D97E77242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2" y="260648"/>
            <a:ext cx="3696940" cy="3116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CEF5E4A-793B-3448-B409-70056786A5FF}"/>
              </a:ext>
            </a:extLst>
          </p:cNvPr>
          <p:cNvSpPr/>
          <p:nvPr/>
        </p:nvSpPr>
        <p:spPr>
          <a:xfrm>
            <a:off x="803052" y="2852936"/>
            <a:ext cx="2304256" cy="2880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D08DAF89-210C-0344-BC9B-62785CA46A70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3107308" y="813061"/>
            <a:ext cx="1680716" cy="2183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FE9BF-4615-6347-83D4-9EA3B2774889}"/>
              </a:ext>
            </a:extLst>
          </p:cNvPr>
          <p:cNvSpPr txBox="1"/>
          <p:nvPr/>
        </p:nvSpPr>
        <p:spPr>
          <a:xfrm>
            <a:off x="4788024" y="628395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数据的读写操作类</a:t>
            </a: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D1145E0B-7A89-C946-ABAA-04AED48698FA}"/>
              </a:ext>
            </a:extLst>
          </p:cNvPr>
          <p:cNvSpPr txBox="1"/>
          <p:nvPr/>
        </p:nvSpPr>
        <p:spPr>
          <a:xfrm>
            <a:off x="3851921" y="3188573"/>
            <a:ext cx="5232052" cy="369332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DataOperation</a:t>
            </a:r>
            <a:endParaRPr lang="en-US" altLang="zh-CN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9C5AFDE-96C7-664B-8CEF-E8A787D647A8}"/>
              </a:ext>
            </a:extLst>
          </p:cNvPr>
          <p:cNvSpPr/>
          <p:nvPr/>
        </p:nvSpPr>
        <p:spPr>
          <a:xfrm>
            <a:off x="3851921" y="3552763"/>
            <a:ext cx="5232052" cy="1384995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private</a:t>
            </a:r>
            <a:r>
              <a:rPr lang="zh-CN" altLang="en-US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fileName</a:t>
            </a:r>
            <a:r>
              <a:rPr lang="en-US" altLang="zh-CN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private</a:t>
            </a:r>
            <a:r>
              <a:rPr lang="zh-CN" altLang="en-US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threadName</a:t>
            </a:r>
            <a:r>
              <a:rPr lang="en-US" altLang="zh-CN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ROWS;</a:t>
            </a:r>
            <a:r>
              <a:rPr lang="zh-CN" altLang="en-US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" altLang="zh-CN" sz="1400" dirty="0"/>
              <a:t>//</a:t>
            </a:r>
            <a:r>
              <a:rPr lang="zh-CN" altLang="en-US" sz="1400" dirty="0"/>
              <a:t>每个线程需要写入的行数</a:t>
            </a:r>
            <a:r>
              <a:rPr lang="en-US" altLang="zh-CN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r>
              <a:rPr lang="en-US" altLang="zh-CN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static int </a:t>
            </a:r>
            <a:r>
              <a:rPr lang="en-US" altLang="zh-CN" sz="1400" dirty="0" err="1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featureCode</a:t>
            </a:r>
            <a:r>
              <a:rPr lang="en-US" altLang="zh-CN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r>
              <a:rPr lang="zh-CN" altLang="en-US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" altLang="zh-CN" sz="1400" dirty="0"/>
              <a:t>//</a:t>
            </a:r>
            <a:r>
              <a:rPr lang="zh-CN" altLang="en-US" sz="1400" dirty="0"/>
              <a:t>外部传入的功能代码</a:t>
            </a:r>
            <a:endParaRPr lang="en-US" altLang="zh-CN" sz="1400" dirty="0"/>
          </a:p>
          <a:p>
            <a:r>
              <a:rPr lang="en-US" altLang="zh-CN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static Object </a:t>
            </a:r>
            <a:r>
              <a:rPr lang="en-US" altLang="zh-CN" sz="1400" dirty="0" err="1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write_lock</a:t>
            </a:r>
            <a:r>
              <a:rPr lang="en-US" altLang="zh-CN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 = new Object();</a:t>
            </a:r>
            <a:r>
              <a:rPr lang="zh-CN" altLang="en-US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" altLang="zh-CN" sz="1400" dirty="0"/>
              <a:t>//</a:t>
            </a:r>
            <a:r>
              <a:rPr lang="zh-CN" altLang="en" sz="1400" dirty="0"/>
              <a:t>用于</a:t>
            </a:r>
            <a:r>
              <a:rPr lang="zh-CN" altLang="en-US" sz="1400" dirty="0"/>
              <a:t>线程同步的锁</a:t>
            </a:r>
            <a:endParaRPr lang="en-US" altLang="zh-CN" sz="14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private</a:t>
            </a:r>
            <a:r>
              <a:rPr lang="zh-CN" altLang="en-US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 文件读写对象；</a:t>
            </a:r>
            <a:endParaRPr lang="en-US" altLang="zh-CN" sz="14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DC8AB02-DC6D-B944-B502-6944E760A4F5}"/>
              </a:ext>
            </a:extLst>
          </p:cNvPr>
          <p:cNvSpPr/>
          <p:nvPr/>
        </p:nvSpPr>
        <p:spPr>
          <a:xfrm>
            <a:off x="3851921" y="4941168"/>
            <a:ext cx="5232052" cy="954107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public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run();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" altLang="zh-CN" sz="1400" dirty="0"/>
              <a:t>//</a:t>
            </a:r>
            <a:r>
              <a:rPr lang="zh-CN" altLang="en-US" sz="1400" dirty="0"/>
              <a:t>继承自</a:t>
            </a:r>
            <a:r>
              <a:rPr lang="en-US" altLang="zh-CN" sz="1400" dirty="0"/>
              <a:t>Thread</a:t>
            </a:r>
            <a:r>
              <a:rPr lang="zh-CN" altLang="en-US" sz="1400" dirty="0"/>
              <a:t>，线程功能的主体</a:t>
            </a:r>
            <a:endParaRPr lang="en-US" altLang="zh-CN" sz="1400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private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generateData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en" altLang="zh-CN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en" altLang="zh-CN" sz="1400" dirty="0"/>
              <a:t>//</a:t>
            </a:r>
            <a:r>
              <a:rPr lang="zh-CN" altLang="en-US" sz="1400" dirty="0"/>
              <a:t>产生随机数据</a:t>
            </a:r>
          </a:p>
          <a:p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private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" altLang="zh-CN" sz="1400" dirty="0" err="1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writeByBufCharStream</a:t>
            </a:r>
            <a:r>
              <a:rPr lang="en" altLang="zh-CN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();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" altLang="zh-CN" sz="1400" dirty="0"/>
              <a:t>//</a:t>
            </a:r>
            <a:r>
              <a:rPr lang="zh-CN" altLang="en-US" sz="1400" dirty="0"/>
              <a:t>字节流写</a:t>
            </a:r>
          </a:p>
          <a:p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private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" altLang="zh-CN" sz="1400" dirty="0" err="1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readByBufCharStream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();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" altLang="zh-CN" sz="1400" dirty="0"/>
              <a:t>//</a:t>
            </a:r>
            <a:r>
              <a:rPr lang="zh-CN" altLang="en-US" sz="1400" dirty="0"/>
              <a:t>字节流读</a:t>
            </a:r>
            <a:endParaRPr lang="en-US" altLang="zh-CN" sz="1400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4BA4EDAC-5D91-D344-B0A7-58F653089CA7}"/>
              </a:ext>
            </a:extLst>
          </p:cNvPr>
          <p:cNvSpPr txBox="1"/>
          <p:nvPr/>
        </p:nvSpPr>
        <p:spPr>
          <a:xfrm>
            <a:off x="3851920" y="2708920"/>
            <a:ext cx="5232052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492224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5D4B118-077C-BF41-84CE-C6BB9EB0D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00" y="310344"/>
            <a:ext cx="4743871" cy="62373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BDFE755-0962-004D-B08C-35A9CB2A124C}"/>
              </a:ext>
            </a:extLst>
          </p:cNvPr>
          <p:cNvSpPr txBox="1"/>
          <p:nvPr/>
        </p:nvSpPr>
        <p:spPr>
          <a:xfrm>
            <a:off x="5053674" y="440007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/>
              <a:t>MainProcess</a:t>
            </a:r>
            <a:r>
              <a:rPr kumimoji="1" lang="zh-CN" altLang="en-US" sz="1600" dirty="0"/>
              <a:t>照搬，着重实现</a:t>
            </a:r>
            <a:r>
              <a:rPr kumimoji="1" lang="en-US" altLang="zh-CN" sz="1600" dirty="0" err="1"/>
              <a:t>DataOperation</a:t>
            </a:r>
            <a:r>
              <a:rPr kumimoji="1" lang="zh-CN" altLang="en-US" sz="1600" dirty="0"/>
              <a:t>类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7B31573-3AAA-3B49-A30B-8047408200F1}"/>
              </a:ext>
            </a:extLst>
          </p:cNvPr>
          <p:cNvSpPr/>
          <p:nvPr/>
        </p:nvSpPr>
        <p:spPr>
          <a:xfrm>
            <a:off x="755576" y="4005064"/>
            <a:ext cx="3672408" cy="1152128"/>
          </a:xfrm>
          <a:prstGeom prst="ellipse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D40CF8B4-E17F-8046-8C4D-FBBDA5CD12B3}"/>
              </a:ext>
            </a:extLst>
          </p:cNvPr>
          <p:cNvCxnSpPr>
            <a:cxnSpLocks/>
            <a:stCxn id="13" idx="6"/>
            <a:endCxn id="15" idx="1"/>
          </p:cNvCxnSpPr>
          <p:nvPr/>
        </p:nvCxnSpPr>
        <p:spPr>
          <a:xfrm flipV="1">
            <a:off x="4427984" y="1970053"/>
            <a:ext cx="1067274" cy="261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5B8EDB6-923D-5E45-8E61-EE53909A4659}"/>
              </a:ext>
            </a:extLst>
          </p:cNvPr>
          <p:cNvSpPr txBox="1"/>
          <p:nvPr/>
        </p:nvSpPr>
        <p:spPr>
          <a:xfrm>
            <a:off x="5495258" y="1277555"/>
            <a:ext cx="3469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调用</a:t>
            </a:r>
            <a:r>
              <a:rPr kumimoji="1" lang="en-US" altLang="zh-CN" sz="1400" dirty="0" err="1"/>
              <a:t>DataOperation</a:t>
            </a:r>
            <a:r>
              <a:rPr kumimoji="1" lang="zh-CN" altLang="en-US" sz="1400" dirty="0"/>
              <a:t>类的</a:t>
            </a:r>
            <a:r>
              <a:rPr kumimoji="1" lang="en-US" altLang="zh-CN" sz="1400" dirty="0"/>
              <a:t>run</a:t>
            </a:r>
            <a:r>
              <a:rPr kumimoji="1" lang="zh-CN" altLang="en-US" sz="1400" dirty="0"/>
              <a:t>方法启动一个数据处理的线程，根据传入的功能代码，决定是多线程读还是多线程写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zh-CN" altLang="en-US" sz="1400" dirty="0"/>
              <a:t>即在</a:t>
            </a:r>
            <a:r>
              <a:rPr kumimoji="1" lang="en-US" altLang="zh-CN" sz="1400" dirty="0" err="1"/>
              <a:t>DataOperation</a:t>
            </a:r>
            <a:r>
              <a:rPr kumimoji="1" lang="zh-CN" altLang="en-US" sz="1400" dirty="0"/>
              <a:t>的</a:t>
            </a:r>
            <a:r>
              <a:rPr kumimoji="1" lang="en-US" altLang="zh-CN" sz="1400" dirty="0"/>
              <a:t>run</a:t>
            </a:r>
            <a:r>
              <a:rPr kumimoji="1" lang="zh-CN" altLang="en-US" sz="1400" dirty="0"/>
              <a:t>方法里会根据</a:t>
            </a:r>
            <a:r>
              <a:rPr kumimoji="1" lang="en-US" altLang="zh-CN" sz="1400" dirty="0" err="1"/>
              <a:t>featureCode</a:t>
            </a:r>
            <a:r>
              <a:rPr kumimoji="1" lang="zh-CN" altLang="en-US" sz="1400" dirty="0"/>
              <a:t>选择对应的读写函数执行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1BAC89D-3ED4-7B45-AB1C-4A18C60CDE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630" y="3503301"/>
            <a:ext cx="3454400" cy="1384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61BD42F-3A89-F545-A459-AF5809370132}"/>
              </a:ext>
            </a:extLst>
          </p:cNvPr>
          <p:cNvSpPr txBox="1"/>
          <p:nvPr/>
        </p:nvSpPr>
        <p:spPr>
          <a:xfrm>
            <a:off x="2051720" y="2798957"/>
            <a:ext cx="28083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>
                <a:solidFill>
                  <a:srgbClr val="FF0000"/>
                </a:solidFill>
              </a:rPr>
              <a:t>如果是</a:t>
            </a:r>
            <a:r>
              <a:rPr kumimoji="1" lang="en-US" altLang="zh-CN" sz="1100" dirty="0">
                <a:solidFill>
                  <a:srgbClr val="FF0000"/>
                </a:solidFill>
              </a:rPr>
              <a:t>IDEA</a:t>
            </a:r>
            <a:r>
              <a:rPr kumimoji="1" lang="zh-CN" altLang="en-US" sz="1100" dirty="0">
                <a:solidFill>
                  <a:srgbClr val="FF0000"/>
                </a:solidFill>
              </a:rPr>
              <a:t>，则这里线程数判定改成</a:t>
            </a:r>
            <a:r>
              <a:rPr kumimoji="1" lang="en-US" altLang="zh-CN" sz="1100" dirty="0">
                <a:solidFill>
                  <a:srgbClr val="FF0000"/>
                </a:solidFill>
              </a:rPr>
              <a:t>==2</a:t>
            </a:r>
          </a:p>
          <a:p>
            <a:r>
              <a:rPr kumimoji="1" lang="en-US" altLang="zh-CN" sz="1100" dirty="0">
                <a:solidFill>
                  <a:srgbClr val="FF0000"/>
                </a:solidFill>
              </a:rPr>
              <a:t>Eclipse</a:t>
            </a:r>
            <a:r>
              <a:rPr kumimoji="1" lang="zh-CN" altLang="en-US" sz="1100" dirty="0">
                <a:solidFill>
                  <a:srgbClr val="FF0000"/>
                </a:solidFill>
              </a:rPr>
              <a:t>，则维持判定</a:t>
            </a:r>
            <a:r>
              <a:rPr kumimoji="1" lang="en-US" altLang="zh-CN" sz="1100" dirty="0">
                <a:solidFill>
                  <a:srgbClr val="FF0000"/>
                </a:solidFill>
              </a:rPr>
              <a:t>==1</a:t>
            </a:r>
            <a:endParaRPr kumimoji="1" lang="zh-CN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338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4C61BA-257A-5044-87CA-D7D51AD23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7800"/>
            <a:ext cx="3975190" cy="36450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BE4829F-7566-BD45-A06F-F119BB50B6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219" y="3182243"/>
            <a:ext cx="4071500" cy="35392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5D5D0CD-FCDC-0642-89C8-2D5AAC8F4ADF}"/>
              </a:ext>
            </a:extLst>
          </p:cNvPr>
          <p:cNvSpPr txBox="1"/>
          <p:nvPr/>
        </p:nvSpPr>
        <p:spPr>
          <a:xfrm>
            <a:off x="4610094" y="476672"/>
            <a:ext cx="40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7030A0"/>
                </a:solidFill>
              </a:rPr>
              <a:t>多线程写数据，每个线程写</a:t>
            </a:r>
            <a:r>
              <a:rPr kumimoji="1" lang="en-US" altLang="zh-CN" sz="1400" dirty="0">
                <a:solidFill>
                  <a:srgbClr val="7030A0"/>
                </a:solidFill>
              </a:rPr>
              <a:t>M</a:t>
            </a:r>
            <a:r>
              <a:rPr kumimoji="1" lang="zh-CN" altLang="en-US" sz="1400" dirty="0">
                <a:solidFill>
                  <a:srgbClr val="7030A0"/>
                </a:solidFill>
              </a:rPr>
              <a:t>行</a:t>
            </a:r>
            <a:endParaRPr kumimoji="1" lang="en-US" altLang="zh-CN" sz="1400" dirty="0">
              <a:solidFill>
                <a:srgbClr val="7030A0"/>
              </a:solidFill>
            </a:endParaRPr>
          </a:p>
          <a:p>
            <a:r>
              <a:rPr kumimoji="1" lang="zh-CN" altLang="en-US" sz="1400" dirty="0">
                <a:solidFill>
                  <a:srgbClr val="7030A0"/>
                </a:solidFill>
              </a:rPr>
              <a:t>并在屏幕显示当前线程写入的数据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4F1A362-3D71-404E-80A4-7CD772206736}"/>
              </a:ext>
            </a:extLst>
          </p:cNvPr>
          <p:cNvSpPr/>
          <p:nvPr/>
        </p:nvSpPr>
        <p:spPr>
          <a:xfrm>
            <a:off x="0" y="889556"/>
            <a:ext cx="4427984" cy="163180"/>
          </a:xfrm>
          <a:prstGeom prst="ellipse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9DFEE0D2-18C0-AA45-B87B-CB0C28E257D7}"/>
              </a:ext>
            </a:extLst>
          </p:cNvPr>
          <p:cNvCxnSpPr>
            <a:stCxn id="17" idx="6"/>
          </p:cNvCxnSpPr>
          <p:nvPr/>
        </p:nvCxnSpPr>
        <p:spPr>
          <a:xfrm>
            <a:off x="4427984" y="971146"/>
            <a:ext cx="576064" cy="585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7E2974DD-977C-F44F-9252-5555CD788BB1}"/>
              </a:ext>
            </a:extLst>
          </p:cNvPr>
          <p:cNvSpPr txBox="1"/>
          <p:nvPr/>
        </p:nvSpPr>
        <p:spPr>
          <a:xfrm>
            <a:off x="5004048" y="1268760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表示线程</a:t>
            </a:r>
            <a:r>
              <a:rPr kumimoji="1" lang="en-US" altLang="zh-CN" sz="1400" dirty="0"/>
              <a:t>5</a:t>
            </a:r>
            <a:r>
              <a:rPr kumimoji="1" lang="zh-CN" altLang="en-US" sz="1400" dirty="0"/>
              <a:t>当前在写数据，写入的是：</a:t>
            </a:r>
            <a:endParaRPr kumimoji="1" lang="en-US" altLang="zh-CN" sz="1400" dirty="0"/>
          </a:p>
          <a:p>
            <a:r>
              <a:rPr kumimoji="1" lang="zh-CN" altLang="en-US" sz="1400" dirty="0"/>
              <a:t>“线程</a:t>
            </a:r>
            <a:r>
              <a:rPr kumimoji="1" lang="en-US" altLang="zh-CN" sz="1400" dirty="0"/>
              <a:t>5</a:t>
            </a:r>
            <a:r>
              <a:rPr kumimoji="1" lang="zh-CN" altLang="en-US" sz="1400" dirty="0"/>
              <a:t> 写入</a:t>
            </a:r>
            <a:r>
              <a:rPr kumimoji="1" lang="en-US" altLang="zh-CN" sz="1400" dirty="0"/>
              <a:t>8.63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6.66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3.87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6.12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3.76</a:t>
            </a:r>
            <a:r>
              <a:rPr kumimoji="1" lang="zh-CN" altLang="en-US" sz="1400" dirty="0"/>
              <a:t>”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FB43350-941B-AE46-84F2-F5C835A2FB4A}"/>
              </a:ext>
            </a:extLst>
          </p:cNvPr>
          <p:cNvSpPr txBox="1"/>
          <p:nvPr/>
        </p:nvSpPr>
        <p:spPr>
          <a:xfrm>
            <a:off x="155210" y="4584761"/>
            <a:ext cx="40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7030A0"/>
                </a:solidFill>
              </a:rPr>
              <a:t>多线程读数据，每个线程都读取整个文件，并把每一读取的数据显示在屏幕上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2AB7DEB-F0E1-9242-9501-B3AE67B14BEC}"/>
              </a:ext>
            </a:extLst>
          </p:cNvPr>
          <p:cNvSpPr/>
          <p:nvPr/>
        </p:nvSpPr>
        <p:spPr>
          <a:xfrm>
            <a:off x="4572000" y="3933056"/>
            <a:ext cx="4427984" cy="163180"/>
          </a:xfrm>
          <a:prstGeom prst="ellipse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443DAB20-A123-1D4A-AD22-2AA4A3EBFFDC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635896" y="4014646"/>
            <a:ext cx="936104" cy="179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7E18CF7-773E-4D46-BE5A-702A12D33FC9}"/>
              </a:ext>
            </a:extLst>
          </p:cNvPr>
          <p:cNvSpPr txBox="1"/>
          <p:nvPr/>
        </p:nvSpPr>
        <p:spPr>
          <a:xfrm>
            <a:off x="541107" y="567809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表示线程</a:t>
            </a:r>
            <a:r>
              <a:rPr kumimoji="1" lang="en-US" altLang="zh-CN" sz="1400" dirty="0"/>
              <a:t>1</a:t>
            </a:r>
            <a:r>
              <a:rPr kumimoji="1" lang="zh-CN" altLang="en-US" sz="1400" dirty="0"/>
              <a:t>当前在读数据，读入的是：</a:t>
            </a:r>
            <a:endParaRPr kumimoji="1" lang="en-US" altLang="zh-CN" sz="1400" dirty="0"/>
          </a:p>
          <a:p>
            <a:r>
              <a:rPr kumimoji="1" lang="zh-CN" altLang="en-US" sz="1400" dirty="0"/>
              <a:t>“线程</a:t>
            </a:r>
            <a:r>
              <a:rPr kumimoji="1" lang="en-US" altLang="zh-CN" sz="1400" dirty="0"/>
              <a:t>5</a:t>
            </a:r>
            <a:r>
              <a:rPr kumimoji="1" lang="zh-CN" altLang="en-US" sz="1400" dirty="0"/>
              <a:t> 写入</a:t>
            </a:r>
            <a:r>
              <a:rPr kumimoji="1" lang="en-US" altLang="zh-CN" sz="1400" dirty="0"/>
              <a:t>8.63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6.66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3.87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6.12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3.76</a:t>
            </a:r>
            <a:r>
              <a:rPr kumimoji="1" lang="zh-CN" altLang="en-US" sz="1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800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CA1864-7925-1842-97D9-89E745672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48680"/>
            <a:ext cx="6084168" cy="22176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4540168-2D68-9540-94A2-4759FAD2538E}"/>
              </a:ext>
            </a:extLst>
          </p:cNvPr>
          <p:cNvSpPr txBox="1"/>
          <p:nvPr/>
        </p:nvSpPr>
        <p:spPr>
          <a:xfrm>
            <a:off x="1835696" y="11663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C00000"/>
                </a:solidFill>
              </a:rPr>
              <a:t>字符集：用于计算机显示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DFED895-06BC-2B46-97F9-461AF9A16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573016"/>
            <a:ext cx="7308304" cy="261775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D660D0C-8FED-3949-A4B0-84124B0437BD}"/>
              </a:ext>
            </a:extLst>
          </p:cNvPr>
          <p:cNvSpPr txBox="1"/>
          <p:nvPr/>
        </p:nvSpPr>
        <p:spPr>
          <a:xfrm>
            <a:off x="1403648" y="320368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C00000"/>
                </a:solidFill>
              </a:rPr>
              <a:t>码表：字符集与</a:t>
            </a:r>
            <a:r>
              <a:rPr kumimoji="1" lang="en-US" altLang="zh-CN" dirty="0" err="1">
                <a:solidFill>
                  <a:srgbClr val="C00000"/>
                </a:solidFill>
              </a:rPr>
              <a:t>unicode</a:t>
            </a:r>
            <a:r>
              <a:rPr kumimoji="1" lang="zh-CN" altLang="en-US" dirty="0">
                <a:solidFill>
                  <a:srgbClr val="C00000"/>
                </a:solidFill>
              </a:rPr>
              <a:t>码的映射关系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4323157-1D30-6C41-9A14-A888E23393EB}"/>
              </a:ext>
            </a:extLst>
          </p:cNvPr>
          <p:cNvSpPr/>
          <p:nvPr/>
        </p:nvSpPr>
        <p:spPr>
          <a:xfrm>
            <a:off x="251520" y="3573016"/>
            <a:ext cx="1152128" cy="27833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4212C4A-4EFB-3846-9119-583B41AE4533}"/>
              </a:ext>
            </a:extLst>
          </p:cNvPr>
          <p:cNvSpPr/>
          <p:nvPr/>
        </p:nvSpPr>
        <p:spPr>
          <a:xfrm>
            <a:off x="4572000" y="3573016"/>
            <a:ext cx="1152128" cy="27833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1734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9C7F5A0-3974-4F42-8154-87F3C7E16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48" y="272457"/>
            <a:ext cx="6337176" cy="3220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EA3E422-5CA6-B748-A42A-55FC9FFF4382}"/>
              </a:ext>
            </a:extLst>
          </p:cNvPr>
          <p:cNvSpPr/>
          <p:nvPr/>
        </p:nvSpPr>
        <p:spPr>
          <a:xfrm>
            <a:off x="1331640" y="272457"/>
            <a:ext cx="288032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5ABFE7C-E1F7-A440-A900-C0A815ED4BB6}"/>
              </a:ext>
            </a:extLst>
          </p:cNvPr>
          <p:cNvSpPr txBox="1"/>
          <p:nvPr/>
        </p:nvSpPr>
        <p:spPr>
          <a:xfrm>
            <a:off x="6876256" y="272457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rgbClr val="7030A0"/>
                </a:solidFill>
              </a:rPr>
              <a:t>继承</a:t>
            </a:r>
            <a:r>
              <a:rPr kumimoji="1" lang="en-US" altLang="zh-CN" sz="1400" b="1" dirty="0" err="1">
                <a:solidFill>
                  <a:srgbClr val="7030A0"/>
                </a:solidFill>
              </a:rPr>
              <a:t>Thead</a:t>
            </a:r>
            <a:r>
              <a:rPr kumimoji="1" lang="zh-CN" altLang="en-US" sz="1400" b="1" dirty="0">
                <a:solidFill>
                  <a:srgbClr val="7030A0"/>
                </a:solidFill>
              </a:rPr>
              <a:t>类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3FA60854-19FB-444D-946D-4E2CAD49557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211960" y="426346"/>
            <a:ext cx="2664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7F04ACB6-3D5A-C948-80B1-CC8D6B133FE5}"/>
              </a:ext>
            </a:extLst>
          </p:cNvPr>
          <p:cNvSpPr/>
          <p:nvPr/>
        </p:nvSpPr>
        <p:spPr>
          <a:xfrm>
            <a:off x="537928" y="1837102"/>
            <a:ext cx="4178087" cy="583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5FC21444-B8D9-514A-972B-32A900973F17}"/>
              </a:ext>
            </a:extLst>
          </p:cNvPr>
          <p:cNvCxnSpPr>
            <a:cxnSpLocks/>
          </p:cNvCxnSpPr>
          <p:nvPr/>
        </p:nvCxnSpPr>
        <p:spPr>
          <a:xfrm>
            <a:off x="4716015" y="2132856"/>
            <a:ext cx="2160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99E797B0-461E-9D4E-B5AD-DCD2D2A83D99}"/>
              </a:ext>
            </a:extLst>
          </p:cNvPr>
          <p:cNvSpPr txBox="1"/>
          <p:nvPr/>
        </p:nvSpPr>
        <p:spPr>
          <a:xfrm>
            <a:off x="6876256" y="1651935"/>
            <a:ext cx="17200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rgbClr val="7030A0"/>
                </a:solidFill>
              </a:rPr>
              <a:t>多线程写数据时要同步，设置一个写锁，用一个全局对象作为锁的对象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EEC4871-3955-384C-BAE6-04A4D87791AF}"/>
              </a:ext>
            </a:extLst>
          </p:cNvPr>
          <p:cNvSpPr txBox="1"/>
          <p:nvPr/>
        </p:nvSpPr>
        <p:spPr>
          <a:xfrm>
            <a:off x="5897285" y="4054123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rgbClr val="7030A0"/>
                </a:solidFill>
              </a:rPr>
              <a:t>每个线程的</a:t>
            </a:r>
            <a:r>
              <a:rPr kumimoji="1" lang="en-US" altLang="zh-CN" sz="1400" b="1" dirty="0">
                <a:solidFill>
                  <a:srgbClr val="7030A0"/>
                </a:solidFill>
              </a:rPr>
              <a:t>run()</a:t>
            </a:r>
            <a:r>
              <a:rPr kumimoji="1" lang="zh-CN" altLang="en-US" sz="1400" b="1" dirty="0">
                <a:solidFill>
                  <a:srgbClr val="7030A0"/>
                </a:solidFill>
              </a:rPr>
              <a:t>根据所选代码执行对应函数，多线程写或读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A7135EF-919F-3040-A9DD-C0BC3B9F6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25" y="3790378"/>
            <a:ext cx="3882504" cy="236799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2D867A80-A0DC-1C41-9B9B-33B0D61F5775}"/>
              </a:ext>
            </a:extLst>
          </p:cNvPr>
          <p:cNvCxnSpPr>
            <a:cxnSpLocks/>
          </p:cNvCxnSpPr>
          <p:nvPr/>
        </p:nvCxnSpPr>
        <p:spPr>
          <a:xfrm flipV="1">
            <a:off x="3563888" y="4236952"/>
            <a:ext cx="2261389" cy="34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711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DC9E62E-BE87-B04C-A3FA-A7415EDAA311}"/>
              </a:ext>
            </a:extLst>
          </p:cNvPr>
          <p:cNvGrpSpPr/>
          <p:nvPr/>
        </p:nvGrpSpPr>
        <p:grpSpPr>
          <a:xfrm>
            <a:off x="89726" y="388553"/>
            <a:ext cx="8964548" cy="5913980"/>
            <a:chOff x="89726" y="388553"/>
            <a:chExt cx="8964548" cy="591398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E707D808-4BB8-3544-A03A-80C8C5307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26" y="388553"/>
              <a:ext cx="8964548" cy="59139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673DA71-5644-4743-A604-7EB2E213C3AD}"/>
                </a:ext>
              </a:extLst>
            </p:cNvPr>
            <p:cNvSpPr/>
            <p:nvPr/>
          </p:nvSpPr>
          <p:spPr>
            <a:xfrm>
              <a:off x="6915861" y="2924944"/>
              <a:ext cx="2120635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C73EB08C-8F7C-454D-BB8D-A2620759AF79}"/>
              </a:ext>
            </a:extLst>
          </p:cNvPr>
          <p:cNvSpPr txBox="1"/>
          <p:nvPr/>
        </p:nvSpPr>
        <p:spPr>
          <a:xfrm>
            <a:off x="4067944" y="3429000"/>
            <a:ext cx="4788024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7030A0"/>
                </a:solidFill>
              </a:rPr>
              <a:t>先调用</a:t>
            </a:r>
            <a:r>
              <a:rPr kumimoji="1" lang="en-US" altLang="zh-CN" sz="1400" dirty="0" err="1">
                <a:solidFill>
                  <a:srgbClr val="7030A0"/>
                </a:solidFill>
              </a:rPr>
              <a:t>generateData</a:t>
            </a:r>
            <a:r>
              <a:rPr kumimoji="1" lang="en-US" altLang="zh-CN" sz="1400" dirty="0">
                <a:solidFill>
                  <a:srgbClr val="7030A0"/>
                </a:solidFill>
              </a:rPr>
              <a:t>()</a:t>
            </a:r>
            <a:r>
              <a:rPr kumimoji="1" lang="zh-CN" altLang="en-US" sz="1400" dirty="0">
                <a:solidFill>
                  <a:srgbClr val="7030A0"/>
                </a:solidFill>
              </a:rPr>
              <a:t>产生一行随机数据</a:t>
            </a:r>
            <a:endParaRPr kumimoji="1" lang="en-US" altLang="zh-CN" sz="1400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7030A0"/>
                </a:solidFill>
              </a:rPr>
              <a:t>再用缓冲字符流写入该数据到文件</a:t>
            </a:r>
            <a:r>
              <a:rPr kumimoji="1" lang="en-US" altLang="zh-CN" sz="1400" dirty="0" err="1">
                <a:solidFill>
                  <a:srgbClr val="7030A0"/>
                </a:solidFill>
              </a:rPr>
              <a:t>write.txt</a:t>
            </a:r>
            <a:r>
              <a:rPr kumimoji="1" lang="zh-CN" altLang="en-US" sz="1400" dirty="0">
                <a:solidFill>
                  <a:srgbClr val="7030A0"/>
                </a:solidFill>
              </a:rPr>
              <a:t>中</a:t>
            </a:r>
            <a:endParaRPr kumimoji="1" lang="en-US" altLang="zh-CN" sz="1400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7030A0"/>
                </a:solidFill>
              </a:rPr>
              <a:t>写入的时候要同步，即用</a:t>
            </a:r>
            <a:r>
              <a:rPr kumimoji="1" lang="en-US" altLang="zh-CN" sz="1400" dirty="0">
                <a:solidFill>
                  <a:srgbClr val="7030A0"/>
                </a:solidFill>
              </a:rPr>
              <a:t>synchronized</a:t>
            </a:r>
            <a:r>
              <a:rPr kumimoji="1" lang="zh-CN" altLang="en-US" sz="1400" dirty="0">
                <a:solidFill>
                  <a:srgbClr val="7030A0"/>
                </a:solidFill>
              </a:rPr>
              <a:t>对</a:t>
            </a:r>
            <a:r>
              <a:rPr kumimoji="1" lang="en-US" altLang="zh-CN" sz="1400" dirty="0" err="1">
                <a:solidFill>
                  <a:srgbClr val="7030A0"/>
                </a:solidFill>
              </a:rPr>
              <a:t>write_lock</a:t>
            </a:r>
            <a:r>
              <a:rPr kumimoji="1" lang="zh-CN" altLang="en-US" sz="1400" dirty="0">
                <a:solidFill>
                  <a:srgbClr val="7030A0"/>
                </a:solidFill>
              </a:rPr>
              <a:t>加锁</a:t>
            </a:r>
            <a:endParaRPr kumimoji="1" lang="en-US" altLang="zh-CN" sz="1400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7030A0"/>
                </a:solidFill>
              </a:rPr>
              <a:t>写完一行后，</a:t>
            </a:r>
            <a:r>
              <a:rPr kumimoji="1" lang="en-US" altLang="zh-CN" sz="1400" dirty="0">
                <a:solidFill>
                  <a:srgbClr val="7030A0"/>
                </a:solidFill>
              </a:rPr>
              <a:t>sleep(5)</a:t>
            </a:r>
          </a:p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7030A0"/>
                </a:solidFill>
              </a:rPr>
              <a:t>循环写入</a:t>
            </a:r>
            <a:r>
              <a:rPr kumimoji="1" lang="en-US" altLang="zh-CN" sz="1400" dirty="0">
                <a:solidFill>
                  <a:srgbClr val="7030A0"/>
                </a:solidFill>
              </a:rPr>
              <a:t>ROWS</a:t>
            </a:r>
            <a:r>
              <a:rPr kumimoji="1" lang="zh-CN" altLang="en-US" sz="1400" dirty="0">
                <a:solidFill>
                  <a:srgbClr val="7030A0"/>
                </a:solidFill>
              </a:rPr>
              <a:t>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C7DB1C-0539-164A-9620-1C957DDC96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324" y="4705251"/>
            <a:ext cx="3305752" cy="20162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5215F3DA-653B-BE46-BF09-5F2655F68A20}"/>
              </a:ext>
            </a:extLst>
          </p:cNvPr>
          <p:cNvSpPr/>
          <p:nvPr/>
        </p:nvSpPr>
        <p:spPr>
          <a:xfrm>
            <a:off x="5476388" y="5510687"/>
            <a:ext cx="244827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940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A1A3171-D51C-F442-90BF-B3C677D55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1850"/>
            <a:ext cx="7569200" cy="5740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9C7DB1C-0539-164A-9620-1C957DDC96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324" y="4705251"/>
            <a:ext cx="3305752" cy="20162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5215F3DA-653B-BE46-BF09-5F2655F68A20}"/>
              </a:ext>
            </a:extLst>
          </p:cNvPr>
          <p:cNvSpPr/>
          <p:nvPr/>
        </p:nvSpPr>
        <p:spPr>
          <a:xfrm>
            <a:off x="5476388" y="5949280"/>
            <a:ext cx="244827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343214-9168-5F49-811F-B9C82EED8400}"/>
              </a:ext>
            </a:extLst>
          </p:cNvPr>
          <p:cNvSpPr txBox="1"/>
          <p:nvPr/>
        </p:nvSpPr>
        <p:spPr>
          <a:xfrm>
            <a:off x="4539722" y="3515795"/>
            <a:ext cx="4026955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7030A0"/>
                </a:solidFill>
              </a:rPr>
              <a:t>调用缓冲字符流</a:t>
            </a:r>
            <a:r>
              <a:rPr kumimoji="1" lang="en-US" altLang="zh-CN" sz="1400" dirty="0" err="1">
                <a:solidFill>
                  <a:srgbClr val="7030A0"/>
                </a:solidFill>
              </a:rPr>
              <a:t>readLine</a:t>
            </a:r>
            <a:r>
              <a:rPr kumimoji="1" lang="en-US" altLang="zh-CN" sz="1400" dirty="0">
                <a:solidFill>
                  <a:srgbClr val="7030A0"/>
                </a:solidFill>
              </a:rPr>
              <a:t>()</a:t>
            </a:r>
            <a:r>
              <a:rPr kumimoji="1" lang="zh-CN" altLang="en-US" sz="1400" dirty="0">
                <a:solidFill>
                  <a:srgbClr val="7030A0"/>
                </a:solidFill>
              </a:rPr>
              <a:t>方法读取一行数据</a:t>
            </a:r>
            <a:endParaRPr kumimoji="1" lang="en-US" altLang="zh-CN" sz="1400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7030A0"/>
                </a:solidFill>
              </a:rPr>
              <a:t>打印到屏幕</a:t>
            </a:r>
            <a:endParaRPr kumimoji="1" lang="en-US" altLang="zh-CN" sz="1400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7030A0"/>
                </a:solidFill>
              </a:rPr>
              <a:t>读取完一行后，</a:t>
            </a:r>
            <a:r>
              <a:rPr kumimoji="1" lang="en-US" altLang="zh-CN" sz="1400" dirty="0">
                <a:solidFill>
                  <a:srgbClr val="7030A0"/>
                </a:solidFill>
              </a:rPr>
              <a:t>sleep(5)</a:t>
            </a:r>
          </a:p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7030A0"/>
                </a:solidFill>
              </a:rPr>
              <a:t>循环读取直到文件末尾</a:t>
            </a:r>
          </a:p>
        </p:txBody>
      </p:sp>
    </p:spTree>
    <p:extLst>
      <p:ext uri="{BB962C8B-B14F-4D97-AF65-F5344CB8AC3E}">
        <p14:creationId xmlns:p14="http://schemas.microsoft.com/office/powerpoint/2010/main" val="168995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A1A3171-D51C-F442-90BF-B3C677D55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1850"/>
            <a:ext cx="7569200" cy="5740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F343214-9168-5F49-811F-B9C82EED8400}"/>
              </a:ext>
            </a:extLst>
          </p:cNvPr>
          <p:cNvSpPr txBox="1"/>
          <p:nvPr/>
        </p:nvSpPr>
        <p:spPr>
          <a:xfrm>
            <a:off x="4700485" y="2678107"/>
            <a:ext cx="402695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为什么这里不需要加锁以同步？</a:t>
            </a:r>
            <a:endParaRPr kumimoji="1"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0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printf</a:t>
            </a:r>
            <a:r>
              <a:rPr kumimoji="1"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会被打断吗？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19EBBA2-9A2C-0C45-A92A-0D732EC166A1}"/>
              </a:ext>
            </a:extLst>
          </p:cNvPr>
          <p:cNvSpPr/>
          <p:nvPr/>
        </p:nvSpPr>
        <p:spPr>
          <a:xfrm>
            <a:off x="971600" y="1484784"/>
            <a:ext cx="5581600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130C40C5-4B81-3845-AA35-6AA1C5E38789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6553200" y="1808820"/>
            <a:ext cx="971128" cy="86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5605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A1A3171-D51C-F442-90BF-B3C677D55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1850"/>
            <a:ext cx="7569200" cy="5740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D42C1BF-C9B5-FE4F-AA6E-B69E32B9D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80" y="2564904"/>
            <a:ext cx="4716016" cy="54496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7A0BE54-554B-7846-9CF9-513217C7D0C1}"/>
              </a:ext>
            </a:extLst>
          </p:cNvPr>
          <p:cNvCxnSpPr/>
          <p:nvPr/>
        </p:nvCxnSpPr>
        <p:spPr>
          <a:xfrm>
            <a:off x="2411760" y="1700808"/>
            <a:ext cx="6480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D6084FF8-1457-4B40-A2D9-1D0920CED7E8}"/>
              </a:ext>
            </a:extLst>
          </p:cNvPr>
          <p:cNvCxnSpPr>
            <a:endCxn id="5" idx="1"/>
          </p:cNvCxnSpPr>
          <p:nvPr/>
        </p:nvCxnSpPr>
        <p:spPr>
          <a:xfrm>
            <a:off x="2771800" y="1700808"/>
            <a:ext cx="1548680" cy="1136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52C9B5BD-1BD0-0D4D-8C1E-7DE76D0E21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368" y="3448439"/>
            <a:ext cx="4509120" cy="22128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395F92A8-6B56-EE4E-A27C-07CA7FB53543}"/>
              </a:ext>
            </a:extLst>
          </p:cNvPr>
          <p:cNvSpPr/>
          <p:nvPr/>
        </p:nvSpPr>
        <p:spPr>
          <a:xfrm>
            <a:off x="971600" y="1484784"/>
            <a:ext cx="5581600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FDC387B3-FBEE-D544-85CA-843C2F85BD3D}"/>
              </a:ext>
            </a:extLst>
          </p:cNvPr>
          <p:cNvCxnSpPr>
            <a:cxnSpLocks/>
          </p:cNvCxnSpPr>
          <p:nvPr/>
        </p:nvCxnSpPr>
        <p:spPr>
          <a:xfrm>
            <a:off x="5004048" y="3854064"/>
            <a:ext cx="12241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7CA937BC-2A6F-6645-B8BC-4D715416FF67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709928" y="3109866"/>
            <a:ext cx="0" cy="33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78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DFED895-06BC-2B46-97F9-461AF9A16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36824"/>
            <a:ext cx="7308304" cy="261775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D660D0C-8FED-3949-A4B0-84124B0437BD}"/>
              </a:ext>
            </a:extLst>
          </p:cNvPr>
          <p:cNvSpPr txBox="1"/>
          <p:nvPr/>
        </p:nvSpPr>
        <p:spPr>
          <a:xfrm>
            <a:off x="1403648" y="16749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C00000"/>
                </a:solidFill>
              </a:rPr>
              <a:t>码表：字符集与</a:t>
            </a:r>
            <a:r>
              <a:rPr kumimoji="1" lang="en-US" altLang="zh-CN" dirty="0" err="1">
                <a:solidFill>
                  <a:srgbClr val="C00000"/>
                </a:solidFill>
              </a:rPr>
              <a:t>unicode</a:t>
            </a:r>
            <a:r>
              <a:rPr kumimoji="1" lang="zh-CN" altLang="en-US" dirty="0">
                <a:solidFill>
                  <a:srgbClr val="C00000"/>
                </a:solidFill>
              </a:rPr>
              <a:t>码的映射关系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4323157-1D30-6C41-9A14-A888E23393EB}"/>
              </a:ext>
            </a:extLst>
          </p:cNvPr>
          <p:cNvSpPr/>
          <p:nvPr/>
        </p:nvSpPr>
        <p:spPr>
          <a:xfrm>
            <a:off x="251520" y="536824"/>
            <a:ext cx="1152128" cy="27833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4212C4A-4EFB-3846-9119-583B41AE4533}"/>
              </a:ext>
            </a:extLst>
          </p:cNvPr>
          <p:cNvSpPr/>
          <p:nvPr/>
        </p:nvSpPr>
        <p:spPr>
          <a:xfrm>
            <a:off x="4572000" y="536824"/>
            <a:ext cx="1152128" cy="27833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2B4E60-C660-814C-A910-B5F2E91BDD7D}"/>
              </a:ext>
            </a:extLst>
          </p:cNvPr>
          <p:cNvSpPr txBox="1"/>
          <p:nvPr/>
        </p:nvSpPr>
        <p:spPr>
          <a:xfrm>
            <a:off x="267207" y="364822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utf-8,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utf-16,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utf-32</a:t>
            </a:r>
            <a:r>
              <a:rPr kumimoji="1" lang="zh-CN" altLang="en-US" dirty="0">
                <a:solidFill>
                  <a:srgbClr val="C00000"/>
                </a:solidFill>
              </a:rPr>
              <a:t>：具体的编码方式，将一个</a:t>
            </a:r>
            <a:r>
              <a:rPr kumimoji="1" lang="en-US" altLang="zh-CN" dirty="0" err="1">
                <a:solidFill>
                  <a:srgbClr val="C00000"/>
                </a:solidFill>
              </a:rPr>
              <a:t>unicode</a:t>
            </a:r>
            <a:r>
              <a:rPr kumimoji="1" lang="zh-CN" altLang="en-US" dirty="0">
                <a:solidFill>
                  <a:srgbClr val="C00000"/>
                </a:solidFill>
              </a:rPr>
              <a:t>码值编成二进制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0C467BD-80C7-4041-8536-5124BFC975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95" y="4130519"/>
            <a:ext cx="4574243" cy="97239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F999AF2-AA7B-0F4E-9CC6-60D44C1F85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484" y="5102918"/>
            <a:ext cx="3443085" cy="15875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768BA5C-3126-B648-B88C-C6C8ACF9F238}"/>
              </a:ext>
            </a:extLst>
          </p:cNvPr>
          <p:cNvSpPr txBox="1"/>
          <p:nvPr/>
        </p:nvSpPr>
        <p:spPr>
          <a:xfrm>
            <a:off x="251520" y="5373216"/>
            <a:ext cx="432047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7030A0"/>
                </a:solidFill>
              </a:rPr>
              <a:t>utf-8</a:t>
            </a:r>
            <a:r>
              <a:rPr kumimoji="1" lang="zh-CN" altLang="en-US" dirty="0">
                <a:solidFill>
                  <a:srgbClr val="7030A0"/>
                </a:solidFill>
              </a:rPr>
              <a:t>编码规则</a:t>
            </a:r>
            <a:endParaRPr kumimoji="1" lang="en-US" altLang="zh-CN" dirty="0">
              <a:solidFill>
                <a:srgbClr val="7030A0"/>
              </a:solidFill>
            </a:endParaRPr>
          </a:p>
          <a:p>
            <a:pPr algn="ctr"/>
            <a:r>
              <a:rPr kumimoji="1" lang="en-US" altLang="zh-CN" sz="1600" dirty="0" err="1">
                <a:solidFill>
                  <a:srgbClr val="7030A0"/>
                </a:solidFill>
              </a:rPr>
              <a:t>unicode</a:t>
            </a:r>
            <a:r>
              <a:rPr kumimoji="1" lang="zh-CN" altLang="en-US" sz="1600" dirty="0">
                <a:solidFill>
                  <a:srgbClr val="7030A0"/>
                </a:solidFill>
              </a:rPr>
              <a:t>码值落在哪个范围就采用哪种编码形式</a:t>
            </a: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CD20F903-638D-D440-86F6-DBE5EBDC0918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411760" y="5102918"/>
            <a:ext cx="0" cy="2702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66C8500-3302-7545-B33E-D4653E84F8D2}"/>
              </a:ext>
            </a:extLst>
          </p:cNvPr>
          <p:cNvSpPr/>
          <p:nvPr/>
        </p:nvSpPr>
        <p:spPr>
          <a:xfrm>
            <a:off x="5360484" y="4573590"/>
            <a:ext cx="3486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  <a:latin typeface="-apple-system"/>
              </a:rPr>
              <a:t>「知」的码值是</a:t>
            </a:r>
            <a:r>
              <a:rPr lang="en-US" altLang="zh-CN" dirty="0">
                <a:solidFill>
                  <a:srgbClr val="7030A0"/>
                </a:solidFill>
                <a:latin typeface="-apple-system"/>
              </a:rPr>
              <a:t>\u</a:t>
            </a:r>
            <a:r>
              <a:rPr lang="en" altLang="zh-CN" dirty="0">
                <a:solidFill>
                  <a:srgbClr val="7030A0"/>
                </a:solidFill>
                <a:latin typeface="-apple-system"/>
              </a:rPr>
              <a:t>77E5</a:t>
            </a:r>
            <a:r>
              <a:rPr lang="zh-CN" altLang="en-US" dirty="0">
                <a:solidFill>
                  <a:srgbClr val="7030A0"/>
                </a:solidFill>
                <a:latin typeface="-apple-system"/>
              </a:rPr>
              <a:t>：</a:t>
            </a:r>
            <a:r>
              <a:rPr lang="en-US" altLang="zh-CN" dirty="0">
                <a:solidFill>
                  <a:srgbClr val="7030A0"/>
                </a:solidFill>
                <a:latin typeface="-apple-system"/>
              </a:rPr>
              <a:t>16</a:t>
            </a:r>
            <a:r>
              <a:rPr lang="zh-CN" altLang="en-US" dirty="0">
                <a:solidFill>
                  <a:srgbClr val="7030A0"/>
                </a:solidFill>
                <a:latin typeface="-apple-system"/>
              </a:rPr>
              <a:t>进制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CE968F-674C-D143-A78D-FBD8944BC274}"/>
              </a:ext>
            </a:extLst>
          </p:cNvPr>
          <p:cNvSpPr/>
          <p:nvPr/>
        </p:nvSpPr>
        <p:spPr>
          <a:xfrm>
            <a:off x="5360484" y="6237312"/>
            <a:ext cx="2955932" cy="4531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4791231-9CF7-074E-9505-79FA546D45BB}"/>
              </a:ext>
            </a:extLst>
          </p:cNvPr>
          <p:cNvSpPr txBox="1"/>
          <p:nvPr/>
        </p:nvSpPr>
        <p:spPr>
          <a:xfrm>
            <a:off x="3899901" y="6349357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/>
              <a:t>知的</a:t>
            </a:r>
            <a:r>
              <a:rPr kumimoji="1" lang="en-US" altLang="zh-CN" sz="1600" dirty="0"/>
              <a:t>utf-8</a:t>
            </a:r>
            <a:r>
              <a:rPr kumimoji="1" lang="zh-CN" altLang="en-US" sz="1600" dirty="0"/>
              <a:t>编码</a:t>
            </a:r>
          </a:p>
        </p:txBody>
      </p:sp>
    </p:spTree>
    <p:extLst>
      <p:ext uri="{BB962C8B-B14F-4D97-AF65-F5344CB8AC3E}">
        <p14:creationId xmlns:p14="http://schemas.microsoft.com/office/powerpoint/2010/main" val="88950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5228AF5-31DB-9F43-93F9-EBBAA1EC2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0844"/>
            <a:ext cx="2840991" cy="65506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D15C8FBB-44F1-8849-991B-BA53DD16200C}"/>
              </a:ext>
            </a:extLst>
          </p:cNvPr>
          <p:cNvSpPr/>
          <p:nvPr/>
        </p:nvSpPr>
        <p:spPr>
          <a:xfrm>
            <a:off x="107504" y="1556792"/>
            <a:ext cx="3168352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45E823E-D187-F243-8C9B-AC24DE979239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275856" y="1988840"/>
            <a:ext cx="18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426F0774-D804-A04D-9D1A-960159EED4E5}"/>
              </a:ext>
            </a:extLst>
          </p:cNvPr>
          <p:cNvSpPr txBox="1"/>
          <p:nvPr/>
        </p:nvSpPr>
        <p:spPr>
          <a:xfrm>
            <a:off x="3459201" y="1530963"/>
            <a:ext cx="1512168" cy="1117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dirty="0">
                <a:solidFill>
                  <a:srgbClr val="7030A0"/>
                </a:solidFill>
              </a:rPr>
              <a:t>输入字符串</a:t>
            </a:r>
            <a:endParaRPr kumimoji="1" lang="en-US" altLang="zh-CN" dirty="0">
              <a:solidFill>
                <a:srgbClr val="7030A0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1400" dirty="0">
                <a:solidFill>
                  <a:srgbClr val="7030A0"/>
                </a:solidFill>
              </a:rPr>
              <a:t>背后对应的就是一组</a:t>
            </a:r>
            <a:r>
              <a:rPr kumimoji="1" lang="en-US" altLang="zh-CN" sz="1400" dirty="0" err="1">
                <a:solidFill>
                  <a:srgbClr val="7030A0"/>
                </a:solidFill>
              </a:rPr>
              <a:t>unicode</a:t>
            </a:r>
            <a:r>
              <a:rPr kumimoji="1" lang="zh-CN" altLang="en-US" sz="1400" dirty="0">
                <a:solidFill>
                  <a:srgbClr val="7030A0"/>
                </a:solidFill>
              </a:rPr>
              <a:t>码值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75773EAB-2576-B54C-B607-D740D01C6E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401" y="1670032"/>
            <a:ext cx="3532086" cy="75085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9418AAF-3119-D74E-927E-2F413D395006}"/>
              </a:ext>
            </a:extLst>
          </p:cNvPr>
          <p:cNvSpPr txBox="1"/>
          <p:nvPr/>
        </p:nvSpPr>
        <p:spPr>
          <a:xfrm>
            <a:off x="6125344" y="130070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utf-8</a:t>
            </a:r>
            <a:r>
              <a:rPr kumimoji="1" lang="zh-CN" altLang="en-US" dirty="0">
                <a:solidFill>
                  <a:srgbClr val="C00000"/>
                </a:solidFill>
              </a:rPr>
              <a:t>编码</a:t>
            </a: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F2784668-226A-DF44-A127-F33C8463D4B7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7025444" y="2420888"/>
            <a:ext cx="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301C51D-CB39-674F-B7D4-3A0B4C34529E}"/>
              </a:ext>
            </a:extLst>
          </p:cNvPr>
          <p:cNvSpPr txBox="1"/>
          <p:nvPr/>
        </p:nvSpPr>
        <p:spPr>
          <a:xfrm>
            <a:off x="6987605" y="2660022"/>
            <a:ext cx="1699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7030A0"/>
                </a:solidFill>
              </a:rPr>
              <a:t>utf-8</a:t>
            </a:r>
            <a:r>
              <a:rPr kumimoji="1" lang="zh-CN" altLang="en-US" sz="1400" dirty="0">
                <a:solidFill>
                  <a:srgbClr val="7030A0"/>
                </a:solidFill>
              </a:rPr>
              <a:t>编码的二进制</a:t>
            </a:r>
            <a:endParaRPr kumimoji="1" lang="en-US" altLang="zh-CN" sz="1400" dirty="0">
              <a:solidFill>
                <a:srgbClr val="7030A0"/>
              </a:solidFill>
            </a:endParaRPr>
          </a:p>
          <a:p>
            <a:pPr algn="ctr"/>
            <a:r>
              <a:rPr kumimoji="1" lang="zh-CN" altLang="en-US" sz="1400" dirty="0">
                <a:solidFill>
                  <a:srgbClr val="7030A0"/>
                </a:solidFill>
              </a:rPr>
              <a:t>写入文件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7544855B-2F20-424E-B889-8A18D6A7DC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185" y="3336267"/>
            <a:ext cx="621927" cy="621927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1FFE749E-663C-4C4F-90F6-5CCA750B74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069" y="3336267"/>
            <a:ext cx="621927" cy="621927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C6D87FDF-CB3E-F041-9840-F4C087AE59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857" y="3336267"/>
            <a:ext cx="621927" cy="621927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623B7734-1F40-B94A-9961-C933DA1688A2}"/>
              </a:ext>
            </a:extLst>
          </p:cNvPr>
          <p:cNvSpPr/>
          <p:nvPr/>
        </p:nvSpPr>
        <p:spPr>
          <a:xfrm>
            <a:off x="6125344" y="2660022"/>
            <a:ext cx="2662954" cy="13758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363BDD3-FF88-A647-BCCF-79285983E6F2}"/>
              </a:ext>
            </a:extLst>
          </p:cNvPr>
          <p:cNvSpPr txBox="1"/>
          <p:nvPr/>
        </p:nvSpPr>
        <p:spPr>
          <a:xfrm>
            <a:off x="7620000" y="358886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C00000"/>
                </a:solidFill>
              </a:rPr>
              <a:t>字节流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E2D87322-0B9B-8F4D-9CCA-B1F6ABCCB9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019" y="4984750"/>
            <a:ext cx="2413000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4BA85796-6068-B94B-BDD6-1FCA5E938804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7456821" y="4035840"/>
            <a:ext cx="0" cy="948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F0432F81-DC63-A043-B699-5111EF6D0200}"/>
              </a:ext>
            </a:extLst>
          </p:cNvPr>
          <p:cNvSpPr txBox="1"/>
          <p:nvPr/>
        </p:nvSpPr>
        <p:spPr>
          <a:xfrm>
            <a:off x="4355976" y="4301005"/>
            <a:ext cx="3046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rgbClr val="7030A0"/>
                </a:solidFill>
              </a:rPr>
              <a:t>文本编辑器将</a:t>
            </a:r>
            <a:r>
              <a:rPr kumimoji="1" lang="en-US" altLang="zh-CN" sz="1400" dirty="0">
                <a:solidFill>
                  <a:srgbClr val="7030A0"/>
                </a:solidFill>
              </a:rPr>
              <a:t>utf-8</a:t>
            </a:r>
            <a:r>
              <a:rPr kumimoji="1" lang="zh-CN" altLang="en-US" sz="1400" dirty="0">
                <a:solidFill>
                  <a:srgbClr val="7030A0"/>
                </a:solidFill>
              </a:rPr>
              <a:t>编码转</a:t>
            </a:r>
            <a:r>
              <a:rPr kumimoji="1" lang="en-US" altLang="zh-CN" sz="1400" dirty="0" err="1">
                <a:solidFill>
                  <a:srgbClr val="7030A0"/>
                </a:solidFill>
              </a:rPr>
              <a:t>unicode</a:t>
            </a:r>
            <a:r>
              <a:rPr kumimoji="1" lang="zh-CN" altLang="en-US" sz="1400" dirty="0">
                <a:solidFill>
                  <a:srgbClr val="7030A0"/>
                </a:solidFill>
              </a:rPr>
              <a:t>码值去字符集找对应符号，显示到屏幕</a:t>
            </a:r>
          </a:p>
        </p:txBody>
      </p:sp>
    </p:spTree>
    <p:extLst>
      <p:ext uri="{BB962C8B-B14F-4D97-AF65-F5344CB8AC3E}">
        <p14:creationId xmlns:p14="http://schemas.microsoft.com/office/powerpoint/2010/main" val="3605915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54D0A0-1AA7-7640-ABCC-EA1F01A55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76672"/>
            <a:ext cx="5578084" cy="47971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50AC68D-7FB9-634B-86D2-28F5A8E2A5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410" y="1412776"/>
            <a:ext cx="3532086" cy="750856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C2421B41-CE75-0E47-998C-5EA99BD6AC61}"/>
              </a:ext>
            </a:extLst>
          </p:cNvPr>
          <p:cNvSpPr txBox="1"/>
          <p:nvPr/>
        </p:nvSpPr>
        <p:spPr>
          <a:xfrm>
            <a:off x="6370353" y="104344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utf-8</a:t>
            </a:r>
            <a:r>
              <a:rPr kumimoji="1" lang="zh-CN" altLang="en-US" dirty="0">
                <a:solidFill>
                  <a:srgbClr val="C00000"/>
                </a:solidFill>
              </a:rPr>
              <a:t>编码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3051A94-10B7-5C41-B7A1-A15E6CA2F7C8}"/>
              </a:ext>
            </a:extLst>
          </p:cNvPr>
          <p:cNvSpPr/>
          <p:nvPr/>
        </p:nvSpPr>
        <p:spPr>
          <a:xfrm>
            <a:off x="755576" y="1457400"/>
            <a:ext cx="3532086" cy="171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8017F7FC-53A4-C14F-86F2-B363EC10C84B}"/>
              </a:ext>
            </a:extLst>
          </p:cNvPr>
          <p:cNvCxnSpPr>
            <a:endCxn id="21" idx="1"/>
          </p:cNvCxnSpPr>
          <p:nvPr/>
        </p:nvCxnSpPr>
        <p:spPr>
          <a:xfrm>
            <a:off x="4287662" y="1584176"/>
            <a:ext cx="1216748" cy="20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921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54D0A0-1AA7-7640-ABCC-EA1F01A55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76672"/>
            <a:ext cx="5578084" cy="47971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50AC68D-7FB9-634B-86D2-28F5A8E2A5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410" y="1412776"/>
            <a:ext cx="3532086" cy="750856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C2421B41-CE75-0E47-998C-5EA99BD6AC61}"/>
              </a:ext>
            </a:extLst>
          </p:cNvPr>
          <p:cNvSpPr txBox="1"/>
          <p:nvPr/>
        </p:nvSpPr>
        <p:spPr>
          <a:xfrm>
            <a:off x="6370353" y="104344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utf-8</a:t>
            </a:r>
            <a:r>
              <a:rPr kumimoji="1" lang="zh-CN" altLang="en-US" dirty="0">
                <a:solidFill>
                  <a:srgbClr val="C00000"/>
                </a:solidFill>
              </a:rPr>
              <a:t>编码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3051A94-10B7-5C41-B7A1-A15E6CA2F7C8}"/>
              </a:ext>
            </a:extLst>
          </p:cNvPr>
          <p:cNvSpPr/>
          <p:nvPr/>
        </p:nvSpPr>
        <p:spPr>
          <a:xfrm>
            <a:off x="755576" y="1457400"/>
            <a:ext cx="3532086" cy="171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8017F7FC-53A4-C14F-86F2-B363EC10C84B}"/>
              </a:ext>
            </a:extLst>
          </p:cNvPr>
          <p:cNvCxnSpPr>
            <a:endCxn id="21" idx="1"/>
          </p:cNvCxnSpPr>
          <p:nvPr/>
        </p:nvCxnSpPr>
        <p:spPr>
          <a:xfrm>
            <a:off x="4287662" y="1584176"/>
            <a:ext cx="1216748" cy="20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E81F5A93-B418-AA4D-B8AC-0B9772289C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636" y="2924944"/>
            <a:ext cx="2133600" cy="15555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6CE0EF7-B20D-E742-B967-0C563C736F55}"/>
              </a:ext>
            </a:extLst>
          </p:cNvPr>
          <p:cNvSpPr txBox="1"/>
          <p:nvPr/>
        </p:nvSpPr>
        <p:spPr>
          <a:xfrm>
            <a:off x="622898" y="568157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写文件也是如此：写到文件里的编码如果是</a:t>
            </a:r>
            <a:r>
              <a:rPr kumimoji="1" lang="en-US" altLang="zh-CN" b="1" dirty="0">
                <a:solidFill>
                  <a:srgbClr val="7030A0"/>
                </a:solidFill>
              </a:rPr>
              <a:t>X</a:t>
            </a:r>
            <a:r>
              <a:rPr kumimoji="1" lang="zh-CN" altLang="en-US" dirty="0"/>
              <a:t>，最终也要用</a:t>
            </a:r>
            <a:r>
              <a:rPr kumimoji="1" lang="en-US" altLang="zh-CN" b="1" dirty="0">
                <a:solidFill>
                  <a:srgbClr val="7030A0"/>
                </a:solidFill>
              </a:rPr>
              <a:t>X</a:t>
            </a:r>
            <a:r>
              <a:rPr kumimoji="1" lang="zh-CN" altLang="en-US" dirty="0"/>
              <a:t>解码再显示</a:t>
            </a:r>
          </a:p>
        </p:txBody>
      </p:sp>
    </p:spTree>
    <p:extLst>
      <p:ext uri="{BB962C8B-B14F-4D97-AF65-F5344CB8AC3E}">
        <p14:creationId xmlns:p14="http://schemas.microsoft.com/office/powerpoint/2010/main" val="1663209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C206B8D-0DE8-5544-A9EF-D97E77242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92696"/>
            <a:ext cx="3696940" cy="3116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CEF5E4A-793B-3448-B409-70056786A5FF}"/>
              </a:ext>
            </a:extLst>
          </p:cNvPr>
          <p:cNvSpPr/>
          <p:nvPr/>
        </p:nvSpPr>
        <p:spPr>
          <a:xfrm>
            <a:off x="1115616" y="1700808"/>
            <a:ext cx="2304256" cy="2880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D08DAF89-210C-0344-BC9B-62785CA46A70}"/>
              </a:ext>
            </a:extLst>
          </p:cNvPr>
          <p:cNvCxnSpPr>
            <a:stCxn id="9" idx="3"/>
          </p:cNvCxnSpPr>
          <p:nvPr/>
        </p:nvCxnSpPr>
        <p:spPr>
          <a:xfrm flipV="1">
            <a:off x="3419872" y="1268760"/>
            <a:ext cx="1728192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FE9BF-4615-6347-83D4-9EA3B2774889}"/>
              </a:ext>
            </a:extLst>
          </p:cNvPr>
          <p:cNvSpPr txBox="1"/>
          <p:nvPr/>
        </p:nvSpPr>
        <p:spPr>
          <a:xfrm>
            <a:off x="5148064" y="105273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数据的读写操作类</a:t>
            </a: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D1145E0B-7A89-C946-ABAA-04AED48698FA}"/>
              </a:ext>
            </a:extLst>
          </p:cNvPr>
          <p:cNvSpPr txBox="1"/>
          <p:nvPr/>
        </p:nvSpPr>
        <p:spPr>
          <a:xfrm>
            <a:off x="4572000" y="3188573"/>
            <a:ext cx="4176465" cy="369332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DataOperation</a:t>
            </a:r>
            <a:endParaRPr lang="en-US" altLang="zh-CN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9C5AFDE-96C7-664B-8CEF-E8A787D647A8}"/>
              </a:ext>
            </a:extLst>
          </p:cNvPr>
          <p:cNvSpPr/>
          <p:nvPr/>
        </p:nvSpPr>
        <p:spPr>
          <a:xfrm>
            <a:off x="4572000" y="3552763"/>
            <a:ext cx="4176465" cy="523220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private</a:t>
            </a:r>
            <a:r>
              <a:rPr lang="zh-CN" altLang="en-US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fileName</a:t>
            </a:r>
            <a:r>
              <a:rPr lang="en-US" altLang="zh-CN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private</a:t>
            </a:r>
            <a:r>
              <a:rPr lang="zh-CN" altLang="en-US" sz="1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 文件读写类的对象；</a:t>
            </a:r>
            <a:endParaRPr lang="en-US" altLang="zh-CN" sz="14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DC8AB02-DC6D-B944-B502-6944E760A4F5}"/>
              </a:ext>
            </a:extLst>
          </p:cNvPr>
          <p:cNvSpPr/>
          <p:nvPr/>
        </p:nvSpPr>
        <p:spPr>
          <a:xfrm>
            <a:off x="4572000" y="4087894"/>
            <a:ext cx="4176465" cy="1169551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private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ReadFromKeyboard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en" altLang="zh-CN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en" altLang="zh-CN" sz="1400" dirty="0"/>
              <a:t>//</a:t>
            </a:r>
            <a:r>
              <a:rPr lang="zh-CN" altLang="en-US" sz="1400" dirty="0"/>
              <a:t>键盘输入</a:t>
            </a:r>
          </a:p>
          <a:p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public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" altLang="zh-CN" sz="1400" dirty="0" err="1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WriteFileByByteStream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();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" altLang="zh-CN" sz="1400" dirty="0"/>
              <a:t>//</a:t>
            </a:r>
            <a:r>
              <a:rPr lang="zh-CN" altLang="en-US" sz="1400" dirty="0"/>
              <a:t>字节流写</a:t>
            </a:r>
          </a:p>
          <a:p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public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" altLang="zh-CN" sz="1400" dirty="0" err="1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WriteFileBy</a:t>
            </a:r>
            <a:r>
              <a:rPr lang="en-US" altLang="zh-CN" sz="1400" dirty="0" err="1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Buf</a:t>
            </a:r>
            <a:r>
              <a:rPr lang="en" altLang="zh-CN" sz="1400" dirty="0" err="1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ByteStream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();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400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public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Read</a:t>
            </a:r>
            <a:r>
              <a:rPr lang="en" altLang="zh-CN" sz="1400" dirty="0" err="1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FileByByteStream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();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" altLang="zh-CN" sz="1400" dirty="0"/>
              <a:t>//</a:t>
            </a:r>
            <a:r>
              <a:rPr lang="zh-CN" altLang="en-US" sz="1400" dirty="0"/>
              <a:t>字节流读</a:t>
            </a:r>
          </a:p>
          <a:p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public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" altLang="zh-CN" sz="1400" dirty="0" err="1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ReadFileBy</a:t>
            </a:r>
            <a:r>
              <a:rPr lang="en-US" altLang="zh-CN" sz="1400" dirty="0" err="1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Buf</a:t>
            </a:r>
            <a:r>
              <a:rPr lang="en" altLang="zh-CN" sz="1400" dirty="0" err="1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ByteStream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();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400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4BA4EDAC-5D91-D344-B0A7-58F653089CA7}"/>
              </a:ext>
            </a:extLst>
          </p:cNvPr>
          <p:cNvSpPr txBox="1"/>
          <p:nvPr/>
        </p:nvSpPr>
        <p:spPr>
          <a:xfrm>
            <a:off x="4571999" y="2708920"/>
            <a:ext cx="4176465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853949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90BF42-F58C-ED4F-9806-F77898B78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36" y="260432"/>
            <a:ext cx="4235064" cy="64259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CD763A0-B3D6-0941-A518-D0EA851BE416}"/>
              </a:ext>
            </a:extLst>
          </p:cNvPr>
          <p:cNvSpPr txBox="1"/>
          <p:nvPr/>
        </p:nvSpPr>
        <p:spPr>
          <a:xfrm>
            <a:off x="4788024" y="596129"/>
            <a:ext cx="4355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所有对数据的处理都放在</a:t>
            </a:r>
            <a:r>
              <a:rPr kumimoji="1" lang="en-US" altLang="zh-CN" sz="1600" dirty="0" err="1"/>
              <a:t>DataOperation</a:t>
            </a:r>
            <a:r>
              <a:rPr kumimoji="1" lang="zh-CN" altLang="en-US" sz="1600" dirty="0"/>
              <a:t>对象中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62ECE5E-50A1-5D49-AC67-C519F3AF3421}"/>
              </a:ext>
            </a:extLst>
          </p:cNvPr>
          <p:cNvSpPr/>
          <p:nvPr/>
        </p:nvSpPr>
        <p:spPr>
          <a:xfrm>
            <a:off x="1043608" y="3789040"/>
            <a:ext cx="2232248" cy="360040"/>
          </a:xfrm>
          <a:prstGeom prst="ellipse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115E56B-1BF2-B948-A35C-84AD59CE9F3E}"/>
              </a:ext>
            </a:extLst>
          </p:cNvPr>
          <p:cNvSpPr/>
          <p:nvPr/>
        </p:nvSpPr>
        <p:spPr>
          <a:xfrm>
            <a:off x="1043608" y="4437112"/>
            <a:ext cx="2232248" cy="360040"/>
          </a:xfrm>
          <a:prstGeom prst="ellipse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1A95403A-93A6-EF4B-B03D-D143EB26B870}"/>
              </a:ext>
            </a:extLst>
          </p:cNvPr>
          <p:cNvCxnSpPr>
            <a:stCxn id="10" idx="6"/>
          </p:cNvCxnSpPr>
          <p:nvPr/>
        </p:nvCxnSpPr>
        <p:spPr>
          <a:xfrm flipV="1">
            <a:off x="3275856" y="1844824"/>
            <a:ext cx="2232248" cy="212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BE3AB86-301C-7042-89D8-DFA0D61B6931}"/>
              </a:ext>
            </a:extLst>
          </p:cNvPr>
          <p:cNvSpPr txBox="1"/>
          <p:nvPr/>
        </p:nvSpPr>
        <p:spPr>
          <a:xfrm>
            <a:off x="5495258" y="1277555"/>
            <a:ext cx="3096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调用</a:t>
            </a:r>
            <a:r>
              <a:rPr kumimoji="1" lang="en-US" altLang="zh-CN" sz="1400" dirty="0" err="1"/>
              <a:t>DataOperation</a:t>
            </a:r>
            <a:r>
              <a:rPr kumimoji="1" lang="zh-CN" altLang="en-US" sz="1400" dirty="0"/>
              <a:t>类中的字节流写入和读取函数，以字节流的方式完成读写</a:t>
            </a:r>
            <a:r>
              <a:rPr kumimoji="1" lang="en-US" altLang="zh-CN" sz="1400" dirty="0" err="1"/>
              <a:t>input.txt</a:t>
            </a:r>
            <a:endParaRPr kumimoji="1" lang="zh-CN" altLang="en-US" sz="1400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013FDFF1-7970-A24F-B0F8-8C679E58BEEA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275856" y="2820756"/>
            <a:ext cx="2232248" cy="179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93E8188-F877-2247-B0B7-4B27D23CEF4C}"/>
              </a:ext>
            </a:extLst>
          </p:cNvPr>
          <p:cNvSpPr txBox="1"/>
          <p:nvPr/>
        </p:nvSpPr>
        <p:spPr>
          <a:xfrm>
            <a:off x="5508104" y="2451424"/>
            <a:ext cx="3096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调用</a:t>
            </a:r>
            <a:r>
              <a:rPr kumimoji="1" lang="en-US" altLang="zh-CN" sz="1400" dirty="0" err="1"/>
              <a:t>DataOperation</a:t>
            </a:r>
            <a:r>
              <a:rPr kumimoji="1" lang="zh-CN" altLang="en-US" sz="1400" dirty="0"/>
              <a:t>类中的缓冲字节流写入和读取函数，以字节流的方式完成读写</a:t>
            </a:r>
            <a:r>
              <a:rPr kumimoji="1" lang="en-US" altLang="zh-CN" sz="1400" dirty="0" err="1"/>
              <a:t>input.txt</a:t>
            </a:r>
            <a:endParaRPr kumimoji="1" lang="zh-CN" altLang="en-US" sz="1400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61E8F729-FFD7-244E-87F6-4097392D57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026" y="3583910"/>
            <a:ext cx="3004080" cy="30979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62EA70F-6414-8A45-A94F-0E6254D93488}"/>
              </a:ext>
            </a:extLst>
          </p:cNvPr>
          <p:cNvSpPr/>
          <p:nvPr/>
        </p:nvSpPr>
        <p:spPr>
          <a:xfrm>
            <a:off x="539552" y="580105"/>
            <a:ext cx="3532086" cy="6974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07BF6971-62A1-FF44-B42E-6064F315BC3B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 flipV="1">
            <a:off x="4071638" y="765406"/>
            <a:ext cx="716386" cy="16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002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2255</TotalTime>
  <Words>1922</Words>
  <Application>Microsoft Macintosh PowerPoint</Application>
  <PresentationFormat>全屏显示(4:3)</PresentationFormat>
  <Paragraphs>263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-apple-system</vt:lpstr>
      <vt:lpstr>Microsoft YaHei</vt:lpstr>
      <vt:lpstr>Microsoft YaHei</vt:lpstr>
      <vt:lpstr>Arial</vt:lpstr>
      <vt:lpstr>Calibri</vt:lpstr>
      <vt:lpstr>Office 主题</vt:lpstr>
      <vt:lpstr>Q1:键盘输入文件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Q2:内存数据文件+读取处理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Q3:多线程文件读写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JAVA语言程序设计</dc:title>
  <dc:creator>Administrator</dc:creator>
  <cp:lastModifiedBy>lsswyx@gmail.com</cp:lastModifiedBy>
  <cp:revision>447</cp:revision>
  <dcterms:created xsi:type="dcterms:W3CDTF">2017-09-05T04:59:02Z</dcterms:created>
  <dcterms:modified xsi:type="dcterms:W3CDTF">2023-05-30T05:19:55Z</dcterms:modified>
</cp:coreProperties>
</file>