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6" r:id="rId2"/>
    <p:sldId id="278" r:id="rId3"/>
    <p:sldId id="286" r:id="rId4"/>
    <p:sldId id="279" r:id="rId5"/>
    <p:sldId id="287" r:id="rId6"/>
    <p:sldId id="284" r:id="rId7"/>
    <p:sldId id="288" r:id="rId8"/>
    <p:sldId id="265" r:id="rId9"/>
    <p:sldId id="263" r:id="rId10"/>
    <p:sldId id="281" r:id="rId11"/>
    <p:sldId id="285" r:id="rId12"/>
    <p:sldId id="289" r:id="rId13"/>
    <p:sldId id="280" r:id="rId14"/>
    <p:sldId id="282" r:id="rId15"/>
    <p:sldId id="283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595"/>
  </p:normalViewPr>
  <p:slideViewPr>
    <p:cSldViewPr>
      <p:cViewPr>
        <p:scale>
          <a:sx n="105" d="100"/>
          <a:sy n="105" d="100"/>
        </p:scale>
        <p:origin x="1744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5D2A0-35E4-4A67-BA72-1AD8B556EBCE}" type="datetimeFigureOut">
              <a:rPr lang="zh-CN" altLang="en-US" smtClean="0"/>
              <a:t>2023/4/3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DFD20-AFA7-4587-8814-D049A52B0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06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349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15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612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605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357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480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9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92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8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059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6407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64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526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899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86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28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8A064-BF51-4CC6-BE73-A4319621CD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272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80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906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0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906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69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191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847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1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19820"/>
            <a:ext cx="8229600" cy="4806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2023/4/3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1042" descr="logo">
            <a:extLst>
              <a:ext uri="{FF2B5EF4-FFF2-40B4-BE49-F238E27FC236}">
                <a16:creationId xmlns:a16="http://schemas.microsoft.com/office/drawing/2014/main" id="{CAD2F962-059B-1941-8EAD-154B79B2B9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09" y="274638"/>
            <a:ext cx="595783" cy="1059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4992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78300377@qq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mailto:278300377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Readme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AACFD1E-DB74-5B4A-BCEF-5185402EFD21}"/>
              </a:ext>
            </a:extLst>
          </p:cNvPr>
          <p:cNvSpPr txBox="1"/>
          <p:nvPr/>
        </p:nvSpPr>
        <p:spPr>
          <a:xfrm>
            <a:off x="443784" y="1160200"/>
            <a:ext cx="7416824" cy="419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请在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本地完成以下</a:t>
            </a:r>
            <a:r>
              <a:rPr lang="en-US" altLang="zh-CN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6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道编程题</a:t>
            </a:r>
            <a:endParaRPr lang="en-US" altLang="zh-CN" sz="2000" b="1" dirty="0">
              <a:solidFill>
                <a:srgbClr val="7030A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请参考右图，</a:t>
            </a:r>
            <a:r>
              <a:rPr lang="zh-CN" alt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规范构建本地目录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（做到结构清晰）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第一题：二分查找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Page-2~3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第二题：寻找最大值最小值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Page-4~5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第三题：冒泡排序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Page-6~7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第四题：快速排序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Page-8~12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第五题：元音计数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Page-13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第六题：句子倒置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Page-14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请按要求发送到邮箱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Page-15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3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DE4F38E-DC27-1445-9056-2D32BFB5C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759348"/>
            <a:ext cx="2823342" cy="179933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5C13E35-1A71-7E4A-8035-60368977B3A8}"/>
              </a:ext>
            </a:extLst>
          </p:cNvPr>
          <p:cNvSpPr txBox="1"/>
          <p:nvPr/>
        </p:nvSpPr>
        <p:spPr>
          <a:xfrm>
            <a:off x="457200" y="5769041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上机的目的是锻炼编程逻辑，不是“完成作业”</a:t>
            </a:r>
            <a:endParaRPr kumimoji="1" lang="en-US" altLang="zh-CN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所以不要抄袭，有问题及时反馈</a:t>
            </a:r>
          </a:p>
        </p:txBody>
      </p:sp>
    </p:spTree>
    <p:extLst>
      <p:ext uri="{BB962C8B-B14F-4D97-AF65-F5344CB8AC3E}">
        <p14:creationId xmlns:p14="http://schemas.microsoft.com/office/powerpoint/2010/main" val="365163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Q4:</a:t>
            </a:r>
            <a:r>
              <a:rPr lang="zh-CN" altLang="en-US" dirty="0"/>
              <a:t>快速排序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B088D8-ADB0-9748-A861-BE913EB7B5A0}"/>
              </a:ext>
            </a:extLst>
          </p:cNvPr>
          <p:cNvSpPr txBox="1"/>
          <p:nvPr/>
        </p:nvSpPr>
        <p:spPr>
          <a:xfrm>
            <a:off x="668125" y="14231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第四步：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7941CFD-DA34-8143-85B5-935E1569C0F7}"/>
              </a:ext>
            </a:extLst>
          </p:cNvPr>
          <p:cNvSpPr txBox="1"/>
          <p:nvPr/>
        </p:nvSpPr>
        <p:spPr>
          <a:xfrm>
            <a:off x="199092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941DE3B-C474-894A-853F-02A2A2205E7A}"/>
              </a:ext>
            </a:extLst>
          </p:cNvPr>
          <p:cNvSpPr txBox="1"/>
          <p:nvPr/>
        </p:nvSpPr>
        <p:spPr>
          <a:xfrm>
            <a:off x="264553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C5CD0A8-CD43-3344-B7EB-EE0C51B482DC}"/>
              </a:ext>
            </a:extLst>
          </p:cNvPr>
          <p:cNvSpPr txBox="1"/>
          <p:nvPr/>
        </p:nvSpPr>
        <p:spPr>
          <a:xfrm>
            <a:off x="3293604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23614A-7499-9843-81E7-61E88535C707}"/>
              </a:ext>
            </a:extLst>
          </p:cNvPr>
          <p:cNvSpPr txBox="1"/>
          <p:nvPr/>
        </p:nvSpPr>
        <p:spPr>
          <a:xfrm>
            <a:off x="3928610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A05724B-E92E-8140-9963-B1805D36E897}"/>
              </a:ext>
            </a:extLst>
          </p:cNvPr>
          <p:cNvSpPr txBox="1"/>
          <p:nvPr/>
        </p:nvSpPr>
        <p:spPr>
          <a:xfrm>
            <a:off x="4583215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D1C8444-85C2-8E49-872F-6F969BD943F3}"/>
              </a:ext>
            </a:extLst>
          </p:cNvPr>
          <p:cNvSpPr txBox="1"/>
          <p:nvPr/>
        </p:nvSpPr>
        <p:spPr>
          <a:xfrm>
            <a:off x="523128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0DFDA30-02A7-C64D-BCA9-1F5D0E742A53}"/>
              </a:ext>
            </a:extLst>
          </p:cNvPr>
          <p:cNvSpPr txBox="1"/>
          <p:nvPr/>
        </p:nvSpPr>
        <p:spPr>
          <a:xfrm>
            <a:off x="601684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A0295B9-2411-D14E-9970-15B69F338191}"/>
              </a:ext>
            </a:extLst>
          </p:cNvPr>
          <p:cNvSpPr txBox="1"/>
          <p:nvPr/>
        </p:nvSpPr>
        <p:spPr>
          <a:xfrm>
            <a:off x="667144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4160146-A20E-294C-B90B-8D43514A652C}"/>
              </a:ext>
            </a:extLst>
          </p:cNvPr>
          <p:cNvSpPr txBox="1"/>
          <p:nvPr/>
        </p:nvSpPr>
        <p:spPr>
          <a:xfrm>
            <a:off x="7319519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97954C-15F7-BA4B-A803-D1EA48D2FA66}"/>
              </a:ext>
            </a:extLst>
          </p:cNvPr>
          <p:cNvSpPr txBox="1"/>
          <p:nvPr/>
        </p:nvSpPr>
        <p:spPr>
          <a:xfrm>
            <a:off x="1142909" y="252845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重复第</a:t>
            </a:r>
            <a:r>
              <a:rPr lang="en-US" altLang="zh-CN" dirty="0">
                <a:solidFill>
                  <a:srgbClr val="7030A0"/>
                </a:solidFill>
              </a:rPr>
              <a:t>2,3</a:t>
            </a:r>
            <a:r>
              <a:rPr lang="zh-CN" altLang="en-US" dirty="0">
                <a:solidFill>
                  <a:srgbClr val="7030A0"/>
                </a:solidFill>
              </a:rPr>
              <a:t>步，直到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=j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（从右侧</a:t>
            </a:r>
            <a:r>
              <a:rPr lang="en-US" altLang="zh-CN" dirty="0"/>
              <a:t>10</a:t>
            </a:r>
            <a:r>
              <a:rPr lang="zh-CN" altLang="en-US" dirty="0"/>
              <a:t>开始找到第一个小于</a:t>
            </a:r>
            <a:r>
              <a:rPr lang="en-US" altLang="zh-CN" dirty="0"/>
              <a:t>8</a:t>
            </a:r>
            <a:r>
              <a:rPr lang="zh-CN" altLang="en-US" dirty="0"/>
              <a:t>的数为</a:t>
            </a:r>
            <a:r>
              <a:rPr lang="en-US" altLang="zh-CN" dirty="0"/>
              <a:t>4</a:t>
            </a:r>
            <a:r>
              <a:rPr lang="zh-CN" altLang="en-US" dirty="0"/>
              <a:t>；从左侧</a:t>
            </a:r>
            <a:r>
              <a:rPr lang="en-US" altLang="zh-CN" dirty="0"/>
              <a:t>7</a:t>
            </a:r>
            <a:r>
              <a:rPr lang="zh-CN" altLang="en-US" dirty="0"/>
              <a:t>开始找第一个大于</a:t>
            </a:r>
            <a:r>
              <a:rPr lang="en-US" altLang="zh-CN" dirty="0"/>
              <a:t>8</a:t>
            </a:r>
            <a:r>
              <a:rPr lang="zh-CN" altLang="en-US" dirty="0"/>
              <a:t>的数，直到</a:t>
            </a:r>
            <a:r>
              <a:rPr lang="en-US" altLang="zh-CN" dirty="0" err="1"/>
              <a:t>i</a:t>
            </a:r>
            <a:r>
              <a:rPr lang="en-US" altLang="zh-CN" dirty="0"/>
              <a:t>=j</a:t>
            </a:r>
            <a:r>
              <a:rPr lang="zh-CN" altLang="en-US" dirty="0"/>
              <a:t>也没有找到）</a:t>
            </a:r>
          </a:p>
        </p:txBody>
      </p:sp>
      <p:cxnSp>
        <p:nvCxnSpPr>
          <p:cNvPr id="90" name="直接箭头连接符 83">
            <a:extLst>
              <a:ext uri="{FF2B5EF4-FFF2-40B4-BE49-F238E27FC236}">
                <a16:creationId xmlns:a16="http://schemas.microsoft.com/office/drawing/2014/main" id="{FCFBE1E5-36A1-7242-A1C1-A63CCD1A9B3E}"/>
              </a:ext>
            </a:extLst>
          </p:cNvPr>
          <p:cNvCxnSpPr/>
          <p:nvPr/>
        </p:nvCxnSpPr>
        <p:spPr>
          <a:xfrm flipH="1" flipV="1">
            <a:off x="5419974" y="1733982"/>
            <a:ext cx="137141" cy="2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A58165B-7ACF-7343-B1D4-32930E00488D}"/>
              </a:ext>
            </a:extLst>
          </p:cNvPr>
          <p:cNvSpPr txBox="1"/>
          <p:nvPr/>
        </p:nvSpPr>
        <p:spPr>
          <a:xfrm>
            <a:off x="5297973" y="195102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j</a:t>
            </a:r>
            <a:endParaRPr lang="zh-CN" altLang="en-US" sz="1600" dirty="0"/>
          </a:p>
        </p:txBody>
      </p:sp>
      <p:cxnSp>
        <p:nvCxnSpPr>
          <p:cNvPr id="92" name="直接箭头连接符 85">
            <a:extLst>
              <a:ext uri="{FF2B5EF4-FFF2-40B4-BE49-F238E27FC236}">
                <a16:creationId xmlns:a16="http://schemas.microsoft.com/office/drawing/2014/main" id="{D06D637C-9356-BC41-B8C7-10B83D04BC3A}"/>
              </a:ext>
            </a:extLst>
          </p:cNvPr>
          <p:cNvCxnSpPr/>
          <p:nvPr/>
        </p:nvCxnSpPr>
        <p:spPr>
          <a:xfrm flipV="1">
            <a:off x="5231289" y="1718528"/>
            <a:ext cx="153867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4A8DF3F-9268-604E-8202-155388C21EF1}"/>
              </a:ext>
            </a:extLst>
          </p:cNvPr>
          <p:cNvSpPr txBox="1"/>
          <p:nvPr/>
        </p:nvSpPr>
        <p:spPr>
          <a:xfrm>
            <a:off x="4894985" y="196435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i</a:t>
            </a:r>
            <a:endParaRPr lang="zh-CN" altLang="en-US" sz="16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40160D8-167F-1847-8E8D-004947276A2E}"/>
              </a:ext>
            </a:extLst>
          </p:cNvPr>
          <p:cNvSpPr txBox="1"/>
          <p:nvPr/>
        </p:nvSpPr>
        <p:spPr>
          <a:xfrm>
            <a:off x="678403" y="3501008"/>
            <a:ext cx="1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第五步：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0297BD8-CC8F-CE40-BDF0-9DD223ED6BE2}"/>
              </a:ext>
            </a:extLst>
          </p:cNvPr>
          <p:cNvSpPr txBox="1"/>
          <p:nvPr/>
        </p:nvSpPr>
        <p:spPr>
          <a:xfrm>
            <a:off x="208242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ED92080-09D1-6846-A594-8BF9B992B343}"/>
              </a:ext>
            </a:extLst>
          </p:cNvPr>
          <p:cNvSpPr txBox="1"/>
          <p:nvPr/>
        </p:nvSpPr>
        <p:spPr>
          <a:xfrm>
            <a:off x="2737027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DFF3690-AFFB-0849-AE09-9E73BEB78A5E}"/>
              </a:ext>
            </a:extLst>
          </p:cNvPr>
          <p:cNvSpPr txBox="1"/>
          <p:nvPr/>
        </p:nvSpPr>
        <p:spPr>
          <a:xfrm>
            <a:off x="3385099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08BD335-62BE-894D-A215-037F75C4D9F7}"/>
              </a:ext>
            </a:extLst>
          </p:cNvPr>
          <p:cNvSpPr txBox="1"/>
          <p:nvPr/>
        </p:nvSpPr>
        <p:spPr>
          <a:xfrm>
            <a:off x="4020105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4A210DE-771D-504E-8384-99D91A238EE7}"/>
              </a:ext>
            </a:extLst>
          </p:cNvPr>
          <p:cNvSpPr txBox="1"/>
          <p:nvPr/>
        </p:nvSpPr>
        <p:spPr>
          <a:xfrm>
            <a:off x="4674710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AEC2588-C516-EF44-8001-A5A07BD04570}"/>
              </a:ext>
            </a:extLst>
          </p:cNvPr>
          <p:cNvSpPr txBox="1"/>
          <p:nvPr/>
        </p:nvSpPr>
        <p:spPr>
          <a:xfrm>
            <a:off x="532278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F1628D-E081-5147-ADE1-4276AD850FAB}"/>
              </a:ext>
            </a:extLst>
          </p:cNvPr>
          <p:cNvSpPr txBox="1"/>
          <p:nvPr/>
        </p:nvSpPr>
        <p:spPr>
          <a:xfrm>
            <a:off x="6108337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1CEBFA-15CE-B245-9F70-F0E44DA0DCCB}"/>
              </a:ext>
            </a:extLst>
          </p:cNvPr>
          <p:cNvSpPr txBox="1"/>
          <p:nvPr/>
        </p:nvSpPr>
        <p:spPr>
          <a:xfrm>
            <a:off x="676294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6778AB6-1ED0-ED4B-8072-E46BA039D5AA}"/>
              </a:ext>
            </a:extLst>
          </p:cNvPr>
          <p:cNvSpPr txBox="1"/>
          <p:nvPr/>
        </p:nvSpPr>
        <p:spPr>
          <a:xfrm>
            <a:off x="7411014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F7DE7E6-30A1-3646-965C-2518FB30059D}"/>
              </a:ext>
            </a:extLst>
          </p:cNvPr>
          <p:cNvSpPr txBox="1"/>
          <p:nvPr/>
        </p:nvSpPr>
        <p:spPr>
          <a:xfrm>
            <a:off x="2906401" y="4160486"/>
            <a:ext cx="193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交换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和基准数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07" name="直接箭头连接符 64">
            <a:extLst>
              <a:ext uri="{FF2B5EF4-FFF2-40B4-BE49-F238E27FC236}">
                <a16:creationId xmlns:a16="http://schemas.microsoft.com/office/drawing/2014/main" id="{2ABA5E2B-15F1-CF46-8803-2B3E66DA04F6}"/>
              </a:ext>
            </a:extLst>
          </p:cNvPr>
          <p:cNvCxnSpPr/>
          <p:nvPr/>
        </p:nvCxnSpPr>
        <p:spPr>
          <a:xfrm flipH="1" flipV="1">
            <a:off x="5530696" y="3938866"/>
            <a:ext cx="137141" cy="2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BDBDE6-793C-534A-9B83-FEAFDE1C5D49}"/>
              </a:ext>
            </a:extLst>
          </p:cNvPr>
          <p:cNvSpPr txBox="1"/>
          <p:nvPr/>
        </p:nvSpPr>
        <p:spPr>
          <a:xfrm>
            <a:off x="5378195" y="42266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j</a:t>
            </a:r>
            <a:endParaRPr lang="zh-CN" altLang="en-US" sz="1600" dirty="0"/>
          </a:p>
        </p:txBody>
      </p:sp>
      <p:cxnSp>
        <p:nvCxnSpPr>
          <p:cNvPr id="109" name="直接箭头连接符 66">
            <a:extLst>
              <a:ext uri="{FF2B5EF4-FFF2-40B4-BE49-F238E27FC236}">
                <a16:creationId xmlns:a16="http://schemas.microsoft.com/office/drawing/2014/main" id="{3D6F8786-DAD0-9942-BD9E-821518930DBE}"/>
              </a:ext>
            </a:extLst>
          </p:cNvPr>
          <p:cNvCxnSpPr/>
          <p:nvPr/>
        </p:nvCxnSpPr>
        <p:spPr>
          <a:xfrm flipV="1">
            <a:off x="5301264" y="3924808"/>
            <a:ext cx="153867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28670A8-FE52-0847-B150-6C5FF15E8D1D}"/>
              </a:ext>
            </a:extLst>
          </p:cNvPr>
          <p:cNvSpPr txBox="1"/>
          <p:nvPr/>
        </p:nvSpPr>
        <p:spPr>
          <a:xfrm>
            <a:off x="4944775" y="420364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9F227DB-2298-C54F-9987-DE03AF32D391}"/>
              </a:ext>
            </a:extLst>
          </p:cNvPr>
          <p:cNvSpPr/>
          <p:nvPr/>
        </p:nvSpPr>
        <p:spPr>
          <a:xfrm>
            <a:off x="5927865" y="5106331"/>
            <a:ext cx="1956505" cy="37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9E4F4BC-B5F5-204E-BB7B-62747A850425}"/>
              </a:ext>
            </a:extLst>
          </p:cNvPr>
          <p:cNvSpPr/>
          <p:nvPr/>
        </p:nvSpPr>
        <p:spPr>
          <a:xfrm>
            <a:off x="1882335" y="5106333"/>
            <a:ext cx="3299556" cy="378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238CD02-F5E9-2D4E-873D-3BDA60A8EBC3}"/>
              </a:ext>
            </a:extLst>
          </p:cNvPr>
          <p:cNvSpPr txBox="1"/>
          <p:nvPr/>
        </p:nvSpPr>
        <p:spPr>
          <a:xfrm>
            <a:off x="679417" y="5068604"/>
            <a:ext cx="1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第六步：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FA03176-0447-BF4E-852D-A0C24DF32D3C}"/>
              </a:ext>
            </a:extLst>
          </p:cNvPr>
          <p:cNvSpPr txBox="1"/>
          <p:nvPr/>
        </p:nvSpPr>
        <p:spPr>
          <a:xfrm>
            <a:off x="207901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3CFBC45-1947-6346-BB66-81BC39E51BD4}"/>
              </a:ext>
            </a:extLst>
          </p:cNvPr>
          <p:cNvSpPr txBox="1"/>
          <p:nvPr/>
        </p:nvSpPr>
        <p:spPr>
          <a:xfrm>
            <a:off x="2733618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22D1FD0-164F-A446-A7D1-FFAF2387784C}"/>
              </a:ext>
            </a:extLst>
          </p:cNvPr>
          <p:cNvSpPr txBox="1"/>
          <p:nvPr/>
        </p:nvSpPr>
        <p:spPr>
          <a:xfrm>
            <a:off x="3381690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C1E1584-FC7E-8247-BABB-55945918DCE7}"/>
              </a:ext>
            </a:extLst>
          </p:cNvPr>
          <p:cNvSpPr txBox="1"/>
          <p:nvPr/>
        </p:nvSpPr>
        <p:spPr>
          <a:xfrm>
            <a:off x="4016696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ADC85C9-F16F-0249-A0EF-BC6E1CD23A80}"/>
              </a:ext>
            </a:extLst>
          </p:cNvPr>
          <p:cNvSpPr txBox="1"/>
          <p:nvPr/>
        </p:nvSpPr>
        <p:spPr>
          <a:xfrm>
            <a:off x="4671301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77E2FE6-0C65-FD4C-ABCA-62F5E0BBC6BB}"/>
              </a:ext>
            </a:extLst>
          </p:cNvPr>
          <p:cNvSpPr txBox="1"/>
          <p:nvPr/>
        </p:nvSpPr>
        <p:spPr>
          <a:xfrm>
            <a:off x="531937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FFBD9B5-3F59-A344-A844-E77CFCB98F06}"/>
              </a:ext>
            </a:extLst>
          </p:cNvPr>
          <p:cNvSpPr txBox="1"/>
          <p:nvPr/>
        </p:nvSpPr>
        <p:spPr>
          <a:xfrm>
            <a:off x="6104928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064FBD6-9015-0C4E-8DFA-0638D0E46F78}"/>
              </a:ext>
            </a:extLst>
          </p:cNvPr>
          <p:cNvSpPr txBox="1"/>
          <p:nvPr/>
        </p:nvSpPr>
        <p:spPr>
          <a:xfrm>
            <a:off x="675953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4D63A3E-C429-BE42-AC30-D96A84A14406}"/>
              </a:ext>
            </a:extLst>
          </p:cNvPr>
          <p:cNvSpPr txBox="1"/>
          <p:nvPr/>
        </p:nvSpPr>
        <p:spPr>
          <a:xfrm>
            <a:off x="7407605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F4697EB8-CD32-1446-BC6B-914063EEE023}"/>
              </a:ext>
            </a:extLst>
          </p:cNvPr>
          <p:cNvSpPr txBox="1"/>
          <p:nvPr/>
        </p:nvSpPr>
        <p:spPr>
          <a:xfrm>
            <a:off x="2020398" y="6167045"/>
            <a:ext cx="5623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分别</a:t>
            </a:r>
            <a:r>
              <a:rPr lang="zh-CN" altLang="en-US" dirty="0">
                <a:solidFill>
                  <a:srgbClr val="7030A0"/>
                </a:solidFill>
              </a:rPr>
              <a:t>递归执行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左侧区间和右侧区间</a:t>
            </a:r>
            <a:r>
              <a:rPr lang="zh-CN" altLang="en-US" dirty="0"/>
              <a:t>（重复步骤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6</a:t>
            </a:r>
            <a:r>
              <a:rPr lang="zh-CN" altLang="en-US" dirty="0"/>
              <a:t>）</a:t>
            </a:r>
            <a:endParaRPr lang="en-US" altLang="zh-CN" dirty="0"/>
          </a:p>
          <a:p>
            <a:pPr algn="ctr"/>
            <a:r>
              <a:rPr lang="en-US" altLang="zh-CN" dirty="0"/>
              <a:t>i-1</a:t>
            </a:r>
            <a:r>
              <a:rPr lang="zh-CN" altLang="en-US" dirty="0"/>
              <a:t>就是新的</a:t>
            </a:r>
            <a:r>
              <a:rPr lang="en-US" altLang="zh-CN" dirty="0"/>
              <a:t>r</a:t>
            </a:r>
            <a:r>
              <a:rPr lang="zh-CN" altLang="en-US" dirty="0"/>
              <a:t>；</a:t>
            </a:r>
            <a:r>
              <a:rPr lang="en-US" altLang="zh-CN" dirty="0"/>
              <a:t>i+1</a:t>
            </a:r>
            <a:r>
              <a:rPr lang="zh-CN" altLang="en-US" dirty="0"/>
              <a:t>就是新的</a:t>
            </a:r>
            <a:r>
              <a:rPr lang="en-US" altLang="zh-CN" dirty="0"/>
              <a:t>l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A18936-34AB-D048-9CEC-8C3EF767443F}"/>
              </a:ext>
            </a:extLst>
          </p:cNvPr>
          <p:cNvSpPr txBox="1"/>
          <p:nvPr/>
        </p:nvSpPr>
        <p:spPr>
          <a:xfrm>
            <a:off x="2733620" y="4725144"/>
            <a:ext cx="18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r>
              <a:rPr kumimoji="1" lang="zh-CN" altLang="en-US" dirty="0">
                <a:solidFill>
                  <a:srgbClr val="C00000"/>
                </a:solidFill>
              </a:rPr>
              <a:t>左侧都小于</a:t>
            </a:r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6B074C7-93A5-6741-BE38-7EFB6F9B0BB6}"/>
              </a:ext>
            </a:extLst>
          </p:cNvPr>
          <p:cNvSpPr txBox="1"/>
          <p:nvPr/>
        </p:nvSpPr>
        <p:spPr>
          <a:xfrm>
            <a:off x="6130664" y="4725612"/>
            <a:ext cx="18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r>
              <a:rPr kumimoji="1" lang="zh-CN" altLang="en-US" dirty="0">
                <a:solidFill>
                  <a:srgbClr val="C00000"/>
                </a:solidFill>
              </a:rPr>
              <a:t>右侧都大于</a:t>
            </a:r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3" name="直接箭头连接符 22">
            <a:extLst>
              <a:ext uri="{FF2B5EF4-FFF2-40B4-BE49-F238E27FC236}">
                <a16:creationId xmlns:a16="http://schemas.microsoft.com/office/drawing/2014/main" id="{61889683-DE63-4C4F-AA8D-E52CB9118C37}"/>
              </a:ext>
            </a:extLst>
          </p:cNvPr>
          <p:cNvCxnSpPr>
            <a:cxnSpLocks/>
          </p:cNvCxnSpPr>
          <p:nvPr/>
        </p:nvCxnSpPr>
        <p:spPr>
          <a:xfrm flipV="1">
            <a:off x="1756446" y="1722005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6693A2-E0D3-6F43-AD29-597C05CA248B}"/>
              </a:ext>
            </a:extLst>
          </p:cNvPr>
          <p:cNvSpPr txBox="1"/>
          <p:nvPr/>
        </p:nvSpPr>
        <p:spPr>
          <a:xfrm>
            <a:off x="1351056" y="20495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65" name="直接箭头连接符 24">
            <a:extLst>
              <a:ext uri="{FF2B5EF4-FFF2-40B4-BE49-F238E27FC236}">
                <a16:creationId xmlns:a16="http://schemas.microsoft.com/office/drawing/2014/main" id="{6E1C81C7-358A-9543-9C45-0DCEBC699D69}"/>
              </a:ext>
            </a:extLst>
          </p:cNvPr>
          <p:cNvCxnSpPr>
            <a:cxnSpLocks/>
          </p:cNvCxnSpPr>
          <p:nvPr/>
        </p:nvCxnSpPr>
        <p:spPr>
          <a:xfrm flipH="1" flipV="1">
            <a:off x="2142328" y="1722005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30">
            <a:extLst>
              <a:ext uri="{FF2B5EF4-FFF2-40B4-BE49-F238E27FC236}">
                <a16:creationId xmlns:a16="http://schemas.microsoft.com/office/drawing/2014/main" id="{5D862625-D621-8A4F-B105-40B078B93FA8}"/>
              </a:ext>
            </a:extLst>
          </p:cNvPr>
          <p:cNvCxnSpPr/>
          <p:nvPr/>
        </p:nvCxnSpPr>
        <p:spPr>
          <a:xfrm flipV="1">
            <a:off x="7513985" y="173058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0F1A050-7B85-BA47-9C4B-4A74B60087DF}"/>
              </a:ext>
            </a:extLst>
          </p:cNvPr>
          <p:cNvSpPr txBox="1"/>
          <p:nvPr/>
        </p:nvSpPr>
        <p:spPr>
          <a:xfrm>
            <a:off x="7190041" y="205815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A981C72-62C7-2341-B935-B28DF1881FC4}"/>
              </a:ext>
            </a:extLst>
          </p:cNvPr>
          <p:cNvSpPr txBox="1"/>
          <p:nvPr/>
        </p:nvSpPr>
        <p:spPr>
          <a:xfrm>
            <a:off x="2396317" y="20519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9" name="直接箭头连接符 22">
            <a:extLst>
              <a:ext uri="{FF2B5EF4-FFF2-40B4-BE49-F238E27FC236}">
                <a16:creationId xmlns:a16="http://schemas.microsoft.com/office/drawing/2014/main" id="{1ACFFDA0-26FB-5647-87D1-5845EE5A420B}"/>
              </a:ext>
            </a:extLst>
          </p:cNvPr>
          <p:cNvCxnSpPr>
            <a:cxnSpLocks/>
          </p:cNvCxnSpPr>
          <p:nvPr/>
        </p:nvCxnSpPr>
        <p:spPr>
          <a:xfrm flipV="1">
            <a:off x="1875369" y="3846456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D02AD7-2538-984F-A888-73EB2519B6F4}"/>
              </a:ext>
            </a:extLst>
          </p:cNvPr>
          <p:cNvSpPr txBox="1"/>
          <p:nvPr/>
        </p:nvSpPr>
        <p:spPr>
          <a:xfrm>
            <a:off x="1469979" y="41740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71" name="直接箭头连接符 24">
            <a:extLst>
              <a:ext uri="{FF2B5EF4-FFF2-40B4-BE49-F238E27FC236}">
                <a16:creationId xmlns:a16="http://schemas.microsoft.com/office/drawing/2014/main" id="{D073BBE6-4C60-144F-9B38-43E5FC987630}"/>
              </a:ext>
            </a:extLst>
          </p:cNvPr>
          <p:cNvCxnSpPr>
            <a:cxnSpLocks/>
          </p:cNvCxnSpPr>
          <p:nvPr/>
        </p:nvCxnSpPr>
        <p:spPr>
          <a:xfrm flipH="1" flipV="1">
            <a:off x="2261251" y="3846456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30">
            <a:extLst>
              <a:ext uri="{FF2B5EF4-FFF2-40B4-BE49-F238E27FC236}">
                <a16:creationId xmlns:a16="http://schemas.microsoft.com/office/drawing/2014/main" id="{285FFD88-EC73-5B48-AB96-0B5EAB6639C0}"/>
              </a:ext>
            </a:extLst>
          </p:cNvPr>
          <p:cNvCxnSpPr/>
          <p:nvPr/>
        </p:nvCxnSpPr>
        <p:spPr>
          <a:xfrm flipV="1">
            <a:off x="7632908" y="3855040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410B4A8-D50E-AE4B-B601-B88471473420}"/>
              </a:ext>
            </a:extLst>
          </p:cNvPr>
          <p:cNvSpPr txBox="1"/>
          <p:nvPr/>
        </p:nvSpPr>
        <p:spPr>
          <a:xfrm>
            <a:off x="7308964" y="41826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BC08540-31A7-4C4C-BF45-9251685ABC58}"/>
              </a:ext>
            </a:extLst>
          </p:cNvPr>
          <p:cNvSpPr txBox="1"/>
          <p:nvPr/>
        </p:nvSpPr>
        <p:spPr>
          <a:xfrm>
            <a:off x="2515240" y="41764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87" name="直接箭头连接符 22">
            <a:extLst>
              <a:ext uri="{FF2B5EF4-FFF2-40B4-BE49-F238E27FC236}">
                <a16:creationId xmlns:a16="http://schemas.microsoft.com/office/drawing/2014/main" id="{5D1CBD0D-92CF-F344-B48E-02214D3BF090}"/>
              </a:ext>
            </a:extLst>
          </p:cNvPr>
          <p:cNvCxnSpPr>
            <a:cxnSpLocks/>
          </p:cNvCxnSpPr>
          <p:nvPr/>
        </p:nvCxnSpPr>
        <p:spPr>
          <a:xfrm flipV="1">
            <a:off x="1857200" y="5526095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56379CE-E50D-D34B-9F79-B9FEC3960EFA}"/>
              </a:ext>
            </a:extLst>
          </p:cNvPr>
          <p:cNvSpPr txBox="1"/>
          <p:nvPr/>
        </p:nvSpPr>
        <p:spPr>
          <a:xfrm>
            <a:off x="1451810" y="585366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94" name="直接箭头连接符 24">
            <a:extLst>
              <a:ext uri="{FF2B5EF4-FFF2-40B4-BE49-F238E27FC236}">
                <a16:creationId xmlns:a16="http://schemas.microsoft.com/office/drawing/2014/main" id="{EDEAE7FD-02F0-C949-8275-E1DB0C8EF2EC}"/>
              </a:ext>
            </a:extLst>
          </p:cNvPr>
          <p:cNvCxnSpPr>
            <a:cxnSpLocks/>
          </p:cNvCxnSpPr>
          <p:nvPr/>
        </p:nvCxnSpPr>
        <p:spPr>
          <a:xfrm flipH="1" flipV="1">
            <a:off x="2243082" y="5526095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30">
            <a:extLst>
              <a:ext uri="{FF2B5EF4-FFF2-40B4-BE49-F238E27FC236}">
                <a16:creationId xmlns:a16="http://schemas.microsoft.com/office/drawing/2014/main" id="{B55E420C-6699-0840-8441-A282E6B96533}"/>
              </a:ext>
            </a:extLst>
          </p:cNvPr>
          <p:cNvCxnSpPr/>
          <p:nvPr/>
        </p:nvCxnSpPr>
        <p:spPr>
          <a:xfrm flipV="1">
            <a:off x="7614739" y="553467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688EA90-22FA-BE47-8D2A-11D396B1C2AA}"/>
              </a:ext>
            </a:extLst>
          </p:cNvPr>
          <p:cNvSpPr txBox="1"/>
          <p:nvPr/>
        </p:nvSpPr>
        <p:spPr>
          <a:xfrm>
            <a:off x="7290795" y="586224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262E9D4-C6B4-C940-B4D7-75BBDB47B9E1}"/>
              </a:ext>
            </a:extLst>
          </p:cNvPr>
          <p:cNvSpPr txBox="1"/>
          <p:nvPr/>
        </p:nvSpPr>
        <p:spPr>
          <a:xfrm>
            <a:off x="2497071" y="58560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139" name="直接箭头连接符 66">
            <a:extLst>
              <a:ext uri="{FF2B5EF4-FFF2-40B4-BE49-F238E27FC236}">
                <a16:creationId xmlns:a16="http://schemas.microsoft.com/office/drawing/2014/main" id="{96587437-FA55-A849-8B38-C3EB7534C426}"/>
              </a:ext>
            </a:extLst>
          </p:cNvPr>
          <p:cNvCxnSpPr>
            <a:cxnSpLocks/>
          </p:cNvCxnSpPr>
          <p:nvPr/>
        </p:nvCxnSpPr>
        <p:spPr>
          <a:xfrm flipV="1">
            <a:off x="4811581" y="5476016"/>
            <a:ext cx="0" cy="34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FEDC2A-C03F-9042-9282-7E66D310EC54}"/>
              </a:ext>
            </a:extLst>
          </p:cNvPr>
          <p:cNvSpPr txBox="1"/>
          <p:nvPr/>
        </p:nvSpPr>
        <p:spPr>
          <a:xfrm>
            <a:off x="4499992" y="58154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i-1</a:t>
            </a:r>
            <a:endParaRPr lang="zh-CN" altLang="en-US" sz="1600" dirty="0"/>
          </a:p>
        </p:txBody>
      </p:sp>
      <p:cxnSp>
        <p:nvCxnSpPr>
          <p:cNvPr id="141" name="直接箭头连接符 22">
            <a:extLst>
              <a:ext uri="{FF2B5EF4-FFF2-40B4-BE49-F238E27FC236}">
                <a16:creationId xmlns:a16="http://schemas.microsoft.com/office/drawing/2014/main" id="{E33CFD4F-1BC4-F842-8679-B7721F0A2565}"/>
              </a:ext>
            </a:extLst>
          </p:cNvPr>
          <p:cNvCxnSpPr>
            <a:cxnSpLocks/>
          </p:cNvCxnSpPr>
          <p:nvPr/>
        </p:nvCxnSpPr>
        <p:spPr>
          <a:xfrm flipV="1">
            <a:off x="5936518" y="5508701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99BC7E2-A613-DE4D-BBFE-810851357FA3}"/>
              </a:ext>
            </a:extLst>
          </p:cNvPr>
          <p:cNvSpPr txBox="1"/>
          <p:nvPr/>
        </p:nvSpPr>
        <p:spPr>
          <a:xfrm>
            <a:off x="5531128" y="58362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143" name="直接箭头连接符 24">
            <a:extLst>
              <a:ext uri="{FF2B5EF4-FFF2-40B4-BE49-F238E27FC236}">
                <a16:creationId xmlns:a16="http://schemas.microsoft.com/office/drawing/2014/main" id="{429EE9E9-1FEE-3942-ABBB-6BB8D0BA8765}"/>
              </a:ext>
            </a:extLst>
          </p:cNvPr>
          <p:cNvCxnSpPr>
            <a:cxnSpLocks/>
          </p:cNvCxnSpPr>
          <p:nvPr/>
        </p:nvCxnSpPr>
        <p:spPr>
          <a:xfrm flipH="1" flipV="1">
            <a:off x="6322400" y="5508701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F7703AC-4BF3-5F41-81C7-2E485D29C4DA}"/>
              </a:ext>
            </a:extLst>
          </p:cNvPr>
          <p:cNvSpPr txBox="1"/>
          <p:nvPr/>
        </p:nvSpPr>
        <p:spPr>
          <a:xfrm>
            <a:off x="6516216" y="5838645"/>
            <a:ext cx="5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i+1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9792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Q4:</a:t>
            </a:r>
            <a:r>
              <a:rPr lang="zh-CN" altLang="en-US" dirty="0"/>
              <a:t>快速排序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B088D8-ADB0-9748-A861-BE913EB7B5A0}"/>
              </a:ext>
            </a:extLst>
          </p:cNvPr>
          <p:cNvSpPr txBox="1"/>
          <p:nvPr/>
        </p:nvSpPr>
        <p:spPr>
          <a:xfrm>
            <a:off x="668125" y="142317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第四步：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7941CFD-DA34-8143-85B5-935E1569C0F7}"/>
              </a:ext>
            </a:extLst>
          </p:cNvPr>
          <p:cNvSpPr txBox="1"/>
          <p:nvPr/>
        </p:nvSpPr>
        <p:spPr>
          <a:xfrm>
            <a:off x="199092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D941DE3B-C474-894A-853F-02A2A2205E7A}"/>
              </a:ext>
            </a:extLst>
          </p:cNvPr>
          <p:cNvSpPr txBox="1"/>
          <p:nvPr/>
        </p:nvSpPr>
        <p:spPr>
          <a:xfrm>
            <a:off x="264553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FC5CD0A8-CD43-3344-B7EB-EE0C51B482DC}"/>
              </a:ext>
            </a:extLst>
          </p:cNvPr>
          <p:cNvSpPr txBox="1"/>
          <p:nvPr/>
        </p:nvSpPr>
        <p:spPr>
          <a:xfrm>
            <a:off x="3293604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123614A-7499-9843-81E7-61E88535C707}"/>
              </a:ext>
            </a:extLst>
          </p:cNvPr>
          <p:cNvSpPr txBox="1"/>
          <p:nvPr/>
        </p:nvSpPr>
        <p:spPr>
          <a:xfrm>
            <a:off x="3928610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0A05724B-E92E-8140-9963-B1805D36E897}"/>
              </a:ext>
            </a:extLst>
          </p:cNvPr>
          <p:cNvSpPr txBox="1"/>
          <p:nvPr/>
        </p:nvSpPr>
        <p:spPr>
          <a:xfrm>
            <a:off x="4583215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D1C8444-85C2-8E49-872F-6F969BD943F3}"/>
              </a:ext>
            </a:extLst>
          </p:cNvPr>
          <p:cNvSpPr txBox="1"/>
          <p:nvPr/>
        </p:nvSpPr>
        <p:spPr>
          <a:xfrm>
            <a:off x="523128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10DFDA30-02A7-C64D-BCA9-1F5D0E742A53}"/>
              </a:ext>
            </a:extLst>
          </p:cNvPr>
          <p:cNvSpPr txBox="1"/>
          <p:nvPr/>
        </p:nvSpPr>
        <p:spPr>
          <a:xfrm>
            <a:off x="601684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A0295B9-2411-D14E-9970-15B69F338191}"/>
              </a:ext>
            </a:extLst>
          </p:cNvPr>
          <p:cNvSpPr txBox="1"/>
          <p:nvPr/>
        </p:nvSpPr>
        <p:spPr>
          <a:xfrm>
            <a:off x="667144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F4160146-A20E-294C-B90B-8D43514A652C}"/>
              </a:ext>
            </a:extLst>
          </p:cNvPr>
          <p:cNvSpPr txBox="1"/>
          <p:nvPr/>
        </p:nvSpPr>
        <p:spPr>
          <a:xfrm>
            <a:off x="7319519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597954C-15F7-BA4B-A803-D1EA48D2FA66}"/>
              </a:ext>
            </a:extLst>
          </p:cNvPr>
          <p:cNvSpPr txBox="1"/>
          <p:nvPr/>
        </p:nvSpPr>
        <p:spPr>
          <a:xfrm>
            <a:off x="1142909" y="2528457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重复第</a:t>
            </a:r>
            <a:r>
              <a:rPr lang="en-US" altLang="zh-CN" dirty="0">
                <a:solidFill>
                  <a:srgbClr val="7030A0"/>
                </a:solidFill>
              </a:rPr>
              <a:t>2,3</a:t>
            </a:r>
            <a:r>
              <a:rPr lang="zh-CN" altLang="en-US" dirty="0">
                <a:solidFill>
                  <a:srgbClr val="7030A0"/>
                </a:solidFill>
              </a:rPr>
              <a:t>步，直到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en-US" altLang="zh-CN" dirty="0">
                <a:solidFill>
                  <a:srgbClr val="7030A0"/>
                </a:solidFill>
              </a:rPr>
              <a:t>=j</a:t>
            </a:r>
            <a:r>
              <a:rPr lang="zh-CN" altLang="en-US" dirty="0">
                <a:solidFill>
                  <a:srgbClr val="7030A0"/>
                </a:solidFill>
              </a:rPr>
              <a:t> </a:t>
            </a:r>
            <a:r>
              <a:rPr lang="zh-CN" altLang="en-US" dirty="0"/>
              <a:t>（从右侧</a:t>
            </a:r>
            <a:r>
              <a:rPr lang="en-US" altLang="zh-CN" dirty="0"/>
              <a:t>10</a:t>
            </a:r>
            <a:r>
              <a:rPr lang="zh-CN" altLang="en-US" dirty="0"/>
              <a:t>开始找到第一个小于</a:t>
            </a:r>
            <a:r>
              <a:rPr lang="en-US" altLang="zh-CN" dirty="0"/>
              <a:t>8</a:t>
            </a:r>
            <a:r>
              <a:rPr lang="zh-CN" altLang="en-US" dirty="0"/>
              <a:t>的数为</a:t>
            </a:r>
            <a:r>
              <a:rPr lang="en-US" altLang="zh-CN" dirty="0"/>
              <a:t>4</a:t>
            </a:r>
            <a:r>
              <a:rPr lang="zh-CN" altLang="en-US" dirty="0"/>
              <a:t>；从左侧</a:t>
            </a:r>
            <a:r>
              <a:rPr lang="en-US" altLang="zh-CN" dirty="0"/>
              <a:t>7</a:t>
            </a:r>
            <a:r>
              <a:rPr lang="zh-CN" altLang="en-US" dirty="0"/>
              <a:t>开始找第一个大于</a:t>
            </a:r>
            <a:r>
              <a:rPr lang="en-US" altLang="zh-CN" dirty="0"/>
              <a:t>8</a:t>
            </a:r>
            <a:r>
              <a:rPr lang="zh-CN" altLang="en-US" dirty="0"/>
              <a:t>的数，直到</a:t>
            </a:r>
            <a:r>
              <a:rPr lang="en-US" altLang="zh-CN" dirty="0" err="1"/>
              <a:t>i</a:t>
            </a:r>
            <a:r>
              <a:rPr lang="en-US" altLang="zh-CN" dirty="0"/>
              <a:t>=j</a:t>
            </a:r>
            <a:r>
              <a:rPr lang="zh-CN" altLang="en-US" dirty="0"/>
              <a:t>也没有找到）</a:t>
            </a:r>
          </a:p>
        </p:txBody>
      </p:sp>
      <p:cxnSp>
        <p:nvCxnSpPr>
          <p:cNvPr id="90" name="直接箭头连接符 83">
            <a:extLst>
              <a:ext uri="{FF2B5EF4-FFF2-40B4-BE49-F238E27FC236}">
                <a16:creationId xmlns:a16="http://schemas.microsoft.com/office/drawing/2014/main" id="{FCFBE1E5-36A1-7242-A1C1-A63CCD1A9B3E}"/>
              </a:ext>
            </a:extLst>
          </p:cNvPr>
          <p:cNvCxnSpPr/>
          <p:nvPr/>
        </p:nvCxnSpPr>
        <p:spPr>
          <a:xfrm flipH="1" flipV="1">
            <a:off x="5419974" y="1733982"/>
            <a:ext cx="137141" cy="2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FA58165B-7ACF-7343-B1D4-32930E00488D}"/>
              </a:ext>
            </a:extLst>
          </p:cNvPr>
          <p:cNvSpPr txBox="1"/>
          <p:nvPr/>
        </p:nvSpPr>
        <p:spPr>
          <a:xfrm>
            <a:off x="5297973" y="195102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j</a:t>
            </a:r>
            <a:endParaRPr lang="zh-CN" altLang="en-US" sz="1600" dirty="0"/>
          </a:p>
        </p:txBody>
      </p:sp>
      <p:cxnSp>
        <p:nvCxnSpPr>
          <p:cNvPr id="92" name="直接箭头连接符 85">
            <a:extLst>
              <a:ext uri="{FF2B5EF4-FFF2-40B4-BE49-F238E27FC236}">
                <a16:creationId xmlns:a16="http://schemas.microsoft.com/office/drawing/2014/main" id="{D06D637C-9356-BC41-B8C7-10B83D04BC3A}"/>
              </a:ext>
            </a:extLst>
          </p:cNvPr>
          <p:cNvCxnSpPr/>
          <p:nvPr/>
        </p:nvCxnSpPr>
        <p:spPr>
          <a:xfrm flipV="1">
            <a:off x="5231289" y="1718528"/>
            <a:ext cx="153867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本框 92">
            <a:extLst>
              <a:ext uri="{FF2B5EF4-FFF2-40B4-BE49-F238E27FC236}">
                <a16:creationId xmlns:a16="http://schemas.microsoft.com/office/drawing/2014/main" id="{34A8DF3F-9268-604E-8202-155388C21EF1}"/>
              </a:ext>
            </a:extLst>
          </p:cNvPr>
          <p:cNvSpPr txBox="1"/>
          <p:nvPr/>
        </p:nvSpPr>
        <p:spPr>
          <a:xfrm>
            <a:off x="4894985" y="196435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i</a:t>
            </a:r>
            <a:endParaRPr lang="zh-CN" altLang="en-US" sz="1600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B40160D8-167F-1847-8E8D-004947276A2E}"/>
              </a:ext>
            </a:extLst>
          </p:cNvPr>
          <p:cNvSpPr txBox="1"/>
          <p:nvPr/>
        </p:nvSpPr>
        <p:spPr>
          <a:xfrm>
            <a:off x="678403" y="3501008"/>
            <a:ext cx="1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第五步：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0297BD8-CC8F-CE40-BDF0-9DD223ED6BE2}"/>
              </a:ext>
            </a:extLst>
          </p:cNvPr>
          <p:cNvSpPr txBox="1"/>
          <p:nvPr/>
        </p:nvSpPr>
        <p:spPr>
          <a:xfrm>
            <a:off x="208242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4ED92080-09D1-6846-A594-8BF9B992B343}"/>
              </a:ext>
            </a:extLst>
          </p:cNvPr>
          <p:cNvSpPr txBox="1"/>
          <p:nvPr/>
        </p:nvSpPr>
        <p:spPr>
          <a:xfrm>
            <a:off x="2737027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DFF3690-AFFB-0849-AE09-9E73BEB78A5E}"/>
              </a:ext>
            </a:extLst>
          </p:cNvPr>
          <p:cNvSpPr txBox="1"/>
          <p:nvPr/>
        </p:nvSpPr>
        <p:spPr>
          <a:xfrm>
            <a:off x="3385099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08BD335-62BE-894D-A215-037F75C4D9F7}"/>
              </a:ext>
            </a:extLst>
          </p:cNvPr>
          <p:cNvSpPr txBox="1"/>
          <p:nvPr/>
        </p:nvSpPr>
        <p:spPr>
          <a:xfrm>
            <a:off x="4020105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64A210DE-771D-504E-8384-99D91A238EE7}"/>
              </a:ext>
            </a:extLst>
          </p:cNvPr>
          <p:cNvSpPr txBox="1"/>
          <p:nvPr/>
        </p:nvSpPr>
        <p:spPr>
          <a:xfrm>
            <a:off x="4674710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BAEC2588-C516-EF44-8001-A5A07BD04570}"/>
              </a:ext>
            </a:extLst>
          </p:cNvPr>
          <p:cNvSpPr txBox="1"/>
          <p:nvPr/>
        </p:nvSpPr>
        <p:spPr>
          <a:xfrm>
            <a:off x="532278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8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0F1628D-E081-5147-ADE1-4276AD850FAB}"/>
              </a:ext>
            </a:extLst>
          </p:cNvPr>
          <p:cNvSpPr txBox="1"/>
          <p:nvPr/>
        </p:nvSpPr>
        <p:spPr>
          <a:xfrm>
            <a:off x="6108337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5F1CEBFA-15CE-B245-9F70-F0E44DA0DCCB}"/>
              </a:ext>
            </a:extLst>
          </p:cNvPr>
          <p:cNvSpPr txBox="1"/>
          <p:nvPr/>
        </p:nvSpPr>
        <p:spPr>
          <a:xfrm>
            <a:off x="6762942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6778AB6-1ED0-ED4B-8072-E46BA039D5AA}"/>
              </a:ext>
            </a:extLst>
          </p:cNvPr>
          <p:cNvSpPr txBox="1"/>
          <p:nvPr/>
        </p:nvSpPr>
        <p:spPr>
          <a:xfrm>
            <a:off x="7411014" y="350966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1F7DE7E6-30A1-3646-965C-2518FB30059D}"/>
              </a:ext>
            </a:extLst>
          </p:cNvPr>
          <p:cNvSpPr txBox="1"/>
          <p:nvPr/>
        </p:nvSpPr>
        <p:spPr>
          <a:xfrm>
            <a:off x="2906401" y="4160486"/>
            <a:ext cx="193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交换</a:t>
            </a:r>
            <a:r>
              <a:rPr lang="en-US" altLang="zh-CN" dirty="0">
                <a:solidFill>
                  <a:srgbClr val="7030A0"/>
                </a:solidFill>
              </a:rPr>
              <a:t>4</a:t>
            </a:r>
            <a:r>
              <a:rPr lang="zh-CN" altLang="en-US" dirty="0">
                <a:solidFill>
                  <a:srgbClr val="7030A0"/>
                </a:solidFill>
              </a:rPr>
              <a:t>和基准数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endParaRPr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07" name="直接箭头连接符 64">
            <a:extLst>
              <a:ext uri="{FF2B5EF4-FFF2-40B4-BE49-F238E27FC236}">
                <a16:creationId xmlns:a16="http://schemas.microsoft.com/office/drawing/2014/main" id="{2ABA5E2B-15F1-CF46-8803-2B3E66DA04F6}"/>
              </a:ext>
            </a:extLst>
          </p:cNvPr>
          <p:cNvCxnSpPr/>
          <p:nvPr/>
        </p:nvCxnSpPr>
        <p:spPr>
          <a:xfrm flipH="1" flipV="1">
            <a:off x="5530696" y="3938866"/>
            <a:ext cx="137141" cy="248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87BDBDE6-793C-534A-9B83-FEAFDE1C5D49}"/>
              </a:ext>
            </a:extLst>
          </p:cNvPr>
          <p:cNvSpPr txBox="1"/>
          <p:nvPr/>
        </p:nvSpPr>
        <p:spPr>
          <a:xfrm>
            <a:off x="5378195" y="42266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j</a:t>
            </a:r>
            <a:endParaRPr lang="zh-CN" altLang="en-US" sz="1600" dirty="0"/>
          </a:p>
        </p:txBody>
      </p:sp>
      <p:cxnSp>
        <p:nvCxnSpPr>
          <p:cNvPr id="109" name="直接箭头连接符 66">
            <a:extLst>
              <a:ext uri="{FF2B5EF4-FFF2-40B4-BE49-F238E27FC236}">
                <a16:creationId xmlns:a16="http://schemas.microsoft.com/office/drawing/2014/main" id="{3D6F8786-DAD0-9942-BD9E-821518930DBE}"/>
              </a:ext>
            </a:extLst>
          </p:cNvPr>
          <p:cNvCxnSpPr/>
          <p:nvPr/>
        </p:nvCxnSpPr>
        <p:spPr>
          <a:xfrm flipV="1">
            <a:off x="5301264" y="3924808"/>
            <a:ext cx="153867" cy="293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128670A8-FE52-0847-B150-6C5FF15E8D1D}"/>
              </a:ext>
            </a:extLst>
          </p:cNvPr>
          <p:cNvSpPr txBox="1"/>
          <p:nvPr/>
        </p:nvSpPr>
        <p:spPr>
          <a:xfrm>
            <a:off x="4944775" y="4203645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</a:t>
            </a:r>
            <a:endParaRPr lang="zh-CN" altLang="en-US" sz="1600" dirty="0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69F227DB-2298-C54F-9987-DE03AF32D391}"/>
              </a:ext>
            </a:extLst>
          </p:cNvPr>
          <p:cNvSpPr/>
          <p:nvPr/>
        </p:nvSpPr>
        <p:spPr>
          <a:xfrm>
            <a:off x="5927865" y="5106331"/>
            <a:ext cx="1956505" cy="3759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59E4F4BC-B5F5-204E-BB7B-62747A850425}"/>
              </a:ext>
            </a:extLst>
          </p:cNvPr>
          <p:cNvSpPr/>
          <p:nvPr/>
        </p:nvSpPr>
        <p:spPr>
          <a:xfrm>
            <a:off x="1882335" y="5106333"/>
            <a:ext cx="3299556" cy="3789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238CD02-F5E9-2D4E-873D-3BDA60A8EBC3}"/>
              </a:ext>
            </a:extLst>
          </p:cNvPr>
          <p:cNvSpPr txBox="1"/>
          <p:nvPr/>
        </p:nvSpPr>
        <p:spPr>
          <a:xfrm>
            <a:off x="679417" y="5068604"/>
            <a:ext cx="134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第六步：</a:t>
            </a: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4FA03176-0447-BF4E-852D-A0C24DF32D3C}"/>
              </a:ext>
            </a:extLst>
          </p:cNvPr>
          <p:cNvSpPr txBox="1"/>
          <p:nvPr/>
        </p:nvSpPr>
        <p:spPr>
          <a:xfrm>
            <a:off x="207901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3CFBC45-1947-6346-BB66-81BC39E51BD4}"/>
              </a:ext>
            </a:extLst>
          </p:cNvPr>
          <p:cNvSpPr txBox="1"/>
          <p:nvPr/>
        </p:nvSpPr>
        <p:spPr>
          <a:xfrm>
            <a:off x="2733618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622D1FD0-164F-A446-A7D1-FFAF2387784C}"/>
              </a:ext>
            </a:extLst>
          </p:cNvPr>
          <p:cNvSpPr txBox="1"/>
          <p:nvPr/>
        </p:nvSpPr>
        <p:spPr>
          <a:xfrm>
            <a:off x="3381690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6C1E1584-FC7E-8247-BABB-55945918DCE7}"/>
              </a:ext>
            </a:extLst>
          </p:cNvPr>
          <p:cNvSpPr txBox="1"/>
          <p:nvPr/>
        </p:nvSpPr>
        <p:spPr>
          <a:xfrm>
            <a:off x="4016696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ADC85C9-F16F-0249-A0EF-BC6E1CD23A80}"/>
              </a:ext>
            </a:extLst>
          </p:cNvPr>
          <p:cNvSpPr txBox="1"/>
          <p:nvPr/>
        </p:nvSpPr>
        <p:spPr>
          <a:xfrm>
            <a:off x="4671301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A77E2FE6-0C65-FD4C-ABCA-62F5E0BBC6BB}"/>
              </a:ext>
            </a:extLst>
          </p:cNvPr>
          <p:cNvSpPr txBox="1"/>
          <p:nvPr/>
        </p:nvSpPr>
        <p:spPr>
          <a:xfrm>
            <a:off x="531937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FFBD9B5-3F59-A344-A844-E77CFCB98F06}"/>
              </a:ext>
            </a:extLst>
          </p:cNvPr>
          <p:cNvSpPr txBox="1"/>
          <p:nvPr/>
        </p:nvSpPr>
        <p:spPr>
          <a:xfrm>
            <a:off x="6104928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D064FBD6-9015-0C4E-8DFA-0638D0E46F78}"/>
              </a:ext>
            </a:extLst>
          </p:cNvPr>
          <p:cNvSpPr txBox="1"/>
          <p:nvPr/>
        </p:nvSpPr>
        <p:spPr>
          <a:xfrm>
            <a:off x="6759533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64D63A3E-C429-BE42-AC30-D96A84A14406}"/>
              </a:ext>
            </a:extLst>
          </p:cNvPr>
          <p:cNvSpPr txBox="1"/>
          <p:nvPr/>
        </p:nvSpPr>
        <p:spPr>
          <a:xfrm>
            <a:off x="7407605" y="514406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A18936-34AB-D048-9CEC-8C3EF767443F}"/>
              </a:ext>
            </a:extLst>
          </p:cNvPr>
          <p:cNvSpPr txBox="1"/>
          <p:nvPr/>
        </p:nvSpPr>
        <p:spPr>
          <a:xfrm>
            <a:off x="2733620" y="4725144"/>
            <a:ext cx="18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r>
              <a:rPr kumimoji="1" lang="zh-CN" altLang="en-US" dirty="0">
                <a:solidFill>
                  <a:srgbClr val="C00000"/>
                </a:solidFill>
              </a:rPr>
              <a:t>左侧都小于</a:t>
            </a:r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6B074C7-93A5-6741-BE38-7EFB6F9B0BB6}"/>
              </a:ext>
            </a:extLst>
          </p:cNvPr>
          <p:cNvSpPr txBox="1"/>
          <p:nvPr/>
        </p:nvSpPr>
        <p:spPr>
          <a:xfrm>
            <a:off x="6130664" y="4725612"/>
            <a:ext cx="183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r>
              <a:rPr kumimoji="1" lang="zh-CN" altLang="en-US" dirty="0">
                <a:solidFill>
                  <a:srgbClr val="C00000"/>
                </a:solidFill>
              </a:rPr>
              <a:t>右侧都大于</a:t>
            </a:r>
            <a:r>
              <a:rPr kumimoji="1" lang="en-US" altLang="zh-CN" dirty="0">
                <a:solidFill>
                  <a:srgbClr val="C00000"/>
                </a:solidFill>
              </a:rPr>
              <a:t>8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3" name="直接箭头连接符 22">
            <a:extLst>
              <a:ext uri="{FF2B5EF4-FFF2-40B4-BE49-F238E27FC236}">
                <a16:creationId xmlns:a16="http://schemas.microsoft.com/office/drawing/2014/main" id="{61889683-DE63-4C4F-AA8D-E52CB9118C37}"/>
              </a:ext>
            </a:extLst>
          </p:cNvPr>
          <p:cNvCxnSpPr>
            <a:cxnSpLocks/>
          </p:cNvCxnSpPr>
          <p:nvPr/>
        </p:nvCxnSpPr>
        <p:spPr>
          <a:xfrm flipV="1">
            <a:off x="1756446" y="1722005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66693A2-E0D3-6F43-AD29-597C05CA248B}"/>
              </a:ext>
            </a:extLst>
          </p:cNvPr>
          <p:cNvSpPr txBox="1"/>
          <p:nvPr/>
        </p:nvSpPr>
        <p:spPr>
          <a:xfrm>
            <a:off x="1351056" y="204957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65" name="直接箭头连接符 24">
            <a:extLst>
              <a:ext uri="{FF2B5EF4-FFF2-40B4-BE49-F238E27FC236}">
                <a16:creationId xmlns:a16="http://schemas.microsoft.com/office/drawing/2014/main" id="{6E1C81C7-358A-9543-9C45-0DCEBC699D69}"/>
              </a:ext>
            </a:extLst>
          </p:cNvPr>
          <p:cNvCxnSpPr>
            <a:cxnSpLocks/>
          </p:cNvCxnSpPr>
          <p:nvPr/>
        </p:nvCxnSpPr>
        <p:spPr>
          <a:xfrm flipH="1" flipV="1">
            <a:off x="2142328" y="1722005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30">
            <a:extLst>
              <a:ext uri="{FF2B5EF4-FFF2-40B4-BE49-F238E27FC236}">
                <a16:creationId xmlns:a16="http://schemas.microsoft.com/office/drawing/2014/main" id="{5D862625-D621-8A4F-B105-40B078B93FA8}"/>
              </a:ext>
            </a:extLst>
          </p:cNvPr>
          <p:cNvCxnSpPr/>
          <p:nvPr/>
        </p:nvCxnSpPr>
        <p:spPr>
          <a:xfrm flipV="1">
            <a:off x="7513985" y="173058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0F1A050-7B85-BA47-9C4B-4A74B60087DF}"/>
              </a:ext>
            </a:extLst>
          </p:cNvPr>
          <p:cNvSpPr txBox="1"/>
          <p:nvPr/>
        </p:nvSpPr>
        <p:spPr>
          <a:xfrm>
            <a:off x="7190041" y="205815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A981C72-62C7-2341-B935-B28DF1881FC4}"/>
              </a:ext>
            </a:extLst>
          </p:cNvPr>
          <p:cNvSpPr txBox="1"/>
          <p:nvPr/>
        </p:nvSpPr>
        <p:spPr>
          <a:xfrm>
            <a:off x="2396317" y="205194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69" name="直接箭头连接符 22">
            <a:extLst>
              <a:ext uri="{FF2B5EF4-FFF2-40B4-BE49-F238E27FC236}">
                <a16:creationId xmlns:a16="http://schemas.microsoft.com/office/drawing/2014/main" id="{1ACFFDA0-26FB-5647-87D1-5845EE5A420B}"/>
              </a:ext>
            </a:extLst>
          </p:cNvPr>
          <p:cNvCxnSpPr>
            <a:cxnSpLocks/>
          </p:cNvCxnSpPr>
          <p:nvPr/>
        </p:nvCxnSpPr>
        <p:spPr>
          <a:xfrm flipV="1">
            <a:off x="1875369" y="3846456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6FD02AD7-2538-984F-A888-73EB2519B6F4}"/>
              </a:ext>
            </a:extLst>
          </p:cNvPr>
          <p:cNvSpPr txBox="1"/>
          <p:nvPr/>
        </p:nvSpPr>
        <p:spPr>
          <a:xfrm>
            <a:off x="1469979" y="417402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71" name="直接箭头连接符 24">
            <a:extLst>
              <a:ext uri="{FF2B5EF4-FFF2-40B4-BE49-F238E27FC236}">
                <a16:creationId xmlns:a16="http://schemas.microsoft.com/office/drawing/2014/main" id="{D073BBE6-4C60-144F-9B38-43E5FC987630}"/>
              </a:ext>
            </a:extLst>
          </p:cNvPr>
          <p:cNvCxnSpPr>
            <a:cxnSpLocks/>
          </p:cNvCxnSpPr>
          <p:nvPr/>
        </p:nvCxnSpPr>
        <p:spPr>
          <a:xfrm flipH="1" flipV="1">
            <a:off x="2261251" y="3846456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30">
            <a:extLst>
              <a:ext uri="{FF2B5EF4-FFF2-40B4-BE49-F238E27FC236}">
                <a16:creationId xmlns:a16="http://schemas.microsoft.com/office/drawing/2014/main" id="{285FFD88-EC73-5B48-AB96-0B5EAB6639C0}"/>
              </a:ext>
            </a:extLst>
          </p:cNvPr>
          <p:cNvCxnSpPr/>
          <p:nvPr/>
        </p:nvCxnSpPr>
        <p:spPr>
          <a:xfrm flipV="1">
            <a:off x="7632908" y="3855040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6410B4A8-D50E-AE4B-B601-B88471473420}"/>
              </a:ext>
            </a:extLst>
          </p:cNvPr>
          <p:cNvSpPr txBox="1"/>
          <p:nvPr/>
        </p:nvSpPr>
        <p:spPr>
          <a:xfrm>
            <a:off x="7308964" y="418260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BC08540-31A7-4C4C-BF45-9251685ABC58}"/>
              </a:ext>
            </a:extLst>
          </p:cNvPr>
          <p:cNvSpPr txBox="1"/>
          <p:nvPr/>
        </p:nvSpPr>
        <p:spPr>
          <a:xfrm>
            <a:off x="2515240" y="417640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87" name="直接箭头连接符 22">
            <a:extLst>
              <a:ext uri="{FF2B5EF4-FFF2-40B4-BE49-F238E27FC236}">
                <a16:creationId xmlns:a16="http://schemas.microsoft.com/office/drawing/2014/main" id="{5D1CBD0D-92CF-F344-B48E-02214D3BF090}"/>
              </a:ext>
            </a:extLst>
          </p:cNvPr>
          <p:cNvCxnSpPr>
            <a:cxnSpLocks/>
          </p:cNvCxnSpPr>
          <p:nvPr/>
        </p:nvCxnSpPr>
        <p:spPr>
          <a:xfrm flipV="1">
            <a:off x="1857200" y="5526095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56379CE-E50D-D34B-9F79-B9FEC3960EFA}"/>
              </a:ext>
            </a:extLst>
          </p:cNvPr>
          <p:cNvSpPr txBox="1"/>
          <p:nvPr/>
        </p:nvSpPr>
        <p:spPr>
          <a:xfrm>
            <a:off x="1451810" y="585366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94" name="直接箭头连接符 24">
            <a:extLst>
              <a:ext uri="{FF2B5EF4-FFF2-40B4-BE49-F238E27FC236}">
                <a16:creationId xmlns:a16="http://schemas.microsoft.com/office/drawing/2014/main" id="{EDEAE7FD-02F0-C949-8275-E1DB0C8EF2EC}"/>
              </a:ext>
            </a:extLst>
          </p:cNvPr>
          <p:cNvCxnSpPr>
            <a:cxnSpLocks/>
          </p:cNvCxnSpPr>
          <p:nvPr/>
        </p:nvCxnSpPr>
        <p:spPr>
          <a:xfrm flipH="1" flipV="1">
            <a:off x="2243082" y="5526095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30">
            <a:extLst>
              <a:ext uri="{FF2B5EF4-FFF2-40B4-BE49-F238E27FC236}">
                <a16:creationId xmlns:a16="http://schemas.microsoft.com/office/drawing/2014/main" id="{B55E420C-6699-0840-8441-A282E6B96533}"/>
              </a:ext>
            </a:extLst>
          </p:cNvPr>
          <p:cNvCxnSpPr/>
          <p:nvPr/>
        </p:nvCxnSpPr>
        <p:spPr>
          <a:xfrm flipV="1">
            <a:off x="7614739" y="553467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3688EA90-22FA-BE47-8D2A-11D396B1C2AA}"/>
              </a:ext>
            </a:extLst>
          </p:cNvPr>
          <p:cNvSpPr txBox="1"/>
          <p:nvPr/>
        </p:nvSpPr>
        <p:spPr>
          <a:xfrm>
            <a:off x="7290795" y="586224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262E9D4-C6B4-C940-B4D7-75BBDB47B9E1}"/>
              </a:ext>
            </a:extLst>
          </p:cNvPr>
          <p:cNvSpPr txBox="1"/>
          <p:nvPr/>
        </p:nvSpPr>
        <p:spPr>
          <a:xfrm>
            <a:off x="2497071" y="585603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cxnSp>
        <p:nvCxnSpPr>
          <p:cNvPr id="139" name="直接箭头连接符 66">
            <a:extLst>
              <a:ext uri="{FF2B5EF4-FFF2-40B4-BE49-F238E27FC236}">
                <a16:creationId xmlns:a16="http://schemas.microsoft.com/office/drawing/2014/main" id="{96587437-FA55-A849-8B38-C3EB7534C426}"/>
              </a:ext>
            </a:extLst>
          </p:cNvPr>
          <p:cNvCxnSpPr>
            <a:cxnSpLocks/>
          </p:cNvCxnSpPr>
          <p:nvPr/>
        </p:nvCxnSpPr>
        <p:spPr>
          <a:xfrm flipV="1">
            <a:off x="4811581" y="5476016"/>
            <a:ext cx="0" cy="34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139">
            <a:extLst>
              <a:ext uri="{FF2B5EF4-FFF2-40B4-BE49-F238E27FC236}">
                <a16:creationId xmlns:a16="http://schemas.microsoft.com/office/drawing/2014/main" id="{7EFEDC2A-C03F-9042-9282-7E66D310EC54}"/>
              </a:ext>
            </a:extLst>
          </p:cNvPr>
          <p:cNvSpPr txBox="1"/>
          <p:nvPr/>
        </p:nvSpPr>
        <p:spPr>
          <a:xfrm>
            <a:off x="4499992" y="581549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i-1</a:t>
            </a:r>
            <a:endParaRPr lang="zh-CN" altLang="en-US" sz="1600" dirty="0"/>
          </a:p>
        </p:txBody>
      </p:sp>
      <p:cxnSp>
        <p:nvCxnSpPr>
          <p:cNvPr id="141" name="直接箭头连接符 22">
            <a:extLst>
              <a:ext uri="{FF2B5EF4-FFF2-40B4-BE49-F238E27FC236}">
                <a16:creationId xmlns:a16="http://schemas.microsoft.com/office/drawing/2014/main" id="{E33CFD4F-1BC4-F842-8679-B7721F0A2565}"/>
              </a:ext>
            </a:extLst>
          </p:cNvPr>
          <p:cNvCxnSpPr>
            <a:cxnSpLocks/>
          </p:cNvCxnSpPr>
          <p:nvPr/>
        </p:nvCxnSpPr>
        <p:spPr>
          <a:xfrm flipV="1">
            <a:off x="5936518" y="5508701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299BC7E2-A613-DE4D-BBFE-810851357FA3}"/>
              </a:ext>
            </a:extLst>
          </p:cNvPr>
          <p:cNvSpPr txBox="1"/>
          <p:nvPr/>
        </p:nvSpPr>
        <p:spPr>
          <a:xfrm>
            <a:off x="5531128" y="583626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143" name="直接箭头连接符 24">
            <a:extLst>
              <a:ext uri="{FF2B5EF4-FFF2-40B4-BE49-F238E27FC236}">
                <a16:creationId xmlns:a16="http://schemas.microsoft.com/office/drawing/2014/main" id="{429EE9E9-1FEE-3942-ABBB-6BB8D0BA8765}"/>
              </a:ext>
            </a:extLst>
          </p:cNvPr>
          <p:cNvCxnSpPr>
            <a:cxnSpLocks/>
          </p:cNvCxnSpPr>
          <p:nvPr/>
        </p:nvCxnSpPr>
        <p:spPr>
          <a:xfrm flipH="1" flipV="1">
            <a:off x="6322400" y="5508701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F7703AC-4BF3-5F41-81C7-2E485D29C4DA}"/>
              </a:ext>
            </a:extLst>
          </p:cNvPr>
          <p:cNvSpPr txBox="1"/>
          <p:nvPr/>
        </p:nvSpPr>
        <p:spPr>
          <a:xfrm>
            <a:off x="6516216" y="5838645"/>
            <a:ext cx="5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i+1</a:t>
            </a:r>
            <a:endParaRPr kumimoji="1" lang="zh-CN" altLang="en-US" dirty="0"/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6FECE2F1-4DBC-0647-8583-B926DB335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976" y="6216024"/>
            <a:ext cx="3999210" cy="58871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611753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Q4:</a:t>
            </a:r>
            <a:r>
              <a:rPr lang="zh-CN" altLang="en-US" dirty="0"/>
              <a:t>快速排序</a:t>
            </a:r>
          </a:p>
        </p:txBody>
      </p:sp>
      <p:sp>
        <p:nvSpPr>
          <p:cNvPr id="6" name="矩形 5"/>
          <p:cNvSpPr/>
          <p:nvPr/>
        </p:nvSpPr>
        <p:spPr>
          <a:xfrm>
            <a:off x="461024" y="1069715"/>
            <a:ext cx="8348518" cy="342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输入数组长度和最大值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number_max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，随机生成数组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在数字序列中选择一个数作为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（可以选第一个元素，也可以任意选择）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大于基准点的数字放在基准点右侧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小于基准点的放在其左侧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针对基准点左侧和右侧的区间，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，直到各区间只有一个数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可采用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实现，初次调用是对整个数组进行处理，在函数内部分别调用自己，对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基数左侧的数组进行处理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，和对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基数右侧的数组进行处理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>
              <a:solidFill>
                <a:srgbClr val="0070C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286269-7223-C340-8E3A-89BF1E992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4052304"/>
            <a:ext cx="5005412" cy="1735981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46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Q5:</a:t>
            </a:r>
            <a:r>
              <a:rPr lang="zh-CN" altLang="en-US" dirty="0"/>
              <a:t>统计元音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954" y="1268762"/>
            <a:ext cx="7556430" cy="1526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读取字符串（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nextLine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遍历字符串所有字符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charAt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(j),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是字符串中字符的位置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统计每个字符属于哪个元音，并更新该元音的数量（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switch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case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6696A7-92BF-854C-9C85-C6B213FAA9B4}"/>
              </a:ext>
            </a:extLst>
          </p:cNvPr>
          <p:cNvSpPr/>
          <p:nvPr/>
        </p:nvSpPr>
        <p:spPr>
          <a:xfrm>
            <a:off x="471954" y="2942083"/>
            <a:ext cx="6995120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相关函数（</a:t>
            </a:r>
            <a:r>
              <a:rPr lang="en-US" altLang="zh-CN" sz="1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charAt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）的使用，参见第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EFD312B-D4F1-0C4B-BB2E-084DFBC323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375" y="3753380"/>
            <a:ext cx="6348625" cy="241192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35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Q6:</a:t>
            </a:r>
            <a:r>
              <a:rPr lang="zh-CN" altLang="en-US" dirty="0"/>
              <a:t>句子倒置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1954" y="1268762"/>
            <a:ext cx="7556430" cy="2264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读取字符串（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nextLine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用空格将字符串拆分成多个元素（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split()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函数，也可以用</a:t>
            </a:r>
            <a:r>
              <a:rPr lang="en-US" altLang="zh-CN" sz="16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indexOf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substring()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将拆分出来的元素放入一个字符串数组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倒序输出该字符串数组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1BF3D5-5925-6E4B-A25C-9301A56072AF}"/>
              </a:ext>
            </a:extLst>
          </p:cNvPr>
          <p:cNvSpPr/>
          <p:nvPr/>
        </p:nvSpPr>
        <p:spPr>
          <a:xfrm>
            <a:off x="457200" y="3531484"/>
            <a:ext cx="6995120" cy="418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相关函数的使用，参见第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6AB002E-7B50-3049-B259-79AF45DC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996" y="4448493"/>
            <a:ext cx="7226008" cy="1589394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3097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A2B0BD9-0BC0-5042-9032-2951F9C8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提交作业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CBEC71-ED9B-D843-A9E5-A81E8FE78800}"/>
              </a:ext>
            </a:extLst>
          </p:cNvPr>
          <p:cNvSpPr txBox="1"/>
          <p:nvPr/>
        </p:nvSpPr>
        <p:spPr>
          <a:xfrm>
            <a:off x="443784" y="1160200"/>
            <a:ext cx="7416824" cy="2813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在文件系统中找到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项目所在目录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压缩，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zip,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rar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等格式，如 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Java_Test2.zip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将压缩包发送至：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  <a:hlinkClick r:id="rId2"/>
              </a:rPr>
              <a:t>278300377@qq.com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邮件主题：姓名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学号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，如 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小明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-20212345-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上机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截止日期：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第</a:t>
            </a:r>
            <a:r>
              <a:rPr lang="en-US" altLang="zh-CN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7</a:t>
            </a:r>
            <a:r>
              <a:rPr lang="zh-CN" altLang="en-US" sz="2000" b="1" dirty="0">
                <a:solidFill>
                  <a:srgbClr val="C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周上课前</a:t>
            </a:r>
            <a:endParaRPr lang="en-US" altLang="zh-CN" sz="2000" b="1" dirty="0">
              <a:solidFill>
                <a:srgbClr val="C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简单的先做，实在有困难的单独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和我说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69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二分查找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" y="1109062"/>
            <a:ext cx="7556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思路（目的是从一个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有序序列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中找到指定数字出现的位置）：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键盘输入范例：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表示有序序列的长度，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表示长度为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的有序序列（比如升序）；最后一个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表示要搜索的数值；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标定的范围内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，取序列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中间位置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的数值与待查数字比较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如果中间位置的值比待查数字大，则在序列的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前半部分继续查找（更新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如果中间位置的值比待查数字小，则在序列的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后半部分继续查找（更新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重复上述过程，直到查找到待查数字为止，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找到则输出其位置，否则输出“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no”</a:t>
            </a:r>
          </a:p>
        </p:txBody>
      </p:sp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65" y="2996952"/>
            <a:ext cx="5742051" cy="3228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E6C7FCF-53A8-E248-967E-D3EF34BE3C86}"/>
              </a:ext>
            </a:extLst>
          </p:cNvPr>
          <p:cNvSpPr/>
          <p:nvPr/>
        </p:nvSpPr>
        <p:spPr>
          <a:xfrm>
            <a:off x="1619674" y="6480061"/>
            <a:ext cx="4229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6A3E3E"/>
                </a:solidFill>
                <a:latin typeface="Menlo" panose="020B0609030804020204" pitchFamily="49" charset="0"/>
              </a:rPr>
              <a:t>mid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6A3E3E"/>
                </a:solidFill>
                <a:latin typeface="Menlo" panose="020B0609030804020204" pitchFamily="49" charset="0"/>
              </a:rPr>
              <a:t>low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(</a:t>
            </a:r>
            <a:r>
              <a:rPr lang="en-US" altLang="zh-CN" dirty="0">
                <a:solidFill>
                  <a:srgbClr val="6A3E3E"/>
                </a:solidFill>
                <a:latin typeface="Menlo" panose="020B0609030804020204" pitchFamily="49" charset="0"/>
              </a:rPr>
              <a:t>high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dirty="0">
                <a:solidFill>
                  <a:srgbClr val="6A3E3E"/>
                </a:solidFill>
                <a:latin typeface="Menlo" panose="020B0609030804020204" pitchFamily="49" charset="0"/>
              </a:rPr>
              <a:t>low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2;</a:t>
            </a:r>
            <a:endParaRPr lang="en" altLang="zh-CN" dirty="0">
              <a:solidFill>
                <a:srgbClr val="6A3E3E"/>
              </a:solidFill>
              <a:latin typeface="Menlo" panose="020B06090308040202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4695D03-0B03-5642-8082-02A12D943653}"/>
              </a:ext>
            </a:extLst>
          </p:cNvPr>
          <p:cNvSpPr txBox="1"/>
          <p:nvPr/>
        </p:nvSpPr>
        <p:spPr>
          <a:xfrm>
            <a:off x="359225" y="6381328"/>
            <a:ext cx="119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 dirty="0">
                <a:solidFill>
                  <a:srgbClr val="7030A0"/>
                </a:solidFill>
              </a:rPr>
              <a:t>中间位置的计算公式：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07017A-161C-8144-B248-AC0E91FB7B7A}"/>
              </a:ext>
            </a:extLst>
          </p:cNvPr>
          <p:cNvSpPr txBox="1"/>
          <p:nvPr/>
        </p:nvSpPr>
        <p:spPr>
          <a:xfrm>
            <a:off x="6431519" y="3190715"/>
            <a:ext cx="22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初始：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low=0,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high=12,</a:t>
            </a:r>
            <a:r>
              <a:rPr kumimoji="1" lang="zh-CN" altLang="en-US" dirty="0">
                <a:solidFill>
                  <a:srgbClr val="7030A0"/>
                </a:solidFill>
              </a:rPr>
              <a:t>则</a:t>
            </a:r>
            <a:r>
              <a:rPr kumimoji="1" lang="en-US" altLang="zh-CN" dirty="0">
                <a:solidFill>
                  <a:srgbClr val="7030A0"/>
                </a:solidFill>
              </a:rPr>
              <a:t>mid=0+(12-0)/2=6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0F6D99-6486-4F43-946F-DEB820A1E088}"/>
              </a:ext>
            </a:extLst>
          </p:cNvPr>
          <p:cNvSpPr txBox="1"/>
          <p:nvPr/>
        </p:nvSpPr>
        <p:spPr>
          <a:xfrm>
            <a:off x="6463417" y="4409805"/>
            <a:ext cx="224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第</a:t>
            </a:r>
            <a:r>
              <a:rPr kumimoji="1" lang="en-US" altLang="zh-CN" dirty="0">
                <a:solidFill>
                  <a:srgbClr val="7030A0"/>
                </a:solidFill>
              </a:rPr>
              <a:t>2</a:t>
            </a:r>
            <a:r>
              <a:rPr kumimoji="1" lang="zh-CN" altLang="en-US" dirty="0">
                <a:solidFill>
                  <a:srgbClr val="7030A0"/>
                </a:solidFill>
              </a:rPr>
              <a:t>轮：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low=0,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high=5,</a:t>
            </a:r>
            <a:r>
              <a:rPr kumimoji="1" lang="zh-CN" altLang="en-US" dirty="0">
                <a:solidFill>
                  <a:srgbClr val="7030A0"/>
                </a:solidFill>
              </a:rPr>
              <a:t>则</a:t>
            </a:r>
            <a:r>
              <a:rPr kumimoji="1" lang="en-US" altLang="zh-CN" dirty="0">
                <a:solidFill>
                  <a:srgbClr val="7030A0"/>
                </a:solidFill>
              </a:rPr>
              <a:t>mid=0+(5-0)/2=2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36F76D6-B638-804E-ACFA-C9555EC8A9B7}"/>
              </a:ext>
            </a:extLst>
          </p:cNvPr>
          <p:cNvSpPr txBox="1"/>
          <p:nvPr/>
        </p:nvSpPr>
        <p:spPr>
          <a:xfrm>
            <a:off x="6463418" y="5628898"/>
            <a:ext cx="2501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第</a:t>
            </a:r>
            <a:r>
              <a:rPr kumimoji="1" lang="en-US" altLang="zh-CN" dirty="0">
                <a:solidFill>
                  <a:srgbClr val="7030A0"/>
                </a:solidFill>
              </a:rPr>
              <a:t>3</a:t>
            </a:r>
            <a:r>
              <a:rPr kumimoji="1" lang="zh-CN" altLang="en-US" dirty="0">
                <a:solidFill>
                  <a:srgbClr val="7030A0"/>
                </a:solidFill>
              </a:rPr>
              <a:t>轮：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en-US" altLang="zh-CN" dirty="0">
                <a:solidFill>
                  <a:srgbClr val="7030A0"/>
                </a:solidFill>
              </a:rPr>
              <a:t>low=3,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high=5,</a:t>
            </a:r>
            <a:r>
              <a:rPr kumimoji="1" lang="zh-CN" altLang="en-US" dirty="0">
                <a:solidFill>
                  <a:srgbClr val="7030A0"/>
                </a:solidFill>
              </a:rPr>
              <a:t>则</a:t>
            </a:r>
            <a:r>
              <a:rPr kumimoji="1" lang="en-US" altLang="zh-CN" dirty="0">
                <a:solidFill>
                  <a:srgbClr val="7030A0"/>
                </a:solidFill>
              </a:rPr>
              <a:t>mid=3+(5-3)/2=4</a:t>
            </a:r>
          </a:p>
          <a:p>
            <a:r>
              <a:rPr kumimoji="1" lang="en-US" altLang="zh-CN" dirty="0">
                <a:solidFill>
                  <a:srgbClr val="7030A0"/>
                </a:solidFill>
              </a:rPr>
              <a:t>list[4]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=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key,</a:t>
            </a:r>
            <a:r>
              <a:rPr kumimoji="1" lang="zh-CN" altLang="en-US" dirty="0">
                <a:solidFill>
                  <a:srgbClr val="7030A0"/>
                </a:solidFill>
              </a:rPr>
              <a:t> 返回位置 </a:t>
            </a:r>
            <a:r>
              <a:rPr kumimoji="1" lang="en-US" altLang="zh-CN" dirty="0">
                <a:solidFill>
                  <a:srgbClr val="7030A0"/>
                </a:solidFill>
              </a:rPr>
              <a:t>4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17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二分查找</a:t>
            </a:r>
          </a:p>
        </p:txBody>
      </p:sp>
      <p:sp>
        <p:nvSpPr>
          <p:cNvPr id="6" name="矩形 5"/>
          <p:cNvSpPr/>
          <p:nvPr/>
        </p:nvSpPr>
        <p:spPr>
          <a:xfrm>
            <a:off x="457200" y="1109062"/>
            <a:ext cx="755643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思路（目的是从一个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有序序列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中找到指定数字出现的位置）：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键盘输入范例：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表示有序序列的长度，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表示长度为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的有序序列（比如升序）；最后一个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表示要搜索的数值；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标定的范围内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，取序列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中间位置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mid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的数值与待查数字比较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如果中间位置的值比待查数字大，则在序列的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前半部分继续查找（更新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high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如果中间位置的值比待查数字小，则在序列的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后半部分继续查找（更新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low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重复上述过程，直到查找到待查数字为止，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找到则输出其位置，否则输出“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no”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9B19E18-E4EB-3142-9B93-973CF9CD4D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96" y="3573016"/>
            <a:ext cx="4668207" cy="244266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20553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Q2:</a:t>
            </a:r>
            <a:r>
              <a:rPr lang="zh-CN" altLang="en-US" dirty="0"/>
              <a:t>数组中找最大和最小值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F74C50-CE0B-2B41-A066-C26F8503007B}"/>
              </a:ext>
            </a:extLst>
          </p:cNvPr>
          <p:cNvSpPr txBox="1"/>
          <p:nvPr/>
        </p:nvSpPr>
        <p:spPr>
          <a:xfrm>
            <a:off x="527752" y="1585192"/>
            <a:ext cx="761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键盘输入数组大小，和数组元素最大值</a:t>
            </a:r>
            <a:r>
              <a:rPr kumimoji="1" lang="en-US" altLang="zh-CN" dirty="0" err="1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number_max</a:t>
            </a:r>
            <a:r>
              <a:rPr kumimoji="1"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，随机生成</a:t>
            </a:r>
            <a:r>
              <a:rPr kumimoji="1" lang="en-US" altLang="zh-CN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[0,number_m)</a:t>
            </a:r>
            <a:r>
              <a:rPr kumimoji="1" lang="zh-CN" altLang="en-US" dirty="0">
                <a:solidFill>
                  <a:srgbClr val="7030A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之间的浮点数，寻找数组中的最大值和最小值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E26DB2-4AD5-DB42-8D1C-87B58A81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029" y="2691971"/>
            <a:ext cx="5554042" cy="2245992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41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Q2:</a:t>
            </a:r>
            <a:r>
              <a:rPr lang="zh-CN" altLang="en-US" dirty="0"/>
              <a:t>数组中找最大和最小值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1412776"/>
            <a:ext cx="7556430" cy="4480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最大值思路：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取第一个元素作为“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当前的最大值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依次遍历数组，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将每一个遍历到的元素和“当前的最大值”进行比较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若遍历元素大于当前值，则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将遍历元素设为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当前的最大值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直到遍历完所有元素，返回“当前的最大值”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最小值思路：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取第一个元素作为“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当前的最小值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依次遍历数组，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将每一个遍历到的元素和“当前的最小值”进行比较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若遍历元素小于当前值，则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将遍历元素设为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当前的最小值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直到遍历完所有元素，返回“当前的最小值”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14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Q3:</a:t>
            </a:r>
            <a:r>
              <a:rPr lang="zh-CN" altLang="en-US" dirty="0"/>
              <a:t>冒泡排序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A437D3-20C7-8546-ACB3-34BED4DD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" y="1340768"/>
            <a:ext cx="8127146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768BCA-3252-0349-8DEB-F430F2EDA9F5}"/>
              </a:ext>
            </a:extLst>
          </p:cNvPr>
          <p:cNvSpPr txBox="1"/>
          <p:nvPr/>
        </p:nvSpPr>
        <p:spPr>
          <a:xfrm>
            <a:off x="1835696" y="42210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冒泡排序（</a:t>
            </a:r>
            <a:r>
              <a:rPr lang="en" altLang="zh-CN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Bubble Sort</a:t>
            </a:r>
            <a:r>
              <a:rPr lang="zh-CN" altLang="en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B4FA41-345E-C549-B5C6-E4AA8056F3E3}"/>
              </a:ext>
            </a:extLst>
          </p:cNvPr>
          <p:cNvSpPr txBox="1"/>
          <p:nvPr/>
        </p:nvSpPr>
        <p:spPr>
          <a:xfrm>
            <a:off x="646386" y="4734722"/>
            <a:ext cx="804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zh-CN" altLang="en-US" dirty="0"/>
              <a:t>输入数组长度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和最大值</a:t>
            </a:r>
            <a:r>
              <a:rPr kumimoji="1" lang="en-US" altLang="zh-CN" dirty="0" err="1"/>
              <a:t>number_max</a:t>
            </a:r>
            <a:r>
              <a:rPr kumimoji="1" lang="zh-CN" altLang="en-US" dirty="0"/>
              <a:t>，随机生成数组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用两层循环完成冒泡排序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外层循环控制冒泡轮数（最多进行</a:t>
            </a:r>
            <a:r>
              <a:rPr kumimoji="1" lang="en-US" altLang="zh-CN" dirty="0"/>
              <a:t>length-1</a:t>
            </a:r>
            <a:r>
              <a:rPr kumimoji="1" lang="zh-CN" altLang="en-US" dirty="0"/>
              <a:t>轮，每一轮冒泡出一个最大值）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内层循环控制每一轮冒泡过程中的“两两比较”次数</a:t>
            </a: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每一轮冒泡内部：两两比较，交换数据，以找到当前最值放至尾部</a:t>
            </a:r>
          </a:p>
        </p:txBody>
      </p:sp>
    </p:spTree>
    <p:extLst>
      <p:ext uri="{BB962C8B-B14F-4D97-AF65-F5344CB8AC3E}">
        <p14:creationId xmlns:p14="http://schemas.microsoft.com/office/powerpoint/2010/main" val="199094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Q3:</a:t>
            </a:r>
            <a:r>
              <a:rPr lang="zh-CN" altLang="en-US" dirty="0"/>
              <a:t>冒泡排序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6A437D3-20C7-8546-ACB3-34BED4DD0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86" y="1340768"/>
            <a:ext cx="8127146" cy="252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768BCA-3252-0349-8DEB-F430F2EDA9F5}"/>
              </a:ext>
            </a:extLst>
          </p:cNvPr>
          <p:cNvSpPr txBox="1"/>
          <p:nvPr/>
        </p:nvSpPr>
        <p:spPr>
          <a:xfrm>
            <a:off x="1835696" y="4221088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冒泡排序（</a:t>
            </a:r>
            <a:r>
              <a:rPr lang="en" altLang="zh-CN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Bubble Sort</a:t>
            </a:r>
            <a:r>
              <a:rPr lang="zh-CN" altLang="en" b="1" i="0" dirty="0">
                <a:solidFill>
                  <a:srgbClr val="0378B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95F715-2462-274C-A21D-6C3865DEC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572" y="4698382"/>
            <a:ext cx="4162773" cy="1873963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66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Q4:</a:t>
            </a:r>
            <a:r>
              <a:rPr lang="zh-CN" altLang="en-US" dirty="0"/>
              <a:t>快速排序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61024" y="1069715"/>
            <a:ext cx="8348518" cy="342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思路：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输入数组长度和最大值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number_max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，随机生成数组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在数字序列中选择一个数作为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基准点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（可以选第一个元素，也可以任意选择）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将所有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大于基准点的数字放在基准点右侧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，所有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小于基准点的放在其左侧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针对基准点左侧和右侧的区间，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重复步骤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，直到各区间只有一个数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可采用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递归方式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实现，初次调用是对整个数组进行处理，在函数内部分别调用自己，对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基数左侧的数组进行处理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，和对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基数右侧的数组进行处理</a:t>
            </a: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CN" sz="1400" dirty="0">
              <a:solidFill>
                <a:srgbClr val="0070C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9331CE-BF72-BC4F-A331-D074E2E19441}"/>
              </a:ext>
            </a:extLst>
          </p:cNvPr>
          <p:cNvSpPr/>
          <p:nvPr/>
        </p:nvSpPr>
        <p:spPr>
          <a:xfrm>
            <a:off x="361554" y="3709264"/>
            <a:ext cx="88365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P.S.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dirty="0">
                <a:solidFill>
                  <a:srgbClr val="0070C0"/>
                </a:solidFill>
              </a:rPr>
              <a:t>主函数</a:t>
            </a:r>
            <a:r>
              <a:rPr lang="en-US" altLang="zh-CN" sz="1600" dirty="0">
                <a:solidFill>
                  <a:srgbClr val="0070C0"/>
                </a:solidFill>
              </a:rPr>
              <a:t>main</a:t>
            </a:r>
            <a:r>
              <a:rPr lang="zh-CN" altLang="en-US" sz="1600" dirty="0">
                <a:solidFill>
                  <a:srgbClr val="0070C0"/>
                </a:solidFill>
              </a:rPr>
              <a:t>中调用</a:t>
            </a:r>
            <a:r>
              <a:rPr lang="en-US" altLang="zh-CN" sz="1600" dirty="0" err="1">
                <a:solidFill>
                  <a:srgbClr val="0070C0"/>
                </a:solidFill>
              </a:rPr>
              <a:t>quick_sort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参数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>
                <a:solidFill>
                  <a:srgbClr val="0070C0"/>
                </a:solidFill>
              </a:rPr>
              <a:t>函数，在</a:t>
            </a:r>
            <a:r>
              <a:rPr lang="en-US" altLang="zh-CN" sz="1600" dirty="0" err="1">
                <a:solidFill>
                  <a:srgbClr val="0070C0"/>
                </a:solidFill>
              </a:rPr>
              <a:t>quick_sort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参数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  <a:r>
              <a:rPr lang="zh-CN" altLang="en-US" sz="1600" dirty="0">
                <a:solidFill>
                  <a:srgbClr val="0070C0"/>
                </a:solidFill>
              </a:rPr>
              <a:t>中递归调用</a:t>
            </a:r>
            <a:r>
              <a:rPr lang="en-US" altLang="zh-CN" sz="1600" dirty="0" err="1">
                <a:solidFill>
                  <a:srgbClr val="0070C0"/>
                </a:solidFill>
              </a:rPr>
              <a:t>quick_sort</a:t>
            </a:r>
            <a:r>
              <a:rPr lang="en-US" altLang="zh-CN" sz="1600" dirty="0">
                <a:solidFill>
                  <a:srgbClr val="0070C0"/>
                </a:solidFill>
              </a:rPr>
              <a:t>(</a:t>
            </a:r>
            <a:r>
              <a:rPr lang="zh-CN" altLang="en-US" sz="1600" dirty="0">
                <a:solidFill>
                  <a:srgbClr val="0070C0"/>
                </a:solidFill>
              </a:rPr>
              <a:t>参数</a:t>
            </a:r>
            <a:r>
              <a:rPr lang="en-US" altLang="zh-CN" sz="1600" dirty="0">
                <a:solidFill>
                  <a:srgbClr val="0070C0"/>
                </a:solidFill>
              </a:rPr>
              <a:t>)</a:t>
            </a:r>
          </a:p>
          <a:p>
            <a:r>
              <a:rPr lang="zh-CN" altLang="en-US" sz="1600" dirty="0">
                <a:solidFill>
                  <a:srgbClr val="0070C0"/>
                </a:solidFill>
              </a:rPr>
              <a:t>         若要在</a:t>
            </a:r>
            <a:r>
              <a:rPr lang="en-US" altLang="zh-CN" sz="1600" dirty="0">
                <a:solidFill>
                  <a:srgbClr val="0070C0"/>
                </a:solidFill>
              </a:rPr>
              <a:t>main</a:t>
            </a:r>
            <a:r>
              <a:rPr lang="zh-CN" altLang="en-US" sz="1600" dirty="0">
                <a:solidFill>
                  <a:srgbClr val="0070C0"/>
                </a:solidFill>
              </a:rPr>
              <a:t>中调用</a:t>
            </a:r>
            <a:r>
              <a:rPr lang="en-US" altLang="zh-CN" sz="1600" dirty="0" err="1">
                <a:solidFill>
                  <a:srgbClr val="0070C0"/>
                </a:solidFill>
              </a:rPr>
              <a:t>quick_sort</a:t>
            </a:r>
            <a:r>
              <a:rPr lang="zh-CN" altLang="en-US" sz="1600" dirty="0">
                <a:solidFill>
                  <a:srgbClr val="0070C0"/>
                </a:solidFill>
              </a:rPr>
              <a:t>函数，则</a:t>
            </a:r>
            <a:r>
              <a:rPr lang="en-US" altLang="zh-CN" sz="1600" dirty="0" err="1">
                <a:solidFill>
                  <a:srgbClr val="0070C0"/>
                </a:solidFill>
              </a:rPr>
              <a:t>quick_sort</a:t>
            </a:r>
            <a:r>
              <a:rPr lang="zh-CN" altLang="en-US" sz="1600" dirty="0">
                <a:solidFill>
                  <a:srgbClr val="0070C0"/>
                </a:solidFill>
              </a:rPr>
              <a:t>函数需要用</a:t>
            </a:r>
            <a:r>
              <a:rPr lang="en-US" altLang="zh-CN" sz="1600" dirty="0">
                <a:solidFill>
                  <a:srgbClr val="C00000"/>
                </a:solidFill>
              </a:rPr>
              <a:t>static</a:t>
            </a:r>
            <a:r>
              <a:rPr lang="zh-CN" altLang="en-US" sz="1600" dirty="0">
                <a:solidFill>
                  <a:srgbClr val="0070C0"/>
                </a:solidFill>
              </a:rPr>
              <a:t>修饰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DF1D4C-A7AD-FA4E-A3BA-E9AA3B0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509120"/>
            <a:ext cx="4712072" cy="1878295"/>
          </a:xfrm>
          <a:prstGeom prst="rect">
            <a:avLst/>
          </a:prstGeom>
          <a:ln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D1410F-CEDA-5645-A0D1-EC5A825320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376" y="4437112"/>
            <a:ext cx="3999210" cy="555721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5FA5B62-0B8F-9942-90A5-6C798ED5AFCF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228144" y="4714973"/>
            <a:ext cx="2088232" cy="277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734B500-20A8-F647-8971-60FEF320AAAA}"/>
              </a:ext>
            </a:extLst>
          </p:cNvPr>
          <p:cNvSpPr txBox="1"/>
          <p:nvPr/>
        </p:nvSpPr>
        <p:spPr>
          <a:xfrm>
            <a:off x="4935880" y="5013176"/>
            <a:ext cx="427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对数组</a:t>
            </a:r>
            <a:r>
              <a:rPr kumimoji="1" lang="en-US" altLang="zh-CN" sz="1600" dirty="0">
                <a:solidFill>
                  <a:srgbClr val="7030A0"/>
                </a:solidFill>
              </a:rPr>
              <a:t>array</a:t>
            </a:r>
            <a:r>
              <a:rPr kumimoji="1" lang="zh-CN" altLang="en-US" sz="1600" dirty="0">
                <a:solidFill>
                  <a:srgbClr val="7030A0"/>
                </a:solidFill>
              </a:rPr>
              <a:t>的</a:t>
            </a:r>
            <a:r>
              <a:rPr kumimoji="1" lang="en-US" altLang="zh-CN" sz="1600" dirty="0">
                <a:solidFill>
                  <a:srgbClr val="7030A0"/>
                </a:solidFill>
              </a:rPr>
              <a:t>[0,length-1]</a:t>
            </a:r>
            <a:r>
              <a:rPr kumimoji="1" lang="zh-CN" altLang="en-US" sz="1600" dirty="0">
                <a:solidFill>
                  <a:srgbClr val="7030A0"/>
                </a:solidFill>
              </a:rPr>
              <a:t>范围内的数据排序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algn="ctr"/>
            <a:r>
              <a:rPr kumimoji="1" lang="en-US" altLang="zh-CN" sz="1600" dirty="0">
                <a:solidFill>
                  <a:srgbClr val="7030A0"/>
                </a:solidFill>
              </a:rPr>
              <a:t>l=0,r=array.length-1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D11C14-02F6-D14A-B31A-7CE5EEF0C6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360" y="5629722"/>
            <a:ext cx="3999210" cy="588716"/>
          </a:xfrm>
          <a:prstGeom prst="rect">
            <a:avLst/>
          </a:prstGeom>
          <a:ln>
            <a:solidFill>
              <a:srgbClr val="002060"/>
            </a:solidFill>
          </a:ln>
        </p:spPr>
      </p:pic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FB12F102-288D-4942-B36A-31CE0F800034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228144" y="5773738"/>
            <a:ext cx="1944216" cy="150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53C6C4F-825D-7A4B-9ED9-DCF56E2272F5}"/>
              </a:ext>
            </a:extLst>
          </p:cNvPr>
          <p:cNvSpPr txBox="1"/>
          <p:nvPr/>
        </p:nvSpPr>
        <p:spPr>
          <a:xfrm>
            <a:off x="4935880" y="6229953"/>
            <a:ext cx="4277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7030A0"/>
                </a:solidFill>
              </a:rPr>
              <a:t>分别对</a:t>
            </a:r>
            <a:r>
              <a:rPr kumimoji="1" lang="en-US" altLang="zh-CN" sz="1600" dirty="0">
                <a:solidFill>
                  <a:srgbClr val="7030A0"/>
                </a:solidFill>
              </a:rPr>
              <a:t>array</a:t>
            </a:r>
            <a:r>
              <a:rPr kumimoji="1" lang="zh-CN" altLang="en-US" sz="1600" dirty="0">
                <a:solidFill>
                  <a:srgbClr val="7030A0"/>
                </a:solidFill>
              </a:rPr>
              <a:t>数组的左半边和右半边进行排序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algn="ctr"/>
            <a:r>
              <a:rPr kumimoji="1" lang="en-US" altLang="zh-CN" sz="1600" dirty="0" err="1">
                <a:solidFill>
                  <a:srgbClr val="7030A0"/>
                </a:solidFill>
              </a:rPr>
              <a:t>l,r,i</a:t>
            </a:r>
            <a:r>
              <a:rPr kumimoji="1" lang="zh-CN" altLang="en-US" sz="1600" dirty="0">
                <a:solidFill>
                  <a:srgbClr val="7030A0"/>
                </a:solidFill>
              </a:rPr>
              <a:t>等参数控制排序的范围，见下页</a:t>
            </a:r>
          </a:p>
        </p:txBody>
      </p:sp>
    </p:spTree>
    <p:extLst>
      <p:ext uri="{BB962C8B-B14F-4D97-AF65-F5344CB8AC3E}">
        <p14:creationId xmlns:p14="http://schemas.microsoft.com/office/powerpoint/2010/main" val="979417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Q4:</a:t>
            </a:r>
            <a:r>
              <a:rPr lang="zh-CN" altLang="en-US" dirty="0"/>
              <a:t>快速排序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7971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263431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282389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3917395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4572000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2007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005627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660232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7308304" y="141277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592" y="14127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初始</a:t>
            </a:r>
          </a:p>
        </p:txBody>
      </p:sp>
      <p:cxnSp>
        <p:nvCxnSpPr>
          <p:cNvPr id="23" name="直接箭头连接符 22"/>
          <p:cNvCxnSpPr>
            <a:cxnSpLocks/>
          </p:cNvCxnSpPr>
          <p:nvPr/>
        </p:nvCxnSpPr>
        <p:spPr>
          <a:xfrm flipV="1">
            <a:off x="1737030" y="1733980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406822" y="208428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25" name="直接箭头连接符 24"/>
          <p:cNvCxnSpPr>
            <a:cxnSpLocks/>
          </p:cNvCxnSpPr>
          <p:nvPr/>
        </p:nvCxnSpPr>
        <p:spPr>
          <a:xfrm flipH="1" flipV="1">
            <a:off x="2122912" y="1733980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7494569" y="1742564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710608" y="2083885"/>
            <a:ext cx="1605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r=array.length-1</a:t>
            </a:r>
            <a:endParaRPr lang="zh-CN" altLang="en-US" sz="1600" dirty="0"/>
          </a:p>
        </p:txBody>
      </p:sp>
      <p:sp>
        <p:nvSpPr>
          <p:cNvPr id="33" name="文本框 32"/>
          <p:cNvSpPr txBox="1"/>
          <p:nvPr/>
        </p:nvSpPr>
        <p:spPr>
          <a:xfrm>
            <a:off x="656910" y="3473665"/>
            <a:ext cx="1080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第二步：</a:t>
            </a:r>
            <a:endParaRPr lang="en-US" altLang="zh-CN" dirty="0"/>
          </a:p>
          <a:p>
            <a:r>
              <a:rPr lang="zh-CN" altLang="en-US" dirty="0"/>
              <a:t>满足</a:t>
            </a:r>
            <a:r>
              <a:rPr lang="en-US" altLang="zh-CN" dirty="0" err="1"/>
              <a:t>i</a:t>
            </a:r>
            <a:r>
              <a:rPr lang="en-US" altLang="zh-CN" dirty="0"/>
              <a:t>&lt;j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1979712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2634317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282389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17395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4572000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5220072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05627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60232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7308304" y="346326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47" name="直接箭头连接符 46"/>
          <p:cNvCxnSpPr/>
          <p:nvPr/>
        </p:nvCxnSpPr>
        <p:spPr>
          <a:xfrm flipV="1">
            <a:off x="3455784" y="381729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3131840" y="414486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i</a:t>
            </a:r>
            <a:endParaRPr lang="zh-CN" altLang="en-US" sz="1600" dirty="0"/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6168024" y="3818543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844080" y="414611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j</a:t>
            </a:r>
            <a:endParaRPr lang="zh-CN" altLang="en-US" sz="1600" dirty="0"/>
          </a:p>
        </p:txBody>
      </p:sp>
      <p:sp>
        <p:nvSpPr>
          <p:cNvPr id="53" name="文本框 52"/>
          <p:cNvSpPr txBox="1"/>
          <p:nvPr/>
        </p:nvSpPr>
        <p:spPr>
          <a:xfrm>
            <a:off x="5220072" y="4578575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再从左向右找到第一个大于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的数为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187624" y="4578195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先从右向左找到第一个小于</a:t>
            </a:r>
            <a:r>
              <a:rPr lang="en-US" altLang="zh-CN" dirty="0">
                <a:solidFill>
                  <a:srgbClr val="7030A0"/>
                </a:solidFill>
              </a:rPr>
              <a:t>8</a:t>
            </a:r>
            <a:r>
              <a:rPr lang="zh-CN" altLang="en-US" dirty="0">
                <a:solidFill>
                  <a:srgbClr val="7030A0"/>
                </a:solidFill>
              </a:rPr>
              <a:t>的数为</a:t>
            </a:r>
            <a:r>
              <a:rPr lang="en-US" altLang="zh-CN" dirty="0">
                <a:solidFill>
                  <a:srgbClr val="7030A0"/>
                </a:solidFill>
              </a:rPr>
              <a:t>7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68125" y="531088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第三步：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990927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文本框 56"/>
          <p:cNvSpPr txBox="1"/>
          <p:nvPr/>
        </p:nvSpPr>
        <p:spPr>
          <a:xfrm>
            <a:off x="2645532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3293604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7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3928610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4583215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5231287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6016842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10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671447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7319519" y="5300487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11</a:t>
            </a:r>
            <a:endParaRPr lang="zh-CN" altLang="en-US" dirty="0"/>
          </a:p>
        </p:txBody>
      </p:sp>
      <p:cxnSp>
        <p:nvCxnSpPr>
          <p:cNvPr id="67" name="直接箭头连接符 66"/>
          <p:cNvCxnSpPr/>
          <p:nvPr/>
        </p:nvCxnSpPr>
        <p:spPr>
          <a:xfrm flipV="1">
            <a:off x="3455784" y="5654519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3131840" y="5982087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i</a:t>
            </a:r>
            <a:endParaRPr lang="zh-CN" altLang="en-US" sz="1600" dirty="0"/>
          </a:p>
        </p:txBody>
      </p:sp>
      <p:cxnSp>
        <p:nvCxnSpPr>
          <p:cNvPr id="69" name="直接箭头连接符 68"/>
          <p:cNvCxnSpPr/>
          <p:nvPr/>
        </p:nvCxnSpPr>
        <p:spPr>
          <a:xfrm flipV="1">
            <a:off x="6264096" y="5655763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40152" y="5983331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j</a:t>
            </a:r>
            <a:endParaRPr lang="zh-CN" altLang="en-US" sz="1600" dirty="0"/>
          </a:p>
        </p:txBody>
      </p:sp>
      <p:sp>
        <p:nvSpPr>
          <p:cNvPr id="71" name="文本框 70"/>
          <p:cNvSpPr txBox="1"/>
          <p:nvPr/>
        </p:nvSpPr>
        <p:spPr>
          <a:xfrm>
            <a:off x="3948251" y="6356159"/>
            <a:ext cx="3466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交换</a:t>
            </a:r>
            <a:r>
              <a:rPr lang="en-US" altLang="zh-CN" dirty="0">
                <a:solidFill>
                  <a:srgbClr val="7030A0"/>
                </a:solidFill>
              </a:rPr>
              <a:t>7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>
                <a:solidFill>
                  <a:srgbClr val="7030A0"/>
                </a:solidFill>
              </a:rPr>
              <a:t>10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025555-6FC0-B24E-BE9F-09CA701D3E03}"/>
              </a:ext>
            </a:extLst>
          </p:cNvPr>
          <p:cNvSpPr txBox="1"/>
          <p:nvPr/>
        </p:nvSpPr>
        <p:spPr>
          <a:xfrm>
            <a:off x="2376808" y="2077677"/>
            <a:ext cx="539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l=0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0D0D0D-626B-F149-A90F-4597570FAA21}"/>
              </a:ext>
            </a:extLst>
          </p:cNvPr>
          <p:cNvSpPr txBox="1"/>
          <p:nvPr/>
        </p:nvSpPr>
        <p:spPr>
          <a:xfrm>
            <a:off x="639403" y="265764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第一步：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AAB5EE-88A8-094F-AD89-1CAD0A81CF5B}"/>
              </a:ext>
            </a:extLst>
          </p:cNvPr>
          <p:cNvSpPr txBox="1"/>
          <p:nvPr/>
        </p:nvSpPr>
        <p:spPr>
          <a:xfrm>
            <a:off x="1669632" y="2657645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7030A0"/>
                </a:solidFill>
              </a:rPr>
              <a:t>l</a:t>
            </a:r>
            <a:r>
              <a:rPr kumimoji="1" lang="zh-CN" altLang="en-US" dirty="0">
                <a:solidFill>
                  <a:srgbClr val="7030A0"/>
                </a:solidFill>
              </a:rPr>
              <a:t>和</a:t>
            </a:r>
            <a:r>
              <a:rPr kumimoji="1" lang="en-US" altLang="zh-CN" dirty="0">
                <a:solidFill>
                  <a:srgbClr val="7030A0"/>
                </a:solidFill>
              </a:rPr>
              <a:t>r</a:t>
            </a:r>
            <a:r>
              <a:rPr kumimoji="1" lang="zh-CN" altLang="en-US" dirty="0">
                <a:solidFill>
                  <a:srgbClr val="7030A0"/>
                </a:solidFill>
              </a:rPr>
              <a:t>分别赋值给临时变量</a:t>
            </a:r>
            <a:r>
              <a:rPr kumimoji="1" lang="en-US" altLang="zh-CN" dirty="0" err="1">
                <a:solidFill>
                  <a:srgbClr val="7030A0"/>
                </a:solidFill>
              </a:rPr>
              <a:t>i</a:t>
            </a:r>
            <a:r>
              <a:rPr kumimoji="1" lang="zh-CN" altLang="en-US" dirty="0">
                <a:solidFill>
                  <a:srgbClr val="7030A0"/>
                </a:solidFill>
              </a:rPr>
              <a:t>，</a:t>
            </a:r>
            <a:r>
              <a:rPr kumimoji="1" lang="en-US" altLang="zh-CN" dirty="0">
                <a:solidFill>
                  <a:srgbClr val="7030A0"/>
                </a:solidFill>
              </a:rPr>
              <a:t>j</a:t>
            </a:r>
            <a:r>
              <a:rPr kumimoji="1" lang="zh-CN" altLang="en-US" dirty="0">
                <a:solidFill>
                  <a:srgbClr val="7030A0"/>
                </a:solidFill>
              </a:rPr>
              <a:t>，用</a:t>
            </a:r>
            <a:r>
              <a:rPr kumimoji="1" lang="en-US" altLang="zh-CN" dirty="0" err="1">
                <a:solidFill>
                  <a:srgbClr val="7030A0"/>
                </a:solidFill>
              </a:rPr>
              <a:t>i,j</a:t>
            </a:r>
            <a:r>
              <a:rPr kumimoji="1" lang="zh-CN" altLang="en-US" dirty="0">
                <a:solidFill>
                  <a:srgbClr val="7030A0"/>
                </a:solidFill>
              </a:rPr>
              <a:t>进行遍历控制</a:t>
            </a:r>
          </a:p>
        </p:txBody>
      </p:sp>
      <p:cxnSp>
        <p:nvCxnSpPr>
          <p:cNvPr id="74" name="直接箭头连接符 22">
            <a:extLst>
              <a:ext uri="{FF2B5EF4-FFF2-40B4-BE49-F238E27FC236}">
                <a16:creationId xmlns:a16="http://schemas.microsoft.com/office/drawing/2014/main" id="{3B2222D6-741B-A84E-B137-E8F158370C34}"/>
              </a:ext>
            </a:extLst>
          </p:cNvPr>
          <p:cNvCxnSpPr>
            <a:cxnSpLocks/>
          </p:cNvCxnSpPr>
          <p:nvPr/>
        </p:nvCxnSpPr>
        <p:spPr>
          <a:xfrm flipV="1">
            <a:off x="1742702" y="3824746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63972764-0497-3144-9AD6-62463F75DF9C}"/>
              </a:ext>
            </a:extLst>
          </p:cNvPr>
          <p:cNvSpPr txBox="1"/>
          <p:nvPr/>
        </p:nvSpPr>
        <p:spPr>
          <a:xfrm>
            <a:off x="1337312" y="4152314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76" name="直接箭头连接符 24">
            <a:extLst>
              <a:ext uri="{FF2B5EF4-FFF2-40B4-BE49-F238E27FC236}">
                <a16:creationId xmlns:a16="http://schemas.microsoft.com/office/drawing/2014/main" id="{2C8A0348-4FB5-3245-A8A5-70526CDB98E7}"/>
              </a:ext>
            </a:extLst>
          </p:cNvPr>
          <p:cNvCxnSpPr>
            <a:cxnSpLocks/>
          </p:cNvCxnSpPr>
          <p:nvPr/>
        </p:nvCxnSpPr>
        <p:spPr>
          <a:xfrm flipH="1" flipV="1">
            <a:off x="2128584" y="3824746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30">
            <a:extLst>
              <a:ext uri="{FF2B5EF4-FFF2-40B4-BE49-F238E27FC236}">
                <a16:creationId xmlns:a16="http://schemas.microsoft.com/office/drawing/2014/main" id="{591CC468-E734-E849-A124-576DEDA85CA5}"/>
              </a:ext>
            </a:extLst>
          </p:cNvPr>
          <p:cNvCxnSpPr/>
          <p:nvPr/>
        </p:nvCxnSpPr>
        <p:spPr>
          <a:xfrm flipV="1">
            <a:off x="7500241" y="3833330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01F7CED9-9924-4444-ACD2-B7B2CC29460B}"/>
              </a:ext>
            </a:extLst>
          </p:cNvPr>
          <p:cNvSpPr txBox="1"/>
          <p:nvPr/>
        </p:nvSpPr>
        <p:spPr>
          <a:xfrm>
            <a:off x="7176297" y="4160898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C011627-3E49-ED4D-9316-295051649308}"/>
              </a:ext>
            </a:extLst>
          </p:cNvPr>
          <p:cNvSpPr txBox="1"/>
          <p:nvPr/>
        </p:nvSpPr>
        <p:spPr>
          <a:xfrm>
            <a:off x="2382573" y="415469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DA7EFA0-864F-6D45-A9D2-52A7E9D15669}"/>
              </a:ext>
            </a:extLst>
          </p:cNvPr>
          <p:cNvSpPr txBox="1"/>
          <p:nvPr/>
        </p:nvSpPr>
        <p:spPr>
          <a:xfrm>
            <a:off x="3145584" y="5967902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err="1"/>
              <a:t>i</a:t>
            </a:r>
            <a:endParaRPr lang="zh-CN" altLang="en-US" sz="1600" dirty="0"/>
          </a:p>
        </p:txBody>
      </p:sp>
      <p:cxnSp>
        <p:nvCxnSpPr>
          <p:cNvPr id="82" name="直接箭头连接符 22">
            <a:extLst>
              <a:ext uri="{FF2B5EF4-FFF2-40B4-BE49-F238E27FC236}">
                <a16:creationId xmlns:a16="http://schemas.microsoft.com/office/drawing/2014/main" id="{90090C8D-1845-6B4B-B75D-9ED206DCED09}"/>
              </a:ext>
            </a:extLst>
          </p:cNvPr>
          <p:cNvCxnSpPr>
            <a:cxnSpLocks/>
          </p:cNvCxnSpPr>
          <p:nvPr/>
        </p:nvCxnSpPr>
        <p:spPr>
          <a:xfrm flipV="1">
            <a:off x="1756446" y="5647781"/>
            <a:ext cx="374666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文本框 82">
            <a:extLst>
              <a:ext uri="{FF2B5EF4-FFF2-40B4-BE49-F238E27FC236}">
                <a16:creationId xmlns:a16="http://schemas.microsoft.com/office/drawing/2014/main" id="{8D98BC23-57BC-744C-AC11-CA539DF51417}"/>
              </a:ext>
            </a:extLst>
          </p:cNvPr>
          <p:cNvSpPr txBox="1"/>
          <p:nvPr/>
        </p:nvSpPr>
        <p:spPr>
          <a:xfrm>
            <a:off x="1351056" y="5975349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/>
              <a:t>基准</a:t>
            </a:r>
          </a:p>
        </p:txBody>
      </p:sp>
      <p:cxnSp>
        <p:nvCxnSpPr>
          <p:cNvPr id="84" name="直接箭头连接符 24">
            <a:extLst>
              <a:ext uri="{FF2B5EF4-FFF2-40B4-BE49-F238E27FC236}">
                <a16:creationId xmlns:a16="http://schemas.microsoft.com/office/drawing/2014/main" id="{5B26F29F-5031-734F-B240-30081C80CD48}"/>
              </a:ext>
            </a:extLst>
          </p:cNvPr>
          <p:cNvCxnSpPr>
            <a:cxnSpLocks/>
          </p:cNvCxnSpPr>
          <p:nvPr/>
        </p:nvCxnSpPr>
        <p:spPr>
          <a:xfrm flipH="1" flipV="1">
            <a:off x="2142328" y="5647781"/>
            <a:ext cx="394174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30">
            <a:extLst>
              <a:ext uri="{FF2B5EF4-FFF2-40B4-BE49-F238E27FC236}">
                <a16:creationId xmlns:a16="http://schemas.microsoft.com/office/drawing/2014/main" id="{AA158875-D867-5441-82BC-49C8367D7639}"/>
              </a:ext>
            </a:extLst>
          </p:cNvPr>
          <p:cNvCxnSpPr/>
          <p:nvPr/>
        </p:nvCxnSpPr>
        <p:spPr>
          <a:xfrm flipV="1">
            <a:off x="7513985" y="5656365"/>
            <a:ext cx="0" cy="3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1FDC0223-0489-F243-8550-9D3E59BB97A8}"/>
              </a:ext>
            </a:extLst>
          </p:cNvPr>
          <p:cNvSpPr txBox="1"/>
          <p:nvPr/>
        </p:nvSpPr>
        <p:spPr>
          <a:xfrm>
            <a:off x="7190041" y="5983933"/>
            <a:ext cx="648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r</a:t>
            </a:r>
            <a:endParaRPr lang="zh-CN" altLang="en-US" sz="16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46080619-3B5D-DE43-B5DF-43838C57D626}"/>
              </a:ext>
            </a:extLst>
          </p:cNvPr>
          <p:cNvSpPr txBox="1"/>
          <p:nvPr/>
        </p:nvSpPr>
        <p:spPr>
          <a:xfrm>
            <a:off x="2396317" y="597772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</a:t>
            </a:r>
            <a:endParaRPr kumimoji="1" lang="zh-CN" altLang="en-US" dirty="0"/>
          </a:p>
        </p:txBody>
      </p:sp>
      <p:pic>
        <p:nvPicPr>
          <p:cNvPr id="88" name="图片 87">
            <a:extLst>
              <a:ext uri="{FF2B5EF4-FFF2-40B4-BE49-F238E27FC236}">
                <a16:creationId xmlns:a16="http://schemas.microsoft.com/office/drawing/2014/main" id="{9FD4FD14-CB96-4742-B4A7-9A14DD838A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130" y="732438"/>
            <a:ext cx="3999210" cy="555721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48419211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2306</TotalTime>
  <Words>1773</Words>
  <Application>Microsoft Macintosh PowerPoint</Application>
  <PresentationFormat>全屏显示(4:3)</PresentationFormat>
  <Paragraphs>279</Paragraphs>
  <Slides>15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Microsoft YaHei</vt:lpstr>
      <vt:lpstr>Microsoft YaHei</vt:lpstr>
      <vt:lpstr>PingFang SC</vt:lpstr>
      <vt:lpstr>Arial</vt:lpstr>
      <vt:lpstr>Calibri</vt:lpstr>
      <vt:lpstr>Menlo</vt:lpstr>
      <vt:lpstr>Wingdings</vt:lpstr>
      <vt:lpstr>1_Office 主题</vt:lpstr>
      <vt:lpstr>Readme</vt:lpstr>
      <vt:lpstr>Q1:二分查找</vt:lpstr>
      <vt:lpstr>Q1:二分查找</vt:lpstr>
      <vt:lpstr>Q2:数组中找最大和最小值</vt:lpstr>
      <vt:lpstr>Q2:数组中找最大和最小值</vt:lpstr>
      <vt:lpstr>Q3:冒泡排序</vt:lpstr>
      <vt:lpstr>Q3:冒泡排序</vt:lpstr>
      <vt:lpstr>Q4:快速排序</vt:lpstr>
      <vt:lpstr>Q4:快速排序</vt:lpstr>
      <vt:lpstr>Q4:快速排序</vt:lpstr>
      <vt:lpstr>Q4:快速排序</vt:lpstr>
      <vt:lpstr>Q4:快速排序</vt:lpstr>
      <vt:lpstr>Q5:统计元音</vt:lpstr>
      <vt:lpstr>Q6:句子倒置</vt:lpstr>
      <vt:lpstr>提交作业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JAVA语言程序设计</dc:title>
  <dc:creator>Administrator</dc:creator>
  <cp:lastModifiedBy>lsswyx@gmail.com</cp:lastModifiedBy>
  <cp:revision>163</cp:revision>
  <dcterms:created xsi:type="dcterms:W3CDTF">2017-09-05T04:59:02Z</dcterms:created>
  <dcterms:modified xsi:type="dcterms:W3CDTF">2023-04-03T01:22:11Z</dcterms:modified>
</cp:coreProperties>
</file>