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813" r:id="rId3"/>
    <p:sldId id="811" r:id="rId4"/>
    <p:sldId id="284" r:id="rId5"/>
    <p:sldId id="285" r:id="rId6"/>
    <p:sldId id="286" r:id="rId7"/>
    <p:sldId id="287" r:id="rId8"/>
    <p:sldId id="288" r:id="rId9"/>
    <p:sldId id="289" r:id="rId10"/>
    <p:sldId id="812" r:id="rId11"/>
    <p:sldId id="814" r:id="rId12"/>
    <p:sldId id="815" r:id="rId13"/>
    <p:sldId id="817" r:id="rId14"/>
    <p:sldId id="803" r:id="rId15"/>
    <p:sldId id="809" r:id="rId16"/>
    <p:sldId id="804" r:id="rId17"/>
    <p:sldId id="806" r:id="rId18"/>
    <p:sldId id="805" r:id="rId19"/>
    <p:sldId id="808" r:id="rId20"/>
    <p:sldId id="810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D2A0-35E4-4A67-BA72-1AD8B556EBCE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D20-AFA7-4587-8814-D049A52B0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4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40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3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6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41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8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2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3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4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6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42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3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1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8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A064-BF51-4CC6-BE73-A4319621CD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9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9820"/>
            <a:ext cx="8229600" cy="480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042" descr="logo">
            <a:extLst>
              <a:ext uri="{FF2B5EF4-FFF2-40B4-BE49-F238E27FC236}">
                <a16:creationId xmlns:a16="http://schemas.microsoft.com/office/drawing/2014/main" id="{CAD2F962-059B-1941-8EAD-154B79B2B9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09" y="274638"/>
            <a:ext cx="595783" cy="10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78300377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278300377@qq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CA0AC7A-6126-9848-AA0E-048ABF02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Readme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07408-50D7-C245-8B58-5B0E93ACB925}"/>
              </a:ext>
            </a:extLst>
          </p:cNvPr>
          <p:cNvSpPr txBox="1"/>
          <p:nvPr/>
        </p:nvSpPr>
        <p:spPr>
          <a:xfrm>
            <a:off x="443784" y="1160200"/>
            <a:ext cx="7416824" cy="235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请在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本地完成以下</a:t>
            </a:r>
            <a:r>
              <a:rPr lang="en-US" altLang="zh-CN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道编程题</a:t>
            </a:r>
            <a:endParaRPr lang="en-US" altLang="zh-CN" sz="2000" b="1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请参考右图，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规范构建本地目录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（做到结构清晰）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第一题：卡牌操作类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Page-2~13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第二题：数组操作类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Page-14~20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请按要求发送到邮箱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Page-15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3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02A1B-D635-144E-BF81-CF9F24BBD7F2}"/>
              </a:ext>
            </a:extLst>
          </p:cNvPr>
          <p:cNvSpPr txBox="1"/>
          <p:nvPr/>
        </p:nvSpPr>
        <p:spPr>
          <a:xfrm>
            <a:off x="457200" y="576904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上机的目的是锻炼编程逻辑，不是“完成作业”</a:t>
            </a:r>
            <a:endParaRPr kumimoji="1"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所以不要抄袭，有问题及时反馈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B78EA54-2317-8548-A58A-5E6D9B322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3717032"/>
            <a:ext cx="2832100" cy="22479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6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8686800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：发牌，将已经混排好的牌进行发牌，发出指定数量的牌，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B98BF7F-58FD-954C-901B-1CA5683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9961" y="6643624"/>
            <a:ext cx="2012962" cy="26729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3F4493-BCDD-D44F-8BEE-1A64C76DA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3116052"/>
            <a:ext cx="7302500" cy="15240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41626C8-A4F4-324C-B3BE-5FCD2C2DFDB3}"/>
              </a:ext>
            </a:extLst>
          </p:cNvPr>
          <p:cNvSpPr txBox="1"/>
          <p:nvPr/>
        </p:nvSpPr>
        <p:spPr>
          <a:xfrm>
            <a:off x="611560" y="476991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这里可以使用</a:t>
            </a:r>
            <a:r>
              <a:rPr kumimoji="1" lang="en-US" altLang="zh-CN" sz="16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System.arraycopy</a:t>
            </a:r>
            <a:r>
              <a:rPr kumimoji="1" lang="en-US" altLang="zh-CN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函数，将</a:t>
            </a:r>
            <a:r>
              <a:rPr kumimoji="1" lang="en-US" altLang="zh-CN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cards</a:t>
            </a:r>
            <a:r>
              <a:rPr kumimoji="1" lang="zh-CN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中的前</a:t>
            </a:r>
            <a:r>
              <a:rPr kumimoji="1" lang="en-US" altLang="zh-CN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r>
              <a:rPr kumimoji="1" lang="zh-CN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张牌拷贝到</a:t>
            </a:r>
            <a:r>
              <a:rPr kumimoji="1" lang="en-US" altLang="zh-CN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deal_cards</a:t>
            </a:r>
            <a:r>
              <a:rPr kumimoji="1" lang="zh-CN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4373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8291264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：展示所发的牌（每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张牌换行）， </a:t>
            </a:r>
            <a:r>
              <a:rPr lang="en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showDealCards</a:t>
            </a:r>
            <a:r>
              <a:rPr lang="zh-CN" altLang="e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zh-CN" altLang="e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B98BF7F-58FD-954C-901B-1CA5683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9961" y="6643624"/>
            <a:ext cx="2012962" cy="26729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94C4C1-CE26-3744-A4AB-000274D4B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3123017"/>
            <a:ext cx="4305300" cy="15113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9B2E38-83EE-6243-AB88-23F733B3B511}"/>
              </a:ext>
            </a:extLst>
          </p:cNvPr>
          <p:cNvSpPr txBox="1"/>
          <p:nvPr/>
        </p:nvSpPr>
        <p:spPr>
          <a:xfrm>
            <a:off x="1359074" y="4960455"/>
            <a:ext cx="6768752" cy="10237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循环遍历</a:t>
            </a:r>
            <a:r>
              <a:rPr kumimoji="1" lang="en-US" altLang="zh-CN" sz="14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deal_cards</a:t>
            </a:r>
            <a:r>
              <a:rPr kumimoji="1" lang="zh-CN" alt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endParaRPr kumimoji="1" lang="en-US" altLang="zh-CN" sz="14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对于每张牌利用之前写过的</a:t>
            </a:r>
            <a:r>
              <a:rPr kumimoji="1" lang="en-US" altLang="zh-CN" sz="1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getCardValue</a:t>
            </a:r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getCardType</a:t>
            </a:r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获得牌的花色和数值</a:t>
            </a:r>
            <a:endParaRPr kumimoji="1" lang="en-US" altLang="zh-CN" sz="14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</a:t>
            </a:r>
            <a:r>
              <a:rPr kumimoji="1" lang="en-US" altLang="zh-CN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kumimoji="1" lang="zh-CN" alt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张牌显示一行</a:t>
            </a:r>
          </a:p>
        </p:txBody>
      </p:sp>
    </p:spTree>
    <p:extLst>
      <p:ext uri="{BB962C8B-B14F-4D97-AF65-F5344CB8AC3E}">
        <p14:creationId xmlns:p14="http://schemas.microsoft.com/office/powerpoint/2010/main" val="6487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8928992" cy="199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：按斗地主方式整理发出的牌（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小排序，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rankCardsDDZType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zh-CN" altLang="e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B98BF7F-58FD-954C-901B-1CA5683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9961" y="6643624"/>
            <a:ext cx="2012962" cy="26729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A06D4-63B6-574A-9AFA-4FA02C20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786660"/>
            <a:ext cx="80010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8B3FA6E-C296-C04C-BCCE-09E900F3D618}"/>
              </a:ext>
            </a:extLst>
          </p:cNvPr>
          <p:cNvSpPr/>
          <p:nvPr/>
        </p:nvSpPr>
        <p:spPr>
          <a:xfrm>
            <a:off x="1125960" y="3699028"/>
            <a:ext cx="66864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FBA453-F8BF-4D40-B67F-9495C47CED27}"/>
              </a:ext>
            </a:extLst>
          </p:cNvPr>
          <p:cNvCxnSpPr>
            <a:cxnSpLocks/>
          </p:cNvCxnSpPr>
          <p:nvPr/>
        </p:nvCxnSpPr>
        <p:spPr>
          <a:xfrm>
            <a:off x="2987824" y="4064153"/>
            <a:ext cx="0" cy="49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279CDA-A7D1-984B-B805-1049C4361B84}"/>
              </a:ext>
            </a:extLst>
          </p:cNvPr>
          <p:cNvSpPr txBox="1"/>
          <p:nvPr/>
        </p:nvSpPr>
        <p:spPr>
          <a:xfrm>
            <a:off x="129722" y="4591675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0070C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写一个新的快速排序算法</a:t>
            </a:r>
            <a:r>
              <a:rPr kumimoji="1" lang="en-US" altLang="zh-CN" sz="1400" b="1" i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quick_sort_DDZ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()</a:t>
            </a:r>
            <a:r>
              <a:rPr kumimoji="1" lang="zh-CN" altLang="en-US" sz="1400" b="1" dirty="0">
                <a:solidFill>
                  <a:srgbClr val="0070C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，排序时需要比较两张牌的大小：</a:t>
            </a:r>
            <a:endParaRPr kumimoji="1" lang="en-US" altLang="zh-CN" sz="1400" b="1" dirty="0">
              <a:solidFill>
                <a:srgbClr val="0070C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如果遇到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，则比所有牌都大；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遇到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则只小于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其余牌按照原有大小关系排序；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这个比较关系可以写一个</a:t>
            </a:r>
            <a:r>
              <a:rPr kumimoji="1" lang="en-US" altLang="zh-CN" sz="1400" i="1" dirty="0" err="1">
                <a:solidFill>
                  <a:srgbClr val="C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compareDDZ</a:t>
            </a:r>
            <a:r>
              <a:rPr kumimoji="1" lang="en-US" altLang="zh-CN" sz="1400" dirty="0">
                <a:solidFill>
                  <a:srgbClr val="C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()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函数提供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3BC5A1-0961-E44E-B451-1C45968CCDE1}"/>
              </a:ext>
            </a:extLst>
          </p:cNvPr>
          <p:cNvSpPr txBox="1"/>
          <p:nvPr/>
        </p:nvSpPr>
        <p:spPr>
          <a:xfrm>
            <a:off x="107504" y="5715253"/>
            <a:ext cx="805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i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compareDDZ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(int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cardA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,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int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cardB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)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：</a:t>
            </a:r>
            <a:endParaRPr kumimoji="1" lang="en-US" altLang="zh-CN" sz="1400" b="1" dirty="0">
              <a:solidFill>
                <a:srgbClr val="0070C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如果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cardA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小于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cardB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，则返回一个小于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0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的数；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若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cardA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大于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cardB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，则返回一个大于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0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的数；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如果两个牌相等，则返回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0</a:t>
            </a:r>
            <a:endParaRPr kumimoji="1" lang="zh-CN" altLang="en-US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6E43D4E-3A96-1240-B6CC-E7F347B8C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8" y="5035760"/>
            <a:ext cx="4563863" cy="1358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04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107504" y="1340770"/>
            <a:ext cx="8928992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3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：按拖拉机方式整理发出的牌（</a:t>
            </a:r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先花色（黑</a:t>
            </a:r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草），同花色内</a:t>
            </a:r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3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rankCardsTLJType</a:t>
            </a:r>
            <a:r>
              <a:rPr lang="zh-CN" altLang="en-US" sz="1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B98BF7F-58FD-954C-901B-1CA5683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9961" y="6643624"/>
            <a:ext cx="2012962" cy="26729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FD6182-7872-6145-B205-3609FC6C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984"/>
            <a:ext cx="9144000" cy="124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CF02944-5D85-CE44-BE18-1E923F95BCFB}"/>
              </a:ext>
            </a:extLst>
          </p:cNvPr>
          <p:cNvSpPr/>
          <p:nvPr/>
        </p:nvSpPr>
        <p:spPr>
          <a:xfrm>
            <a:off x="395536" y="3501010"/>
            <a:ext cx="5760640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65FDEE5-9685-AF44-BEF6-AEF27FE035D9}"/>
              </a:ext>
            </a:extLst>
          </p:cNvPr>
          <p:cNvCxnSpPr>
            <a:cxnSpLocks/>
          </p:cNvCxnSpPr>
          <p:nvPr/>
        </p:nvCxnSpPr>
        <p:spPr>
          <a:xfrm>
            <a:off x="2987824" y="3794127"/>
            <a:ext cx="0" cy="35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15AB6A-BB59-D945-999D-F97F1F65EAC9}"/>
              </a:ext>
            </a:extLst>
          </p:cNvPr>
          <p:cNvSpPr txBox="1"/>
          <p:nvPr/>
        </p:nvSpPr>
        <p:spPr>
          <a:xfrm>
            <a:off x="129722" y="4112812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0070C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写一个新的快速排序算法</a:t>
            </a:r>
            <a:r>
              <a:rPr kumimoji="1" lang="en-US" altLang="zh-CN" sz="1400" b="1" i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quick_sort_TLJ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()</a:t>
            </a:r>
            <a:r>
              <a:rPr kumimoji="1" lang="zh-CN" altLang="en-US" sz="1400" b="1" dirty="0">
                <a:solidFill>
                  <a:srgbClr val="0070C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：</a:t>
            </a:r>
            <a:endParaRPr kumimoji="1" lang="en-US" altLang="zh-CN" sz="1400" b="1" dirty="0">
              <a:solidFill>
                <a:srgbClr val="0070C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不同花色的牌，黑桃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&gt;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红桃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&gt;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方片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&gt;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草花；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同花色中，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最大；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则只小于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同花色中，其余牌按照原有大小关系排序；</a:t>
            </a:r>
            <a:endParaRPr kumimoji="1" lang="en-US" altLang="zh-CN" sz="1400" dirty="0">
              <a:solidFill>
                <a:srgbClr val="C0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这个比较关系可以写一个</a:t>
            </a:r>
            <a:r>
              <a:rPr kumimoji="1" lang="en-US" altLang="zh-CN" sz="1400" i="1" dirty="0" err="1">
                <a:solidFill>
                  <a:srgbClr val="C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compareTLJ</a:t>
            </a:r>
            <a:r>
              <a:rPr kumimoji="1" lang="en-US" altLang="zh-CN" sz="1400" dirty="0">
                <a:solidFill>
                  <a:srgbClr val="C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()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函数提供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066F5E-ECAA-2042-85DD-0CC90B5DB385}"/>
              </a:ext>
            </a:extLst>
          </p:cNvPr>
          <p:cNvSpPr txBox="1"/>
          <p:nvPr/>
        </p:nvSpPr>
        <p:spPr>
          <a:xfrm>
            <a:off x="4131890" y="4071254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i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compareTLJ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(int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cardA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,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int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 err="1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cardB</a:t>
            </a:r>
            <a:r>
              <a:rPr kumimoji="1" lang="en-US" altLang="zh-CN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)</a:t>
            </a:r>
            <a:r>
              <a:rPr kumimoji="1" lang="zh-CN" altLang="en-US" sz="1400" b="1" dirty="0">
                <a:solidFill>
                  <a:srgbClr val="0070C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：</a:t>
            </a:r>
            <a:endParaRPr kumimoji="1" lang="en-US" altLang="zh-CN" sz="1400" b="1" dirty="0">
              <a:solidFill>
                <a:srgbClr val="0070C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不同花色的牌，按黑红方草的大小关系，返回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&gt;0,&lt;0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关系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如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cardA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=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黑桃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3,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cardB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=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红桃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，则返回</a:t>
            </a:r>
            <a:r>
              <a:rPr kumimoji="1" lang="en-US" altLang="zh-CN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相同花色的大小与斗地主模式一致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CC90B4C-91BC-9C46-9664-B118E924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72" y="5301208"/>
            <a:ext cx="6613376" cy="1398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52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1C615A-63C0-2C43-9B82-331702689086}"/>
              </a:ext>
            </a:extLst>
          </p:cNvPr>
          <p:cNvSpPr txBox="1"/>
          <p:nvPr/>
        </p:nvSpPr>
        <p:spPr>
          <a:xfrm>
            <a:off x="457200" y="113926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b="1" dirty="0" err="1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2" y="3013876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E6AC12A1-15E3-944F-A05C-1EE85464E6CE}"/>
              </a:ext>
            </a:extLst>
          </p:cNvPr>
          <p:cNvSpPr txBox="1"/>
          <p:nvPr/>
        </p:nvSpPr>
        <p:spPr>
          <a:xfrm>
            <a:off x="3333427" y="5283509"/>
            <a:ext cx="557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包含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个抽象类</a:t>
            </a:r>
            <a:r>
              <a:rPr kumimoji="1" lang="en-US" altLang="zh-CN" sz="1600" dirty="0" err="1"/>
              <a:t>BasicArray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2</a:t>
            </a:r>
            <a:r>
              <a:rPr kumimoji="1" lang="zh-CN" altLang="en-US" sz="1600" dirty="0"/>
              <a:t>个功能接口</a:t>
            </a:r>
            <a:r>
              <a:rPr kumimoji="1" lang="en-US" altLang="zh-CN" sz="1600" dirty="0" err="1"/>
              <a:t>BasicArrayOperation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AdvancedArrayOperation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1</a:t>
            </a:r>
            <a:r>
              <a:rPr kumimoji="1" lang="zh-CN" altLang="en-US" sz="1600" dirty="0"/>
              <a:t>个</a:t>
            </a:r>
            <a:r>
              <a:rPr kumimoji="1" lang="en-US" altLang="zh-CN" sz="1600" dirty="0" err="1"/>
              <a:t>AdvancedArray</a:t>
            </a:r>
            <a:r>
              <a:rPr kumimoji="1" lang="zh-CN" altLang="en-US" sz="1600" dirty="0"/>
              <a:t>类，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个主控</a:t>
            </a:r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类</a:t>
            </a:r>
            <a:endParaRPr kumimoji="1"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CF7CB-9A31-3443-96B0-24B944F5982F}"/>
              </a:ext>
            </a:extLst>
          </p:cNvPr>
          <p:cNvSpPr txBox="1"/>
          <p:nvPr/>
        </p:nvSpPr>
        <p:spPr>
          <a:xfrm>
            <a:off x="5302928" y="375403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几个类和接口的关系如左图</a:t>
            </a:r>
            <a:endParaRPr kumimoji="1" lang="en-US" altLang="zh-CN" dirty="0"/>
          </a:p>
          <a:p>
            <a:r>
              <a:rPr kumimoji="1" lang="zh-CN" altLang="en-US" dirty="0"/>
              <a:t>详细的解释见后续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BDEFE-84A6-684F-B3BF-5115FEA6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0" y="5132953"/>
            <a:ext cx="2692400" cy="13462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63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989D64-CE67-2146-A35B-3CA87F14E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312"/>
            <a:ext cx="3974469" cy="6813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526F91-8823-7742-83D3-D4A6B5B0B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8" y="1196752"/>
            <a:ext cx="3220193" cy="3383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572115A-D219-924D-B06C-BA609C73276F}"/>
              </a:ext>
            </a:extLst>
          </p:cNvPr>
          <p:cNvSpPr txBox="1"/>
          <p:nvPr/>
        </p:nvSpPr>
        <p:spPr>
          <a:xfrm>
            <a:off x="2699792" y="404664"/>
            <a:ext cx="31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主控程序，直接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copy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7893EC-61E6-C742-B2BC-4FE073944131}"/>
              </a:ext>
            </a:extLst>
          </p:cNvPr>
          <p:cNvSpPr txBox="1"/>
          <p:nvPr/>
        </p:nvSpPr>
        <p:spPr>
          <a:xfrm>
            <a:off x="5474890" y="4579764"/>
            <a:ext cx="31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功能运行界面</a:t>
            </a:r>
            <a:endParaRPr kumimoji="1" lang="en-US" altLang="zh-C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0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1A58F5-CC78-9E4F-A439-32FF9128B389}"/>
              </a:ext>
            </a:extLst>
          </p:cNvPr>
          <p:cNvSpPr/>
          <p:nvPr/>
        </p:nvSpPr>
        <p:spPr>
          <a:xfrm>
            <a:off x="1043608" y="3013874"/>
            <a:ext cx="1944216" cy="753906"/>
          </a:xfrm>
          <a:prstGeom prst="ellipse">
            <a:avLst/>
          </a:prstGeom>
          <a:solidFill>
            <a:srgbClr val="F2DCDB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2" y="3013876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C8839D0-8A73-354A-B61A-2346F2D9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5080476"/>
            <a:ext cx="8892480" cy="402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81157-E0AD-514E-B86F-A76EBA96FCDE}"/>
              </a:ext>
            </a:extLst>
          </p:cNvPr>
          <p:cNvSpPr txBox="1"/>
          <p:nvPr/>
        </p:nvSpPr>
        <p:spPr>
          <a:xfrm>
            <a:off x="285192" y="5810468"/>
            <a:ext cx="857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我们要写一个</a:t>
            </a:r>
            <a:r>
              <a:rPr kumimoji="1" lang="en-US" altLang="zh-CN" sz="1600" dirty="0" err="1"/>
              <a:t>AdvancedArray</a:t>
            </a:r>
            <a:r>
              <a:rPr kumimoji="1" lang="zh-CN" altLang="en-US" sz="1600" dirty="0"/>
              <a:t>类，让它继承一个父类</a:t>
            </a:r>
            <a:r>
              <a:rPr kumimoji="1" lang="en-US" altLang="zh-CN" sz="1600" dirty="0" err="1"/>
              <a:t>BasicArray</a:t>
            </a:r>
            <a:r>
              <a:rPr kumimoji="1" lang="zh-CN" altLang="en-US" sz="1600" dirty="0"/>
              <a:t>，同时实现两个接口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C00000"/>
                </a:solidFill>
              </a:rPr>
              <a:t>P.S.</a:t>
            </a:r>
            <a:r>
              <a:rPr kumimoji="1" lang="zh-CN" altLang="en-US" sz="1600" dirty="0">
                <a:solidFill>
                  <a:srgbClr val="C00000"/>
                </a:solidFill>
              </a:rPr>
              <a:t> 父类和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个接口的代码在后面</a:t>
            </a:r>
            <a:r>
              <a:rPr kumimoji="1" lang="en-US" altLang="zh-CN" sz="1600" dirty="0">
                <a:solidFill>
                  <a:srgbClr val="C00000"/>
                </a:solidFill>
              </a:rPr>
              <a:t>ppt</a:t>
            </a:r>
            <a:r>
              <a:rPr kumimoji="1" lang="zh-CN" altLang="en-US" sz="1600" dirty="0">
                <a:solidFill>
                  <a:srgbClr val="C00000"/>
                </a:solidFill>
              </a:rPr>
              <a:t>中给出了，直接</a:t>
            </a:r>
            <a:r>
              <a:rPr kumimoji="1" lang="en-US" altLang="zh-CN" sz="1600" dirty="0">
                <a:solidFill>
                  <a:srgbClr val="C00000"/>
                </a:solidFill>
              </a:rPr>
              <a:t>copy</a:t>
            </a:r>
            <a:r>
              <a:rPr kumimoji="1" lang="zh-CN" altLang="en-US" sz="1600" dirty="0">
                <a:solidFill>
                  <a:srgbClr val="C00000"/>
                </a:solidFill>
              </a:rPr>
              <a:t>，只需关注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AdvancedArray</a:t>
            </a:r>
            <a:r>
              <a:rPr kumimoji="1" lang="zh-CN" altLang="en-US" sz="1600" dirty="0">
                <a:solidFill>
                  <a:srgbClr val="C00000"/>
                </a:solidFill>
              </a:rPr>
              <a:t>的实现即可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D0BF4EC-6CB3-3E42-98C1-F63CB7E8A369}"/>
              </a:ext>
            </a:extLst>
          </p:cNvPr>
          <p:cNvCxnSpPr>
            <a:stCxn id="5" idx="2"/>
          </p:cNvCxnSpPr>
          <p:nvPr/>
        </p:nvCxnSpPr>
        <p:spPr>
          <a:xfrm>
            <a:off x="4572000" y="5483088"/>
            <a:ext cx="0" cy="32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C61A344-470F-E04C-9FEB-D231684368DE}"/>
              </a:ext>
            </a:extLst>
          </p:cNvPr>
          <p:cNvSpPr txBox="1"/>
          <p:nvPr/>
        </p:nvSpPr>
        <p:spPr>
          <a:xfrm>
            <a:off x="457200" y="113926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b="1" dirty="0" err="1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12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377E0C6-4EE8-984B-B2EC-24ED71C42E44}"/>
              </a:ext>
            </a:extLst>
          </p:cNvPr>
          <p:cNvSpPr/>
          <p:nvPr/>
        </p:nvSpPr>
        <p:spPr>
          <a:xfrm>
            <a:off x="3234245" y="3013874"/>
            <a:ext cx="1944216" cy="753906"/>
          </a:xfrm>
          <a:prstGeom prst="ellipse">
            <a:avLst/>
          </a:prstGeom>
          <a:solidFill>
            <a:srgbClr val="F2DCDB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2" y="3013876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9C65B9D-1D3F-F747-A92C-4B7EB96311BC}"/>
              </a:ext>
            </a:extLst>
          </p:cNvPr>
          <p:cNvSpPr txBox="1"/>
          <p:nvPr/>
        </p:nvSpPr>
        <p:spPr>
          <a:xfrm>
            <a:off x="5116680" y="5301208"/>
            <a:ext cx="4027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写一个抽象类作为父类（</a:t>
            </a:r>
            <a:r>
              <a:rPr kumimoji="1" lang="zh-CN" altLang="en-US" sz="14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直接</a:t>
            </a:r>
            <a:r>
              <a:rPr kumimoji="1" lang="en-US" altLang="zh-CN" sz="14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copy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内含一个数组，所有数组的操作都是对它进行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内含一个抽象函数，用于赋值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CA3971-BC11-5D40-B712-F8131BF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" y="5068745"/>
            <a:ext cx="4896544" cy="1383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E2D3BA1-E661-6E4D-8F71-59BC2286EDD8}"/>
              </a:ext>
            </a:extLst>
          </p:cNvPr>
          <p:cNvSpPr txBox="1"/>
          <p:nvPr/>
        </p:nvSpPr>
        <p:spPr>
          <a:xfrm>
            <a:off x="457200" y="113926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b="1" dirty="0" err="1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31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88F9C91B-A6D1-AE46-B02B-331A0FD276FE}"/>
              </a:ext>
            </a:extLst>
          </p:cNvPr>
          <p:cNvSpPr/>
          <p:nvPr/>
        </p:nvSpPr>
        <p:spPr>
          <a:xfrm>
            <a:off x="23614" y="4106263"/>
            <a:ext cx="4908427" cy="753906"/>
          </a:xfrm>
          <a:prstGeom prst="ellipse">
            <a:avLst/>
          </a:prstGeom>
          <a:solidFill>
            <a:srgbClr val="F2DCDB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2" y="3013876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43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8183B9-5369-3442-A1FB-8442F5441183}"/>
              </a:ext>
            </a:extLst>
          </p:cNvPr>
          <p:cNvGrpSpPr/>
          <p:nvPr/>
        </p:nvGrpSpPr>
        <p:grpSpPr>
          <a:xfrm>
            <a:off x="295396" y="4943773"/>
            <a:ext cx="7232250" cy="1707933"/>
            <a:chOff x="344634" y="5108967"/>
            <a:chExt cx="7499176" cy="172069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CC30A9E-49A5-C04F-A877-8CBA681C6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634" y="5512922"/>
              <a:ext cx="7499176" cy="1316741"/>
              <a:chOff x="401253" y="2115229"/>
              <a:chExt cx="8236346" cy="159232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E3E0DD-9D86-B84A-8FA3-CF0D46801DCA}"/>
                  </a:ext>
                </a:extLst>
              </p:cNvPr>
              <p:cNvSpPr/>
              <p:nvPr/>
            </p:nvSpPr>
            <p:spPr>
              <a:xfrm>
                <a:off x="401253" y="2123381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BasicArrayOperation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FEBB134-7A72-D24E-98FA-3F57448D699D}"/>
                  </a:ext>
                </a:extLst>
              </p:cNvPr>
              <p:cNvSpPr/>
              <p:nvPr/>
            </p:nvSpPr>
            <p:spPr>
              <a:xfrm>
                <a:off x="401253" y="2409631"/>
                <a:ext cx="3816424" cy="12979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getMaxValue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getMinValue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insert(int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index,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move(String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direction,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offset)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printArray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0BF9167-4167-464B-968E-A6CD8E0892C9}"/>
                  </a:ext>
                </a:extLst>
              </p:cNvPr>
              <p:cNvSpPr/>
              <p:nvPr/>
            </p:nvSpPr>
            <p:spPr>
              <a:xfrm>
                <a:off x="4821175" y="2115229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AdvancedArrayOperation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75E003C-A77B-4741-9C38-3BECE4014778}"/>
                  </a:ext>
                </a:extLst>
              </p:cNvPr>
              <p:cNvSpPr/>
              <p:nvPr/>
            </p:nvSpPr>
            <p:spPr>
              <a:xfrm>
                <a:off x="4821175" y="2401479"/>
                <a:ext cx="3816424" cy="90927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binarySearch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quickSort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lang="en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int left, int r</a:t>
                </a:r>
                <a:r>
                  <a:rPr lang="en-US" altLang="zh-CN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ight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shuffle(int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num)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F5937FB-F13A-AC47-8DA8-1DFB3B87626E}"/>
                </a:ext>
              </a:extLst>
            </p:cNvPr>
            <p:cNvSpPr txBox="1"/>
            <p:nvPr/>
          </p:nvSpPr>
          <p:spPr>
            <a:xfrm>
              <a:off x="4368964" y="5108967"/>
              <a:ext cx="2088232" cy="34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高级功能接口：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A3EB6E-5620-D541-B826-2219E0599D4F}"/>
                </a:ext>
              </a:extLst>
            </p:cNvPr>
            <p:cNvSpPr txBox="1"/>
            <p:nvPr/>
          </p:nvSpPr>
          <p:spPr>
            <a:xfrm>
              <a:off x="421206" y="511363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基本功能接口：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D53414-394F-0D4D-9F62-8D878F0E4C53}"/>
              </a:ext>
            </a:extLst>
          </p:cNvPr>
          <p:cNvSpPr txBox="1"/>
          <p:nvPr/>
        </p:nvSpPr>
        <p:spPr>
          <a:xfrm>
            <a:off x="5151334" y="4261308"/>
            <a:ext cx="417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关于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个接口的具体功能描述见下页</a:t>
            </a:r>
            <a:r>
              <a:rPr kumimoji="1" lang="en-US" altLang="zh-CN" sz="1600" dirty="0"/>
              <a:t>ppt</a:t>
            </a:r>
            <a:endParaRPr kumimoji="1"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E426D6-543E-EC47-B9C0-72537C51971B}"/>
              </a:ext>
            </a:extLst>
          </p:cNvPr>
          <p:cNvSpPr txBox="1"/>
          <p:nvPr/>
        </p:nvSpPr>
        <p:spPr>
          <a:xfrm>
            <a:off x="457200" y="113926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b="1" dirty="0" err="1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98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graphicFrame>
        <p:nvGraphicFramePr>
          <p:cNvPr id="36" name="表格 17">
            <a:extLst>
              <a:ext uri="{FF2B5EF4-FFF2-40B4-BE49-F238E27FC236}">
                <a16:creationId xmlns:a16="http://schemas.microsoft.com/office/drawing/2014/main" id="{AEF46E96-199F-4E4F-BE46-9ED082CA75E0}"/>
              </a:ext>
            </a:extLst>
          </p:cNvPr>
          <p:cNvGraphicFramePr>
            <a:graphicFrameLocks noGrp="1"/>
          </p:cNvGraphicFramePr>
          <p:nvPr/>
        </p:nvGraphicFramePr>
        <p:xfrm>
          <a:off x="424788" y="3410468"/>
          <a:ext cx="8229600" cy="320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688">
                  <a:extLst>
                    <a:ext uri="{9D8B030D-6E8A-4147-A177-3AD203B41FA5}">
                      <a16:colId xmlns:a16="http://schemas.microsoft.com/office/drawing/2014/main" val="2738444966"/>
                    </a:ext>
                  </a:extLst>
                </a:gridCol>
                <a:gridCol w="5122912">
                  <a:extLst>
                    <a:ext uri="{9D8B030D-6E8A-4147-A177-3AD203B41FA5}">
                      <a16:colId xmlns:a16="http://schemas.microsoft.com/office/drawing/2014/main" val="3715955332"/>
                    </a:ext>
                  </a:extLst>
                </a:gridCol>
              </a:tblGrid>
              <a:tr h="264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74723"/>
                  </a:ext>
                </a:extLst>
              </a:tr>
              <a:tr h="237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getMaxValue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返回数组中的最大值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38866"/>
                  </a:ext>
                </a:extLst>
              </a:tr>
              <a:tr h="237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getMinValue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返回数组中的最小值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02271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binarySearch</a:t>
                      </a:r>
                      <a:r>
                        <a:rPr lang="en-US" altLang="zh-CN" sz="1400" dirty="0"/>
                        <a:t>(int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key)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返回：二分查找数组中的第一个</a:t>
                      </a:r>
                      <a:r>
                        <a:rPr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key</a:t>
                      </a:r>
                      <a:r>
                        <a:rPr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值位置（请考虑若数组没有排序则无法进行二分查找的情况）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8782"/>
                  </a:ext>
                </a:extLst>
              </a:tr>
              <a:tr h="237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void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quickSort</a:t>
                      </a:r>
                      <a:r>
                        <a:rPr lang="en-US" altLang="zh-CN" sz="1400" dirty="0"/>
                        <a:t>(int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left,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right)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对数组进行快速排序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9220"/>
                  </a:ext>
                </a:extLst>
              </a:tr>
              <a:tr h="237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void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insert(int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index,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key)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将数组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index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下标处数据替换成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31875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void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move(String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direction,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offset)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将数组朝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direction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的方向移动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offset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位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(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支持左右移动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例如：左移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3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位，右移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2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位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78457"/>
                  </a:ext>
                </a:extLst>
              </a:tr>
              <a:tr h="3106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void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shuffle(int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num)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打乱数组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num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次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34659"/>
                  </a:ext>
                </a:extLst>
              </a:tr>
              <a:tr h="237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void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printArray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打印数组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7324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73AB72-D927-004A-B083-46B56076BE2A}"/>
              </a:ext>
            </a:extLst>
          </p:cNvPr>
          <p:cNvGrpSpPr/>
          <p:nvPr/>
        </p:nvGrpSpPr>
        <p:grpSpPr>
          <a:xfrm>
            <a:off x="827584" y="1279203"/>
            <a:ext cx="7232250" cy="1707933"/>
            <a:chOff x="344634" y="5108967"/>
            <a:chExt cx="7499176" cy="172069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8D7A634-F8D7-1040-82B0-03D238A56D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634" y="5512922"/>
              <a:ext cx="7499176" cy="1316741"/>
              <a:chOff x="401253" y="2115229"/>
              <a:chExt cx="8236346" cy="15923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1307A11-FB53-AE45-8CE7-C46FF6B34A1D}"/>
                  </a:ext>
                </a:extLst>
              </p:cNvPr>
              <p:cNvSpPr/>
              <p:nvPr/>
            </p:nvSpPr>
            <p:spPr>
              <a:xfrm>
                <a:off x="401253" y="2123381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BasicArrayOperation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DEA7F5-0E76-F54A-853D-ED738C188CBD}"/>
                  </a:ext>
                </a:extLst>
              </p:cNvPr>
              <p:cNvSpPr/>
              <p:nvPr/>
            </p:nvSpPr>
            <p:spPr>
              <a:xfrm>
                <a:off x="401253" y="2409631"/>
                <a:ext cx="3816424" cy="12979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getMaxValue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getMinValue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insert(int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index,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move(String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direction,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offset)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printArray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7516D26-8A48-F94C-B7BF-992AA7A17BA4}"/>
                  </a:ext>
                </a:extLst>
              </p:cNvPr>
              <p:cNvSpPr/>
              <p:nvPr/>
            </p:nvSpPr>
            <p:spPr>
              <a:xfrm>
                <a:off x="4821175" y="2115229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AdvancedArrayOperation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235F6CB-525F-7B43-9ED1-1400F3D1022A}"/>
                  </a:ext>
                </a:extLst>
              </p:cNvPr>
              <p:cNvSpPr/>
              <p:nvPr/>
            </p:nvSpPr>
            <p:spPr>
              <a:xfrm>
                <a:off x="4821175" y="2401479"/>
                <a:ext cx="3816424" cy="90927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binarySearch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quickSort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lang="en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int left, int r</a:t>
                </a:r>
                <a:r>
                  <a:rPr lang="en-US" altLang="zh-CN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ight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shuffle(int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num)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20AC2C-9336-464C-AC15-53F273D6BD1D}"/>
                </a:ext>
              </a:extLst>
            </p:cNvPr>
            <p:cNvSpPr txBox="1"/>
            <p:nvPr/>
          </p:nvSpPr>
          <p:spPr>
            <a:xfrm>
              <a:off x="4368964" y="5108967"/>
              <a:ext cx="2088232" cy="34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高级功能接口：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1307A72-C113-F945-8EF9-4019A9AC50D5}"/>
                </a:ext>
              </a:extLst>
            </p:cNvPr>
            <p:cNvSpPr txBox="1"/>
            <p:nvPr/>
          </p:nvSpPr>
          <p:spPr>
            <a:xfrm>
              <a:off x="421206" y="511363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基本功能接口：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0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193311"/>
            <a:ext cx="9073008" cy="5548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：初始化卡牌，</a:t>
            </a:r>
            <a:r>
              <a:rPr lang="en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initialCards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：显示卡牌（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张牌换行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，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showCards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：洗牌（将牌打乱），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shuffleCards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：对所有牌理牌（重新排序，按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A-2-3-…-K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排序），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：发牌，将已经混排好的牌进行发牌，发指定数量的前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dealCards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：展示所发的牌，将已经发好牌依次显示出来（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张牌换行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showDealCards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：按斗地主方式对发出的牌理牌（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从大到小排序，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rankCardsDDZType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：按拖拉机方式对发出的牌理牌（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先按花色（黑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草），再按牌值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相同花色内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rankCardsTLJType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写一个主控程序：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MainProcess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类（包含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完成各种卡牌操作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MainProcess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类（直接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下页中的代码即可）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输出结果如下页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18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9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B6AD9-4287-BE41-921C-B41F4783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9" y="3692934"/>
            <a:ext cx="3480172" cy="1568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03C3F4-505D-2547-9966-F27F6209D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08" y="3692934"/>
            <a:ext cx="3519187" cy="124849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DC3A1B-3BC8-4C42-AF40-8796F7A37ABC}"/>
              </a:ext>
            </a:extLst>
          </p:cNvPr>
          <p:cNvGrpSpPr/>
          <p:nvPr/>
        </p:nvGrpSpPr>
        <p:grpSpPr>
          <a:xfrm>
            <a:off x="827584" y="1279203"/>
            <a:ext cx="7232250" cy="1707933"/>
            <a:chOff x="344634" y="5108967"/>
            <a:chExt cx="7499176" cy="172069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9B0F630-15C7-B845-9168-78FE37A692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634" y="5512922"/>
              <a:ext cx="7499176" cy="1316741"/>
              <a:chOff x="401253" y="2115229"/>
              <a:chExt cx="8236346" cy="159232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F23E788-DE97-6349-898C-20EE4D9010AB}"/>
                  </a:ext>
                </a:extLst>
              </p:cNvPr>
              <p:cNvSpPr/>
              <p:nvPr/>
            </p:nvSpPr>
            <p:spPr>
              <a:xfrm>
                <a:off x="401253" y="2123381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BasicArrayOperation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2186423-6872-7448-8BB2-EDAAC9C920C4}"/>
                  </a:ext>
                </a:extLst>
              </p:cNvPr>
              <p:cNvSpPr/>
              <p:nvPr/>
            </p:nvSpPr>
            <p:spPr>
              <a:xfrm>
                <a:off x="401253" y="2409631"/>
                <a:ext cx="3816424" cy="12979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getMaxValue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getMinValue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insert(int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index,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move(String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direction,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offset)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printArray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BF42092-EA72-2448-899F-730EBA750763}"/>
                  </a:ext>
                </a:extLst>
              </p:cNvPr>
              <p:cNvSpPr/>
              <p:nvPr/>
            </p:nvSpPr>
            <p:spPr>
              <a:xfrm>
                <a:off x="4821175" y="2115229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AdvancedArrayOperation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F3260D7-B2CC-6046-89BE-A790EF52EEC1}"/>
                  </a:ext>
                </a:extLst>
              </p:cNvPr>
              <p:cNvSpPr/>
              <p:nvPr/>
            </p:nvSpPr>
            <p:spPr>
              <a:xfrm>
                <a:off x="4821175" y="2401479"/>
                <a:ext cx="3816424" cy="90927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binarySearch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quickSort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lang="en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int left, int r</a:t>
                </a:r>
                <a:r>
                  <a:rPr lang="en-US" altLang="zh-CN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ight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shuffle(int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num)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CA288C-9514-8443-B343-9080D010D763}"/>
                </a:ext>
              </a:extLst>
            </p:cNvPr>
            <p:cNvSpPr txBox="1"/>
            <p:nvPr/>
          </p:nvSpPr>
          <p:spPr>
            <a:xfrm>
              <a:off x="4368964" y="5108967"/>
              <a:ext cx="2088232" cy="34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高级功能接口：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6C7C72-7F6F-6745-9310-97097E2C13D5}"/>
                </a:ext>
              </a:extLst>
            </p:cNvPr>
            <p:cNvSpPr txBox="1"/>
            <p:nvPr/>
          </p:nvSpPr>
          <p:spPr>
            <a:xfrm>
              <a:off x="421206" y="511363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基本功能接口：</a:t>
              </a: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817A874-9479-C24D-99EB-4660079DDD60}"/>
              </a:ext>
            </a:extLst>
          </p:cNvPr>
          <p:cNvCxnSpPr/>
          <p:nvPr/>
        </p:nvCxnSpPr>
        <p:spPr>
          <a:xfrm>
            <a:off x="2483768" y="30689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DC4FAC12-C713-094D-A81A-5370FCAF140B}"/>
              </a:ext>
            </a:extLst>
          </p:cNvPr>
          <p:cNvCxnSpPr>
            <a:cxnSpLocks/>
          </p:cNvCxnSpPr>
          <p:nvPr/>
        </p:nvCxnSpPr>
        <p:spPr>
          <a:xfrm>
            <a:off x="6372200" y="2735106"/>
            <a:ext cx="0" cy="83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4E80C8F-5D66-294E-AC35-61C75B540659}"/>
              </a:ext>
            </a:extLst>
          </p:cNvPr>
          <p:cNvSpPr txBox="1"/>
          <p:nvPr/>
        </p:nvSpPr>
        <p:spPr>
          <a:xfrm>
            <a:off x="712222" y="5597822"/>
            <a:ext cx="5731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写</a:t>
            </a:r>
            <a:r>
              <a:rPr kumimoji="1" lang="en-US" altLang="zh-CN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个接口（</a:t>
            </a:r>
            <a:r>
              <a:rPr kumimoji="1" lang="zh-CN" altLang="en-US" sz="14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直接</a:t>
            </a:r>
            <a:r>
              <a:rPr kumimoji="1" lang="en-US" altLang="zh-CN" sz="14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copy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基本功能接口包含</a:t>
            </a:r>
            <a:r>
              <a:rPr kumimoji="1" lang="en-US" altLang="zh-CN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5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个功能；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高级功能接口包含</a:t>
            </a:r>
            <a:r>
              <a:rPr kumimoji="1" lang="en-US" altLang="zh-CN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3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个功能；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除了</a:t>
            </a:r>
            <a:r>
              <a:rPr kumimoji="1" lang="en-US" altLang="zh-CN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insert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和</a:t>
            </a:r>
            <a:r>
              <a:rPr kumimoji="1" lang="en-US" altLang="zh-CN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move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外，都是之前上机写过的功能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8CBFBCBB-BED0-4049-B7E9-D189FD97415C}"/>
              </a:ext>
            </a:extLst>
          </p:cNvPr>
          <p:cNvSpPr/>
          <p:nvPr/>
        </p:nvSpPr>
        <p:spPr>
          <a:xfrm>
            <a:off x="3419872" y="5877272"/>
            <a:ext cx="216024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400285-35DB-574E-87A0-72B23D762891}"/>
              </a:ext>
            </a:extLst>
          </p:cNvPr>
          <p:cNvSpPr txBox="1"/>
          <p:nvPr/>
        </p:nvSpPr>
        <p:spPr>
          <a:xfrm>
            <a:off x="3650854" y="57777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接口只定义了我们要有这些功能，但是不需要给出具体实现，具体实现都在</a:t>
            </a:r>
            <a:r>
              <a:rPr kumimoji="1" lang="en-US" altLang="zh-CN" sz="1400" dirty="0" err="1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AdvancedArray</a:t>
            </a:r>
            <a:r>
              <a:rPr kumimoji="1" lang="zh-CN" altLang="en-US" sz="1400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类中写</a:t>
            </a:r>
          </a:p>
        </p:txBody>
      </p:sp>
    </p:spTree>
    <p:extLst>
      <p:ext uri="{BB962C8B-B14F-4D97-AF65-F5344CB8AC3E}">
        <p14:creationId xmlns:p14="http://schemas.microsoft.com/office/powerpoint/2010/main" val="323984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2B0BD9-0BC0-5042-9032-2951F9C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BEC71-ED9B-D843-A9E5-A81E8FE78800}"/>
              </a:ext>
            </a:extLst>
          </p:cNvPr>
          <p:cNvSpPr txBox="1"/>
          <p:nvPr/>
        </p:nvSpPr>
        <p:spPr>
          <a:xfrm>
            <a:off x="443784" y="1160200"/>
            <a:ext cx="7416824" cy="28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在文件系统中找到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项目所在目录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压缩，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zip,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等格式，如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Java_Test3-1.zip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将压缩包发送至：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2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邮件主题：姓名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3-1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，如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小明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-20212345-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3-1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截止日期：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周上课前（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5.9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简单的先做，实在有困难的单独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和我说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93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4D1AB9-026B-8147-B3BF-C7CD54F4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2"/>
            <a:ext cx="5468980" cy="660484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012248-CBA0-CE49-BA15-E146508D0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62" y="1268760"/>
            <a:ext cx="4165748" cy="551723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8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68"/>
            <a:ext cx="5544616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CF069D-E282-024E-9F1C-E03526029E0E}"/>
              </a:ext>
            </a:extLst>
          </p:cNvPr>
          <p:cNvSpPr txBox="1"/>
          <p:nvPr/>
        </p:nvSpPr>
        <p:spPr>
          <a:xfrm>
            <a:off x="755576" y="548644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在这个基础上继续开发，完善构造函数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C08A04-1839-AA4F-A149-45BB4D0D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63" y="2363574"/>
            <a:ext cx="6073874" cy="285158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1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：初始化卡牌，</a:t>
            </a:r>
            <a:r>
              <a:rPr lang="en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initialCards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103F8A-7C7C-3D42-A51E-EE140F09F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3025910"/>
            <a:ext cx="8966200" cy="19304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68C10C-0871-6146-8D6E-36EB3173D92B}"/>
              </a:ext>
            </a:extLst>
          </p:cNvPr>
          <p:cNvSpPr txBox="1"/>
          <p:nvPr/>
        </p:nvSpPr>
        <p:spPr>
          <a:xfrm>
            <a:off x="755576" y="5199997"/>
            <a:ext cx="79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在这个基础上继续开发，初始化卡牌，每副牌数组取值</a:t>
            </a:r>
            <a:r>
              <a:rPr kumimoji="1" lang="en-US" altLang="zh-CN" dirty="0">
                <a:solidFill>
                  <a:srgbClr val="C00000"/>
                </a:solidFill>
              </a:rPr>
              <a:t>0-51</a:t>
            </a:r>
            <a:r>
              <a:rPr kumimoji="1" lang="zh-CN" altLang="en-US" dirty="0">
                <a:solidFill>
                  <a:srgbClr val="C00000"/>
                </a:solidFill>
              </a:rPr>
              <a:t>对应黑桃</a:t>
            </a:r>
            <a:r>
              <a:rPr kumimoji="1" lang="en-US" altLang="zh-CN" dirty="0">
                <a:solidFill>
                  <a:srgbClr val="C00000"/>
                </a:solidFill>
              </a:rPr>
              <a:t>A-</a:t>
            </a:r>
            <a:r>
              <a:rPr kumimoji="1" lang="zh-CN" altLang="en-US" dirty="0">
                <a:solidFill>
                  <a:srgbClr val="C00000"/>
                </a:solidFill>
              </a:rPr>
              <a:t>草花</a:t>
            </a:r>
            <a:r>
              <a:rPr kumimoji="1" lang="en-US" altLang="zh-CN" dirty="0">
                <a:solidFill>
                  <a:srgbClr val="C00000"/>
                </a:solidFill>
              </a:rPr>
              <a:t>K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5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：显示卡牌，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68C10C-0871-6146-8D6E-36EB3173D92B}"/>
              </a:ext>
            </a:extLst>
          </p:cNvPr>
          <p:cNvSpPr txBox="1"/>
          <p:nvPr/>
        </p:nvSpPr>
        <p:spPr>
          <a:xfrm>
            <a:off x="395536" y="5408841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在这个基础上继续开发，显示卡牌（调用下一页的私有成员函数来获得牌型和牌值）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CCE47-B9C0-A247-82C4-02E0315C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990197"/>
            <a:ext cx="87884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54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：显示卡牌，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C149CF8-51D4-F749-84B9-922EE9437288}"/>
              </a:ext>
            </a:extLst>
          </p:cNvPr>
          <p:cNvGrpSpPr/>
          <p:nvPr/>
        </p:nvGrpSpPr>
        <p:grpSpPr>
          <a:xfrm>
            <a:off x="827584" y="2877215"/>
            <a:ext cx="5904656" cy="3775085"/>
            <a:chOff x="1403648" y="2733867"/>
            <a:chExt cx="6035526" cy="412413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ECAB983-0894-664B-9781-040E2396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733867"/>
              <a:ext cx="6035526" cy="412413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04FA71-A863-A34B-87B5-A371D893A446}"/>
                </a:ext>
              </a:extLst>
            </p:cNvPr>
            <p:cNvSpPr/>
            <p:nvPr/>
          </p:nvSpPr>
          <p:spPr>
            <a:xfrm>
              <a:off x="1403648" y="5778172"/>
              <a:ext cx="4968552" cy="1079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B68C10C-0871-6146-8D6E-36EB3173D92B}"/>
              </a:ext>
            </a:extLst>
          </p:cNvPr>
          <p:cNvSpPr txBox="1"/>
          <p:nvPr/>
        </p:nvSpPr>
        <p:spPr>
          <a:xfrm>
            <a:off x="645589" y="573229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使用这两个私有成员函数来获得牌型和牌值，为卡牌显示提供服务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6F622B-AB51-884C-9DBC-51F5F1C7609B}"/>
              </a:ext>
            </a:extLst>
          </p:cNvPr>
          <p:cNvSpPr/>
          <p:nvPr/>
        </p:nvSpPr>
        <p:spPr>
          <a:xfrm>
            <a:off x="4283968" y="3068960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A1131A-5D95-B849-9B3B-D3AE53DA8EC9}"/>
              </a:ext>
            </a:extLst>
          </p:cNvPr>
          <p:cNvSpPr/>
          <p:nvPr/>
        </p:nvSpPr>
        <p:spPr>
          <a:xfrm>
            <a:off x="4355976" y="4475344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ED31F3C-9FB6-BD42-89E5-9B07714FF5E8}"/>
              </a:ext>
            </a:extLst>
          </p:cNvPr>
          <p:cNvCxnSpPr>
            <a:cxnSpLocks/>
          </p:cNvCxnSpPr>
          <p:nvPr/>
        </p:nvCxnSpPr>
        <p:spPr>
          <a:xfrm>
            <a:off x="5076056" y="3212976"/>
            <a:ext cx="1016496" cy="4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3270975-19DD-2E47-A07B-3DC46E4A96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148064" y="3797424"/>
            <a:ext cx="944488" cy="82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70FB5D-77C1-864C-B3D4-2DAF0AE1C649}"/>
              </a:ext>
            </a:extLst>
          </p:cNvPr>
          <p:cNvSpPr txBox="1"/>
          <p:nvPr/>
        </p:nvSpPr>
        <p:spPr>
          <a:xfrm>
            <a:off x="6101118" y="3466926"/>
            <a:ext cx="3042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卡牌数组元素的取值</a:t>
            </a:r>
            <a:endParaRPr kumimoji="1" lang="en-US" altLang="zh-CN" sz="1400" dirty="0"/>
          </a:p>
          <a:p>
            <a:r>
              <a:rPr kumimoji="1" lang="zh-CN" altLang="en-US" sz="1400" dirty="0"/>
              <a:t>例如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副牌数组元素取值范围</a:t>
            </a:r>
            <a:r>
              <a:rPr kumimoji="1" lang="en-US" altLang="zh-CN" sz="1400" dirty="0"/>
              <a:t>0-51</a:t>
            </a:r>
          </a:p>
          <a:p>
            <a:r>
              <a:rPr kumimoji="1" lang="en-US" altLang="zh-CN" sz="1400" dirty="0" err="1"/>
              <a:t>card_info</a:t>
            </a:r>
            <a:r>
              <a:rPr kumimoji="1" lang="zh-CN" altLang="en-US" sz="1400" dirty="0"/>
              <a:t>就是</a:t>
            </a:r>
            <a:r>
              <a:rPr kumimoji="1" lang="en-US" altLang="zh-CN" sz="1400" dirty="0"/>
              <a:t>0-51</a:t>
            </a:r>
            <a:r>
              <a:rPr kumimoji="1" lang="zh-CN" altLang="en-US" sz="1400" dirty="0"/>
              <a:t>之间的某个值</a:t>
            </a:r>
            <a:endParaRPr kumimoji="1" lang="en-US" altLang="zh-CN" sz="1400" dirty="0"/>
          </a:p>
          <a:p>
            <a:r>
              <a:rPr kumimoji="1" lang="zh-CN" altLang="en-US" sz="1400" dirty="0"/>
              <a:t>根据这个值计算其花色和对应的牌值</a:t>
            </a:r>
          </a:p>
        </p:txBody>
      </p:sp>
    </p:spTree>
    <p:extLst>
      <p:ext uri="{BB962C8B-B14F-4D97-AF65-F5344CB8AC3E}">
        <p14:creationId xmlns:p14="http://schemas.microsoft.com/office/powerpoint/2010/main" val="42106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：洗牌（将牌打乱），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68C10C-0871-6146-8D6E-36EB3173D92B}"/>
              </a:ext>
            </a:extLst>
          </p:cNvPr>
          <p:cNvSpPr txBox="1"/>
          <p:nvPr/>
        </p:nvSpPr>
        <p:spPr>
          <a:xfrm>
            <a:off x="323528" y="5933555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在这个基础上继续开发，对每副牌都进行</a:t>
            </a:r>
            <a:r>
              <a:rPr kumimoji="1" lang="en-US" altLang="zh-CN" dirty="0">
                <a:solidFill>
                  <a:srgbClr val="C00000"/>
                </a:solidFill>
              </a:rPr>
              <a:t>100</a:t>
            </a:r>
            <a:r>
              <a:rPr kumimoji="1" lang="zh-CN" altLang="en-US" dirty="0">
                <a:solidFill>
                  <a:srgbClr val="C00000"/>
                </a:solidFill>
              </a:rPr>
              <a:t>次打乱顺序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F36A73-15A6-1E4A-A146-089DC8252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4" y="3022273"/>
            <a:ext cx="8636000" cy="275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05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70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：理牌（重新排序），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68C10C-0871-6146-8D6E-36EB3173D92B}"/>
              </a:ext>
            </a:extLst>
          </p:cNvPr>
          <p:cNvSpPr txBox="1"/>
          <p:nvPr/>
        </p:nvSpPr>
        <p:spPr>
          <a:xfrm>
            <a:off x="395536" y="6155433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在这个基础上继续开发，对每副牌重排序，可以写一个私有方法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quick_sort</a:t>
            </a:r>
            <a:r>
              <a:rPr kumimoji="1" lang="zh-CN" altLang="en-US" sz="1600" dirty="0">
                <a:solidFill>
                  <a:srgbClr val="C00000"/>
                </a:solidFill>
              </a:rPr>
              <a:t>，直接调用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41EEDE-0F84-8948-8A6A-53A9AD54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3080491"/>
            <a:ext cx="8686800" cy="148853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65DBE0-8CE6-4E41-A5A5-F34F766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4649944"/>
            <a:ext cx="6970488" cy="129884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1141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2420</Words>
  <Application>Microsoft Macintosh PowerPoint</Application>
  <PresentationFormat>全屏显示(4:3)</PresentationFormat>
  <Paragraphs>292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DengXian Light</vt:lpstr>
      <vt:lpstr>FangSong</vt:lpstr>
      <vt:lpstr>Microsoft YaHei</vt:lpstr>
      <vt:lpstr>Microsoft YaHei</vt:lpstr>
      <vt:lpstr>Arial</vt:lpstr>
      <vt:lpstr>Calibri</vt:lpstr>
      <vt:lpstr>Wingdings</vt:lpstr>
      <vt:lpstr>1_Office 主题</vt:lpstr>
      <vt:lpstr>Readme</vt:lpstr>
      <vt:lpstr>Q1: 完成一个“卡牌操作”的类</vt:lpstr>
      <vt:lpstr>PowerPoint 演示文稿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Q2:完成一个支持各种数组操作的类</vt:lpstr>
      <vt:lpstr>PowerPoint 演示文稿</vt:lpstr>
      <vt:lpstr>Q2:完成一个支持各种数组操作的类</vt:lpstr>
      <vt:lpstr>Q2:完成一个支持各种数组操作的类</vt:lpstr>
      <vt:lpstr>Q2:完成一个支持各种数组操作的类</vt:lpstr>
      <vt:lpstr>Q2:完成一个支持各种数组操作的类</vt:lpstr>
      <vt:lpstr>Q2:完成一个支持各种数组操作的类</vt:lpstr>
      <vt:lpstr>提交作业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Administrator</dc:creator>
  <cp:lastModifiedBy>lsswyx@gmail.com</cp:lastModifiedBy>
  <cp:revision>241</cp:revision>
  <dcterms:created xsi:type="dcterms:W3CDTF">2017-09-05T04:59:02Z</dcterms:created>
  <dcterms:modified xsi:type="dcterms:W3CDTF">2023-04-20T02:35:39Z</dcterms:modified>
</cp:coreProperties>
</file>