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2" r:id="rId2"/>
    <p:sldId id="842" r:id="rId3"/>
    <p:sldId id="843" r:id="rId4"/>
    <p:sldId id="844" r:id="rId5"/>
    <p:sldId id="84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798" r:id="rId15"/>
    <p:sldId id="799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25" r:id="rId25"/>
    <p:sldId id="826" r:id="rId26"/>
    <p:sldId id="827" r:id="rId27"/>
    <p:sldId id="838" r:id="rId28"/>
    <p:sldId id="837" r:id="rId29"/>
    <p:sldId id="829" r:id="rId30"/>
    <p:sldId id="830" r:id="rId31"/>
    <p:sldId id="831" r:id="rId32"/>
    <p:sldId id="839" r:id="rId33"/>
    <p:sldId id="832" r:id="rId34"/>
    <p:sldId id="833" r:id="rId35"/>
    <p:sldId id="834" r:id="rId36"/>
    <p:sldId id="835" r:id="rId37"/>
    <p:sldId id="836" r:id="rId38"/>
    <p:sldId id="840" r:id="rId39"/>
    <p:sldId id="803" r:id="rId40"/>
    <p:sldId id="804" r:id="rId41"/>
    <p:sldId id="806" r:id="rId42"/>
    <p:sldId id="805" r:id="rId43"/>
    <p:sldId id="819" r:id="rId44"/>
    <p:sldId id="820" r:id="rId45"/>
    <p:sldId id="822" r:id="rId46"/>
    <p:sldId id="823" r:id="rId47"/>
    <p:sldId id="82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5D2A0-35E4-4A67-BA72-1AD8B556EBCE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D20-AFA7-4587-8814-D049A52B0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8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5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80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9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8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8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62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202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74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9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3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14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87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62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1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63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68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52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22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9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820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0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21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43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4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61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1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9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39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29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40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4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14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21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938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4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767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171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578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81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加强可读性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8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8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0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1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A064-BF51-4CC6-BE73-A4319621CD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9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9818"/>
            <a:ext cx="8229600" cy="480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2023/5/9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042" descr="logo">
            <a:extLst>
              <a:ext uri="{FF2B5EF4-FFF2-40B4-BE49-F238E27FC236}">
                <a16:creationId xmlns:a16="http://schemas.microsoft.com/office/drawing/2014/main" id="{CAD2F962-059B-1941-8EAD-154B79B2B9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08" y="274638"/>
            <a:ext cx="595783" cy="10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100E11C-DCDB-C04B-9AC2-E3E13BC6173E}"/>
              </a:ext>
            </a:extLst>
          </p:cNvPr>
          <p:cNvSpPr txBox="1"/>
          <p:nvPr/>
        </p:nvSpPr>
        <p:spPr>
          <a:xfrm>
            <a:off x="1495940" y="611065"/>
            <a:ext cx="6152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官方文档</a:t>
            </a:r>
            <a:r>
              <a:rPr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：https://docs.oracle.com/en/java/javase/index.html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AD9783-4CFA-9C4B-A71D-A318132E2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15" y="1637616"/>
            <a:ext cx="8531970" cy="4654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309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68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具有以下功能（类似扑克的功能，具体解释见后续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：显示卡牌，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B1C6B5-666C-974F-AD78-9AA6C677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5289485" cy="4689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81930-5545-1B4C-B670-EBD9B2825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97" y="0"/>
            <a:ext cx="468760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60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444298" y="980728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具有以下功能（类似扑克的功能，具体解释见后续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：洗牌（将牌打乱），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903A71-272C-4149-BC50-FDC345DB5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551465"/>
            <a:ext cx="5868903" cy="4170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97FDD2D-57F6-374C-83ED-B77F7D2D2229}"/>
              </a:ext>
            </a:extLst>
          </p:cNvPr>
          <p:cNvSpPr/>
          <p:nvPr/>
        </p:nvSpPr>
        <p:spPr>
          <a:xfrm>
            <a:off x="2411760" y="4293096"/>
            <a:ext cx="4752528" cy="6365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E4A9A-FF0D-E84B-B558-70C82A6D95F4}"/>
              </a:ext>
            </a:extLst>
          </p:cNvPr>
          <p:cNvSpPr txBox="1"/>
          <p:nvPr/>
        </p:nvSpPr>
        <p:spPr>
          <a:xfrm>
            <a:off x="5838056" y="3861812"/>
            <a:ext cx="356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</a:rPr>
              <a:t>随机产生一个</a:t>
            </a:r>
            <a:r>
              <a:rPr kumimoji="1" lang="en-US" altLang="zh-CN" sz="1400" dirty="0">
                <a:solidFill>
                  <a:srgbClr val="C00000"/>
                </a:solidFill>
              </a:rPr>
              <a:t>[0,52)</a:t>
            </a:r>
            <a:r>
              <a:rPr kumimoji="1" lang="zh-CN" altLang="en-US" sz="1400" dirty="0">
                <a:solidFill>
                  <a:srgbClr val="C00000"/>
                </a:solidFill>
              </a:rPr>
              <a:t>之间的位置</a:t>
            </a:r>
          </a:p>
        </p:txBody>
      </p:sp>
    </p:spTree>
    <p:extLst>
      <p:ext uri="{BB962C8B-B14F-4D97-AF65-F5344CB8AC3E}">
        <p14:creationId xmlns:p14="http://schemas.microsoft.com/office/powerpoint/2010/main" val="179059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136442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具有以下功能（类似扑克的功能，具体解释见后续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：理牌（重新排序），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D70790-3038-564D-A7F1-E40346EC4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86325"/>
            <a:ext cx="7487816" cy="1677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EBC278-4A20-CD41-BA59-9A71A7ED31B5}"/>
              </a:ext>
            </a:extLst>
          </p:cNvPr>
          <p:cNvSpPr txBox="1"/>
          <p:nvPr/>
        </p:nvSpPr>
        <p:spPr>
          <a:xfrm>
            <a:off x="611560" y="450912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斗地主</a:t>
            </a:r>
            <a:r>
              <a:rPr kumimoji="1" lang="zh-CN" altLang="en-US" dirty="0">
                <a:solidFill>
                  <a:srgbClr val="C00000"/>
                </a:solidFill>
              </a:rPr>
              <a:t>：按从大到小排序，但是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是最大；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拖拉机</a:t>
            </a:r>
            <a:r>
              <a:rPr kumimoji="1" lang="zh-CN" altLang="en-US" dirty="0">
                <a:solidFill>
                  <a:srgbClr val="C00000"/>
                </a:solidFill>
              </a:rPr>
              <a:t>：按花色排序，花色内按斗地主排序（不考虑主牌的情况）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掼蛋</a:t>
            </a:r>
            <a:r>
              <a:rPr kumimoji="1" lang="zh-CN" altLang="en-US" dirty="0">
                <a:solidFill>
                  <a:srgbClr val="C00000"/>
                </a:solidFill>
              </a:rPr>
              <a:t>：按从大到小排序，但是要把同花顺单独拿出来作为最大的牌型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……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9142DB-E413-534B-9ECB-DAE90927AD7D}"/>
              </a:ext>
            </a:extLst>
          </p:cNvPr>
          <p:cNvSpPr txBox="1"/>
          <p:nvPr/>
        </p:nvSpPr>
        <p:spPr>
          <a:xfrm>
            <a:off x="611560" y="58528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不同的卡牌游戏，有不同的理牌机制，都可以基于这个快速排序完成</a:t>
            </a:r>
            <a:endParaRPr kumimoji="1" lang="en-US" altLang="zh-CN" dirty="0"/>
          </a:p>
          <a:p>
            <a:r>
              <a:rPr kumimoji="1" lang="zh-CN" altLang="en-US" i="1" u="sng" dirty="0">
                <a:solidFill>
                  <a:srgbClr val="C00000"/>
                </a:solidFill>
              </a:rPr>
              <a:t>原理：只要按照理牌机制设计不同的大小比较规则</a:t>
            </a:r>
          </a:p>
        </p:txBody>
      </p:sp>
    </p:spTree>
    <p:extLst>
      <p:ext uri="{BB962C8B-B14F-4D97-AF65-F5344CB8AC3E}">
        <p14:creationId xmlns:p14="http://schemas.microsoft.com/office/powerpoint/2010/main" val="28271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8722CCB-3EDE-824B-910C-221C84517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7" y="4072164"/>
            <a:ext cx="5870279" cy="2330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Q1:</a:t>
            </a:r>
            <a:r>
              <a:rPr lang="zh-CN" altLang="en-US" dirty="0"/>
              <a:t> 完善“卡牌操作”类的功能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59"/>
            <a:ext cx="8435280" cy="2408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在上周完成的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类中加入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个新的功能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dealCards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：发牌功能，将已经混排好的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副牌进行发牌，发出指定数量的牌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showDealCards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：展示所发的牌，将已经发好牌依次显示出来（每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张牌换行）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rankCardsDDZType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：按斗地主方式对发出的牌进行理牌（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从大到小排序，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rankCardsTLJType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：按拖拉机方式对发出的牌进行理牌（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先按花色排序（黑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草），再按牌值排序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43014BE-84E0-B341-8BC6-60B128FBF0D3}"/>
              </a:ext>
            </a:extLst>
          </p:cNvPr>
          <p:cNvCxnSpPr>
            <a:cxnSpLocks/>
          </p:cNvCxnSpPr>
          <p:nvPr/>
        </p:nvCxnSpPr>
        <p:spPr>
          <a:xfrm flipV="1">
            <a:off x="5239929" y="4149080"/>
            <a:ext cx="1152128" cy="24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435C1E7-8BA1-FC40-999C-114AC3FAA1AC}"/>
              </a:ext>
            </a:extLst>
          </p:cNvPr>
          <p:cNvSpPr txBox="1"/>
          <p:nvPr/>
        </p:nvSpPr>
        <p:spPr>
          <a:xfrm>
            <a:off x="6415153" y="396441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0070C0"/>
                </a:solidFill>
              </a:rPr>
              <a:t>发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26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张牌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F62410-D6E7-BC4A-BC00-900A9D86BE54}"/>
              </a:ext>
            </a:extLst>
          </p:cNvPr>
          <p:cNvSpPr txBox="1"/>
          <p:nvPr/>
        </p:nvSpPr>
        <p:spPr>
          <a:xfrm>
            <a:off x="6415153" y="4975716"/>
            <a:ext cx="235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0070C0"/>
                </a:solidFill>
              </a:rPr>
              <a:t>按斗地主理牌，</a:t>
            </a:r>
            <a:r>
              <a:rPr kumimoji="1" lang="en-US" altLang="zh-CN" sz="1400" b="1" dirty="0">
                <a:solidFill>
                  <a:srgbClr val="0070C0"/>
                </a:solidFill>
              </a:rPr>
              <a:t>2</a:t>
            </a:r>
            <a:r>
              <a:rPr kumimoji="1" lang="zh-CN" altLang="en-US" sz="1400" b="1" dirty="0">
                <a:solidFill>
                  <a:srgbClr val="0070C0"/>
                </a:solidFill>
              </a:rPr>
              <a:t>最大，从大到小排序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6988E57-AD6B-544E-8401-7F2FF930748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51897" y="5237326"/>
            <a:ext cx="1463256" cy="15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2406353-AA09-0A43-B581-A8B084B7116E}"/>
              </a:ext>
            </a:extLst>
          </p:cNvPr>
          <p:cNvCxnSpPr>
            <a:cxnSpLocks/>
          </p:cNvCxnSpPr>
          <p:nvPr/>
        </p:nvCxnSpPr>
        <p:spPr>
          <a:xfrm flipV="1">
            <a:off x="5084365" y="6033301"/>
            <a:ext cx="1463256" cy="12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491A33-39DA-0747-8210-87DA7D874F31}"/>
              </a:ext>
            </a:extLst>
          </p:cNvPr>
          <p:cNvSpPr txBox="1"/>
          <p:nvPr/>
        </p:nvSpPr>
        <p:spPr>
          <a:xfrm>
            <a:off x="6556341" y="5740913"/>
            <a:ext cx="25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0070C0"/>
                </a:solidFill>
              </a:rPr>
              <a:t>按拖拉机理牌（不考虑主牌）先按花色，再按牌面排序</a:t>
            </a:r>
          </a:p>
        </p:txBody>
      </p:sp>
    </p:spTree>
    <p:extLst>
      <p:ext uri="{BB962C8B-B14F-4D97-AF65-F5344CB8AC3E}">
        <p14:creationId xmlns:p14="http://schemas.microsoft.com/office/powerpoint/2010/main" val="287768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右箭头 38">
            <a:extLst>
              <a:ext uri="{FF2B5EF4-FFF2-40B4-BE49-F238E27FC236}">
                <a16:creationId xmlns:a16="http://schemas.microsoft.com/office/drawing/2014/main" id="{D42CE40B-0FA9-4B47-9468-D548A64CC7FA}"/>
              </a:ext>
            </a:extLst>
          </p:cNvPr>
          <p:cNvSpPr/>
          <p:nvPr/>
        </p:nvSpPr>
        <p:spPr>
          <a:xfrm>
            <a:off x="2195736" y="4979920"/>
            <a:ext cx="3672408" cy="18466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4EBD143-3CEA-D840-8B5C-D7332BB3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9848"/>
            <a:ext cx="6736804" cy="1293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Q1:</a:t>
            </a:r>
            <a:r>
              <a:rPr lang="zh-CN" altLang="en-US" dirty="0"/>
              <a:t> 完善“卡牌操作”类的功能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59"/>
            <a:ext cx="8435280" cy="111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在上周完成的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类中加入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个新的功能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rankCardsDDZType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：按斗地主方式对发出的牌进行理牌（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从大到小排序，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564683A-C1E7-F64C-A55B-371EC65200B2}"/>
              </a:ext>
            </a:extLst>
          </p:cNvPr>
          <p:cNvGrpSpPr/>
          <p:nvPr/>
        </p:nvGrpSpPr>
        <p:grpSpPr>
          <a:xfrm>
            <a:off x="3131840" y="3528912"/>
            <a:ext cx="3067889" cy="2279278"/>
            <a:chOff x="3131840" y="3528912"/>
            <a:chExt cx="3067889" cy="227927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A5BC027-42FA-5F48-9E37-F962D9DF6BB8}"/>
                </a:ext>
              </a:extLst>
            </p:cNvPr>
            <p:cNvGrpSpPr/>
            <p:nvPr/>
          </p:nvGrpSpPr>
          <p:grpSpPr>
            <a:xfrm>
              <a:off x="3203848" y="4393008"/>
              <a:ext cx="1872208" cy="1415182"/>
              <a:chOff x="3707904" y="4653136"/>
              <a:chExt cx="1872208" cy="1415182"/>
            </a:xfrm>
          </p:grpSpPr>
          <p:sp>
            <p:nvSpPr>
              <p:cNvPr id="3" name="多文档 2">
                <a:extLst>
                  <a:ext uri="{FF2B5EF4-FFF2-40B4-BE49-F238E27FC236}">
                    <a16:creationId xmlns:a16="http://schemas.microsoft.com/office/drawing/2014/main" id="{3ABB4C86-2401-B949-8671-CC532D689537}"/>
                  </a:ext>
                </a:extLst>
              </p:cNvPr>
              <p:cNvSpPr/>
              <p:nvPr/>
            </p:nvSpPr>
            <p:spPr>
              <a:xfrm>
                <a:off x="3728492" y="4653136"/>
                <a:ext cx="1851620" cy="1415182"/>
              </a:xfrm>
              <a:prstGeom prst="flowChartMulti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CFE964-EEF8-C44D-A2F6-88BA22DA5FC7}"/>
                  </a:ext>
                </a:extLst>
              </p:cNvPr>
              <p:cNvSpPr txBox="1"/>
              <p:nvPr/>
            </p:nvSpPr>
            <p:spPr>
              <a:xfrm>
                <a:off x="3707904" y="5099117"/>
                <a:ext cx="1651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err="1">
                    <a:solidFill>
                      <a:srgbClr val="C00000"/>
                    </a:solidFill>
                  </a:rPr>
                  <a:t>compareDDZ</a:t>
                </a:r>
                <a:endParaRPr kumimoji="1" lang="en-US" altLang="zh-CN" sz="14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C00000"/>
                    </a:solidFill>
                  </a:rPr>
                  <a:t>(int</a:t>
                </a:r>
                <a:r>
                  <a:rPr kumimoji="1" lang="zh-CN" altLang="en-US" sz="1400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sz="1400" dirty="0" err="1">
                    <a:solidFill>
                      <a:srgbClr val="C00000"/>
                    </a:solidFill>
                  </a:rPr>
                  <a:t>cardA</a:t>
                </a:r>
                <a:r>
                  <a:rPr kumimoji="1" lang="en-US" altLang="zh-CN" sz="1400" dirty="0">
                    <a:solidFill>
                      <a:srgbClr val="C00000"/>
                    </a:solidFill>
                  </a:rPr>
                  <a:t>,</a:t>
                </a:r>
                <a:r>
                  <a:rPr kumimoji="1" lang="zh-CN" altLang="en-US" sz="1400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sz="1400" dirty="0">
                    <a:solidFill>
                      <a:srgbClr val="C00000"/>
                    </a:solidFill>
                  </a:rPr>
                  <a:t>int</a:t>
                </a:r>
                <a:r>
                  <a:rPr kumimoji="1" lang="zh-CN" altLang="en-US" sz="1400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sz="1400" dirty="0" err="1">
                    <a:solidFill>
                      <a:srgbClr val="C00000"/>
                    </a:solidFill>
                  </a:rPr>
                  <a:t>cardB</a:t>
                </a:r>
                <a:r>
                  <a:rPr kumimoji="1" lang="en-US" altLang="zh-CN" sz="1400" dirty="0">
                    <a:solidFill>
                      <a:srgbClr val="C00000"/>
                    </a:solidFill>
                  </a:rPr>
                  <a:t>)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660E3F28-5764-E24D-97B3-D98C8BD54B6D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79" y="3528912"/>
              <a:ext cx="0" cy="864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218EEB6F-6C85-A742-8675-4102E0D71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7052" y="3528912"/>
              <a:ext cx="0" cy="864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D7BEA52-19D0-E84A-9B06-0E8A1CAEBD16}"/>
                </a:ext>
              </a:extLst>
            </p:cNvPr>
            <p:cNvSpPr txBox="1"/>
            <p:nvPr/>
          </p:nvSpPr>
          <p:spPr>
            <a:xfrm>
              <a:off x="3131840" y="396096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调用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B36525-F786-B44C-BC16-57F2F07C3C7A}"/>
                </a:ext>
              </a:extLst>
            </p:cNvPr>
            <p:cNvSpPr txBox="1"/>
            <p:nvPr/>
          </p:nvSpPr>
          <p:spPr>
            <a:xfrm>
              <a:off x="4548680" y="3953994"/>
              <a:ext cx="165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返回大小关系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8A1D373-04CC-C444-A5D1-5C01B61CD611}"/>
              </a:ext>
            </a:extLst>
          </p:cNvPr>
          <p:cNvGrpSpPr/>
          <p:nvPr/>
        </p:nvGrpSpPr>
        <p:grpSpPr>
          <a:xfrm>
            <a:off x="878719" y="4365104"/>
            <a:ext cx="1196319" cy="1624242"/>
            <a:chOff x="878719" y="4567687"/>
            <a:chExt cx="1196319" cy="162424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7469DD1-5066-6E40-B70D-2849C98758D4}"/>
                </a:ext>
              </a:extLst>
            </p:cNvPr>
            <p:cNvGrpSpPr/>
            <p:nvPr/>
          </p:nvGrpSpPr>
          <p:grpSpPr>
            <a:xfrm>
              <a:off x="878719" y="4567687"/>
              <a:ext cx="1196319" cy="1624242"/>
              <a:chOff x="1238420" y="4543827"/>
              <a:chExt cx="1196319" cy="162424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F6E0923-4940-D84D-B9A3-04FA62CE20A8}"/>
                  </a:ext>
                </a:extLst>
              </p:cNvPr>
              <p:cNvSpPr txBox="1"/>
              <p:nvPr/>
            </p:nvSpPr>
            <p:spPr>
              <a:xfrm>
                <a:off x="1238420" y="454382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2271D1E-927C-B04A-A38D-35E93F9D607F}"/>
                  </a:ext>
                </a:extLst>
              </p:cNvPr>
              <p:cNvSpPr txBox="1"/>
              <p:nvPr/>
            </p:nvSpPr>
            <p:spPr>
              <a:xfrm>
                <a:off x="1858675" y="454382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A</a:t>
                </a:r>
                <a:endParaRPr kumimoji="1"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9D7AA5-C6AA-3A47-BCCA-09724B776832}"/>
                  </a:ext>
                </a:extLst>
              </p:cNvPr>
              <p:cNvSpPr txBox="1"/>
              <p:nvPr/>
            </p:nvSpPr>
            <p:spPr>
              <a:xfrm>
                <a:off x="1238420" y="495606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A</a:t>
                </a:r>
                <a:endParaRPr kumimoji="1" lang="zh-CN" alt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5F2557A-018A-5640-A0DB-8BD66CE7686E}"/>
                  </a:ext>
                </a:extLst>
              </p:cNvPr>
              <p:cNvSpPr txBox="1"/>
              <p:nvPr/>
            </p:nvSpPr>
            <p:spPr>
              <a:xfrm>
                <a:off x="1858675" y="495606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BAF5747-3D57-724E-A818-FD4EF874A953}"/>
                  </a:ext>
                </a:extLst>
              </p:cNvPr>
              <p:cNvSpPr txBox="1"/>
              <p:nvPr/>
            </p:nvSpPr>
            <p:spPr>
              <a:xfrm>
                <a:off x="1238420" y="537178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A</a:t>
                </a:r>
                <a:endParaRPr kumimoji="1"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3E27308-A896-0545-9B32-935D2C08EC9D}"/>
                  </a:ext>
                </a:extLst>
              </p:cNvPr>
              <p:cNvSpPr txBox="1"/>
              <p:nvPr/>
            </p:nvSpPr>
            <p:spPr>
              <a:xfrm>
                <a:off x="1858675" y="537178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533E8C-F1E2-7E4F-A78A-27FEACED0B5C}"/>
                  </a:ext>
                </a:extLst>
              </p:cNvPr>
              <p:cNvSpPr txBox="1"/>
              <p:nvPr/>
            </p:nvSpPr>
            <p:spPr>
              <a:xfrm>
                <a:off x="1238420" y="578751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3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23EBA45-1DD7-774D-9F02-1C665A37F67E}"/>
                  </a:ext>
                </a:extLst>
              </p:cNvPr>
              <p:cNvSpPr txBox="1"/>
              <p:nvPr/>
            </p:nvSpPr>
            <p:spPr>
              <a:xfrm>
                <a:off x="1858675" y="5798737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A</a:t>
                </a:r>
                <a:endParaRPr kumimoji="1" lang="zh-CN" altLang="en-US" dirty="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C1DF423-8968-5347-8E55-F044B8DCA5EB}"/>
                </a:ext>
              </a:extLst>
            </p:cNvPr>
            <p:cNvSpPr/>
            <p:nvPr/>
          </p:nvSpPr>
          <p:spPr>
            <a:xfrm>
              <a:off x="971315" y="4630546"/>
              <a:ext cx="1008112" cy="2235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2BA6B8F-C920-484F-A77A-826D78F7B202}"/>
                </a:ext>
              </a:extLst>
            </p:cNvPr>
            <p:cNvSpPr/>
            <p:nvPr/>
          </p:nvSpPr>
          <p:spPr>
            <a:xfrm>
              <a:off x="971315" y="5052825"/>
              <a:ext cx="1008112" cy="2235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453484-9B66-0048-945D-263B82EEF546}"/>
                </a:ext>
              </a:extLst>
            </p:cNvPr>
            <p:cNvSpPr/>
            <p:nvPr/>
          </p:nvSpPr>
          <p:spPr>
            <a:xfrm>
              <a:off x="971315" y="5477480"/>
              <a:ext cx="1008112" cy="2235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43C198E-7731-1142-AF7C-6BF70DF78090}"/>
                </a:ext>
              </a:extLst>
            </p:cNvPr>
            <p:cNvSpPr/>
            <p:nvPr/>
          </p:nvSpPr>
          <p:spPr>
            <a:xfrm>
              <a:off x="971315" y="5884277"/>
              <a:ext cx="1008112" cy="2235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544BA5A-59E2-B743-ADAA-6395403184EB}"/>
              </a:ext>
            </a:extLst>
          </p:cNvPr>
          <p:cNvGrpSpPr/>
          <p:nvPr/>
        </p:nvGrpSpPr>
        <p:grpSpPr>
          <a:xfrm>
            <a:off x="6193794" y="4369580"/>
            <a:ext cx="576064" cy="1613017"/>
            <a:chOff x="6193794" y="4572163"/>
            <a:chExt cx="576064" cy="161301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2A1CA31-5D84-DF48-BDBC-8293153A5DFF}"/>
                </a:ext>
              </a:extLst>
            </p:cNvPr>
            <p:cNvSpPr txBox="1"/>
            <p:nvPr/>
          </p:nvSpPr>
          <p:spPr>
            <a:xfrm>
              <a:off x="6193794" y="45721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&gt;0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B428161-6481-CD47-8B48-A5A86F66FB36}"/>
                </a:ext>
              </a:extLst>
            </p:cNvPr>
            <p:cNvSpPr txBox="1"/>
            <p:nvPr/>
          </p:nvSpPr>
          <p:spPr>
            <a:xfrm>
              <a:off x="6193794" y="49843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&lt;0</a:t>
              </a:r>
              <a:endParaRPr kumimoji="1"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F8E48B0-691C-2E4A-A50A-322D312AA5B2}"/>
                </a:ext>
              </a:extLst>
            </p:cNvPr>
            <p:cNvSpPr txBox="1"/>
            <p:nvPr/>
          </p:nvSpPr>
          <p:spPr>
            <a:xfrm>
              <a:off x="6193794" y="540012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&gt;0</a:t>
              </a:r>
              <a:endParaRPr kumimoji="1"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A161859-DB09-7E42-8152-467B382F36E8}"/>
                </a:ext>
              </a:extLst>
            </p:cNvPr>
            <p:cNvSpPr txBox="1"/>
            <p:nvPr/>
          </p:nvSpPr>
          <p:spPr>
            <a:xfrm>
              <a:off x="6193794" y="5815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&lt;0</a:t>
              </a:r>
              <a:endParaRPr kumimoji="1" lang="zh-CN" altLang="en-US" dirty="0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6152F77-E3B9-B44D-8633-E32C31B9C277}"/>
                </a:ext>
              </a:extLst>
            </p:cNvPr>
            <p:cNvGrpSpPr/>
            <p:nvPr/>
          </p:nvGrpSpPr>
          <p:grpSpPr>
            <a:xfrm>
              <a:off x="6286394" y="4635022"/>
              <a:ext cx="429480" cy="1477253"/>
              <a:chOff x="6286390" y="4635022"/>
              <a:chExt cx="1008112" cy="1477253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6BA8C0E-5931-0248-8443-F463326D32E6}"/>
                  </a:ext>
                </a:extLst>
              </p:cNvPr>
              <p:cNvSpPr/>
              <p:nvPr/>
            </p:nvSpPr>
            <p:spPr>
              <a:xfrm>
                <a:off x="6286390" y="4635022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C3B3F81-93F5-2E45-BBBE-B04C420C318F}"/>
                  </a:ext>
                </a:extLst>
              </p:cNvPr>
              <p:cNvSpPr/>
              <p:nvPr/>
            </p:nvSpPr>
            <p:spPr>
              <a:xfrm>
                <a:off x="6286390" y="5057301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512E26E-DA0F-714E-8AA9-C2B0FADFBC6C}"/>
                  </a:ext>
                </a:extLst>
              </p:cNvPr>
              <p:cNvSpPr/>
              <p:nvPr/>
            </p:nvSpPr>
            <p:spPr>
              <a:xfrm>
                <a:off x="6286390" y="5481956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6B77E128-ED84-CE4E-8D47-9B8B69047DA5}"/>
                  </a:ext>
                </a:extLst>
              </p:cNvPr>
              <p:cNvSpPr/>
              <p:nvPr/>
            </p:nvSpPr>
            <p:spPr>
              <a:xfrm>
                <a:off x="6286390" y="5888753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02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D5C43-8F29-DE44-A499-C25E65EC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633046" cy="4372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827584" y="2276872"/>
            <a:ext cx="3672408" cy="151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4716016" y="2243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计算原始大小关系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相等返回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&gt;0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&lt;0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D96631-8F50-DC4A-8707-B4FB3C3BFA02}"/>
              </a:ext>
            </a:extLst>
          </p:cNvPr>
          <p:cNvSpPr txBox="1"/>
          <p:nvPr/>
        </p:nvSpPr>
        <p:spPr>
          <a:xfrm>
            <a:off x="601714" y="6003045"/>
            <a:ext cx="865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若初始化顺序为：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6,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,10,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J,</a:t>
            </a:r>
            <a:r>
              <a:rPr kumimoji="1" lang="zh-CN" altLang="en-US" dirty="0"/>
              <a:t> </a:t>
            </a:r>
            <a:r>
              <a:rPr kumimoji="1" lang="en-US" altLang="zh-CN" dirty="0"/>
              <a:t>Q,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需要特殊处理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</a:p>
          <a:p>
            <a:r>
              <a:rPr kumimoji="1" lang="zh-CN" altLang="en-US" dirty="0"/>
              <a:t>若初始化顺序为：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6,</a:t>
            </a:r>
            <a:r>
              <a:rPr kumimoji="1" lang="zh-CN" altLang="en-US" dirty="0"/>
              <a:t> </a:t>
            </a:r>
            <a:r>
              <a:rPr kumimoji="1" lang="en-US" altLang="zh-CN" dirty="0"/>
              <a:t>7,</a:t>
            </a:r>
            <a:r>
              <a:rPr kumimoji="1" lang="zh-CN" altLang="en-US" dirty="0"/>
              <a:t>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r>
              <a:rPr kumimoji="1" lang="zh-CN" altLang="en-US" dirty="0"/>
              <a:t> </a:t>
            </a:r>
            <a:r>
              <a:rPr kumimoji="1" lang="en-US" altLang="zh-CN" dirty="0"/>
              <a:t>,10,</a:t>
            </a:r>
            <a:r>
              <a:rPr kumimoji="1" lang="zh-CN" altLang="en-US" dirty="0"/>
              <a:t> </a:t>
            </a:r>
            <a:r>
              <a:rPr kumimoji="1" lang="en-US" altLang="zh-CN" dirty="0"/>
              <a:t>J,</a:t>
            </a:r>
            <a:r>
              <a:rPr kumimoji="1" lang="zh-CN" altLang="en-US" dirty="0"/>
              <a:t> </a:t>
            </a:r>
            <a:r>
              <a:rPr kumimoji="1" lang="en-US" altLang="zh-CN" dirty="0"/>
              <a:t>Q,</a:t>
            </a:r>
            <a:r>
              <a:rPr kumimoji="1" lang="zh-CN" altLang="en-US" dirty="0"/>
              <a:t> </a:t>
            </a:r>
            <a:r>
              <a:rPr kumimoji="1" lang="en-US" altLang="zh-CN" dirty="0"/>
              <a:t>K,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无需要特殊处理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740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D5C43-8F29-DE44-A499-C25E65EC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633046" cy="4372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759024" y="2461538"/>
            <a:ext cx="4173015" cy="463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5004048" y="24615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相等就返回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316A8B-EC9B-994E-904D-ED75582F4938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相等返回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&gt;0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&lt;0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21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D5C43-8F29-DE44-A499-C25E65EC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633046" cy="4372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1196953" y="3071350"/>
            <a:ext cx="4455167" cy="463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5717486" y="3059258"/>
            <a:ext cx="262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cardA</a:t>
            </a:r>
            <a:r>
              <a:rPr kumimoji="1" lang="en-US" altLang="zh-CN" dirty="0"/>
              <a:t>=2,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cardB</a:t>
            </a:r>
            <a:r>
              <a:rPr kumimoji="1" lang="en-US" altLang="zh-CN" dirty="0"/>
              <a:t>={A,3,…,K}</a:t>
            </a:r>
          </a:p>
          <a:p>
            <a:r>
              <a:rPr kumimoji="1" lang="zh-CN" altLang="en-US" dirty="0"/>
              <a:t>返回</a:t>
            </a:r>
            <a:r>
              <a:rPr kumimoji="1" lang="en-US" altLang="zh-CN" dirty="0"/>
              <a:t>1(&gt;0)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E89C5-BC09-6148-96AB-E67D24FA5A09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相等返回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&gt;0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&lt;0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295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D5C43-8F29-DE44-A499-C25E65EC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633046" cy="4372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1403648" y="3501008"/>
            <a:ext cx="4392488" cy="463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5829864" y="3425151"/>
            <a:ext cx="262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cardA</a:t>
            </a:r>
            <a:r>
              <a:rPr kumimoji="1" lang="en-US" altLang="zh-CN" dirty="0"/>
              <a:t>={A,3,…,K},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cardB</a:t>
            </a:r>
            <a:r>
              <a:rPr kumimoji="1" lang="en-US" altLang="zh-CN" dirty="0"/>
              <a:t>=2</a:t>
            </a:r>
          </a:p>
          <a:p>
            <a:r>
              <a:rPr kumimoji="1" lang="zh-CN" altLang="en-US" dirty="0"/>
              <a:t>返回</a:t>
            </a:r>
            <a:r>
              <a:rPr kumimoji="1" lang="en-US" altLang="zh-CN" dirty="0"/>
              <a:t>-1(&lt;0)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E89C5-BC09-6148-96AB-E67D24FA5A09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相等返回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&gt;0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&lt;0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3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D5C43-8F29-DE44-A499-C25E65EC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633046" cy="4372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1414794" y="3933056"/>
            <a:ext cx="5138406" cy="463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5884293" y="3293668"/>
            <a:ext cx="262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cardA</a:t>
            </a:r>
            <a:r>
              <a:rPr kumimoji="1" lang="en-US" altLang="zh-CN" dirty="0"/>
              <a:t>=A,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cardB</a:t>
            </a:r>
            <a:r>
              <a:rPr kumimoji="1" lang="en-US" altLang="zh-CN" dirty="0"/>
              <a:t>={3,…,K}</a:t>
            </a:r>
          </a:p>
          <a:p>
            <a:r>
              <a:rPr kumimoji="1" lang="zh-CN" altLang="en-US" dirty="0"/>
              <a:t>返回</a:t>
            </a:r>
            <a:r>
              <a:rPr kumimoji="1" lang="en-US" altLang="zh-CN" dirty="0"/>
              <a:t>1(&gt;0)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E89C5-BC09-6148-96AB-E67D24FA5A09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相等返回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&gt;0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&lt;0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0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100E11C-DCDB-C04B-9AC2-E3E13BC6173E}"/>
              </a:ext>
            </a:extLst>
          </p:cNvPr>
          <p:cNvSpPr txBox="1"/>
          <p:nvPr/>
        </p:nvSpPr>
        <p:spPr>
          <a:xfrm>
            <a:off x="1495940" y="611065"/>
            <a:ext cx="6152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官方文档</a:t>
            </a:r>
            <a:r>
              <a:rPr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：https://docs.oracle.com/en/java/javase/index.html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3A3A79-2889-384E-96DF-6E08CD1C2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566952"/>
            <a:ext cx="8676456" cy="4700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02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D5C43-8F29-DE44-A499-C25E65EC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6633046" cy="4372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1414794" y="4351374"/>
            <a:ext cx="5461462" cy="4634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4482553" y="4811051"/>
            <a:ext cx="262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cardA</a:t>
            </a:r>
            <a:r>
              <a:rPr kumimoji="1" lang="en-US" altLang="zh-CN" dirty="0"/>
              <a:t>={3,…,K},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cardB</a:t>
            </a:r>
            <a:r>
              <a:rPr kumimoji="1" lang="en-US" altLang="zh-CN" dirty="0"/>
              <a:t>=A</a:t>
            </a:r>
          </a:p>
          <a:p>
            <a:r>
              <a:rPr kumimoji="1" lang="zh-CN" altLang="en-US" dirty="0"/>
              <a:t>返回</a:t>
            </a:r>
            <a:r>
              <a:rPr kumimoji="1" lang="en-US" altLang="zh-CN" dirty="0"/>
              <a:t>-1(&lt;0)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2E89C5-BC09-6148-96AB-E67D24FA5A09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相等返回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&gt;0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r>
              <a:rPr kumimoji="1" lang="zh-CN" altLang="en-US" dirty="0"/>
              <a:t>；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cardA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cardB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&lt;0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99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40A9FA3-4A21-4149-A5FA-F5503BF5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2" y="2826900"/>
            <a:ext cx="8604447" cy="1166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 完善“卡牌操作”类的功能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59"/>
            <a:ext cx="8435280" cy="143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在上周完成的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类中加入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个新的功能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rankCardsTLJType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：按拖拉机方式对发出的牌进行理牌（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先按花色排序（黑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草），再按牌值排序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DEA8EEB8-558C-1540-9A07-71D42A6F0587}"/>
              </a:ext>
            </a:extLst>
          </p:cNvPr>
          <p:cNvSpPr/>
          <p:nvPr/>
        </p:nvSpPr>
        <p:spPr>
          <a:xfrm>
            <a:off x="2267110" y="5191468"/>
            <a:ext cx="3672408" cy="18466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E769DE1-FEE1-3346-ACE6-AC275C277154}"/>
              </a:ext>
            </a:extLst>
          </p:cNvPr>
          <p:cNvGrpSpPr/>
          <p:nvPr/>
        </p:nvGrpSpPr>
        <p:grpSpPr>
          <a:xfrm>
            <a:off x="3203214" y="3740460"/>
            <a:ext cx="3067889" cy="2279278"/>
            <a:chOff x="3131840" y="3528912"/>
            <a:chExt cx="3067889" cy="227927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19C986-A565-064D-B1FB-900219FE3EB8}"/>
                </a:ext>
              </a:extLst>
            </p:cNvPr>
            <p:cNvGrpSpPr/>
            <p:nvPr/>
          </p:nvGrpSpPr>
          <p:grpSpPr>
            <a:xfrm>
              <a:off x="3203848" y="4393008"/>
              <a:ext cx="1872208" cy="1415182"/>
              <a:chOff x="3707904" y="4653136"/>
              <a:chExt cx="1872208" cy="1415182"/>
            </a:xfrm>
          </p:grpSpPr>
          <p:sp>
            <p:nvSpPr>
              <p:cNvPr id="22" name="多文档 21">
                <a:extLst>
                  <a:ext uri="{FF2B5EF4-FFF2-40B4-BE49-F238E27FC236}">
                    <a16:creationId xmlns:a16="http://schemas.microsoft.com/office/drawing/2014/main" id="{8301F6C5-6FAC-3A41-A07C-FACAEDF76E5B}"/>
                  </a:ext>
                </a:extLst>
              </p:cNvPr>
              <p:cNvSpPr/>
              <p:nvPr/>
            </p:nvSpPr>
            <p:spPr>
              <a:xfrm>
                <a:off x="3728492" y="4653136"/>
                <a:ext cx="1851620" cy="1415182"/>
              </a:xfrm>
              <a:prstGeom prst="flowChartMultidocumen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9DDAB3F-650E-2447-A017-6CD8D629FB55}"/>
                  </a:ext>
                </a:extLst>
              </p:cNvPr>
              <p:cNvSpPr txBox="1"/>
              <p:nvPr/>
            </p:nvSpPr>
            <p:spPr>
              <a:xfrm>
                <a:off x="3707904" y="5099117"/>
                <a:ext cx="1651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err="1">
                    <a:solidFill>
                      <a:srgbClr val="C00000"/>
                    </a:solidFill>
                  </a:rPr>
                  <a:t>compareDDZ</a:t>
                </a:r>
                <a:endParaRPr kumimoji="1" lang="en-US" altLang="zh-CN" sz="14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C00000"/>
                    </a:solidFill>
                  </a:rPr>
                  <a:t>(int</a:t>
                </a:r>
                <a:r>
                  <a:rPr kumimoji="1" lang="zh-CN" altLang="en-US" sz="1400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sz="1400" dirty="0" err="1">
                    <a:solidFill>
                      <a:srgbClr val="C00000"/>
                    </a:solidFill>
                  </a:rPr>
                  <a:t>cardA</a:t>
                </a:r>
                <a:r>
                  <a:rPr kumimoji="1" lang="en-US" altLang="zh-CN" sz="1400" dirty="0">
                    <a:solidFill>
                      <a:srgbClr val="C00000"/>
                    </a:solidFill>
                  </a:rPr>
                  <a:t>,</a:t>
                </a:r>
                <a:r>
                  <a:rPr kumimoji="1" lang="zh-CN" altLang="en-US" sz="1400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sz="1400" dirty="0">
                    <a:solidFill>
                      <a:srgbClr val="C00000"/>
                    </a:solidFill>
                  </a:rPr>
                  <a:t>int</a:t>
                </a:r>
                <a:r>
                  <a:rPr kumimoji="1" lang="zh-CN" altLang="en-US" sz="1400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sz="1400" dirty="0" err="1">
                    <a:solidFill>
                      <a:srgbClr val="C00000"/>
                    </a:solidFill>
                  </a:rPr>
                  <a:t>cardB</a:t>
                </a:r>
                <a:r>
                  <a:rPr kumimoji="1" lang="en-US" altLang="zh-CN" sz="1400" dirty="0">
                    <a:solidFill>
                      <a:srgbClr val="C00000"/>
                    </a:solidFill>
                  </a:rPr>
                  <a:t>)</a:t>
                </a:r>
                <a:endParaRPr kumimoji="1" lang="zh-CN" altLang="en-US" sz="1400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F1446A42-5E7E-274C-B07A-96827C88F52F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79" y="3528912"/>
              <a:ext cx="0" cy="864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213F0650-CA27-AE4F-AD26-0751E438E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7052" y="3528912"/>
              <a:ext cx="0" cy="864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58DABC-5CC6-B44D-BEB3-2563799EBE15}"/>
                </a:ext>
              </a:extLst>
            </p:cNvPr>
            <p:cNvSpPr txBox="1"/>
            <p:nvPr/>
          </p:nvSpPr>
          <p:spPr>
            <a:xfrm>
              <a:off x="3131840" y="3960960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调用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5708BDB-A249-7944-9AD3-588CE89F9681}"/>
                </a:ext>
              </a:extLst>
            </p:cNvPr>
            <p:cNvSpPr txBox="1"/>
            <p:nvPr/>
          </p:nvSpPr>
          <p:spPr>
            <a:xfrm>
              <a:off x="4548680" y="3953994"/>
              <a:ext cx="165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返回大小关系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70F319C-E219-364C-BBF3-0BB6B5975BF1}"/>
              </a:ext>
            </a:extLst>
          </p:cNvPr>
          <p:cNvSpPr txBox="1"/>
          <p:nvPr/>
        </p:nvSpPr>
        <p:spPr>
          <a:xfrm>
            <a:off x="707197" y="4716548"/>
            <a:ext cx="1434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C00000"/>
                </a:solidFill>
              </a:rPr>
              <a:t>同花色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600" dirty="0"/>
              <a:t>（按斗地主）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817D86A-FDFE-6B49-B4B7-81D6A096C443}"/>
              </a:ext>
            </a:extLst>
          </p:cNvPr>
          <p:cNvSpPr txBox="1"/>
          <p:nvPr/>
        </p:nvSpPr>
        <p:spPr>
          <a:xfrm>
            <a:off x="416604" y="5425580"/>
            <a:ext cx="201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C00000"/>
                </a:solidFill>
              </a:rPr>
              <a:t>不同花色</a:t>
            </a:r>
            <a:endParaRPr kumimoji="1" lang="en-US" altLang="zh-CN" sz="1600" b="1" dirty="0">
              <a:solidFill>
                <a:srgbClr val="C00000"/>
              </a:solidFill>
            </a:endParaRPr>
          </a:p>
          <a:p>
            <a:pPr algn="ctr"/>
            <a:r>
              <a:rPr kumimoji="1" lang="zh-CN" altLang="en-US" sz="1600" dirty="0"/>
              <a:t>（按黑红方草排序）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956C0BA-1799-744F-8C73-C39D9B577B85}"/>
              </a:ext>
            </a:extLst>
          </p:cNvPr>
          <p:cNvGrpSpPr/>
          <p:nvPr/>
        </p:nvGrpSpPr>
        <p:grpSpPr>
          <a:xfrm>
            <a:off x="6434161" y="4569625"/>
            <a:ext cx="576064" cy="1613017"/>
            <a:chOff x="6193794" y="4572163"/>
            <a:chExt cx="576064" cy="1613017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1EB3604-3121-084C-A74B-FB100D24B87F}"/>
                </a:ext>
              </a:extLst>
            </p:cNvPr>
            <p:cNvSpPr txBox="1"/>
            <p:nvPr/>
          </p:nvSpPr>
          <p:spPr>
            <a:xfrm>
              <a:off x="6193794" y="45721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&gt;0</a:t>
              </a:r>
              <a:endParaRPr kumimoji="1"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28622D7-E846-9E4B-B105-0595B1C4D0BA}"/>
                </a:ext>
              </a:extLst>
            </p:cNvPr>
            <p:cNvSpPr txBox="1"/>
            <p:nvPr/>
          </p:nvSpPr>
          <p:spPr>
            <a:xfrm>
              <a:off x="6193794" y="49843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&lt;0</a:t>
              </a:r>
              <a:endParaRPr kumimoji="1"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4544835-F723-084A-9F29-45DC0D335C26}"/>
                </a:ext>
              </a:extLst>
            </p:cNvPr>
            <p:cNvSpPr txBox="1"/>
            <p:nvPr/>
          </p:nvSpPr>
          <p:spPr>
            <a:xfrm>
              <a:off x="6193794" y="540012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&gt;0</a:t>
              </a:r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B3229B7-5A91-8C4A-8308-F606A084202B}"/>
                </a:ext>
              </a:extLst>
            </p:cNvPr>
            <p:cNvSpPr txBox="1"/>
            <p:nvPr/>
          </p:nvSpPr>
          <p:spPr>
            <a:xfrm>
              <a:off x="6193794" y="581584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&lt;0</a:t>
              </a:r>
              <a:endParaRPr kumimoji="1" lang="zh-CN" altLang="en-US" dirty="0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9178B2C-B0A9-4E4F-93EE-795722FD3A23}"/>
                </a:ext>
              </a:extLst>
            </p:cNvPr>
            <p:cNvGrpSpPr/>
            <p:nvPr/>
          </p:nvGrpSpPr>
          <p:grpSpPr>
            <a:xfrm>
              <a:off x="6286394" y="4635022"/>
              <a:ext cx="429480" cy="1477253"/>
              <a:chOff x="6286390" y="4635022"/>
              <a:chExt cx="1008112" cy="1477253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A0D2EEA-1140-CC4A-A046-A92F0A6A6723}"/>
                  </a:ext>
                </a:extLst>
              </p:cNvPr>
              <p:cNvSpPr/>
              <p:nvPr/>
            </p:nvSpPr>
            <p:spPr>
              <a:xfrm>
                <a:off x="6286390" y="4635022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E422FB7-6FD1-C346-ACA6-E728A1C8FA64}"/>
                  </a:ext>
                </a:extLst>
              </p:cNvPr>
              <p:cNvSpPr/>
              <p:nvPr/>
            </p:nvSpPr>
            <p:spPr>
              <a:xfrm>
                <a:off x="6286390" y="5057301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257AFE2-C308-6447-B13A-23C3FD1D177A}"/>
                  </a:ext>
                </a:extLst>
              </p:cNvPr>
              <p:cNvSpPr/>
              <p:nvPr/>
            </p:nvSpPr>
            <p:spPr>
              <a:xfrm>
                <a:off x="6286390" y="5481956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0E9499A-08F6-C948-BB5B-2AE041FF9F1B}"/>
                  </a:ext>
                </a:extLst>
              </p:cNvPr>
              <p:cNvSpPr/>
              <p:nvPr/>
            </p:nvSpPr>
            <p:spPr>
              <a:xfrm>
                <a:off x="6286390" y="5888753"/>
                <a:ext cx="1008112" cy="22352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n>
                    <a:solidFill>
                      <a:srgbClr val="C00000"/>
                    </a:solidFill>
                  </a:ln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41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81537A-93E0-F442-B3C2-A3A11E110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9" y="1628800"/>
            <a:ext cx="8388424" cy="3384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755576" y="2780928"/>
            <a:ext cx="518457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5996044" y="302831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按花色排序（花色不等）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不同花色按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  <a:r>
              <a:rPr lang="zh-CN" altLang="en-US" dirty="0">
                <a:latin typeface="+mn-ea"/>
              </a:rPr>
              <a:t>返回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同花色按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斗地主</a:t>
            </a:r>
            <a:r>
              <a:rPr kumimoji="1"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856813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81537A-93E0-F442-B3C2-A3A11E110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9" y="1628800"/>
            <a:ext cx="8388424" cy="3384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F09EFE-FD9D-F04B-BC19-1B0FB117BD6A}"/>
              </a:ext>
            </a:extLst>
          </p:cNvPr>
          <p:cNvSpPr/>
          <p:nvPr/>
        </p:nvSpPr>
        <p:spPr>
          <a:xfrm>
            <a:off x="899592" y="3573016"/>
            <a:ext cx="5040560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72A4-D701-D14F-B2A8-A979C56F8C80}"/>
              </a:ext>
            </a:extLst>
          </p:cNvPr>
          <p:cNvSpPr txBox="1"/>
          <p:nvPr/>
        </p:nvSpPr>
        <p:spPr>
          <a:xfrm>
            <a:off x="5996044" y="362113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花色相同，直接调用</a:t>
            </a:r>
            <a:endParaRPr kumimoji="1" lang="en-US" altLang="zh-CN" dirty="0"/>
          </a:p>
          <a:p>
            <a:r>
              <a:rPr kumimoji="1" lang="en-US" altLang="zh-CN" dirty="0" err="1"/>
              <a:t>compareDDZ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9" y="7147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不同花色按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  <a:r>
              <a:rPr lang="zh-CN" altLang="en-US" dirty="0">
                <a:latin typeface="+mn-ea"/>
              </a:rPr>
              <a:t>返回</a:t>
            </a:r>
            <a:r>
              <a:rPr kumimoji="1" lang="zh-CN" altLang="en-US" dirty="0"/>
              <a:t>；</a:t>
            </a:r>
            <a:r>
              <a:rPr kumimoji="1" lang="en-US" altLang="zh-CN" dirty="0"/>
              <a:t>2.</a:t>
            </a:r>
            <a:r>
              <a:rPr kumimoji="1" lang="zh-CN" altLang="en-US" dirty="0"/>
              <a:t> 同花色按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斗地主</a:t>
            </a:r>
            <a:r>
              <a:rPr kumimoji="1"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37807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8" y="714742"/>
            <a:ext cx="7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扩展：使用比较器</a:t>
            </a:r>
            <a:r>
              <a:rPr kumimoji="1" lang="en-US" altLang="zh-CN" sz="2400" dirty="0">
                <a:solidFill>
                  <a:srgbClr val="C00000"/>
                </a:solidFill>
              </a:rPr>
              <a:t>+Arrays</a:t>
            </a:r>
            <a:r>
              <a:rPr kumimoji="1" lang="zh-CN" altLang="en-US" sz="2400" dirty="0">
                <a:solidFill>
                  <a:srgbClr val="C00000"/>
                </a:solidFill>
              </a:rPr>
              <a:t>进行排序（更普遍更灵活的做法）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D3B1A9-AC62-F345-8B22-9B44D9093EE9}"/>
              </a:ext>
            </a:extLst>
          </p:cNvPr>
          <p:cNvSpPr txBox="1"/>
          <p:nvPr/>
        </p:nvSpPr>
        <p:spPr>
          <a:xfrm>
            <a:off x="1128936" y="198884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int[]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{10,2,3,12,1,4,8,3};</a:t>
            </a:r>
          </a:p>
          <a:p>
            <a:r>
              <a:rPr kumimoji="1" lang="en-US" altLang="zh-CN" sz="2400" dirty="0" err="1"/>
              <a:t>Arrays.sort</a:t>
            </a:r>
            <a:r>
              <a:rPr kumimoji="1" lang="en-US" altLang="zh-CN" sz="2400" dirty="0"/>
              <a:t>(a);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B75E73-EA20-E344-AB72-01A6F5B89551}"/>
              </a:ext>
            </a:extLst>
          </p:cNvPr>
          <p:cNvSpPr txBox="1"/>
          <p:nvPr/>
        </p:nvSpPr>
        <p:spPr>
          <a:xfrm>
            <a:off x="5209728" y="2081172"/>
            <a:ext cx="310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使用</a:t>
            </a:r>
            <a:r>
              <a:rPr kumimoji="1" lang="en-US" altLang="zh-CN" dirty="0">
                <a:solidFill>
                  <a:srgbClr val="7030A0"/>
                </a:solidFill>
              </a:rPr>
              <a:t>Arrays</a:t>
            </a:r>
            <a:r>
              <a:rPr kumimoji="1" lang="zh-CN" altLang="en-US" dirty="0">
                <a:solidFill>
                  <a:srgbClr val="7030A0"/>
                </a:solidFill>
              </a:rPr>
              <a:t>类的</a:t>
            </a:r>
            <a:r>
              <a:rPr kumimoji="1" lang="en-US" altLang="zh-CN" dirty="0">
                <a:solidFill>
                  <a:srgbClr val="7030A0"/>
                </a:solidFill>
              </a:rPr>
              <a:t>sort</a:t>
            </a:r>
            <a:r>
              <a:rPr kumimoji="1" lang="zh-CN" altLang="en-US" dirty="0">
                <a:solidFill>
                  <a:srgbClr val="7030A0"/>
                </a:solidFill>
              </a:rPr>
              <a:t>函数对基本数据类型数组排序</a:t>
            </a:r>
          </a:p>
        </p:txBody>
      </p:sp>
    </p:spTree>
    <p:extLst>
      <p:ext uri="{BB962C8B-B14F-4D97-AF65-F5344CB8AC3E}">
        <p14:creationId xmlns:p14="http://schemas.microsoft.com/office/powerpoint/2010/main" val="3082538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8" y="714742"/>
            <a:ext cx="7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扩展：使用比较器</a:t>
            </a:r>
            <a:r>
              <a:rPr kumimoji="1" lang="en-US" altLang="zh-CN" sz="2400" dirty="0">
                <a:solidFill>
                  <a:srgbClr val="C00000"/>
                </a:solidFill>
              </a:rPr>
              <a:t>+Arrays</a:t>
            </a:r>
            <a:r>
              <a:rPr kumimoji="1" lang="zh-CN" altLang="en-US" sz="2400" dirty="0">
                <a:solidFill>
                  <a:srgbClr val="C00000"/>
                </a:solidFill>
              </a:rPr>
              <a:t>进行排序（更普遍更灵活的做法）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D3B1A9-AC62-F345-8B22-9B44D9093EE9}"/>
              </a:ext>
            </a:extLst>
          </p:cNvPr>
          <p:cNvSpPr txBox="1"/>
          <p:nvPr/>
        </p:nvSpPr>
        <p:spPr>
          <a:xfrm>
            <a:off x="1128936" y="1988840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int[]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{10,2,3,12,1,4,8,3};</a:t>
            </a:r>
          </a:p>
          <a:p>
            <a:r>
              <a:rPr kumimoji="1" lang="en-US" altLang="zh-CN" sz="2400" dirty="0" err="1"/>
              <a:t>Arrays.sort</a:t>
            </a:r>
            <a:r>
              <a:rPr kumimoji="1" lang="en-US" altLang="zh-CN" sz="2400" dirty="0"/>
              <a:t>(a);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B75E73-EA20-E344-AB72-01A6F5B89551}"/>
              </a:ext>
            </a:extLst>
          </p:cNvPr>
          <p:cNvSpPr txBox="1"/>
          <p:nvPr/>
        </p:nvSpPr>
        <p:spPr>
          <a:xfrm>
            <a:off x="5209728" y="2081172"/>
            <a:ext cx="310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使用</a:t>
            </a:r>
            <a:r>
              <a:rPr kumimoji="1" lang="en-US" altLang="zh-CN" dirty="0">
                <a:solidFill>
                  <a:srgbClr val="7030A0"/>
                </a:solidFill>
              </a:rPr>
              <a:t>Arrays</a:t>
            </a:r>
            <a:r>
              <a:rPr kumimoji="1" lang="zh-CN" altLang="en-US" dirty="0">
                <a:solidFill>
                  <a:srgbClr val="7030A0"/>
                </a:solidFill>
              </a:rPr>
              <a:t>类的</a:t>
            </a:r>
            <a:r>
              <a:rPr kumimoji="1" lang="en-US" altLang="zh-CN" dirty="0">
                <a:solidFill>
                  <a:srgbClr val="7030A0"/>
                </a:solidFill>
              </a:rPr>
              <a:t>sort</a:t>
            </a:r>
            <a:r>
              <a:rPr kumimoji="1" lang="zh-CN" altLang="en-US" dirty="0">
                <a:solidFill>
                  <a:srgbClr val="7030A0"/>
                </a:solidFill>
              </a:rPr>
              <a:t>函数对基本数据类型数组排序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CBEC4B-0C13-3C4B-AE7B-7A856DC237EA}"/>
              </a:ext>
            </a:extLst>
          </p:cNvPr>
          <p:cNvSpPr txBox="1"/>
          <p:nvPr/>
        </p:nvSpPr>
        <p:spPr>
          <a:xfrm>
            <a:off x="1133851" y="380326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Arrays.sort</a:t>
            </a:r>
            <a:r>
              <a:rPr kumimoji="1" lang="en-US" altLang="zh-CN" sz="2400" dirty="0"/>
              <a:t>(</a:t>
            </a:r>
            <a:r>
              <a:rPr kumimoji="1" lang="en-US" altLang="zh-CN" sz="2400" dirty="0">
                <a:solidFill>
                  <a:srgbClr val="C00000"/>
                </a:solidFill>
              </a:rPr>
              <a:t>T[]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a,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C00000"/>
                </a:solidFill>
              </a:rPr>
              <a:t>Comparator&lt;T&gt;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cmp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C14CA0-7A64-C64E-B1B9-ABBDCFAE150D}"/>
              </a:ext>
            </a:extLst>
          </p:cNvPr>
          <p:cNvSpPr txBox="1"/>
          <p:nvPr/>
        </p:nvSpPr>
        <p:spPr>
          <a:xfrm>
            <a:off x="3131840" y="465313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zh-CN" altLang="en-US" dirty="0"/>
              <a:t>类型的比较器：提供</a:t>
            </a:r>
            <a:r>
              <a:rPr kumimoji="1" lang="en-US" altLang="zh-CN" dirty="0"/>
              <a:t>T</a:t>
            </a:r>
            <a:r>
              <a:rPr kumimoji="1" lang="zh-CN" altLang="en-US" dirty="0"/>
              <a:t>类型对象的大小关系比较结果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CB03FE0-F6FC-524F-A7A7-33205188033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02203" y="4264928"/>
            <a:ext cx="989877" cy="29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8F7C63-E134-A244-AD4B-73599747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" y="4797268"/>
            <a:ext cx="2843808" cy="17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C91875-E03A-8D48-BB40-F4E93011078D}"/>
              </a:ext>
            </a:extLst>
          </p:cNvPr>
          <p:cNvSpPr txBox="1"/>
          <p:nvPr/>
        </p:nvSpPr>
        <p:spPr>
          <a:xfrm>
            <a:off x="3131840" y="51738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若</a:t>
            </a:r>
            <a:r>
              <a:rPr kumimoji="1" lang="en-US" altLang="zh-CN" dirty="0"/>
              <a:t>T</a:t>
            </a:r>
            <a:r>
              <a:rPr kumimoji="1" lang="zh-CN" altLang="en-US" dirty="0"/>
              <a:t>为表示扑克牌的类，那么就可以对扑克牌进行排序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889656-29A2-2B40-B066-36EBE18813FE}"/>
              </a:ext>
            </a:extLst>
          </p:cNvPr>
          <p:cNvSpPr txBox="1"/>
          <p:nvPr/>
        </p:nvSpPr>
        <p:spPr>
          <a:xfrm>
            <a:off x="3131840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可以对</a:t>
            </a:r>
            <a:r>
              <a:rPr kumimoji="1" lang="en-US" altLang="zh-CN" dirty="0"/>
              <a:t>T</a:t>
            </a:r>
            <a:r>
              <a:rPr kumimoji="1" lang="zh-CN" altLang="en-US" dirty="0"/>
              <a:t>的比较规则进行任意的修订，形成不同的比较器，实现不同的扑克牌排序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8323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8" y="714742"/>
            <a:ext cx="7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扩展：使用比较器</a:t>
            </a:r>
            <a:r>
              <a:rPr kumimoji="1" lang="en-US" altLang="zh-CN" sz="2400" dirty="0">
                <a:solidFill>
                  <a:srgbClr val="C00000"/>
                </a:solidFill>
              </a:rPr>
              <a:t>+Arrays</a:t>
            </a:r>
            <a:r>
              <a:rPr kumimoji="1" lang="zh-CN" altLang="en-US" sz="2400" dirty="0">
                <a:solidFill>
                  <a:srgbClr val="C00000"/>
                </a:solidFill>
              </a:rPr>
              <a:t>进行排序（更普遍更灵活的做法）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81" y="136525"/>
            <a:ext cx="3217315" cy="19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78F1C0-FE58-7F4A-9F53-E996397D0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819"/>
            <a:ext cx="5832648" cy="29432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68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8" y="714742"/>
            <a:ext cx="7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扩展：使用比较器</a:t>
            </a:r>
            <a:r>
              <a:rPr kumimoji="1" lang="en-US" altLang="zh-CN" sz="2400" dirty="0">
                <a:solidFill>
                  <a:srgbClr val="C00000"/>
                </a:solidFill>
              </a:rPr>
              <a:t>+Arrays</a:t>
            </a:r>
            <a:r>
              <a:rPr kumimoji="1" lang="zh-CN" altLang="en-US" sz="2400" dirty="0">
                <a:solidFill>
                  <a:srgbClr val="C00000"/>
                </a:solidFill>
              </a:rPr>
              <a:t>进行排序（更普遍更灵活的做法）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81" y="136525"/>
            <a:ext cx="3217315" cy="19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78F1C0-FE58-7F4A-9F53-E996397D0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819"/>
            <a:ext cx="5832648" cy="2943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1BDAD3-B983-E348-AB42-1F38AFA91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00610"/>
            <a:ext cx="3634279" cy="4156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31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8" y="714742"/>
            <a:ext cx="7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扩展：使用比较器</a:t>
            </a:r>
            <a:r>
              <a:rPr kumimoji="1" lang="en-US" altLang="zh-CN" sz="2400" dirty="0">
                <a:solidFill>
                  <a:srgbClr val="C00000"/>
                </a:solidFill>
              </a:rPr>
              <a:t>+Arrays</a:t>
            </a:r>
            <a:r>
              <a:rPr kumimoji="1" lang="zh-CN" altLang="en-US" sz="2400" dirty="0">
                <a:solidFill>
                  <a:srgbClr val="C00000"/>
                </a:solidFill>
              </a:rPr>
              <a:t>进行排序（更普遍更灵活的做法）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81" y="136525"/>
            <a:ext cx="3217315" cy="19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F8C83C-A9FA-5646-BCD8-F11922E3C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819"/>
            <a:ext cx="5832648" cy="2943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4281CC4-84E6-834E-8A9E-E09DDCE8F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2" y="1329403"/>
            <a:ext cx="3764161" cy="5346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79993F-4640-164F-9694-E8C2D90D9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23" y="2727698"/>
            <a:ext cx="2218195" cy="3415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068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EB66D0-151A-6046-BB22-1D2DC144F2F6}"/>
              </a:ext>
            </a:extLst>
          </p:cNvPr>
          <p:cNvSpPr txBox="1"/>
          <p:nvPr/>
        </p:nvSpPr>
        <p:spPr>
          <a:xfrm>
            <a:off x="277678" y="714742"/>
            <a:ext cx="78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扩展：使用比较器</a:t>
            </a:r>
            <a:r>
              <a:rPr kumimoji="1" lang="en-US" altLang="zh-CN" sz="2400" dirty="0">
                <a:solidFill>
                  <a:srgbClr val="C00000"/>
                </a:solidFill>
              </a:rPr>
              <a:t>+Arrays</a:t>
            </a:r>
            <a:r>
              <a:rPr kumimoji="1" lang="zh-CN" altLang="en-US" sz="2400" dirty="0">
                <a:solidFill>
                  <a:srgbClr val="C00000"/>
                </a:solidFill>
              </a:rPr>
              <a:t>进行排序（更普遍更灵活的做法）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381" y="136525"/>
            <a:ext cx="3217315" cy="19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1699BB-62C6-6B48-AA91-E27255325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0819"/>
            <a:ext cx="5832648" cy="2943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D120A8-D792-DB4B-89CC-5CFA5ECA7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81" y="3472813"/>
            <a:ext cx="2758430" cy="1924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4281CC4-84E6-834E-8A9E-E09DDCE8F8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2" y="1329403"/>
            <a:ext cx="3764161" cy="5346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79993F-4640-164F-9694-E8C2D90D9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23" y="2727698"/>
            <a:ext cx="2218195" cy="3415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3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100E11C-DCDB-C04B-9AC2-E3E13BC6173E}"/>
              </a:ext>
            </a:extLst>
          </p:cNvPr>
          <p:cNvSpPr txBox="1"/>
          <p:nvPr/>
        </p:nvSpPr>
        <p:spPr>
          <a:xfrm>
            <a:off x="1495940" y="611065"/>
            <a:ext cx="6152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官方文档</a:t>
            </a:r>
            <a:r>
              <a:rPr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：https://docs.oracle.com/en/java/javase/index.html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3F79DF-EFD8-154B-8B68-A3D3CBB1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6" y="1484784"/>
            <a:ext cx="8604448" cy="4577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7316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D95E2B3-2271-D942-9255-61E64A66B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4" y="675969"/>
            <a:ext cx="7551476" cy="606539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451B096-1F0B-7B49-A03C-90DDE5C0D169}"/>
              </a:ext>
            </a:extLst>
          </p:cNvPr>
          <p:cNvSpPr/>
          <p:nvPr/>
        </p:nvSpPr>
        <p:spPr>
          <a:xfrm>
            <a:off x="1403648" y="704727"/>
            <a:ext cx="4248472" cy="276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191C7-60AE-6543-A0F6-7F44B846A72F}"/>
              </a:ext>
            </a:extLst>
          </p:cNvPr>
          <p:cNvSpPr txBox="1"/>
          <p:nvPr/>
        </p:nvSpPr>
        <p:spPr>
          <a:xfrm>
            <a:off x="200890" y="276791"/>
            <a:ext cx="69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实现一个</a:t>
            </a:r>
            <a:r>
              <a:rPr kumimoji="1" lang="zh-CN" altLang="en-US" sz="1600" dirty="0">
                <a:solidFill>
                  <a:srgbClr val="7030A0"/>
                </a:solidFill>
              </a:rPr>
              <a:t>卡牌比较器：</a:t>
            </a:r>
            <a:r>
              <a:rPr kumimoji="1" lang="en-US" altLang="zh-CN" sz="1600" dirty="0" err="1">
                <a:solidFill>
                  <a:srgbClr val="7030A0"/>
                </a:solidFill>
              </a:rPr>
              <a:t>CardComparator</a:t>
            </a:r>
            <a:r>
              <a:rPr kumimoji="1" lang="zh-CN" altLang="en-US" sz="1600" dirty="0"/>
              <a:t>，让其</a:t>
            </a:r>
            <a:r>
              <a:rPr kumimoji="1" lang="zh-CN" altLang="en-US" sz="1600" dirty="0">
                <a:solidFill>
                  <a:srgbClr val="7030A0"/>
                </a:solidFill>
              </a:rPr>
              <a:t>实现</a:t>
            </a:r>
            <a:r>
              <a:rPr kumimoji="1" lang="en-US" altLang="zh-CN" sz="1600" dirty="0">
                <a:solidFill>
                  <a:srgbClr val="7030A0"/>
                </a:solidFill>
              </a:rPr>
              <a:t>Comparator&lt;Card&gt;</a:t>
            </a:r>
            <a:r>
              <a:rPr kumimoji="1" lang="zh-CN" altLang="en-US" sz="1600" dirty="0">
                <a:solidFill>
                  <a:srgbClr val="7030A0"/>
                </a:solidFill>
              </a:rPr>
              <a:t>泛型接口</a:t>
            </a:r>
          </a:p>
        </p:txBody>
      </p:sp>
    </p:spTree>
    <p:extLst>
      <p:ext uri="{BB962C8B-B14F-4D97-AF65-F5344CB8AC3E}">
        <p14:creationId xmlns:p14="http://schemas.microsoft.com/office/powerpoint/2010/main" val="393248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3452557-E99E-024F-9AC7-1C5C135A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4" y="675969"/>
            <a:ext cx="7551476" cy="606539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451B096-1F0B-7B49-A03C-90DDE5C0D169}"/>
              </a:ext>
            </a:extLst>
          </p:cNvPr>
          <p:cNvSpPr/>
          <p:nvPr/>
        </p:nvSpPr>
        <p:spPr>
          <a:xfrm>
            <a:off x="1403648" y="704727"/>
            <a:ext cx="4248472" cy="276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191C7-60AE-6543-A0F6-7F44B846A72F}"/>
              </a:ext>
            </a:extLst>
          </p:cNvPr>
          <p:cNvSpPr txBox="1"/>
          <p:nvPr/>
        </p:nvSpPr>
        <p:spPr>
          <a:xfrm>
            <a:off x="200890" y="276791"/>
            <a:ext cx="69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实现一个</a:t>
            </a:r>
            <a:r>
              <a:rPr kumimoji="1" lang="zh-CN" altLang="en-US" sz="1600" dirty="0">
                <a:solidFill>
                  <a:srgbClr val="7030A0"/>
                </a:solidFill>
              </a:rPr>
              <a:t>卡牌比较器：</a:t>
            </a:r>
            <a:r>
              <a:rPr kumimoji="1" lang="en-US" altLang="zh-CN" sz="1600" dirty="0" err="1">
                <a:solidFill>
                  <a:srgbClr val="7030A0"/>
                </a:solidFill>
              </a:rPr>
              <a:t>CardComparator</a:t>
            </a:r>
            <a:r>
              <a:rPr kumimoji="1" lang="zh-CN" altLang="en-US" sz="1600" dirty="0"/>
              <a:t>，让其</a:t>
            </a:r>
            <a:r>
              <a:rPr kumimoji="1" lang="zh-CN" altLang="en-US" sz="1600" dirty="0">
                <a:solidFill>
                  <a:srgbClr val="7030A0"/>
                </a:solidFill>
              </a:rPr>
              <a:t>实现</a:t>
            </a:r>
            <a:r>
              <a:rPr kumimoji="1" lang="en-US" altLang="zh-CN" sz="1600" dirty="0">
                <a:solidFill>
                  <a:srgbClr val="7030A0"/>
                </a:solidFill>
              </a:rPr>
              <a:t>Comparator&lt;Card&gt;</a:t>
            </a:r>
            <a:r>
              <a:rPr kumimoji="1" lang="zh-CN" altLang="en-US" sz="1600" dirty="0">
                <a:solidFill>
                  <a:srgbClr val="7030A0"/>
                </a:solidFill>
              </a:rPr>
              <a:t>泛型接口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13A0D0-B460-C846-91CC-C160A2B98051}"/>
              </a:ext>
            </a:extLst>
          </p:cNvPr>
          <p:cNvSpPr/>
          <p:nvPr/>
        </p:nvSpPr>
        <p:spPr>
          <a:xfrm>
            <a:off x="1576189" y="1290199"/>
            <a:ext cx="3131217" cy="276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A9449F-A588-F04C-BE4F-A49F85588A45}"/>
              </a:ext>
            </a:extLst>
          </p:cNvPr>
          <p:cNvSpPr txBox="1"/>
          <p:nvPr/>
        </p:nvSpPr>
        <p:spPr>
          <a:xfrm>
            <a:off x="4707406" y="1772816"/>
            <a:ext cx="238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实现泛型接口中的</a:t>
            </a:r>
            <a:r>
              <a:rPr kumimoji="1" lang="en-US" altLang="zh-CN" sz="1600" dirty="0">
                <a:solidFill>
                  <a:srgbClr val="7030A0"/>
                </a:solidFill>
              </a:rPr>
              <a:t>compare</a:t>
            </a:r>
            <a:r>
              <a:rPr kumimoji="1" lang="zh-CN" altLang="en-US" sz="1600" dirty="0">
                <a:solidFill>
                  <a:srgbClr val="7030A0"/>
                </a:solidFill>
              </a:rPr>
              <a:t>函数</a:t>
            </a:r>
            <a:r>
              <a:rPr kumimoji="1" lang="zh-CN" altLang="en-US" sz="1600" dirty="0"/>
              <a:t>：提供两个</a:t>
            </a:r>
            <a:r>
              <a:rPr kumimoji="1" lang="zh-CN" altLang="en-US" sz="1600" dirty="0">
                <a:solidFill>
                  <a:srgbClr val="7030A0"/>
                </a:solidFill>
              </a:rPr>
              <a:t>卡牌的大小比较</a:t>
            </a:r>
            <a:r>
              <a:rPr kumimoji="1" lang="zh-CN" altLang="en-US" sz="1600" dirty="0"/>
              <a:t>规则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1534779-FB53-8047-9A27-E4A559B53EEE}"/>
              </a:ext>
            </a:extLst>
          </p:cNvPr>
          <p:cNvCxnSpPr>
            <a:stCxn id="8" idx="3"/>
            <a:endCxn id="2" idx="0"/>
          </p:cNvCxnSpPr>
          <p:nvPr/>
        </p:nvCxnSpPr>
        <p:spPr>
          <a:xfrm>
            <a:off x="4707406" y="1428200"/>
            <a:ext cx="1192437" cy="3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22286CB-71AD-B649-B70C-BC489A9280EE}"/>
              </a:ext>
            </a:extLst>
          </p:cNvPr>
          <p:cNvSpPr/>
          <p:nvPr/>
        </p:nvSpPr>
        <p:spPr>
          <a:xfrm>
            <a:off x="971600" y="2603813"/>
            <a:ext cx="3312368" cy="177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90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187D80C-C0EB-4245-945E-E4B37956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4" y="675969"/>
            <a:ext cx="7551476" cy="606539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451B096-1F0B-7B49-A03C-90DDE5C0D169}"/>
              </a:ext>
            </a:extLst>
          </p:cNvPr>
          <p:cNvSpPr/>
          <p:nvPr/>
        </p:nvSpPr>
        <p:spPr>
          <a:xfrm>
            <a:off x="1403648" y="704727"/>
            <a:ext cx="4248472" cy="276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191C7-60AE-6543-A0F6-7F44B846A72F}"/>
              </a:ext>
            </a:extLst>
          </p:cNvPr>
          <p:cNvSpPr txBox="1"/>
          <p:nvPr/>
        </p:nvSpPr>
        <p:spPr>
          <a:xfrm>
            <a:off x="200890" y="276791"/>
            <a:ext cx="699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实现一个</a:t>
            </a:r>
            <a:r>
              <a:rPr kumimoji="1" lang="zh-CN" altLang="en-US" sz="1600" dirty="0">
                <a:solidFill>
                  <a:srgbClr val="7030A0"/>
                </a:solidFill>
              </a:rPr>
              <a:t>卡牌比较器：</a:t>
            </a:r>
            <a:r>
              <a:rPr kumimoji="1" lang="en-US" altLang="zh-CN" sz="1600" dirty="0" err="1">
                <a:solidFill>
                  <a:srgbClr val="7030A0"/>
                </a:solidFill>
              </a:rPr>
              <a:t>CardComparator</a:t>
            </a:r>
            <a:r>
              <a:rPr kumimoji="1" lang="zh-CN" altLang="en-US" sz="1600" dirty="0"/>
              <a:t>，让其</a:t>
            </a:r>
            <a:r>
              <a:rPr kumimoji="1" lang="zh-CN" altLang="en-US" sz="1600" dirty="0">
                <a:solidFill>
                  <a:srgbClr val="7030A0"/>
                </a:solidFill>
              </a:rPr>
              <a:t>实现</a:t>
            </a:r>
            <a:r>
              <a:rPr kumimoji="1" lang="en-US" altLang="zh-CN" sz="1600" dirty="0">
                <a:solidFill>
                  <a:srgbClr val="7030A0"/>
                </a:solidFill>
              </a:rPr>
              <a:t>Comparator&lt;Card&gt;</a:t>
            </a:r>
            <a:r>
              <a:rPr kumimoji="1" lang="zh-CN" altLang="en-US" sz="1600" dirty="0">
                <a:solidFill>
                  <a:srgbClr val="7030A0"/>
                </a:solidFill>
              </a:rPr>
              <a:t>泛型接口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13A0D0-B460-C846-91CC-C160A2B98051}"/>
              </a:ext>
            </a:extLst>
          </p:cNvPr>
          <p:cNvSpPr/>
          <p:nvPr/>
        </p:nvSpPr>
        <p:spPr>
          <a:xfrm>
            <a:off x="1576189" y="1290199"/>
            <a:ext cx="3131217" cy="2760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A9449F-A588-F04C-BE4F-A49F85588A45}"/>
              </a:ext>
            </a:extLst>
          </p:cNvPr>
          <p:cNvSpPr txBox="1"/>
          <p:nvPr/>
        </p:nvSpPr>
        <p:spPr>
          <a:xfrm>
            <a:off x="5940152" y="2551616"/>
            <a:ext cx="2384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获取牌的原始牌信息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1534779-FB53-8047-9A27-E4A559B53EE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32980" y="1998035"/>
            <a:ext cx="1507172" cy="70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22286CB-71AD-B649-B70C-BC489A9280EE}"/>
              </a:ext>
            </a:extLst>
          </p:cNvPr>
          <p:cNvSpPr/>
          <p:nvPr/>
        </p:nvSpPr>
        <p:spPr>
          <a:xfrm>
            <a:off x="971600" y="2603813"/>
            <a:ext cx="3312368" cy="177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06D1FC-DBFE-1E4F-987D-28B5C64619BB}"/>
              </a:ext>
            </a:extLst>
          </p:cNvPr>
          <p:cNvSpPr/>
          <p:nvPr/>
        </p:nvSpPr>
        <p:spPr>
          <a:xfrm>
            <a:off x="1301763" y="1782049"/>
            <a:ext cx="3131217" cy="431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5157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4A0E925-574B-764B-9A46-F09C718A7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7808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19ABD1-5A2B-B445-AEE0-C90B22769D38}"/>
              </a:ext>
            </a:extLst>
          </p:cNvPr>
          <p:cNvSpPr/>
          <p:nvPr/>
        </p:nvSpPr>
        <p:spPr>
          <a:xfrm>
            <a:off x="683568" y="2148489"/>
            <a:ext cx="3131217" cy="200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6BB927-269C-6742-9FE0-A2E7B0EE4ECB}"/>
              </a:ext>
            </a:extLst>
          </p:cNvPr>
          <p:cNvSpPr txBox="1"/>
          <p:nvPr/>
        </p:nvSpPr>
        <p:spPr>
          <a:xfrm>
            <a:off x="3995936" y="2079407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排序对象是一组卡牌对象</a:t>
            </a:r>
          </a:p>
        </p:txBody>
      </p:sp>
    </p:spTree>
    <p:extLst>
      <p:ext uri="{BB962C8B-B14F-4D97-AF65-F5344CB8AC3E}">
        <p14:creationId xmlns:p14="http://schemas.microsoft.com/office/powerpoint/2010/main" val="1867958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D20F374-EBCB-BC49-B1E7-3AB4DA0C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7808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19ABD1-5A2B-B445-AEE0-C90B22769D38}"/>
              </a:ext>
            </a:extLst>
          </p:cNvPr>
          <p:cNvSpPr/>
          <p:nvPr/>
        </p:nvSpPr>
        <p:spPr>
          <a:xfrm>
            <a:off x="683568" y="2148489"/>
            <a:ext cx="3131217" cy="200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6BB927-269C-6742-9FE0-A2E7B0EE4ECB}"/>
              </a:ext>
            </a:extLst>
          </p:cNvPr>
          <p:cNvSpPr txBox="1"/>
          <p:nvPr/>
        </p:nvSpPr>
        <p:spPr>
          <a:xfrm>
            <a:off x="3995936" y="2079407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排序对象是一组卡牌对象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1C1EEF-3BAE-FE49-ABBC-3D29B41B16CF}"/>
              </a:ext>
            </a:extLst>
          </p:cNvPr>
          <p:cNvSpPr/>
          <p:nvPr/>
        </p:nvSpPr>
        <p:spPr>
          <a:xfrm>
            <a:off x="971600" y="3101004"/>
            <a:ext cx="4752528" cy="446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D1D19-9CDF-F34F-B591-A0CE40AF46CD}"/>
              </a:ext>
            </a:extLst>
          </p:cNvPr>
          <p:cNvSpPr txBox="1"/>
          <p:nvPr/>
        </p:nvSpPr>
        <p:spPr>
          <a:xfrm>
            <a:off x="5934597" y="3209113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随机产生一张卡牌</a:t>
            </a:r>
          </a:p>
        </p:txBody>
      </p:sp>
    </p:spTree>
    <p:extLst>
      <p:ext uri="{BB962C8B-B14F-4D97-AF65-F5344CB8AC3E}">
        <p14:creationId xmlns:p14="http://schemas.microsoft.com/office/powerpoint/2010/main" val="250300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DCB58F4-6C54-B940-B535-92F454913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78080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80A82EA-98D6-1241-8CF6-9A226345A76A}"/>
              </a:ext>
            </a:extLst>
          </p:cNvPr>
          <p:cNvSpPr/>
          <p:nvPr/>
        </p:nvSpPr>
        <p:spPr>
          <a:xfrm>
            <a:off x="971600" y="3101004"/>
            <a:ext cx="4752528" cy="446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19ABD1-5A2B-B445-AEE0-C90B22769D38}"/>
              </a:ext>
            </a:extLst>
          </p:cNvPr>
          <p:cNvSpPr/>
          <p:nvPr/>
        </p:nvSpPr>
        <p:spPr>
          <a:xfrm>
            <a:off x="683568" y="2148489"/>
            <a:ext cx="3131217" cy="200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6BB927-269C-6742-9FE0-A2E7B0EE4ECB}"/>
              </a:ext>
            </a:extLst>
          </p:cNvPr>
          <p:cNvSpPr txBox="1"/>
          <p:nvPr/>
        </p:nvSpPr>
        <p:spPr>
          <a:xfrm>
            <a:off x="3995936" y="2079407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排序对象是一组卡牌对象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D1D19-9CDF-F34F-B591-A0CE40AF46CD}"/>
              </a:ext>
            </a:extLst>
          </p:cNvPr>
          <p:cNvSpPr txBox="1"/>
          <p:nvPr/>
        </p:nvSpPr>
        <p:spPr>
          <a:xfrm>
            <a:off x="5934597" y="3209113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随机产生一张卡牌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210DB9-08BF-B248-BC7D-12B9EE112F93}"/>
              </a:ext>
            </a:extLst>
          </p:cNvPr>
          <p:cNvSpPr/>
          <p:nvPr/>
        </p:nvSpPr>
        <p:spPr>
          <a:xfrm>
            <a:off x="671468" y="4221088"/>
            <a:ext cx="3684508" cy="451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50C11-FBCE-4246-8315-B2062728C4E3}"/>
              </a:ext>
            </a:extLst>
          </p:cNvPr>
          <p:cNvSpPr txBox="1"/>
          <p:nvPr/>
        </p:nvSpPr>
        <p:spPr>
          <a:xfrm>
            <a:off x="4454128" y="4292273"/>
            <a:ext cx="468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创建一个卡牌比较器，泛型接口已指定类型为</a:t>
            </a:r>
            <a:r>
              <a:rPr kumimoji="1" lang="en-US" altLang="zh-CN" sz="1600" dirty="0">
                <a:solidFill>
                  <a:srgbClr val="7030A0"/>
                </a:solidFill>
              </a:rPr>
              <a:t>Card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03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658A36D-2FF4-E94E-9FA8-D091D7BC5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78080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8950040-6B21-9E46-B953-77E00E47FC09}"/>
              </a:ext>
            </a:extLst>
          </p:cNvPr>
          <p:cNvSpPr/>
          <p:nvPr/>
        </p:nvSpPr>
        <p:spPr>
          <a:xfrm>
            <a:off x="971600" y="3101004"/>
            <a:ext cx="4752528" cy="446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19ABD1-5A2B-B445-AEE0-C90B22769D38}"/>
              </a:ext>
            </a:extLst>
          </p:cNvPr>
          <p:cNvSpPr/>
          <p:nvPr/>
        </p:nvSpPr>
        <p:spPr>
          <a:xfrm>
            <a:off x="683568" y="2148489"/>
            <a:ext cx="3131217" cy="200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6BB927-269C-6742-9FE0-A2E7B0EE4ECB}"/>
              </a:ext>
            </a:extLst>
          </p:cNvPr>
          <p:cNvSpPr txBox="1"/>
          <p:nvPr/>
        </p:nvSpPr>
        <p:spPr>
          <a:xfrm>
            <a:off x="3995936" y="2079407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排序对象是一组卡牌对象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D1D19-9CDF-F34F-B591-A0CE40AF46CD}"/>
              </a:ext>
            </a:extLst>
          </p:cNvPr>
          <p:cNvSpPr txBox="1"/>
          <p:nvPr/>
        </p:nvSpPr>
        <p:spPr>
          <a:xfrm>
            <a:off x="5934597" y="3209113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随机产生一张卡牌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210DB9-08BF-B248-BC7D-12B9EE112F93}"/>
              </a:ext>
            </a:extLst>
          </p:cNvPr>
          <p:cNvSpPr/>
          <p:nvPr/>
        </p:nvSpPr>
        <p:spPr>
          <a:xfrm>
            <a:off x="671468" y="4221088"/>
            <a:ext cx="3684508" cy="451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50C11-FBCE-4246-8315-B2062728C4E3}"/>
              </a:ext>
            </a:extLst>
          </p:cNvPr>
          <p:cNvSpPr txBox="1"/>
          <p:nvPr/>
        </p:nvSpPr>
        <p:spPr>
          <a:xfrm>
            <a:off x="4454128" y="4292273"/>
            <a:ext cx="468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创建一个卡牌比较器，泛型接口已指定类型为</a:t>
            </a:r>
            <a:r>
              <a:rPr kumimoji="1" lang="en-US" altLang="zh-CN" sz="1600" dirty="0">
                <a:solidFill>
                  <a:srgbClr val="7030A0"/>
                </a:solidFill>
              </a:rPr>
              <a:t>Card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A3B42A-63CB-D044-B9E1-42AB7B971EF9}"/>
              </a:ext>
            </a:extLst>
          </p:cNvPr>
          <p:cNvSpPr/>
          <p:nvPr/>
        </p:nvSpPr>
        <p:spPr>
          <a:xfrm>
            <a:off x="671468" y="4832878"/>
            <a:ext cx="3684508" cy="416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E492EC-4055-324D-AD78-25BA96B152E3}"/>
              </a:ext>
            </a:extLst>
          </p:cNvPr>
          <p:cNvSpPr txBox="1"/>
          <p:nvPr/>
        </p:nvSpPr>
        <p:spPr>
          <a:xfrm>
            <a:off x="4454128" y="4871697"/>
            <a:ext cx="468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默认按照比较器的大小规则进行升序排列</a:t>
            </a:r>
          </a:p>
        </p:txBody>
      </p:sp>
    </p:spTree>
    <p:extLst>
      <p:ext uri="{BB962C8B-B14F-4D97-AF65-F5344CB8AC3E}">
        <p14:creationId xmlns:p14="http://schemas.microsoft.com/office/powerpoint/2010/main" val="223449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5AC29FC-661F-0B45-AB75-9EE99C703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78080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1BF6E2B-601F-574E-B31C-2DFDB3114ACA}"/>
              </a:ext>
            </a:extLst>
          </p:cNvPr>
          <p:cNvSpPr/>
          <p:nvPr/>
        </p:nvSpPr>
        <p:spPr>
          <a:xfrm>
            <a:off x="971600" y="3101004"/>
            <a:ext cx="4752528" cy="446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19ABD1-5A2B-B445-AEE0-C90B22769D38}"/>
              </a:ext>
            </a:extLst>
          </p:cNvPr>
          <p:cNvSpPr/>
          <p:nvPr/>
        </p:nvSpPr>
        <p:spPr>
          <a:xfrm>
            <a:off x="683568" y="2148489"/>
            <a:ext cx="3131217" cy="200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6BB927-269C-6742-9FE0-A2E7B0EE4ECB}"/>
              </a:ext>
            </a:extLst>
          </p:cNvPr>
          <p:cNvSpPr txBox="1"/>
          <p:nvPr/>
        </p:nvSpPr>
        <p:spPr>
          <a:xfrm>
            <a:off x="3995936" y="2079407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排序对象是一组卡牌对象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D1D19-9CDF-F34F-B591-A0CE40AF46CD}"/>
              </a:ext>
            </a:extLst>
          </p:cNvPr>
          <p:cNvSpPr txBox="1"/>
          <p:nvPr/>
        </p:nvSpPr>
        <p:spPr>
          <a:xfrm>
            <a:off x="5934597" y="3209113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随机产生一张卡牌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210DB9-08BF-B248-BC7D-12B9EE112F93}"/>
              </a:ext>
            </a:extLst>
          </p:cNvPr>
          <p:cNvSpPr/>
          <p:nvPr/>
        </p:nvSpPr>
        <p:spPr>
          <a:xfrm>
            <a:off x="671468" y="4221088"/>
            <a:ext cx="3684508" cy="451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50C11-FBCE-4246-8315-B2062728C4E3}"/>
              </a:ext>
            </a:extLst>
          </p:cNvPr>
          <p:cNvSpPr txBox="1"/>
          <p:nvPr/>
        </p:nvSpPr>
        <p:spPr>
          <a:xfrm>
            <a:off x="4454128" y="4292273"/>
            <a:ext cx="468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创建一个卡牌比较器，泛型接口已指定类型为</a:t>
            </a:r>
            <a:r>
              <a:rPr kumimoji="1" lang="en-US" altLang="zh-CN" sz="1600" dirty="0">
                <a:solidFill>
                  <a:srgbClr val="7030A0"/>
                </a:solidFill>
              </a:rPr>
              <a:t>Card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E492EC-4055-324D-AD78-25BA96B152E3}"/>
              </a:ext>
            </a:extLst>
          </p:cNvPr>
          <p:cNvSpPr txBox="1"/>
          <p:nvPr/>
        </p:nvSpPr>
        <p:spPr>
          <a:xfrm>
            <a:off x="4716016" y="534012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降序排列：反转大小规则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3741F-06FE-C846-BF0B-D45C9291E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3" y="4796279"/>
            <a:ext cx="5569386" cy="4724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AA3B42A-63CB-D044-B9E1-42AB7B971EF9}"/>
              </a:ext>
            </a:extLst>
          </p:cNvPr>
          <p:cNvSpPr/>
          <p:nvPr/>
        </p:nvSpPr>
        <p:spPr>
          <a:xfrm>
            <a:off x="671468" y="4832878"/>
            <a:ext cx="5412700" cy="416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6266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5AC29FC-661F-0B45-AB75-9EE99C703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578080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1BF6E2B-601F-574E-B31C-2DFDB3114ACA}"/>
              </a:ext>
            </a:extLst>
          </p:cNvPr>
          <p:cNvSpPr/>
          <p:nvPr/>
        </p:nvSpPr>
        <p:spPr>
          <a:xfrm>
            <a:off x="971600" y="3101004"/>
            <a:ext cx="4752528" cy="446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50EECB1-9575-8C4F-94B6-488607F8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4305"/>
            <a:ext cx="2834528" cy="17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19ABD1-5A2B-B445-AEE0-C90B22769D38}"/>
              </a:ext>
            </a:extLst>
          </p:cNvPr>
          <p:cNvSpPr/>
          <p:nvPr/>
        </p:nvSpPr>
        <p:spPr>
          <a:xfrm>
            <a:off x="683568" y="2148489"/>
            <a:ext cx="3131217" cy="2003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6BB927-269C-6742-9FE0-A2E7B0EE4ECB}"/>
              </a:ext>
            </a:extLst>
          </p:cNvPr>
          <p:cNvSpPr txBox="1"/>
          <p:nvPr/>
        </p:nvSpPr>
        <p:spPr>
          <a:xfrm>
            <a:off x="3995936" y="2079407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排序对象是一组卡牌对象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2D1D19-9CDF-F34F-B591-A0CE40AF46CD}"/>
              </a:ext>
            </a:extLst>
          </p:cNvPr>
          <p:cNvSpPr txBox="1"/>
          <p:nvPr/>
        </p:nvSpPr>
        <p:spPr>
          <a:xfrm>
            <a:off x="5934597" y="3209113"/>
            <a:ext cx="2960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随机产生一张卡牌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210DB9-08BF-B248-BC7D-12B9EE112F93}"/>
              </a:ext>
            </a:extLst>
          </p:cNvPr>
          <p:cNvSpPr/>
          <p:nvPr/>
        </p:nvSpPr>
        <p:spPr>
          <a:xfrm>
            <a:off x="671468" y="4221088"/>
            <a:ext cx="3684508" cy="451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50C11-FBCE-4246-8315-B2062728C4E3}"/>
              </a:ext>
            </a:extLst>
          </p:cNvPr>
          <p:cNvSpPr txBox="1"/>
          <p:nvPr/>
        </p:nvSpPr>
        <p:spPr>
          <a:xfrm>
            <a:off x="4454128" y="4292273"/>
            <a:ext cx="468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创建一个卡牌比较器，泛型接口已指定类型为</a:t>
            </a:r>
            <a:r>
              <a:rPr kumimoji="1" lang="en-US" altLang="zh-CN" sz="1600" dirty="0">
                <a:solidFill>
                  <a:srgbClr val="7030A0"/>
                </a:solidFill>
              </a:rPr>
              <a:t>Card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E492EC-4055-324D-AD78-25BA96B152E3}"/>
              </a:ext>
            </a:extLst>
          </p:cNvPr>
          <p:cNvSpPr txBox="1"/>
          <p:nvPr/>
        </p:nvSpPr>
        <p:spPr>
          <a:xfrm>
            <a:off x="4716016" y="534012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降序排列：反转大小规则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3741F-06FE-C846-BF0B-D45C9291E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3" y="4796279"/>
            <a:ext cx="5569386" cy="4724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AA3B42A-63CB-D044-B9E1-42AB7B971EF9}"/>
              </a:ext>
            </a:extLst>
          </p:cNvPr>
          <p:cNvSpPr/>
          <p:nvPr/>
        </p:nvSpPr>
        <p:spPr>
          <a:xfrm>
            <a:off x="671468" y="4832878"/>
            <a:ext cx="5412700" cy="4161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7FAF8-8662-C744-A69B-5C0AA08D04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70" y="824850"/>
            <a:ext cx="2367755" cy="567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094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1C615A-63C0-2C43-9B82-331702689086}"/>
              </a:ext>
            </a:extLst>
          </p:cNvPr>
          <p:cNvSpPr txBox="1"/>
          <p:nvPr/>
        </p:nvSpPr>
        <p:spPr>
          <a:xfrm>
            <a:off x="457200" y="1345078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0" y="3013874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E6AC12A1-15E3-944F-A05C-1EE85464E6CE}"/>
              </a:ext>
            </a:extLst>
          </p:cNvPr>
          <p:cNvSpPr txBox="1"/>
          <p:nvPr/>
        </p:nvSpPr>
        <p:spPr>
          <a:xfrm>
            <a:off x="3333425" y="5283509"/>
            <a:ext cx="5575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请大家在项目里设置一个包，形成良好的目录结构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包含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个抽象类</a:t>
            </a:r>
            <a:r>
              <a:rPr kumimoji="1" lang="en-US" altLang="zh-CN" sz="1600" dirty="0" err="1"/>
              <a:t>BasicArray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2</a:t>
            </a:r>
            <a:r>
              <a:rPr kumimoji="1" lang="zh-CN" altLang="en-US" sz="1600" dirty="0"/>
              <a:t>个功能接口</a:t>
            </a:r>
            <a:r>
              <a:rPr kumimoji="1" lang="en-US" altLang="zh-CN" sz="1600" dirty="0" err="1"/>
              <a:t>BasicArrayOperation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AdvancedArrayOperation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1</a:t>
            </a:r>
            <a:r>
              <a:rPr kumimoji="1" lang="zh-CN" altLang="en-US" sz="1600" dirty="0"/>
              <a:t>个</a:t>
            </a:r>
            <a:r>
              <a:rPr kumimoji="1" lang="en-US" altLang="zh-CN" sz="1600" dirty="0" err="1"/>
              <a:t>AdvancedArray</a:t>
            </a:r>
            <a:r>
              <a:rPr kumimoji="1" lang="zh-CN" altLang="en-US" sz="1600" dirty="0"/>
              <a:t>类，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个主控</a:t>
            </a:r>
            <a:r>
              <a:rPr kumimoji="1" lang="en-US" altLang="zh-CN" sz="1600" dirty="0" err="1"/>
              <a:t>MainProcess</a:t>
            </a:r>
            <a:r>
              <a:rPr kumimoji="1" lang="zh-CN" altLang="en-US" sz="1600" dirty="0"/>
              <a:t>类</a:t>
            </a:r>
            <a:endParaRPr kumimoji="1" lang="en-US" altLang="zh-CN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ECF7CB-9A31-3443-96B0-24B944F5982F}"/>
              </a:ext>
            </a:extLst>
          </p:cNvPr>
          <p:cNvSpPr txBox="1"/>
          <p:nvPr/>
        </p:nvSpPr>
        <p:spPr>
          <a:xfrm>
            <a:off x="5302928" y="3754033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几个类和接口的关系如左图</a:t>
            </a:r>
            <a:endParaRPr kumimoji="1" lang="en-US" altLang="zh-CN" dirty="0"/>
          </a:p>
          <a:p>
            <a:r>
              <a:rPr kumimoji="1" lang="zh-CN" altLang="en-US" dirty="0"/>
              <a:t>详细的解释见后续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42C3773-2AEF-2149-B8DF-345F52FCA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0" y="5132953"/>
            <a:ext cx="2692400" cy="13462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63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100E11C-DCDB-C04B-9AC2-E3E13BC6173E}"/>
              </a:ext>
            </a:extLst>
          </p:cNvPr>
          <p:cNvSpPr txBox="1"/>
          <p:nvPr/>
        </p:nvSpPr>
        <p:spPr>
          <a:xfrm>
            <a:off x="1495940" y="611065"/>
            <a:ext cx="6152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官方文档</a:t>
            </a:r>
            <a:r>
              <a:rPr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：https://docs.oracle.com/en/java/javase/index.html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D0DFC-DF7A-8647-9402-7A7DE7167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656630"/>
            <a:ext cx="8532440" cy="4563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4025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1A58F5-CC78-9E4F-A439-32FF9128B389}"/>
              </a:ext>
            </a:extLst>
          </p:cNvPr>
          <p:cNvSpPr/>
          <p:nvPr/>
        </p:nvSpPr>
        <p:spPr>
          <a:xfrm>
            <a:off x="1043608" y="3013874"/>
            <a:ext cx="1944216" cy="753906"/>
          </a:xfrm>
          <a:prstGeom prst="ellipse">
            <a:avLst/>
          </a:prstGeom>
          <a:solidFill>
            <a:srgbClr val="F2DCDB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1C615A-63C0-2C43-9B82-331702689086}"/>
              </a:ext>
            </a:extLst>
          </p:cNvPr>
          <p:cNvSpPr txBox="1"/>
          <p:nvPr/>
        </p:nvSpPr>
        <p:spPr>
          <a:xfrm>
            <a:off x="457200" y="1345078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类的继承、接口的实现（先照着</a:t>
            </a:r>
            <a:r>
              <a:rPr kumimoji="1" lang="en-US" altLang="zh-CN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ppt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写，具体内容上课再讲）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0" y="3013874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C8839D0-8A73-354A-B61A-2346F2D9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5080476"/>
            <a:ext cx="8892480" cy="4026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681157-E0AD-514E-B86F-A76EBA96FCDE}"/>
              </a:ext>
            </a:extLst>
          </p:cNvPr>
          <p:cNvSpPr txBox="1"/>
          <p:nvPr/>
        </p:nvSpPr>
        <p:spPr>
          <a:xfrm>
            <a:off x="285192" y="5810466"/>
            <a:ext cx="857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我们要写一个</a:t>
            </a:r>
            <a:r>
              <a:rPr kumimoji="1" lang="en-US" altLang="zh-CN" sz="1600" dirty="0" err="1"/>
              <a:t>AdvancedArray</a:t>
            </a:r>
            <a:r>
              <a:rPr kumimoji="1" lang="zh-CN" altLang="en-US" sz="1600" dirty="0"/>
              <a:t>类，让它继承一个父类</a:t>
            </a:r>
            <a:r>
              <a:rPr kumimoji="1" lang="en-US" altLang="zh-CN" sz="1600" dirty="0" err="1"/>
              <a:t>BasicArray</a:t>
            </a:r>
            <a:r>
              <a:rPr kumimoji="1" lang="zh-CN" altLang="en-US" sz="1600" dirty="0"/>
              <a:t>，同时实现两个接口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C00000"/>
                </a:solidFill>
              </a:rPr>
              <a:t>P.S.</a:t>
            </a:r>
            <a:r>
              <a:rPr kumimoji="1" lang="zh-CN" altLang="en-US" sz="1600" dirty="0">
                <a:solidFill>
                  <a:srgbClr val="C00000"/>
                </a:solidFill>
              </a:rPr>
              <a:t> 父类和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个接口的代码在后面</a:t>
            </a:r>
            <a:r>
              <a:rPr kumimoji="1" lang="en-US" altLang="zh-CN" sz="1600" dirty="0">
                <a:solidFill>
                  <a:srgbClr val="C00000"/>
                </a:solidFill>
              </a:rPr>
              <a:t>ppt</a:t>
            </a:r>
            <a:r>
              <a:rPr kumimoji="1" lang="zh-CN" altLang="en-US" sz="1600" dirty="0">
                <a:solidFill>
                  <a:srgbClr val="C00000"/>
                </a:solidFill>
              </a:rPr>
              <a:t>中给出了，直接</a:t>
            </a:r>
            <a:r>
              <a:rPr kumimoji="1" lang="en-US" altLang="zh-CN" sz="1600" dirty="0">
                <a:solidFill>
                  <a:srgbClr val="C00000"/>
                </a:solidFill>
              </a:rPr>
              <a:t>copy</a:t>
            </a:r>
            <a:r>
              <a:rPr kumimoji="1" lang="zh-CN" altLang="en-US" sz="1600" dirty="0">
                <a:solidFill>
                  <a:srgbClr val="C00000"/>
                </a:solidFill>
              </a:rPr>
              <a:t>，只需关注</a:t>
            </a:r>
            <a:r>
              <a:rPr kumimoji="1" lang="en-US" altLang="zh-CN" sz="1600" dirty="0" err="1">
                <a:solidFill>
                  <a:srgbClr val="C00000"/>
                </a:solidFill>
              </a:rPr>
              <a:t>AdvancedArray</a:t>
            </a:r>
            <a:r>
              <a:rPr kumimoji="1" lang="zh-CN" altLang="en-US" sz="1600" dirty="0">
                <a:solidFill>
                  <a:srgbClr val="C00000"/>
                </a:solidFill>
              </a:rPr>
              <a:t>的实现即可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D0BF4EC-6CB3-3E42-98C1-F63CB7E8A369}"/>
              </a:ext>
            </a:extLst>
          </p:cNvPr>
          <p:cNvCxnSpPr>
            <a:stCxn id="5" idx="2"/>
          </p:cNvCxnSpPr>
          <p:nvPr/>
        </p:nvCxnSpPr>
        <p:spPr>
          <a:xfrm>
            <a:off x="4572000" y="5483088"/>
            <a:ext cx="0" cy="32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26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B377E0C6-4EE8-984B-B2EC-24ED71C42E44}"/>
              </a:ext>
            </a:extLst>
          </p:cNvPr>
          <p:cNvSpPr/>
          <p:nvPr/>
        </p:nvSpPr>
        <p:spPr>
          <a:xfrm>
            <a:off x="3234245" y="3013874"/>
            <a:ext cx="1944216" cy="753906"/>
          </a:xfrm>
          <a:prstGeom prst="ellipse">
            <a:avLst/>
          </a:prstGeom>
          <a:solidFill>
            <a:srgbClr val="F2DCDB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1C615A-63C0-2C43-9B82-331702689086}"/>
              </a:ext>
            </a:extLst>
          </p:cNvPr>
          <p:cNvSpPr txBox="1"/>
          <p:nvPr/>
        </p:nvSpPr>
        <p:spPr>
          <a:xfrm>
            <a:off x="457200" y="1345078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类的继承、接口的实现（先照着</a:t>
            </a:r>
            <a:r>
              <a:rPr kumimoji="1" lang="en-US" altLang="zh-CN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ppt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写，具体内容上课再讲）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0" y="3013874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9C65B9D-1D3F-F747-A92C-4B7EB96311BC}"/>
              </a:ext>
            </a:extLst>
          </p:cNvPr>
          <p:cNvSpPr txBox="1"/>
          <p:nvPr/>
        </p:nvSpPr>
        <p:spPr>
          <a:xfrm>
            <a:off x="5116680" y="5301208"/>
            <a:ext cx="4027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写一个抽象类作为父类（</a:t>
            </a:r>
            <a:r>
              <a:rPr kumimoji="1" lang="zh-CN" altLang="en-US" sz="1400" b="1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直接</a:t>
            </a:r>
            <a:r>
              <a:rPr kumimoji="1" lang="en-US" altLang="zh-CN" sz="1400" b="1" dirty="0">
                <a:solidFill>
                  <a:srgbClr val="C00000"/>
                </a:solidFill>
                <a:latin typeface="DengXian Light" panose="02010600030101010101" pitchFamily="2" charset="-122"/>
                <a:ea typeface="DengXian Light" panose="02010600030101010101" pitchFamily="2" charset="-122"/>
              </a:rPr>
              <a:t>copy</a:t>
            </a: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）</a:t>
            </a:r>
            <a:endParaRPr kumimoji="1" lang="en-US" altLang="zh-CN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内含一个数组，所有数组的操作都是对它进行</a:t>
            </a:r>
            <a:endParaRPr kumimoji="1" lang="en-US" altLang="zh-CN" sz="140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内含一个抽象函数，用于赋值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CA3971-BC11-5D40-B712-F8131BF6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6" y="5068745"/>
            <a:ext cx="4896544" cy="1383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312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>
            <a:extLst>
              <a:ext uri="{FF2B5EF4-FFF2-40B4-BE49-F238E27FC236}">
                <a16:creationId xmlns:a16="http://schemas.microsoft.com/office/drawing/2014/main" id="{88F9C91B-A6D1-AE46-B02B-331A0FD276FE}"/>
              </a:ext>
            </a:extLst>
          </p:cNvPr>
          <p:cNvSpPr/>
          <p:nvPr/>
        </p:nvSpPr>
        <p:spPr>
          <a:xfrm>
            <a:off x="23612" y="4106263"/>
            <a:ext cx="4908427" cy="753906"/>
          </a:xfrm>
          <a:prstGeom prst="ellipse">
            <a:avLst/>
          </a:prstGeom>
          <a:solidFill>
            <a:srgbClr val="F2DCDB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C46B261-2DFA-184F-8C51-17F463C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/>
              <a:t>Q2:</a:t>
            </a:r>
            <a:r>
              <a:rPr lang="zh-CN" altLang="en-US" dirty="0"/>
              <a:t>完成一个支持各种数组操作的类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1C615A-63C0-2C43-9B82-331702689086}"/>
              </a:ext>
            </a:extLst>
          </p:cNvPr>
          <p:cNvSpPr txBox="1"/>
          <p:nvPr/>
        </p:nvSpPr>
        <p:spPr>
          <a:xfrm>
            <a:off x="457200" y="1345078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题目要求：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尝试使用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类的继承、接口的实现（先照着</a:t>
            </a:r>
            <a:r>
              <a:rPr kumimoji="1" lang="en-US" altLang="zh-CN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ppt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写，具体内容上课再讲）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，完成以下功能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完成一个支持各种数组操作的类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，提供公共的数组操作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这些公共的数组操作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API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分为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基本操作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和</a:t>
            </a:r>
            <a:r>
              <a:rPr kumimoji="1" lang="zh-CN" altLang="en-US" sz="1600" dirty="0">
                <a:solidFill>
                  <a:srgbClr val="C0000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高级操作，用接口声明</a:t>
            </a:r>
            <a:endParaRPr kumimoji="1" lang="en-US" altLang="zh-CN" sz="1600" dirty="0">
              <a:solidFill>
                <a:srgbClr val="C00000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AdvancedArray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类继承自一个通用的数组操作类</a:t>
            </a: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BasicArray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是一个抽象类，声明了数组类必须要有的</a:t>
            </a:r>
            <a:r>
              <a:rPr kumimoji="1"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kumimoji="1"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个基本功能：给数组赋值</a:t>
            </a:r>
            <a:endParaRPr kumimoji="1"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CF40DF0-DB2D-0141-AFCD-2EEE1D22D205}"/>
              </a:ext>
            </a:extLst>
          </p:cNvPr>
          <p:cNvGrpSpPr/>
          <p:nvPr/>
        </p:nvGrpSpPr>
        <p:grpSpPr>
          <a:xfrm>
            <a:off x="251520" y="3013874"/>
            <a:ext cx="4611123" cy="1722223"/>
            <a:chOff x="362093" y="4336366"/>
            <a:chExt cx="5381833" cy="219422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AF47F2-F9EE-C74B-A33C-BA5CC03C8CE2}"/>
                </a:ext>
              </a:extLst>
            </p:cNvPr>
            <p:cNvSpPr/>
            <p:nvPr/>
          </p:nvSpPr>
          <p:spPr>
            <a:xfrm>
              <a:off x="1580688" y="4508883"/>
              <a:ext cx="1610106" cy="64807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8F89F-B65E-CA49-917D-ECE17F79A13F}"/>
                </a:ext>
              </a:extLst>
            </p:cNvPr>
            <p:cNvSpPr/>
            <p:nvPr/>
          </p:nvSpPr>
          <p:spPr>
            <a:xfrm>
              <a:off x="4211960" y="4508883"/>
              <a:ext cx="1531966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A24E0C0E-9374-9B4F-8F09-73C51B5B5882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3190794" y="4832918"/>
              <a:ext cx="10211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E9BEEDA-3DFC-3A42-89CB-9C4C14C78AE6}"/>
                </a:ext>
              </a:extLst>
            </p:cNvPr>
            <p:cNvSpPr txBox="1"/>
            <p:nvPr/>
          </p:nvSpPr>
          <p:spPr>
            <a:xfrm>
              <a:off x="3190793" y="4336366"/>
              <a:ext cx="1021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extends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F35D2A-F291-554C-8E07-9EE286E681BD}"/>
                </a:ext>
              </a:extLst>
            </p:cNvPr>
            <p:cNvSpPr/>
            <p:nvPr/>
          </p:nvSpPr>
          <p:spPr>
            <a:xfrm>
              <a:off x="362093" y="5882522"/>
              <a:ext cx="22781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BasicArrayOperation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7D328EC-A4A1-3C47-9DAF-6550B6204365}"/>
                </a:ext>
              </a:extLst>
            </p:cNvPr>
            <p:cNvSpPr/>
            <p:nvPr/>
          </p:nvSpPr>
          <p:spPr>
            <a:xfrm>
              <a:off x="2810955" y="5882522"/>
              <a:ext cx="2668751" cy="64807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AdvancedArrayOperation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572762C5-D4B6-9547-99DF-B3747EDF3EA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1501169" y="5156955"/>
              <a:ext cx="884572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1DE2FC3D-6516-E44E-963F-5AED1697B4E4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>
              <a:off x="2385741" y="5156955"/>
              <a:ext cx="1759589" cy="725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5A38855-9E6B-B94E-BABC-534E7E9D5A27}"/>
                </a:ext>
              </a:extLst>
            </p:cNvPr>
            <p:cNvSpPr txBox="1"/>
            <p:nvPr/>
          </p:nvSpPr>
          <p:spPr>
            <a:xfrm>
              <a:off x="476629" y="5296892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B029964-EB74-AE47-977F-E0448969D1E7}"/>
                </a:ext>
              </a:extLst>
            </p:cNvPr>
            <p:cNvSpPr txBox="1"/>
            <p:nvPr/>
          </p:nvSpPr>
          <p:spPr>
            <a:xfrm>
              <a:off x="3026390" y="5279378"/>
              <a:ext cx="1525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C00000"/>
                  </a:solidFill>
                </a:rPr>
                <a:t>implements</a:t>
              </a:r>
              <a:endParaRPr kumimoji="1" lang="zh-CN" alt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8183B9-5369-3442-A1FB-8442F5441183}"/>
              </a:ext>
            </a:extLst>
          </p:cNvPr>
          <p:cNvGrpSpPr/>
          <p:nvPr/>
        </p:nvGrpSpPr>
        <p:grpSpPr>
          <a:xfrm>
            <a:off x="295396" y="4943771"/>
            <a:ext cx="7232250" cy="1707933"/>
            <a:chOff x="344634" y="5108967"/>
            <a:chExt cx="7499176" cy="172069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CC30A9E-49A5-C04F-A877-8CBA681C6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4634" y="5512922"/>
              <a:ext cx="7499176" cy="1316741"/>
              <a:chOff x="401253" y="2115229"/>
              <a:chExt cx="8236346" cy="159232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3E3E0DD-9D86-B84A-8FA3-CF0D46801DCA}"/>
                  </a:ext>
                </a:extLst>
              </p:cNvPr>
              <p:cNvSpPr/>
              <p:nvPr/>
            </p:nvSpPr>
            <p:spPr>
              <a:xfrm>
                <a:off x="401253" y="2123381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BasicArrayOperation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FEBB134-7A72-D24E-98FA-3F57448D699D}"/>
                  </a:ext>
                </a:extLst>
              </p:cNvPr>
              <p:cNvSpPr/>
              <p:nvPr/>
            </p:nvSpPr>
            <p:spPr>
              <a:xfrm>
                <a:off x="401253" y="2409631"/>
                <a:ext cx="3816424" cy="1297925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accent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getMaxValue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getMinValue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insert(int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index,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move(String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direction,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offset)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printArray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()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0BF9167-4167-464B-968E-A6CD8E0892C9}"/>
                  </a:ext>
                </a:extLst>
              </p:cNvPr>
              <p:cNvSpPr/>
              <p:nvPr/>
            </p:nvSpPr>
            <p:spPr>
              <a:xfrm>
                <a:off x="4821175" y="2115229"/>
                <a:ext cx="3816424" cy="288032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AdvancedArrayOperation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75E003C-A77B-4741-9C38-3BECE4014778}"/>
                  </a:ext>
                </a:extLst>
              </p:cNvPr>
              <p:cNvSpPr/>
              <p:nvPr/>
            </p:nvSpPr>
            <p:spPr>
              <a:xfrm>
                <a:off x="4821175" y="2401479"/>
                <a:ext cx="3816424" cy="909277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binarySearch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quickSort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(</a:t>
                </a:r>
                <a:r>
                  <a:rPr lang="en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int left, int r</a:t>
                </a:r>
                <a:r>
                  <a:rPr lang="en-US" altLang="zh-CN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ight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DengXian Light" panose="02010600030101010101" pitchFamily="2" charset="-122"/>
                    <a:cs typeface="Calibri" panose="020F0502020204030204" pitchFamily="34" charset="0"/>
                  </a:rPr>
                  <a:t>)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void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shuffle(int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num)</a:t>
                </a:r>
                <a:endPara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F5937FB-F13A-AC47-8DA8-1DFB3B87626E}"/>
                </a:ext>
              </a:extLst>
            </p:cNvPr>
            <p:cNvSpPr txBox="1"/>
            <p:nvPr/>
          </p:nvSpPr>
          <p:spPr>
            <a:xfrm>
              <a:off x="4368964" y="5108967"/>
              <a:ext cx="2088232" cy="34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高级功能接口：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A3EB6E-5620-D541-B826-2219E0599D4F}"/>
                </a:ext>
              </a:extLst>
            </p:cNvPr>
            <p:cNvSpPr txBox="1"/>
            <p:nvPr/>
          </p:nvSpPr>
          <p:spPr>
            <a:xfrm>
              <a:off x="421206" y="5113634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70C0"/>
                  </a:solidFill>
                  <a:latin typeface="DengXian Light" panose="02010600030101010101" pitchFamily="2" charset="-122"/>
                  <a:ea typeface="DengXian Light" panose="02010600030101010101" pitchFamily="2" charset="-122"/>
                </a:rPr>
                <a:t>基本功能接口：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CD53414-394F-0D4D-9F62-8D878F0E4C53}"/>
              </a:ext>
            </a:extLst>
          </p:cNvPr>
          <p:cNvSpPr txBox="1"/>
          <p:nvPr/>
        </p:nvSpPr>
        <p:spPr>
          <a:xfrm>
            <a:off x="5151332" y="4261308"/>
            <a:ext cx="417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关于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个接口的具体功能描述见下页</a:t>
            </a:r>
            <a:r>
              <a:rPr kumimoji="1" lang="en-US" altLang="zh-CN" sz="1600" dirty="0"/>
              <a:t>ppt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6983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C056E-F3C7-504B-B21F-C9DBF5B6712E}"/>
              </a:ext>
            </a:extLst>
          </p:cNvPr>
          <p:cNvSpPr txBox="1"/>
          <p:nvPr/>
        </p:nvSpPr>
        <p:spPr>
          <a:xfrm>
            <a:off x="755576" y="6926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</a:rPr>
              <a:t>move</a:t>
            </a:r>
            <a:r>
              <a:rPr kumimoji="1" lang="zh-CN" altLang="en-US" b="1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(String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direction,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int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offset)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D75B9-2426-5240-B8AA-DB3EAF6FC2DF}"/>
              </a:ext>
            </a:extLst>
          </p:cNvPr>
          <p:cNvSpPr txBox="1"/>
          <p:nvPr/>
        </p:nvSpPr>
        <p:spPr>
          <a:xfrm>
            <a:off x="4211960" y="6926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朝一个方向，移动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位数据</a:t>
            </a:r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C3B756E3-EA49-F946-B9F7-0E716551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6" y="2428875"/>
            <a:ext cx="891368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3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C056E-F3C7-504B-B21F-C9DBF5B6712E}"/>
              </a:ext>
            </a:extLst>
          </p:cNvPr>
          <p:cNvSpPr txBox="1"/>
          <p:nvPr/>
        </p:nvSpPr>
        <p:spPr>
          <a:xfrm>
            <a:off x="755576" y="6926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</a:rPr>
              <a:t>move</a:t>
            </a:r>
            <a:r>
              <a:rPr kumimoji="1" lang="zh-CN" altLang="en-US" b="1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(String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direction,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int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offset)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D75B9-2426-5240-B8AA-DB3EAF6FC2DF}"/>
              </a:ext>
            </a:extLst>
          </p:cNvPr>
          <p:cNvSpPr txBox="1"/>
          <p:nvPr/>
        </p:nvSpPr>
        <p:spPr>
          <a:xfrm>
            <a:off x="4211960" y="6926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朝一个方向，移动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位数据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A1353-7633-8A42-B54A-16CABE79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481765"/>
            <a:ext cx="6408712" cy="525942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C6B1E417-99D5-EF44-8CD6-BB6C9920079A}"/>
              </a:ext>
            </a:extLst>
          </p:cNvPr>
          <p:cNvGrpSpPr/>
          <p:nvPr/>
        </p:nvGrpSpPr>
        <p:grpSpPr>
          <a:xfrm>
            <a:off x="6827234" y="1379111"/>
            <a:ext cx="2044683" cy="1120378"/>
            <a:chOff x="-1692695" y="476672"/>
            <a:chExt cx="2044683" cy="11203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F23E933-9CF4-3A4D-AAB8-D6EE2FA465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722625"/>
              <a:ext cx="1691581" cy="209914"/>
              <a:chOff x="5973416" y="3212976"/>
              <a:chExt cx="3295544" cy="36004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A279DB-8FF4-1E44-AC7F-B0CC0D176786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1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F753A0-B873-2542-A1D3-605EB215E1B5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2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A7680D-235B-3F42-842D-63E39F0EC7CA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3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873474-F1D6-7241-9E75-DDFD3CA981E4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434E07-1AFB-544D-9A92-879DADCC6403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AE7595-AED0-174E-B6BD-84B03DFB0A2F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888797-4850-CB44-9696-48C23DC81ADD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50DF2B-92B4-6748-9B30-4D68A2ABEE74}"/>
                </a:ext>
              </a:extLst>
            </p:cNvPr>
            <p:cNvSpPr/>
            <p:nvPr/>
          </p:nvSpPr>
          <p:spPr>
            <a:xfrm>
              <a:off x="-1567510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16AA77-A16F-DA44-8C7B-47D107B7DF84}"/>
                </a:ext>
              </a:extLst>
            </p:cNvPr>
            <p:cNvSpPr/>
            <p:nvPr/>
          </p:nvSpPr>
          <p:spPr>
            <a:xfrm>
              <a:off x="-1325856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BFB155-5D79-AB4B-ACE2-7B04F7E62B3F}"/>
                </a:ext>
              </a:extLst>
            </p:cNvPr>
            <p:cNvSpPr/>
            <p:nvPr/>
          </p:nvSpPr>
          <p:spPr>
            <a:xfrm>
              <a:off x="-1084202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7C201E-4282-F04B-8DD7-1F35460F900A}"/>
                </a:ext>
              </a:extLst>
            </p:cNvPr>
            <p:cNvSpPr txBox="1"/>
            <p:nvPr/>
          </p:nvSpPr>
          <p:spPr>
            <a:xfrm>
              <a:off x="-1587090" y="476672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126E28-8089-F44E-BBEB-573E9DEB448D}"/>
                </a:ext>
              </a:extLst>
            </p:cNvPr>
            <p:cNvSpPr txBox="1"/>
            <p:nvPr/>
          </p:nvSpPr>
          <p:spPr>
            <a:xfrm>
              <a:off x="-1271445" y="135394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F7D7E2-96D1-824C-9C6E-89D277509D7C}"/>
                </a:ext>
              </a:extLst>
            </p:cNvPr>
            <p:cNvSpPr/>
            <p:nvPr/>
          </p:nvSpPr>
          <p:spPr>
            <a:xfrm>
              <a:off x="-1692695" y="476672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0F4E7C19-034E-9743-9231-91225C2BB8CF}"/>
              </a:ext>
            </a:extLst>
          </p:cNvPr>
          <p:cNvSpPr/>
          <p:nvPr/>
        </p:nvSpPr>
        <p:spPr>
          <a:xfrm>
            <a:off x="827584" y="2924944"/>
            <a:ext cx="32403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A5F2CC8E-CA7E-FB46-A2EF-3D3E568F6603}"/>
              </a:ext>
            </a:extLst>
          </p:cNvPr>
          <p:cNvCxnSpPr>
            <a:stCxn id="71" idx="3"/>
            <a:endCxn id="23" idx="1"/>
          </p:cNvCxnSpPr>
          <p:nvPr/>
        </p:nvCxnSpPr>
        <p:spPr>
          <a:xfrm flipV="1">
            <a:off x="4067944" y="1939300"/>
            <a:ext cx="2759290" cy="109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23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C056E-F3C7-504B-B21F-C9DBF5B6712E}"/>
              </a:ext>
            </a:extLst>
          </p:cNvPr>
          <p:cNvSpPr txBox="1"/>
          <p:nvPr/>
        </p:nvSpPr>
        <p:spPr>
          <a:xfrm>
            <a:off x="755576" y="6926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</a:rPr>
              <a:t>move</a:t>
            </a:r>
            <a:r>
              <a:rPr kumimoji="1" lang="zh-CN" altLang="en-US" b="1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(String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direction,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int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offset)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D75B9-2426-5240-B8AA-DB3EAF6FC2DF}"/>
              </a:ext>
            </a:extLst>
          </p:cNvPr>
          <p:cNvSpPr txBox="1"/>
          <p:nvPr/>
        </p:nvSpPr>
        <p:spPr>
          <a:xfrm>
            <a:off x="4211960" y="6926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朝一个方向，移动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位数据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A1353-7633-8A42-B54A-16CABE79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481765"/>
            <a:ext cx="6408712" cy="525942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C6B1E417-99D5-EF44-8CD6-BB6C9920079A}"/>
              </a:ext>
            </a:extLst>
          </p:cNvPr>
          <p:cNvGrpSpPr/>
          <p:nvPr/>
        </p:nvGrpSpPr>
        <p:grpSpPr>
          <a:xfrm>
            <a:off x="6827234" y="1379111"/>
            <a:ext cx="2044683" cy="1120378"/>
            <a:chOff x="-1692695" y="476672"/>
            <a:chExt cx="2044683" cy="11203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F23E933-9CF4-3A4D-AAB8-D6EE2FA465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722625"/>
              <a:ext cx="1691581" cy="209914"/>
              <a:chOff x="5973416" y="3212976"/>
              <a:chExt cx="3295544" cy="36004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A279DB-8FF4-1E44-AC7F-B0CC0D176786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1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F753A0-B873-2542-A1D3-605EB215E1B5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2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A7680D-235B-3F42-842D-63E39F0EC7CA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3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873474-F1D6-7241-9E75-DDFD3CA981E4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434E07-1AFB-544D-9A92-879DADCC6403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AE7595-AED0-174E-B6BD-84B03DFB0A2F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888797-4850-CB44-9696-48C23DC81ADD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50DF2B-92B4-6748-9B30-4D68A2ABEE74}"/>
                </a:ext>
              </a:extLst>
            </p:cNvPr>
            <p:cNvSpPr/>
            <p:nvPr/>
          </p:nvSpPr>
          <p:spPr>
            <a:xfrm>
              <a:off x="-1567510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16AA77-A16F-DA44-8C7B-47D107B7DF84}"/>
                </a:ext>
              </a:extLst>
            </p:cNvPr>
            <p:cNvSpPr/>
            <p:nvPr/>
          </p:nvSpPr>
          <p:spPr>
            <a:xfrm>
              <a:off x="-1325856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BFB155-5D79-AB4B-ACE2-7B04F7E62B3F}"/>
                </a:ext>
              </a:extLst>
            </p:cNvPr>
            <p:cNvSpPr/>
            <p:nvPr/>
          </p:nvSpPr>
          <p:spPr>
            <a:xfrm>
              <a:off x="-1084202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7C201E-4282-F04B-8DD7-1F35460F900A}"/>
                </a:ext>
              </a:extLst>
            </p:cNvPr>
            <p:cNvSpPr txBox="1"/>
            <p:nvPr/>
          </p:nvSpPr>
          <p:spPr>
            <a:xfrm>
              <a:off x="-1587090" y="476672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126E28-8089-F44E-BBEB-573E9DEB448D}"/>
                </a:ext>
              </a:extLst>
            </p:cNvPr>
            <p:cNvSpPr txBox="1"/>
            <p:nvPr/>
          </p:nvSpPr>
          <p:spPr>
            <a:xfrm>
              <a:off x="-1271445" y="135394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F7D7E2-96D1-824C-9C6E-89D277509D7C}"/>
                </a:ext>
              </a:extLst>
            </p:cNvPr>
            <p:cNvSpPr/>
            <p:nvPr/>
          </p:nvSpPr>
          <p:spPr>
            <a:xfrm>
              <a:off x="-1692695" y="476672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0F4E7C19-034E-9743-9231-91225C2BB8CF}"/>
              </a:ext>
            </a:extLst>
          </p:cNvPr>
          <p:cNvSpPr/>
          <p:nvPr/>
        </p:nvSpPr>
        <p:spPr>
          <a:xfrm>
            <a:off x="827584" y="3501008"/>
            <a:ext cx="403244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A5F2CC8E-CA7E-FB46-A2EF-3D3E568F6603}"/>
              </a:ext>
            </a:extLst>
          </p:cNvPr>
          <p:cNvCxnSpPr>
            <a:cxnSpLocks/>
            <a:stCxn id="71" idx="3"/>
            <a:endCxn id="32" idx="1"/>
          </p:cNvCxnSpPr>
          <p:nvPr/>
        </p:nvCxnSpPr>
        <p:spPr>
          <a:xfrm flipV="1">
            <a:off x="4860032" y="3272441"/>
            <a:ext cx="1973340" cy="3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F0F8F36-7C19-E340-AEE4-16CF62F8DA98}"/>
              </a:ext>
            </a:extLst>
          </p:cNvPr>
          <p:cNvGrpSpPr/>
          <p:nvPr/>
        </p:nvGrpSpPr>
        <p:grpSpPr>
          <a:xfrm>
            <a:off x="6833372" y="2712252"/>
            <a:ext cx="2044683" cy="1120378"/>
            <a:chOff x="-1692695" y="1801157"/>
            <a:chExt cx="2044683" cy="112037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615EFDA-F1CE-4248-AFA4-8BF368269B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2047110"/>
              <a:ext cx="1691581" cy="209914"/>
              <a:chOff x="5973416" y="3212976"/>
              <a:chExt cx="3295544" cy="36004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A549398-B852-A845-943E-FF3811E880DF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49CC35F-6BEC-0340-ACC4-638D3750E9FC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61F634-883D-FF42-AF08-1804C6C4E5E1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B610C7C-50DE-3340-9492-A70EE0206B1D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14876AA-990A-B34E-AAC3-60ABB930517A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10A161E-0E03-464A-846F-99EF315C6DF9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195CE4A-E85D-024B-BF04-64E380030546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2E0586-03EE-2541-A61B-124F7C14482C}"/>
                </a:ext>
              </a:extLst>
            </p:cNvPr>
            <p:cNvSpPr/>
            <p:nvPr/>
          </p:nvSpPr>
          <p:spPr>
            <a:xfrm>
              <a:off x="-1567510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1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3707612-2ABE-A240-A0DE-D8A7C6423D27}"/>
                </a:ext>
              </a:extLst>
            </p:cNvPr>
            <p:cNvSpPr/>
            <p:nvPr/>
          </p:nvSpPr>
          <p:spPr>
            <a:xfrm>
              <a:off x="-1325856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2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0F6C2D-35FD-0449-80FB-58D2DBC15426}"/>
                </a:ext>
              </a:extLst>
            </p:cNvPr>
            <p:cNvSpPr/>
            <p:nvPr/>
          </p:nvSpPr>
          <p:spPr>
            <a:xfrm>
              <a:off x="-1084202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3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13BDF45-6CCC-834B-8741-A9C8FF7F7FED}"/>
                </a:ext>
              </a:extLst>
            </p:cNvPr>
            <p:cNvSpPr txBox="1"/>
            <p:nvPr/>
          </p:nvSpPr>
          <p:spPr>
            <a:xfrm>
              <a:off x="-1587090" y="180115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98AC6D1-5DE1-5648-B91B-AADAEBA40E07}"/>
                </a:ext>
              </a:extLst>
            </p:cNvPr>
            <p:cNvSpPr txBox="1"/>
            <p:nvPr/>
          </p:nvSpPr>
          <p:spPr>
            <a:xfrm>
              <a:off x="-1271445" y="2678431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C7705DC-56D0-AC48-A3DB-FB043F95FEC9}"/>
                </a:ext>
              </a:extLst>
            </p:cNvPr>
            <p:cNvSpPr/>
            <p:nvPr/>
          </p:nvSpPr>
          <p:spPr>
            <a:xfrm>
              <a:off x="-1692695" y="1801157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656305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C056E-F3C7-504B-B21F-C9DBF5B6712E}"/>
              </a:ext>
            </a:extLst>
          </p:cNvPr>
          <p:cNvSpPr txBox="1"/>
          <p:nvPr/>
        </p:nvSpPr>
        <p:spPr>
          <a:xfrm>
            <a:off x="755576" y="6926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</a:rPr>
              <a:t>move</a:t>
            </a:r>
            <a:r>
              <a:rPr kumimoji="1" lang="zh-CN" altLang="en-US" b="1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(String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direction,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int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offset)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D75B9-2426-5240-B8AA-DB3EAF6FC2DF}"/>
              </a:ext>
            </a:extLst>
          </p:cNvPr>
          <p:cNvSpPr txBox="1"/>
          <p:nvPr/>
        </p:nvSpPr>
        <p:spPr>
          <a:xfrm>
            <a:off x="4211960" y="6926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朝一个方向，移动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位数据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A1353-7633-8A42-B54A-16CABE79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481765"/>
            <a:ext cx="6408712" cy="525942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C6B1E417-99D5-EF44-8CD6-BB6C9920079A}"/>
              </a:ext>
            </a:extLst>
          </p:cNvPr>
          <p:cNvGrpSpPr/>
          <p:nvPr/>
        </p:nvGrpSpPr>
        <p:grpSpPr>
          <a:xfrm>
            <a:off x="6827234" y="1379111"/>
            <a:ext cx="2044683" cy="1120378"/>
            <a:chOff x="-1692695" y="476672"/>
            <a:chExt cx="2044683" cy="11203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F23E933-9CF4-3A4D-AAB8-D6EE2FA465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722625"/>
              <a:ext cx="1691581" cy="209914"/>
              <a:chOff x="5973416" y="3212976"/>
              <a:chExt cx="3295544" cy="36004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A279DB-8FF4-1E44-AC7F-B0CC0D176786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1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F753A0-B873-2542-A1D3-605EB215E1B5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2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A7680D-235B-3F42-842D-63E39F0EC7CA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3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873474-F1D6-7241-9E75-DDFD3CA981E4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434E07-1AFB-544D-9A92-879DADCC6403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AE7595-AED0-174E-B6BD-84B03DFB0A2F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888797-4850-CB44-9696-48C23DC81ADD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50DF2B-92B4-6748-9B30-4D68A2ABEE74}"/>
                </a:ext>
              </a:extLst>
            </p:cNvPr>
            <p:cNvSpPr/>
            <p:nvPr/>
          </p:nvSpPr>
          <p:spPr>
            <a:xfrm>
              <a:off x="-1567510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16AA77-A16F-DA44-8C7B-47D107B7DF84}"/>
                </a:ext>
              </a:extLst>
            </p:cNvPr>
            <p:cNvSpPr/>
            <p:nvPr/>
          </p:nvSpPr>
          <p:spPr>
            <a:xfrm>
              <a:off x="-1325856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BFB155-5D79-AB4B-ACE2-7B04F7E62B3F}"/>
                </a:ext>
              </a:extLst>
            </p:cNvPr>
            <p:cNvSpPr/>
            <p:nvPr/>
          </p:nvSpPr>
          <p:spPr>
            <a:xfrm>
              <a:off x="-1084202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7C201E-4282-F04B-8DD7-1F35460F900A}"/>
                </a:ext>
              </a:extLst>
            </p:cNvPr>
            <p:cNvSpPr txBox="1"/>
            <p:nvPr/>
          </p:nvSpPr>
          <p:spPr>
            <a:xfrm>
              <a:off x="-1587090" y="476672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126E28-8089-F44E-BBEB-573E9DEB448D}"/>
                </a:ext>
              </a:extLst>
            </p:cNvPr>
            <p:cNvSpPr txBox="1"/>
            <p:nvPr/>
          </p:nvSpPr>
          <p:spPr>
            <a:xfrm>
              <a:off x="-1271445" y="135394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F7D7E2-96D1-824C-9C6E-89D277509D7C}"/>
                </a:ext>
              </a:extLst>
            </p:cNvPr>
            <p:cNvSpPr/>
            <p:nvPr/>
          </p:nvSpPr>
          <p:spPr>
            <a:xfrm>
              <a:off x="-1692695" y="476672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0F4E7C19-034E-9743-9231-91225C2BB8CF}"/>
              </a:ext>
            </a:extLst>
          </p:cNvPr>
          <p:cNvSpPr/>
          <p:nvPr/>
        </p:nvSpPr>
        <p:spPr>
          <a:xfrm>
            <a:off x="827584" y="3871462"/>
            <a:ext cx="5544616" cy="277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A5F2CC8E-CA7E-FB46-A2EF-3D3E568F6603}"/>
              </a:ext>
            </a:extLst>
          </p:cNvPr>
          <p:cNvCxnSpPr>
            <a:cxnSpLocks/>
            <a:stCxn id="71" idx="3"/>
            <a:endCxn id="47" idx="1"/>
          </p:cNvCxnSpPr>
          <p:nvPr/>
        </p:nvCxnSpPr>
        <p:spPr>
          <a:xfrm>
            <a:off x="6372200" y="4010271"/>
            <a:ext cx="455034" cy="56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F0F8F36-7C19-E340-AEE4-16CF62F8DA98}"/>
              </a:ext>
            </a:extLst>
          </p:cNvPr>
          <p:cNvGrpSpPr/>
          <p:nvPr/>
        </p:nvGrpSpPr>
        <p:grpSpPr>
          <a:xfrm>
            <a:off x="6833372" y="2712252"/>
            <a:ext cx="2044683" cy="1120378"/>
            <a:chOff x="-1692695" y="1801157"/>
            <a:chExt cx="2044683" cy="112037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615EFDA-F1CE-4248-AFA4-8BF368269B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2047110"/>
              <a:ext cx="1691581" cy="209914"/>
              <a:chOff x="5973416" y="3212976"/>
              <a:chExt cx="3295544" cy="36004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A549398-B852-A845-943E-FF3811E880DF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49CC35F-6BEC-0340-ACC4-638D3750E9FC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61F634-883D-FF42-AF08-1804C6C4E5E1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B610C7C-50DE-3340-9492-A70EE0206B1D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14876AA-990A-B34E-AAC3-60ABB930517A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10A161E-0E03-464A-846F-99EF315C6DF9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195CE4A-E85D-024B-BF04-64E380030546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2E0586-03EE-2541-A61B-124F7C14482C}"/>
                </a:ext>
              </a:extLst>
            </p:cNvPr>
            <p:cNvSpPr/>
            <p:nvPr/>
          </p:nvSpPr>
          <p:spPr>
            <a:xfrm>
              <a:off x="-1567510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1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3707612-2ABE-A240-A0DE-D8A7C6423D27}"/>
                </a:ext>
              </a:extLst>
            </p:cNvPr>
            <p:cNvSpPr/>
            <p:nvPr/>
          </p:nvSpPr>
          <p:spPr>
            <a:xfrm>
              <a:off x="-1325856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2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0F6C2D-35FD-0449-80FB-58D2DBC15426}"/>
                </a:ext>
              </a:extLst>
            </p:cNvPr>
            <p:cNvSpPr/>
            <p:nvPr/>
          </p:nvSpPr>
          <p:spPr>
            <a:xfrm>
              <a:off x="-1084202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3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13BDF45-6CCC-834B-8741-A9C8FF7F7FED}"/>
                </a:ext>
              </a:extLst>
            </p:cNvPr>
            <p:cNvSpPr txBox="1"/>
            <p:nvPr/>
          </p:nvSpPr>
          <p:spPr>
            <a:xfrm>
              <a:off x="-1587090" y="180115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98AC6D1-5DE1-5648-B91B-AADAEBA40E07}"/>
                </a:ext>
              </a:extLst>
            </p:cNvPr>
            <p:cNvSpPr txBox="1"/>
            <p:nvPr/>
          </p:nvSpPr>
          <p:spPr>
            <a:xfrm>
              <a:off x="-1271445" y="2678431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C7705DC-56D0-AC48-A3DB-FB043F95FEC9}"/>
                </a:ext>
              </a:extLst>
            </p:cNvPr>
            <p:cNvSpPr/>
            <p:nvPr/>
          </p:nvSpPr>
          <p:spPr>
            <a:xfrm>
              <a:off x="-1692695" y="1801157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F2EE703-CA83-AF47-9907-F1D345CFCF48}"/>
              </a:ext>
            </a:extLst>
          </p:cNvPr>
          <p:cNvGrpSpPr/>
          <p:nvPr/>
        </p:nvGrpSpPr>
        <p:grpSpPr>
          <a:xfrm>
            <a:off x="6827234" y="4017537"/>
            <a:ext cx="2044683" cy="1120378"/>
            <a:chOff x="-1692695" y="3157030"/>
            <a:chExt cx="2044683" cy="112037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78BB5CE-656A-2C4F-92DE-F7680DB926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3402983"/>
              <a:ext cx="1691581" cy="209914"/>
              <a:chOff x="5973416" y="3212976"/>
              <a:chExt cx="3295544" cy="36004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EAF1203-3F79-BF43-B01D-41B2F8595361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618153E-78E5-7E44-AA01-5A8ED9D6724F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18019B0-6CAC-B047-B10D-246D7B999B64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A244B9-E576-0F46-A58E-573DE6674D02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389FD41-4517-BD42-8A44-6C7C343C0D77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100753C-BEA8-0241-92D6-AA363DBFE002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8240842-BEF0-464C-AF15-AD0F59BE9E20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F3EE7B3-66A2-DA41-A62C-CBEC5C52D9A0}"/>
                </a:ext>
              </a:extLst>
            </p:cNvPr>
            <p:cNvSpPr/>
            <p:nvPr/>
          </p:nvSpPr>
          <p:spPr>
            <a:xfrm>
              <a:off x="-1567510" y="3817003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1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69DBF54-D3D8-EF49-94EF-57F2DD404624}"/>
                </a:ext>
              </a:extLst>
            </p:cNvPr>
            <p:cNvSpPr/>
            <p:nvPr/>
          </p:nvSpPr>
          <p:spPr>
            <a:xfrm>
              <a:off x="-1325856" y="3817003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2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039881-93B9-E247-90E4-A7F474582C83}"/>
                </a:ext>
              </a:extLst>
            </p:cNvPr>
            <p:cNvSpPr/>
            <p:nvPr/>
          </p:nvSpPr>
          <p:spPr>
            <a:xfrm>
              <a:off x="-1084202" y="3817003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3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2877FE-07EF-F34B-96C4-A0D3871CD43A}"/>
                </a:ext>
              </a:extLst>
            </p:cNvPr>
            <p:cNvSpPr txBox="1"/>
            <p:nvPr/>
          </p:nvSpPr>
          <p:spPr>
            <a:xfrm>
              <a:off x="-1587090" y="3157030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FC404FB-053B-CE4E-9D47-B9D04498CDD3}"/>
                </a:ext>
              </a:extLst>
            </p:cNvPr>
            <p:cNvSpPr txBox="1"/>
            <p:nvPr/>
          </p:nvSpPr>
          <p:spPr>
            <a:xfrm>
              <a:off x="-1271445" y="4034304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3859979-9681-D446-8E00-64C83A458D33}"/>
                </a:ext>
              </a:extLst>
            </p:cNvPr>
            <p:cNvSpPr/>
            <p:nvPr/>
          </p:nvSpPr>
          <p:spPr>
            <a:xfrm>
              <a:off x="-1692695" y="3157030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659480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557457"/>
            <a:ext cx="2133600" cy="31677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C056E-F3C7-504B-B21F-C9DBF5B6712E}"/>
              </a:ext>
            </a:extLst>
          </p:cNvPr>
          <p:cNvSpPr txBox="1"/>
          <p:nvPr/>
        </p:nvSpPr>
        <p:spPr>
          <a:xfrm>
            <a:off x="755576" y="69269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</a:rPr>
              <a:t>move</a:t>
            </a:r>
            <a:r>
              <a:rPr kumimoji="1" lang="zh-CN" altLang="en-US" b="1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(String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direction,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int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offset)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0D75B9-2426-5240-B8AA-DB3EAF6FC2DF}"/>
              </a:ext>
            </a:extLst>
          </p:cNvPr>
          <p:cNvSpPr txBox="1"/>
          <p:nvPr/>
        </p:nvSpPr>
        <p:spPr>
          <a:xfrm>
            <a:off x="4211960" y="6926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朝一个方向，移动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位数据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1A1353-7633-8A42-B54A-16CABE79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481765"/>
            <a:ext cx="6408712" cy="525942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C6B1E417-99D5-EF44-8CD6-BB6C9920079A}"/>
              </a:ext>
            </a:extLst>
          </p:cNvPr>
          <p:cNvGrpSpPr/>
          <p:nvPr/>
        </p:nvGrpSpPr>
        <p:grpSpPr>
          <a:xfrm>
            <a:off x="6827234" y="1379111"/>
            <a:ext cx="2044683" cy="1120378"/>
            <a:chOff x="-1692695" y="476672"/>
            <a:chExt cx="2044683" cy="11203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F23E933-9CF4-3A4D-AAB8-D6EE2FA465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722625"/>
              <a:ext cx="1691581" cy="209914"/>
              <a:chOff x="5973416" y="3212976"/>
              <a:chExt cx="3295544" cy="36004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A279DB-8FF4-1E44-AC7F-B0CC0D176786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1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F753A0-B873-2542-A1D3-605EB215E1B5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2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2A7680D-235B-3F42-842D-63E39F0EC7CA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3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873474-F1D6-7241-9E75-DDFD3CA981E4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6434E07-1AFB-544D-9A92-879DADCC6403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CAE7595-AED0-174E-B6BD-84B03DFB0A2F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0888797-4850-CB44-9696-48C23DC81ADD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50DF2B-92B4-6748-9B30-4D68A2ABEE74}"/>
                </a:ext>
              </a:extLst>
            </p:cNvPr>
            <p:cNvSpPr/>
            <p:nvPr/>
          </p:nvSpPr>
          <p:spPr>
            <a:xfrm>
              <a:off x="-1567510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616AA77-A16F-DA44-8C7B-47D107B7DF84}"/>
                </a:ext>
              </a:extLst>
            </p:cNvPr>
            <p:cNvSpPr/>
            <p:nvPr/>
          </p:nvSpPr>
          <p:spPr>
            <a:xfrm>
              <a:off x="-1325856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7BFB155-5D79-AB4B-ACE2-7B04F7E62B3F}"/>
                </a:ext>
              </a:extLst>
            </p:cNvPr>
            <p:cNvSpPr/>
            <p:nvPr/>
          </p:nvSpPr>
          <p:spPr>
            <a:xfrm>
              <a:off x="-1084202" y="1136645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87C201E-4282-F04B-8DD7-1F35460F900A}"/>
                </a:ext>
              </a:extLst>
            </p:cNvPr>
            <p:cNvSpPr txBox="1"/>
            <p:nvPr/>
          </p:nvSpPr>
          <p:spPr>
            <a:xfrm>
              <a:off x="-1587090" y="476672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126E28-8089-F44E-BBEB-573E9DEB448D}"/>
                </a:ext>
              </a:extLst>
            </p:cNvPr>
            <p:cNvSpPr txBox="1"/>
            <p:nvPr/>
          </p:nvSpPr>
          <p:spPr>
            <a:xfrm>
              <a:off x="-1271445" y="135394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F7D7E2-96D1-824C-9C6E-89D277509D7C}"/>
                </a:ext>
              </a:extLst>
            </p:cNvPr>
            <p:cNvSpPr/>
            <p:nvPr/>
          </p:nvSpPr>
          <p:spPr>
            <a:xfrm>
              <a:off x="-1692695" y="476672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0F4E7C19-034E-9743-9231-91225C2BB8CF}"/>
              </a:ext>
            </a:extLst>
          </p:cNvPr>
          <p:cNvSpPr/>
          <p:nvPr/>
        </p:nvSpPr>
        <p:spPr>
          <a:xfrm>
            <a:off x="948553" y="4263490"/>
            <a:ext cx="5279631" cy="2776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rgbClr val="C00000"/>
                </a:solidFill>
              </a:ln>
              <a:noFill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A5F2CC8E-CA7E-FB46-A2EF-3D3E568F6603}"/>
              </a:ext>
            </a:extLst>
          </p:cNvPr>
          <p:cNvCxnSpPr>
            <a:cxnSpLocks/>
            <a:stCxn id="71" idx="3"/>
            <a:endCxn id="62" idx="1"/>
          </p:cNvCxnSpPr>
          <p:nvPr/>
        </p:nvCxnSpPr>
        <p:spPr>
          <a:xfrm>
            <a:off x="6228184" y="4402299"/>
            <a:ext cx="599049" cy="153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F0F8F36-7C19-E340-AEE4-16CF62F8DA98}"/>
              </a:ext>
            </a:extLst>
          </p:cNvPr>
          <p:cNvGrpSpPr/>
          <p:nvPr/>
        </p:nvGrpSpPr>
        <p:grpSpPr>
          <a:xfrm>
            <a:off x="6833372" y="2712252"/>
            <a:ext cx="2044683" cy="1120378"/>
            <a:chOff x="-1692695" y="1801157"/>
            <a:chExt cx="2044683" cy="112037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615EFDA-F1CE-4248-AFA4-8BF368269B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2047110"/>
              <a:ext cx="1691581" cy="209914"/>
              <a:chOff x="5973416" y="3212976"/>
              <a:chExt cx="3295544" cy="360040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A549398-B852-A845-943E-FF3811E880DF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49CC35F-6BEC-0340-ACC4-638D3750E9FC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61F634-883D-FF42-AF08-1804C6C4E5E1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B610C7C-50DE-3340-9492-A70EE0206B1D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314876AA-990A-B34E-AAC3-60ABB930517A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10A161E-0E03-464A-846F-99EF315C6DF9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195CE4A-E85D-024B-BF04-64E380030546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2E0586-03EE-2541-A61B-124F7C14482C}"/>
                </a:ext>
              </a:extLst>
            </p:cNvPr>
            <p:cNvSpPr/>
            <p:nvPr/>
          </p:nvSpPr>
          <p:spPr>
            <a:xfrm>
              <a:off x="-1567510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1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3707612-2ABE-A240-A0DE-D8A7C6423D27}"/>
                </a:ext>
              </a:extLst>
            </p:cNvPr>
            <p:cNvSpPr/>
            <p:nvPr/>
          </p:nvSpPr>
          <p:spPr>
            <a:xfrm>
              <a:off x="-1325856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2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50F6C2D-35FD-0449-80FB-58D2DBC15426}"/>
                </a:ext>
              </a:extLst>
            </p:cNvPr>
            <p:cNvSpPr/>
            <p:nvPr/>
          </p:nvSpPr>
          <p:spPr>
            <a:xfrm>
              <a:off x="-1084202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3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13BDF45-6CCC-834B-8741-A9C8FF7F7FED}"/>
                </a:ext>
              </a:extLst>
            </p:cNvPr>
            <p:cNvSpPr txBox="1"/>
            <p:nvPr/>
          </p:nvSpPr>
          <p:spPr>
            <a:xfrm>
              <a:off x="-1587090" y="180115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98AC6D1-5DE1-5648-B91B-AADAEBA40E07}"/>
                </a:ext>
              </a:extLst>
            </p:cNvPr>
            <p:cNvSpPr txBox="1"/>
            <p:nvPr/>
          </p:nvSpPr>
          <p:spPr>
            <a:xfrm>
              <a:off x="-1271445" y="2678431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C7705DC-56D0-AC48-A3DB-FB043F95FEC9}"/>
                </a:ext>
              </a:extLst>
            </p:cNvPr>
            <p:cNvSpPr/>
            <p:nvPr/>
          </p:nvSpPr>
          <p:spPr>
            <a:xfrm>
              <a:off x="-1692695" y="1801157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F2EE703-CA83-AF47-9907-F1D345CFCF48}"/>
              </a:ext>
            </a:extLst>
          </p:cNvPr>
          <p:cNvGrpSpPr/>
          <p:nvPr/>
        </p:nvGrpSpPr>
        <p:grpSpPr>
          <a:xfrm>
            <a:off x="6827234" y="4017537"/>
            <a:ext cx="2044683" cy="1120378"/>
            <a:chOff x="-1692695" y="3157030"/>
            <a:chExt cx="2044683" cy="1120378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78BB5CE-656A-2C4F-92DE-F7680DB926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567510" y="3402983"/>
              <a:ext cx="1691581" cy="209914"/>
              <a:chOff x="5973416" y="3212976"/>
              <a:chExt cx="3295544" cy="36004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EAF1203-3F79-BF43-B01D-41B2F8595361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618153E-78E5-7E44-AA01-5A8ED9D6724F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18019B0-6CAC-B047-B10D-246D7B999B64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A244B9-E576-0F46-A58E-573DE6674D02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389FD41-4517-BD42-8A44-6C7C343C0D77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100753C-BEA8-0241-92D6-AA363DBFE002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8240842-BEF0-464C-AF15-AD0F59BE9E20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F3EE7B3-66A2-DA41-A62C-CBEC5C52D9A0}"/>
                </a:ext>
              </a:extLst>
            </p:cNvPr>
            <p:cNvSpPr/>
            <p:nvPr/>
          </p:nvSpPr>
          <p:spPr>
            <a:xfrm>
              <a:off x="-1567510" y="3817003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1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69DBF54-D3D8-EF49-94EF-57F2DD404624}"/>
                </a:ext>
              </a:extLst>
            </p:cNvPr>
            <p:cNvSpPr/>
            <p:nvPr/>
          </p:nvSpPr>
          <p:spPr>
            <a:xfrm>
              <a:off x="-1325856" y="3817003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2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5039881-93B9-E247-90E4-A7F474582C83}"/>
                </a:ext>
              </a:extLst>
            </p:cNvPr>
            <p:cNvSpPr/>
            <p:nvPr/>
          </p:nvSpPr>
          <p:spPr>
            <a:xfrm>
              <a:off x="-1084202" y="3817003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rgbClr val="C00000"/>
                  </a:solidFill>
                </a:rPr>
                <a:t>3</a:t>
              </a:r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2877FE-07EF-F34B-96C4-A0D3871CD43A}"/>
                </a:ext>
              </a:extLst>
            </p:cNvPr>
            <p:cNvSpPr txBox="1"/>
            <p:nvPr/>
          </p:nvSpPr>
          <p:spPr>
            <a:xfrm>
              <a:off x="-1587090" y="3157030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FC404FB-053B-CE4E-9D47-B9D04498CDD3}"/>
                </a:ext>
              </a:extLst>
            </p:cNvPr>
            <p:cNvSpPr txBox="1"/>
            <p:nvPr/>
          </p:nvSpPr>
          <p:spPr>
            <a:xfrm>
              <a:off x="-1271445" y="4034304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3859979-9681-D446-8E00-64C83A458D33}"/>
                </a:ext>
              </a:extLst>
            </p:cNvPr>
            <p:cNvSpPr/>
            <p:nvPr/>
          </p:nvSpPr>
          <p:spPr>
            <a:xfrm>
              <a:off x="-1692695" y="3157030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38CFE4D-FDD3-B347-A493-05D434151BCF}"/>
              </a:ext>
            </a:extLst>
          </p:cNvPr>
          <p:cNvGrpSpPr/>
          <p:nvPr/>
        </p:nvGrpSpPr>
        <p:grpSpPr>
          <a:xfrm>
            <a:off x="6827233" y="5372987"/>
            <a:ext cx="2044683" cy="1120378"/>
            <a:chOff x="733536" y="1801157"/>
            <a:chExt cx="2044683" cy="1120378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9F5FA617-1578-8648-BFF5-ABE5885A5E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8721" y="2047110"/>
              <a:ext cx="1691581" cy="209914"/>
              <a:chOff x="5973416" y="3212976"/>
              <a:chExt cx="3295544" cy="36004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F45A830-8C7D-7442-89FC-3BBFA02554AD}"/>
                  </a:ext>
                </a:extLst>
              </p:cNvPr>
              <p:cNvSpPr/>
              <p:nvPr/>
            </p:nvSpPr>
            <p:spPr>
              <a:xfrm>
                <a:off x="597341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4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F96C7D4-16C2-2348-A436-CDCF85DFB345}"/>
                  </a:ext>
                </a:extLst>
              </p:cNvPr>
              <p:cNvSpPr/>
              <p:nvPr/>
            </p:nvSpPr>
            <p:spPr>
              <a:xfrm>
                <a:off x="644420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5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AC7C079-E15F-3443-A428-F03C55AA6AB3}"/>
                  </a:ext>
                </a:extLst>
              </p:cNvPr>
              <p:cNvSpPr/>
              <p:nvPr/>
            </p:nvSpPr>
            <p:spPr>
              <a:xfrm>
                <a:off x="6915000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6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448072A-4CB3-4A45-A254-516192620E7A}"/>
                  </a:ext>
                </a:extLst>
              </p:cNvPr>
              <p:cNvSpPr/>
              <p:nvPr/>
            </p:nvSpPr>
            <p:spPr>
              <a:xfrm>
                <a:off x="7385792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7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9AD8B35-01D4-8942-A82E-134029EBBE4B}"/>
                  </a:ext>
                </a:extLst>
              </p:cNvPr>
              <p:cNvSpPr/>
              <p:nvPr/>
            </p:nvSpPr>
            <p:spPr>
              <a:xfrm>
                <a:off x="7856584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1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C60530C-4FEE-D546-A769-AE93B4BD5F7D}"/>
                  </a:ext>
                </a:extLst>
              </p:cNvPr>
              <p:cNvSpPr/>
              <p:nvPr/>
            </p:nvSpPr>
            <p:spPr>
              <a:xfrm>
                <a:off x="8327376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2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A7AB2B1-7429-7A4A-9B2A-08570227BDB9}"/>
                  </a:ext>
                </a:extLst>
              </p:cNvPr>
              <p:cNvSpPr/>
              <p:nvPr/>
            </p:nvSpPr>
            <p:spPr>
              <a:xfrm>
                <a:off x="8798168" y="3212976"/>
                <a:ext cx="470792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dirty="0">
                    <a:solidFill>
                      <a:srgbClr val="C00000"/>
                    </a:solidFill>
                  </a:rPr>
                  <a:t>3</a:t>
                </a:r>
                <a:endParaRPr kumimoji="1" lang="zh-CN" altLang="en-US" sz="11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64D6362-E607-FF4B-93EC-013A29062FCA}"/>
                </a:ext>
              </a:extLst>
            </p:cNvPr>
            <p:cNvSpPr/>
            <p:nvPr/>
          </p:nvSpPr>
          <p:spPr>
            <a:xfrm>
              <a:off x="858721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3A18CE4-1B6E-4249-9440-2925CBD4DED8}"/>
                </a:ext>
              </a:extLst>
            </p:cNvPr>
            <p:cNvSpPr/>
            <p:nvPr/>
          </p:nvSpPr>
          <p:spPr>
            <a:xfrm>
              <a:off x="1100375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1D3DDAA-4599-1F43-913D-2CAD4D793F69}"/>
                </a:ext>
              </a:extLst>
            </p:cNvPr>
            <p:cNvSpPr/>
            <p:nvPr/>
          </p:nvSpPr>
          <p:spPr>
            <a:xfrm>
              <a:off x="1342029" y="2461130"/>
              <a:ext cx="241654" cy="209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E76AA51-89DA-1C4B-BDE9-D7D077D5D17F}"/>
                </a:ext>
              </a:extLst>
            </p:cNvPr>
            <p:cNvSpPr txBox="1"/>
            <p:nvPr/>
          </p:nvSpPr>
          <p:spPr>
            <a:xfrm>
              <a:off x="839141" y="1801157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myList</a:t>
              </a:r>
              <a:endParaRPr kumimoji="1" lang="zh-CN" altLang="en-US" sz="11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81766AF-FCC1-0B49-A2CF-51FA3A1D4852}"/>
                </a:ext>
              </a:extLst>
            </p:cNvPr>
            <p:cNvSpPr txBox="1"/>
            <p:nvPr/>
          </p:nvSpPr>
          <p:spPr>
            <a:xfrm>
              <a:off x="1154786" y="2678431"/>
              <a:ext cx="724963" cy="172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 err="1"/>
                <a:t>tmp</a:t>
              </a:r>
              <a:endParaRPr kumimoji="1" lang="zh-CN" altLang="en-US" sz="11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8F594E4-DB4B-7940-8136-D24EB960207D}"/>
                </a:ext>
              </a:extLst>
            </p:cNvPr>
            <p:cNvSpPr/>
            <p:nvPr/>
          </p:nvSpPr>
          <p:spPr>
            <a:xfrm>
              <a:off x="733536" y="1801157"/>
              <a:ext cx="2044683" cy="112037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27121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268759"/>
            <a:ext cx="5612214" cy="411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具有以下功能（类似扑克的功能，具体解释见后续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：初始化卡牌，</a:t>
            </a:r>
            <a:r>
              <a:rPr lang="en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initialCards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：显示卡牌，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：洗牌（将牌打乱），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：理牌（重新排序），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写一个主控程序：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MainProcess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类（包含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完成各种卡牌操作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MainProcess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类如右图（直接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输出结果如下页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B04671-DB17-6448-A4F9-CD682242B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77521"/>
            <a:ext cx="3613171" cy="3205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354DC4-58BA-064E-89FA-334F923D9DB7}"/>
              </a:ext>
            </a:extLst>
          </p:cNvPr>
          <p:cNvSpPr txBox="1"/>
          <p:nvPr/>
        </p:nvSpPr>
        <p:spPr>
          <a:xfrm>
            <a:off x="323528" y="57332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部分功能参考“第</a:t>
            </a:r>
            <a:r>
              <a:rPr kumimoji="1" lang="en-US" altLang="zh-CN" dirty="0">
                <a:solidFill>
                  <a:srgbClr val="C00000"/>
                </a:solidFill>
              </a:rPr>
              <a:t>4</a:t>
            </a:r>
            <a:r>
              <a:rPr kumimoji="1" lang="zh-CN" altLang="en-US" dirty="0">
                <a:solidFill>
                  <a:srgbClr val="C00000"/>
                </a:solidFill>
              </a:rPr>
              <a:t>章</a:t>
            </a:r>
            <a:r>
              <a:rPr kumimoji="1" lang="en-US" altLang="zh-CN" dirty="0">
                <a:solidFill>
                  <a:srgbClr val="C00000"/>
                </a:solidFill>
              </a:rPr>
              <a:t>ppt</a:t>
            </a:r>
            <a:r>
              <a:rPr kumimoji="1" lang="zh-CN" altLang="en-US" dirty="0">
                <a:solidFill>
                  <a:srgbClr val="C00000"/>
                </a:solidFill>
              </a:rPr>
              <a:t>”</a:t>
            </a:r>
            <a:r>
              <a:rPr kumimoji="1" lang="en-US" altLang="zh-CN" dirty="0">
                <a:solidFill>
                  <a:srgbClr val="C00000"/>
                </a:solidFill>
              </a:rPr>
              <a:t>26-27</a:t>
            </a:r>
            <a:r>
              <a:rPr kumimoji="1" lang="zh-CN" altLang="en-US" dirty="0">
                <a:solidFill>
                  <a:srgbClr val="C00000"/>
                </a:solidFill>
              </a:rPr>
              <a:t>页的逻辑</a:t>
            </a:r>
          </a:p>
        </p:txBody>
      </p:sp>
    </p:spTree>
    <p:extLst>
      <p:ext uri="{BB962C8B-B14F-4D97-AF65-F5344CB8AC3E}">
        <p14:creationId xmlns:p14="http://schemas.microsoft.com/office/powerpoint/2010/main" val="359465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E38BFF-9172-164D-B706-F982EDBAB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5857800" cy="2303550"/>
          </a:xfrm>
          <a:prstGeom prst="rect">
            <a:avLst/>
          </a:prstGeom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9F6FBC-70FB-814D-9D5E-8B56C9C5A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70467"/>
            <a:ext cx="5857800" cy="2042103"/>
          </a:xfrm>
          <a:prstGeom prst="rect">
            <a:avLst/>
          </a:prstGeom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15833D-43FE-414C-A3E7-AAFFF50DD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12570"/>
            <a:ext cx="5857800" cy="2018233"/>
          </a:xfrm>
          <a:prstGeom prst="rect">
            <a:avLst/>
          </a:prstGeom>
          <a:ln>
            <a:noFill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8271E22-E0F2-F94A-A580-933D37C5A4F3}"/>
              </a:ext>
            </a:extLst>
          </p:cNvPr>
          <p:cNvSpPr txBox="1"/>
          <p:nvPr/>
        </p:nvSpPr>
        <p:spPr>
          <a:xfrm>
            <a:off x="6018542" y="1268760"/>
            <a:ext cx="31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初始化了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副卡牌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分别展示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副卡牌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每</a:t>
            </a:r>
            <a:r>
              <a:rPr kumimoji="1" lang="en-US" altLang="zh-CN" sz="1600" dirty="0">
                <a:solidFill>
                  <a:srgbClr val="C00000"/>
                </a:solidFill>
              </a:rPr>
              <a:t>13</a:t>
            </a:r>
            <a:r>
              <a:rPr kumimoji="1" lang="zh-CN" altLang="en-US" sz="1600" dirty="0">
                <a:solidFill>
                  <a:srgbClr val="C00000"/>
                </a:solidFill>
              </a:rPr>
              <a:t>张牌一行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按黑红方草，</a:t>
            </a:r>
            <a:r>
              <a:rPr kumimoji="1" lang="en-US" altLang="zh-CN" sz="1600" dirty="0">
                <a:solidFill>
                  <a:srgbClr val="C00000"/>
                </a:solidFill>
              </a:rPr>
              <a:t>A-K</a:t>
            </a:r>
            <a:r>
              <a:rPr kumimoji="1" lang="zh-CN" altLang="en-US" sz="1600" dirty="0">
                <a:solidFill>
                  <a:srgbClr val="C00000"/>
                </a:solidFill>
              </a:rPr>
              <a:t>顺序显示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B5699F-0E47-8247-AF80-F21E2C774D0E}"/>
              </a:ext>
            </a:extLst>
          </p:cNvPr>
          <p:cNvSpPr txBox="1"/>
          <p:nvPr/>
        </p:nvSpPr>
        <p:spPr>
          <a:xfrm>
            <a:off x="6048400" y="3158885"/>
            <a:ext cx="31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打乱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副卡牌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分别展示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副卡牌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每</a:t>
            </a:r>
            <a:r>
              <a:rPr kumimoji="1" lang="en-US" altLang="zh-CN" sz="1600" dirty="0">
                <a:solidFill>
                  <a:srgbClr val="C00000"/>
                </a:solidFill>
              </a:rPr>
              <a:t>13</a:t>
            </a:r>
            <a:r>
              <a:rPr kumimoji="1" lang="zh-CN" altLang="en-US" sz="1600" dirty="0">
                <a:solidFill>
                  <a:srgbClr val="C00000"/>
                </a:solidFill>
              </a:rPr>
              <a:t>张牌一行</a:t>
            </a:r>
            <a:endParaRPr kumimoji="1"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EC9D9D-D3EE-7445-8F6C-E621564941C7}"/>
              </a:ext>
            </a:extLst>
          </p:cNvPr>
          <p:cNvSpPr txBox="1"/>
          <p:nvPr/>
        </p:nvSpPr>
        <p:spPr>
          <a:xfrm>
            <a:off x="6048400" y="5192738"/>
            <a:ext cx="31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重排序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副卡牌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分别展示</a:t>
            </a:r>
            <a:r>
              <a:rPr kumimoji="1" lang="en-US" altLang="zh-CN" sz="1600" dirty="0">
                <a:solidFill>
                  <a:srgbClr val="C00000"/>
                </a:solidFill>
              </a:rPr>
              <a:t>2</a:t>
            </a:r>
            <a:r>
              <a:rPr kumimoji="1" lang="zh-CN" altLang="en-US" sz="1600" dirty="0">
                <a:solidFill>
                  <a:srgbClr val="C00000"/>
                </a:solidFill>
              </a:rPr>
              <a:t>副卡牌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C00000"/>
                </a:solidFill>
              </a:rPr>
              <a:t>每</a:t>
            </a:r>
            <a:r>
              <a:rPr kumimoji="1" lang="en-US" altLang="zh-CN" sz="1600" dirty="0">
                <a:solidFill>
                  <a:srgbClr val="C00000"/>
                </a:solidFill>
              </a:rPr>
              <a:t>13</a:t>
            </a:r>
            <a:r>
              <a:rPr kumimoji="1" lang="zh-CN" altLang="en-US" sz="1600" dirty="0">
                <a:solidFill>
                  <a:srgbClr val="C00000"/>
                </a:solidFill>
              </a:rPr>
              <a:t>张牌一行</a:t>
            </a:r>
            <a:endParaRPr kumimoji="1" lang="en-US" altLang="zh-C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2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68"/>
            <a:ext cx="5544616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93C139-8886-404F-8D46-34F5B1883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14263"/>
            <a:ext cx="61087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A1D5CF-2132-004A-AF22-25DAD60CA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686050"/>
            <a:ext cx="80264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714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395536" y="1340768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具有以下功能（类似扑克的功能，具体解释见后续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：初始化卡牌，</a:t>
            </a:r>
            <a:r>
              <a:rPr lang="en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initialCards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68C10C-0871-6146-8D6E-36EB3173D92B}"/>
              </a:ext>
            </a:extLst>
          </p:cNvPr>
          <p:cNvSpPr txBox="1"/>
          <p:nvPr/>
        </p:nvSpPr>
        <p:spPr>
          <a:xfrm>
            <a:off x="755576" y="5199997"/>
            <a:ext cx="79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在这个基础上继续开发，初始化卡牌，每副牌数组取值</a:t>
            </a:r>
            <a:r>
              <a:rPr kumimoji="1" lang="en-US" altLang="zh-CN" dirty="0">
                <a:solidFill>
                  <a:srgbClr val="C00000"/>
                </a:solidFill>
              </a:rPr>
              <a:t>0-51</a:t>
            </a:r>
            <a:r>
              <a:rPr kumimoji="1" lang="zh-CN" altLang="en-US" dirty="0">
                <a:solidFill>
                  <a:srgbClr val="C00000"/>
                </a:solidFill>
              </a:rPr>
              <a:t>对应黑桃</a:t>
            </a:r>
            <a:r>
              <a:rPr kumimoji="1" lang="en-US" altLang="zh-CN" dirty="0">
                <a:solidFill>
                  <a:srgbClr val="C00000"/>
                </a:solidFill>
              </a:rPr>
              <a:t>A-</a:t>
            </a:r>
            <a:r>
              <a:rPr kumimoji="1" lang="zh-CN" altLang="en-US" dirty="0">
                <a:solidFill>
                  <a:srgbClr val="C00000"/>
                </a:solidFill>
              </a:rPr>
              <a:t>草花</a:t>
            </a:r>
            <a:r>
              <a:rPr kumimoji="1" lang="en-US" altLang="zh-CN" dirty="0">
                <a:solidFill>
                  <a:srgbClr val="C00000"/>
                </a:solidFill>
              </a:rPr>
              <a:t>K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C5C229-E6E0-AF48-B858-98AA7A64E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2914840"/>
            <a:ext cx="8623300" cy="304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645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FEBCA38-A03C-5946-A69D-E0205927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 完成一个“卡牌操作”的类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706D82-6F37-B14F-862F-C286BD9007FF}"/>
              </a:ext>
            </a:extLst>
          </p:cNvPr>
          <p:cNvSpPr/>
          <p:nvPr/>
        </p:nvSpPr>
        <p:spPr>
          <a:xfrm>
            <a:off x="415016" y="980728"/>
            <a:ext cx="5544616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题目要求：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以面向对象方式写一个“卡牌操作”类：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CardOperator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具有以下功能（类似扑克的功能，具体解释见后续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：显示卡牌，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showCards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B4A04-D04F-7C47-A4E7-CC9B7F32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98" y="2506851"/>
            <a:ext cx="5400647" cy="4207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9813334-B9BB-4244-9940-8769FEFEABD9}"/>
              </a:ext>
            </a:extLst>
          </p:cNvPr>
          <p:cNvSpPr/>
          <p:nvPr/>
        </p:nvSpPr>
        <p:spPr>
          <a:xfrm>
            <a:off x="2191610" y="4293096"/>
            <a:ext cx="3528392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4652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2878</Words>
  <Application>Microsoft Macintosh PowerPoint</Application>
  <PresentationFormat>全屏显示(4:3)</PresentationFormat>
  <Paragraphs>450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DengXian Light</vt:lpstr>
      <vt:lpstr>FangSong</vt:lpstr>
      <vt:lpstr>宋体</vt:lpstr>
      <vt:lpstr>Microsoft YaHei</vt:lpstr>
      <vt:lpstr>Microsoft YaHei</vt:lpstr>
      <vt:lpstr>Arial</vt:lpstr>
      <vt:lpstr>Calibri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Q1: 完成一个“卡牌操作”的类</vt:lpstr>
      <vt:lpstr>PowerPoint 演示文稿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完成一个“卡牌操作”的类</vt:lpstr>
      <vt:lpstr>Q1: 完善“卡牌操作”类的功能</vt:lpstr>
      <vt:lpstr>Q1: 完善“卡牌操作”类的功能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Q2: 完善“卡牌操作”类的功能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Q2:完成一个支持各种数组操作的类</vt:lpstr>
      <vt:lpstr>Q2:完成一个支持各种数组操作的类</vt:lpstr>
      <vt:lpstr>Q2:完成一个支持各种数组操作的类</vt:lpstr>
      <vt:lpstr>Q2:完成一个支持各种数组操作的类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Administrator</dc:creator>
  <cp:lastModifiedBy>lsswyx@gmail.com</cp:lastModifiedBy>
  <cp:revision>276</cp:revision>
  <dcterms:created xsi:type="dcterms:W3CDTF">2017-09-05T04:59:02Z</dcterms:created>
  <dcterms:modified xsi:type="dcterms:W3CDTF">2023-05-09T00:46:25Z</dcterms:modified>
</cp:coreProperties>
</file>