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1"/>
  </p:sldMasterIdLst>
  <p:notesMasterIdLst>
    <p:notesMasterId r:id="rId114"/>
  </p:notesMasterIdLst>
  <p:sldIdLst>
    <p:sldId id="554" r:id="rId2"/>
    <p:sldId id="257" r:id="rId3"/>
    <p:sldId id="596" r:id="rId4"/>
    <p:sldId id="683" r:id="rId5"/>
    <p:sldId id="595" r:id="rId6"/>
    <p:sldId id="686" r:id="rId7"/>
    <p:sldId id="684" r:id="rId8"/>
    <p:sldId id="685" r:id="rId9"/>
    <p:sldId id="594" r:id="rId10"/>
    <p:sldId id="581" r:id="rId11"/>
    <p:sldId id="582" r:id="rId12"/>
    <p:sldId id="430" r:id="rId13"/>
    <p:sldId id="447" r:id="rId14"/>
    <p:sldId id="444" r:id="rId15"/>
    <p:sldId id="584" r:id="rId16"/>
    <p:sldId id="585" r:id="rId17"/>
    <p:sldId id="586" r:id="rId18"/>
    <p:sldId id="587" r:id="rId19"/>
    <p:sldId id="588" r:id="rId20"/>
    <p:sldId id="589" r:id="rId21"/>
    <p:sldId id="590" r:id="rId22"/>
    <p:sldId id="591" r:id="rId23"/>
    <p:sldId id="592" r:id="rId24"/>
    <p:sldId id="593" r:id="rId25"/>
    <p:sldId id="597" r:id="rId26"/>
    <p:sldId id="598" r:id="rId27"/>
    <p:sldId id="599" r:id="rId28"/>
    <p:sldId id="600" r:id="rId29"/>
    <p:sldId id="601" r:id="rId30"/>
    <p:sldId id="602" r:id="rId31"/>
    <p:sldId id="603" r:id="rId32"/>
    <p:sldId id="604" r:id="rId33"/>
    <p:sldId id="605" r:id="rId34"/>
    <p:sldId id="606" r:id="rId35"/>
    <p:sldId id="467" r:id="rId36"/>
    <p:sldId id="607" r:id="rId37"/>
    <p:sldId id="608" r:id="rId38"/>
    <p:sldId id="609" r:id="rId39"/>
    <p:sldId id="610" r:id="rId40"/>
    <p:sldId id="611" r:id="rId41"/>
    <p:sldId id="612" r:id="rId42"/>
    <p:sldId id="613" r:id="rId43"/>
    <p:sldId id="615" r:id="rId44"/>
    <p:sldId id="616" r:id="rId45"/>
    <p:sldId id="614" r:id="rId46"/>
    <p:sldId id="617" r:id="rId47"/>
    <p:sldId id="618" r:id="rId48"/>
    <p:sldId id="619" r:id="rId49"/>
    <p:sldId id="620" r:id="rId50"/>
    <p:sldId id="621" r:id="rId51"/>
    <p:sldId id="622" r:id="rId52"/>
    <p:sldId id="569" r:id="rId53"/>
    <p:sldId id="623" r:id="rId54"/>
    <p:sldId id="624" r:id="rId55"/>
    <p:sldId id="625" r:id="rId56"/>
    <p:sldId id="626" r:id="rId57"/>
    <p:sldId id="627" r:id="rId58"/>
    <p:sldId id="628" r:id="rId59"/>
    <p:sldId id="629" r:id="rId60"/>
    <p:sldId id="630" r:id="rId61"/>
    <p:sldId id="631" r:id="rId62"/>
    <p:sldId id="632" r:id="rId63"/>
    <p:sldId id="633" r:id="rId64"/>
    <p:sldId id="634" r:id="rId65"/>
    <p:sldId id="635" r:id="rId66"/>
    <p:sldId id="636" r:id="rId67"/>
    <p:sldId id="637" r:id="rId68"/>
    <p:sldId id="638" r:id="rId69"/>
    <p:sldId id="639" r:id="rId70"/>
    <p:sldId id="640" r:id="rId71"/>
    <p:sldId id="641" r:id="rId72"/>
    <p:sldId id="642" r:id="rId73"/>
    <p:sldId id="643" r:id="rId74"/>
    <p:sldId id="644" r:id="rId75"/>
    <p:sldId id="645" r:id="rId76"/>
    <p:sldId id="646" r:id="rId77"/>
    <p:sldId id="647" r:id="rId78"/>
    <p:sldId id="648" r:id="rId79"/>
    <p:sldId id="649" r:id="rId80"/>
    <p:sldId id="650" r:id="rId81"/>
    <p:sldId id="651" r:id="rId82"/>
    <p:sldId id="652" r:id="rId83"/>
    <p:sldId id="653" r:id="rId84"/>
    <p:sldId id="654" r:id="rId85"/>
    <p:sldId id="655" r:id="rId86"/>
    <p:sldId id="656" r:id="rId87"/>
    <p:sldId id="657" r:id="rId88"/>
    <p:sldId id="658" r:id="rId89"/>
    <p:sldId id="659" r:id="rId90"/>
    <p:sldId id="660" r:id="rId91"/>
    <p:sldId id="661" r:id="rId92"/>
    <p:sldId id="662" r:id="rId93"/>
    <p:sldId id="663" r:id="rId94"/>
    <p:sldId id="664" r:id="rId95"/>
    <p:sldId id="665" r:id="rId96"/>
    <p:sldId id="666" r:id="rId97"/>
    <p:sldId id="667" r:id="rId98"/>
    <p:sldId id="668" r:id="rId99"/>
    <p:sldId id="669" r:id="rId100"/>
    <p:sldId id="670" r:id="rId101"/>
    <p:sldId id="671" r:id="rId102"/>
    <p:sldId id="672" r:id="rId103"/>
    <p:sldId id="673" r:id="rId104"/>
    <p:sldId id="674" r:id="rId105"/>
    <p:sldId id="675" r:id="rId106"/>
    <p:sldId id="676" r:id="rId107"/>
    <p:sldId id="677" r:id="rId108"/>
    <p:sldId id="678" r:id="rId109"/>
    <p:sldId id="679" r:id="rId110"/>
    <p:sldId id="680" r:id="rId111"/>
    <p:sldId id="681" r:id="rId112"/>
    <p:sldId id="682" r:id="rId1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FFFFF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autoAdjust="0"/>
    <p:restoredTop sz="93681" autoAdjust="0"/>
  </p:normalViewPr>
  <p:slideViewPr>
    <p:cSldViewPr>
      <p:cViewPr>
        <p:scale>
          <a:sx n="112" d="100"/>
          <a:sy n="112" d="100"/>
        </p:scale>
        <p:origin x="480" y="328"/>
      </p:cViewPr>
      <p:guideLst>
        <p:guide orient="horz" pos="2137"/>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1951DD-4DF1-4571-83EB-38AC2FEBD740}" type="datetimeFigureOut">
              <a:rPr lang="zh-CN" altLang="en-US" smtClean="0"/>
              <a:t>2023/3/6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427381-AA39-48A1-A649-7082EEC6BF7E}" type="slidenum">
              <a:rPr lang="zh-CN" altLang="en-US" smtClean="0"/>
              <a:t>‹#›</a:t>
            </a:fld>
            <a:endParaRPr lang="zh-CN" altLang="en-US"/>
          </a:p>
        </p:txBody>
      </p:sp>
    </p:spTree>
    <p:extLst>
      <p:ext uri="{BB962C8B-B14F-4D97-AF65-F5344CB8AC3E}">
        <p14:creationId xmlns:p14="http://schemas.microsoft.com/office/powerpoint/2010/main" val="1966150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a:p>
            <a:r>
              <a:rPr lang="zh-CN" altLang="en-US" dirty="0"/>
              <a:t>----- 会议笔记(17/9/17 14:02) -----</a:t>
            </a:r>
          </a:p>
          <a:p>
            <a:r>
              <a:rPr lang="zh-CN" altLang="en-US" dirty="0"/>
              <a:t>问问看大家为什么选这个课？必修课还是选修课？凑学分还是说有别的想法？</a:t>
            </a:r>
          </a:p>
          <a:p>
            <a:r>
              <a:rPr lang="zh-CN" altLang="en-US" dirty="0"/>
              <a:t>以后是不是都想进IT行业？</a:t>
            </a:r>
          </a:p>
          <a:p>
            <a:r>
              <a:rPr lang="zh-CN" altLang="en-US" dirty="0"/>
              <a:t>----- 会议笔记(17/9/17 20:19) -----</a:t>
            </a:r>
          </a:p>
          <a:p>
            <a:r>
              <a:rPr lang="zh-CN" altLang="en-US" dirty="0"/>
              <a:t>班长是哪位？安排下拉群问题</a:t>
            </a:r>
          </a:p>
          <a:p>
            <a:r>
              <a:rPr lang="zh-CN" altLang="en-US" dirty="0"/>
              <a:t>必修还是选修？</a:t>
            </a:r>
          </a:p>
          <a:p>
            <a:r>
              <a:rPr lang="zh-CN" altLang="en-US" dirty="0"/>
              <a:t>我希望咱们课能在一个相对轻松、愉悦的环境里进行，如果大家能收获一些知识，那就最好了。</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1</a:t>
            </a:fld>
            <a:endParaRPr lang="zh-CN" altLang="en-US"/>
          </a:p>
        </p:txBody>
      </p:sp>
    </p:spTree>
    <p:extLst>
      <p:ext uri="{BB962C8B-B14F-4D97-AF65-F5344CB8AC3E}">
        <p14:creationId xmlns:p14="http://schemas.microsoft.com/office/powerpoint/2010/main" val="3110712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Java </a:t>
            </a:r>
            <a:r>
              <a:rPr lang="zh-CN" altLang="en-US" dirty="0"/>
              <a:t>语言具有动态特性。</a:t>
            </a:r>
            <a:r>
              <a:rPr lang="en-US" altLang="zh-CN" dirty="0"/>
              <a:t>Java </a:t>
            </a:r>
            <a:r>
              <a:rPr lang="zh-CN" altLang="en-US" dirty="0"/>
              <a:t>动态特性是其面向对象设计方法的扩展，允许程序动态地装入运行过程中所需的类，这是 </a:t>
            </a:r>
            <a:r>
              <a:rPr lang="en-US" altLang="zh-CN" dirty="0"/>
              <a:t>C++ </a:t>
            </a:r>
            <a:r>
              <a:rPr lang="zh-CN" altLang="en-US" dirty="0"/>
              <a:t>进行面向对象程序设计所无法实现的。</a:t>
            </a:r>
            <a:r>
              <a:rPr lang="en-US" altLang="zh-CN" dirty="0"/>
              <a:t>C++ </a:t>
            </a:r>
            <a:r>
              <a:rPr lang="zh-CN" altLang="en-US" dirty="0"/>
              <a:t>程序设计过程中，每当在类中增加一个实例变量或一种成员函数后，引用该类的所有子类都必须重新编译，否则将导致程序崩溃。</a:t>
            </a:r>
            <a:r>
              <a:rPr lang="en-US" altLang="zh-CN" dirty="0"/>
              <a:t>Java</a:t>
            </a:r>
            <a:r>
              <a:rPr lang="zh-CN" altLang="en-US" dirty="0"/>
              <a:t>采取如下措施来解决此类问题。</a:t>
            </a:r>
          </a:p>
          <a:p>
            <a:endParaRPr lang="zh-CN" altLang="en-US" dirty="0"/>
          </a:p>
          <a:p>
            <a:r>
              <a:rPr lang="zh-CN" altLang="en-US" dirty="0"/>
              <a:t>（</a:t>
            </a:r>
            <a:r>
              <a:rPr lang="en-US" altLang="zh-CN" dirty="0"/>
              <a:t>1</a:t>
            </a:r>
            <a:r>
              <a:rPr lang="zh-CN" altLang="en-US" dirty="0"/>
              <a:t>）</a:t>
            </a:r>
            <a:r>
              <a:rPr lang="en-US" altLang="zh-CN" dirty="0"/>
              <a:t>Java</a:t>
            </a:r>
            <a:r>
              <a:rPr lang="zh-CN" altLang="en-US" dirty="0"/>
              <a:t>编译器不是将对实例变量和成员函数的引用编译为数值引用，而是将符号引用信息在字节码中保存后传递给解释器，再由解释器在完成动态连接类后，将符号引用信息转换为数据偏移量。存储器生成的对象不在编译过程中决定，而是延迟到运行时由解释器确定。这样，对类中变量和方法进行更新时就不至于影响现存的代码。解释执行字节码时，这种符号信息的查找和转换过程仅在一个新的名字出现时才进行一次，随后代码便可以全速执行。</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101</a:t>
            </a:fld>
            <a:endParaRPr lang="zh-CN" altLang="en-US"/>
          </a:p>
        </p:txBody>
      </p:sp>
    </p:spTree>
    <p:extLst>
      <p:ext uri="{BB962C8B-B14F-4D97-AF65-F5344CB8AC3E}">
        <p14:creationId xmlns:p14="http://schemas.microsoft.com/office/powerpoint/2010/main" val="140584142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102</a:t>
            </a:fld>
            <a:endParaRPr lang="zh-CN" altLang="en-US"/>
          </a:p>
        </p:txBody>
      </p:sp>
    </p:spTree>
    <p:extLst>
      <p:ext uri="{BB962C8B-B14F-4D97-AF65-F5344CB8AC3E}">
        <p14:creationId xmlns:p14="http://schemas.microsoft.com/office/powerpoint/2010/main" val="146048716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103</a:t>
            </a:fld>
            <a:endParaRPr lang="zh-CN" altLang="en-US"/>
          </a:p>
        </p:txBody>
      </p:sp>
    </p:spTree>
    <p:extLst>
      <p:ext uri="{BB962C8B-B14F-4D97-AF65-F5344CB8AC3E}">
        <p14:creationId xmlns:p14="http://schemas.microsoft.com/office/powerpoint/2010/main" val="173683147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104</a:t>
            </a:fld>
            <a:endParaRPr lang="zh-CN" altLang="en-US"/>
          </a:p>
        </p:txBody>
      </p:sp>
    </p:spTree>
    <p:extLst>
      <p:ext uri="{BB962C8B-B14F-4D97-AF65-F5344CB8AC3E}">
        <p14:creationId xmlns:p14="http://schemas.microsoft.com/office/powerpoint/2010/main" val="134960370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105</a:t>
            </a:fld>
            <a:endParaRPr lang="zh-CN" altLang="en-US"/>
          </a:p>
        </p:txBody>
      </p:sp>
    </p:spTree>
    <p:extLst>
      <p:ext uri="{BB962C8B-B14F-4D97-AF65-F5344CB8AC3E}">
        <p14:creationId xmlns:p14="http://schemas.microsoft.com/office/powerpoint/2010/main" val="289894328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106</a:t>
            </a:fld>
            <a:endParaRPr lang="zh-CN" altLang="en-US"/>
          </a:p>
        </p:txBody>
      </p:sp>
    </p:spTree>
    <p:extLst>
      <p:ext uri="{BB962C8B-B14F-4D97-AF65-F5344CB8AC3E}">
        <p14:creationId xmlns:p14="http://schemas.microsoft.com/office/powerpoint/2010/main" val="100400736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107</a:t>
            </a:fld>
            <a:endParaRPr lang="zh-CN" altLang="en-US"/>
          </a:p>
        </p:txBody>
      </p:sp>
    </p:spTree>
    <p:extLst>
      <p:ext uri="{BB962C8B-B14F-4D97-AF65-F5344CB8AC3E}">
        <p14:creationId xmlns:p14="http://schemas.microsoft.com/office/powerpoint/2010/main" val="302169930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108</a:t>
            </a:fld>
            <a:endParaRPr lang="zh-CN" altLang="en-US"/>
          </a:p>
        </p:txBody>
      </p:sp>
    </p:spTree>
    <p:extLst>
      <p:ext uri="{BB962C8B-B14F-4D97-AF65-F5344CB8AC3E}">
        <p14:creationId xmlns:p14="http://schemas.microsoft.com/office/powerpoint/2010/main" val="213089945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109</a:t>
            </a:fld>
            <a:endParaRPr lang="zh-CN" altLang="en-US"/>
          </a:p>
        </p:txBody>
      </p:sp>
    </p:spTree>
    <p:extLst>
      <p:ext uri="{BB962C8B-B14F-4D97-AF65-F5344CB8AC3E}">
        <p14:creationId xmlns:p14="http://schemas.microsoft.com/office/powerpoint/2010/main" val="236245853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110</a:t>
            </a:fld>
            <a:endParaRPr lang="zh-CN" altLang="en-US"/>
          </a:p>
        </p:txBody>
      </p:sp>
    </p:spTree>
    <p:extLst>
      <p:ext uri="{BB962C8B-B14F-4D97-AF65-F5344CB8AC3E}">
        <p14:creationId xmlns:p14="http://schemas.microsoft.com/office/powerpoint/2010/main" val="1272032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Java </a:t>
            </a:r>
            <a:r>
              <a:rPr lang="zh-CN" altLang="en-US" dirty="0"/>
              <a:t>语言具有动态特性。</a:t>
            </a:r>
            <a:r>
              <a:rPr lang="en-US" altLang="zh-CN" dirty="0"/>
              <a:t>Java </a:t>
            </a:r>
            <a:r>
              <a:rPr lang="zh-CN" altLang="en-US" dirty="0"/>
              <a:t>动态特性是其面向对象设计方法的扩展，允许程序动态地装入运行过程中所需的类，这是 </a:t>
            </a:r>
            <a:r>
              <a:rPr lang="en-US" altLang="zh-CN" dirty="0"/>
              <a:t>C++ </a:t>
            </a:r>
            <a:r>
              <a:rPr lang="zh-CN" altLang="en-US" dirty="0"/>
              <a:t>进行面向对象程序设计所无法实现的。</a:t>
            </a:r>
            <a:r>
              <a:rPr lang="en-US" altLang="zh-CN" dirty="0"/>
              <a:t>C++ </a:t>
            </a:r>
            <a:r>
              <a:rPr lang="zh-CN" altLang="en-US" dirty="0"/>
              <a:t>程序设计过程中，每当在类中增加一个实例变量或一种成员函数后，引用该类的所有子类都必须重新编译，否则将导致程序崩溃。</a:t>
            </a:r>
            <a:r>
              <a:rPr lang="en-US" altLang="zh-CN" dirty="0"/>
              <a:t>Java</a:t>
            </a:r>
            <a:r>
              <a:rPr lang="zh-CN" altLang="en-US" dirty="0"/>
              <a:t>采取如下措施来解决此类问题。</a:t>
            </a:r>
          </a:p>
          <a:p>
            <a:endParaRPr lang="zh-CN" altLang="en-US" dirty="0"/>
          </a:p>
          <a:p>
            <a:r>
              <a:rPr lang="zh-CN" altLang="en-US" dirty="0"/>
              <a:t>（</a:t>
            </a:r>
            <a:r>
              <a:rPr lang="en-US" altLang="zh-CN" dirty="0"/>
              <a:t>1</a:t>
            </a:r>
            <a:r>
              <a:rPr lang="zh-CN" altLang="en-US" dirty="0"/>
              <a:t>）</a:t>
            </a:r>
            <a:r>
              <a:rPr lang="en-US" altLang="zh-CN" dirty="0"/>
              <a:t>Java</a:t>
            </a:r>
            <a:r>
              <a:rPr lang="zh-CN" altLang="en-US" dirty="0"/>
              <a:t>编译器不是将对实例变量和成员函数的引用编译为数值引用，而是将符号引用信息在字节码中保存后传递给解释器，再由解释器在完成动态连接类后，将符号引用信息转换为数据偏移量。存储器生成的对象不在编译过程中决定，而是延迟到运行时由解释器确定。这样，对类中变量和方法进行更新时就不至于影响现存的代码。解释执行字节码时，这种符号信息的查找和转换过程仅在一个新的名字出现时才进行一次，随后代码便可以全速执行。</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111</a:t>
            </a:fld>
            <a:endParaRPr lang="zh-CN" altLang="en-US"/>
          </a:p>
        </p:txBody>
      </p:sp>
    </p:spTree>
    <p:extLst>
      <p:ext uri="{BB962C8B-B14F-4D97-AF65-F5344CB8AC3E}">
        <p14:creationId xmlns:p14="http://schemas.microsoft.com/office/powerpoint/2010/main" val="373015588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112</a:t>
            </a:fld>
            <a:endParaRPr lang="zh-CN" altLang="en-US"/>
          </a:p>
        </p:txBody>
      </p:sp>
    </p:spTree>
    <p:extLst>
      <p:ext uri="{BB962C8B-B14F-4D97-AF65-F5344CB8AC3E}">
        <p14:creationId xmlns:p14="http://schemas.microsoft.com/office/powerpoint/2010/main" val="1566502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err="1"/>
              <a:t>Netbeans</a:t>
            </a:r>
            <a:r>
              <a:rPr lang="en-US" altLang="zh-CN" baseline="0" dirty="0"/>
              <a:t> UI swing</a:t>
            </a:r>
            <a:r>
              <a:rPr lang="zh-CN" altLang="en-US" baseline="0" dirty="0"/>
              <a:t>   </a:t>
            </a:r>
            <a:r>
              <a:rPr lang="en-US" altLang="zh-CN" baseline="0" dirty="0"/>
              <a:t>Eclipse </a:t>
            </a:r>
            <a:r>
              <a:rPr lang="zh-CN" altLang="en-US" baseline="0" dirty="0"/>
              <a:t>支持丰富 </a:t>
            </a:r>
            <a:r>
              <a:rPr lang="en-US" altLang="zh-CN" baseline="0" dirty="0" err="1"/>
              <a:t>Intellij</a:t>
            </a:r>
            <a:r>
              <a:rPr lang="en-US" altLang="zh-CN" baseline="0" dirty="0"/>
              <a:t> IDEA </a:t>
            </a:r>
            <a:r>
              <a:rPr lang="zh-CN" altLang="en-US" baseline="0" dirty="0"/>
              <a:t>提供强大的代码自检</a:t>
            </a:r>
            <a:r>
              <a:rPr lang="en-US" altLang="zh-CN" baseline="0" dirty="0"/>
              <a:t>,</a:t>
            </a:r>
            <a:r>
              <a:rPr lang="zh-CN" altLang="en-US" baseline="0" dirty="0"/>
              <a:t>实时反馈</a:t>
            </a:r>
            <a:r>
              <a:rPr lang="en-US" altLang="zh-CN" baseline="0" dirty="0"/>
              <a:t>,</a:t>
            </a:r>
            <a:r>
              <a:rPr lang="zh-CN" altLang="en-US" baseline="0" dirty="0"/>
              <a:t>自动补全</a:t>
            </a:r>
            <a:r>
              <a:rPr lang="en-US" altLang="zh-CN" baseline="0" dirty="0"/>
              <a:t>,</a:t>
            </a:r>
            <a:r>
              <a:rPr lang="zh-CN" altLang="en-US" baseline="0" dirty="0"/>
              <a:t>写起来舒服</a:t>
            </a:r>
            <a:r>
              <a:rPr lang="en-US" altLang="zh-CN" baseline="0" dirty="0"/>
              <a:t>,</a:t>
            </a:r>
            <a:r>
              <a:rPr lang="zh-CN" altLang="en-US" baseline="0" dirty="0"/>
              <a:t>但内存消耗较大</a:t>
            </a:r>
            <a:endParaRPr lang="en-US" altLang="zh-CN" baseline="0" dirty="0"/>
          </a:p>
        </p:txBody>
      </p:sp>
      <p:sp>
        <p:nvSpPr>
          <p:cNvPr id="4" name="灯片编号占位符 3"/>
          <p:cNvSpPr>
            <a:spLocks noGrp="1"/>
          </p:cNvSpPr>
          <p:nvPr>
            <p:ph type="sldNum" sz="quarter" idx="10"/>
          </p:nvPr>
        </p:nvSpPr>
        <p:spPr/>
        <p:txBody>
          <a:bodyPr/>
          <a:lstStyle/>
          <a:p>
            <a:fld id="{CA427381-AA39-48A1-A649-7082EEC6BF7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14</a:t>
            </a:fld>
            <a:endParaRPr lang="zh-CN" altLang="en-US"/>
          </a:p>
        </p:txBody>
      </p:sp>
    </p:spTree>
    <p:extLst>
      <p:ext uri="{BB962C8B-B14F-4D97-AF65-F5344CB8AC3E}">
        <p14:creationId xmlns:p14="http://schemas.microsoft.com/office/powerpoint/2010/main" val="1807469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15</a:t>
            </a:fld>
            <a:endParaRPr lang="zh-CN" altLang="en-US"/>
          </a:p>
        </p:txBody>
      </p:sp>
    </p:spTree>
    <p:extLst>
      <p:ext uri="{BB962C8B-B14F-4D97-AF65-F5344CB8AC3E}">
        <p14:creationId xmlns:p14="http://schemas.microsoft.com/office/powerpoint/2010/main" val="2601448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16</a:t>
            </a:fld>
            <a:endParaRPr lang="zh-CN" altLang="en-US"/>
          </a:p>
        </p:txBody>
      </p:sp>
    </p:spTree>
    <p:extLst>
      <p:ext uri="{BB962C8B-B14F-4D97-AF65-F5344CB8AC3E}">
        <p14:creationId xmlns:p14="http://schemas.microsoft.com/office/powerpoint/2010/main" val="3223211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17</a:t>
            </a:fld>
            <a:endParaRPr lang="zh-CN" altLang="en-US"/>
          </a:p>
        </p:txBody>
      </p:sp>
    </p:spTree>
    <p:extLst>
      <p:ext uri="{BB962C8B-B14F-4D97-AF65-F5344CB8AC3E}">
        <p14:creationId xmlns:p14="http://schemas.microsoft.com/office/powerpoint/2010/main" val="623270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18</a:t>
            </a:fld>
            <a:endParaRPr lang="zh-CN" altLang="en-US"/>
          </a:p>
        </p:txBody>
      </p:sp>
    </p:spTree>
    <p:extLst>
      <p:ext uri="{BB962C8B-B14F-4D97-AF65-F5344CB8AC3E}">
        <p14:creationId xmlns:p14="http://schemas.microsoft.com/office/powerpoint/2010/main" val="3592928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19</a:t>
            </a:fld>
            <a:endParaRPr lang="zh-CN" altLang="en-US"/>
          </a:p>
        </p:txBody>
      </p:sp>
    </p:spTree>
    <p:extLst>
      <p:ext uri="{BB962C8B-B14F-4D97-AF65-F5344CB8AC3E}">
        <p14:creationId xmlns:p14="http://schemas.microsoft.com/office/powerpoint/2010/main" val="2310281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20</a:t>
            </a:fld>
            <a:endParaRPr lang="zh-CN" altLang="en-US"/>
          </a:p>
        </p:txBody>
      </p:sp>
    </p:spTree>
    <p:extLst>
      <p:ext uri="{BB962C8B-B14F-4D97-AF65-F5344CB8AC3E}">
        <p14:creationId xmlns:p14="http://schemas.microsoft.com/office/powerpoint/2010/main" val="1478837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2</a:t>
            </a:fld>
            <a:endParaRPr lang="zh-CN" altLang="en-US"/>
          </a:p>
        </p:txBody>
      </p:sp>
    </p:spTree>
    <p:extLst>
      <p:ext uri="{BB962C8B-B14F-4D97-AF65-F5344CB8AC3E}">
        <p14:creationId xmlns:p14="http://schemas.microsoft.com/office/powerpoint/2010/main" val="23163490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21</a:t>
            </a:fld>
            <a:endParaRPr lang="zh-CN" altLang="en-US"/>
          </a:p>
        </p:txBody>
      </p:sp>
    </p:spTree>
    <p:extLst>
      <p:ext uri="{BB962C8B-B14F-4D97-AF65-F5344CB8AC3E}">
        <p14:creationId xmlns:p14="http://schemas.microsoft.com/office/powerpoint/2010/main" val="162922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22</a:t>
            </a:fld>
            <a:endParaRPr lang="zh-CN" altLang="en-US"/>
          </a:p>
        </p:txBody>
      </p:sp>
    </p:spTree>
    <p:extLst>
      <p:ext uri="{BB962C8B-B14F-4D97-AF65-F5344CB8AC3E}">
        <p14:creationId xmlns:p14="http://schemas.microsoft.com/office/powerpoint/2010/main" val="3877727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23</a:t>
            </a:fld>
            <a:endParaRPr lang="zh-CN" altLang="en-US"/>
          </a:p>
        </p:txBody>
      </p:sp>
    </p:spTree>
    <p:extLst>
      <p:ext uri="{BB962C8B-B14F-4D97-AF65-F5344CB8AC3E}">
        <p14:creationId xmlns:p14="http://schemas.microsoft.com/office/powerpoint/2010/main" val="3821494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24</a:t>
            </a:fld>
            <a:endParaRPr lang="zh-CN" altLang="en-US"/>
          </a:p>
        </p:txBody>
      </p:sp>
    </p:spTree>
    <p:extLst>
      <p:ext uri="{BB962C8B-B14F-4D97-AF65-F5344CB8AC3E}">
        <p14:creationId xmlns:p14="http://schemas.microsoft.com/office/powerpoint/2010/main" val="575610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25</a:t>
            </a:fld>
            <a:endParaRPr lang="zh-CN" altLang="en-US"/>
          </a:p>
        </p:txBody>
      </p:sp>
    </p:spTree>
    <p:extLst>
      <p:ext uri="{BB962C8B-B14F-4D97-AF65-F5344CB8AC3E}">
        <p14:creationId xmlns:p14="http://schemas.microsoft.com/office/powerpoint/2010/main" val="3311653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26</a:t>
            </a:fld>
            <a:endParaRPr lang="zh-CN" altLang="en-US"/>
          </a:p>
        </p:txBody>
      </p:sp>
    </p:spTree>
    <p:extLst>
      <p:ext uri="{BB962C8B-B14F-4D97-AF65-F5344CB8AC3E}">
        <p14:creationId xmlns:p14="http://schemas.microsoft.com/office/powerpoint/2010/main" val="890303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27</a:t>
            </a:fld>
            <a:endParaRPr lang="zh-CN" altLang="en-US"/>
          </a:p>
        </p:txBody>
      </p:sp>
    </p:spTree>
    <p:extLst>
      <p:ext uri="{BB962C8B-B14F-4D97-AF65-F5344CB8AC3E}">
        <p14:creationId xmlns:p14="http://schemas.microsoft.com/office/powerpoint/2010/main" val="3443088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28</a:t>
            </a:fld>
            <a:endParaRPr lang="zh-CN" altLang="en-US"/>
          </a:p>
        </p:txBody>
      </p:sp>
    </p:spTree>
    <p:extLst>
      <p:ext uri="{BB962C8B-B14F-4D97-AF65-F5344CB8AC3E}">
        <p14:creationId xmlns:p14="http://schemas.microsoft.com/office/powerpoint/2010/main" val="3936997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29</a:t>
            </a:fld>
            <a:endParaRPr lang="zh-CN" altLang="en-US"/>
          </a:p>
        </p:txBody>
      </p:sp>
    </p:spTree>
    <p:extLst>
      <p:ext uri="{BB962C8B-B14F-4D97-AF65-F5344CB8AC3E}">
        <p14:creationId xmlns:p14="http://schemas.microsoft.com/office/powerpoint/2010/main" val="1441032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30</a:t>
            </a:fld>
            <a:endParaRPr lang="zh-CN" altLang="en-US"/>
          </a:p>
        </p:txBody>
      </p:sp>
    </p:spTree>
    <p:extLst>
      <p:ext uri="{BB962C8B-B14F-4D97-AF65-F5344CB8AC3E}">
        <p14:creationId xmlns:p14="http://schemas.microsoft.com/office/powerpoint/2010/main" val="1084204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3</a:t>
            </a:fld>
            <a:endParaRPr lang="zh-CN" altLang="en-US"/>
          </a:p>
        </p:txBody>
      </p:sp>
    </p:spTree>
    <p:extLst>
      <p:ext uri="{BB962C8B-B14F-4D97-AF65-F5344CB8AC3E}">
        <p14:creationId xmlns:p14="http://schemas.microsoft.com/office/powerpoint/2010/main" val="373782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31</a:t>
            </a:fld>
            <a:endParaRPr lang="zh-CN" altLang="en-US"/>
          </a:p>
        </p:txBody>
      </p:sp>
    </p:spTree>
    <p:extLst>
      <p:ext uri="{BB962C8B-B14F-4D97-AF65-F5344CB8AC3E}">
        <p14:creationId xmlns:p14="http://schemas.microsoft.com/office/powerpoint/2010/main" val="3509607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32</a:t>
            </a:fld>
            <a:endParaRPr lang="zh-CN" altLang="en-US"/>
          </a:p>
        </p:txBody>
      </p:sp>
    </p:spTree>
    <p:extLst>
      <p:ext uri="{BB962C8B-B14F-4D97-AF65-F5344CB8AC3E}">
        <p14:creationId xmlns:p14="http://schemas.microsoft.com/office/powerpoint/2010/main" val="3217355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33</a:t>
            </a:fld>
            <a:endParaRPr lang="zh-CN" altLang="en-US"/>
          </a:p>
        </p:txBody>
      </p:sp>
    </p:spTree>
    <p:extLst>
      <p:ext uri="{BB962C8B-B14F-4D97-AF65-F5344CB8AC3E}">
        <p14:creationId xmlns:p14="http://schemas.microsoft.com/office/powerpoint/2010/main" val="3743175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34</a:t>
            </a:fld>
            <a:endParaRPr lang="zh-CN" altLang="en-US"/>
          </a:p>
        </p:txBody>
      </p:sp>
    </p:spTree>
    <p:extLst>
      <p:ext uri="{BB962C8B-B14F-4D97-AF65-F5344CB8AC3E}">
        <p14:creationId xmlns:p14="http://schemas.microsoft.com/office/powerpoint/2010/main" val="3006659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35</a:t>
            </a:fld>
            <a:endParaRPr lang="zh-CN" altLang="en-US"/>
          </a:p>
        </p:txBody>
      </p:sp>
    </p:spTree>
    <p:extLst>
      <p:ext uri="{BB962C8B-B14F-4D97-AF65-F5344CB8AC3E}">
        <p14:creationId xmlns:p14="http://schemas.microsoft.com/office/powerpoint/2010/main" val="32330844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36</a:t>
            </a:fld>
            <a:endParaRPr lang="zh-CN" altLang="en-US"/>
          </a:p>
        </p:txBody>
      </p:sp>
    </p:spTree>
    <p:extLst>
      <p:ext uri="{BB962C8B-B14F-4D97-AF65-F5344CB8AC3E}">
        <p14:creationId xmlns:p14="http://schemas.microsoft.com/office/powerpoint/2010/main" val="4616468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37</a:t>
            </a:fld>
            <a:endParaRPr lang="zh-CN" altLang="en-US"/>
          </a:p>
        </p:txBody>
      </p:sp>
    </p:spTree>
    <p:extLst>
      <p:ext uri="{BB962C8B-B14F-4D97-AF65-F5344CB8AC3E}">
        <p14:creationId xmlns:p14="http://schemas.microsoft.com/office/powerpoint/2010/main" val="2652568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38</a:t>
            </a:fld>
            <a:endParaRPr lang="zh-CN" altLang="en-US"/>
          </a:p>
        </p:txBody>
      </p:sp>
    </p:spTree>
    <p:extLst>
      <p:ext uri="{BB962C8B-B14F-4D97-AF65-F5344CB8AC3E}">
        <p14:creationId xmlns:p14="http://schemas.microsoft.com/office/powerpoint/2010/main" val="4024131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39</a:t>
            </a:fld>
            <a:endParaRPr lang="zh-CN" altLang="en-US"/>
          </a:p>
        </p:txBody>
      </p:sp>
    </p:spTree>
    <p:extLst>
      <p:ext uri="{BB962C8B-B14F-4D97-AF65-F5344CB8AC3E}">
        <p14:creationId xmlns:p14="http://schemas.microsoft.com/office/powerpoint/2010/main" val="1692148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40</a:t>
            </a:fld>
            <a:endParaRPr lang="zh-CN" altLang="en-US"/>
          </a:p>
        </p:txBody>
      </p:sp>
    </p:spTree>
    <p:extLst>
      <p:ext uri="{BB962C8B-B14F-4D97-AF65-F5344CB8AC3E}">
        <p14:creationId xmlns:p14="http://schemas.microsoft.com/office/powerpoint/2010/main" val="3534882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4</a:t>
            </a:fld>
            <a:endParaRPr lang="zh-CN" altLang="en-US"/>
          </a:p>
        </p:txBody>
      </p:sp>
    </p:spTree>
    <p:extLst>
      <p:ext uri="{BB962C8B-B14F-4D97-AF65-F5344CB8AC3E}">
        <p14:creationId xmlns:p14="http://schemas.microsoft.com/office/powerpoint/2010/main" val="7768946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41</a:t>
            </a:fld>
            <a:endParaRPr lang="zh-CN" altLang="en-US"/>
          </a:p>
        </p:txBody>
      </p:sp>
    </p:spTree>
    <p:extLst>
      <p:ext uri="{BB962C8B-B14F-4D97-AF65-F5344CB8AC3E}">
        <p14:creationId xmlns:p14="http://schemas.microsoft.com/office/powerpoint/2010/main" val="27095606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42</a:t>
            </a:fld>
            <a:endParaRPr lang="zh-CN" altLang="en-US"/>
          </a:p>
        </p:txBody>
      </p:sp>
    </p:spTree>
    <p:extLst>
      <p:ext uri="{BB962C8B-B14F-4D97-AF65-F5344CB8AC3E}">
        <p14:creationId xmlns:p14="http://schemas.microsoft.com/office/powerpoint/2010/main" val="40829950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43</a:t>
            </a:fld>
            <a:endParaRPr lang="zh-CN" altLang="en-US"/>
          </a:p>
        </p:txBody>
      </p:sp>
    </p:spTree>
    <p:extLst>
      <p:ext uri="{BB962C8B-B14F-4D97-AF65-F5344CB8AC3E}">
        <p14:creationId xmlns:p14="http://schemas.microsoft.com/office/powerpoint/2010/main" val="27539922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44</a:t>
            </a:fld>
            <a:endParaRPr lang="zh-CN" altLang="en-US"/>
          </a:p>
        </p:txBody>
      </p:sp>
    </p:spTree>
    <p:extLst>
      <p:ext uri="{BB962C8B-B14F-4D97-AF65-F5344CB8AC3E}">
        <p14:creationId xmlns:p14="http://schemas.microsoft.com/office/powerpoint/2010/main" val="28309373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45</a:t>
            </a:fld>
            <a:endParaRPr lang="zh-CN" altLang="en-US"/>
          </a:p>
        </p:txBody>
      </p:sp>
    </p:spTree>
    <p:extLst>
      <p:ext uri="{BB962C8B-B14F-4D97-AF65-F5344CB8AC3E}">
        <p14:creationId xmlns:p14="http://schemas.microsoft.com/office/powerpoint/2010/main" val="3908906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46</a:t>
            </a:fld>
            <a:endParaRPr lang="zh-CN" altLang="en-US"/>
          </a:p>
        </p:txBody>
      </p:sp>
    </p:spTree>
    <p:extLst>
      <p:ext uri="{BB962C8B-B14F-4D97-AF65-F5344CB8AC3E}">
        <p14:creationId xmlns:p14="http://schemas.microsoft.com/office/powerpoint/2010/main" val="729956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47</a:t>
            </a:fld>
            <a:endParaRPr lang="zh-CN" altLang="en-US"/>
          </a:p>
        </p:txBody>
      </p:sp>
    </p:spTree>
    <p:extLst>
      <p:ext uri="{BB962C8B-B14F-4D97-AF65-F5344CB8AC3E}">
        <p14:creationId xmlns:p14="http://schemas.microsoft.com/office/powerpoint/2010/main" val="25996302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48</a:t>
            </a:fld>
            <a:endParaRPr lang="zh-CN" altLang="en-US"/>
          </a:p>
        </p:txBody>
      </p:sp>
    </p:spTree>
    <p:extLst>
      <p:ext uri="{BB962C8B-B14F-4D97-AF65-F5344CB8AC3E}">
        <p14:creationId xmlns:p14="http://schemas.microsoft.com/office/powerpoint/2010/main" val="12745084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49</a:t>
            </a:fld>
            <a:endParaRPr lang="zh-CN" altLang="en-US"/>
          </a:p>
        </p:txBody>
      </p:sp>
    </p:spTree>
    <p:extLst>
      <p:ext uri="{BB962C8B-B14F-4D97-AF65-F5344CB8AC3E}">
        <p14:creationId xmlns:p14="http://schemas.microsoft.com/office/powerpoint/2010/main" val="4766339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50</a:t>
            </a:fld>
            <a:endParaRPr lang="zh-CN" altLang="en-US"/>
          </a:p>
        </p:txBody>
      </p:sp>
    </p:spTree>
    <p:extLst>
      <p:ext uri="{BB962C8B-B14F-4D97-AF65-F5344CB8AC3E}">
        <p14:creationId xmlns:p14="http://schemas.microsoft.com/office/powerpoint/2010/main" val="944513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5</a:t>
            </a:fld>
            <a:endParaRPr lang="zh-CN" altLang="en-US"/>
          </a:p>
        </p:txBody>
      </p:sp>
    </p:spTree>
    <p:extLst>
      <p:ext uri="{BB962C8B-B14F-4D97-AF65-F5344CB8AC3E}">
        <p14:creationId xmlns:p14="http://schemas.microsoft.com/office/powerpoint/2010/main" val="32015349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51</a:t>
            </a:fld>
            <a:endParaRPr lang="zh-CN" altLang="en-US"/>
          </a:p>
        </p:txBody>
      </p:sp>
    </p:spTree>
    <p:extLst>
      <p:ext uri="{BB962C8B-B14F-4D97-AF65-F5344CB8AC3E}">
        <p14:creationId xmlns:p14="http://schemas.microsoft.com/office/powerpoint/2010/main" val="30043947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边上再放一下参考资料</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52</a:t>
            </a:fld>
            <a:endParaRPr lang="zh-CN" altLang="en-US"/>
          </a:p>
        </p:txBody>
      </p:sp>
    </p:spTree>
    <p:extLst>
      <p:ext uri="{BB962C8B-B14F-4D97-AF65-F5344CB8AC3E}">
        <p14:creationId xmlns:p14="http://schemas.microsoft.com/office/powerpoint/2010/main" val="38320372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53</a:t>
            </a:fld>
            <a:endParaRPr lang="zh-CN" altLang="en-US"/>
          </a:p>
        </p:txBody>
      </p:sp>
    </p:spTree>
    <p:extLst>
      <p:ext uri="{BB962C8B-B14F-4D97-AF65-F5344CB8AC3E}">
        <p14:creationId xmlns:p14="http://schemas.microsoft.com/office/powerpoint/2010/main" val="15552159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54</a:t>
            </a:fld>
            <a:endParaRPr lang="zh-CN" altLang="en-US"/>
          </a:p>
        </p:txBody>
      </p:sp>
    </p:spTree>
    <p:extLst>
      <p:ext uri="{BB962C8B-B14F-4D97-AF65-F5344CB8AC3E}">
        <p14:creationId xmlns:p14="http://schemas.microsoft.com/office/powerpoint/2010/main" val="34729627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55</a:t>
            </a:fld>
            <a:endParaRPr lang="zh-CN" altLang="en-US"/>
          </a:p>
        </p:txBody>
      </p:sp>
    </p:spTree>
    <p:extLst>
      <p:ext uri="{BB962C8B-B14F-4D97-AF65-F5344CB8AC3E}">
        <p14:creationId xmlns:p14="http://schemas.microsoft.com/office/powerpoint/2010/main" val="25356428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56</a:t>
            </a:fld>
            <a:endParaRPr lang="zh-CN" altLang="en-US"/>
          </a:p>
        </p:txBody>
      </p:sp>
    </p:spTree>
    <p:extLst>
      <p:ext uri="{BB962C8B-B14F-4D97-AF65-F5344CB8AC3E}">
        <p14:creationId xmlns:p14="http://schemas.microsoft.com/office/powerpoint/2010/main" val="14174132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57</a:t>
            </a:fld>
            <a:endParaRPr lang="zh-CN" altLang="en-US"/>
          </a:p>
        </p:txBody>
      </p:sp>
    </p:spTree>
    <p:extLst>
      <p:ext uri="{BB962C8B-B14F-4D97-AF65-F5344CB8AC3E}">
        <p14:creationId xmlns:p14="http://schemas.microsoft.com/office/powerpoint/2010/main" val="12294409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58</a:t>
            </a:fld>
            <a:endParaRPr lang="zh-CN" altLang="en-US"/>
          </a:p>
        </p:txBody>
      </p:sp>
    </p:spTree>
    <p:extLst>
      <p:ext uri="{BB962C8B-B14F-4D97-AF65-F5344CB8AC3E}">
        <p14:creationId xmlns:p14="http://schemas.microsoft.com/office/powerpoint/2010/main" val="24807000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59</a:t>
            </a:fld>
            <a:endParaRPr lang="zh-CN" altLang="en-US"/>
          </a:p>
        </p:txBody>
      </p:sp>
    </p:spTree>
    <p:extLst>
      <p:ext uri="{BB962C8B-B14F-4D97-AF65-F5344CB8AC3E}">
        <p14:creationId xmlns:p14="http://schemas.microsoft.com/office/powerpoint/2010/main" val="14076179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60</a:t>
            </a:fld>
            <a:endParaRPr lang="zh-CN" altLang="en-US"/>
          </a:p>
        </p:txBody>
      </p:sp>
    </p:spTree>
    <p:extLst>
      <p:ext uri="{BB962C8B-B14F-4D97-AF65-F5344CB8AC3E}">
        <p14:creationId xmlns:p14="http://schemas.microsoft.com/office/powerpoint/2010/main" val="1337941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6</a:t>
            </a:fld>
            <a:endParaRPr lang="zh-CN" altLang="en-US"/>
          </a:p>
        </p:txBody>
      </p:sp>
    </p:spTree>
    <p:extLst>
      <p:ext uri="{BB962C8B-B14F-4D97-AF65-F5344CB8AC3E}">
        <p14:creationId xmlns:p14="http://schemas.microsoft.com/office/powerpoint/2010/main" val="35899980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61</a:t>
            </a:fld>
            <a:endParaRPr lang="zh-CN" altLang="en-US"/>
          </a:p>
        </p:txBody>
      </p:sp>
    </p:spTree>
    <p:extLst>
      <p:ext uri="{BB962C8B-B14F-4D97-AF65-F5344CB8AC3E}">
        <p14:creationId xmlns:p14="http://schemas.microsoft.com/office/powerpoint/2010/main" val="5977129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62</a:t>
            </a:fld>
            <a:endParaRPr lang="zh-CN" altLang="en-US"/>
          </a:p>
        </p:txBody>
      </p:sp>
    </p:spTree>
    <p:extLst>
      <p:ext uri="{BB962C8B-B14F-4D97-AF65-F5344CB8AC3E}">
        <p14:creationId xmlns:p14="http://schemas.microsoft.com/office/powerpoint/2010/main" val="37618615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63</a:t>
            </a:fld>
            <a:endParaRPr lang="zh-CN" altLang="en-US"/>
          </a:p>
        </p:txBody>
      </p:sp>
    </p:spTree>
    <p:extLst>
      <p:ext uri="{BB962C8B-B14F-4D97-AF65-F5344CB8AC3E}">
        <p14:creationId xmlns:p14="http://schemas.microsoft.com/office/powerpoint/2010/main" val="2210500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64</a:t>
            </a:fld>
            <a:endParaRPr lang="zh-CN" altLang="en-US"/>
          </a:p>
        </p:txBody>
      </p:sp>
    </p:spTree>
    <p:extLst>
      <p:ext uri="{BB962C8B-B14F-4D97-AF65-F5344CB8AC3E}">
        <p14:creationId xmlns:p14="http://schemas.microsoft.com/office/powerpoint/2010/main" val="26117334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65</a:t>
            </a:fld>
            <a:endParaRPr lang="zh-CN" altLang="en-US"/>
          </a:p>
        </p:txBody>
      </p:sp>
    </p:spTree>
    <p:extLst>
      <p:ext uri="{BB962C8B-B14F-4D97-AF65-F5344CB8AC3E}">
        <p14:creationId xmlns:p14="http://schemas.microsoft.com/office/powerpoint/2010/main" val="33757605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66</a:t>
            </a:fld>
            <a:endParaRPr lang="zh-CN" altLang="en-US"/>
          </a:p>
        </p:txBody>
      </p:sp>
    </p:spTree>
    <p:extLst>
      <p:ext uri="{BB962C8B-B14F-4D97-AF65-F5344CB8AC3E}">
        <p14:creationId xmlns:p14="http://schemas.microsoft.com/office/powerpoint/2010/main" val="998582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67</a:t>
            </a:fld>
            <a:endParaRPr lang="zh-CN" altLang="en-US"/>
          </a:p>
        </p:txBody>
      </p:sp>
    </p:spTree>
    <p:extLst>
      <p:ext uri="{BB962C8B-B14F-4D97-AF65-F5344CB8AC3E}">
        <p14:creationId xmlns:p14="http://schemas.microsoft.com/office/powerpoint/2010/main" val="21932402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68</a:t>
            </a:fld>
            <a:endParaRPr lang="zh-CN" altLang="en-US"/>
          </a:p>
        </p:txBody>
      </p:sp>
    </p:spTree>
    <p:extLst>
      <p:ext uri="{BB962C8B-B14F-4D97-AF65-F5344CB8AC3E}">
        <p14:creationId xmlns:p14="http://schemas.microsoft.com/office/powerpoint/2010/main" val="21871186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69</a:t>
            </a:fld>
            <a:endParaRPr lang="zh-CN" altLang="en-US"/>
          </a:p>
        </p:txBody>
      </p:sp>
    </p:spTree>
    <p:extLst>
      <p:ext uri="{BB962C8B-B14F-4D97-AF65-F5344CB8AC3E}">
        <p14:creationId xmlns:p14="http://schemas.microsoft.com/office/powerpoint/2010/main" val="4191572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70</a:t>
            </a:fld>
            <a:endParaRPr lang="zh-CN" altLang="en-US"/>
          </a:p>
        </p:txBody>
      </p:sp>
    </p:spTree>
    <p:extLst>
      <p:ext uri="{BB962C8B-B14F-4D97-AF65-F5344CB8AC3E}">
        <p14:creationId xmlns:p14="http://schemas.microsoft.com/office/powerpoint/2010/main" val="2624716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7</a:t>
            </a:fld>
            <a:endParaRPr lang="zh-CN" altLang="en-US"/>
          </a:p>
        </p:txBody>
      </p:sp>
    </p:spTree>
    <p:extLst>
      <p:ext uri="{BB962C8B-B14F-4D97-AF65-F5344CB8AC3E}">
        <p14:creationId xmlns:p14="http://schemas.microsoft.com/office/powerpoint/2010/main" val="15518546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71</a:t>
            </a:fld>
            <a:endParaRPr lang="zh-CN" altLang="en-US"/>
          </a:p>
        </p:txBody>
      </p:sp>
    </p:spTree>
    <p:extLst>
      <p:ext uri="{BB962C8B-B14F-4D97-AF65-F5344CB8AC3E}">
        <p14:creationId xmlns:p14="http://schemas.microsoft.com/office/powerpoint/2010/main" val="20503906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72</a:t>
            </a:fld>
            <a:endParaRPr lang="zh-CN" altLang="en-US"/>
          </a:p>
        </p:txBody>
      </p:sp>
    </p:spTree>
    <p:extLst>
      <p:ext uri="{BB962C8B-B14F-4D97-AF65-F5344CB8AC3E}">
        <p14:creationId xmlns:p14="http://schemas.microsoft.com/office/powerpoint/2010/main" val="37875262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73</a:t>
            </a:fld>
            <a:endParaRPr lang="zh-CN" altLang="en-US"/>
          </a:p>
        </p:txBody>
      </p:sp>
    </p:spTree>
    <p:extLst>
      <p:ext uri="{BB962C8B-B14F-4D97-AF65-F5344CB8AC3E}">
        <p14:creationId xmlns:p14="http://schemas.microsoft.com/office/powerpoint/2010/main" val="3944472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74</a:t>
            </a:fld>
            <a:endParaRPr lang="zh-CN" altLang="en-US"/>
          </a:p>
        </p:txBody>
      </p:sp>
    </p:spTree>
    <p:extLst>
      <p:ext uri="{BB962C8B-B14F-4D97-AF65-F5344CB8AC3E}">
        <p14:creationId xmlns:p14="http://schemas.microsoft.com/office/powerpoint/2010/main" val="54276702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75</a:t>
            </a:fld>
            <a:endParaRPr lang="zh-CN" altLang="en-US"/>
          </a:p>
        </p:txBody>
      </p:sp>
    </p:spTree>
    <p:extLst>
      <p:ext uri="{BB962C8B-B14F-4D97-AF65-F5344CB8AC3E}">
        <p14:creationId xmlns:p14="http://schemas.microsoft.com/office/powerpoint/2010/main" val="6288855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76</a:t>
            </a:fld>
            <a:endParaRPr lang="zh-CN" altLang="en-US"/>
          </a:p>
        </p:txBody>
      </p:sp>
    </p:spTree>
    <p:extLst>
      <p:ext uri="{BB962C8B-B14F-4D97-AF65-F5344CB8AC3E}">
        <p14:creationId xmlns:p14="http://schemas.microsoft.com/office/powerpoint/2010/main" val="8091998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77</a:t>
            </a:fld>
            <a:endParaRPr lang="zh-CN" altLang="en-US"/>
          </a:p>
        </p:txBody>
      </p:sp>
    </p:spTree>
    <p:extLst>
      <p:ext uri="{BB962C8B-B14F-4D97-AF65-F5344CB8AC3E}">
        <p14:creationId xmlns:p14="http://schemas.microsoft.com/office/powerpoint/2010/main" val="19756635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78</a:t>
            </a:fld>
            <a:endParaRPr lang="zh-CN" altLang="en-US"/>
          </a:p>
        </p:txBody>
      </p:sp>
    </p:spTree>
    <p:extLst>
      <p:ext uri="{BB962C8B-B14F-4D97-AF65-F5344CB8AC3E}">
        <p14:creationId xmlns:p14="http://schemas.microsoft.com/office/powerpoint/2010/main" val="77499917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79</a:t>
            </a:fld>
            <a:endParaRPr lang="zh-CN" altLang="en-US"/>
          </a:p>
        </p:txBody>
      </p:sp>
    </p:spTree>
    <p:extLst>
      <p:ext uri="{BB962C8B-B14F-4D97-AF65-F5344CB8AC3E}">
        <p14:creationId xmlns:p14="http://schemas.microsoft.com/office/powerpoint/2010/main" val="9500035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80</a:t>
            </a:fld>
            <a:endParaRPr lang="zh-CN" altLang="en-US"/>
          </a:p>
        </p:txBody>
      </p:sp>
    </p:spTree>
    <p:extLst>
      <p:ext uri="{BB962C8B-B14F-4D97-AF65-F5344CB8AC3E}">
        <p14:creationId xmlns:p14="http://schemas.microsoft.com/office/powerpoint/2010/main" val="1039066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8</a:t>
            </a:fld>
            <a:endParaRPr lang="zh-CN" altLang="en-US"/>
          </a:p>
        </p:txBody>
      </p:sp>
    </p:spTree>
    <p:extLst>
      <p:ext uri="{BB962C8B-B14F-4D97-AF65-F5344CB8AC3E}">
        <p14:creationId xmlns:p14="http://schemas.microsoft.com/office/powerpoint/2010/main" val="311072635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81</a:t>
            </a:fld>
            <a:endParaRPr lang="zh-CN" altLang="en-US"/>
          </a:p>
        </p:txBody>
      </p:sp>
    </p:spTree>
    <p:extLst>
      <p:ext uri="{BB962C8B-B14F-4D97-AF65-F5344CB8AC3E}">
        <p14:creationId xmlns:p14="http://schemas.microsoft.com/office/powerpoint/2010/main" val="118772688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82</a:t>
            </a:fld>
            <a:endParaRPr lang="zh-CN" altLang="en-US"/>
          </a:p>
        </p:txBody>
      </p:sp>
    </p:spTree>
    <p:extLst>
      <p:ext uri="{BB962C8B-B14F-4D97-AF65-F5344CB8AC3E}">
        <p14:creationId xmlns:p14="http://schemas.microsoft.com/office/powerpoint/2010/main" val="184962704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83</a:t>
            </a:fld>
            <a:endParaRPr lang="zh-CN" altLang="en-US"/>
          </a:p>
        </p:txBody>
      </p:sp>
    </p:spTree>
    <p:extLst>
      <p:ext uri="{BB962C8B-B14F-4D97-AF65-F5344CB8AC3E}">
        <p14:creationId xmlns:p14="http://schemas.microsoft.com/office/powerpoint/2010/main" val="217727458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84</a:t>
            </a:fld>
            <a:endParaRPr lang="zh-CN" altLang="en-US"/>
          </a:p>
        </p:txBody>
      </p:sp>
    </p:spTree>
    <p:extLst>
      <p:ext uri="{BB962C8B-B14F-4D97-AF65-F5344CB8AC3E}">
        <p14:creationId xmlns:p14="http://schemas.microsoft.com/office/powerpoint/2010/main" val="240905448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85</a:t>
            </a:fld>
            <a:endParaRPr lang="zh-CN" altLang="en-US"/>
          </a:p>
        </p:txBody>
      </p:sp>
    </p:spTree>
    <p:extLst>
      <p:ext uri="{BB962C8B-B14F-4D97-AF65-F5344CB8AC3E}">
        <p14:creationId xmlns:p14="http://schemas.microsoft.com/office/powerpoint/2010/main" val="293867332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86</a:t>
            </a:fld>
            <a:endParaRPr lang="zh-CN" altLang="en-US"/>
          </a:p>
        </p:txBody>
      </p:sp>
    </p:spTree>
    <p:extLst>
      <p:ext uri="{BB962C8B-B14F-4D97-AF65-F5344CB8AC3E}">
        <p14:creationId xmlns:p14="http://schemas.microsoft.com/office/powerpoint/2010/main" val="398555592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87</a:t>
            </a:fld>
            <a:endParaRPr lang="zh-CN" altLang="en-US"/>
          </a:p>
        </p:txBody>
      </p:sp>
    </p:spTree>
    <p:extLst>
      <p:ext uri="{BB962C8B-B14F-4D97-AF65-F5344CB8AC3E}">
        <p14:creationId xmlns:p14="http://schemas.microsoft.com/office/powerpoint/2010/main" val="286790053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88</a:t>
            </a:fld>
            <a:endParaRPr lang="zh-CN" altLang="en-US"/>
          </a:p>
        </p:txBody>
      </p:sp>
    </p:spTree>
    <p:extLst>
      <p:ext uri="{BB962C8B-B14F-4D97-AF65-F5344CB8AC3E}">
        <p14:creationId xmlns:p14="http://schemas.microsoft.com/office/powerpoint/2010/main" val="13046811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89</a:t>
            </a:fld>
            <a:endParaRPr lang="zh-CN" altLang="en-US"/>
          </a:p>
        </p:txBody>
      </p:sp>
    </p:spTree>
    <p:extLst>
      <p:ext uri="{BB962C8B-B14F-4D97-AF65-F5344CB8AC3E}">
        <p14:creationId xmlns:p14="http://schemas.microsoft.com/office/powerpoint/2010/main" val="76672766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90</a:t>
            </a:fld>
            <a:endParaRPr lang="zh-CN" altLang="en-US"/>
          </a:p>
        </p:txBody>
      </p:sp>
    </p:spTree>
    <p:extLst>
      <p:ext uri="{BB962C8B-B14F-4D97-AF65-F5344CB8AC3E}">
        <p14:creationId xmlns:p14="http://schemas.microsoft.com/office/powerpoint/2010/main" val="1121012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427381-AA39-48A1-A649-7082EEC6BF7E}" type="slidenum">
              <a:rPr lang="zh-CN" altLang="en-US" smtClean="0"/>
              <a:t>9</a:t>
            </a:fld>
            <a:endParaRPr lang="zh-CN" altLang="en-US"/>
          </a:p>
        </p:txBody>
      </p:sp>
    </p:spTree>
    <p:extLst>
      <p:ext uri="{BB962C8B-B14F-4D97-AF65-F5344CB8AC3E}">
        <p14:creationId xmlns:p14="http://schemas.microsoft.com/office/powerpoint/2010/main" val="130351868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91</a:t>
            </a:fld>
            <a:endParaRPr lang="zh-CN" altLang="en-US"/>
          </a:p>
        </p:txBody>
      </p:sp>
    </p:spTree>
    <p:extLst>
      <p:ext uri="{BB962C8B-B14F-4D97-AF65-F5344CB8AC3E}">
        <p14:creationId xmlns:p14="http://schemas.microsoft.com/office/powerpoint/2010/main" val="113953147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92</a:t>
            </a:fld>
            <a:endParaRPr lang="zh-CN" altLang="en-US"/>
          </a:p>
        </p:txBody>
      </p:sp>
    </p:spTree>
    <p:extLst>
      <p:ext uri="{BB962C8B-B14F-4D97-AF65-F5344CB8AC3E}">
        <p14:creationId xmlns:p14="http://schemas.microsoft.com/office/powerpoint/2010/main" val="389202474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93</a:t>
            </a:fld>
            <a:endParaRPr lang="zh-CN" altLang="en-US"/>
          </a:p>
        </p:txBody>
      </p:sp>
    </p:spTree>
    <p:extLst>
      <p:ext uri="{BB962C8B-B14F-4D97-AF65-F5344CB8AC3E}">
        <p14:creationId xmlns:p14="http://schemas.microsoft.com/office/powerpoint/2010/main" val="188599831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94</a:t>
            </a:fld>
            <a:endParaRPr lang="zh-CN" altLang="en-US"/>
          </a:p>
        </p:txBody>
      </p:sp>
    </p:spTree>
    <p:extLst>
      <p:ext uri="{BB962C8B-B14F-4D97-AF65-F5344CB8AC3E}">
        <p14:creationId xmlns:p14="http://schemas.microsoft.com/office/powerpoint/2010/main" val="179531394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95</a:t>
            </a:fld>
            <a:endParaRPr lang="zh-CN" altLang="en-US"/>
          </a:p>
        </p:txBody>
      </p:sp>
    </p:spTree>
    <p:extLst>
      <p:ext uri="{BB962C8B-B14F-4D97-AF65-F5344CB8AC3E}">
        <p14:creationId xmlns:p14="http://schemas.microsoft.com/office/powerpoint/2010/main" val="293143267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96</a:t>
            </a:fld>
            <a:endParaRPr lang="zh-CN" altLang="en-US"/>
          </a:p>
        </p:txBody>
      </p:sp>
    </p:spTree>
    <p:extLst>
      <p:ext uri="{BB962C8B-B14F-4D97-AF65-F5344CB8AC3E}">
        <p14:creationId xmlns:p14="http://schemas.microsoft.com/office/powerpoint/2010/main" val="402537552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97</a:t>
            </a:fld>
            <a:endParaRPr lang="zh-CN" altLang="en-US"/>
          </a:p>
        </p:txBody>
      </p:sp>
    </p:spTree>
    <p:extLst>
      <p:ext uri="{BB962C8B-B14F-4D97-AF65-F5344CB8AC3E}">
        <p14:creationId xmlns:p14="http://schemas.microsoft.com/office/powerpoint/2010/main" val="396241741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98</a:t>
            </a:fld>
            <a:endParaRPr lang="zh-CN" altLang="en-US"/>
          </a:p>
        </p:txBody>
      </p:sp>
    </p:spTree>
    <p:extLst>
      <p:ext uri="{BB962C8B-B14F-4D97-AF65-F5344CB8AC3E}">
        <p14:creationId xmlns:p14="http://schemas.microsoft.com/office/powerpoint/2010/main" val="176978078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99</a:t>
            </a:fld>
            <a:endParaRPr lang="zh-CN" altLang="en-US"/>
          </a:p>
        </p:txBody>
      </p:sp>
    </p:spTree>
    <p:extLst>
      <p:ext uri="{BB962C8B-B14F-4D97-AF65-F5344CB8AC3E}">
        <p14:creationId xmlns:p14="http://schemas.microsoft.com/office/powerpoint/2010/main" val="237734311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还能看一个更复杂的例子</a:t>
            </a:r>
          </a:p>
        </p:txBody>
      </p:sp>
      <p:sp>
        <p:nvSpPr>
          <p:cNvPr id="4" name="灯片编号占位符 3"/>
          <p:cNvSpPr>
            <a:spLocks noGrp="1"/>
          </p:cNvSpPr>
          <p:nvPr>
            <p:ph type="sldNum" sz="quarter" idx="10"/>
          </p:nvPr>
        </p:nvSpPr>
        <p:spPr/>
        <p:txBody>
          <a:bodyPr/>
          <a:lstStyle/>
          <a:p>
            <a:fld id="{CA427381-AA39-48A1-A649-7082EEC6BF7E}" type="slidenum">
              <a:rPr lang="zh-CN" altLang="en-US" smtClean="0"/>
              <a:t>100</a:t>
            </a:fld>
            <a:endParaRPr lang="zh-CN" altLang="en-US"/>
          </a:p>
        </p:txBody>
      </p:sp>
    </p:spTree>
    <p:extLst>
      <p:ext uri="{BB962C8B-B14F-4D97-AF65-F5344CB8AC3E}">
        <p14:creationId xmlns:p14="http://schemas.microsoft.com/office/powerpoint/2010/main" val="2894597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DE7DDF5-8FB2-4CA4-ADC5-020D22AEBBCE}" type="datetime1">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extLst>
      <p:ext uri="{BB962C8B-B14F-4D97-AF65-F5344CB8AC3E}">
        <p14:creationId xmlns:p14="http://schemas.microsoft.com/office/powerpoint/2010/main" val="1788761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AC680E8-98A1-48EB-8718-63856BD62586}" type="datetime1">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2790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67250FC-C9EB-4E05-8904-6CF44D3051B9}" type="datetime1">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6210920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713E05-91B8-4D1E-8D52-9ACF2950BA6E}" type="datetime1">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日期占位符 2">
            <a:extLst>
              <a:ext uri="{FF2B5EF4-FFF2-40B4-BE49-F238E27FC236}">
                <a16:creationId xmlns:a16="http://schemas.microsoft.com/office/drawing/2014/main" id="{4576A6AF-A60C-364D-9940-579AE8028E94}"/>
              </a:ext>
            </a:extLst>
          </p:cNvPr>
          <p:cNvSpPr txBox="1">
            <a:spLocks/>
          </p:cNvSpPr>
          <p:nvPr userDrawn="1"/>
        </p:nvSpPr>
        <p:spPr>
          <a:xfrm>
            <a:off x="10770272" y="-44798"/>
            <a:ext cx="1632181" cy="365125"/>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F6B936-3CD0-42AB-8DB9-6BB86AADEDCB}" type="datetime10">
              <a:rPr lang="zh-CN" altLang="en-US" sz="2000" b="1" smtClean="0">
                <a:solidFill>
                  <a:schemeClr val="accent1"/>
                </a:solidFill>
              </a:rPr>
              <a:pPr/>
              <a:t>08:02</a:t>
            </a:fld>
            <a:endParaRPr lang="zh-CN" altLang="en-US" sz="2000" b="1" dirty="0">
              <a:solidFill>
                <a:schemeClr val="accent1"/>
              </a:solidFill>
            </a:endParaRPr>
          </a:p>
        </p:txBody>
      </p:sp>
    </p:spTree>
    <p:extLst>
      <p:ext uri="{BB962C8B-B14F-4D97-AF65-F5344CB8AC3E}">
        <p14:creationId xmlns:p14="http://schemas.microsoft.com/office/powerpoint/2010/main" val="205480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01B3E2C-1596-4F8D-A721-FA691D330E97}" type="datetime1">
              <a:rPr lang="zh-CN" altLang="en-US" smtClean="0"/>
              <a:t>2023/3/6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dirty="0"/>
          </a:p>
        </p:txBody>
      </p:sp>
    </p:spTree>
    <p:extLst>
      <p:ext uri="{BB962C8B-B14F-4D97-AF65-F5344CB8AC3E}">
        <p14:creationId xmlns:p14="http://schemas.microsoft.com/office/powerpoint/2010/main" val="247046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E688FB5-77C2-4D76-B111-5C136B47BB48}" type="datetime1">
              <a:rPr lang="zh-CN" altLang="en-US" smtClean="0"/>
              <a:t>2023/3/6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36566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A30AEB4-7794-4D9D-92E1-5C04B29CD36A}" type="datetime1">
              <a:rPr lang="zh-CN" altLang="en-US" smtClean="0"/>
              <a:t>2023/3/6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3867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87F2EA6-D5FF-49A0-B568-90938191D35E}" type="datetime1">
              <a:rPr lang="zh-CN" altLang="en-US" smtClean="0"/>
              <a:t>2023/3/6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2141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BD60FE-45DC-4C2E-B802-82952F5F252F}" type="datetime1">
              <a:rPr lang="zh-CN" altLang="en-US" smtClean="0"/>
              <a:t>2023/3/6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69529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C796C35-319A-424B-B9FA-49799D3C9820}" type="datetime1">
              <a:rPr lang="zh-CN" altLang="en-US" smtClean="0"/>
              <a:t>2023/3/6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23148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98F537A-90BB-420B-A0B0-EEC7C16BD65B}" type="datetime1">
              <a:rPr lang="zh-CN" altLang="en-US" smtClean="0"/>
              <a:t>2023/3/6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9859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250FC-C9EB-4E05-8904-6CF44D3051B9}" type="datetime1">
              <a:rPr lang="zh-CN" altLang="en-US" smtClean="0"/>
              <a:t>2023/3/6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pic>
        <p:nvPicPr>
          <p:cNvPr id="8" name="Picture 1042" descr="logo">
            <a:extLst>
              <a:ext uri="{FF2B5EF4-FFF2-40B4-BE49-F238E27FC236}">
                <a16:creationId xmlns:a16="http://schemas.microsoft.com/office/drawing/2014/main" id="{27FEDE7E-3C52-7A4E-AE25-CC5DA05DAC1C}"/>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131083" y="60685"/>
            <a:ext cx="632359" cy="843146"/>
          </a:xfrm>
          <a:prstGeom prst="rect">
            <a:avLst/>
          </a:prstGeom>
          <a:noFill/>
          <a:extLst>
            <a:ext uri="{909E8E84-426E-40DD-AFC4-6F175D3DCCD1}">
              <a14:hiddenFill xmlns:a14="http://schemas.microsoft.com/office/drawing/2010/main">
                <a:solidFill>
                  <a:srgbClr val="FFFFFF"/>
                </a:solidFill>
              </a14:hiddenFill>
            </a:ext>
          </a:extLst>
        </p:spPr>
      </p:pic>
      <p:pic>
        <p:nvPicPr>
          <p:cNvPr id="9" name="bg object 17">
            <a:extLst>
              <a:ext uri="{FF2B5EF4-FFF2-40B4-BE49-F238E27FC236}">
                <a16:creationId xmlns:a16="http://schemas.microsoft.com/office/drawing/2014/main" id="{A1AF5297-5F80-784D-BD96-AEDF7C38BE8A}"/>
              </a:ext>
            </a:extLst>
          </p:cNvPr>
          <p:cNvPicPr/>
          <p:nvPr userDrawn="1"/>
        </p:nvPicPr>
        <p:blipFill>
          <a:blip r:embed="rId14" cstate="print"/>
          <a:stretch>
            <a:fillRect/>
          </a:stretch>
        </p:blipFill>
        <p:spPr>
          <a:xfrm>
            <a:off x="109728" y="954024"/>
            <a:ext cx="11653714" cy="6096"/>
          </a:xfrm>
          <a:prstGeom prst="rect">
            <a:avLst/>
          </a:prstGeom>
        </p:spPr>
      </p:pic>
    </p:spTree>
    <p:extLst>
      <p:ext uri="{BB962C8B-B14F-4D97-AF65-F5344CB8AC3E}">
        <p14:creationId xmlns:p14="http://schemas.microsoft.com/office/powerpoint/2010/main" val="1509663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hyperlink" Target="https://zhuanlan.zhihu.com/p/29648731"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2.wmf"/><Relationship Id="rId4" Type="http://schemas.openxmlformats.org/officeDocument/2006/relationships/oleObject" Target="../embeddings/oleObject1.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3.wmf"/><Relationship Id="rId4" Type="http://schemas.openxmlformats.org/officeDocument/2006/relationships/oleObject" Target="../embeddings/oleObject2.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docs.oracle.com/javase/8/docs/api/"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7"/>
          <p:cNvSpPr>
            <a:spLocks noGrp="1" noChangeArrowheads="1"/>
          </p:cNvSpPr>
          <p:nvPr>
            <p:ph type="ctrTitle"/>
          </p:nvPr>
        </p:nvSpPr>
        <p:spPr>
          <a:xfrm>
            <a:off x="2057400" y="2133600"/>
            <a:ext cx="8153400" cy="1143000"/>
          </a:xfrm>
          <a:prstGeom prst="rect">
            <a:avLst/>
          </a:prstGeom>
          <a:noFill/>
          <a:ln/>
        </p:spPr>
        <p:txBody>
          <a:bodyPr/>
          <a:lstStyle/>
          <a:p>
            <a:pPr algn="ctr">
              <a:spcBef>
                <a:spcPts val="0"/>
              </a:spcBef>
            </a:pPr>
            <a:r>
              <a:rPr kumimoji="1" lang="en-US" altLang="zh-CN" kern="0" dirty="0">
                <a:solidFill>
                  <a:srgbClr val="333399"/>
                </a:solidFill>
                <a:latin typeface="Comic Sans MS" pitchFamily="66" charset="0"/>
                <a:ea typeface="华文新魏"/>
              </a:rPr>
              <a:t>JAVA</a:t>
            </a:r>
            <a:r>
              <a:rPr kumimoji="1" lang="zh-CN" altLang="en-US" sz="4800" kern="0" dirty="0">
                <a:solidFill>
                  <a:srgbClr val="333399"/>
                </a:solidFill>
                <a:latin typeface="Comic Sans MS" pitchFamily="66" charset="0"/>
                <a:ea typeface="华文新魏"/>
              </a:rPr>
              <a:t>面向对象程序设计</a:t>
            </a:r>
            <a:endParaRPr lang="zh-CN" altLang="en-US" sz="4800" kern="0" dirty="0">
              <a:solidFill>
                <a:sysClr val="windowText" lastClr="000000"/>
              </a:solidFill>
            </a:endParaRPr>
          </a:p>
        </p:txBody>
      </p:sp>
      <p:sp>
        <p:nvSpPr>
          <p:cNvPr id="19" name="Rectangle 8"/>
          <p:cNvSpPr txBox="1">
            <a:spLocks noChangeArrowheads="1"/>
          </p:cNvSpPr>
          <p:nvPr/>
        </p:nvSpPr>
        <p:spPr bwMode="auto">
          <a:xfrm>
            <a:off x="2783632" y="4038600"/>
            <a:ext cx="6400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Clr>
                <a:schemeClr val="folHlink"/>
              </a:buClr>
              <a:buSzPct val="60000"/>
              <a:buFont typeface="Wingdings" charset="2"/>
              <a:buNone/>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2"/>
              <a:buChar char="n"/>
              <a:defRPr kumimoji="1" sz="2000">
                <a:solidFill>
                  <a:schemeClr val="tx1"/>
                </a:solidFill>
                <a:latin typeface="+mn-lt"/>
                <a:ea typeface="+mn-ea"/>
              </a:defRPr>
            </a:lvl9pPr>
          </a:lstStyle>
          <a:p>
            <a:pPr>
              <a:buClr>
                <a:srgbClr val="3333CC"/>
              </a:buClr>
              <a:defRPr/>
            </a:pPr>
            <a:r>
              <a:rPr lang="zh-CN" altLang="en-US" sz="4000" b="1" kern="0" dirty="0">
                <a:solidFill>
                  <a:srgbClr val="000000"/>
                </a:solidFill>
                <a:latin typeface="Comic Sans MS"/>
                <a:ea typeface="华文行楷"/>
              </a:rPr>
              <a:t>王宇翔</a:t>
            </a:r>
          </a:p>
          <a:p>
            <a:pPr>
              <a:buClr>
                <a:srgbClr val="3333CC"/>
              </a:buClr>
              <a:defRPr/>
            </a:pPr>
            <a:r>
              <a:rPr lang="en-US" altLang="zh-CN" b="1" kern="0" dirty="0">
                <a:solidFill>
                  <a:srgbClr val="FF0000"/>
                </a:solidFill>
                <a:latin typeface="Comic Sans MS"/>
                <a:ea typeface="华文行楷"/>
              </a:rPr>
              <a:t>lsswyx@hdu.edu.cn</a:t>
            </a:r>
          </a:p>
        </p:txBody>
      </p:sp>
      <p:sp>
        <p:nvSpPr>
          <p:cNvPr id="4" name="矩形 3">
            <a:extLst>
              <a:ext uri="{FF2B5EF4-FFF2-40B4-BE49-F238E27FC236}">
                <a16:creationId xmlns:a16="http://schemas.microsoft.com/office/drawing/2014/main" id="{E5DA78CE-5ACB-9748-A435-2B12C13E0A0B}"/>
              </a:ext>
            </a:extLst>
          </p:cNvPr>
          <p:cNvSpPr/>
          <p:nvPr/>
        </p:nvSpPr>
        <p:spPr>
          <a:xfrm>
            <a:off x="47328" y="908720"/>
            <a:ext cx="1173730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Tree>
    <p:extLst>
      <p:ext uri="{BB962C8B-B14F-4D97-AF65-F5344CB8AC3E}">
        <p14:creationId xmlns:p14="http://schemas.microsoft.com/office/powerpoint/2010/main" val="2539228676"/>
      </p:ext>
    </p:extLst>
  </p:cSld>
  <p:clrMapOvr>
    <a:masterClrMapping/>
  </p:clrMapOvr>
  <mc:AlternateContent xmlns:mc="http://schemas.openxmlformats.org/markup-compatibility/2006" xmlns:p14="http://schemas.microsoft.com/office/powerpoint/2010/main">
    <mc:Choice Requires="p14">
      <p:transition spd="slow" p14:dur="2000" advTm="806"/>
    </mc:Choice>
    <mc:Fallback xmlns="">
      <p:transition xmlns:p14="http://schemas.microsoft.com/office/powerpoint/2010/main" spd="slow" advTm="80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87688" y="1772821"/>
            <a:ext cx="7848872" cy="954107"/>
          </a:xfrm>
          <a:prstGeom prst="rect">
            <a:avLst/>
          </a:prstGeom>
          <a:noFill/>
        </p:spPr>
        <p:txBody>
          <a:bodyPr wrap="square" rtlCol="0">
            <a:spAutoFit/>
          </a:bodyPr>
          <a:lstStyle/>
          <a:p>
            <a:r>
              <a:rPr lang="en-US" altLang="zh-CN" sz="2800" dirty="0">
                <a:solidFill>
                  <a:schemeClr val="accent1"/>
                </a:solidFill>
              </a:rPr>
              <a:t>SDK :  Software Development Kit</a:t>
            </a:r>
          </a:p>
          <a:p>
            <a:r>
              <a:rPr lang="en-US" altLang="zh-CN" sz="2800" dirty="0">
                <a:solidFill>
                  <a:schemeClr val="accent1"/>
                </a:solidFill>
              </a:rPr>
              <a:t>	</a:t>
            </a:r>
            <a:r>
              <a:rPr lang="zh-CN" altLang="en-US" sz="2800" dirty="0">
                <a:solidFill>
                  <a:schemeClr val="tx1">
                    <a:lumMod val="65000"/>
                    <a:lumOff val="35000"/>
                  </a:schemeClr>
                </a:solidFill>
              </a:rPr>
              <a:t>软件开发工具包</a:t>
            </a:r>
          </a:p>
        </p:txBody>
      </p:sp>
      <p:sp>
        <p:nvSpPr>
          <p:cNvPr id="5" name="TextBox 4"/>
          <p:cNvSpPr txBox="1"/>
          <p:nvPr/>
        </p:nvSpPr>
        <p:spPr>
          <a:xfrm>
            <a:off x="3287688" y="2988246"/>
            <a:ext cx="7848872" cy="954107"/>
          </a:xfrm>
          <a:prstGeom prst="rect">
            <a:avLst/>
          </a:prstGeom>
          <a:noFill/>
        </p:spPr>
        <p:txBody>
          <a:bodyPr wrap="square" rtlCol="0">
            <a:spAutoFit/>
          </a:bodyPr>
          <a:lstStyle/>
          <a:p>
            <a:r>
              <a:rPr lang="en-US" altLang="zh-CN" sz="2800" dirty="0">
                <a:solidFill>
                  <a:schemeClr val="accent1"/>
                </a:solidFill>
              </a:rPr>
              <a:t>JDK :  Java Development Kit</a:t>
            </a:r>
          </a:p>
          <a:p>
            <a:r>
              <a:rPr lang="en-US" altLang="zh-CN" sz="2800" dirty="0">
                <a:solidFill>
                  <a:schemeClr val="tx1">
                    <a:lumMod val="65000"/>
                    <a:lumOff val="35000"/>
                  </a:schemeClr>
                </a:solidFill>
              </a:rPr>
              <a:t>	Java</a:t>
            </a:r>
            <a:r>
              <a:rPr lang="zh-CN" altLang="en-US" sz="2800" dirty="0">
                <a:solidFill>
                  <a:schemeClr val="tx1">
                    <a:lumMod val="65000"/>
                    <a:lumOff val="35000"/>
                  </a:schemeClr>
                </a:solidFill>
              </a:rPr>
              <a:t>开发工具包</a:t>
            </a:r>
            <a:r>
              <a:rPr lang="en-US" altLang="zh-CN" sz="2800" dirty="0">
                <a:solidFill>
                  <a:schemeClr val="tx1">
                    <a:lumMod val="65000"/>
                    <a:lumOff val="35000"/>
                  </a:schemeClr>
                </a:solidFill>
              </a:rPr>
              <a:t> </a:t>
            </a:r>
            <a:endParaRPr lang="zh-CN" altLang="en-US" sz="2800" dirty="0">
              <a:solidFill>
                <a:schemeClr val="tx1">
                  <a:lumMod val="65000"/>
                  <a:lumOff val="35000"/>
                </a:schemeClr>
              </a:solidFill>
            </a:endParaRPr>
          </a:p>
        </p:txBody>
      </p:sp>
      <p:sp>
        <p:nvSpPr>
          <p:cNvPr id="6" name="TextBox 5"/>
          <p:cNvSpPr txBox="1"/>
          <p:nvPr/>
        </p:nvSpPr>
        <p:spPr>
          <a:xfrm>
            <a:off x="3287688" y="4151987"/>
            <a:ext cx="7848872" cy="954107"/>
          </a:xfrm>
          <a:prstGeom prst="rect">
            <a:avLst/>
          </a:prstGeom>
          <a:noFill/>
        </p:spPr>
        <p:txBody>
          <a:bodyPr wrap="square" rtlCol="0">
            <a:spAutoFit/>
          </a:bodyPr>
          <a:lstStyle/>
          <a:p>
            <a:r>
              <a:rPr lang="en-US" altLang="zh-CN" sz="2800" dirty="0">
                <a:solidFill>
                  <a:schemeClr val="accent1"/>
                </a:solidFill>
              </a:rPr>
              <a:t>JRE :  Java Runtime Environment</a:t>
            </a:r>
          </a:p>
          <a:p>
            <a:r>
              <a:rPr lang="en-US" altLang="zh-CN" sz="2800" dirty="0">
                <a:solidFill>
                  <a:schemeClr val="tx1">
                    <a:lumMod val="65000"/>
                    <a:lumOff val="35000"/>
                  </a:schemeClr>
                </a:solidFill>
              </a:rPr>
              <a:t>	Java</a:t>
            </a:r>
            <a:r>
              <a:rPr lang="zh-CN" altLang="en-US" sz="2800" dirty="0">
                <a:solidFill>
                  <a:schemeClr val="tx1">
                    <a:lumMod val="65000"/>
                    <a:lumOff val="35000"/>
                  </a:schemeClr>
                </a:solidFill>
              </a:rPr>
              <a:t>运行时环境</a:t>
            </a:r>
          </a:p>
        </p:txBody>
      </p:sp>
      <p:sp>
        <p:nvSpPr>
          <p:cNvPr id="7" name="TextBox 6"/>
          <p:cNvSpPr txBox="1"/>
          <p:nvPr/>
        </p:nvSpPr>
        <p:spPr>
          <a:xfrm>
            <a:off x="3287688" y="5376123"/>
            <a:ext cx="7848872" cy="954107"/>
          </a:xfrm>
          <a:prstGeom prst="rect">
            <a:avLst/>
          </a:prstGeom>
          <a:noFill/>
        </p:spPr>
        <p:txBody>
          <a:bodyPr wrap="square" rtlCol="0">
            <a:spAutoFit/>
          </a:bodyPr>
          <a:lstStyle/>
          <a:p>
            <a:r>
              <a:rPr lang="en-US" altLang="zh-CN" sz="2800" dirty="0">
                <a:solidFill>
                  <a:schemeClr val="accent1"/>
                </a:solidFill>
              </a:rPr>
              <a:t>IDE :  Integrated Development Environment</a:t>
            </a:r>
          </a:p>
          <a:p>
            <a:r>
              <a:rPr lang="en-US" altLang="zh-CN" sz="2800" dirty="0">
                <a:solidFill>
                  <a:schemeClr val="tx1">
                    <a:lumMod val="65000"/>
                    <a:lumOff val="35000"/>
                  </a:schemeClr>
                </a:solidFill>
              </a:rPr>
              <a:t>	</a:t>
            </a:r>
            <a:r>
              <a:rPr lang="zh-CN" altLang="en-US" sz="2800" dirty="0">
                <a:solidFill>
                  <a:schemeClr val="tx1">
                    <a:lumMod val="65000"/>
                    <a:lumOff val="35000"/>
                  </a:schemeClr>
                </a:solidFill>
              </a:rPr>
              <a:t>集成开发环境</a:t>
            </a:r>
            <a:r>
              <a:rPr lang="en-US" altLang="zh-CN" sz="2800" dirty="0">
                <a:solidFill>
                  <a:schemeClr val="tx1">
                    <a:lumMod val="65000"/>
                    <a:lumOff val="35000"/>
                  </a:schemeClr>
                </a:solidFill>
              </a:rPr>
              <a:t> </a:t>
            </a:r>
            <a:endParaRPr lang="zh-CN" altLang="en-US" sz="2800" dirty="0">
              <a:solidFill>
                <a:schemeClr val="tx1">
                  <a:lumMod val="65000"/>
                  <a:lumOff val="35000"/>
                </a:schemeClr>
              </a:solidFill>
            </a:endParaRPr>
          </a:p>
        </p:txBody>
      </p:sp>
      <p:grpSp>
        <p:nvGrpSpPr>
          <p:cNvPr id="17" name="组合 16"/>
          <p:cNvGrpSpPr/>
          <p:nvPr/>
        </p:nvGrpSpPr>
        <p:grpSpPr>
          <a:xfrm>
            <a:off x="7752184" y="2060848"/>
            <a:ext cx="1440160" cy="1080120"/>
            <a:chOff x="5076056" y="2060848"/>
            <a:chExt cx="1440160" cy="1224136"/>
          </a:xfrm>
        </p:grpSpPr>
        <p:cxnSp>
          <p:nvCxnSpPr>
            <p:cNvPr id="10" name="直接连接符 9"/>
            <p:cNvCxnSpPr/>
            <p:nvPr/>
          </p:nvCxnSpPr>
          <p:spPr>
            <a:xfrm>
              <a:off x="5076056" y="3284984"/>
              <a:ext cx="144016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6516216" y="2060848"/>
              <a:ext cx="0" cy="1224136"/>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796136" y="2060848"/>
              <a:ext cx="720080" cy="0"/>
            </a:xfrm>
            <a:prstGeom prst="line">
              <a:avLst/>
            </a:prstGeom>
            <a:ln w="28575">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9192344" y="2492896"/>
            <a:ext cx="1512168" cy="369332"/>
          </a:xfrm>
          <a:prstGeom prst="rect">
            <a:avLst/>
          </a:prstGeom>
          <a:noFill/>
        </p:spPr>
        <p:txBody>
          <a:bodyPr wrap="square" rtlCol="0">
            <a:spAutoFit/>
          </a:bodyPr>
          <a:lstStyle/>
          <a:p>
            <a:r>
              <a:rPr lang="zh-CN" altLang="en-US" b="1" dirty="0">
                <a:solidFill>
                  <a:srgbClr val="7030A0"/>
                </a:solidFill>
              </a:rPr>
              <a:t>是一种</a:t>
            </a:r>
          </a:p>
        </p:txBody>
      </p:sp>
      <p:grpSp>
        <p:nvGrpSpPr>
          <p:cNvPr id="35" name="组合 34"/>
          <p:cNvGrpSpPr/>
          <p:nvPr/>
        </p:nvGrpSpPr>
        <p:grpSpPr>
          <a:xfrm>
            <a:off x="7752184" y="3465294"/>
            <a:ext cx="1440160" cy="971818"/>
            <a:chOff x="6012160" y="3465294"/>
            <a:chExt cx="1440160" cy="971818"/>
          </a:xfrm>
        </p:grpSpPr>
        <p:cxnSp>
          <p:nvCxnSpPr>
            <p:cNvPr id="23" name="直接连接符 22"/>
            <p:cNvCxnSpPr/>
            <p:nvPr/>
          </p:nvCxnSpPr>
          <p:spPr>
            <a:xfrm>
              <a:off x="6012160" y="3465294"/>
              <a:ext cx="1440160"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452320" y="3465294"/>
              <a:ext cx="0" cy="971818"/>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H="1">
              <a:off x="6732240" y="4437112"/>
              <a:ext cx="720080" cy="0"/>
            </a:xfrm>
            <a:prstGeom prst="straightConnector1">
              <a:avLst/>
            </a:prstGeom>
            <a:ln w="28575">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9205398" y="3757682"/>
            <a:ext cx="1512168" cy="369332"/>
          </a:xfrm>
          <a:prstGeom prst="rect">
            <a:avLst/>
          </a:prstGeom>
          <a:noFill/>
        </p:spPr>
        <p:txBody>
          <a:bodyPr wrap="square" rtlCol="0">
            <a:spAutoFit/>
          </a:bodyPr>
          <a:lstStyle/>
          <a:p>
            <a:r>
              <a:rPr lang="zh-CN" altLang="en-US" b="1" dirty="0">
                <a:solidFill>
                  <a:srgbClr val="7030A0"/>
                </a:solidFill>
              </a:rPr>
              <a:t>包含</a:t>
            </a:r>
          </a:p>
        </p:txBody>
      </p:sp>
      <p:grpSp>
        <p:nvGrpSpPr>
          <p:cNvPr id="37" name="组合 36"/>
          <p:cNvGrpSpPr/>
          <p:nvPr/>
        </p:nvGrpSpPr>
        <p:grpSpPr>
          <a:xfrm>
            <a:off x="2135560" y="3284984"/>
            <a:ext cx="1152128" cy="2376264"/>
            <a:chOff x="755576" y="3284984"/>
            <a:chExt cx="792088" cy="2376264"/>
          </a:xfrm>
        </p:grpSpPr>
        <p:cxnSp>
          <p:nvCxnSpPr>
            <p:cNvPr id="30" name="直接连接符 29"/>
            <p:cNvCxnSpPr/>
            <p:nvPr/>
          </p:nvCxnSpPr>
          <p:spPr>
            <a:xfrm flipH="1">
              <a:off x="755576" y="5661248"/>
              <a:ext cx="792088"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755576" y="3284984"/>
              <a:ext cx="0" cy="2376264"/>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55576" y="3284984"/>
              <a:ext cx="648072" cy="0"/>
            </a:xfrm>
            <a:prstGeom prst="line">
              <a:avLst/>
            </a:prstGeom>
            <a:ln w="28575">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2207568" y="4151982"/>
            <a:ext cx="792088" cy="369332"/>
          </a:xfrm>
          <a:prstGeom prst="rect">
            <a:avLst/>
          </a:prstGeom>
          <a:noFill/>
        </p:spPr>
        <p:txBody>
          <a:bodyPr wrap="square" rtlCol="0">
            <a:spAutoFit/>
          </a:bodyPr>
          <a:lstStyle/>
          <a:p>
            <a:r>
              <a:rPr lang="zh-CN" altLang="en-US" b="1" dirty="0">
                <a:solidFill>
                  <a:srgbClr val="7030A0"/>
                </a:solidFill>
              </a:rPr>
              <a:t>使用</a:t>
            </a:r>
          </a:p>
        </p:txBody>
      </p:sp>
      <p:sp>
        <p:nvSpPr>
          <p:cNvPr id="22" name="object 2">
            <a:extLst>
              <a:ext uri="{FF2B5EF4-FFF2-40B4-BE49-F238E27FC236}">
                <a16:creationId xmlns:a16="http://schemas.microsoft.com/office/drawing/2014/main" id="{518ABE80-788C-4A4E-8581-2A24F812F6B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Review</a:t>
            </a:r>
            <a:endParaRPr lang="zh-CN" altLang="en-US" sz="2800" b="1" spc="-5"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936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8" grpId="0"/>
      <p:bldP spid="3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100</a:t>
            </a:fld>
            <a:endParaRPr lang="zh-CN" altLang="en-US"/>
          </a:p>
        </p:txBody>
      </p:sp>
      <p:sp>
        <p:nvSpPr>
          <p:cNvPr id="22" name="object 2">
            <a:extLst>
              <a:ext uri="{FF2B5EF4-FFF2-40B4-BE49-F238E27FC236}">
                <a16:creationId xmlns:a16="http://schemas.microsoft.com/office/drawing/2014/main" id="{414FB80D-E054-9240-AF42-97C6CFF03900}"/>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表达式：逻辑表达式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8AE1648D-B072-9E42-8534-B1B09E5257BC}"/>
              </a:ext>
            </a:extLst>
          </p:cNvPr>
          <p:cNvSpPr/>
          <p:nvPr/>
        </p:nvSpPr>
        <p:spPr>
          <a:xfrm>
            <a:off x="1415480" y="4633972"/>
            <a:ext cx="8064896" cy="523220"/>
          </a:xfrm>
          <a:prstGeom prst="rect">
            <a:avLst/>
          </a:prstGeom>
        </p:spPr>
        <p:txBody>
          <a:bodyPr wrap="square">
            <a:spAutoFit/>
          </a:bodyPr>
          <a:lstStyle/>
          <a:p>
            <a:pPr marL="1371600" lvl="2" indent="-457200">
              <a:buSzPct val="90000"/>
            </a:pPr>
            <a:r>
              <a:rPr lang="en-US" altLang="zh-CN" sz="2800" b="1" dirty="0"/>
              <a:t>(</a:t>
            </a:r>
            <a:r>
              <a:rPr lang="en-US" altLang="zh-CN" sz="2800" b="1" dirty="0">
                <a:solidFill>
                  <a:schemeClr val="hlink"/>
                </a:solidFill>
              </a:rPr>
              <a:t>year%4==0</a:t>
            </a:r>
            <a:r>
              <a:rPr lang="en-US" altLang="zh-CN" sz="2800" b="1" dirty="0"/>
              <a:t> &amp;&amp; year%100!=0) || </a:t>
            </a:r>
            <a:r>
              <a:rPr lang="en-US" altLang="zh-CN" sz="2800" b="1" dirty="0">
                <a:solidFill>
                  <a:schemeClr val="folHlink"/>
                </a:solidFill>
              </a:rPr>
              <a:t>year%400</a:t>
            </a:r>
            <a:r>
              <a:rPr lang="en-US" altLang="zh-CN" sz="2800" b="1" dirty="0"/>
              <a:t>==0</a:t>
            </a:r>
          </a:p>
        </p:txBody>
      </p:sp>
      <p:sp>
        <p:nvSpPr>
          <p:cNvPr id="10" name="TextBox 8">
            <a:extLst>
              <a:ext uri="{FF2B5EF4-FFF2-40B4-BE49-F238E27FC236}">
                <a16:creationId xmlns:a16="http://schemas.microsoft.com/office/drawing/2014/main" id="{8244EB01-85DD-0E44-AFF0-31262625EB1D}"/>
              </a:ext>
            </a:extLst>
          </p:cNvPr>
          <p:cNvSpPr txBox="1"/>
          <p:nvPr/>
        </p:nvSpPr>
        <p:spPr>
          <a:xfrm>
            <a:off x="2279576" y="1632283"/>
            <a:ext cx="7631832" cy="1538883"/>
          </a:xfrm>
          <a:prstGeom prst="rect">
            <a:avLst/>
          </a:prstGeom>
          <a:noFill/>
        </p:spPr>
        <p:txBody>
          <a:bodyPr wrap="square" rtlCol="0">
            <a:spAutoFit/>
          </a:bodyPr>
          <a:lstStyle/>
          <a:p>
            <a:r>
              <a:rPr lang="en-US" altLang="zh-CN" sz="2400" b="1" dirty="0">
                <a:solidFill>
                  <a:schemeClr val="accent2"/>
                </a:solidFill>
                <a:latin typeface="微软雅黑" pitchFamily="34" charset="-122"/>
                <a:ea typeface="微软雅黑" pitchFamily="34" charset="-122"/>
              </a:rPr>
              <a:t>Example</a:t>
            </a:r>
            <a:r>
              <a:rPr lang="zh-CN" altLang="en-US" sz="2000" b="1" dirty="0">
                <a:solidFill>
                  <a:schemeClr val="tx1">
                    <a:lumMod val="65000"/>
                    <a:lumOff val="35000"/>
                  </a:schemeClr>
                </a:solidFill>
                <a:latin typeface="微软雅黑" pitchFamily="34" charset="-122"/>
                <a:ea typeface="微软雅黑" pitchFamily="34" charset="-122"/>
              </a:rPr>
              <a:t>：闰年（</a:t>
            </a:r>
            <a:r>
              <a:rPr lang="en-US" altLang="zh-CN" sz="2000" b="1" dirty="0">
                <a:solidFill>
                  <a:schemeClr val="tx1">
                    <a:lumMod val="65000"/>
                    <a:lumOff val="35000"/>
                  </a:schemeClr>
                </a:solidFill>
                <a:latin typeface="微软雅黑" pitchFamily="34" charset="-122"/>
                <a:ea typeface="微软雅黑" pitchFamily="34" charset="-122"/>
              </a:rPr>
              <a:t>leap year</a:t>
            </a:r>
            <a:r>
              <a:rPr lang="zh-CN" altLang="en-US" sz="2000" b="1" dirty="0">
                <a:solidFill>
                  <a:schemeClr val="tx1">
                    <a:lumMod val="65000"/>
                    <a:lumOff val="35000"/>
                  </a:schemeClr>
                </a:solidFill>
                <a:latin typeface="微软雅黑" pitchFamily="34" charset="-122"/>
                <a:ea typeface="微软雅黑" pitchFamily="34" charset="-122"/>
              </a:rPr>
              <a:t>）</a:t>
            </a:r>
            <a:endParaRPr lang="en-US" altLang="zh-CN" sz="2000" b="1" dirty="0">
              <a:solidFill>
                <a:schemeClr val="tx1">
                  <a:lumMod val="65000"/>
                  <a:lumOff val="35000"/>
                </a:schemeClr>
              </a:solidFill>
              <a:latin typeface="微软雅黑" pitchFamily="34" charset="-122"/>
              <a:ea typeface="微软雅黑" pitchFamily="34" charset="-122"/>
            </a:endParaRPr>
          </a:p>
          <a:p>
            <a:endParaRPr lang="en-US" altLang="zh-CN" sz="1000" b="1" dirty="0">
              <a:solidFill>
                <a:schemeClr val="tx1">
                  <a:lumMod val="65000"/>
                  <a:lumOff val="35000"/>
                </a:schemeClr>
              </a:solidFill>
              <a:latin typeface="微软雅黑" pitchFamily="34" charset="-122"/>
              <a:ea typeface="微软雅黑" pitchFamily="34" charset="-122"/>
            </a:endParaRPr>
          </a:p>
          <a:p>
            <a:r>
              <a:rPr lang="en-US" altLang="zh-CN" sz="2000" dirty="0">
                <a:latin typeface="+mj-lt"/>
              </a:rPr>
              <a:t>A year in the Gregorian calendar having 366 days, with the extra day, February 29, intercalated to compensate for the quarter-day difference between an ordinary year and the astronomical year.</a:t>
            </a:r>
            <a:endParaRPr lang="en-US" altLang="zh-CN" sz="2000" b="1" dirty="0">
              <a:solidFill>
                <a:schemeClr val="tx1">
                  <a:lumMod val="65000"/>
                  <a:lumOff val="35000"/>
                </a:schemeClr>
              </a:solidFill>
              <a:latin typeface="+mj-lt"/>
              <a:ea typeface="微软雅黑" pitchFamily="34" charset="-122"/>
            </a:endParaRPr>
          </a:p>
        </p:txBody>
      </p:sp>
      <p:sp>
        <p:nvSpPr>
          <p:cNvPr id="11" name="TextBox 5">
            <a:extLst>
              <a:ext uri="{FF2B5EF4-FFF2-40B4-BE49-F238E27FC236}">
                <a16:creationId xmlns:a16="http://schemas.microsoft.com/office/drawing/2014/main" id="{3E48E5CD-502D-D645-9F0D-0C4AAEEA7353}"/>
              </a:ext>
            </a:extLst>
          </p:cNvPr>
          <p:cNvSpPr txBox="1"/>
          <p:nvPr/>
        </p:nvSpPr>
        <p:spPr>
          <a:xfrm>
            <a:off x="2351584" y="3501008"/>
            <a:ext cx="7344816" cy="738664"/>
          </a:xfrm>
          <a:prstGeom prst="rect">
            <a:avLst/>
          </a:prstGeom>
          <a:noFill/>
        </p:spPr>
        <p:txBody>
          <a:bodyPr wrap="square" rtlCol="0">
            <a:spAutoFit/>
          </a:bodyPr>
          <a:lstStyle/>
          <a:p>
            <a:r>
              <a:rPr lang="zh-CN" altLang="en-US" b="1" dirty="0">
                <a:solidFill>
                  <a:schemeClr val="accent2"/>
                </a:solidFill>
                <a:latin typeface="微软雅黑" pitchFamily="34" charset="-122"/>
                <a:ea typeface="微软雅黑" pitchFamily="34" charset="-122"/>
              </a:rPr>
              <a:t>条件一</a:t>
            </a:r>
            <a:r>
              <a:rPr lang="zh-CN" altLang="en-US" dirty="0">
                <a:latin typeface="微软雅黑" pitchFamily="34" charset="-122"/>
                <a:ea typeface="微软雅黑" pitchFamily="34" charset="-122"/>
              </a:rPr>
              <a:t>：能被</a:t>
            </a: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整除，但不能被</a:t>
            </a:r>
            <a:r>
              <a:rPr lang="en-US" altLang="zh-CN" dirty="0">
                <a:latin typeface="微软雅黑" pitchFamily="34" charset="-122"/>
                <a:ea typeface="微软雅黑" pitchFamily="34" charset="-122"/>
              </a:rPr>
              <a:t>100</a:t>
            </a:r>
            <a:r>
              <a:rPr lang="zh-CN" altLang="en-US" dirty="0">
                <a:latin typeface="微软雅黑" pitchFamily="34" charset="-122"/>
                <a:ea typeface="微软雅黑" pitchFamily="34" charset="-122"/>
              </a:rPr>
              <a:t>整除</a:t>
            </a:r>
            <a:endParaRPr lang="en-US" altLang="zh-CN" dirty="0">
              <a:latin typeface="微软雅黑" pitchFamily="34" charset="-122"/>
              <a:ea typeface="微软雅黑" pitchFamily="34" charset="-122"/>
            </a:endParaRPr>
          </a:p>
          <a:p>
            <a:endParaRPr lang="en-US" altLang="zh-CN" sz="600" dirty="0">
              <a:latin typeface="微软雅黑" pitchFamily="34" charset="-122"/>
              <a:ea typeface="微软雅黑" pitchFamily="34" charset="-122"/>
            </a:endParaRPr>
          </a:p>
          <a:p>
            <a:r>
              <a:rPr lang="zh-CN" altLang="en-US" b="1" dirty="0">
                <a:solidFill>
                  <a:schemeClr val="accent2"/>
                </a:solidFill>
                <a:latin typeface="微软雅黑" pitchFamily="34" charset="-122"/>
                <a:ea typeface="微软雅黑" pitchFamily="34" charset="-122"/>
              </a:rPr>
              <a:t>条件二</a:t>
            </a:r>
            <a:r>
              <a:rPr lang="zh-CN" altLang="en-US" dirty="0">
                <a:latin typeface="微软雅黑" pitchFamily="34" charset="-122"/>
                <a:ea typeface="微软雅黑" pitchFamily="34" charset="-122"/>
              </a:rPr>
              <a:t>：能被</a:t>
            </a:r>
            <a:r>
              <a:rPr lang="en-US" altLang="zh-CN" dirty="0">
                <a:latin typeface="微软雅黑" pitchFamily="34" charset="-122"/>
                <a:ea typeface="微软雅黑" pitchFamily="34" charset="-122"/>
              </a:rPr>
              <a:t>400</a:t>
            </a:r>
            <a:r>
              <a:rPr lang="zh-CN" altLang="en-US" dirty="0">
                <a:latin typeface="微软雅黑" pitchFamily="34" charset="-122"/>
                <a:ea typeface="微软雅黑" pitchFamily="34" charset="-122"/>
              </a:rPr>
              <a:t>整除</a:t>
            </a:r>
          </a:p>
        </p:txBody>
      </p:sp>
    </p:spTree>
    <p:extLst>
      <p:ext uri="{BB962C8B-B14F-4D97-AF65-F5344CB8AC3E}">
        <p14:creationId xmlns:p14="http://schemas.microsoft.com/office/powerpoint/2010/main" val="14994171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101</a:t>
            </a:fld>
            <a:endParaRPr lang="zh-CN" altLang="en-US"/>
          </a:p>
        </p:txBody>
      </p:sp>
      <p:sp>
        <p:nvSpPr>
          <p:cNvPr id="22" name="object 2">
            <a:extLst>
              <a:ext uri="{FF2B5EF4-FFF2-40B4-BE49-F238E27FC236}">
                <a16:creationId xmlns:a16="http://schemas.microsoft.com/office/drawing/2014/main" id="{414FB80D-E054-9240-AF42-97C6CFF03900}"/>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7" name="TextBox 4">
            <a:extLst>
              <a:ext uri="{FF2B5EF4-FFF2-40B4-BE49-F238E27FC236}">
                <a16:creationId xmlns:a16="http://schemas.microsoft.com/office/drawing/2014/main" id="{13552E03-E593-8042-9A9C-95CA47A64FBA}"/>
              </a:ext>
            </a:extLst>
          </p:cNvPr>
          <p:cNvSpPr txBox="1"/>
          <p:nvPr/>
        </p:nvSpPr>
        <p:spPr>
          <a:xfrm>
            <a:off x="2639616" y="2132857"/>
            <a:ext cx="6840760" cy="461665"/>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表达式</a:t>
            </a:r>
            <a:r>
              <a:rPr lang="zh-CN" altLang="en-US" sz="2000" b="1" dirty="0">
                <a:solidFill>
                  <a:schemeClr val="tx1">
                    <a:lumMod val="65000"/>
                    <a:lumOff val="35000"/>
                  </a:schemeClr>
                </a:solidFill>
                <a:latin typeface="微软雅黑" pitchFamily="34" charset="-122"/>
                <a:ea typeface="微软雅黑" pitchFamily="34" charset="-122"/>
              </a:rPr>
              <a:t>：用</a:t>
            </a:r>
            <a:r>
              <a:rPr lang="zh-CN" altLang="en-US" sz="2400" b="1" dirty="0">
                <a:solidFill>
                  <a:schemeClr val="accent1"/>
                </a:solidFill>
                <a:latin typeface="微软雅黑" pitchFamily="34" charset="-122"/>
                <a:ea typeface="微软雅黑" pitchFamily="34" charset="-122"/>
              </a:rPr>
              <a:t>运算符和括号</a:t>
            </a:r>
            <a:r>
              <a:rPr lang="zh-CN" altLang="en-US" sz="2000" b="1" dirty="0">
                <a:solidFill>
                  <a:schemeClr val="tx1">
                    <a:lumMod val="65000"/>
                    <a:lumOff val="35000"/>
                  </a:schemeClr>
                </a:solidFill>
                <a:latin typeface="微软雅黑" pitchFamily="34" charset="-122"/>
                <a:ea typeface="微软雅黑" pitchFamily="34" charset="-122"/>
              </a:rPr>
              <a:t>将</a:t>
            </a:r>
            <a:r>
              <a:rPr lang="zh-CN" altLang="en-US" sz="2400" b="1" dirty="0">
                <a:solidFill>
                  <a:schemeClr val="accent1"/>
                </a:solidFill>
                <a:latin typeface="微软雅黑" pitchFamily="34" charset="-122"/>
                <a:ea typeface="微软雅黑" pitchFamily="34" charset="-122"/>
              </a:rPr>
              <a:t>操作数</a:t>
            </a:r>
            <a:r>
              <a:rPr lang="zh-CN" altLang="en-US" sz="2000" b="1" dirty="0">
                <a:solidFill>
                  <a:schemeClr val="tx1">
                    <a:lumMod val="65000"/>
                    <a:lumOff val="35000"/>
                  </a:schemeClr>
                </a:solidFill>
                <a:latin typeface="微软雅黑" pitchFamily="34" charset="-122"/>
                <a:ea typeface="微软雅黑" pitchFamily="34" charset="-122"/>
              </a:rPr>
              <a:t>连接起来</a:t>
            </a:r>
            <a:r>
              <a:rPr lang="zh-CN" altLang="en-US" sz="2400" b="1" dirty="0">
                <a:solidFill>
                  <a:schemeClr val="accent1"/>
                </a:solidFill>
                <a:latin typeface="微软雅黑" pitchFamily="34" charset="-122"/>
                <a:ea typeface="微软雅黑" pitchFamily="34" charset="-122"/>
              </a:rPr>
              <a:t>求值</a:t>
            </a:r>
            <a:r>
              <a:rPr lang="zh-CN" altLang="en-US" sz="2000" b="1" dirty="0">
                <a:solidFill>
                  <a:schemeClr val="tx1">
                    <a:lumMod val="65000"/>
                    <a:lumOff val="35000"/>
                  </a:schemeClr>
                </a:solidFill>
                <a:latin typeface="微软雅黑" pitchFamily="34" charset="-122"/>
                <a:ea typeface="微软雅黑" pitchFamily="34" charset="-122"/>
              </a:rPr>
              <a:t>的式子</a:t>
            </a:r>
          </a:p>
        </p:txBody>
      </p:sp>
      <p:cxnSp>
        <p:nvCxnSpPr>
          <p:cNvPr id="8" name="直接连接符 11">
            <a:extLst>
              <a:ext uri="{FF2B5EF4-FFF2-40B4-BE49-F238E27FC236}">
                <a16:creationId xmlns:a16="http://schemas.microsoft.com/office/drawing/2014/main" id="{5C787A97-D711-2A47-A290-12188D76E37A}"/>
              </a:ext>
            </a:extLst>
          </p:cNvPr>
          <p:cNvCxnSpPr/>
          <p:nvPr/>
        </p:nvCxnSpPr>
        <p:spPr>
          <a:xfrm>
            <a:off x="3215680" y="2569260"/>
            <a:ext cx="0" cy="3740061"/>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2">
            <a:extLst>
              <a:ext uri="{FF2B5EF4-FFF2-40B4-BE49-F238E27FC236}">
                <a16:creationId xmlns:a16="http://schemas.microsoft.com/office/drawing/2014/main" id="{E5C4BFB8-08A9-864E-AE19-B969C6003DDF}"/>
              </a:ext>
            </a:extLst>
          </p:cNvPr>
          <p:cNvCxnSpPr/>
          <p:nvPr/>
        </p:nvCxnSpPr>
        <p:spPr>
          <a:xfrm>
            <a:off x="3215680" y="306896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3">
            <a:extLst>
              <a:ext uri="{FF2B5EF4-FFF2-40B4-BE49-F238E27FC236}">
                <a16:creationId xmlns:a16="http://schemas.microsoft.com/office/drawing/2014/main" id="{C0082F19-9586-EC44-85C6-522DB3CA5883}"/>
              </a:ext>
            </a:extLst>
          </p:cNvPr>
          <p:cNvCxnSpPr/>
          <p:nvPr/>
        </p:nvCxnSpPr>
        <p:spPr>
          <a:xfrm>
            <a:off x="3215680" y="3645024"/>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233DA512-5BF9-C342-BDAD-B94E944A6372}"/>
              </a:ext>
            </a:extLst>
          </p:cNvPr>
          <p:cNvSpPr/>
          <p:nvPr/>
        </p:nvSpPr>
        <p:spPr>
          <a:xfrm>
            <a:off x="4511824" y="2852937"/>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算术表达式</a:t>
            </a:r>
          </a:p>
        </p:txBody>
      </p:sp>
      <p:sp>
        <p:nvSpPr>
          <p:cNvPr id="15" name="矩形 14">
            <a:extLst>
              <a:ext uri="{FF2B5EF4-FFF2-40B4-BE49-F238E27FC236}">
                <a16:creationId xmlns:a16="http://schemas.microsoft.com/office/drawing/2014/main" id="{511B6DF3-B1B2-7440-B6BC-DA41D7104129}"/>
              </a:ext>
            </a:extLst>
          </p:cNvPr>
          <p:cNvSpPr/>
          <p:nvPr/>
        </p:nvSpPr>
        <p:spPr>
          <a:xfrm>
            <a:off x="4511824" y="3422018"/>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关系表达式</a:t>
            </a:r>
          </a:p>
        </p:txBody>
      </p:sp>
      <p:cxnSp>
        <p:nvCxnSpPr>
          <p:cNvPr id="16" name="直接连接符 16">
            <a:extLst>
              <a:ext uri="{FF2B5EF4-FFF2-40B4-BE49-F238E27FC236}">
                <a16:creationId xmlns:a16="http://schemas.microsoft.com/office/drawing/2014/main" id="{3F37F80A-7984-0847-BC99-30A8513A8AB5}"/>
              </a:ext>
            </a:extLst>
          </p:cNvPr>
          <p:cNvCxnSpPr/>
          <p:nvPr/>
        </p:nvCxnSpPr>
        <p:spPr>
          <a:xfrm>
            <a:off x="3215680" y="4221088"/>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7">
            <a:extLst>
              <a:ext uri="{FF2B5EF4-FFF2-40B4-BE49-F238E27FC236}">
                <a16:creationId xmlns:a16="http://schemas.microsoft.com/office/drawing/2014/main" id="{EC09274A-890B-BC45-93EB-A87575F6263F}"/>
              </a:ext>
            </a:extLst>
          </p:cNvPr>
          <p:cNvCxnSpPr/>
          <p:nvPr/>
        </p:nvCxnSpPr>
        <p:spPr>
          <a:xfrm>
            <a:off x="3215680" y="479715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2371198F-94D6-074F-8562-F53FEEE12625}"/>
              </a:ext>
            </a:extLst>
          </p:cNvPr>
          <p:cNvSpPr/>
          <p:nvPr/>
        </p:nvSpPr>
        <p:spPr>
          <a:xfrm>
            <a:off x="4511824" y="4005065"/>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逻辑表达式</a:t>
            </a:r>
          </a:p>
        </p:txBody>
      </p:sp>
      <p:sp>
        <p:nvSpPr>
          <p:cNvPr id="19" name="矩形 18">
            <a:extLst>
              <a:ext uri="{FF2B5EF4-FFF2-40B4-BE49-F238E27FC236}">
                <a16:creationId xmlns:a16="http://schemas.microsoft.com/office/drawing/2014/main" id="{93C98DBC-792B-3B48-95AE-DE4484509E46}"/>
              </a:ext>
            </a:extLst>
          </p:cNvPr>
          <p:cNvSpPr/>
          <p:nvPr/>
        </p:nvSpPr>
        <p:spPr>
          <a:xfrm>
            <a:off x="4511824" y="4574146"/>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赋值表达式</a:t>
            </a:r>
          </a:p>
        </p:txBody>
      </p:sp>
      <p:cxnSp>
        <p:nvCxnSpPr>
          <p:cNvPr id="20" name="直接连接符 20">
            <a:extLst>
              <a:ext uri="{FF2B5EF4-FFF2-40B4-BE49-F238E27FC236}">
                <a16:creationId xmlns:a16="http://schemas.microsoft.com/office/drawing/2014/main" id="{63F8CA00-3FC1-C44B-821B-EB5B45E00271}"/>
              </a:ext>
            </a:extLst>
          </p:cNvPr>
          <p:cNvCxnSpPr/>
          <p:nvPr/>
        </p:nvCxnSpPr>
        <p:spPr>
          <a:xfrm>
            <a:off x="3215680" y="537321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1">
            <a:extLst>
              <a:ext uri="{FF2B5EF4-FFF2-40B4-BE49-F238E27FC236}">
                <a16:creationId xmlns:a16="http://schemas.microsoft.com/office/drawing/2014/main" id="{D8F2DCBB-6C9C-3446-8C22-AC13B2F79A43}"/>
              </a:ext>
            </a:extLst>
          </p:cNvPr>
          <p:cNvCxnSpPr/>
          <p:nvPr/>
        </p:nvCxnSpPr>
        <p:spPr>
          <a:xfrm>
            <a:off x="3215680" y="594928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96D24E5D-F36F-7647-B407-99AE14118041}"/>
              </a:ext>
            </a:extLst>
          </p:cNvPr>
          <p:cNvSpPr/>
          <p:nvPr/>
        </p:nvSpPr>
        <p:spPr>
          <a:xfrm>
            <a:off x="4511824" y="5157193"/>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复合赋值运算</a:t>
            </a:r>
          </a:p>
        </p:txBody>
      </p:sp>
      <p:sp>
        <p:nvSpPr>
          <p:cNvPr id="24" name="矩形 23">
            <a:extLst>
              <a:ext uri="{FF2B5EF4-FFF2-40B4-BE49-F238E27FC236}">
                <a16:creationId xmlns:a16="http://schemas.microsoft.com/office/drawing/2014/main" id="{75247CB9-ACEA-D241-A798-823D05A5F4A1}"/>
              </a:ext>
            </a:extLst>
          </p:cNvPr>
          <p:cNvSpPr/>
          <p:nvPr/>
        </p:nvSpPr>
        <p:spPr>
          <a:xfrm>
            <a:off x="4511824" y="5726274"/>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类型转换</a:t>
            </a:r>
          </a:p>
        </p:txBody>
      </p:sp>
      <p:sp>
        <p:nvSpPr>
          <p:cNvPr id="25" name="矩形标注 24">
            <a:extLst>
              <a:ext uri="{FF2B5EF4-FFF2-40B4-BE49-F238E27FC236}">
                <a16:creationId xmlns:a16="http://schemas.microsoft.com/office/drawing/2014/main" id="{37E80026-D3B5-B64B-8EC8-3C1155EB16C2}"/>
              </a:ext>
            </a:extLst>
          </p:cNvPr>
          <p:cNvSpPr/>
          <p:nvPr/>
        </p:nvSpPr>
        <p:spPr>
          <a:xfrm>
            <a:off x="5879976" y="1340768"/>
            <a:ext cx="2088232" cy="504056"/>
          </a:xfrm>
          <a:prstGeom prst="wedgeRectCallout">
            <a:avLst>
              <a:gd name="adj1" fmla="val -20833"/>
              <a:gd name="adj2" fmla="val 9971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65000"/>
                    <a:lumOff val="35000"/>
                  </a:schemeClr>
                </a:solidFill>
                <a:latin typeface="微软雅黑" pitchFamily="34" charset="-122"/>
                <a:ea typeface="微软雅黑" pitchFamily="34" charset="-122"/>
              </a:rPr>
              <a:t>常量、变量、函数</a:t>
            </a:r>
          </a:p>
        </p:txBody>
      </p:sp>
    </p:spTree>
    <p:extLst>
      <p:ext uri="{BB962C8B-B14F-4D97-AF65-F5344CB8AC3E}">
        <p14:creationId xmlns:p14="http://schemas.microsoft.com/office/powerpoint/2010/main" val="18046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4"/>
                                        </p:tgtEl>
                                        <p:attrNameLst>
                                          <p:attrName>style.opacity</p:attrName>
                                        </p:attrNameLst>
                                      </p:cBhvr>
                                      <p:to>
                                        <p:strVal val="0.5"/>
                                      </p:to>
                                    </p:set>
                                    <p:animEffect filter="image" prLst="opacity: 0.5">
                                      <p:cBhvr rctx="IE">
                                        <p:cTn id="7" dur="indefinite"/>
                                        <p:tgtEl>
                                          <p:spTgt spid="24"/>
                                        </p:tgtEl>
                                      </p:cBhvr>
                                    </p:animEffect>
                                  </p:childTnLst>
                                </p:cTn>
                              </p:par>
                              <p:par>
                                <p:cTn id="8" presetID="9" presetClass="emph" presetSubtype="0" grpId="0" nodeType="withEffect">
                                  <p:stCondLst>
                                    <p:cond delay="0"/>
                                  </p:stCondLst>
                                  <p:childTnLst>
                                    <p:set>
                                      <p:cBhvr rctx="PPT">
                                        <p:cTn id="9" dur="indefinite"/>
                                        <p:tgtEl>
                                          <p:spTgt spid="14"/>
                                        </p:tgtEl>
                                        <p:attrNameLst>
                                          <p:attrName>style.opacity</p:attrName>
                                        </p:attrNameLst>
                                      </p:cBhvr>
                                      <p:to>
                                        <p:strVal val="0.5"/>
                                      </p:to>
                                    </p:set>
                                    <p:animEffect filter="image" prLst="opacity: 0.5">
                                      <p:cBhvr rctx="IE">
                                        <p:cTn id="10" dur="indefinite"/>
                                        <p:tgtEl>
                                          <p:spTgt spid="14"/>
                                        </p:tgtEl>
                                      </p:cBhvr>
                                    </p:animEffect>
                                  </p:childTnLst>
                                </p:cTn>
                              </p:par>
                              <p:par>
                                <p:cTn id="11" presetID="9" presetClass="emph" presetSubtype="0" grpId="0" nodeType="withEffect">
                                  <p:stCondLst>
                                    <p:cond delay="0"/>
                                  </p:stCondLst>
                                  <p:childTnLst>
                                    <p:set>
                                      <p:cBhvr rctx="PPT">
                                        <p:cTn id="12" dur="indefinite"/>
                                        <p:tgtEl>
                                          <p:spTgt spid="15"/>
                                        </p:tgtEl>
                                        <p:attrNameLst>
                                          <p:attrName>style.opacity</p:attrName>
                                        </p:attrNameLst>
                                      </p:cBhvr>
                                      <p:to>
                                        <p:strVal val="0.5"/>
                                      </p:to>
                                    </p:set>
                                    <p:animEffect filter="image" prLst="opacity: 0.5">
                                      <p:cBhvr rctx="IE">
                                        <p:cTn id="13" dur="indefinite"/>
                                        <p:tgtEl>
                                          <p:spTgt spid="15"/>
                                        </p:tgtEl>
                                      </p:cBhvr>
                                    </p:animEffect>
                                  </p:childTnLst>
                                </p:cTn>
                              </p:par>
                              <p:par>
                                <p:cTn id="14" presetID="9" presetClass="emph" presetSubtype="0" grpId="0" nodeType="withEffect">
                                  <p:stCondLst>
                                    <p:cond delay="0"/>
                                  </p:stCondLst>
                                  <p:childTnLst>
                                    <p:set>
                                      <p:cBhvr rctx="PPT">
                                        <p:cTn id="15" dur="indefinite"/>
                                        <p:tgtEl>
                                          <p:spTgt spid="18"/>
                                        </p:tgtEl>
                                        <p:attrNameLst>
                                          <p:attrName>style.opacity</p:attrName>
                                        </p:attrNameLst>
                                      </p:cBhvr>
                                      <p:to>
                                        <p:strVal val="0.5"/>
                                      </p:to>
                                    </p:set>
                                    <p:animEffect filter="image" prLst="opacity: 0.5">
                                      <p:cBhvr rctx="IE">
                                        <p:cTn id="16" dur="indefinite"/>
                                        <p:tgtEl>
                                          <p:spTgt spid="18"/>
                                        </p:tgtEl>
                                      </p:cBhvr>
                                    </p:animEffect>
                                  </p:childTnLst>
                                </p:cTn>
                              </p:par>
                              <p:par>
                                <p:cTn id="17" presetID="9" presetClass="emph" presetSubtype="0" grpId="0" nodeType="withEffect">
                                  <p:stCondLst>
                                    <p:cond delay="0"/>
                                  </p:stCondLst>
                                  <p:childTnLst>
                                    <p:set>
                                      <p:cBhvr>
                                        <p:cTn id="18" dur="indefinite"/>
                                        <p:tgtEl>
                                          <p:spTgt spid="23"/>
                                        </p:tgtEl>
                                        <p:attrNameLst>
                                          <p:attrName>style.opacity</p:attrName>
                                        </p:attrNameLst>
                                      </p:cBhvr>
                                      <p:to>
                                        <p:strVal val="0.5"/>
                                      </p:to>
                                    </p:set>
                                    <p:animEffect filter="image" prLst="opacity: 0.5">
                                      <p:cBhvr rctx="IE">
                                        <p:cTn id="19" dur="indefinite"/>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animBg="1"/>
      <p:bldP spid="23" grpId="0" animBg="1"/>
      <p:bldP spid="2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102</a:t>
            </a:fld>
            <a:endParaRPr lang="zh-CN" altLang="en-US"/>
          </a:p>
        </p:txBody>
      </p:sp>
      <p:sp>
        <p:nvSpPr>
          <p:cNvPr id="22" name="object 2">
            <a:extLst>
              <a:ext uri="{FF2B5EF4-FFF2-40B4-BE49-F238E27FC236}">
                <a16:creationId xmlns:a16="http://schemas.microsoft.com/office/drawing/2014/main" id="{414FB80D-E054-9240-AF42-97C6CFF03900}"/>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表达式：赋值表达式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7" name="TextBox 24">
            <a:extLst>
              <a:ext uri="{FF2B5EF4-FFF2-40B4-BE49-F238E27FC236}">
                <a16:creationId xmlns:a16="http://schemas.microsoft.com/office/drawing/2014/main" id="{CAD9EFB2-8061-DF43-BC15-FD94D51C5639}"/>
              </a:ext>
            </a:extLst>
          </p:cNvPr>
          <p:cNvSpPr txBox="1"/>
          <p:nvPr/>
        </p:nvSpPr>
        <p:spPr>
          <a:xfrm>
            <a:off x="2424608" y="1754813"/>
            <a:ext cx="7631832" cy="1292662"/>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赋值表达式</a:t>
            </a:r>
            <a:r>
              <a:rPr lang="zh-CN" altLang="en-US" sz="2000" b="1" dirty="0">
                <a:solidFill>
                  <a:schemeClr val="tx1">
                    <a:lumMod val="65000"/>
                    <a:lumOff val="35000"/>
                  </a:schemeClr>
                </a:solidFill>
                <a:latin typeface="微软雅黑" pitchFamily="34" charset="-122"/>
                <a:ea typeface="微软雅黑" pitchFamily="34" charset="-122"/>
              </a:rPr>
              <a:t>：</a:t>
            </a:r>
            <a:endParaRPr lang="en-US" altLang="zh-CN" sz="2000" b="1" dirty="0">
              <a:solidFill>
                <a:schemeClr val="tx1">
                  <a:lumMod val="65000"/>
                  <a:lumOff val="35000"/>
                </a:schemeClr>
              </a:solidFill>
              <a:latin typeface="微软雅黑" pitchFamily="34" charset="-122"/>
              <a:ea typeface="微软雅黑" pitchFamily="34" charset="-122"/>
            </a:endParaRPr>
          </a:p>
          <a:p>
            <a:endParaRPr lang="en-US" altLang="zh-CN" sz="1000" b="1" dirty="0">
              <a:solidFill>
                <a:schemeClr val="tx1">
                  <a:lumMod val="65000"/>
                  <a:lumOff val="35000"/>
                </a:schemeClr>
              </a:solidFill>
              <a:latin typeface="微软雅黑" pitchFamily="34" charset="-122"/>
              <a:ea typeface="微软雅黑" pitchFamily="34" charset="-122"/>
            </a:endParaRPr>
          </a:p>
          <a:p>
            <a:r>
              <a:rPr lang="zh-CN" altLang="en-US" sz="2000" b="1" dirty="0">
                <a:solidFill>
                  <a:schemeClr val="tx1">
                    <a:lumMod val="65000"/>
                    <a:lumOff val="35000"/>
                  </a:schemeClr>
                </a:solidFill>
                <a:latin typeface="微软雅黑" pitchFamily="34" charset="-122"/>
                <a:ea typeface="微软雅黑" pitchFamily="34" charset="-122"/>
              </a:rPr>
              <a:t>用</a:t>
            </a:r>
            <a:r>
              <a:rPr lang="zh-CN" altLang="en-US" sz="2400" b="1" dirty="0">
                <a:solidFill>
                  <a:schemeClr val="accent1"/>
                </a:solidFill>
                <a:latin typeface="微软雅黑" pitchFamily="34" charset="-122"/>
                <a:ea typeface="微软雅黑" pitchFamily="34" charset="-122"/>
              </a:rPr>
              <a:t>赋值运算符</a:t>
            </a:r>
            <a:r>
              <a:rPr lang="zh-CN" altLang="en-US" sz="2000" b="1" dirty="0">
                <a:solidFill>
                  <a:schemeClr val="tx1">
                    <a:lumMod val="65000"/>
                    <a:lumOff val="35000"/>
                  </a:schemeClr>
                </a:solidFill>
                <a:latin typeface="微软雅黑" pitchFamily="34" charset="-122"/>
                <a:ea typeface="微软雅黑" pitchFamily="34" charset="-122"/>
              </a:rPr>
              <a:t>将</a:t>
            </a:r>
            <a:r>
              <a:rPr lang="zh-CN" altLang="en-US" sz="2400" b="1" dirty="0">
                <a:solidFill>
                  <a:schemeClr val="accent1"/>
                </a:solidFill>
                <a:latin typeface="微软雅黑" pitchFamily="34" charset="-122"/>
                <a:ea typeface="微软雅黑" pitchFamily="34" charset="-122"/>
              </a:rPr>
              <a:t>一个变量和一个表达式</a:t>
            </a:r>
            <a:r>
              <a:rPr lang="zh-CN" altLang="en-US" sz="2000" b="1" dirty="0">
                <a:solidFill>
                  <a:schemeClr val="tx1">
                    <a:lumMod val="65000"/>
                    <a:lumOff val="35000"/>
                  </a:schemeClr>
                </a:solidFill>
                <a:latin typeface="微软雅黑" pitchFamily="34" charset="-122"/>
                <a:ea typeface="微软雅黑" pitchFamily="34" charset="-122"/>
              </a:rPr>
              <a:t>连接起来，返回</a:t>
            </a:r>
            <a:r>
              <a:rPr lang="zh-CN" altLang="en-US" sz="2400" b="1" dirty="0">
                <a:solidFill>
                  <a:schemeClr val="accent1"/>
                </a:solidFill>
                <a:latin typeface="微软雅黑" pitchFamily="34" charset="-122"/>
                <a:ea typeface="微软雅黑" pitchFamily="34" charset="-122"/>
              </a:rPr>
              <a:t>一个变量</a:t>
            </a:r>
            <a:r>
              <a:rPr lang="zh-CN" altLang="en-US" sz="2000" b="1" dirty="0">
                <a:solidFill>
                  <a:schemeClr val="tx1">
                    <a:lumMod val="65000"/>
                    <a:lumOff val="35000"/>
                  </a:schemeClr>
                </a:solidFill>
                <a:latin typeface="微软雅黑" pitchFamily="34" charset="-122"/>
                <a:ea typeface="微软雅黑" pitchFamily="34" charset="-122"/>
              </a:rPr>
              <a:t>的式子</a:t>
            </a:r>
          </a:p>
        </p:txBody>
      </p:sp>
      <p:sp>
        <p:nvSpPr>
          <p:cNvPr id="8" name="矩形 7">
            <a:extLst>
              <a:ext uri="{FF2B5EF4-FFF2-40B4-BE49-F238E27FC236}">
                <a16:creationId xmlns:a16="http://schemas.microsoft.com/office/drawing/2014/main" id="{373083D1-D466-0340-B6FA-C502D1F45D02}"/>
              </a:ext>
            </a:extLst>
          </p:cNvPr>
          <p:cNvSpPr/>
          <p:nvPr/>
        </p:nvSpPr>
        <p:spPr>
          <a:xfrm>
            <a:off x="2999656" y="3645025"/>
            <a:ext cx="1728192" cy="461665"/>
          </a:xfrm>
          <a:prstGeom prst="rect">
            <a:avLst/>
          </a:prstGeom>
        </p:spPr>
        <p:txBody>
          <a:bodyPr wrap="square">
            <a:spAutoFit/>
          </a:bodyPr>
          <a:lstStyle/>
          <a:p>
            <a:r>
              <a:rPr lang="en-US" altLang="zh-CN" sz="2400" b="1" dirty="0">
                <a:solidFill>
                  <a:schemeClr val="accent2"/>
                </a:solidFill>
              </a:rPr>
              <a:t>a = 5 + 6;</a:t>
            </a:r>
          </a:p>
        </p:txBody>
      </p:sp>
      <p:sp>
        <p:nvSpPr>
          <p:cNvPr id="12" name="矩形 11">
            <a:extLst>
              <a:ext uri="{FF2B5EF4-FFF2-40B4-BE49-F238E27FC236}">
                <a16:creationId xmlns:a16="http://schemas.microsoft.com/office/drawing/2014/main" id="{6F0C2BD1-1DDC-E74B-87EB-1ABD1418F38A}"/>
              </a:ext>
            </a:extLst>
          </p:cNvPr>
          <p:cNvSpPr/>
          <p:nvPr/>
        </p:nvSpPr>
        <p:spPr>
          <a:xfrm>
            <a:off x="5879976" y="3645024"/>
            <a:ext cx="2664296" cy="461665"/>
          </a:xfrm>
          <a:prstGeom prst="rect">
            <a:avLst/>
          </a:prstGeom>
        </p:spPr>
        <p:txBody>
          <a:bodyPr wrap="square">
            <a:spAutoFit/>
          </a:bodyPr>
          <a:lstStyle/>
          <a:p>
            <a:r>
              <a:rPr lang="en-US" altLang="zh-CN" sz="2400" b="1" dirty="0">
                <a:solidFill>
                  <a:schemeClr val="accent2"/>
                </a:solidFill>
              </a:rPr>
              <a:t>b = c = d = a + 5</a:t>
            </a:r>
          </a:p>
        </p:txBody>
      </p:sp>
      <p:sp>
        <p:nvSpPr>
          <p:cNvPr id="13" name="矩形 12">
            <a:extLst>
              <a:ext uri="{FF2B5EF4-FFF2-40B4-BE49-F238E27FC236}">
                <a16:creationId xmlns:a16="http://schemas.microsoft.com/office/drawing/2014/main" id="{6CE8E90E-4D56-C948-B7DC-A70E1DB83CD6}"/>
              </a:ext>
            </a:extLst>
          </p:cNvPr>
          <p:cNvSpPr/>
          <p:nvPr/>
        </p:nvSpPr>
        <p:spPr>
          <a:xfrm>
            <a:off x="2999656" y="4509121"/>
            <a:ext cx="2664296" cy="461665"/>
          </a:xfrm>
          <a:prstGeom prst="rect">
            <a:avLst/>
          </a:prstGeom>
        </p:spPr>
        <p:txBody>
          <a:bodyPr wrap="square">
            <a:spAutoFit/>
          </a:bodyPr>
          <a:lstStyle/>
          <a:p>
            <a:r>
              <a:rPr lang="en-US" altLang="zh-CN" sz="2400" b="1" dirty="0">
                <a:solidFill>
                  <a:schemeClr val="accent2"/>
                </a:solidFill>
              </a:rPr>
              <a:t>a = (b = 4) + (c = 6)</a:t>
            </a:r>
          </a:p>
        </p:txBody>
      </p:sp>
    </p:spTree>
    <p:extLst>
      <p:ext uri="{BB962C8B-B14F-4D97-AF65-F5344CB8AC3E}">
        <p14:creationId xmlns:p14="http://schemas.microsoft.com/office/powerpoint/2010/main" val="310981420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103</a:t>
            </a:fld>
            <a:endParaRPr lang="zh-CN" altLang="en-US"/>
          </a:p>
        </p:txBody>
      </p:sp>
      <p:sp>
        <p:nvSpPr>
          <p:cNvPr id="22" name="object 2">
            <a:extLst>
              <a:ext uri="{FF2B5EF4-FFF2-40B4-BE49-F238E27FC236}">
                <a16:creationId xmlns:a16="http://schemas.microsoft.com/office/drawing/2014/main" id="{414FB80D-E054-9240-AF42-97C6CFF03900}"/>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表达式：赋值表达式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9" name="TextBox 24">
            <a:extLst>
              <a:ext uri="{FF2B5EF4-FFF2-40B4-BE49-F238E27FC236}">
                <a16:creationId xmlns:a16="http://schemas.microsoft.com/office/drawing/2014/main" id="{D00103F9-E548-7949-8441-0071289AA7C2}"/>
              </a:ext>
            </a:extLst>
          </p:cNvPr>
          <p:cNvSpPr txBox="1"/>
          <p:nvPr/>
        </p:nvSpPr>
        <p:spPr>
          <a:xfrm>
            <a:off x="2424608" y="1754813"/>
            <a:ext cx="7631832" cy="1292662"/>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复合赋值表达式</a:t>
            </a:r>
            <a:r>
              <a:rPr lang="zh-CN" altLang="en-US" sz="2000" b="1" dirty="0">
                <a:solidFill>
                  <a:schemeClr val="tx1">
                    <a:lumMod val="65000"/>
                    <a:lumOff val="35000"/>
                  </a:schemeClr>
                </a:solidFill>
                <a:latin typeface="微软雅黑" pitchFamily="34" charset="-122"/>
                <a:ea typeface="微软雅黑" pitchFamily="34" charset="-122"/>
              </a:rPr>
              <a:t>：</a:t>
            </a:r>
            <a:endParaRPr lang="en-US" altLang="zh-CN" sz="2000" b="1" dirty="0">
              <a:solidFill>
                <a:schemeClr val="tx1">
                  <a:lumMod val="65000"/>
                  <a:lumOff val="35000"/>
                </a:schemeClr>
              </a:solidFill>
              <a:latin typeface="微软雅黑" pitchFamily="34" charset="-122"/>
              <a:ea typeface="微软雅黑" pitchFamily="34" charset="-122"/>
            </a:endParaRPr>
          </a:p>
          <a:p>
            <a:endParaRPr lang="en-US" altLang="zh-CN" sz="1000" b="1" dirty="0">
              <a:solidFill>
                <a:schemeClr val="tx1">
                  <a:lumMod val="65000"/>
                  <a:lumOff val="35000"/>
                </a:schemeClr>
              </a:solidFill>
              <a:latin typeface="微软雅黑" pitchFamily="34" charset="-122"/>
              <a:ea typeface="微软雅黑" pitchFamily="34" charset="-122"/>
            </a:endParaRPr>
          </a:p>
          <a:p>
            <a:r>
              <a:rPr lang="zh-CN" altLang="en-US" sz="2000" b="1" dirty="0">
                <a:solidFill>
                  <a:schemeClr val="tx1">
                    <a:lumMod val="65000"/>
                    <a:lumOff val="35000"/>
                  </a:schemeClr>
                </a:solidFill>
                <a:latin typeface="微软雅黑" pitchFamily="34" charset="-122"/>
                <a:ea typeface="微软雅黑" pitchFamily="34" charset="-122"/>
              </a:rPr>
              <a:t>用</a:t>
            </a:r>
            <a:r>
              <a:rPr lang="zh-CN" altLang="en-US" sz="2400" b="1" dirty="0">
                <a:solidFill>
                  <a:schemeClr val="accent1"/>
                </a:solidFill>
                <a:latin typeface="微软雅黑" pitchFamily="34" charset="-122"/>
                <a:ea typeface="微软雅黑" pitchFamily="34" charset="-122"/>
              </a:rPr>
              <a:t>复合赋值运算符</a:t>
            </a:r>
            <a:r>
              <a:rPr lang="zh-CN" altLang="en-US" sz="2000" b="1" dirty="0">
                <a:solidFill>
                  <a:schemeClr val="tx1">
                    <a:lumMod val="65000"/>
                    <a:lumOff val="35000"/>
                  </a:schemeClr>
                </a:solidFill>
                <a:latin typeface="微软雅黑" pitchFamily="34" charset="-122"/>
                <a:ea typeface="微软雅黑" pitchFamily="34" charset="-122"/>
              </a:rPr>
              <a:t>将</a:t>
            </a:r>
            <a:r>
              <a:rPr lang="zh-CN" altLang="en-US" sz="2400" b="1" dirty="0">
                <a:solidFill>
                  <a:schemeClr val="accent1"/>
                </a:solidFill>
                <a:latin typeface="微软雅黑" pitchFamily="34" charset="-122"/>
                <a:ea typeface="微软雅黑" pitchFamily="34" charset="-122"/>
              </a:rPr>
              <a:t>一个变量和一个表达式</a:t>
            </a:r>
            <a:r>
              <a:rPr lang="zh-CN" altLang="en-US" sz="2000" b="1" dirty="0">
                <a:solidFill>
                  <a:schemeClr val="tx1">
                    <a:lumMod val="65000"/>
                    <a:lumOff val="35000"/>
                  </a:schemeClr>
                </a:solidFill>
                <a:latin typeface="微软雅黑" pitchFamily="34" charset="-122"/>
                <a:ea typeface="微软雅黑" pitchFamily="34" charset="-122"/>
              </a:rPr>
              <a:t>连接起来，返回</a:t>
            </a:r>
            <a:r>
              <a:rPr lang="zh-CN" altLang="en-US" sz="2400" b="1" dirty="0">
                <a:solidFill>
                  <a:schemeClr val="accent1"/>
                </a:solidFill>
                <a:latin typeface="微软雅黑" pitchFamily="34" charset="-122"/>
                <a:ea typeface="微软雅黑" pitchFamily="34" charset="-122"/>
              </a:rPr>
              <a:t>一个变量</a:t>
            </a:r>
            <a:r>
              <a:rPr lang="zh-CN" altLang="en-US" sz="2000" b="1" dirty="0">
                <a:solidFill>
                  <a:schemeClr val="tx1">
                    <a:lumMod val="65000"/>
                    <a:lumOff val="35000"/>
                  </a:schemeClr>
                </a:solidFill>
                <a:latin typeface="微软雅黑" pitchFamily="34" charset="-122"/>
                <a:ea typeface="微软雅黑" pitchFamily="34" charset="-122"/>
              </a:rPr>
              <a:t>的式子</a:t>
            </a:r>
          </a:p>
        </p:txBody>
      </p:sp>
      <p:sp>
        <p:nvSpPr>
          <p:cNvPr id="10" name="矩形 9">
            <a:extLst>
              <a:ext uri="{FF2B5EF4-FFF2-40B4-BE49-F238E27FC236}">
                <a16:creationId xmlns:a16="http://schemas.microsoft.com/office/drawing/2014/main" id="{E43C6043-412E-E44B-8B0E-07B9A2482708}"/>
              </a:ext>
            </a:extLst>
          </p:cNvPr>
          <p:cNvSpPr/>
          <p:nvPr/>
        </p:nvSpPr>
        <p:spPr>
          <a:xfrm>
            <a:off x="2279576" y="3388931"/>
            <a:ext cx="7560840" cy="461665"/>
          </a:xfrm>
          <a:prstGeom prst="rect">
            <a:avLst/>
          </a:prstGeom>
        </p:spPr>
        <p:txBody>
          <a:bodyPr wrap="square">
            <a:spAutoFit/>
          </a:bodyPr>
          <a:lstStyle/>
          <a:p>
            <a:pPr marL="1371600" lvl="2" indent="-457200">
              <a:buSzPct val="90000"/>
            </a:pPr>
            <a:r>
              <a:rPr lang="en-US" altLang="zh-CN" sz="2400" b="1" dirty="0">
                <a:solidFill>
                  <a:schemeClr val="accent2"/>
                </a:solidFill>
                <a:latin typeface="+mj-lt"/>
              </a:rPr>
              <a:t>+=</a:t>
            </a:r>
            <a:r>
              <a:rPr lang="zh-CN" altLang="en-US" sz="2400" b="1" dirty="0">
                <a:solidFill>
                  <a:schemeClr val="accent2"/>
                </a:solidFill>
                <a:latin typeface="+mj-lt"/>
              </a:rPr>
              <a:t>    </a:t>
            </a:r>
            <a:r>
              <a:rPr lang="en-US" altLang="zh-CN" sz="2400" b="1" dirty="0">
                <a:solidFill>
                  <a:schemeClr val="accent2"/>
                </a:solidFill>
                <a:latin typeface="+mj-lt"/>
              </a:rPr>
              <a:t>-= </a:t>
            </a:r>
            <a:r>
              <a:rPr lang="zh-CN" altLang="en-US" sz="2400" b="1" dirty="0">
                <a:solidFill>
                  <a:schemeClr val="accent2"/>
                </a:solidFill>
                <a:latin typeface="+mj-lt"/>
              </a:rPr>
              <a:t>   *</a:t>
            </a:r>
            <a:r>
              <a:rPr lang="en-US" altLang="zh-CN" sz="2400" b="1" dirty="0">
                <a:solidFill>
                  <a:schemeClr val="accent2"/>
                </a:solidFill>
                <a:latin typeface="+mj-lt"/>
              </a:rPr>
              <a:t>= </a:t>
            </a:r>
            <a:r>
              <a:rPr lang="zh-CN" altLang="en-US" sz="2400" b="1" dirty="0">
                <a:solidFill>
                  <a:schemeClr val="accent2"/>
                </a:solidFill>
                <a:latin typeface="+mj-lt"/>
              </a:rPr>
              <a:t>   </a:t>
            </a:r>
            <a:r>
              <a:rPr lang="en-US" altLang="zh-CN" sz="2400" b="1" dirty="0">
                <a:solidFill>
                  <a:schemeClr val="accent2"/>
                </a:solidFill>
                <a:latin typeface="+mj-lt"/>
              </a:rPr>
              <a:t>/= </a:t>
            </a:r>
            <a:r>
              <a:rPr lang="zh-CN" altLang="en-US" sz="2400" b="1" dirty="0">
                <a:solidFill>
                  <a:schemeClr val="accent2"/>
                </a:solidFill>
                <a:latin typeface="+mj-lt"/>
              </a:rPr>
              <a:t>   </a:t>
            </a:r>
            <a:r>
              <a:rPr lang="en-US" altLang="zh-CN" sz="2400" b="1" dirty="0">
                <a:solidFill>
                  <a:schemeClr val="accent2"/>
                </a:solidFill>
                <a:latin typeface="+mj-lt"/>
              </a:rPr>
              <a:t>%=    &lt;&lt;=</a:t>
            </a:r>
            <a:r>
              <a:rPr lang="zh-CN" altLang="en-US" sz="2400" b="1" dirty="0">
                <a:solidFill>
                  <a:schemeClr val="accent2"/>
                </a:solidFill>
                <a:latin typeface="+mj-lt"/>
              </a:rPr>
              <a:t>    </a:t>
            </a:r>
            <a:r>
              <a:rPr lang="en-US" altLang="zh-CN" sz="2400" b="1" dirty="0">
                <a:solidFill>
                  <a:schemeClr val="accent2"/>
                </a:solidFill>
                <a:latin typeface="+mj-lt"/>
              </a:rPr>
              <a:t>&gt;&gt;=</a:t>
            </a:r>
            <a:r>
              <a:rPr lang="zh-CN" altLang="en-US" sz="2400" b="1" dirty="0">
                <a:solidFill>
                  <a:schemeClr val="accent2"/>
                </a:solidFill>
                <a:latin typeface="+mj-lt"/>
              </a:rPr>
              <a:t>    </a:t>
            </a:r>
            <a:r>
              <a:rPr lang="en-US" altLang="zh-CN" sz="2400" b="1" dirty="0">
                <a:solidFill>
                  <a:schemeClr val="accent2"/>
                </a:solidFill>
                <a:latin typeface="+mj-lt"/>
              </a:rPr>
              <a:t>&amp;=</a:t>
            </a:r>
            <a:r>
              <a:rPr lang="zh-CN" altLang="en-US" sz="2400" b="1" dirty="0">
                <a:solidFill>
                  <a:schemeClr val="accent2"/>
                </a:solidFill>
                <a:latin typeface="+mj-lt"/>
              </a:rPr>
              <a:t>    </a:t>
            </a:r>
            <a:r>
              <a:rPr lang="en-US" altLang="zh-CN" sz="2400" b="1" dirty="0">
                <a:solidFill>
                  <a:schemeClr val="accent2"/>
                </a:solidFill>
                <a:latin typeface="+mj-lt"/>
              </a:rPr>
              <a:t>^=</a:t>
            </a:r>
            <a:r>
              <a:rPr lang="zh-CN" altLang="en-US" sz="2400" b="1" dirty="0">
                <a:solidFill>
                  <a:schemeClr val="accent2"/>
                </a:solidFill>
                <a:latin typeface="+mj-lt"/>
              </a:rPr>
              <a:t>    </a:t>
            </a:r>
            <a:r>
              <a:rPr lang="en-US" altLang="zh-CN" sz="2400" b="1" dirty="0">
                <a:solidFill>
                  <a:schemeClr val="accent2"/>
                </a:solidFill>
                <a:latin typeface="+mj-lt"/>
              </a:rPr>
              <a:t>|=</a:t>
            </a:r>
          </a:p>
        </p:txBody>
      </p:sp>
      <p:sp>
        <p:nvSpPr>
          <p:cNvPr id="11" name="矩形 10">
            <a:extLst>
              <a:ext uri="{FF2B5EF4-FFF2-40B4-BE49-F238E27FC236}">
                <a16:creationId xmlns:a16="http://schemas.microsoft.com/office/drawing/2014/main" id="{99A83F94-7254-9A4A-9828-29D8D00E7D73}"/>
              </a:ext>
            </a:extLst>
          </p:cNvPr>
          <p:cNvSpPr/>
          <p:nvPr/>
        </p:nvSpPr>
        <p:spPr>
          <a:xfrm>
            <a:off x="3791744" y="4293097"/>
            <a:ext cx="4968552" cy="1200329"/>
          </a:xfrm>
          <a:prstGeom prst="rect">
            <a:avLst/>
          </a:prstGeom>
        </p:spPr>
        <p:txBody>
          <a:bodyPr wrap="square">
            <a:spAutoFit/>
          </a:bodyPr>
          <a:lstStyle/>
          <a:p>
            <a:r>
              <a:rPr lang="en-US" altLang="zh-CN" sz="2400" b="1" dirty="0">
                <a:solidFill>
                  <a:schemeClr val="tx1">
                    <a:lumMod val="65000"/>
                    <a:lumOff val="35000"/>
                  </a:schemeClr>
                </a:solidFill>
              </a:rPr>
              <a:t>a += b + 5;        </a:t>
            </a:r>
            <a:r>
              <a:rPr lang="en-US" altLang="zh-CN" sz="2400" b="1" dirty="0">
                <a:solidFill>
                  <a:schemeClr val="tx1">
                    <a:lumMod val="65000"/>
                    <a:lumOff val="35000"/>
                  </a:schemeClr>
                </a:solidFill>
                <a:sym typeface="Wingdings" pitchFamily="2" charset="2"/>
              </a:rPr>
              <a:t>	a = a + (b+5);</a:t>
            </a:r>
          </a:p>
          <a:p>
            <a:r>
              <a:rPr lang="en-US" altLang="zh-CN" sz="2400" b="1" dirty="0">
                <a:solidFill>
                  <a:schemeClr val="tx1">
                    <a:lumMod val="65000"/>
                    <a:lumOff val="35000"/>
                  </a:schemeClr>
                </a:solidFill>
                <a:sym typeface="Wingdings" pitchFamily="2" charset="2"/>
              </a:rPr>
              <a:t>a *= b;			a = a * b;</a:t>
            </a:r>
          </a:p>
          <a:p>
            <a:r>
              <a:rPr lang="en-US" altLang="zh-CN" sz="2400" b="1" dirty="0">
                <a:solidFill>
                  <a:schemeClr val="tx1">
                    <a:lumMod val="65000"/>
                    <a:lumOff val="35000"/>
                  </a:schemeClr>
                </a:solidFill>
                <a:sym typeface="Wingdings" pitchFamily="2" charset="2"/>
              </a:rPr>
              <a:t>a *= b – c;		a = a * (b - c);</a:t>
            </a:r>
            <a:endParaRPr lang="en-US" altLang="zh-CN" sz="2400" b="1" dirty="0">
              <a:solidFill>
                <a:schemeClr val="tx1">
                  <a:lumMod val="65000"/>
                  <a:lumOff val="35000"/>
                </a:schemeClr>
              </a:solidFill>
            </a:endParaRPr>
          </a:p>
        </p:txBody>
      </p:sp>
    </p:spTree>
    <p:extLst>
      <p:ext uri="{BB962C8B-B14F-4D97-AF65-F5344CB8AC3E}">
        <p14:creationId xmlns:p14="http://schemas.microsoft.com/office/powerpoint/2010/main" val="18413230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104</a:t>
            </a:fld>
            <a:endParaRPr lang="zh-CN" altLang="en-US"/>
          </a:p>
        </p:txBody>
      </p:sp>
      <p:sp>
        <p:nvSpPr>
          <p:cNvPr id="22" name="object 2">
            <a:extLst>
              <a:ext uri="{FF2B5EF4-FFF2-40B4-BE49-F238E27FC236}">
                <a16:creationId xmlns:a16="http://schemas.microsoft.com/office/drawing/2014/main" id="{414FB80D-E054-9240-AF42-97C6CFF03900}"/>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7" name="TextBox 4">
            <a:extLst>
              <a:ext uri="{FF2B5EF4-FFF2-40B4-BE49-F238E27FC236}">
                <a16:creationId xmlns:a16="http://schemas.microsoft.com/office/drawing/2014/main" id="{3F6468B7-3171-CE4A-B3AC-554224BC8547}"/>
              </a:ext>
            </a:extLst>
          </p:cNvPr>
          <p:cNvSpPr txBox="1"/>
          <p:nvPr/>
        </p:nvSpPr>
        <p:spPr>
          <a:xfrm>
            <a:off x="2639616" y="2132857"/>
            <a:ext cx="6840760" cy="461665"/>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表达式</a:t>
            </a:r>
            <a:r>
              <a:rPr lang="zh-CN" altLang="en-US" sz="2000" b="1" dirty="0">
                <a:solidFill>
                  <a:schemeClr val="tx1">
                    <a:lumMod val="65000"/>
                    <a:lumOff val="35000"/>
                  </a:schemeClr>
                </a:solidFill>
                <a:latin typeface="微软雅黑" pitchFamily="34" charset="-122"/>
                <a:ea typeface="微软雅黑" pitchFamily="34" charset="-122"/>
              </a:rPr>
              <a:t>：用</a:t>
            </a:r>
            <a:r>
              <a:rPr lang="zh-CN" altLang="en-US" sz="2400" b="1" dirty="0">
                <a:solidFill>
                  <a:schemeClr val="accent1"/>
                </a:solidFill>
                <a:latin typeface="微软雅黑" pitchFamily="34" charset="-122"/>
                <a:ea typeface="微软雅黑" pitchFamily="34" charset="-122"/>
              </a:rPr>
              <a:t>运算符和括号</a:t>
            </a:r>
            <a:r>
              <a:rPr lang="zh-CN" altLang="en-US" sz="2000" b="1" dirty="0">
                <a:solidFill>
                  <a:schemeClr val="tx1">
                    <a:lumMod val="65000"/>
                    <a:lumOff val="35000"/>
                  </a:schemeClr>
                </a:solidFill>
                <a:latin typeface="微软雅黑" pitchFamily="34" charset="-122"/>
                <a:ea typeface="微软雅黑" pitchFamily="34" charset="-122"/>
              </a:rPr>
              <a:t>将</a:t>
            </a:r>
            <a:r>
              <a:rPr lang="zh-CN" altLang="en-US" sz="2400" b="1" dirty="0">
                <a:solidFill>
                  <a:schemeClr val="accent1"/>
                </a:solidFill>
                <a:latin typeface="微软雅黑" pitchFamily="34" charset="-122"/>
                <a:ea typeface="微软雅黑" pitchFamily="34" charset="-122"/>
              </a:rPr>
              <a:t>操作数</a:t>
            </a:r>
            <a:r>
              <a:rPr lang="zh-CN" altLang="en-US" sz="2000" b="1" dirty="0">
                <a:solidFill>
                  <a:schemeClr val="tx1">
                    <a:lumMod val="65000"/>
                    <a:lumOff val="35000"/>
                  </a:schemeClr>
                </a:solidFill>
                <a:latin typeface="微软雅黑" pitchFamily="34" charset="-122"/>
                <a:ea typeface="微软雅黑" pitchFamily="34" charset="-122"/>
              </a:rPr>
              <a:t>连接起来</a:t>
            </a:r>
            <a:r>
              <a:rPr lang="zh-CN" altLang="en-US" sz="2400" b="1" dirty="0">
                <a:solidFill>
                  <a:schemeClr val="accent1"/>
                </a:solidFill>
                <a:latin typeface="微软雅黑" pitchFamily="34" charset="-122"/>
                <a:ea typeface="微软雅黑" pitchFamily="34" charset="-122"/>
              </a:rPr>
              <a:t>求值</a:t>
            </a:r>
            <a:r>
              <a:rPr lang="zh-CN" altLang="en-US" sz="2000" b="1" dirty="0">
                <a:solidFill>
                  <a:schemeClr val="tx1">
                    <a:lumMod val="65000"/>
                    <a:lumOff val="35000"/>
                  </a:schemeClr>
                </a:solidFill>
                <a:latin typeface="微软雅黑" pitchFamily="34" charset="-122"/>
                <a:ea typeface="微软雅黑" pitchFamily="34" charset="-122"/>
              </a:rPr>
              <a:t>的式子</a:t>
            </a:r>
          </a:p>
        </p:txBody>
      </p:sp>
      <p:cxnSp>
        <p:nvCxnSpPr>
          <p:cNvPr id="8" name="直接连接符 11">
            <a:extLst>
              <a:ext uri="{FF2B5EF4-FFF2-40B4-BE49-F238E27FC236}">
                <a16:creationId xmlns:a16="http://schemas.microsoft.com/office/drawing/2014/main" id="{F44C56E5-E235-2B48-B6F5-E8FE9CC9EC53}"/>
              </a:ext>
            </a:extLst>
          </p:cNvPr>
          <p:cNvCxnSpPr/>
          <p:nvPr/>
        </p:nvCxnSpPr>
        <p:spPr>
          <a:xfrm>
            <a:off x="3215680" y="2569260"/>
            <a:ext cx="0" cy="3740061"/>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2">
            <a:extLst>
              <a:ext uri="{FF2B5EF4-FFF2-40B4-BE49-F238E27FC236}">
                <a16:creationId xmlns:a16="http://schemas.microsoft.com/office/drawing/2014/main" id="{EE7E3A69-2818-3E40-9C00-FB530A645499}"/>
              </a:ext>
            </a:extLst>
          </p:cNvPr>
          <p:cNvCxnSpPr/>
          <p:nvPr/>
        </p:nvCxnSpPr>
        <p:spPr>
          <a:xfrm>
            <a:off x="3215680" y="306896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3">
            <a:extLst>
              <a:ext uri="{FF2B5EF4-FFF2-40B4-BE49-F238E27FC236}">
                <a16:creationId xmlns:a16="http://schemas.microsoft.com/office/drawing/2014/main" id="{E7AE5436-F9C8-944F-BA1E-9E35A1CB71A3}"/>
              </a:ext>
            </a:extLst>
          </p:cNvPr>
          <p:cNvCxnSpPr/>
          <p:nvPr/>
        </p:nvCxnSpPr>
        <p:spPr>
          <a:xfrm>
            <a:off x="3215680" y="3645024"/>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220DF3A6-CF11-764C-B650-823C80D5BDA7}"/>
              </a:ext>
            </a:extLst>
          </p:cNvPr>
          <p:cNvSpPr/>
          <p:nvPr/>
        </p:nvSpPr>
        <p:spPr>
          <a:xfrm>
            <a:off x="4511824" y="2852937"/>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算术表达式</a:t>
            </a:r>
          </a:p>
        </p:txBody>
      </p:sp>
      <p:sp>
        <p:nvSpPr>
          <p:cNvPr id="15" name="矩形 14">
            <a:extLst>
              <a:ext uri="{FF2B5EF4-FFF2-40B4-BE49-F238E27FC236}">
                <a16:creationId xmlns:a16="http://schemas.microsoft.com/office/drawing/2014/main" id="{BD2D24A5-29A3-C242-80DB-E819929F756C}"/>
              </a:ext>
            </a:extLst>
          </p:cNvPr>
          <p:cNvSpPr/>
          <p:nvPr/>
        </p:nvSpPr>
        <p:spPr>
          <a:xfrm>
            <a:off x="4511824" y="3422018"/>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关系表达式</a:t>
            </a:r>
          </a:p>
        </p:txBody>
      </p:sp>
      <p:cxnSp>
        <p:nvCxnSpPr>
          <p:cNvPr id="16" name="直接连接符 16">
            <a:extLst>
              <a:ext uri="{FF2B5EF4-FFF2-40B4-BE49-F238E27FC236}">
                <a16:creationId xmlns:a16="http://schemas.microsoft.com/office/drawing/2014/main" id="{BDF14124-F214-EF46-A56F-14F7121387AF}"/>
              </a:ext>
            </a:extLst>
          </p:cNvPr>
          <p:cNvCxnSpPr/>
          <p:nvPr/>
        </p:nvCxnSpPr>
        <p:spPr>
          <a:xfrm>
            <a:off x="3215680" y="4221088"/>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7">
            <a:extLst>
              <a:ext uri="{FF2B5EF4-FFF2-40B4-BE49-F238E27FC236}">
                <a16:creationId xmlns:a16="http://schemas.microsoft.com/office/drawing/2014/main" id="{061A0E0E-D254-C740-BD67-0C865C52E141}"/>
              </a:ext>
            </a:extLst>
          </p:cNvPr>
          <p:cNvCxnSpPr/>
          <p:nvPr/>
        </p:nvCxnSpPr>
        <p:spPr>
          <a:xfrm>
            <a:off x="3215680" y="479715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0554AB01-E75D-ED4E-83A5-B94D37D2590E}"/>
              </a:ext>
            </a:extLst>
          </p:cNvPr>
          <p:cNvSpPr/>
          <p:nvPr/>
        </p:nvSpPr>
        <p:spPr>
          <a:xfrm>
            <a:off x="4511824" y="4005065"/>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逻辑表达式</a:t>
            </a:r>
          </a:p>
        </p:txBody>
      </p:sp>
      <p:sp>
        <p:nvSpPr>
          <p:cNvPr id="19" name="矩形 18">
            <a:extLst>
              <a:ext uri="{FF2B5EF4-FFF2-40B4-BE49-F238E27FC236}">
                <a16:creationId xmlns:a16="http://schemas.microsoft.com/office/drawing/2014/main" id="{FAA39A37-6D9D-434E-9BED-76D519FB2D15}"/>
              </a:ext>
            </a:extLst>
          </p:cNvPr>
          <p:cNvSpPr/>
          <p:nvPr/>
        </p:nvSpPr>
        <p:spPr>
          <a:xfrm>
            <a:off x="4511824" y="4574146"/>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赋值表达式</a:t>
            </a:r>
          </a:p>
        </p:txBody>
      </p:sp>
      <p:cxnSp>
        <p:nvCxnSpPr>
          <p:cNvPr id="20" name="直接连接符 20">
            <a:extLst>
              <a:ext uri="{FF2B5EF4-FFF2-40B4-BE49-F238E27FC236}">
                <a16:creationId xmlns:a16="http://schemas.microsoft.com/office/drawing/2014/main" id="{1AADF923-D657-1F49-BF51-6EEBA368C79F}"/>
              </a:ext>
            </a:extLst>
          </p:cNvPr>
          <p:cNvCxnSpPr/>
          <p:nvPr/>
        </p:nvCxnSpPr>
        <p:spPr>
          <a:xfrm>
            <a:off x="3215680" y="537321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1">
            <a:extLst>
              <a:ext uri="{FF2B5EF4-FFF2-40B4-BE49-F238E27FC236}">
                <a16:creationId xmlns:a16="http://schemas.microsoft.com/office/drawing/2014/main" id="{4729255F-CC63-BB45-8C64-DB8963FAF9C6}"/>
              </a:ext>
            </a:extLst>
          </p:cNvPr>
          <p:cNvCxnSpPr/>
          <p:nvPr/>
        </p:nvCxnSpPr>
        <p:spPr>
          <a:xfrm>
            <a:off x="3215680" y="594928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CC0A2469-0624-A54E-A5D9-C8EE90C01144}"/>
              </a:ext>
            </a:extLst>
          </p:cNvPr>
          <p:cNvSpPr/>
          <p:nvPr/>
        </p:nvSpPr>
        <p:spPr>
          <a:xfrm>
            <a:off x="4511824" y="5157193"/>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复合赋值运算</a:t>
            </a:r>
          </a:p>
        </p:txBody>
      </p:sp>
      <p:sp>
        <p:nvSpPr>
          <p:cNvPr id="24" name="矩形 23">
            <a:extLst>
              <a:ext uri="{FF2B5EF4-FFF2-40B4-BE49-F238E27FC236}">
                <a16:creationId xmlns:a16="http://schemas.microsoft.com/office/drawing/2014/main" id="{7CB8D5F5-6BA1-8747-8912-22C5E79F7BE4}"/>
              </a:ext>
            </a:extLst>
          </p:cNvPr>
          <p:cNvSpPr/>
          <p:nvPr/>
        </p:nvSpPr>
        <p:spPr>
          <a:xfrm>
            <a:off x="4511824" y="5726274"/>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类型转换</a:t>
            </a:r>
          </a:p>
        </p:txBody>
      </p:sp>
      <p:sp>
        <p:nvSpPr>
          <p:cNvPr id="25" name="矩形标注 24">
            <a:extLst>
              <a:ext uri="{FF2B5EF4-FFF2-40B4-BE49-F238E27FC236}">
                <a16:creationId xmlns:a16="http://schemas.microsoft.com/office/drawing/2014/main" id="{27F70BFC-6227-F74B-A456-190BFE3DCA0F}"/>
              </a:ext>
            </a:extLst>
          </p:cNvPr>
          <p:cNvSpPr/>
          <p:nvPr/>
        </p:nvSpPr>
        <p:spPr>
          <a:xfrm>
            <a:off x="5879976" y="1340768"/>
            <a:ext cx="2088232" cy="504056"/>
          </a:xfrm>
          <a:prstGeom prst="wedgeRectCallout">
            <a:avLst>
              <a:gd name="adj1" fmla="val -20833"/>
              <a:gd name="adj2" fmla="val 9971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65000"/>
                    <a:lumOff val="35000"/>
                  </a:schemeClr>
                </a:solidFill>
                <a:latin typeface="微软雅黑" pitchFamily="34" charset="-122"/>
                <a:ea typeface="微软雅黑" pitchFamily="34" charset="-122"/>
              </a:rPr>
              <a:t>常量、变量、函数</a:t>
            </a:r>
          </a:p>
        </p:txBody>
      </p:sp>
    </p:spTree>
    <p:extLst>
      <p:ext uri="{BB962C8B-B14F-4D97-AF65-F5344CB8AC3E}">
        <p14:creationId xmlns:p14="http://schemas.microsoft.com/office/powerpoint/2010/main" val="409649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14"/>
                                        </p:tgtEl>
                                        <p:attrNameLst>
                                          <p:attrName>style.opacity</p:attrName>
                                        </p:attrNameLst>
                                      </p:cBhvr>
                                      <p:to>
                                        <p:strVal val="0.5"/>
                                      </p:to>
                                    </p:set>
                                    <p:animEffect filter="image" prLst="opacity: 0.5">
                                      <p:cBhvr rctx="IE">
                                        <p:cTn id="7" dur="indefinite"/>
                                        <p:tgtEl>
                                          <p:spTgt spid="14"/>
                                        </p:tgtEl>
                                      </p:cBhvr>
                                    </p:animEffect>
                                  </p:childTnLst>
                                </p:cTn>
                              </p:par>
                              <p:par>
                                <p:cTn id="8" presetID="9" presetClass="emph" presetSubtype="0" grpId="0" nodeType="withEffect">
                                  <p:stCondLst>
                                    <p:cond delay="0"/>
                                  </p:stCondLst>
                                  <p:childTnLst>
                                    <p:set>
                                      <p:cBhvr rctx="PPT">
                                        <p:cTn id="9" dur="indefinite"/>
                                        <p:tgtEl>
                                          <p:spTgt spid="15"/>
                                        </p:tgtEl>
                                        <p:attrNameLst>
                                          <p:attrName>style.opacity</p:attrName>
                                        </p:attrNameLst>
                                      </p:cBhvr>
                                      <p:to>
                                        <p:strVal val="0.5"/>
                                      </p:to>
                                    </p:set>
                                    <p:animEffect filter="image" prLst="opacity: 0.5">
                                      <p:cBhvr rctx="IE">
                                        <p:cTn id="10" dur="indefinite"/>
                                        <p:tgtEl>
                                          <p:spTgt spid="15"/>
                                        </p:tgtEl>
                                      </p:cBhvr>
                                    </p:animEffect>
                                  </p:childTnLst>
                                </p:cTn>
                              </p:par>
                              <p:par>
                                <p:cTn id="11" presetID="9" presetClass="emph" presetSubtype="0" grpId="0" nodeType="withEffect">
                                  <p:stCondLst>
                                    <p:cond delay="0"/>
                                  </p:stCondLst>
                                  <p:childTnLst>
                                    <p:set>
                                      <p:cBhvr rctx="PPT">
                                        <p:cTn id="12" dur="indefinite"/>
                                        <p:tgtEl>
                                          <p:spTgt spid="18"/>
                                        </p:tgtEl>
                                        <p:attrNameLst>
                                          <p:attrName>style.opacity</p:attrName>
                                        </p:attrNameLst>
                                      </p:cBhvr>
                                      <p:to>
                                        <p:strVal val="0.5"/>
                                      </p:to>
                                    </p:set>
                                    <p:animEffect filter="image" prLst="opacity: 0.5">
                                      <p:cBhvr rctx="IE">
                                        <p:cTn id="13" dur="indefinite"/>
                                        <p:tgtEl>
                                          <p:spTgt spid="18"/>
                                        </p:tgtEl>
                                      </p:cBhvr>
                                    </p:animEffect>
                                  </p:childTnLst>
                                </p:cTn>
                              </p:par>
                              <p:par>
                                <p:cTn id="14" presetID="9" presetClass="emph" presetSubtype="0" grpId="0" nodeType="withEffect">
                                  <p:stCondLst>
                                    <p:cond delay="0"/>
                                  </p:stCondLst>
                                  <p:childTnLst>
                                    <p:set>
                                      <p:cBhvr rctx="PPT">
                                        <p:cTn id="15" dur="indefinite"/>
                                        <p:tgtEl>
                                          <p:spTgt spid="19"/>
                                        </p:tgtEl>
                                        <p:attrNameLst>
                                          <p:attrName>style.opacity</p:attrName>
                                        </p:attrNameLst>
                                      </p:cBhvr>
                                      <p:to>
                                        <p:strVal val="0.5"/>
                                      </p:to>
                                    </p:set>
                                    <p:animEffect filter="image" prLst="opacity: 0.5">
                                      <p:cBhvr rctx="IE">
                                        <p:cTn id="16" dur="indefinite"/>
                                        <p:tgtEl>
                                          <p:spTgt spid="19"/>
                                        </p:tgtEl>
                                      </p:cBhvr>
                                    </p:animEffect>
                                  </p:childTnLst>
                                </p:cTn>
                              </p:par>
                              <p:par>
                                <p:cTn id="17" presetID="9" presetClass="emph" presetSubtype="0" grpId="0" nodeType="withEffect">
                                  <p:stCondLst>
                                    <p:cond delay="0"/>
                                  </p:stCondLst>
                                  <p:childTnLst>
                                    <p:set>
                                      <p:cBhvr rctx="PPT">
                                        <p:cTn id="18" dur="indefinite"/>
                                        <p:tgtEl>
                                          <p:spTgt spid="23"/>
                                        </p:tgtEl>
                                        <p:attrNameLst>
                                          <p:attrName>style.opacity</p:attrName>
                                        </p:attrNameLst>
                                      </p:cBhvr>
                                      <p:to>
                                        <p:strVal val="0.5"/>
                                      </p:to>
                                    </p:set>
                                    <p:animEffect filter="image" prLst="opacity: 0.5">
                                      <p:cBhvr rctx="IE">
                                        <p:cTn id="19" dur="indefinite"/>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animBg="1"/>
      <p:bldP spid="19" grpId="0" animBg="1"/>
      <p:bldP spid="23"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105</a:t>
            </a:fld>
            <a:endParaRPr lang="zh-CN" altLang="en-US"/>
          </a:p>
        </p:txBody>
      </p:sp>
      <p:sp>
        <p:nvSpPr>
          <p:cNvPr id="22" name="object 2">
            <a:extLst>
              <a:ext uri="{FF2B5EF4-FFF2-40B4-BE49-F238E27FC236}">
                <a16:creationId xmlns:a16="http://schemas.microsoft.com/office/drawing/2014/main" id="{414FB80D-E054-9240-AF42-97C6CFF03900}"/>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表达式：类型转换</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7" name="TextBox 24">
            <a:extLst>
              <a:ext uri="{FF2B5EF4-FFF2-40B4-BE49-F238E27FC236}">
                <a16:creationId xmlns:a16="http://schemas.microsoft.com/office/drawing/2014/main" id="{C734CBD9-C9F7-4B48-BE3C-2BEA876FBEB0}"/>
              </a:ext>
            </a:extLst>
          </p:cNvPr>
          <p:cNvSpPr txBox="1"/>
          <p:nvPr/>
        </p:nvSpPr>
        <p:spPr>
          <a:xfrm>
            <a:off x="2424608" y="1754813"/>
            <a:ext cx="7631832" cy="923330"/>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类型转换</a:t>
            </a:r>
            <a:r>
              <a:rPr lang="zh-CN" altLang="en-US" sz="2000" b="1" dirty="0">
                <a:solidFill>
                  <a:schemeClr val="tx1">
                    <a:lumMod val="65000"/>
                    <a:lumOff val="35000"/>
                  </a:schemeClr>
                </a:solidFill>
                <a:latin typeface="微软雅黑" pitchFamily="34" charset="-122"/>
                <a:ea typeface="微软雅黑" pitchFamily="34" charset="-122"/>
              </a:rPr>
              <a:t>：</a:t>
            </a:r>
            <a:endParaRPr lang="en-US" altLang="zh-CN" sz="2000" b="1" dirty="0">
              <a:solidFill>
                <a:schemeClr val="tx1">
                  <a:lumMod val="65000"/>
                  <a:lumOff val="35000"/>
                </a:schemeClr>
              </a:solidFill>
              <a:latin typeface="微软雅黑" pitchFamily="34" charset="-122"/>
              <a:ea typeface="微软雅黑" pitchFamily="34" charset="-122"/>
            </a:endParaRPr>
          </a:p>
          <a:p>
            <a:endParaRPr lang="en-US" altLang="zh-CN" sz="1000" b="1" dirty="0">
              <a:solidFill>
                <a:schemeClr val="tx1">
                  <a:lumMod val="65000"/>
                  <a:lumOff val="35000"/>
                </a:schemeClr>
              </a:solidFill>
              <a:latin typeface="微软雅黑" pitchFamily="34" charset="-122"/>
              <a:ea typeface="微软雅黑" pitchFamily="34" charset="-122"/>
            </a:endParaRPr>
          </a:p>
          <a:p>
            <a:r>
              <a:rPr lang="zh-CN" altLang="en-US" sz="2000" b="1" dirty="0">
                <a:solidFill>
                  <a:schemeClr val="tx1">
                    <a:lumMod val="65000"/>
                    <a:lumOff val="35000"/>
                  </a:schemeClr>
                </a:solidFill>
                <a:latin typeface="微软雅黑" pitchFamily="34" charset="-122"/>
                <a:ea typeface="微软雅黑" pitchFamily="34" charset="-122"/>
              </a:rPr>
              <a:t>将</a:t>
            </a:r>
            <a:r>
              <a:rPr lang="zh-CN" altLang="en-US" sz="2400" b="1" dirty="0">
                <a:solidFill>
                  <a:schemeClr val="accent1"/>
                </a:solidFill>
                <a:latin typeface="微软雅黑" pitchFamily="34" charset="-122"/>
                <a:ea typeface="微软雅黑" pitchFamily="34" charset="-122"/>
              </a:rPr>
              <a:t>一种类型的数据</a:t>
            </a:r>
            <a:r>
              <a:rPr lang="zh-CN" altLang="en-US" sz="2000" b="1" dirty="0">
                <a:solidFill>
                  <a:schemeClr val="tx1">
                    <a:lumMod val="65000"/>
                    <a:lumOff val="35000"/>
                  </a:schemeClr>
                </a:solidFill>
                <a:latin typeface="微软雅黑" pitchFamily="34" charset="-122"/>
                <a:ea typeface="微软雅黑" pitchFamily="34" charset="-122"/>
              </a:rPr>
              <a:t>转换为</a:t>
            </a:r>
            <a:r>
              <a:rPr lang="zh-CN" altLang="en-US" sz="2400" b="1" dirty="0">
                <a:solidFill>
                  <a:schemeClr val="accent1"/>
                </a:solidFill>
                <a:latin typeface="微软雅黑" pitchFamily="34" charset="-122"/>
                <a:ea typeface="微软雅黑" pitchFamily="34" charset="-122"/>
              </a:rPr>
              <a:t>另一种类型的数据</a:t>
            </a:r>
            <a:endParaRPr lang="zh-CN" altLang="en-US" sz="2000" b="1" dirty="0">
              <a:solidFill>
                <a:schemeClr val="accent1"/>
              </a:solidFill>
              <a:latin typeface="微软雅黑" pitchFamily="34" charset="-122"/>
              <a:ea typeface="微软雅黑" pitchFamily="34" charset="-122"/>
            </a:endParaRPr>
          </a:p>
        </p:txBody>
      </p:sp>
      <p:cxnSp>
        <p:nvCxnSpPr>
          <p:cNvPr id="8" name="直接连接符 6">
            <a:extLst>
              <a:ext uri="{FF2B5EF4-FFF2-40B4-BE49-F238E27FC236}">
                <a16:creationId xmlns:a16="http://schemas.microsoft.com/office/drawing/2014/main" id="{04D2D2DF-C6EE-FB44-AC22-08CF23DA060E}"/>
              </a:ext>
            </a:extLst>
          </p:cNvPr>
          <p:cNvCxnSpPr/>
          <p:nvPr/>
        </p:nvCxnSpPr>
        <p:spPr>
          <a:xfrm>
            <a:off x="3503712" y="2713276"/>
            <a:ext cx="0" cy="2587933"/>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7">
            <a:extLst>
              <a:ext uri="{FF2B5EF4-FFF2-40B4-BE49-F238E27FC236}">
                <a16:creationId xmlns:a16="http://schemas.microsoft.com/office/drawing/2014/main" id="{E8FEF533-EE84-8448-A1E8-255384B41FF3}"/>
              </a:ext>
            </a:extLst>
          </p:cNvPr>
          <p:cNvCxnSpPr/>
          <p:nvPr/>
        </p:nvCxnSpPr>
        <p:spPr>
          <a:xfrm>
            <a:off x="3503712" y="3212976"/>
            <a:ext cx="50405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8">
            <a:extLst>
              <a:ext uri="{FF2B5EF4-FFF2-40B4-BE49-F238E27FC236}">
                <a16:creationId xmlns:a16="http://schemas.microsoft.com/office/drawing/2014/main" id="{73802ACE-6257-CC46-8CCB-9B15647EEAA6}"/>
              </a:ext>
            </a:extLst>
          </p:cNvPr>
          <p:cNvCxnSpPr/>
          <p:nvPr/>
        </p:nvCxnSpPr>
        <p:spPr>
          <a:xfrm>
            <a:off x="3503712" y="3789040"/>
            <a:ext cx="50405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242033CC-4433-F749-BB26-6BD7B3024D81}"/>
              </a:ext>
            </a:extLst>
          </p:cNvPr>
          <p:cNvSpPr/>
          <p:nvPr/>
        </p:nvSpPr>
        <p:spPr>
          <a:xfrm>
            <a:off x="4079776" y="2996953"/>
            <a:ext cx="1368152"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整数</a:t>
            </a:r>
          </a:p>
        </p:txBody>
      </p:sp>
      <p:sp>
        <p:nvSpPr>
          <p:cNvPr id="15" name="矩形 14">
            <a:extLst>
              <a:ext uri="{FF2B5EF4-FFF2-40B4-BE49-F238E27FC236}">
                <a16:creationId xmlns:a16="http://schemas.microsoft.com/office/drawing/2014/main" id="{BEF2B624-7FAE-C54A-9C9D-EC39ACD62D95}"/>
              </a:ext>
            </a:extLst>
          </p:cNvPr>
          <p:cNvSpPr/>
          <p:nvPr/>
        </p:nvSpPr>
        <p:spPr>
          <a:xfrm>
            <a:off x="4073134" y="3573017"/>
            <a:ext cx="1368152"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实数</a:t>
            </a:r>
          </a:p>
        </p:txBody>
      </p:sp>
      <p:sp>
        <p:nvSpPr>
          <p:cNvPr id="16" name="矩形 15">
            <a:extLst>
              <a:ext uri="{FF2B5EF4-FFF2-40B4-BE49-F238E27FC236}">
                <a16:creationId xmlns:a16="http://schemas.microsoft.com/office/drawing/2014/main" id="{547553E2-30FD-AB40-B3B1-AE865092C5E0}"/>
              </a:ext>
            </a:extLst>
          </p:cNvPr>
          <p:cNvSpPr/>
          <p:nvPr/>
        </p:nvSpPr>
        <p:spPr>
          <a:xfrm>
            <a:off x="4079776" y="4142098"/>
            <a:ext cx="1368152"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字符</a:t>
            </a:r>
          </a:p>
        </p:txBody>
      </p:sp>
      <p:cxnSp>
        <p:nvCxnSpPr>
          <p:cNvPr id="17" name="直接连接符 13">
            <a:extLst>
              <a:ext uri="{FF2B5EF4-FFF2-40B4-BE49-F238E27FC236}">
                <a16:creationId xmlns:a16="http://schemas.microsoft.com/office/drawing/2014/main" id="{4C421629-A4AD-9147-AB7F-4F7A2D3C41A8}"/>
              </a:ext>
            </a:extLst>
          </p:cNvPr>
          <p:cNvCxnSpPr/>
          <p:nvPr/>
        </p:nvCxnSpPr>
        <p:spPr>
          <a:xfrm>
            <a:off x="3503712" y="4329935"/>
            <a:ext cx="50405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1B47AA34-92FD-4C44-85B3-C856711935CC}"/>
              </a:ext>
            </a:extLst>
          </p:cNvPr>
          <p:cNvSpPr/>
          <p:nvPr/>
        </p:nvSpPr>
        <p:spPr>
          <a:xfrm>
            <a:off x="4079776" y="4718162"/>
            <a:ext cx="1368152"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对象</a:t>
            </a:r>
          </a:p>
        </p:txBody>
      </p:sp>
      <p:cxnSp>
        <p:nvCxnSpPr>
          <p:cNvPr id="19" name="直接连接符 15">
            <a:extLst>
              <a:ext uri="{FF2B5EF4-FFF2-40B4-BE49-F238E27FC236}">
                <a16:creationId xmlns:a16="http://schemas.microsoft.com/office/drawing/2014/main" id="{4A259538-0941-DB41-A2AB-CF5CEFE3D27A}"/>
              </a:ext>
            </a:extLst>
          </p:cNvPr>
          <p:cNvCxnSpPr/>
          <p:nvPr/>
        </p:nvCxnSpPr>
        <p:spPr>
          <a:xfrm>
            <a:off x="3503712" y="4905999"/>
            <a:ext cx="50405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26">
            <a:extLst>
              <a:ext uri="{FF2B5EF4-FFF2-40B4-BE49-F238E27FC236}">
                <a16:creationId xmlns:a16="http://schemas.microsoft.com/office/drawing/2014/main" id="{D7AD5A3E-F503-3C4D-95DE-4BEBF6D78D01}"/>
              </a:ext>
            </a:extLst>
          </p:cNvPr>
          <p:cNvCxnSpPr/>
          <p:nvPr/>
        </p:nvCxnSpPr>
        <p:spPr>
          <a:xfrm>
            <a:off x="6888088" y="2705610"/>
            <a:ext cx="0" cy="2587933"/>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7">
            <a:extLst>
              <a:ext uri="{FF2B5EF4-FFF2-40B4-BE49-F238E27FC236}">
                <a16:creationId xmlns:a16="http://schemas.microsoft.com/office/drawing/2014/main" id="{4399B0C9-0DFE-DC45-9634-C65D8E5DE953}"/>
              </a:ext>
            </a:extLst>
          </p:cNvPr>
          <p:cNvCxnSpPr/>
          <p:nvPr/>
        </p:nvCxnSpPr>
        <p:spPr>
          <a:xfrm>
            <a:off x="6888088" y="3205310"/>
            <a:ext cx="50405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8">
            <a:extLst>
              <a:ext uri="{FF2B5EF4-FFF2-40B4-BE49-F238E27FC236}">
                <a16:creationId xmlns:a16="http://schemas.microsoft.com/office/drawing/2014/main" id="{165983CA-85F5-A446-874B-2D6B8DC78EC4}"/>
              </a:ext>
            </a:extLst>
          </p:cNvPr>
          <p:cNvCxnSpPr/>
          <p:nvPr/>
        </p:nvCxnSpPr>
        <p:spPr>
          <a:xfrm>
            <a:off x="6888088" y="3781374"/>
            <a:ext cx="50405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8E5B74F5-6633-CA48-9A8D-2A37630A8C82}"/>
              </a:ext>
            </a:extLst>
          </p:cNvPr>
          <p:cNvSpPr/>
          <p:nvPr/>
        </p:nvSpPr>
        <p:spPr>
          <a:xfrm>
            <a:off x="7464152" y="2989287"/>
            <a:ext cx="1368152"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整数</a:t>
            </a:r>
          </a:p>
        </p:txBody>
      </p:sp>
      <p:sp>
        <p:nvSpPr>
          <p:cNvPr id="25" name="矩形 24">
            <a:extLst>
              <a:ext uri="{FF2B5EF4-FFF2-40B4-BE49-F238E27FC236}">
                <a16:creationId xmlns:a16="http://schemas.microsoft.com/office/drawing/2014/main" id="{1837065A-7FAB-864F-920F-C0545133248D}"/>
              </a:ext>
            </a:extLst>
          </p:cNvPr>
          <p:cNvSpPr/>
          <p:nvPr/>
        </p:nvSpPr>
        <p:spPr>
          <a:xfrm>
            <a:off x="7457510" y="3565351"/>
            <a:ext cx="1368152"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实数</a:t>
            </a:r>
          </a:p>
        </p:txBody>
      </p:sp>
      <p:sp>
        <p:nvSpPr>
          <p:cNvPr id="26" name="矩形 25">
            <a:extLst>
              <a:ext uri="{FF2B5EF4-FFF2-40B4-BE49-F238E27FC236}">
                <a16:creationId xmlns:a16="http://schemas.microsoft.com/office/drawing/2014/main" id="{E211984A-0F9A-E549-9F51-3564E4B795AA}"/>
              </a:ext>
            </a:extLst>
          </p:cNvPr>
          <p:cNvSpPr/>
          <p:nvPr/>
        </p:nvSpPr>
        <p:spPr>
          <a:xfrm>
            <a:off x="7464152" y="4134432"/>
            <a:ext cx="1368152"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字符</a:t>
            </a:r>
          </a:p>
        </p:txBody>
      </p:sp>
      <p:cxnSp>
        <p:nvCxnSpPr>
          <p:cNvPr id="27" name="直接连接符 32">
            <a:extLst>
              <a:ext uri="{FF2B5EF4-FFF2-40B4-BE49-F238E27FC236}">
                <a16:creationId xmlns:a16="http://schemas.microsoft.com/office/drawing/2014/main" id="{6B149CF7-CA8B-B24E-B836-6A33EDDD94CF}"/>
              </a:ext>
            </a:extLst>
          </p:cNvPr>
          <p:cNvCxnSpPr/>
          <p:nvPr/>
        </p:nvCxnSpPr>
        <p:spPr>
          <a:xfrm>
            <a:off x="6888088" y="4322269"/>
            <a:ext cx="50405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FBD38E6B-560C-CB44-B5AF-9B6C1D91BA68}"/>
              </a:ext>
            </a:extLst>
          </p:cNvPr>
          <p:cNvSpPr/>
          <p:nvPr/>
        </p:nvSpPr>
        <p:spPr>
          <a:xfrm>
            <a:off x="7464152" y="4710496"/>
            <a:ext cx="1368152"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对象</a:t>
            </a:r>
          </a:p>
        </p:txBody>
      </p:sp>
      <p:cxnSp>
        <p:nvCxnSpPr>
          <p:cNvPr id="29" name="直接连接符 34">
            <a:extLst>
              <a:ext uri="{FF2B5EF4-FFF2-40B4-BE49-F238E27FC236}">
                <a16:creationId xmlns:a16="http://schemas.microsoft.com/office/drawing/2014/main" id="{38B5DEF6-8DFB-6848-A10A-21E227B0CDDF}"/>
              </a:ext>
            </a:extLst>
          </p:cNvPr>
          <p:cNvCxnSpPr/>
          <p:nvPr/>
        </p:nvCxnSpPr>
        <p:spPr>
          <a:xfrm>
            <a:off x="6888088" y="4898333"/>
            <a:ext cx="50405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0" name="TextBox 35">
            <a:extLst>
              <a:ext uri="{FF2B5EF4-FFF2-40B4-BE49-F238E27FC236}">
                <a16:creationId xmlns:a16="http://schemas.microsoft.com/office/drawing/2014/main" id="{084B599C-1F0F-0D4A-956A-22D9D60C528E}"/>
              </a:ext>
            </a:extLst>
          </p:cNvPr>
          <p:cNvSpPr txBox="1"/>
          <p:nvPr/>
        </p:nvSpPr>
        <p:spPr>
          <a:xfrm>
            <a:off x="2063552" y="5733257"/>
            <a:ext cx="8424936" cy="646331"/>
          </a:xfrm>
          <a:prstGeom prst="rect">
            <a:avLst/>
          </a:prstGeom>
          <a:noFill/>
        </p:spPr>
        <p:txBody>
          <a:bodyPr wrap="square" rtlCol="0">
            <a:spAutoFit/>
          </a:bodyPr>
          <a:lstStyle/>
          <a:p>
            <a:r>
              <a:rPr lang="en-US" altLang="zh-CN" b="1" dirty="0" err="1">
                <a:solidFill>
                  <a:schemeClr val="accent2"/>
                </a:solidFill>
                <a:latin typeface="微软雅黑" pitchFamily="34" charset="-122"/>
                <a:ea typeface="微软雅黑" pitchFamily="34" charset="-122"/>
              </a:rPr>
              <a:t>int</a:t>
            </a:r>
            <a:r>
              <a:rPr lang="en-US" altLang="zh-CN" b="1" dirty="0">
                <a:solidFill>
                  <a:schemeClr val="accent2"/>
                </a:solidFill>
                <a:latin typeface="微软雅黑" pitchFamily="34" charset="-122"/>
                <a:ea typeface="微软雅黑" pitchFamily="34" charset="-122"/>
              </a:rPr>
              <a:t> b = 10;</a:t>
            </a:r>
          </a:p>
          <a:p>
            <a:r>
              <a:rPr lang="en-US" altLang="zh-CN" b="1" dirty="0">
                <a:solidFill>
                  <a:schemeClr val="tx1">
                    <a:lumMod val="65000"/>
                    <a:lumOff val="35000"/>
                  </a:schemeClr>
                </a:solidFill>
                <a:latin typeface="微软雅黑" pitchFamily="34" charset="-122"/>
                <a:ea typeface="微软雅黑" pitchFamily="34" charset="-122"/>
              </a:rPr>
              <a:t>double a = (</a:t>
            </a:r>
            <a:r>
              <a:rPr lang="en-US" altLang="zh-CN" b="1" dirty="0">
                <a:solidFill>
                  <a:schemeClr val="accent1"/>
                </a:solidFill>
                <a:latin typeface="微软雅黑" pitchFamily="34" charset="-122"/>
                <a:ea typeface="微软雅黑" pitchFamily="34" charset="-122"/>
              </a:rPr>
              <a:t>double</a:t>
            </a:r>
            <a:r>
              <a:rPr lang="en-US" altLang="zh-CN" b="1" dirty="0">
                <a:solidFill>
                  <a:schemeClr val="tx1">
                    <a:lumMod val="65000"/>
                    <a:lumOff val="35000"/>
                  </a:schemeClr>
                </a:solidFill>
                <a:latin typeface="微软雅黑" pitchFamily="34" charset="-122"/>
                <a:ea typeface="微软雅黑" pitchFamily="34" charset="-122"/>
              </a:rPr>
              <a:t>) b</a:t>
            </a:r>
            <a:r>
              <a:rPr lang="en-US" altLang="zh-CN" b="1" dirty="0">
                <a:solidFill>
                  <a:schemeClr val="accent1"/>
                </a:solidFill>
                <a:latin typeface="微软雅黑" pitchFamily="34" charset="-122"/>
                <a:ea typeface="微软雅黑" pitchFamily="34" charset="-122"/>
              </a:rPr>
              <a:t>	 </a:t>
            </a:r>
            <a:r>
              <a:rPr lang="zh-CN" altLang="en-US" b="1" dirty="0">
                <a:solidFill>
                  <a:schemeClr val="accent1"/>
                </a:solidFill>
                <a:latin typeface="微软雅黑" pitchFamily="34" charset="-122"/>
                <a:ea typeface="微软雅黑" pitchFamily="34" charset="-122"/>
              </a:rPr>
              <a:t>将整型变量</a:t>
            </a:r>
            <a:r>
              <a:rPr lang="en-US" altLang="zh-CN" b="1" dirty="0">
                <a:solidFill>
                  <a:schemeClr val="accent1"/>
                </a:solidFill>
                <a:latin typeface="微软雅黑" pitchFamily="34" charset="-122"/>
                <a:ea typeface="微软雅黑" pitchFamily="34" charset="-122"/>
              </a:rPr>
              <a:t>b</a:t>
            </a:r>
            <a:r>
              <a:rPr lang="zh-CN" altLang="en-US" b="1" dirty="0">
                <a:solidFill>
                  <a:schemeClr val="accent1"/>
                </a:solidFill>
                <a:latin typeface="微软雅黑" pitchFamily="34" charset="-122"/>
                <a:ea typeface="微软雅黑" pitchFamily="34" charset="-122"/>
              </a:rPr>
              <a:t>转换成双精度浮点型变量，并赋值给</a:t>
            </a:r>
            <a:r>
              <a:rPr lang="en-US" altLang="zh-CN" b="1" dirty="0">
                <a:solidFill>
                  <a:schemeClr val="accent1"/>
                </a:solidFill>
                <a:latin typeface="微软雅黑" pitchFamily="34" charset="-122"/>
                <a:ea typeface="微软雅黑" pitchFamily="34" charset="-122"/>
              </a:rPr>
              <a:t>a</a:t>
            </a:r>
            <a:endParaRPr lang="zh-CN" altLang="en-US"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31798065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106</a:t>
            </a:fld>
            <a:endParaRPr lang="zh-CN" altLang="en-US"/>
          </a:p>
        </p:txBody>
      </p:sp>
      <p:sp>
        <p:nvSpPr>
          <p:cNvPr id="22" name="object 2">
            <a:extLst>
              <a:ext uri="{FF2B5EF4-FFF2-40B4-BE49-F238E27FC236}">
                <a16:creationId xmlns:a16="http://schemas.microsoft.com/office/drawing/2014/main" id="{414FB80D-E054-9240-AF42-97C6CFF03900}"/>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表达式：类型转换</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31" name="TextBox 24">
            <a:extLst>
              <a:ext uri="{FF2B5EF4-FFF2-40B4-BE49-F238E27FC236}">
                <a16:creationId xmlns:a16="http://schemas.microsoft.com/office/drawing/2014/main" id="{BD0F6F03-6C3F-434C-A21E-F0A53F701ABE}"/>
              </a:ext>
            </a:extLst>
          </p:cNvPr>
          <p:cNvSpPr txBox="1"/>
          <p:nvPr/>
        </p:nvSpPr>
        <p:spPr>
          <a:xfrm>
            <a:off x="2424608" y="1754813"/>
            <a:ext cx="7631832" cy="400110"/>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表达形式</a:t>
            </a:r>
            <a:r>
              <a:rPr lang="zh-CN" altLang="en-US" sz="2000" b="1" dirty="0">
                <a:solidFill>
                  <a:schemeClr val="tx1">
                    <a:lumMod val="65000"/>
                    <a:lumOff val="35000"/>
                  </a:schemeClr>
                </a:solidFill>
                <a:latin typeface="微软雅黑" pitchFamily="34" charset="-122"/>
                <a:ea typeface="微软雅黑" pitchFamily="34" charset="-122"/>
              </a:rPr>
              <a:t>：</a:t>
            </a:r>
            <a:r>
              <a:rPr lang="zh-CN" altLang="en-US" sz="2000" b="1" dirty="0">
                <a:solidFill>
                  <a:schemeClr val="accent1"/>
                </a:solidFill>
                <a:latin typeface="微软雅黑" pitchFamily="34" charset="-122"/>
                <a:ea typeface="微软雅黑" pitchFamily="34" charset="-122"/>
              </a:rPr>
              <a:t>（数据类型）操作数 </a:t>
            </a:r>
          </a:p>
        </p:txBody>
      </p:sp>
      <p:sp>
        <p:nvSpPr>
          <p:cNvPr id="32" name="TextBox 23">
            <a:extLst>
              <a:ext uri="{FF2B5EF4-FFF2-40B4-BE49-F238E27FC236}">
                <a16:creationId xmlns:a16="http://schemas.microsoft.com/office/drawing/2014/main" id="{A1DF2EDF-2288-364B-A1B0-8D24FDB9BB4F}"/>
              </a:ext>
            </a:extLst>
          </p:cNvPr>
          <p:cNvSpPr txBox="1"/>
          <p:nvPr/>
        </p:nvSpPr>
        <p:spPr>
          <a:xfrm>
            <a:off x="2424608" y="2452827"/>
            <a:ext cx="7631832" cy="800219"/>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应用场景</a:t>
            </a:r>
            <a:r>
              <a:rPr lang="zh-CN" altLang="en-US" sz="2000" b="1" dirty="0">
                <a:solidFill>
                  <a:schemeClr val="tx1">
                    <a:lumMod val="65000"/>
                    <a:lumOff val="35000"/>
                  </a:schemeClr>
                </a:solidFill>
                <a:latin typeface="微软雅黑" pitchFamily="34" charset="-122"/>
                <a:ea typeface="微软雅黑" pitchFamily="34" charset="-122"/>
              </a:rPr>
              <a:t>：</a:t>
            </a:r>
            <a:r>
              <a:rPr lang="en-US" altLang="zh-CN" sz="2000" b="1" dirty="0">
                <a:solidFill>
                  <a:schemeClr val="accent1"/>
                </a:solidFill>
                <a:latin typeface="微软雅黑" pitchFamily="34" charset="-122"/>
                <a:ea typeface="微软雅黑" pitchFamily="34" charset="-122"/>
              </a:rPr>
              <a:t>1.	</a:t>
            </a:r>
            <a:r>
              <a:rPr lang="zh-CN" altLang="en-US" sz="2000" b="1" dirty="0">
                <a:solidFill>
                  <a:schemeClr val="accent1"/>
                </a:solidFill>
                <a:latin typeface="微软雅黑" pitchFamily="34" charset="-122"/>
                <a:ea typeface="微软雅黑" pitchFamily="34" charset="-122"/>
              </a:rPr>
              <a:t>二元运算符的二个操作数类型不同</a:t>
            </a:r>
            <a:endParaRPr lang="en-US" altLang="zh-CN" sz="2000" b="1" dirty="0">
              <a:solidFill>
                <a:schemeClr val="accent1"/>
              </a:solidFill>
              <a:latin typeface="微软雅黑" pitchFamily="34" charset="-122"/>
              <a:ea typeface="微软雅黑" pitchFamily="34" charset="-122"/>
            </a:endParaRPr>
          </a:p>
          <a:p>
            <a:endParaRPr lang="en-US" altLang="zh-CN" sz="500" b="1" dirty="0">
              <a:solidFill>
                <a:schemeClr val="accent1"/>
              </a:solidFill>
              <a:latin typeface="微软雅黑" pitchFamily="34" charset="-122"/>
              <a:ea typeface="微软雅黑" pitchFamily="34" charset="-122"/>
            </a:endParaRPr>
          </a:p>
          <a:p>
            <a:r>
              <a:rPr lang="en-US" altLang="zh-CN" sz="2000" b="1" dirty="0">
                <a:solidFill>
                  <a:schemeClr val="accent1"/>
                </a:solidFill>
                <a:latin typeface="微软雅黑" pitchFamily="34" charset="-122"/>
                <a:ea typeface="微软雅黑" pitchFamily="34" charset="-122"/>
              </a:rPr>
              <a:t>	     </a:t>
            </a:r>
            <a:r>
              <a:rPr lang="zh-CN" altLang="en-US" sz="2000" b="1" dirty="0">
                <a:solidFill>
                  <a:schemeClr val="accent1"/>
                </a:solidFill>
                <a:latin typeface="微软雅黑" pitchFamily="34" charset="-122"/>
                <a:ea typeface="微软雅黑" pitchFamily="34" charset="-122"/>
              </a:rPr>
              <a:t>      </a:t>
            </a:r>
            <a:r>
              <a:rPr lang="en-US" altLang="zh-CN" sz="2000" b="1" dirty="0">
                <a:solidFill>
                  <a:schemeClr val="accent1"/>
                </a:solidFill>
                <a:latin typeface="微软雅黑" pitchFamily="34" charset="-122"/>
                <a:ea typeface="微软雅黑" pitchFamily="34" charset="-122"/>
              </a:rPr>
              <a:t>2.	</a:t>
            </a:r>
            <a:r>
              <a:rPr lang="zh-CN" altLang="en-US" sz="2000" b="1" dirty="0">
                <a:solidFill>
                  <a:schemeClr val="accent1"/>
                </a:solidFill>
                <a:latin typeface="微软雅黑" pitchFamily="34" charset="-122"/>
                <a:ea typeface="微软雅黑" pitchFamily="34" charset="-122"/>
              </a:rPr>
              <a:t>表达式值的类型与变量的类型不同</a:t>
            </a:r>
          </a:p>
        </p:txBody>
      </p:sp>
      <p:sp>
        <p:nvSpPr>
          <p:cNvPr id="33" name="任意多边形 5">
            <a:extLst>
              <a:ext uri="{FF2B5EF4-FFF2-40B4-BE49-F238E27FC236}">
                <a16:creationId xmlns:a16="http://schemas.microsoft.com/office/drawing/2014/main" id="{D178964C-8D04-2146-8F24-CC4B40DAE865}"/>
              </a:ext>
            </a:extLst>
          </p:cNvPr>
          <p:cNvSpPr/>
          <p:nvPr/>
        </p:nvSpPr>
        <p:spPr>
          <a:xfrm>
            <a:off x="4454769" y="1331612"/>
            <a:ext cx="1324708" cy="415126"/>
          </a:xfrm>
          <a:custGeom>
            <a:avLst/>
            <a:gdLst>
              <a:gd name="connsiteX0" fmla="*/ 1324708 w 1324708"/>
              <a:gd name="connsiteY0" fmla="*/ 415126 h 415126"/>
              <a:gd name="connsiteX1" fmla="*/ 832339 w 1324708"/>
              <a:gd name="connsiteY1" fmla="*/ 39988 h 415126"/>
              <a:gd name="connsiteX2" fmla="*/ 339969 w 1324708"/>
              <a:gd name="connsiteY2" fmla="*/ 51711 h 415126"/>
              <a:gd name="connsiteX3" fmla="*/ 0 w 1324708"/>
              <a:gd name="connsiteY3" fmla="*/ 403403 h 415126"/>
            </a:gdLst>
            <a:ahLst/>
            <a:cxnLst>
              <a:cxn ang="0">
                <a:pos x="connsiteX0" y="connsiteY0"/>
              </a:cxn>
              <a:cxn ang="0">
                <a:pos x="connsiteX1" y="connsiteY1"/>
              </a:cxn>
              <a:cxn ang="0">
                <a:pos x="connsiteX2" y="connsiteY2"/>
              </a:cxn>
              <a:cxn ang="0">
                <a:pos x="connsiteX3" y="connsiteY3"/>
              </a:cxn>
            </a:cxnLst>
            <a:rect l="l" t="t" r="r" b="b"/>
            <a:pathLst>
              <a:path w="1324708" h="415126">
                <a:moveTo>
                  <a:pt x="1324708" y="415126"/>
                </a:moveTo>
                <a:cubicBezTo>
                  <a:pt x="1160585" y="257841"/>
                  <a:pt x="996462" y="100557"/>
                  <a:pt x="832339" y="39988"/>
                </a:cubicBezTo>
                <a:cubicBezTo>
                  <a:pt x="668216" y="-20581"/>
                  <a:pt x="478692" y="-8858"/>
                  <a:pt x="339969" y="51711"/>
                </a:cubicBezTo>
                <a:cubicBezTo>
                  <a:pt x="201246" y="112280"/>
                  <a:pt x="100623" y="257841"/>
                  <a:pt x="0" y="403403"/>
                </a:cubicBezTo>
              </a:path>
            </a:pathLst>
          </a:custGeom>
          <a:ln w="19050">
            <a:solidFill>
              <a:schemeClr val="accent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1614F1D9-B135-6645-A600-F51C8377B150}"/>
              </a:ext>
            </a:extLst>
          </p:cNvPr>
          <p:cNvSpPr/>
          <p:nvPr/>
        </p:nvSpPr>
        <p:spPr>
          <a:xfrm>
            <a:off x="2495600" y="4132238"/>
            <a:ext cx="3456384" cy="1384995"/>
          </a:xfrm>
          <a:prstGeom prst="rect">
            <a:avLst/>
          </a:prstGeom>
        </p:spPr>
        <p:txBody>
          <a:bodyPr wrap="square">
            <a:spAutoFit/>
          </a:bodyPr>
          <a:lstStyle/>
          <a:p>
            <a:r>
              <a:rPr lang="en-US" altLang="zh-CN" sz="2400" b="1" dirty="0" err="1">
                <a:solidFill>
                  <a:schemeClr val="accent2"/>
                </a:solidFill>
              </a:rPr>
              <a:t>int</a:t>
            </a:r>
            <a:r>
              <a:rPr lang="en-US" altLang="zh-CN" sz="2400" b="1" dirty="0">
                <a:solidFill>
                  <a:schemeClr val="accent2"/>
                </a:solidFill>
              </a:rPr>
              <a:t> x = 5; byte y = 10;</a:t>
            </a:r>
          </a:p>
          <a:p>
            <a:r>
              <a:rPr lang="en-US" altLang="zh-CN" sz="2400" b="1" dirty="0">
                <a:solidFill>
                  <a:schemeClr val="accent2"/>
                </a:solidFill>
              </a:rPr>
              <a:t>double result;</a:t>
            </a:r>
          </a:p>
          <a:p>
            <a:endParaRPr lang="en-US" altLang="zh-CN" sz="1200" b="1" dirty="0">
              <a:solidFill>
                <a:schemeClr val="accent2"/>
              </a:solidFill>
            </a:endParaRPr>
          </a:p>
          <a:p>
            <a:r>
              <a:rPr lang="en-US" altLang="zh-CN" sz="2400" b="1" dirty="0">
                <a:solidFill>
                  <a:schemeClr val="tx1">
                    <a:lumMod val="65000"/>
                    <a:lumOff val="35000"/>
                  </a:schemeClr>
                </a:solidFill>
              </a:rPr>
              <a:t>result = x + y;</a:t>
            </a:r>
          </a:p>
        </p:txBody>
      </p:sp>
      <p:grpSp>
        <p:nvGrpSpPr>
          <p:cNvPr id="35" name="组合 34">
            <a:extLst>
              <a:ext uri="{FF2B5EF4-FFF2-40B4-BE49-F238E27FC236}">
                <a16:creationId xmlns:a16="http://schemas.microsoft.com/office/drawing/2014/main" id="{0938DFA8-BB21-C74C-B816-608AD81AC631}"/>
              </a:ext>
            </a:extLst>
          </p:cNvPr>
          <p:cNvGrpSpPr/>
          <p:nvPr/>
        </p:nvGrpSpPr>
        <p:grpSpPr>
          <a:xfrm>
            <a:off x="5876273" y="4839618"/>
            <a:ext cx="2119697" cy="461590"/>
            <a:chOff x="4139952" y="2031306"/>
            <a:chExt cx="2119697" cy="461590"/>
          </a:xfrm>
        </p:grpSpPr>
        <p:sp>
          <p:nvSpPr>
            <p:cNvPr id="36" name="矩形 35">
              <a:extLst>
                <a:ext uri="{FF2B5EF4-FFF2-40B4-BE49-F238E27FC236}">
                  <a16:creationId xmlns:a16="http://schemas.microsoft.com/office/drawing/2014/main" id="{FFE42C61-DDA8-A74F-8AC6-00D376047073}"/>
                </a:ext>
              </a:extLst>
            </p:cNvPr>
            <p:cNvSpPr/>
            <p:nvPr/>
          </p:nvSpPr>
          <p:spPr>
            <a:xfrm>
              <a:off x="5052682" y="2031306"/>
              <a:ext cx="1206967" cy="4615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微软雅黑" pitchFamily="34" charset="-122"/>
                  <a:ea typeface="微软雅黑" pitchFamily="34" charset="-122"/>
                </a:rPr>
                <a:t>byte</a:t>
              </a:r>
              <a:r>
                <a:rPr lang="en-US" altLang="zh-CN" sz="2000" b="1" dirty="0">
                  <a:solidFill>
                    <a:schemeClr val="bg1"/>
                  </a:solidFill>
                  <a:latin typeface="微软雅黑" pitchFamily="34" charset="-122"/>
                  <a:ea typeface="微软雅黑" pitchFamily="34" charset="-122"/>
                </a:rPr>
                <a:t>: 10</a:t>
              </a:r>
            </a:p>
          </p:txBody>
        </p:sp>
        <p:sp>
          <p:nvSpPr>
            <p:cNvPr id="37" name="TextBox 39">
              <a:extLst>
                <a:ext uri="{FF2B5EF4-FFF2-40B4-BE49-F238E27FC236}">
                  <a16:creationId xmlns:a16="http://schemas.microsoft.com/office/drawing/2014/main" id="{7975DA0E-997D-0D43-9146-C5C7C177DDF6}"/>
                </a:ext>
              </a:extLst>
            </p:cNvPr>
            <p:cNvSpPr txBox="1"/>
            <p:nvPr/>
          </p:nvSpPr>
          <p:spPr>
            <a:xfrm>
              <a:off x="4139952" y="2077435"/>
              <a:ext cx="936104" cy="369332"/>
            </a:xfrm>
            <a:prstGeom prst="rect">
              <a:avLst/>
            </a:prstGeom>
            <a:noFill/>
          </p:spPr>
          <p:txBody>
            <a:bodyPr wrap="square" rtlCol="0">
              <a:spAutoFit/>
            </a:bodyPr>
            <a:lstStyle/>
            <a:p>
              <a:r>
                <a:rPr lang="en-US" altLang="zh-CN" b="1" dirty="0">
                  <a:solidFill>
                    <a:schemeClr val="accent2"/>
                  </a:solidFill>
                </a:rPr>
                <a:t>        y</a:t>
              </a:r>
              <a:endParaRPr lang="zh-CN" altLang="en-US" b="1" dirty="0">
                <a:solidFill>
                  <a:schemeClr val="accent2"/>
                </a:solidFill>
              </a:endParaRPr>
            </a:p>
          </p:txBody>
        </p:sp>
      </p:grpSp>
      <p:sp>
        <p:nvSpPr>
          <p:cNvPr id="38" name="TextBox 11">
            <a:extLst>
              <a:ext uri="{FF2B5EF4-FFF2-40B4-BE49-F238E27FC236}">
                <a16:creationId xmlns:a16="http://schemas.microsoft.com/office/drawing/2014/main" id="{B8388BAC-4B23-1149-8F10-CBD55AAAC9EB}"/>
              </a:ext>
            </a:extLst>
          </p:cNvPr>
          <p:cNvSpPr txBox="1"/>
          <p:nvPr/>
        </p:nvSpPr>
        <p:spPr>
          <a:xfrm>
            <a:off x="6728717" y="4469050"/>
            <a:ext cx="1535542" cy="400110"/>
          </a:xfrm>
          <a:prstGeom prst="rect">
            <a:avLst/>
          </a:prstGeom>
          <a:noFill/>
        </p:spPr>
        <p:txBody>
          <a:bodyPr wrap="square" rtlCol="0">
            <a:spAutoFit/>
          </a:bodyPr>
          <a:lstStyle/>
          <a:p>
            <a:r>
              <a:rPr lang="en-US" altLang="zh-CN" sz="2000" b="1" dirty="0">
                <a:solidFill>
                  <a:schemeClr val="accent2"/>
                </a:solidFill>
              </a:rPr>
              <a:t>byte </a:t>
            </a:r>
            <a:r>
              <a:rPr lang="en-US" altLang="zh-CN" sz="2000" b="1" dirty="0">
                <a:solidFill>
                  <a:schemeClr val="accent2"/>
                </a:solidFill>
                <a:sym typeface="Wingdings" pitchFamily="2" charset="2"/>
              </a:rPr>
              <a:t> </a:t>
            </a:r>
            <a:r>
              <a:rPr lang="en-US" altLang="zh-CN" sz="2000" b="1" dirty="0" err="1">
                <a:solidFill>
                  <a:schemeClr val="accent2"/>
                </a:solidFill>
                <a:sym typeface="Wingdings" pitchFamily="2" charset="2"/>
              </a:rPr>
              <a:t>int</a:t>
            </a:r>
            <a:endParaRPr lang="zh-CN" altLang="en-US" sz="2000" b="1" dirty="0">
              <a:solidFill>
                <a:schemeClr val="accent2"/>
              </a:solidFill>
            </a:endParaRPr>
          </a:p>
        </p:txBody>
      </p:sp>
      <p:grpSp>
        <p:nvGrpSpPr>
          <p:cNvPr id="39" name="组合 38">
            <a:extLst>
              <a:ext uri="{FF2B5EF4-FFF2-40B4-BE49-F238E27FC236}">
                <a16:creationId xmlns:a16="http://schemas.microsoft.com/office/drawing/2014/main" id="{7A60A5DB-8F26-C145-9DF9-2D4BB0ADDF39}"/>
              </a:ext>
            </a:extLst>
          </p:cNvPr>
          <p:cNvGrpSpPr/>
          <p:nvPr/>
        </p:nvGrpSpPr>
        <p:grpSpPr>
          <a:xfrm>
            <a:off x="5879977" y="3933056"/>
            <a:ext cx="2119697" cy="461590"/>
            <a:chOff x="4139952" y="2031306"/>
            <a:chExt cx="2119697" cy="461590"/>
          </a:xfrm>
        </p:grpSpPr>
        <p:sp>
          <p:nvSpPr>
            <p:cNvPr id="40" name="矩形 39">
              <a:extLst>
                <a:ext uri="{FF2B5EF4-FFF2-40B4-BE49-F238E27FC236}">
                  <a16:creationId xmlns:a16="http://schemas.microsoft.com/office/drawing/2014/main" id="{9651E90B-4745-0547-9BE6-CC67480CC15D}"/>
                </a:ext>
              </a:extLst>
            </p:cNvPr>
            <p:cNvSpPr/>
            <p:nvPr/>
          </p:nvSpPr>
          <p:spPr>
            <a:xfrm>
              <a:off x="5052682" y="2031306"/>
              <a:ext cx="1206967" cy="461590"/>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solidFill>
                    <a:schemeClr val="bg1"/>
                  </a:solidFill>
                  <a:latin typeface="微软雅黑" pitchFamily="34" charset="-122"/>
                  <a:ea typeface="微软雅黑" pitchFamily="34" charset="-122"/>
                </a:rPr>
                <a:t>int</a:t>
              </a:r>
              <a:r>
                <a:rPr lang="en-US" altLang="zh-CN" sz="2000" b="1" dirty="0">
                  <a:solidFill>
                    <a:schemeClr val="bg1"/>
                  </a:solidFill>
                  <a:latin typeface="微软雅黑" pitchFamily="34" charset="-122"/>
                  <a:ea typeface="微软雅黑" pitchFamily="34" charset="-122"/>
                </a:rPr>
                <a:t>: 5</a:t>
              </a:r>
            </a:p>
          </p:txBody>
        </p:sp>
        <p:sp>
          <p:nvSpPr>
            <p:cNvPr id="41" name="TextBox 42">
              <a:extLst>
                <a:ext uri="{FF2B5EF4-FFF2-40B4-BE49-F238E27FC236}">
                  <a16:creationId xmlns:a16="http://schemas.microsoft.com/office/drawing/2014/main" id="{49F54A3E-8AEF-C245-BE8A-37EB05F675F4}"/>
                </a:ext>
              </a:extLst>
            </p:cNvPr>
            <p:cNvSpPr txBox="1"/>
            <p:nvPr/>
          </p:nvSpPr>
          <p:spPr>
            <a:xfrm>
              <a:off x="4139952" y="2077435"/>
              <a:ext cx="936104" cy="369332"/>
            </a:xfrm>
            <a:prstGeom prst="rect">
              <a:avLst/>
            </a:prstGeom>
            <a:noFill/>
          </p:spPr>
          <p:txBody>
            <a:bodyPr wrap="square" rtlCol="0">
              <a:spAutoFit/>
            </a:bodyPr>
            <a:lstStyle/>
            <a:p>
              <a:r>
                <a:rPr lang="en-US" altLang="zh-CN" b="1" dirty="0">
                  <a:solidFill>
                    <a:schemeClr val="accent2"/>
                  </a:solidFill>
                </a:rPr>
                <a:t>        x</a:t>
              </a:r>
              <a:endParaRPr lang="zh-CN" altLang="en-US" b="1" dirty="0">
                <a:solidFill>
                  <a:schemeClr val="accent2"/>
                </a:solidFill>
              </a:endParaRPr>
            </a:p>
          </p:txBody>
        </p:sp>
      </p:grpSp>
      <p:cxnSp>
        <p:nvCxnSpPr>
          <p:cNvPr id="42" name="直接箭头连接符 17">
            <a:extLst>
              <a:ext uri="{FF2B5EF4-FFF2-40B4-BE49-F238E27FC236}">
                <a16:creationId xmlns:a16="http://schemas.microsoft.com/office/drawing/2014/main" id="{C3609B4D-8C69-E34F-8FA0-62A0CC70A865}"/>
              </a:ext>
            </a:extLst>
          </p:cNvPr>
          <p:cNvCxnSpPr>
            <a:stCxn id="36" idx="3"/>
            <a:endCxn id="44" idx="1"/>
          </p:cNvCxnSpPr>
          <p:nvPr/>
        </p:nvCxnSpPr>
        <p:spPr>
          <a:xfrm flipV="1">
            <a:off x="7995970" y="4638365"/>
            <a:ext cx="596865" cy="432048"/>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19">
            <a:extLst>
              <a:ext uri="{FF2B5EF4-FFF2-40B4-BE49-F238E27FC236}">
                <a16:creationId xmlns:a16="http://schemas.microsoft.com/office/drawing/2014/main" id="{0F279122-9681-7C46-A467-0C19C332D1A4}"/>
              </a:ext>
            </a:extLst>
          </p:cNvPr>
          <p:cNvCxnSpPr>
            <a:stCxn id="40" idx="3"/>
            <a:endCxn id="44" idx="1"/>
          </p:cNvCxnSpPr>
          <p:nvPr/>
        </p:nvCxnSpPr>
        <p:spPr>
          <a:xfrm>
            <a:off x="7999674" y="4163851"/>
            <a:ext cx="593161" cy="474514"/>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65473B2D-C836-A04F-9718-106040D19A71}"/>
              </a:ext>
            </a:extLst>
          </p:cNvPr>
          <p:cNvSpPr/>
          <p:nvPr/>
        </p:nvSpPr>
        <p:spPr>
          <a:xfrm>
            <a:off x="8592835" y="4407570"/>
            <a:ext cx="1206967" cy="461590"/>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solidFill>
                  <a:schemeClr val="bg1"/>
                </a:solidFill>
                <a:latin typeface="微软雅黑" pitchFamily="34" charset="-122"/>
                <a:ea typeface="微软雅黑" pitchFamily="34" charset="-122"/>
              </a:rPr>
              <a:t>int</a:t>
            </a:r>
            <a:r>
              <a:rPr lang="en-US" altLang="zh-CN" sz="2000" b="1" dirty="0">
                <a:solidFill>
                  <a:schemeClr val="bg1"/>
                </a:solidFill>
                <a:latin typeface="微软雅黑" pitchFamily="34" charset="-122"/>
                <a:ea typeface="微软雅黑" pitchFamily="34" charset="-122"/>
              </a:rPr>
              <a:t>: 15</a:t>
            </a:r>
          </a:p>
        </p:txBody>
      </p:sp>
      <p:sp>
        <p:nvSpPr>
          <p:cNvPr id="45" name="TextBox 44">
            <a:extLst>
              <a:ext uri="{FF2B5EF4-FFF2-40B4-BE49-F238E27FC236}">
                <a16:creationId xmlns:a16="http://schemas.microsoft.com/office/drawing/2014/main" id="{FB978F32-F050-3C46-B438-C284B8747A08}"/>
              </a:ext>
            </a:extLst>
          </p:cNvPr>
          <p:cNvSpPr txBox="1"/>
          <p:nvPr/>
        </p:nvSpPr>
        <p:spPr>
          <a:xfrm>
            <a:off x="9799801" y="4438687"/>
            <a:ext cx="936104" cy="369332"/>
          </a:xfrm>
          <a:prstGeom prst="rect">
            <a:avLst/>
          </a:prstGeom>
          <a:noFill/>
        </p:spPr>
        <p:txBody>
          <a:bodyPr wrap="square" rtlCol="0">
            <a:spAutoFit/>
          </a:bodyPr>
          <a:lstStyle/>
          <a:p>
            <a:r>
              <a:rPr lang="en-US" altLang="zh-CN" b="1" dirty="0">
                <a:solidFill>
                  <a:schemeClr val="accent2"/>
                </a:solidFill>
              </a:rPr>
              <a:t> </a:t>
            </a:r>
            <a:r>
              <a:rPr lang="en-US" altLang="zh-CN" b="1" dirty="0" err="1">
                <a:solidFill>
                  <a:schemeClr val="accent2"/>
                </a:solidFill>
              </a:rPr>
              <a:t>tmp</a:t>
            </a:r>
            <a:r>
              <a:rPr lang="en-US" altLang="zh-CN" b="1" dirty="0">
                <a:solidFill>
                  <a:schemeClr val="accent2"/>
                </a:solidFill>
              </a:rPr>
              <a:t> 1</a:t>
            </a:r>
            <a:endParaRPr lang="zh-CN" altLang="en-US" b="1" dirty="0">
              <a:solidFill>
                <a:schemeClr val="accent2"/>
              </a:solidFill>
            </a:endParaRPr>
          </a:p>
        </p:txBody>
      </p:sp>
      <p:cxnSp>
        <p:nvCxnSpPr>
          <p:cNvPr id="46" name="直接箭头连接符 45">
            <a:extLst>
              <a:ext uri="{FF2B5EF4-FFF2-40B4-BE49-F238E27FC236}">
                <a16:creationId xmlns:a16="http://schemas.microsoft.com/office/drawing/2014/main" id="{0AFDEBEB-B8CF-8041-946E-50100AF58FAA}"/>
              </a:ext>
            </a:extLst>
          </p:cNvPr>
          <p:cNvCxnSpPr>
            <a:stCxn id="44" idx="2"/>
          </p:cNvCxnSpPr>
          <p:nvPr/>
        </p:nvCxnSpPr>
        <p:spPr>
          <a:xfrm>
            <a:off x="9196318" y="4869160"/>
            <a:ext cx="0" cy="648072"/>
          </a:xfrm>
          <a:prstGeom prst="straightConnector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3161CDE4-91C3-DF49-8115-9D6EFD32CC5A}"/>
              </a:ext>
            </a:extLst>
          </p:cNvPr>
          <p:cNvSpPr/>
          <p:nvPr/>
        </p:nvSpPr>
        <p:spPr>
          <a:xfrm>
            <a:off x="8256240" y="5517232"/>
            <a:ext cx="1971600" cy="461590"/>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double: 15.0</a:t>
            </a:r>
          </a:p>
        </p:txBody>
      </p:sp>
      <p:sp>
        <p:nvSpPr>
          <p:cNvPr id="48" name="TextBox 47">
            <a:extLst>
              <a:ext uri="{FF2B5EF4-FFF2-40B4-BE49-F238E27FC236}">
                <a16:creationId xmlns:a16="http://schemas.microsoft.com/office/drawing/2014/main" id="{5541BC17-3C84-D748-929B-989D77077541}"/>
              </a:ext>
            </a:extLst>
          </p:cNvPr>
          <p:cNvSpPr txBox="1"/>
          <p:nvPr/>
        </p:nvSpPr>
        <p:spPr>
          <a:xfrm>
            <a:off x="7032104" y="5579948"/>
            <a:ext cx="1224136" cy="369332"/>
          </a:xfrm>
          <a:prstGeom prst="rect">
            <a:avLst/>
          </a:prstGeom>
          <a:noFill/>
        </p:spPr>
        <p:txBody>
          <a:bodyPr wrap="square" rtlCol="0">
            <a:spAutoFit/>
          </a:bodyPr>
          <a:lstStyle/>
          <a:p>
            <a:r>
              <a:rPr lang="en-US" altLang="zh-CN" b="1" dirty="0">
                <a:solidFill>
                  <a:schemeClr val="accent2"/>
                </a:solidFill>
              </a:rPr>
              <a:t>        result</a:t>
            </a:r>
            <a:endParaRPr lang="zh-CN" altLang="en-US" b="1" dirty="0">
              <a:solidFill>
                <a:schemeClr val="accent2"/>
              </a:solidFill>
            </a:endParaRPr>
          </a:p>
        </p:txBody>
      </p:sp>
      <p:sp>
        <p:nvSpPr>
          <p:cNvPr id="49" name="TextBox 48">
            <a:extLst>
              <a:ext uri="{FF2B5EF4-FFF2-40B4-BE49-F238E27FC236}">
                <a16:creationId xmlns:a16="http://schemas.microsoft.com/office/drawing/2014/main" id="{837C436C-366D-074F-ACFA-2A8E2434BFAB}"/>
              </a:ext>
            </a:extLst>
          </p:cNvPr>
          <p:cNvSpPr txBox="1"/>
          <p:nvPr/>
        </p:nvSpPr>
        <p:spPr>
          <a:xfrm>
            <a:off x="8400257" y="6010159"/>
            <a:ext cx="1753571" cy="400110"/>
          </a:xfrm>
          <a:prstGeom prst="rect">
            <a:avLst/>
          </a:prstGeom>
          <a:noFill/>
        </p:spPr>
        <p:txBody>
          <a:bodyPr wrap="square" rtlCol="0">
            <a:spAutoFit/>
          </a:bodyPr>
          <a:lstStyle/>
          <a:p>
            <a:r>
              <a:rPr lang="en-US" altLang="zh-CN" sz="2000" b="1" dirty="0" err="1">
                <a:solidFill>
                  <a:schemeClr val="accent2"/>
                </a:solidFill>
              </a:rPr>
              <a:t>int</a:t>
            </a:r>
            <a:r>
              <a:rPr lang="en-US" altLang="zh-CN" sz="2000" b="1" dirty="0">
                <a:solidFill>
                  <a:schemeClr val="accent2"/>
                </a:solidFill>
              </a:rPr>
              <a:t> </a:t>
            </a:r>
            <a:r>
              <a:rPr lang="en-US" altLang="zh-CN" sz="2000" b="1" dirty="0">
                <a:solidFill>
                  <a:schemeClr val="accent2"/>
                </a:solidFill>
                <a:sym typeface="Wingdings" pitchFamily="2" charset="2"/>
              </a:rPr>
              <a:t> double</a:t>
            </a:r>
            <a:endParaRPr lang="zh-CN" altLang="en-US" sz="2000" b="1" dirty="0">
              <a:solidFill>
                <a:schemeClr val="accent2"/>
              </a:solidFill>
            </a:endParaRPr>
          </a:p>
        </p:txBody>
      </p:sp>
      <p:grpSp>
        <p:nvGrpSpPr>
          <p:cNvPr id="50" name="组合 49">
            <a:extLst>
              <a:ext uri="{FF2B5EF4-FFF2-40B4-BE49-F238E27FC236}">
                <a16:creationId xmlns:a16="http://schemas.microsoft.com/office/drawing/2014/main" id="{915680A9-3C70-E14D-A644-49F11913ACAE}"/>
              </a:ext>
            </a:extLst>
          </p:cNvPr>
          <p:cNvGrpSpPr/>
          <p:nvPr/>
        </p:nvGrpSpPr>
        <p:grpSpPr>
          <a:xfrm>
            <a:off x="5879977" y="4845714"/>
            <a:ext cx="2119697" cy="461590"/>
            <a:chOff x="4139952" y="2031306"/>
            <a:chExt cx="2119697" cy="461590"/>
          </a:xfrm>
        </p:grpSpPr>
        <p:sp>
          <p:nvSpPr>
            <p:cNvPr id="51" name="矩形 50">
              <a:extLst>
                <a:ext uri="{FF2B5EF4-FFF2-40B4-BE49-F238E27FC236}">
                  <a16:creationId xmlns:a16="http://schemas.microsoft.com/office/drawing/2014/main" id="{A5ED6177-756D-BB41-9ABA-046858CE3D10}"/>
                </a:ext>
              </a:extLst>
            </p:cNvPr>
            <p:cNvSpPr/>
            <p:nvPr/>
          </p:nvSpPr>
          <p:spPr>
            <a:xfrm>
              <a:off x="5052682" y="2031306"/>
              <a:ext cx="1206967" cy="461590"/>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err="1">
                  <a:solidFill>
                    <a:schemeClr val="bg1"/>
                  </a:solidFill>
                  <a:latin typeface="微软雅黑" pitchFamily="34" charset="-122"/>
                  <a:ea typeface="微软雅黑" pitchFamily="34" charset="-122"/>
                </a:rPr>
                <a:t>int</a:t>
              </a:r>
              <a:r>
                <a:rPr lang="en-US" altLang="zh-CN" sz="2000" b="1" dirty="0">
                  <a:solidFill>
                    <a:schemeClr val="bg1"/>
                  </a:solidFill>
                  <a:latin typeface="微软雅黑" pitchFamily="34" charset="-122"/>
                  <a:ea typeface="微软雅黑" pitchFamily="34" charset="-122"/>
                </a:rPr>
                <a:t>: 10</a:t>
              </a:r>
            </a:p>
          </p:txBody>
        </p:sp>
        <p:sp>
          <p:nvSpPr>
            <p:cNvPr id="52" name="TextBox 51">
              <a:extLst>
                <a:ext uri="{FF2B5EF4-FFF2-40B4-BE49-F238E27FC236}">
                  <a16:creationId xmlns:a16="http://schemas.microsoft.com/office/drawing/2014/main" id="{BAA1E58D-3064-AF45-B7ED-1FADDE1D2E35}"/>
                </a:ext>
              </a:extLst>
            </p:cNvPr>
            <p:cNvSpPr txBox="1"/>
            <p:nvPr/>
          </p:nvSpPr>
          <p:spPr>
            <a:xfrm>
              <a:off x="4139952" y="2077435"/>
              <a:ext cx="936104" cy="369332"/>
            </a:xfrm>
            <a:prstGeom prst="rect">
              <a:avLst/>
            </a:prstGeom>
            <a:noFill/>
          </p:spPr>
          <p:txBody>
            <a:bodyPr wrap="square" rtlCol="0">
              <a:spAutoFit/>
            </a:bodyPr>
            <a:lstStyle/>
            <a:p>
              <a:r>
                <a:rPr lang="en-US" altLang="zh-CN" b="1" dirty="0">
                  <a:solidFill>
                    <a:schemeClr val="accent2"/>
                  </a:solidFill>
                </a:rPr>
                <a:t>        y</a:t>
              </a:r>
              <a:endParaRPr lang="zh-CN" altLang="en-US" b="1" dirty="0">
                <a:solidFill>
                  <a:schemeClr val="accent2"/>
                </a:solidFill>
              </a:endParaRPr>
            </a:p>
          </p:txBody>
        </p:sp>
      </p:grpSp>
    </p:spTree>
    <p:extLst>
      <p:ext uri="{BB962C8B-B14F-4D97-AF65-F5344CB8AC3E}">
        <p14:creationId xmlns:p14="http://schemas.microsoft.com/office/powerpoint/2010/main" val="422220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childTnLst>
                                </p:cTn>
                              </p:par>
                              <p:par>
                                <p:cTn id="18" presetID="1" presetClass="exit" presetSubtype="0" fill="hold" nodeType="withEffect">
                                  <p:stCondLst>
                                    <p:cond delay="0"/>
                                  </p:stCondLst>
                                  <p:childTnLst>
                                    <p:set>
                                      <p:cBhvr>
                                        <p:cTn id="19" dur="1" fill="hold">
                                          <p:stCondLst>
                                            <p:cond delay="0"/>
                                          </p:stCondLst>
                                        </p:cTn>
                                        <p:tgtEl>
                                          <p:spTgt spid="35"/>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par>
                                <p:cTn id="28" presetID="22" presetClass="entr" presetSubtype="8"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left)">
                                      <p:cBhvr>
                                        <p:cTn id="30" dur="500"/>
                                        <p:tgtEl>
                                          <p:spTgt spid="43"/>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wipe(up)">
                                      <p:cBhvr>
                                        <p:cTn id="42" dur="500"/>
                                        <p:tgtEl>
                                          <p:spTgt spid="46"/>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4" grpId="0" animBg="1"/>
      <p:bldP spid="45" grpId="0"/>
      <p:bldP spid="47" grpId="0" animBg="1"/>
      <p:bldP spid="48" grpId="0"/>
      <p:bldP spid="4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107</a:t>
            </a:fld>
            <a:endParaRPr lang="zh-CN" altLang="en-US"/>
          </a:p>
        </p:txBody>
      </p:sp>
      <p:sp>
        <p:nvSpPr>
          <p:cNvPr id="22" name="object 2">
            <a:extLst>
              <a:ext uri="{FF2B5EF4-FFF2-40B4-BE49-F238E27FC236}">
                <a16:creationId xmlns:a16="http://schemas.microsoft.com/office/drawing/2014/main" id="{414FB80D-E054-9240-AF42-97C6CFF03900}"/>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表达式：类型转换</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26" name="TextBox 24">
            <a:extLst>
              <a:ext uri="{FF2B5EF4-FFF2-40B4-BE49-F238E27FC236}">
                <a16:creationId xmlns:a16="http://schemas.microsoft.com/office/drawing/2014/main" id="{5329FA59-F624-944D-9AB4-B1FF5D178742}"/>
              </a:ext>
            </a:extLst>
          </p:cNvPr>
          <p:cNvSpPr txBox="1"/>
          <p:nvPr/>
        </p:nvSpPr>
        <p:spPr>
          <a:xfrm>
            <a:off x="2424608" y="1754813"/>
            <a:ext cx="7631832" cy="400110"/>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隐型</a:t>
            </a:r>
            <a:r>
              <a:rPr lang="zh-CN" altLang="en-US" sz="2000" b="1" dirty="0">
                <a:solidFill>
                  <a:schemeClr val="accent1"/>
                </a:solidFill>
                <a:latin typeface="微软雅黑" pitchFamily="34" charset="-122"/>
                <a:ea typeface="微软雅黑" pitchFamily="34" charset="-122"/>
              </a:rPr>
              <a:t>类型转换：自动类型转换（系统完成）</a:t>
            </a:r>
          </a:p>
        </p:txBody>
      </p:sp>
      <p:sp>
        <p:nvSpPr>
          <p:cNvPr id="27" name="任意多边形 7">
            <a:extLst>
              <a:ext uri="{FF2B5EF4-FFF2-40B4-BE49-F238E27FC236}">
                <a16:creationId xmlns:a16="http://schemas.microsoft.com/office/drawing/2014/main" id="{3D2591D8-910E-F04D-9C73-5FDDA4F320CF}"/>
              </a:ext>
            </a:extLst>
          </p:cNvPr>
          <p:cNvSpPr/>
          <p:nvPr/>
        </p:nvSpPr>
        <p:spPr>
          <a:xfrm flipH="1">
            <a:off x="4871864" y="2852936"/>
            <a:ext cx="1874349" cy="415126"/>
          </a:xfrm>
          <a:custGeom>
            <a:avLst/>
            <a:gdLst>
              <a:gd name="connsiteX0" fmla="*/ 1324708 w 1324708"/>
              <a:gd name="connsiteY0" fmla="*/ 415126 h 415126"/>
              <a:gd name="connsiteX1" fmla="*/ 832339 w 1324708"/>
              <a:gd name="connsiteY1" fmla="*/ 39988 h 415126"/>
              <a:gd name="connsiteX2" fmla="*/ 339969 w 1324708"/>
              <a:gd name="connsiteY2" fmla="*/ 51711 h 415126"/>
              <a:gd name="connsiteX3" fmla="*/ 0 w 1324708"/>
              <a:gd name="connsiteY3" fmla="*/ 403403 h 415126"/>
            </a:gdLst>
            <a:ahLst/>
            <a:cxnLst>
              <a:cxn ang="0">
                <a:pos x="connsiteX0" y="connsiteY0"/>
              </a:cxn>
              <a:cxn ang="0">
                <a:pos x="connsiteX1" y="connsiteY1"/>
              </a:cxn>
              <a:cxn ang="0">
                <a:pos x="connsiteX2" y="connsiteY2"/>
              </a:cxn>
              <a:cxn ang="0">
                <a:pos x="connsiteX3" y="connsiteY3"/>
              </a:cxn>
            </a:cxnLst>
            <a:rect l="l" t="t" r="r" b="b"/>
            <a:pathLst>
              <a:path w="1324708" h="415126">
                <a:moveTo>
                  <a:pt x="1324708" y="415126"/>
                </a:moveTo>
                <a:cubicBezTo>
                  <a:pt x="1160585" y="257841"/>
                  <a:pt x="996462" y="100557"/>
                  <a:pt x="832339" y="39988"/>
                </a:cubicBezTo>
                <a:cubicBezTo>
                  <a:pt x="668216" y="-20581"/>
                  <a:pt x="478692" y="-8858"/>
                  <a:pt x="339969" y="51711"/>
                </a:cubicBezTo>
                <a:cubicBezTo>
                  <a:pt x="201246" y="112280"/>
                  <a:pt x="100623" y="257841"/>
                  <a:pt x="0" y="403403"/>
                </a:cubicBezTo>
              </a:path>
            </a:pathLst>
          </a:custGeom>
          <a:ln w="19050">
            <a:solidFill>
              <a:schemeClr val="accent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dirty="0">
                <a:solidFill>
                  <a:schemeClr val="accent2"/>
                </a:solidFill>
              </a:rPr>
              <a:t>auto</a:t>
            </a:r>
            <a:endParaRPr lang="zh-CN" altLang="en-US" dirty="0">
              <a:solidFill>
                <a:schemeClr val="accent2"/>
              </a:solidFill>
            </a:endParaRPr>
          </a:p>
        </p:txBody>
      </p:sp>
      <p:sp>
        <p:nvSpPr>
          <p:cNvPr id="28" name="TextBox 2">
            <a:extLst>
              <a:ext uri="{FF2B5EF4-FFF2-40B4-BE49-F238E27FC236}">
                <a16:creationId xmlns:a16="http://schemas.microsoft.com/office/drawing/2014/main" id="{28F3BC8D-9EC1-6C46-BB51-B34101AA1204}"/>
              </a:ext>
            </a:extLst>
          </p:cNvPr>
          <p:cNvSpPr txBox="1"/>
          <p:nvPr/>
        </p:nvSpPr>
        <p:spPr>
          <a:xfrm>
            <a:off x="4295800" y="3235622"/>
            <a:ext cx="1152128" cy="400110"/>
          </a:xfrm>
          <a:prstGeom prst="rect">
            <a:avLst/>
          </a:prstGeom>
          <a:noFill/>
        </p:spPr>
        <p:txBody>
          <a:bodyPr wrap="square" rtlCol="0">
            <a:spAutoFit/>
          </a:bodyPr>
          <a:lstStyle/>
          <a:p>
            <a:r>
              <a:rPr lang="en-US" altLang="zh-CN" sz="2000" b="1" dirty="0">
                <a:solidFill>
                  <a:schemeClr val="tx1">
                    <a:lumMod val="65000"/>
                    <a:lumOff val="35000"/>
                  </a:schemeClr>
                </a:solidFill>
              </a:rPr>
              <a:t>short</a:t>
            </a:r>
            <a:r>
              <a:rPr lang="zh-CN" altLang="en-US" sz="2000" b="1" dirty="0">
                <a:solidFill>
                  <a:schemeClr val="tx1">
                    <a:lumMod val="65000"/>
                    <a:lumOff val="35000"/>
                  </a:schemeClr>
                </a:solidFill>
              </a:rPr>
              <a:t> </a:t>
            </a:r>
            <a:r>
              <a:rPr lang="en-US" altLang="zh-CN" sz="2000" b="1" dirty="0">
                <a:solidFill>
                  <a:schemeClr val="tx1">
                    <a:lumMod val="65000"/>
                    <a:lumOff val="35000"/>
                  </a:schemeClr>
                </a:solidFill>
              </a:rPr>
              <a:t>a</a:t>
            </a:r>
            <a:endParaRPr lang="zh-CN" altLang="en-US" sz="2000" b="1" dirty="0">
              <a:solidFill>
                <a:schemeClr val="tx1">
                  <a:lumMod val="65000"/>
                  <a:lumOff val="35000"/>
                </a:schemeClr>
              </a:solidFill>
            </a:endParaRPr>
          </a:p>
        </p:txBody>
      </p:sp>
      <p:sp>
        <p:nvSpPr>
          <p:cNvPr id="29" name="TextBox 9">
            <a:extLst>
              <a:ext uri="{FF2B5EF4-FFF2-40B4-BE49-F238E27FC236}">
                <a16:creationId xmlns:a16="http://schemas.microsoft.com/office/drawing/2014/main" id="{C7F324E0-C15B-2A42-887B-E2FDBFD923C2}"/>
              </a:ext>
            </a:extLst>
          </p:cNvPr>
          <p:cNvSpPr txBox="1"/>
          <p:nvPr/>
        </p:nvSpPr>
        <p:spPr>
          <a:xfrm>
            <a:off x="6528048" y="3227130"/>
            <a:ext cx="1152128" cy="400110"/>
          </a:xfrm>
          <a:prstGeom prst="rect">
            <a:avLst/>
          </a:prstGeom>
          <a:noFill/>
        </p:spPr>
        <p:txBody>
          <a:bodyPr wrap="square" rtlCol="0">
            <a:spAutoFit/>
          </a:bodyPr>
          <a:lstStyle/>
          <a:p>
            <a:r>
              <a:rPr lang="en-US" altLang="zh-CN" sz="2000" b="1" dirty="0" err="1">
                <a:solidFill>
                  <a:schemeClr val="tx1">
                    <a:lumMod val="65000"/>
                    <a:lumOff val="35000"/>
                  </a:schemeClr>
                </a:solidFill>
              </a:rPr>
              <a:t>int</a:t>
            </a:r>
            <a:r>
              <a:rPr lang="zh-CN" altLang="en-US" sz="2000" b="1" dirty="0">
                <a:solidFill>
                  <a:schemeClr val="tx1">
                    <a:lumMod val="65000"/>
                    <a:lumOff val="35000"/>
                  </a:schemeClr>
                </a:solidFill>
              </a:rPr>
              <a:t> </a:t>
            </a:r>
            <a:r>
              <a:rPr lang="en-US" altLang="zh-CN" sz="2000" b="1" dirty="0">
                <a:solidFill>
                  <a:schemeClr val="tx1">
                    <a:lumMod val="65000"/>
                    <a:lumOff val="35000"/>
                  </a:schemeClr>
                </a:solidFill>
              </a:rPr>
              <a:t>a</a:t>
            </a:r>
            <a:endParaRPr lang="zh-CN" altLang="en-US" sz="2000" b="1" dirty="0">
              <a:solidFill>
                <a:schemeClr val="tx1">
                  <a:lumMod val="65000"/>
                  <a:lumOff val="35000"/>
                </a:schemeClr>
              </a:solidFill>
            </a:endParaRPr>
          </a:p>
        </p:txBody>
      </p:sp>
      <p:sp>
        <p:nvSpPr>
          <p:cNvPr id="30" name="TextBox 10">
            <a:extLst>
              <a:ext uri="{FF2B5EF4-FFF2-40B4-BE49-F238E27FC236}">
                <a16:creationId xmlns:a16="http://schemas.microsoft.com/office/drawing/2014/main" id="{EA4E4623-52D3-6A4A-B61B-4C99636FA460}"/>
              </a:ext>
            </a:extLst>
          </p:cNvPr>
          <p:cNvSpPr txBox="1"/>
          <p:nvPr/>
        </p:nvSpPr>
        <p:spPr>
          <a:xfrm>
            <a:off x="5303912" y="5305019"/>
            <a:ext cx="1512168" cy="400110"/>
          </a:xfrm>
          <a:prstGeom prst="rect">
            <a:avLst/>
          </a:prstGeom>
          <a:noFill/>
        </p:spPr>
        <p:txBody>
          <a:bodyPr wrap="square" rtlCol="0">
            <a:spAutoFit/>
          </a:bodyPr>
          <a:lstStyle/>
          <a:p>
            <a:r>
              <a:rPr lang="zh-CN" altLang="en-US" sz="2000" b="1" dirty="0">
                <a:solidFill>
                  <a:schemeClr val="tx1">
                    <a:lumMod val="65000"/>
                    <a:lumOff val="35000"/>
                  </a:schemeClr>
                </a:solidFill>
                <a:latin typeface="微软雅黑" pitchFamily="34" charset="-122"/>
                <a:ea typeface="微软雅黑" pitchFamily="34" charset="-122"/>
                <a:sym typeface="Wingdings" pitchFamily="2" charset="2"/>
              </a:rPr>
              <a:t>精度不丢失</a:t>
            </a:r>
            <a:endParaRPr lang="en-US" altLang="zh-CN" sz="2000" b="1" dirty="0">
              <a:solidFill>
                <a:schemeClr val="tx1">
                  <a:lumMod val="65000"/>
                  <a:lumOff val="35000"/>
                </a:schemeClr>
              </a:solidFill>
              <a:latin typeface="微软雅黑" pitchFamily="34" charset="-122"/>
              <a:ea typeface="微软雅黑" pitchFamily="34" charset="-122"/>
              <a:sym typeface="Wingdings" pitchFamily="2" charset="2"/>
            </a:endParaRPr>
          </a:p>
        </p:txBody>
      </p:sp>
      <p:sp>
        <p:nvSpPr>
          <p:cNvPr id="53" name="矩形 52">
            <a:extLst>
              <a:ext uri="{FF2B5EF4-FFF2-40B4-BE49-F238E27FC236}">
                <a16:creationId xmlns:a16="http://schemas.microsoft.com/office/drawing/2014/main" id="{8A0404E8-48D3-744D-B106-3405640EC31A}"/>
              </a:ext>
            </a:extLst>
          </p:cNvPr>
          <p:cNvSpPr/>
          <p:nvPr/>
        </p:nvSpPr>
        <p:spPr>
          <a:xfrm>
            <a:off x="3647728" y="5301209"/>
            <a:ext cx="1723742" cy="461665"/>
          </a:xfrm>
          <a:prstGeom prst="rect">
            <a:avLst/>
          </a:prstGeom>
        </p:spPr>
        <p:txBody>
          <a:bodyPr wrap="none">
            <a:spAutoFit/>
          </a:bodyPr>
          <a:lstStyle/>
          <a:p>
            <a:r>
              <a:rPr lang="en-US" altLang="zh-CN" sz="2400" b="1" dirty="0">
                <a:solidFill>
                  <a:schemeClr val="accent6">
                    <a:lumMod val="75000"/>
                  </a:schemeClr>
                </a:solidFill>
              </a:rPr>
              <a:t>–2</a:t>
            </a:r>
            <a:r>
              <a:rPr lang="en-US" altLang="zh-CN" sz="2400" b="1" baseline="30000" dirty="0">
                <a:solidFill>
                  <a:schemeClr val="accent6">
                    <a:lumMod val="75000"/>
                  </a:schemeClr>
                </a:solidFill>
              </a:rPr>
              <a:t>15</a:t>
            </a:r>
            <a:r>
              <a:rPr lang="en-US" altLang="zh-CN" sz="2400" b="1" dirty="0">
                <a:solidFill>
                  <a:schemeClr val="accent6">
                    <a:lumMod val="75000"/>
                  </a:schemeClr>
                </a:solidFill>
              </a:rPr>
              <a:t> to 2</a:t>
            </a:r>
            <a:r>
              <a:rPr lang="en-US" altLang="zh-CN" sz="2400" b="1" baseline="30000" dirty="0">
                <a:solidFill>
                  <a:schemeClr val="accent6">
                    <a:lumMod val="75000"/>
                  </a:schemeClr>
                </a:solidFill>
              </a:rPr>
              <a:t>15</a:t>
            </a:r>
            <a:r>
              <a:rPr lang="en-US" altLang="zh-CN" sz="2400" b="1" dirty="0">
                <a:solidFill>
                  <a:schemeClr val="accent6">
                    <a:lumMod val="75000"/>
                  </a:schemeClr>
                </a:solidFill>
              </a:rPr>
              <a:t>-1</a:t>
            </a:r>
            <a:endParaRPr lang="zh-CN" altLang="en-US" sz="2400" dirty="0"/>
          </a:p>
        </p:txBody>
      </p:sp>
      <p:sp>
        <p:nvSpPr>
          <p:cNvPr id="54" name="矩形 53">
            <a:extLst>
              <a:ext uri="{FF2B5EF4-FFF2-40B4-BE49-F238E27FC236}">
                <a16:creationId xmlns:a16="http://schemas.microsoft.com/office/drawing/2014/main" id="{4B646C6F-4717-F546-87AA-C266A6DF1066}"/>
              </a:ext>
            </a:extLst>
          </p:cNvPr>
          <p:cNvSpPr/>
          <p:nvPr/>
        </p:nvSpPr>
        <p:spPr>
          <a:xfrm>
            <a:off x="7001670" y="5301209"/>
            <a:ext cx="1792670" cy="461665"/>
          </a:xfrm>
          <a:prstGeom prst="rect">
            <a:avLst/>
          </a:prstGeom>
        </p:spPr>
        <p:txBody>
          <a:bodyPr wrap="none">
            <a:spAutoFit/>
          </a:bodyPr>
          <a:lstStyle/>
          <a:p>
            <a:r>
              <a:rPr lang="en-US" altLang="zh-CN" sz="2400" b="1" dirty="0">
                <a:solidFill>
                  <a:schemeClr val="accent6">
                    <a:lumMod val="75000"/>
                  </a:schemeClr>
                </a:solidFill>
              </a:rPr>
              <a:t>–2</a:t>
            </a:r>
            <a:r>
              <a:rPr lang="en-US" altLang="zh-CN" sz="2400" b="1" baseline="30000" dirty="0">
                <a:solidFill>
                  <a:schemeClr val="accent6">
                    <a:lumMod val="75000"/>
                  </a:schemeClr>
                </a:solidFill>
              </a:rPr>
              <a:t>31</a:t>
            </a:r>
            <a:r>
              <a:rPr lang="en-US" altLang="zh-CN" sz="2400" b="1" dirty="0">
                <a:solidFill>
                  <a:schemeClr val="accent6">
                    <a:lumMod val="75000"/>
                  </a:schemeClr>
                </a:solidFill>
              </a:rPr>
              <a:t> to 2</a:t>
            </a:r>
            <a:r>
              <a:rPr lang="en-US" altLang="zh-CN" sz="2400" b="1" baseline="30000" dirty="0">
                <a:solidFill>
                  <a:schemeClr val="accent6">
                    <a:lumMod val="75000"/>
                  </a:schemeClr>
                </a:solidFill>
              </a:rPr>
              <a:t>31</a:t>
            </a:r>
            <a:r>
              <a:rPr lang="en-US" altLang="zh-CN" sz="2400" b="1" dirty="0">
                <a:solidFill>
                  <a:schemeClr val="accent6">
                    <a:lumMod val="75000"/>
                  </a:schemeClr>
                </a:solidFill>
              </a:rPr>
              <a:t>-1 </a:t>
            </a:r>
            <a:endParaRPr lang="zh-CN" altLang="en-US" sz="2400" dirty="0"/>
          </a:p>
        </p:txBody>
      </p:sp>
      <p:sp>
        <p:nvSpPr>
          <p:cNvPr id="55" name="TextBox 13">
            <a:extLst>
              <a:ext uri="{FF2B5EF4-FFF2-40B4-BE49-F238E27FC236}">
                <a16:creationId xmlns:a16="http://schemas.microsoft.com/office/drawing/2014/main" id="{93AAB1DF-5401-164D-9B48-FA20957C6C0B}"/>
              </a:ext>
            </a:extLst>
          </p:cNvPr>
          <p:cNvSpPr txBox="1"/>
          <p:nvPr/>
        </p:nvSpPr>
        <p:spPr>
          <a:xfrm>
            <a:off x="2711624" y="4077073"/>
            <a:ext cx="6624736" cy="461665"/>
          </a:xfrm>
          <a:prstGeom prst="rect">
            <a:avLst/>
          </a:prstGeom>
          <a:noFill/>
        </p:spPr>
        <p:txBody>
          <a:bodyPr wrap="square" rtlCol="0">
            <a:spAutoFit/>
          </a:bodyPr>
          <a:lstStyle/>
          <a:p>
            <a:pPr algn="r"/>
            <a:r>
              <a:rPr lang="en-US" altLang="zh-CN" sz="2400" b="1" dirty="0" err="1">
                <a:solidFill>
                  <a:schemeClr val="tx1">
                    <a:lumMod val="65000"/>
                    <a:lumOff val="35000"/>
                  </a:schemeClr>
                </a:solidFill>
              </a:rPr>
              <a:t>int</a:t>
            </a:r>
            <a:r>
              <a:rPr lang="en-US" altLang="zh-CN" sz="2400" b="1" dirty="0">
                <a:solidFill>
                  <a:schemeClr val="tx1">
                    <a:lumMod val="65000"/>
                    <a:lumOff val="35000"/>
                  </a:schemeClr>
                </a:solidFill>
              </a:rPr>
              <a:t> a=20</a:t>
            </a:r>
            <a:r>
              <a:rPr lang="en-US" altLang="zh-CN" sz="2400" b="1" dirty="0">
                <a:solidFill>
                  <a:schemeClr val="accent2"/>
                </a:solidFill>
              </a:rPr>
              <a:t>:  00000000 00000000 00000000 </a:t>
            </a:r>
            <a:r>
              <a:rPr lang="en-US" altLang="zh-CN" sz="2400" b="1" dirty="0">
                <a:solidFill>
                  <a:schemeClr val="accent1"/>
                </a:solidFill>
              </a:rPr>
              <a:t>00010100</a:t>
            </a:r>
            <a:endParaRPr lang="zh-CN" altLang="en-US" sz="2400" b="1" dirty="0">
              <a:solidFill>
                <a:schemeClr val="accent1"/>
              </a:solidFill>
            </a:endParaRPr>
          </a:p>
        </p:txBody>
      </p:sp>
      <p:sp>
        <p:nvSpPr>
          <p:cNvPr id="56" name="TextBox 14">
            <a:extLst>
              <a:ext uri="{FF2B5EF4-FFF2-40B4-BE49-F238E27FC236}">
                <a16:creationId xmlns:a16="http://schemas.microsoft.com/office/drawing/2014/main" id="{A0A0BC93-61A4-254B-A9E3-B1E7E88D57BE}"/>
              </a:ext>
            </a:extLst>
          </p:cNvPr>
          <p:cNvSpPr txBox="1"/>
          <p:nvPr/>
        </p:nvSpPr>
        <p:spPr>
          <a:xfrm>
            <a:off x="2279576" y="4600293"/>
            <a:ext cx="7056784" cy="461665"/>
          </a:xfrm>
          <a:prstGeom prst="rect">
            <a:avLst/>
          </a:prstGeom>
          <a:noFill/>
        </p:spPr>
        <p:txBody>
          <a:bodyPr wrap="square" rtlCol="0">
            <a:spAutoFit/>
          </a:bodyPr>
          <a:lstStyle/>
          <a:p>
            <a:pPr algn="r"/>
            <a:r>
              <a:rPr lang="en-US" altLang="zh-CN" sz="2400" b="1" dirty="0">
                <a:solidFill>
                  <a:schemeClr val="tx1">
                    <a:lumMod val="65000"/>
                    <a:lumOff val="35000"/>
                  </a:schemeClr>
                </a:solidFill>
              </a:rPr>
              <a:t>short a=20</a:t>
            </a:r>
            <a:r>
              <a:rPr lang="en-US" altLang="zh-CN" sz="2400" b="1" dirty="0">
                <a:solidFill>
                  <a:schemeClr val="accent2"/>
                </a:solidFill>
              </a:rPr>
              <a:t>:                                        00000000 </a:t>
            </a:r>
            <a:r>
              <a:rPr lang="en-US" altLang="zh-CN" sz="2400" b="1" dirty="0">
                <a:solidFill>
                  <a:schemeClr val="accent1"/>
                </a:solidFill>
              </a:rPr>
              <a:t>00010100</a:t>
            </a:r>
            <a:endParaRPr lang="zh-CN" altLang="en-US" sz="2400" b="1" dirty="0">
              <a:solidFill>
                <a:schemeClr val="accent1"/>
              </a:solidFill>
            </a:endParaRPr>
          </a:p>
        </p:txBody>
      </p:sp>
      <p:sp>
        <p:nvSpPr>
          <p:cNvPr id="57" name="矩形 56">
            <a:extLst>
              <a:ext uri="{FF2B5EF4-FFF2-40B4-BE49-F238E27FC236}">
                <a16:creationId xmlns:a16="http://schemas.microsoft.com/office/drawing/2014/main" id="{B8F3D1AA-18AB-3B4E-9280-CCCA38E7C3CE}"/>
              </a:ext>
            </a:extLst>
          </p:cNvPr>
          <p:cNvSpPr/>
          <p:nvPr/>
        </p:nvSpPr>
        <p:spPr>
          <a:xfrm>
            <a:off x="3647728" y="6021288"/>
            <a:ext cx="4824536" cy="523220"/>
          </a:xfrm>
          <a:prstGeom prst="rect">
            <a:avLst/>
          </a:prstGeom>
          <a:solidFill>
            <a:schemeClr val="accent1">
              <a:lumMod val="40000"/>
              <a:lumOff val="60000"/>
            </a:schemeClr>
          </a:solidFill>
        </p:spPr>
        <p:txBody>
          <a:bodyPr wrap="square">
            <a:spAutoFit/>
          </a:bodyPr>
          <a:lstStyle/>
          <a:p>
            <a:r>
              <a:rPr lang="zh-CN" altLang="en-US" sz="2800" b="1" dirty="0">
                <a:solidFill>
                  <a:schemeClr val="tx1">
                    <a:lumMod val="65000"/>
                    <a:lumOff val="35000"/>
                  </a:schemeClr>
                </a:solidFill>
              </a:rPr>
              <a:t>宽化转换</a:t>
            </a:r>
            <a:r>
              <a:rPr lang="en-US" altLang="zh-CN" sz="2800" b="1" dirty="0">
                <a:solidFill>
                  <a:schemeClr val="tx1">
                    <a:lumMod val="65000"/>
                    <a:lumOff val="35000"/>
                  </a:schemeClr>
                </a:solidFill>
              </a:rPr>
              <a:t> widening conversion</a:t>
            </a:r>
            <a:endParaRPr lang="zh-CN" altLang="en-US" sz="2800" b="1" dirty="0">
              <a:solidFill>
                <a:schemeClr val="tx1">
                  <a:lumMod val="65000"/>
                  <a:lumOff val="35000"/>
                </a:schemeClr>
              </a:solidFill>
            </a:endParaRPr>
          </a:p>
        </p:txBody>
      </p:sp>
    </p:spTree>
    <p:extLst>
      <p:ext uri="{BB962C8B-B14F-4D97-AF65-F5344CB8AC3E}">
        <p14:creationId xmlns:p14="http://schemas.microsoft.com/office/powerpoint/2010/main" val="392992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3" grpId="0"/>
      <p:bldP spid="54" grpId="0"/>
      <p:bldP spid="55" grpId="0"/>
      <p:bldP spid="56" grpId="0"/>
      <p:bldP spid="5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108</a:t>
            </a:fld>
            <a:endParaRPr lang="zh-CN" altLang="en-US"/>
          </a:p>
        </p:txBody>
      </p:sp>
      <p:sp>
        <p:nvSpPr>
          <p:cNvPr id="22" name="object 2">
            <a:extLst>
              <a:ext uri="{FF2B5EF4-FFF2-40B4-BE49-F238E27FC236}">
                <a16:creationId xmlns:a16="http://schemas.microsoft.com/office/drawing/2014/main" id="{414FB80D-E054-9240-AF42-97C6CFF03900}"/>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表达式：类型转换</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graphicFrame>
        <p:nvGraphicFramePr>
          <p:cNvPr id="14" name="表格 13">
            <a:extLst>
              <a:ext uri="{FF2B5EF4-FFF2-40B4-BE49-F238E27FC236}">
                <a16:creationId xmlns:a16="http://schemas.microsoft.com/office/drawing/2014/main" id="{123F3DF6-D577-5A4F-9334-75FCC8C31D09}"/>
              </a:ext>
            </a:extLst>
          </p:cNvPr>
          <p:cNvGraphicFramePr>
            <a:graphicFrameLocks noGrp="1"/>
          </p:cNvGraphicFramePr>
          <p:nvPr>
            <p:extLst>
              <p:ext uri="{D42A27DB-BD31-4B8C-83A1-F6EECF244321}">
                <p14:modId xmlns:p14="http://schemas.microsoft.com/office/powerpoint/2010/main" val="1086010324"/>
              </p:ext>
            </p:extLst>
          </p:nvPr>
        </p:nvGraphicFramePr>
        <p:xfrm>
          <a:off x="2999656" y="2132856"/>
          <a:ext cx="6336704" cy="3672410"/>
        </p:xfrm>
        <a:graphic>
          <a:graphicData uri="http://schemas.openxmlformats.org/drawingml/2006/table">
            <a:tbl>
              <a:tblPr firstRow="1" bandRow="1">
                <a:tableStyleId>{5C22544A-7EE6-4342-B048-85BDC9FD1C3A}</a:tableStyleId>
              </a:tblPr>
              <a:tblGrid>
                <a:gridCol w="1871282">
                  <a:extLst>
                    <a:ext uri="{9D8B030D-6E8A-4147-A177-3AD203B41FA5}">
                      <a16:colId xmlns:a16="http://schemas.microsoft.com/office/drawing/2014/main" val="20000"/>
                    </a:ext>
                  </a:extLst>
                </a:gridCol>
                <a:gridCol w="4465422">
                  <a:extLst>
                    <a:ext uri="{9D8B030D-6E8A-4147-A177-3AD203B41FA5}">
                      <a16:colId xmlns:a16="http://schemas.microsoft.com/office/drawing/2014/main" val="20001"/>
                    </a:ext>
                  </a:extLst>
                </a:gridCol>
              </a:tblGrid>
              <a:tr h="524630">
                <a:tc>
                  <a:txBody>
                    <a:bodyPr/>
                    <a:lstStyle/>
                    <a:p>
                      <a:pPr algn="ctr"/>
                      <a:r>
                        <a:rPr lang="zh-CN" altLang="en-US" sz="2000" dirty="0">
                          <a:latin typeface="微软雅黑" pitchFamily="34" charset="-122"/>
                          <a:ea typeface="微软雅黑" pitchFamily="34" charset="-122"/>
                        </a:rPr>
                        <a:t>源类型</a:t>
                      </a:r>
                    </a:p>
                  </a:txBody>
                  <a:tcPr anchor="ctr"/>
                </a:tc>
                <a:tc>
                  <a:txBody>
                    <a:bodyPr/>
                    <a:lstStyle/>
                    <a:p>
                      <a:pPr algn="ctr"/>
                      <a:r>
                        <a:rPr lang="zh-CN" altLang="en-US" sz="2000" dirty="0">
                          <a:latin typeface="微软雅黑" pitchFamily="34" charset="-122"/>
                          <a:ea typeface="微软雅黑" pitchFamily="34" charset="-122"/>
                        </a:rPr>
                        <a:t>目的类型</a:t>
                      </a:r>
                    </a:p>
                  </a:txBody>
                  <a:tcPr anchor="ctr"/>
                </a:tc>
                <a:extLst>
                  <a:ext uri="{0D108BD9-81ED-4DB2-BD59-A6C34878D82A}">
                    <a16:rowId xmlns:a16="http://schemas.microsoft.com/office/drawing/2014/main" val="10000"/>
                  </a:ext>
                </a:extLst>
              </a:tr>
              <a:tr h="524630">
                <a:tc>
                  <a:txBody>
                    <a:bodyPr/>
                    <a:lstStyle/>
                    <a:p>
                      <a:pPr algn="ctr"/>
                      <a:r>
                        <a:rPr lang="en-US" altLang="zh-CN" sz="2200" dirty="0">
                          <a:solidFill>
                            <a:srgbClr val="C00000"/>
                          </a:solidFill>
                        </a:rPr>
                        <a:t>byte</a:t>
                      </a:r>
                      <a:endParaRPr lang="zh-CN" altLang="en-US" sz="2200" dirty="0">
                        <a:solidFill>
                          <a:srgbClr val="C00000"/>
                        </a:solidFill>
                      </a:endParaRPr>
                    </a:p>
                  </a:txBody>
                  <a:tcPr anchor="ctr"/>
                </a:tc>
                <a:tc>
                  <a:txBody>
                    <a:bodyPr/>
                    <a:lstStyle/>
                    <a:p>
                      <a:pPr algn="ctr"/>
                      <a:r>
                        <a:rPr lang="en-US" altLang="zh-CN" sz="2200" dirty="0">
                          <a:solidFill>
                            <a:srgbClr val="002060"/>
                          </a:solidFill>
                        </a:rPr>
                        <a:t>short, char, </a:t>
                      </a:r>
                      <a:r>
                        <a:rPr lang="en-US" altLang="zh-CN" sz="2200" dirty="0" err="1">
                          <a:solidFill>
                            <a:srgbClr val="002060"/>
                          </a:solidFill>
                        </a:rPr>
                        <a:t>int</a:t>
                      </a:r>
                      <a:r>
                        <a:rPr lang="en-US" altLang="zh-CN" sz="2200" dirty="0">
                          <a:solidFill>
                            <a:srgbClr val="002060"/>
                          </a:solidFill>
                        </a:rPr>
                        <a:t>, long, float, double</a:t>
                      </a:r>
                      <a:endParaRPr lang="zh-CN" altLang="en-US" sz="2200" dirty="0">
                        <a:solidFill>
                          <a:srgbClr val="002060"/>
                        </a:solidFill>
                      </a:endParaRPr>
                    </a:p>
                  </a:txBody>
                  <a:tcPr anchor="ctr"/>
                </a:tc>
                <a:extLst>
                  <a:ext uri="{0D108BD9-81ED-4DB2-BD59-A6C34878D82A}">
                    <a16:rowId xmlns:a16="http://schemas.microsoft.com/office/drawing/2014/main" val="10001"/>
                  </a:ext>
                </a:extLst>
              </a:tr>
              <a:tr h="524630">
                <a:tc>
                  <a:txBody>
                    <a:bodyPr/>
                    <a:lstStyle/>
                    <a:p>
                      <a:pPr algn="ctr"/>
                      <a:r>
                        <a:rPr lang="en-US" altLang="zh-CN" sz="2200" dirty="0">
                          <a:solidFill>
                            <a:srgbClr val="C00000"/>
                          </a:solidFill>
                        </a:rPr>
                        <a:t>short</a:t>
                      </a:r>
                      <a:endParaRPr lang="zh-CN" altLang="en-US" sz="2200" dirty="0">
                        <a:solidFill>
                          <a:srgbClr val="C00000"/>
                        </a:solidFill>
                      </a:endParaRPr>
                    </a:p>
                  </a:txBody>
                  <a:tcPr anchor="ctr"/>
                </a:tc>
                <a:tc>
                  <a:txBody>
                    <a:bodyPr/>
                    <a:lstStyle/>
                    <a:p>
                      <a:pPr algn="ctr"/>
                      <a:r>
                        <a:rPr lang="en-US" altLang="zh-CN" sz="2200" dirty="0" err="1">
                          <a:solidFill>
                            <a:srgbClr val="002060"/>
                          </a:solidFill>
                        </a:rPr>
                        <a:t>int</a:t>
                      </a:r>
                      <a:r>
                        <a:rPr lang="en-US" altLang="zh-CN" sz="2200" dirty="0">
                          <a:solidFill>
                            <a:srgbClr val="002060"/>
                          </a:solidFill>
                        </a:rPr>
                        <a:t>, long, float, double</a:t>
                      </a:r>
                      <a:endParaRPr lang="zh-CN" altLang="en-US" sz="2200" dirty="0">
                        <a:solidFill>
                          <a:srgbClr val="002060"/>
                        </a:solidFill>
                      </a:endParaRPr>
                    </a:p>
                  </a:txBody>
                  <a:tcPr anchor="ctr"/>
                </a:tc>
                <a:extLst>
                  <a:ext uri="{0D108BD9-81ED-4DB2-BD59-A6C34878D82A}">
                    <a16:rowId xmlns:a16="http://schemas.microsoft.com/office/drawing/2014/main" val="10002"/>
                  </a:ext>
                </a:extLst>
              </a:tr>
              <a:tr h="524630">
                <a:tc>
                  <a:txBody>
                    <a:bodyPr/>
                    <a:lstStyle/>
                    <a:p>
                      <a:pPr algn="ctr"/>
                      <a:r>
                        <a:rPr lang="en-US" altLang="zh-CN" sz="2200" dirty="0">
                          <a:solidFill>
                            <a:srgbClr val="C00000"/>
                          </a:solidFill>
                        </a:rPr>
                        <a:t>char</a:t>
                      </a:r>
                      <a:endParaRPr lang="zh-CN" altLang="en-US" sz="2200" dirty="0">
                        <a:solidFill>
                          <a:srgbClr val="C00000"/>
                        </a:solidFill>
                      </a:endParaRPr>
                    </a:p>
                  </a:txBody>
                  <a:tcPr anchor="ctr"/>
                </a:tc>
                <a:tc>
                  <a:txBody>
                    <a:bodyPr/>
                    <a:lstStyle/>
                    <a:p>
                      <a:pPr algn="ctr"/>
                      <a:r>
                        <a:rPr lang="en-US" altLang="zh-CN" sz="2200" dirty="0" err="1">
                          <a:solidFill>
                            <a:srgbClr val="002060"/>
                          </a:solidFill>
                        </a:rPr>
                        <a:t>Int</a:t>
                      </a:r>
                      <a:r>
                        <a:rPr lang="en-US" altLang="zh-CN" sz="2200" dirty="0">
                          <a:solidFill>
                            <a:srgbClr val="002060"/>
                          </a:solidFill>
                        </a:rPr>
                        <a:t>, long,</a:t>
                      </a:r>
                      <a:r>
                        <a:rPr lang="en-US" altLang="zh-CN" sz="2200" baseline="0" dirty="0">
                          <a:solidFill>
                            <a:srgbClr val="002060"/>
                          </a:solidFill>
                        </a:rPr>
                        <a:t> float, double</a:t>
                      </a:r>
                      <a:endParaRPr lang="zh-CN" altLang="en-US" sz="2200" dirty="0">
                        <a:solidFill>
                          <a:srgbClr val="002060"/>
                        </a:solidFill>
                      </a:endParaRPr>
                    </a:p>
                  </a:txBody>
                  <a:tcPr anchor="ctr"/>
                </a:tc>
                <a:extLst>
                  <a:ext uri="{0D108BD9-81ED-4DB2-BD59-A6C34878D82A}">
                    <a16:rowId xmlns:a16="http://schemas.microsoft.com/office/drawing/2014/main" val="10003"/>
                  </a:ext>
                </a:extLst>
              </a:tr>
              <a:tr h="524630">
                <a:tc>
                  <a:txBody>
                    <a:bodyPr/>
                    <a:lstStyle/>
                    <a:p>
                      <a:pPr algn="ctr"/>
                      <a:r>
                        <a:rPr lang="en-US" altLang="zh-CN" sz="2200" dirty="0" err="1">
                          <a:solidFill>
                            <a:srgbClr val="C00000"/>
                          </a:solidFill>
                        </a:rPr>
                        <a:t>int</a:t>
                      </a:r>
                      <a:endParaRPr lang="zh-CN" altLang="en-US" sz="2200" dirty="0">
                        <a:solidFill>
                          <a:srgbClr val="C00000"/>
                        </a:solidFill>
                      </a:endParaRPr>
                    </a:p>
                  </a:txBody>
                  <a:tcPr anchor="ctr"/>
                </a:tc>
                <a:tc>
                  <a:txBody>
                    <a:bodyPr/>
                    <a:lstStyle/>
                    <a:p>
                      <a:pPr algn="ctr"/>
                      <a:r>
                        <a:rPr lang="en-US" altLang="zh-CN" sz="2200" dirty="0">
                          <a:solidFill>
                            <a:srgbClr val="002060"/>
                          </a:solidFill>
                        </a:rPr>
                        <a:t>long, float, double</a:t>
                      </a:r>
                      <a:endParaRPr lang="zh-CN" altLang="en-US" sz="2200" dirty="0">
                        <a:solidFill>
                          <a:srgbClr val="002060"/>
                        </a:solidFill>
                      </a:endParaRPr>
                    </a:p>
                  </a:txBody>
                  <a:tcPr anchor="ctr"/>
                </a:tc>
                <a:extLst>
                  <a:ext uri="{0D108BD9-81ED-4DB2-BD59-A6C34878D82A}">
                    <a16:rowId xmlns:a16="http://schemas.microsoft.com/office/drawing/2014/main" val="10004"/>
                  </a:ext>
                </a:extLst>
              </a:tr>
              <a:tr h="524630">
                <a:tc>
                  <a:txBody>
                    <a:bodyPr/>
                    <a:lstStyle/>
                    <a:p>
                      <a:pPr algn="ctr"/>
                      <a:r>
                        <a:rPr lang="en-US" altLang="zh-CN" sz="2200" dirty="0">
                          <a:solidFill>
                            <a:srgbClr val="C00000"/>
                          </a:solidFill>
                        </a:rPr>
                        <a:t>long</a:t>
                      </a:r>
                      <a:endParaRPr lang="zh-CN" altLang="en-US" sz="2200" dirty="0">
                        <a:solidFill>
                          <a:srgbClr val="C00000"/>
                        </a:solidFill>
                      </a:endParaRPr>
                    </a:p>
                  </a:txBody>
                  <a:tcPr anchor="ctr"/>
                </a:tc>
                <a:tc>
                  <a:txBody>
                    <a:bodyPr/>
                    <a:lstStyle/>
                    <a:p>
                      <a:pPr algn="ctr"/>
                      <a:r>
                        <a:rPr lang="en-US" altLang="zh-CN" sz="2200" dirty="0">
                          <a:solidFill>
                            <a:srgbClr val="002060"/>
                          </a:solidFill>
                        </a:rPr>
                        <a:t>float, double</a:t>
                      </a:r>
                      <a:endParaRPr lang="zh-CN" altLang="en-US" sz="2200" dirty="0">
                        <a:solidFill>
                          <a:srgbClr val="002060"/>
                        </a:solidFill>
                      </a:endParaRPr>
                    </a:p>
                  </a:txBody>
                  <a:tcPr anchor="ctr"/>
                </a:tc>
                <a:extLst>
                  <a:ext uri="{0D108BD9-81ED-4DB2-BD59-A6C34878D82A}">
                    <a16:rowId xmlns:a16="http://schemas.microsoft.com/office/drawing/2014/main" val="10005"/>
                  </a:ext>
                </a:extLst>
              </a:tr>
              <a:tr h="524630">
                <a:tc>
                  <a:txBody>
                    <a:bodyPr/>
                    <a:lstStyle/>
                    <a:p>
                      <a:pPr algn="ctr"/>
                      <a:r>
                        <a:rPr lang="en-US" altLang="zh-CN" sz="2200" dirty="0">
                          <a:solidFill>
                            <a:srgbClr val="C00000"/>
                          </a:solidFill>
                        </a:rPr>
                        <a:t>float</a:t>
                      </a:r>
                      <a:endParaRPr lang="zh-CN" altLang="en-US" sz="2200" dirty="0">
                        <a:solidFill>
                          <a:srgbClr val="C00000"/>
                        </a:solidFill>
                      </a:endParaRPr>
                    </a:p>
                  </a:txBody>
                  <a:tcPr anchor="ctr"/>
                </a:tc>
                <a:tc>
                  <a:txBody>
                    <a:bodyPr/>
                    <a:lstStyle/>
                    <a:p>
                      <a:pPr algn="ctr"/>
                      <a:r>
                        <a:rPr lang="en-US" altLang="zh-CN" sz="2200" dirty="0">
                          <a:solidFill>
                            <a:srgbClr val="002060"/>
                          </a:solidFill>
                        </a:rPr>
                        <a:t>double</a:t>
                      </a:r>
                      <a:endParaRPr lang="zh-CN" altLang="en-US" sz="2200" dirty="0">
                        <a:solidFill>
                          <a:srgbClr val="002060"/>
                        </a:solidFill>
                      </a:endParaRPr>
                    </a:p>
                  </a:txBody>
                  <a:tcPr anchor="ctr"/>
                </a:tc>
                <a:extLst>
                  <a:ext uri="{0D108BD9-81ED-4DB2-BD59-A6C34878D82A}">
                    <a16:rowId xmlns:a16="http://schemas.microsoft.com/office/drawing/2014/main" val="10006"/>
                  </a:ext>
                </a:extLst>
              </a:tr>
            </a:tbl>
          </a:graphicData>
        </a:graphic>
      </p:graphicFrame>
      <p:sp>
        <p:nvSpPr>
          <p:cNvPr id="15" name="TextBox 15">
            <a:extLst>
              <a:ext uri="{FF2B5EF4-FFF2-40B4-BE49-F238E27FC236}">
                <a16:creationId xmlns:a16="http://schemas.microsoft.com/office/drawing/2014/main" id="{C9380240-86E5-B74C-9E7C-CDE5FFD28465}"/>
              </a:ext>
            </a:extLst>
          </p:cNvPr>
          <p:cNvSpPr txBox="1"/>
          <p:nvPr/>
        </p:nvSpPr>
        <p:spPr>
          <a:xfrm>
            <a:off x="5015880" y="1516722"/>
            <a:ext cx="2016224" cy="400110"/>
          </a:xfrm>
          <a:prstGeom prst="rect">
            <a:avLst/>
          </a:prstGeom>
          <a:noFill/>
        </p:spPr>
        <p:txBody>
          <a:bodyPr wrap="square" rtlCol="0">
            <a:spAutoFit/>
          </a:bodyPr>
          <a:lstStyle/>
          <a:p>
            <a:r>
              <a:rPr lang="zh-CN" altLang="en-US" sz="2000" b="1" dirty="0">
                <a:solidFill>
                  <a:srgbClr val="C00000"/>
                </a:solidFill>
                <a:latin typeface="微软雅黑" pitchFamily="34" charset="-122"/>
                <a:ea typeface="微软雅黑" pitchFamily="34" charset="-122"/>
              </a:rPr>
              <a:t>隐型</a:t>
            </a:r>
            <a:r>
              <a:rPr lang="zh-CN" altLang="en-US" sz="2000" b="1" dirty="0">
                <a:solidFill>
                  <a:schemeClr val="accent1"/>
                </a:solidFill>
                <a:latin typeface="微软雅黑" pitchFamily="34" charset="-122"/>
                <a:ea typeface="微软雅黑" pitchFamily="34" charset="-122"/>
              </a:rPr>
              <a:t>类型转换表</a:t>
            </a:r>
          </a:p>
        </p:txBody>
      </p:sp>
    </p:spTree>
    <p:extLst>
      <p:ext uri="{BB962C8B-B14F-4D97-AF65-F5344CB8AC3E}">
        <p14:creationId xmlns:p14="http://schemas.microsoft.com/office/powerpoint/2010/main" val="11002947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109</a:t>
            </a:fld>
            <a:endParaRPr lang="zh-CN" altLang="en-US"/>
          </a:p>
        </p:txBody>
      </p:sp>
      <p:sp>
        <p:nvSpPr>
          <p:cNvPr id="22" name="object 2">
            <a:extLst>
              <a:ext uri="{FF2B5EF4-FFF2-40B4-BE49-F238E27FC236}">
                <a16:creationId xmlns:a16="http://schemas.microsoft.com/office/drawing/2014/main" id="{414FB80D-E054-9240-AF42-97C6CFF03900}"/>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表达式：类型转换</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6" name="TextBox 24">
            <a:extLst>
              <a:ext uri="{FF2B5EF4-FFF2-40B4-BE49-F238E27FC236}">
                <a16:creationId xmlns:a16="http://schemas.microsoft.com/office/drawing/2014/main" id="{BFAF0142-ADA8-444F-8410-16FE55738EB1}"/>
              </a:ext>
            </a:extLst>
          </p:cNvPr>
          <p:cNvSpPr txBox="1"/>
          <p:nvPr/>
        </p:nvSpPr>
        <p:spPr>
          <a:xfrm>
            <a:off x="3935760" y="1754813"/>
            <a:ext cx="4031432" cy="400110"/>
          </a:xfrm>
          <a:prstGeom prst="rect">
            <a:avLst/>
          </a:prstGeom>
          <a:noFill/>
        </p:spPr>
        <p:txBody>
          <a:bodyPr wrap="square" rtlCol="0">
            <a:spAutoFit/>
          </a:bodyPr>
          <a:lstStyle/>
          <a:p>
            <a:r>
              <a:rPr lang="zh-CN" altLang="en-US" sz="2000" b="1" dirty="0">
                <a:solidFill>
                  <a:srgbClr val="C00000"/>
                </a:solidFill>
                <a:latin typeface="微软雅黑" pitchFamily="34" charset="-122"/>
                <a:ea typeface="微软雅黑" pitchFamily="34" charset="-122"/>
              </a:rPr>
              <a:t>显型</a:t>
            </a:r>
            <a:r>
              <a:rPr lang="zh-CN" altLang="en-US" sz="2000" b="1" dirty="0">
                <a:solidFill>
                  <a:schemeClr val="accent1"/>
                </a:solidFill>
                <a:latin typeface="微软雅黑" pitchFamily="34" charset="-122"/>
                <a:ea typeface="微软雅黑" pitchFamily="34" charset="-122"/>
              </a:rPr>
              <a:t>类型转换：强制类型转换</a:t>
            </a:r>
          </a:p>
        </p:txBody>
      </p:sp>
      <p:sp>
        <p:nvSpPr>
          <p:cNvPr id="7" name="任意多边形 7">
            <a:extLst>
              <a:ext uri="{FF2B5EF4-FFF2-40B4-BE49-F238E27FC236}">
                <a16:creationId xmlns:a16="http://schemas.microsoft.com/office/drawing/2014/main" id="{6668EE05-45AB-2D44-B56E-E14CF4318086}"/>
              </a:ext>
            </a:extLst>
          </p:cNvPr>
          <p:cNvSpPr/>
          <p:nvPr/>
        </p:nvSpPr>
        <p:spPr>
          <a:xfrm flipH="1">
            <a:off x="4871864" y="2636912"/>
            <a:ext cx="1874349" cy="415126"/>
          </a:xfrm>
          <a:custGeom>
            <a:avLst/>
            <a:gdLst>
              <a:gd name="connsiteX0" fmla="*/ 1324708 w 1324708"/>
              <a:gd name="connsiteY0" fmla="*/ 415126 h 415126"/>
              <a:gd name="connsiteX1" fmla="*/ 832339 w 1324708"/>
              <a:gd name="connsiteY1" fmla="*/ 39988 h 415126"/>
              <a:gd name="connsiteX2" fmla="*/ 339969 w 1324708"/>
              <a:gd name="connsiteY2" fmla="*/ 51711 h 415126"/>
              <a:gd name="connsiteX3" fmla="*/ 0 w 1324708"/>
              <a:gd name="connsiteY3" fmla="*/ 403403 h 415126"/>
            </a:gdLst>
            <a:ahLst/>
            <a:cxnLst>
              <a:cxn ang="0">
                <a:pos x="connsiteX0" y="connsiteY0"/>
              </a:cxn>
              <a:cxn ang="0">
                <a:pos x="connsiteX1" y="connsiteY1"/>
              </a:cxn>
              <a:cxn ang="0">
                <a:pos x="connsiteX2" y="connsiteY2"/>
              </a:cxn>
              <a:cxn ang="0">
                <a:pos x="connsiteX3" y="connsiteY3"/>
              </a:cxn>
            </a:cxnLst>
            <a:rect l="l" t="t" r="r" b="b"/>
            <a:pathLst>
              <a:path w="1324708" h="415126">
                <a:moveTo>
                  <a:pt x="1324708" y="415126"/>
                </a:moveTo>
                <a:cubicBezTo>
                  <a:pt x="1160585" y="257841"/>
                  <a:pt x="996462" y="100557"/>
                  <a:pt x="832339" y="39988"/>
                </a:cubicBezTo>
                <a:cubicBezTo>
                  <a:pt x="668216" y="-20581"/>
                  <a:pt x="478692" y="-8858"/>
                  <a:pt x="339969" y="51711"/>
                </a:cubicBezTo>
                <a:cubicBezTo>
                  <a:pt x="201246" y="112280"/>
                  <a:pt x="100623" y="257841"/>
                  <a:pt x="0" y="403403"/>
                </a:cubicBezTo>
              </a:path>
            </a:pathLst>
          </a:custGeom>
          <a:ln w="19050">
            <a:solidFill>
              <a:schemeClr val="accent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chemeClr val="accent2"/>
              </a:solidFill>
            </a:endParaRPr>
          </a:p>
        </p:txBody>
      </p:sp>
      <p:sp>
        <p:nvSpPr>
          <p:cNvPr id="8" name="TextBox 2">
            <a:extLst>
              <a:ext uri="{FF2B5EF4-FFF2-40B4-BE49-F238E27FC236}">
                <a16:creationId xmlns:a16="http://schemas.microsoft.com/office/drawing/2014/main" id="{F3C4242E-9A77-5647-8ED5-5BF246081A18}"/>
              </a:ext>
            </a:extLst>
          </p:cNvPr>
          <p:cNvSpPr txBox="1"/>
          <p:nvPr/>
        </p:nvSpPr>
        <p:spPr>
          <a:xfrm>
            <a:off x="4295800" y="3019598"/>
            <a:ext cx="1152128" cy="400110"/>
          </a:xfrm>
          <a:prstGeom prst="rect">
            <a:avLst/>
          </a:prstGeom>
          <a:noFill/>
        </p:spPr>
        <p:txBody>
          <a:bodyPr wrap="square" rtlCol="0">
            <a:spAutoFit/>
          </a:bodyPr>
          <a:lstStyle/>
          <a:p>
            <a:r>
              <a:rPr lang="en-US" altLang="zh-CN" sz="2000" b="1" dirty="0" err="1">
                <a:solidFill>
                  <a:schemeClr val="tx1">
                    <a:lumMod val="65000"/>
                    <a:lumOff val="35000"/>
                  </a:schemeClr>
                </a:solidFill>
              </a:rPr>
              <a:t>int</a:t>
            </a:r>
            <a:r>
              <a:rPr lang="zh-CN" altLang="en-US" sz="2000" b="1" dirty="0">
                <a:solidFill>
                  <a:schemeClr val="tx1">
                    <a:lumMod val="65000"/>
                    <a:lumOff val="35000"/>
                  </a:schemeClr>
                </a:solidFill>
              </a:rPr>
              <a:t> </a:t>
            </a:r>
            <a:r>
              <a:rPr lang="en-US" altLang="zh-CN" sz="2000" b="1" dirty="0">
                <a:solidFill>
                  <a:schemeClr val="tx1">
                    <a:lumMod val="65000"/>
                    <a:lumOff val="35000"/>
                  </a:schemeClr>
                </a:solidFill>
              </a:rPr>
              <a:t>a</a:t>
            </a:r>
            <a:endParaRPr lang="zh-CN" altLang="en-US" sz="2000" b="1" dirty="0">
              <a:solidFill>
                <a:schemeClr val="tx1">
                  <a:lumMod val="65000"/>
                  <a:lumOff val="35000"/>
                </a:schemeClr>
              </a:solidFill>
            </a:endParaRPr>
          </a:p>
        </p:txBody>
      </p:sp>
      <p:sp>
        <p:nvSpPr>
          <p:cNvPr id="9" name="TextBox 9">
            <a:extLst>
              <a:ext uri="{FF2B5EF4-FFF2-40B4-BE49-F238E27FC236}">
                <a16:creationId xmlns:a16="http://schemas.microsoft.com/office/drawing/2014/main" id="{BAC42E19-7EAF-5448-AA1F-F6D944C9AD8D}"/>
              </a:ext>
            </a:extLst>
          </p:cNvPr>
          <p:cNvSpPr txBox="1"/>
          <p:nvPr/>
        </p:nvSpPr>
        <p:spPr>
          <a:xfrm>
            <a:off x="6528048" y="3011106"/>
            <a:ext cx="1152128" cy="400110"/>
          </a:xfrm>
          <a:prstGeom prst="rect">
            <a:avLst/>
          </a:prstGeom>
          <a:noFill/>
        </p:spPr>
        <p:txBody>
          <a:bodyPr wrap="square" rtlCol="0">
            <a:spAutoFit/>
          </a:bodyPr>
          <a:lstStyle/>
          <a:p>
            <a:r>
              <a:rPr lang="en-US" altLang="zh-CN" sz="2000" b="1" dirty="0">
                <a:solidFill>
                  <a:schemeClr val="tx1">
                    <a:lumMod val="65000"/>
                    <a:lumOff val="35000"/>
                  </a:schemeClr>
                </a:solidFill>
              </a:rPr>
              <a:t>short</a:t>
            </a:r>
            <a:r>
              <a:rPr lang="zh-CN" altLang="en-US" sz="2000" b="1" dirty="0">
                <a:solidFill>
                  <a:schemeClr val="tx1">
                    <a:lumMod val="65000"/>
                    <a:lumOff val="35000"/>
                  </a:schemeClr>
                </a:solidFill>
              </a:rPr>
              <a:t> </a:t>
            </a:r>
            <a:r>
              <a:rPr lang="en-US" altLang="zh-CN" sz="2000" b="1" dirty="0">
                <a:solidFill>
                  <a:schemeClr val="tx1">
                    <a:lumMod val="65000"/>
                    <a:lumOff val="35000"/>
                  </a:schemeClr>
                </a:solidFill>
              </a:rPr>
              <a:t>a</a:t>
            </a:r>
            <a:endParaRPr lang="zh-CN" altLang="en-US" sz="2000" b="1" dirty="0">
              <a:solidFill>
                <a:schemeClr val="tx1">
                  <a:lumMod val="65000"/>
                  <a:lumOff val="35000"/>
                </a:schemeClr>
              </a:solidFill>
            </a:endParaRPr>
          </a:p>
        </p:txBody>
      </p:sp>
      <p:sp>
        <p:nvSpPr>
          <p:cNvPr id="10" name="矩形 9">
            <a:extLst>
              <a:ext uri="{FF2B5EF4-FFF2-40B4-BE49-F238E27FC236}">
                <a16:creationId xmlns:a16="http://schemas.microsoft.com/office/drawing/2014/main" id="{8763C915-114D-994C-B6C0-7B8235A909C3}"/>
              </a:ext>
            </a:extLst>
          </p:cNvPr>
          <p:cNvSpPr/>
          <p:nvPr/>
        </p:nvSpPr>
        <p:spPr>
          <a:xfrm>
            <a:off x="3503712" y="6021288"/>
            <a:ext cx="5328592" cy="523220"/>
          </a:xfrm>
          <a:prstGeom prst="rect">
            <a:avLst/>
          </a:prstGeom>
          <a:solidFill>
            <a:schemeClr val="accent1">
              <a:lumMod val="40000"/>
              <a:lumOff val="60000"/>
            </a:schemeClr>
          </a:solidFill>
        </p:spPr>
        <p:txBody>
          <a:bodyPr wrap="square">
            <a:spAutoFit/>
          </a:bodyPr>
          <a:lstStyle/>
          <a:p>
            <a:r>
              <a:rPr lang="zh-CN" altLang="en-US" sz="2800" b="1" dirty="0">
                <a:solidFill>
                  <a:schemeClr val="tx1">
                    <a:lumMod val="65000"/>
                    <a:lumOff val="35000"/>
                  </a:schemeClr>
                </a:solidFill>
              </a:rPr>
              <a:t>窄化转换</a:t>
            </a:r>
            <a:r>
              <a:rPr lang="en-US" altLang="zh-CN" sz="2800" b="1" dirty="0">
                <a:solidFill>
                  <a:schemeClr val="tx1">
                    <a:lumMod val="65000"/>
                    <a:lumOff val="35000"/>
                  </a:schemeClr>
                </a:solidFill>
              </a:rPr>
              <a:t> narrowing conversion</a:t>
            </a:r>
            <a:endParaRPr lang="zh-CN" altLang="en-US" sz="2800" b="1" dirty="0">
              <a:solidFill>
                <a:schemeClr val="tx1">
                  <a:lumMod val="65000"/>
                  <a:lumOff val="35000"/>
                </a:schemeClr>
              </a:solidFill>
            </a:endParaRPr>
          </a:p>
        </p:txBody>
      </p:sp>
      <p:sp>
        <p:nvSpPr>
          <p:cNvPr id="11" name="TextBox 5">
            <a:extLst>
              <a:ext uri="{FF2B5EF4-FFF2-40B4-BE49-F238E27FC236}">
                <a16:creationId xmlns:a16="http://schemas.microsoft.com/office/drawing/2014/main" id="{A3581DB0-1D82-CC47-BAB9-8B7AB183BF22}"/>
              </a:ext>
            </a:extLst>
          </p:cNvPr>
          <p:cNvSpPr txBox="1"/>
          <p:nvPr/>
        </p:nvSpPr>
        <p:spPr>
          <a:xfrm>
            <a:off x="5375920" y="2685352"/>
            <a:ext cx="1080120" cy="366686"/>
          </a:xfrm>
          <a:prstGeom prst="rect">
            <a:avLst/>
          </a:prstGeom>
          <a:noFill/>
        </p:spPr>
        <p:txBody>
          <a:bodyPr wrap="square" rtlCol="0">
            <a:spAutoFit/>
          </a:bodyPr>
          <a:lstStyle/>
          <a:p>
            <a:r>
              <a:rPr lang="en-US" altLang="zh-CN" dirty="0">
                <a:solidFill>
                  <a:schemeClr val="accent2"/>
                </a:solidFill>
              </a:rPr>
              <a:t>(short) a</a:t>
            </a:r>
            <a:endParaRPr lang="zh-CN" altLang="en-US" dirty="0">
              <a:solidFill>
                <a:schemeClr val="accent2"/>
              </a:solidFill>
            </a:endParaRPr>
          </a:p>
        </p:txBody>
      </p:sp>
      <p:sp>
        <p:nvSpPr>
          <p:cNvPr id="12" name="TextBox 15">
            <a:extLst>
              <a:ext uri="{FF2B5EF4-FFF2-40B4-BE49-F238E27FC236}">
                <a16:creationId xmlns:a16="http://schemas.microsoft.com/office/drawing/2014/main" id="{1E3FEC71-55D3-A34C-A35D-FDD6264ED06B}"/>
              </a:ext>
            </a:extLst>
          </p:cNvPr>
          <p:cNvSpPr txBox="1"/>
          <p:nvPr/>
        </p:nvSpPr>
        <p:spPr>
          <a:xfrm>
            <a:off x="2856148" y="3637473"/>
            <a:ext cx="4031432" cy="923330"/>
          </a:xfrm>
          <a:prstGeom prst="rect">
            <a:avLst/>
          </a:prstGeom>
          <a:noFill/>
        </p:spPr>
        <p:txBody>
          <a:bodyPr wrap="square" rtlCol="0">
            <a:spAutoFit/>
          </a:bodyPr>
          <a:lstStyle/>
          <a:p>
            <a:r>
              <a:rPr lang="en-US" altLang="zh-CN" dirty="0">
                <a:solidFill>
                  <a:schemeClr val="accent2"/>
                </a:solidFill>
                <a:latin typeface="微软雅黑" pitchFamily="34" charset="-122"/>
                <a:ea typeface="微软雅黑" pitchFamily="34" charset="-122"/>
              </a:rPr>
              <a:t>double a = 1.5;</a:t>
            </a:r>
          </a:p>
          <a:p>
            <a:r>
              <a:rPr lang="en-US" altLang="zh-CN" dirty="0">
                <a:solidFill>
                  <a:schemeClr val="accent2"/>
                </a:solidFill>
                <a:latin typeface="微软雅黑" pitchFamily="34" charset="-122"/>
                <a:ea typeface="微软雅黑" pitchFamily="34" charset="-122"/>
              </a:rPr>
              <a:t>float b = a;</a:t>
            </a:r>
          </a:p>
          <a:p>
            <a:r>
              <a:rPr lang="en-US" altLang="zh-CN" dirty="0" err="1">
                <a:solidFill>
                  <a:schemeClr val="tx1">
                    <a:lumMod val="65000"/>
                    <a:lumOff val="35000"/>
                  </a:schemeClr>
                </a:solidFill>
                <a:latin typeface="微软雅黑" pitchFamily="34" charset="-122"/>
                <a:ea typeface="微软雅黑" pitchFamily="34" charset="-122"/>
              </a:rPr>
              <a:t>System.out.println</a:t>
            </a:r>
            <a:r>
              <a:rPr lang="en-US" altLang="zh-CN" dirty="0">
                <a:solidFill>
                  <a:schemeClr val="tx1">
                    <a:lumMod val="65000"/>
                    <a:lumOff val="35000"/>
                  </a:schemeClr>
                </a:solidFill>
                <a:latin typeface="微软雅黑" pitchFamily="34" charset="-122"/>
                <a:ea typeface="微软雅黑" pitchFamily="34" charset="-122"/>
              </a:rPr>
              <a:t>(b);</a:t>
            </a:r>
          </a:p>
        </p:txBody>
      </p:sp>
      <p:sp>
        <p:nvSpPr>
          <p:cNvPr id="13" name="TextBox 16">
            <a:extLst>
              <a:ext uri="{FF2B5EF4-FFF2-40B4-BE49-F238E27FC236}">
                <a16:creationId xmlns:a16="http://schemas.microsoft.com/office/drawing/2014/main" id="{14BF8A27-6E4F-284D-BDF4-CB180BA3A50F}"/>
              </a:ext>
            </a:extLst>
          </p:cNvPr>
          <p:cNvSpPr txBox="1"/>
          <p:nvPr/>
        </p:nvSpPr>
        <p:spPr>
          <a:xfrm>
            <a:off x="2867907" y="4797152"/>
            <a:ext cx="4031432" cy="923330"/>
          </a:xfrm>
          <a:prstGeom prst="rect">
            <a:avLst/>
          </a:prstGeom>
          <a:noFill/>
        </p:spPr>
        <p:txBody>
          <a:bodyPr wrap="square" rtlCol="0">
            <a:spAutoFit/>
          </a:bodyPr>
          <a:lstStyle/>
          <a:p>
            <a:r>
              <a:rPr lang="en-US" altLang="zh-CN" dirty="0">
                <a:solidFill>
                  <a:schemeClr val="accent2"/>
                </a:solidFill>
                <a:latin typeface="微软雅黑" pitchFamily="34" charset="-122"/>
                <a:ea typeface="微软雅黑" pitchFamily="34" charset="-122"/>
              </a:rPr>
              <a:t>double a = 1.5;</a:t>
            </a:r>
          </a:p>
          <a:p>
            <a:r>
              <a:rPr lang="en-US" altLang="zh-CN" dirty="0">
                <a:solidFill>
                  <a:schemeClr val="accent2"/>
                </a:solidFill>
                <a:latin typeface="微软雅黑" pitchFamily="34" charset="-122"/>
                <a:ea typeface="微软雅黑" pitchFamily="34" charset="-122"/>
              </a:rPr>
              <a:t>float b = (float) a;</a:t>
            </a:r>
          </a:p>
          <a:p>
            <a:r>
              <a:rPr lang="en-US" altLang="zh-CN" dirty="0" err="1">
                <a:solidFill>
                  <a:schemeClr val="tx1">
                    <a:lumMod val="65000"/>
                    <a:lumOff val="35000"/>
                  </a:schemeClr>
                </a:solidFill>
                <a:latin typeface="微软雅黑" pitchFamily="34" charset="-122"/>
                <a:ea typeface="微软雅黑" pitchFamily="34" charset="-122"/>
              </a:rPr>
              <a:t>System.out.println</a:t>
            </a:r>
            <a:r>
              <a:rPr lang="en-US" altLang="zh-CN" dirty="0">
                <a:solidFill>
                  <a:schemeClr val="tx1">
                    <a:lumMod val="65000"/>
                    <a:lumOff val="35000"/>
                  </a:schemeClr>
                </a:solidFill>
                <a:latin typeface="微软雅黑" pitchFamily="34" charset="-122"/>
                <a:ea typeface="微软雅黑" pitchFamily="34" charset="-122"/>
              </a:rPr>
              <a:t>(b);</a:t>
            </a:r>
            <a:endParaRPr lang="en-US" altLang="zh-CN" sz="2000" dirty="0">
              <a:solidFill>
                <a:schemeClr val="tx1">
                  <a:lumMod val="65000"/>
                  <a:lumOff val="35000"/>
                </a:schemeClr>
              </a:solidFill>
              <a:latin typeface="微软雅黑" pitchFamily="34" charset="-122"/>
              <a:ea typeface="微软雅黑" pitchFamily="34" charset="-122"/>
            </a:endParaRPr>
          </a:p>
        </p:txBody>
      </p:sp>
      <p:sp>
        <p:nvSpPr>
          <p:cNvPr id="16" name="矩形 15">
            <a:extLst>
              <a:ext uri="{FF2B5EF4-FFF2-40B4-BE49-F238E27FC236}">
                <a16:creationId xmlns:a16="http://schemas.microsoft.com/office/drawing/2014/main" id="{51F84822-B803-5442-8711-4286B1212F97}"/>
              </a:ext>
            </a:extLst>
          </p:cNvPr>
          <p:cNvSpPr/>
          <p:nvPr/>
        </p:nvSpPr>
        <p:spPr>
          <a:xfrm>
            <a:off x="5831814" y="3637473"/>
            <a:ext cx="3936594" cy="707886"/>
          </a:xfrm>
          <a:prstGeom prst="rect">
            <a:avLst/>
          </a:prstGeom>
          <a:noFill/>
        </p:spPr>
        <p:txBody>
          <a:bodyPr wrap="square">
            <a:spAutoFit/>
          </a:bodyPr>
          <a:lstStyle/>
          <a:p>
            <a:r>
              <a:rPr lang="zh-CN" altLang="en-US" sz="2000" dirty="0">
                <a:solidFill>
                  <a:schemeClr val="tx1">
                    <a:lumMod val="65000"/>
                    <a:lumOff val="35000"/>
                  </a:schemeClr>
                </a:solidFill>
              </a:rPr>
              <a:t>编译</a:t>
            </a:r>
            <a:r>
              <a:rPr lang="en-US" altLang="zh-CN" sz="2000" dirty="0">
                <a:solidFill>
                  <a:schemeClr val="tx1">
                    <a:lumMod val="65000"/>
                    <a:lumOff val="35000"/>
                  </a:schemeClr>
                </a:solidFill>
              </a:rPr>
              <a:t>:”possible loss of precision”</a:t>
            </a:r>
          </a:p>
          <a:p>
            <a:r>
              <a:rPr lang="zh-CN" altLang="en-US" sz="2000" dirty="0">
                <a:solidFill>
                  <a:schemeClr val="tx1">
                    <a:lumMod val="65000"/>
                    <a:lumOff val="35000"/>
                  </a:schemeClr>
                </a:solidFill>
              </a:rPr>
              <a:t>数据精度丢失</a:t>
            </a:r>
            <a:r>
              <a:rPr lang="en-US" altLang="zh-CN" sz="2000" dirty="0">
                <a:solidFill>
                  <a:schemeClr val="tx1">
                    <a:lumMod val="65000"/>
                    <a:lumOff val="35000"/>
                  </a:schemeClr>
                </a:solidFill>
                <a:sym typeface="Wingdings" pitchFamily="2" charset="2"/>
              </a:rPr>
              <a:t></a:t>
            </a:r>
            <a:r>
              <a:rPr lang="zh-CN" altLang="en-US" sz="2000" dirty="0">
                <a:solidFill>
                  <a:schemeClr val="tx1">
                    <a:lumMod val="65000"/>
                    <a:lumOff val="35000"/>
                  </a:schemeClr>
                </a:solidFill>
                <a:sym typeface="Wingdings" pitchFamily="2" charset="2"/>
              </a:rPr>
              <a:t>数据丢失</a:t>
            </a:r>
            <a:endParaRPr lang="zh-CN" altLang="en-US" sz="2000" dirty="0">
              <a:solidFill>
                <a:schemeClr val="tx1">
                  <a:lumMod val="65000"/>
                  <a:lumOff val="35000"/>
                </a:schemeClr>
              </a:solidFill>
            </a:endParaRPr>
          </a:p>
        </p:txBody>
      </p:sp>
      <p:sp>
        <p:nvSpPr>
          <p:cNvPr id="17" name="矩形 16">
            <a:extLst>
              <a:ext uri="{FF2B5EF4-FFF2-40B4-BE49-F238E27FC236}">
                <a16:creationId xmlns:a16="http://schemas.microsoft.com/office/drawing/2014/main" id="{038E0ADD-533D-564F-903F-8A3D02CF564D}"/>
              </a:ext>
            </a:extLst>
          </p:cNvPr>
          <p:cNvSpPr/>
          <p:nvPr/>
        </p:nvSpPr>
        <p:spPr>
          <a:xfrm>
            <a:off x="5903822" y="4904874"/>
            <a:ext cx="3936594" cy="400110"/>
          </a:xfrm>
          <a:prstGeom prst="rect">
            <a:avLst/>
          </a:prstGeom>
          <a:noFill/>
        </p:spPr>
        <p:txBody>
          <a:bodyPr wrap="square">
            <a:spAutoFit/>
          </a:bodyPr>
          <a:lstStyle/>
          <a:p>
            <a:r>
              <a:rPr lang="en-US" altLang="zh-CN" sz="2000" dirty="0">
                <a:solidFill>
                  <a:schemeClr val="tx1">
                    <a:lumMod val="65000"/>
                    <a:lumOff val="35000"/>
                  </a:schemeClr>
                </a:solidFill>
              </a:rPr>
              <a:t>b = 1.5 (</a:t>
            </a:r>
            <a:r>
              <a:rPr lang="zh-CN" altLang="en-US" sz="2000" dirty="0">
                <a:solidFill>
                  <a:schemeClr val="tx1">
                    <a:lumMod val="65000"/>
                    <a:lumOff val="35000"/>
                  </a:schemeClr>
                </a:solidFill>
              </a:rPr>
              <a:t>在值域允许范围内转换</a:t>
            </a:r>
            <a:r>
              <a:rPr lang="en-US" altLang="zh-CN" sz="2000" dirty="0">
                <a:solidFill>
                  <a:schemeClr val="tx1">
                    <a:lumMod val="65000"/>
                    <a:lumOff val="35000"/>
                  </a:schemeClr>
                </a:solidFill>
              </a:rPr>
              <a:t>)</a:t>
            </a:r>
            <a:endParaRPr lang="zh-CN" altLang="en-US" sz="2000" dirty="0">
              <a:solidFill>
                <a:schemeClr val="tx1">
                  <a:lumMod val="65000"/>
                  <a:lumOff val="35000"/>
                </a:schemeClr>
              </a:solidFill>
            </a:endParaRPr>
          </a:p>
        </p:txBody>
      </p:sp>
    </p:spTree>
    <p:extLst>
      <p:ext uri="{BB962C8B-B14F-4D97-AF65-F5344CB8AC3E}">
        <p14:creationId xmlns:p14="http://schemas.microsoft.com/office/powerpoint/2010/main" val="244088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Administrator\Desktop\java课件\pics\01\JDK示意图.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685" y="1988840"/>
            <a:ext cx="5593159" cy="3725044"/>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2">
            <a:extLst>
              <a:ext uri="{FF2B5EF4-FFF2-40B4-BE49-F238E27FC236}">
                <a16:creationId xmlns:a16="http://schemas.microsoft.com/office/drawing/2014/main" id="{E28228C7-BDF2-644B-837E-45A13D92D037}"/>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Review</a:t>
            </a:r>
            <a:endParaRPr lang="zh-CN" altLang="en-US" sz="2800" b="1" spc="-5"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352995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110</a:t>
            </a:fld>
            <a:endParaRPr lang="zh-CN" altLang="en-US"/>
          </a:p>
        </p:txBody>
      </p:sp>
      <p:sp>
        <p:nvSpPr>
          <p:cNvPr id="22" name="object 2">
            <a:extLst>
              <a:ext uri="{FF2B5EF4-FFF2-40B4-BE49-F238E27FC236}">
                <a16:creationId xmlns:a16="http://schemas.microsoft.com/office/drawing/2014/main" id="{414FB80D-E054-9240-AF42-97C6CFF03900}"/>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表达式：类型转换</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4F2FFCF6-6F72-7F41-95BC-8D55A56226E9}"/>
              </a:ext>
            </a:extLst>
          </p:cNvPr>
          <p:cNvSpPr/>
          <p:nvPr/>
        </p:nvSpPr>
        <p:spPr>
          <a:xfrm>
            <a:off x="3215680" y="1628800"/>
            <a:ext cx="5742384" cy="2677656"/>
          </a:xfrm>
          <a:prstGeom prst="rect">
            <a:avLst/>
          </a:prstGeom>
        </p:spPr>
        <p:txBody>
          <a:bodyPr wrap="square">
            <a:spAutoFit/>
          </a:bodyPr>
          <a:lstStyle/>
          <a:p>
            <a:r>
              <a:rPr lang="en-US" altLang="zh-CN" sz="2400" b="1" dirty="0">
                <a:solidFill>
                  <a:schemeClr val="tx1">
                    <a:lumMod val="65000"/>
                    <a:lumOff val="35000"/>
                  </a:schemeClr>
                </a:solidFill>
              </a:rPr>
              <a:t>class Test {</a:t>
            </a:r>
          </a:p>
          <a:p>
            <a:r>
              <a:rPr lang="en-US" altLang="zh-CN" sz="2400" b="1" dirty="0">
                <a:solidFill>
                  <a:schemeClr val="tx1">
                    <a:lumMod val="65000"/>
                    <a:lumOff val="35000"/>
                  </a:schemeClr>
                </a:solidFill>
              </a:rPr>
              <a:t>        public static void main(String </a:t>
            </a:r>
            <a:r>
              <a:rPr lang="en-US" altLang="zh-CN" sz="2400" b="1" dirty="0" err="1">
                <a:solidFill>
                  <a:schemeClr val="tx1">
                    <a:lumMod val="65000"/>
                    <a:lumOff val="35000"/>
                  </a:schemeClr>
                </a:solidFill>
              </a:rPr>
              <a:t>args</a:t>
            </a:r>
            <a:r>
              <a:rPr lang="en-US" altLang="zh-CN" sz="2400" b="1" dirty="0">
                <a:solidFill>
                  <a:schemeClr val="tx1">
                    <a:lumMod val="65000"/>
                    <a:lumOff val="35000"/>
                  </a:schemeClr>
                </a:solidFill>
              </a:rPr>
              <a:t>[]) {</a:t>
            </a:r>
          </a:p>
          <a:p>
            <a:r>
              <a:rPr lang="en-US" altLang="zh-CN" sz="2400" b="1" dirty="0">
                <a:solidFill>
                  <a:schemeClr val="accent2"/>
                </a:solidFill>
              </a:rPr>
              <a:t>                </a:t>
            </a:r>
            <a:r>
              <a:rPr lang="en-US" altLang="zh-CN" sz="2400" b="1" dirty="0" err="1">
                <a:solidFill>
                  <a:schemeClr val="accent2"/>
                </a:solidFill>
              </a:rPr>
              <a:t>int</a:t>
            </a:r>
            <a:r>
              <a:rPr lang="en-US" altLang="zh-CN" sz="2400" b="1" dirty="0">
                <a:solidFill>
                  <a:schemeClr val="accent2"/>
                </a:solidFill>
              </a:rPr>
              <a:t> a = 257;</a:t>
            </a:r>
          </a:p>
          <a:p>
            <a:r>
              <a:rPr lang="en-US" altLang="zh-CN" sz="2400" b="1" dirty="0">
                <a:solidFill>
                  <a:schemeClr val="accent2"/>
                </a:solidFill>
              </a:rPr>
              <a:t>                byte b = (byte) a;</a:t>
            </a:r>
            <a:endParaRPr lang="en-US" altLang="zh-CN" sz="2400" b="1" dirty="0">
              <a:solidFill>
                <a:schemeClr val="tx1">
                  <a:lumMod val="65000"/>
                  <a:lumOff val="35000"/>
                </a:schemeClr>
              </a:solidFill>
            </a:endParaRPr>
          </a:p>
          <a:p>
            <a:r>
              <a:rPr lang="en-US" altLang="zh-CN" sz="2400" b="1" dirty="0">
                <a:solidFill>
                  <a:schemeClr val="tx1">
                    <a:lumMod val="65000"/>
                    <a:lumOff val="35000"/>
                  </a:schemeClr>
                </a:solidFill>
              </a:rPr>
              <a:t>                </a:t>
            </a:r>
            <a:r>
              <a:rPr lang="en-US" altLang="zh-CN" sz="2400" b="1" dirty="0" err="1">
                <a:solidFill>
                  <a:schemeClr val="tx1">
                    <a:lumMod val="65000"/>
                    <a:lumOff val="35000"/>
                  </a:schemeClr>
                </a:solidFill>
              </a:rPr>
              <a:t>System.out.println</a:t>
            </a:r>
            <a:r>
              <a:rPr lang="en-US" altLang="zh-CN" sz="2400" b="1" dirty="0">
                <a:solidFill>
                  <a:schemeClr val="tx1">
                    <a:lumMod val="65000"/>
                    <a:lumOff val="35000"/>
                  </a:schemeClr>
                </a:solidFill>
              </a:rPr>
              <a:t>("b=" + b);</a:t>
            </a:r>
          </a:p>
          <a:p>
            <a:r>
              <a:rPr lang="en-US" altLang="zh-CN" sz="2400" b="1" dirty="0">
                <a:solidFill>
                  <a:schemeClr val="tx1">
                    <a:lumMod val="65000"/>
                    <a:lumOff val="35000"/>
                  </a:schemeClr>
                </a:solidFill>
              </a:rPr>
              <a:t>         }</a:t>
            </a:r>
          </a:p>
          <a:p>
            <a:r>
              <a:rPr lang="en-US" altLang="zh-CN" sz="2400" b="1" dirty="0">
                <a:solidFill>
                  <a:schemeClr val="tx1">
                    <a:lumMod val="65000"/>
                    <a:lumOff val="35000"/>
                  </a:schemeClr>
                </a:solidFill>
              </a:rPr>
              <a:t>}</a:t>
            </a:r>
            <a:endParaRPr lang="zh-CN" altLang="en-US" sz="2400" b="1" dirty="0">
              <a:solidFill>
                <a:schemeClr val="tx1">
                  <a:lumMod val="65000"/>
                  <a:lumOff val="35000"/>
                </a:schemeClr>
              </a:solidFill>
            </a:endParaRPr>
          </a:p>
        </p:txBody>
      </p:sp>
      <p:sp>
        <p:nvSpPr>
          <p:cNvPr id="15" name="TextBox 17">
            <a:extLst>
              <a:ext uri="{FF2B5EF4-FFF2-40B4-BE49-F238E27FC236}">
                <a16:creationId xmlns:a16="http://schemas.microsoft.com/office/drawing/2014/main" id="{8B14FD68-693F-334C-BD02-9FCEE0675E81}"/>
              </a:ext>
            </a:extLst>
          </p:cNvPr>
          <p:cNvSpPr txBox="1"/>
          <p:nvPr/>
        </p:nvSpPr>
        <p:spPr>
          <a:xfrm>
            <a:off x="2423592" y="4653137"/>
            <a:ext cx="7056784" cy="461665"/>
          </a:xfrm>
          <a:prstGeom prst="rect">
            <a:avLst/>
          </a:prstGeom>
          <a:noFill/>
        </p:spPr>
        <p:txBody>
          <a:bodyPr wrap="square" rtlCol="0">
            <a:spAutoFit/>
          </a:bodyPr>
          <a:lstStyle/>
          <a:p>
            <a:pPr algn="r"/>
            <a:r>
              <a:rPr lang="en-US" altLang="zh-CN" sz="2400" b="1" dirty="0" err="1">
                <a:solidFill>
                  <a:schemeClr val="tx1">
                    <a:lumMod val="65000"/>
                    <a:lumOff val="35000"/>
                  </a:schemeClr>
                </a:solidFill>
              </a:rPr>
              <a:t>int</a:t>
            </a:r>
            <a:r>
              <a:rPr lang="en-US" altLang="zh-CN" sz="2400" b="1" dirty="0">
                <a:solidFill>
                  <a:schemeClr val="tx1">
                    <a:lumMod val="65000"/>
                    <a:lumOff val="35000"/>
                  </a:schemeClr>
                </a:solidFill>
              </a:rPr>
              <a:t> a=257</a:t>
            </a:r>
            <a:r>
              <a:rPr lang="en-US" altLang="zh-CN" sz="2400" b="1" dirty="0">
                <a:solidFill>
                  <a:schemeClr val="accent2"/>
                </a:solidFill>
              </a:rPr>
              <a:t>:  00000000 00000000 0000000</a:t>
            </a:r>
            <a:r>
              <a:rPr lang="en-US" altLang="zh-CN" sz="2400" b="1" dirty="0">
                <a:solidFill>
                  <a:schemeClr val="accent1"/>
                </a:solidFill>
              </a:rPr>
              <a:t>1</a:t>
            </a:r>
            <a:r>
              <a:rPr lang="en-US" altLang="zh-CN" sz="2400" b="1" dirty="0">
                <a:solidFill>
                  <a:schemeClr val="accent2"/>
                </a:solidFill>
              </a:rPr>
              <a:t> </a:t>
            </a:r>
            <a:r>
              <a:rPr lang="en-US" altLang="zh-CN" sz="2400" b="1" dirty="0">
                <a:solidFill>
                  <a:schemeClr val="accent1"/>
                </a:solidFill>
              </a:rPr>
              <a:t>00000001</a:t>
            </a:r>
            <a:endParaRPr lang="zh-CN" altLang="en-US" sz="2400" b="1" dirty="0">
              <a:solidFill>
                <a:schemeClr val="accent1"/>
              </a:solidFill>
            </a:endParaRPr>
          </a:p>
        </p:txBody>
      </p:sp>
      <p:sp>
        <p:nvSpPr>
          <p:cNvPr id="18" name="TextBox 18">
            <a:extLst>
              <a:ext uri="{FF2B5EF4-FFF2-40B4-BE49-F238E27FC236}">
                <a16:creationId xmlns:a16="http://schemas.microsoft.com/office/drawing/2014/main" id="{9CA1E1AC-4759-7A45-A466-10E7D0CDF7F1}"/>
              </a:ext>
            </a:extLst>
          </p:cNvPr>
          <p:cNvSpPr txBox="1"/>
          <p:nvPr/>
        </p:nvSpPr>
        <p:spPr>
          <a:xfrm>
            <a:off x="1631504" y="5176357"/>
            <a:ext cx="7848872" cy="461665"/>
          </a:xfrm>
          <a:prstGeom prst="rect">
            <a:avLst/>
          </a:prstGeom>
          <a:noFill/>
        </p:spPr>
        <p:txBody>
          <a:bodyPr wrap="square" rtlCol="0">
            <a:spAutoFit/>
          </a:bodyPr>
          <a:lstStyle/>
          <a:p>
            <a:pPr algn="r"/>
            <a:r>
              <a:rPr lang="en-US" altLang="zh-CN" sz="2400" b="1" dirty="0">
                <a:solidFill>
                  <a:schemeClr val="tx1">
                    <a:lumMod val="65000"/>
                    <a:lumOff val="35000"/>
                  </a:schemeClr>
                </a:solidFill>
              </a:rPr>
              <a:t>byte b=(byte)a</a:t>
            </a:r>
            <a:r>
              <a:rPr lang="en-US" altLang="zh-CN" sz="2400" b="1" dirty="0">
                <a:solidFill>
                  <a:schemeClr val="accent2"/>
                </a:solidFill>
              </a:rPr>
              <a:t>:                                                           </a:t>
            </a:r>
            <a:r>
              <a:rPr lang="en-US" altLang="zh-CN" sz="2400" b="1" dirty="0">
                <a:solidFill>
                  <a:schemeClr val="accent1"/>
                </a:solidFill>
              </a:rPr>
              <a:t>00000001</a:t>
            </a:r>
            <a:endParaRPr lang="zh-CN" altLang="en-US" sz="2400" b="1" dirty="0">
              <a:solidFill>
                <a:schemeClr val="accent1"/>
              </a:solidFill>
            </a:endParaRPr>
          </a:p>
        </p:txBody>
      </p:sp>
      <p:cxnSp>
        <p:nvCxnSpPr>
          <p:cNvPr id="19" name="直接连接符 21">
            <a:extLst>
              <a:ext uri="{FF2B5EF4-FFF2-40B4-BE49-F238E27FC236}">
                <a16:creationId xmlns:a16="http://schemas.microsoft.com/office/drawing/2014/main" id="{BC8C1B4D-2BB6-4C4F-B424-F5312AD7C5D1}"/>
              </a:ext>
            </a:extLst>
          </p:cNvPr>
          <p:cNvCxnSpPr/>
          <p:nvPr/>
        </p:nvCxnSpPr>
        <p:spPr>
          <a:xfrm>
            <a:off x="2423592" y="5805265"/>
            <a:ext cx="727280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TextBox 22">
            <a:extLst>
              <a:ext uri="{FF2B5EF4-FFF2-40B4-BE49-F238E27FC236}">
                <a16:creationId xmlns:a16="http://schemas.microsoft.com/office/drawing/2014/main" id="{334B37ED-127A-AF43-9097-0AB38B2F0024}"/>
              </a:ext>
            </a:extLst>
          </p:cNvPr>
          <p:cNvSpPr txBox="1"/>
          <p:nvPr/>
        </p:nvSpPr>
        <p:spPr>
          <a:xfrm>
            <a:off x="2291299" y="5875007"/>
            <a:ext cx="7200800" cy="461665"/>
          </a:xfrm>
          <a:prstGeom prst="rect">
            <a:avLst/>
          </a:prstGeom>
          <a:noFill/>
        </p:spPr>
        <p:txBody>
          <a:bodyPr wrap="square" rtlCol="0">
            <a:spAutoFit/>
          </a:bodyPr>
          <a:lstStyle/>
          <a:p>
            <a:pPr algn="r"/>
            <a:r>
              <a:rPr lang="en-US" altLang="zh-CN" sz="2400" b="1" dirty="0">
                <a:solidFill>
                  <a:schemeClr val="accent2"/>
                </a:solidFill>
              </a:rPr>
              <a:t>b = 1</a:t>
            </a:r>
            <a:endParaRPr lang="zh-CN" altLang="en-US" sz="2800" b="1" dirty="0">
              <a:solidFill>
                <a:schemeClr val="accent2"/>
              </a:solidFill>
            </a:endParaRPr>
          </a:p>
        </p:txBody>
      </p:sp>
    </p:spTree>
    <p:extLst>
      <p:ext uri="{BB962C8B-B14F-4D97-AF65-F5344CB8AC3E}">
        <p14:creationId xmlns:p14="http://schemas.microsoft.com/office/powerpoint/2010/main" val="259348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0"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111</a:t>
            </a:fld>
            <a:endParaRPr lang="zh-CN" altLang="en-US"/>
          </a:p>
        </p:txBody>
      </p:sp>
      <p:sp>
        <p:nvSpPr>
          <p:cNvPr id="22" name="object 2">
            <a:extLst>
              <a:ext uri="{FF2B5EF4-FFF2-40B4-BE49-F238E27FC236}">
                <a16:creationId xmlns:a16="http://schemas.microsoft.com/office/drawing/2014/main" id="{414FB80D-E054-9240-AF42-97C6CFF03900}"/>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表达式：类型转换</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1100328-F102-8F42-938F-F1871F8DFCC2}"/>
              </a:ext>
            </a:extLst>
          </p:cNvPr>
          <p:cNvSpPr/>
          <p:nvPr/>
        </p:nvSpPr>
        <p:spPr>
          <a:xfrm>
            <a:off x="6240052" y="3896458"/>
            <a:ext cx="1152092"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0613D98-836D-F94D-B063-598D00A1E153}"/>
              </a:ext>
            </a:extLst>
          </p:cNvPr>
          <p:cNvSpPr/>
          <p:nvPr/>
        </p:nvSpPr>
        <p:spPr>
          <a:xfrm>
            <a:off x="3647728" y="3497363"/>
            <a:ext cx="2592288"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374B893-C2A0-ED41-B853-9F1AFA99EA41}"/>
              </a:ext>
            </a:extLst>
          </p:cNvPr>
          <p:cNvSpPr/>
          <p:nvPr/>
        </p:nvSpPr>
        <p:spPr>
          <a:xfrm>
            <a:off x="3647728" y="2780928"/>
            <a:ext cx="2592288" cy="3600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B872E1E-A0AB-F948-85A6-F6B12E2E0360}"/>
              </a:ext>
            </a:extLst>
          </p:cNvPr>
          <p:cNvSpPr/>
          <p:nvPr/>
        </p:nvSpPr>
        <p:spPr>
          <a:xfrm>
            <a:off x="2783632" y="1628800"/>
            <a:ext cx="7488832" cy="3785652"/>
          </a:xfrm>
          <a:prstGeom prst="rect">
            <a:avLst/>
          </a:prstGeom>
        </p:spPr>
        <p:txBody>
          <a:bodyPr wrap="square">
            <a:spAutoFit/>
          </a:bodyPr>
          <a:lstStyle/>
          <a:p>
            <a:r>
              <a:rPr lang="en-US" altLang="zh-CN" sz="2400" b="1" dirty="0">
                <a:solidFill>
                  <a:schemeClr val="tx1">
                    <a:lumMod val="65000"/>
                    <a:lumOff val="35000"/>
                  </a:schemeClr>
                </a:solidFill>
              </a:rPr>
              <a:t>class Test {</a:t>
            </a:r>
          </a:p>
          <a:p>
            <a:r>
              <a:rPr lang="en-US" altLang="zh-CN" sz="2400" b="1" dirty="0">
                <a:solidFill>
                  <a:schemeClr val="tx1">
                    <a:lumMod val="65000"/>
                    <a:lumOff val="35000"/>
                  </a:schemeClr>
                </a:solidFill>
              </a:rPr>
              <a:t>        public static void main(String </a:t>
            </a:r>
            <a:r>
              <a:rPr lang="en-US" altLang="zh-CN" sz="2400" b="1" dirty="0" err="1">
                <a:solidFill>
                  <a:schemeClr val="tx1">
                    <a:lumMod val="65000"/>
                    <a:lumOff val="35000"/>
                  </a:schemeClr>
                </a:solidFill>
              </a:rPr>
              <a:t>args</a:t>
            </a:r>
            <a:r>
              <a:rPr lang="en-US" altLang="zh-CN" sz="2400" b="1" dirty="0">
                <a:solidFill>
                  <a:schemeClr val="tx1">
                    <a:lumMod val="65000"/>
                    <a:lumOff val="35000"/>
                  </a:schemeClr>
                </a:solidFill>
              </a:rPr>
              <a:t>[]) {</a:t>
            </a:r>
          </a:p>
          <a:p>
            <a:r>
              <a:rPr lang="en-US" altLang="zh-CN" sz="2400" b="1" dirty="0"/>
              <a:t>	</a:t>
            </a:r>
            <a:r>
              <a:rPr lang="en-US" altLang="zh-CN" sz="2400" b="1" dirty="0">
                <a:solidFill>
                  <a:schemeClr val="accent2"/>
                </a:solidFill>
              </a:rPr>
              <a:t> char c1 = 'A',  c2; </a:t>
            </a:r>
            <a:r>
              <a:rPr lang="en-US" altLang="zh-CN" sz="2400" b="1" dirty="0"/>
              <a:t>    </a:t>
            </a:r>
            <a:r>
              <a:rPr lang="en-US" altLang="zh-CN" sz="2000" b="1" dirty="0">
                <a:solidFill>
                  <a:schemeClr val="accent1"/>
                </a:solidFill>
              </a:rPr>
              <a:t>// A</a:t>
            </a:r>
            <a:r>
              <a:rPr lang="zh-CN" altLang="en-US" sz="2000" b="1" dirty="0">
                <a:solidFill>
                  <a:schemeClr val="accent1"/>
                </a:solidFill>
              </a:rPr>
              <a:t>的</a:t>
            </a:r>
            <a:r>
              <a:rPr lang="en-US" altLang="zh-CN" sz="2000" b="1" dirty="0">
                <a:solidFill>
                  <a:schemeClr val="accent1"/>
                </a:solidFill>
              </a:rPr>
              <a:t>ASCII</a:t>
            </a:r>
            <a:r>
              <a:rPr lang="zh-CN" altLang="en-US" sz="2000" b="1" dirty="0">
                <a:solidFill>
                  <a:schemeClr val="accent1"/>
                </a:solidFill>
              </a:rPr>
              <a:t>值为</a:t>
            </a:r>
            <a:r>
              <a:rPr lang="en-US" altLang="zh-CN" sz="2000" b="1" dirty="0">
                <a:solidFill>
                  <a:schemeClr val="accent1"/>
                </a:solidFill>
              </a:rPr>
              <a:t>65</a:t>
            </a:r>
            <a:endParaRPr lang="en-US" altLang="zh-CN" sz="2400" b="1" dirty="0">
              <a:solidFill>
                <a:schemeClr val="accent1"/>
              </a:solidFill>
            </a:endParaRPr>
          </a:p>
          <a:p>
            <a:r>
              <a:rPr lang="en-US" altLang="zh-CN" sz="2400" b="1" dirty="0"/>
              <a:t>	</a:t>
            </a:r>
            <a:r>
              <a:rPr lang="en-US" altLang="zh-CN" sz="2400" b="1" dirty="0">
                <a:solidFill>
                  <a:schemeClr val="accent2"/>
                </a:solidFill>
              </a:rPr>
              <a:t> </a:t>
            </a:r>
            <a:r>
              <a:rPr lang="en-US" altLang="zh-CN" sz="2400" b="1" dirty="0" err="1">
                <a:solidFill>
                  <a:schemeClr val="accent2"/>
                </a:solidFill>
              </a:rPr>
              <a:t>int</a:t>
            </a:r>
            <a:r>
              <a:rPr lang="en-US" altLang="zh-CN" sz="2400" b="1" dirty="0">
                <a:solidFill>
                  <a:schemeClr val="accent2"/>
                </a:solidFill>
              </a:rPr>
              <a:t> i = (</a:t>
            </a:r>
            <a:r>
              <a:rPr lang="en-US" altLang="zh-CN" sz="2400" b="1" dirty="0" err="1">
                <a:solidFill>
                  <a:schemeClr val="accent2"/>
                </a:solidFill>
              </a:rPr>
              <a:t>int</a:t>
            </a:r>
            <a:r>
              <a:rPr lang="en-US" altLang="zh-CN" sz="2400" b="1" dirty="0">
                <a:solidFill>
                  <a:schemeClr val="accent2"/>
                </a:solidFill>
              </a:rPr>
              <a:t>) c1 + 1;</a:t>
            </a:r>
          </a:p>
          <a:p>
            <a:endParaRPr lang="en-US" altLang="zh-CN" sz="2400" b="1" dirty="0">
              <a:solidFill>
                <a:schemeClr val="accent2"/>
              </a:solidFill>
            </a:endParaRPr>
          </a:p>
          <a:p>
            <a:r>
              <a:rPr lang="en-US" altLang="zh-CN" sz="2400" dirty="0">
                <a:solidFill>
                  <a:schemeClr val="accent2"/>
                </a:solidFill>
              </a:rPr>
              <a:t> 	 </a:t>
            </a:r>
            <a:r>
              <a:rPr lang="en-US" altLang="zh-CN" sz="2400" b="1" dirty="0">
                <a:solidFill>
                  <a:schemeClr val="tx1">
                    <a:lumMod val="65000"/>
                    <a:lumOff val="35000"/>
                  </a:schemeClr>
                </a:solidFill>
              </a:rPr>
              <a:t>c2 = (char) i;</a:t>
            </a:r>
          </a:p>
          <a:p>
            <a:r>
              <a:rPr lang="en-US" altLang="zh-CN" sz="2400" dirty="0"/>
              <a:t>	</a:t>
            </a:r>
            <a:r>
              <a:rPr lang="en-US" altLang="zh-CN" sz="2400" b="1" dirty="0">
                <a:solidFill>
                  <a:schemeClr val="tx1">
                    <a:lumMod val="65000"/>
                    <a:lumOff val="35000"/>
                  </a:schemeClr>
                </a:solidFill>
              </a:rPr>
              <a:t> </a:t>
            </a:r>
            <a:r>
              <a:rPr lang="en-US" altLang="zh-CN" sz="2400" b="1" dirty="0" err="1">
                <a:solidFill>
                  <a:schemeClr val="tx1">
                    <a:lumMod val="65000"/>
                    <a:lumOff val="35000"/>
                  </a:schemeClr>
                </a:solidFill>
              </a:rPr>
              <a:t>System.out.println</a:t>
            </a:r>
            <a:r>
              <a:rPr lang="en-US" altLang="zh-CN" sz="2400" b="1" dirty="0">
                <a:solidFill>
                  <a:schemeClr val="tx1">
                    <a:lumMod val="65000"/>
                    <a:lumOff val="35000"/>
                  </a:schemeClr>
                </a:solidFill>
              </a:rPr>
              <a:t>(c1 + c2);</a:t>
            </a:r>
          </a:p>
          <a:p>
            <a:r>
              <a:rPr lang="en-US" altLang="zh-CN" sz="2400" b="1" dirty="0">
                <a:solidFill>
                  <a:schemeClr val="tx1">
                    <a:lumMod val="65000"/>
                    <a:lumOff val="35000"/>
                  </a:schemeClr>
                </a:solidFill>
              </a:rPr>
              <a:t>	 </a:t>
            </a:r>
            <a:r>
              <a:rPr lang="en-US" altLang="zh-CN" sz="2400" b="1" dirty="0" err="1">
                <a:solidFill>
                  <a:schemeClr val="tx1">
                    <a:lumMod val="65000"/>
                    <a:lumOff val="35000"/>
                  </a:schemeClr>
                </a:solidFill>
              </a:rPr>
              <a:t>System.out.println</a:t>
            </a:r>
            <a:r>
              <a:rPr lang="en-US" altLang="zh-CN" sz="2400" b="1" dirty="0">
                <a:solidFill>
                  <a:schemeClr val="tx1">
                    <a:lumMod val="65000"/>
                    <a:lumOff val="35000"/>
                  </a:schemeClr>
                </a:solidFill>
              </a:rPr>
              <a:t>(c1 + ", " +c2); </a:t>
            </a:r>
          </a:p>
          <a:p>
            <a:r>
              <a:rPr lang="en-US" altLang="zh-CN" sz="2400" b="1" dirty="0">
                <a:solidFill>
                  <a:schemeClr val="tx1">
                    <a:lumMod val="65000"/>
                    <a:lumOff val="35000"/>
                  </a:schemeClr>
                </a:solidFill>
              </a:rPr>
              <a:t>         }</a:t>
            </a:r>
          </a:p>
          <a:p>
            <a:r>
              <a:rPr lang="en-US" altLang="zh-CN" sz="2400" b="1" dirty="0">
                <a:solidFill>
                  <a:schemeClr val="tx1">
                    <a:lumMod val="65000"/>
                    <a:lumOff val="35000"/>
                  </a:schemeClr>
                </a:solidFill>
              </a:rPr>
              <a:t>}</a:t>
            </a:r>
            <a:endParaRPr lang="zh-CN" altLang="en-US" sz="2400" b="1" dirty="0">
              <a:solidFill>
                <a:schemeClr val="tx1">
                  <a:lumMod val="65000"/>
                  <a:lumOff val="35000"/>
                </a:schemeClr>
              </a:solidFill>
            </a:endParaRPr>
          </a:p>
        </p:txBody>
      </p:sp>
      <p:sp>
        <p:nvSpPr>
          <p:cNvPr id="13" name="TextBox 9">
            <a:extLst>
              <a:ext uri="{FF2B5EF4-FFF2-40B4-BE49-F238E27FC236}">
                <a16:creationId xmlns:a16="http://schemas.microsoft.com/office/drawing/2014/main" id="{56BA5949-6AEC-2040-893A-D68454CB8E08}"/>
              </a:ext>
            </a:extLst>
          </p:cNvPr>
          <p:cNvSpPr txBox="1"/>
          <p:nvPr/>
        </p:nvSpPr>
        <p:spPr>
          <a:xfrm>
            <a:off x="3647728" y="5437674"/>
            <a:ext cx="2844316" cy="1015663"/>
          </a:xfrm>
          <a:prstGeom prst="rect">
            <a:avLst/>
          </a:prstGeom>
          <a:noFill/>
        </p:spPr>
        <p:txBody>
          <a:bodyPr wrap="square" rtlCol="0">
            <a:spAutoFit/>
          </a:bodyPr>
          <a:lstStyle/>
          <a:p>
            <a:r>
              <a:rPr lang="zh-CN" altLang="en-US" b="1" dirty="0">
                <a:solidFill>
                  <a:schemeClr val="accent1"/>
                </a:solidFill>
                <a:latin typeface="微软雅黑" pitchFamily="34" charset="-122"/>
                <a:ea typeface="微软雅黑" pitchFamily="34" charset="-122"/>
              </a:rPr>
              <a:t>强制类型转化</a:t>
            </a:r>
            <a:endParaRPr lang="en-US" altLang="zh-CN" b="1" dirty="0">
              <a:solidFill>
                <a:schemeClr val="accent1"/>
              </a:solidFill>
              <a:latin typeface="微软雅黑" pitchFamily="34" charset="-122"/>
              <a:ea typeface="微软雅黑" pitchFamily="34" charset="-122"/>
            </a:endParaRPr>
          </a:p>
          <a:p>
            <a:r>
              <a:rPr lang="en-US" altLang="zh-CN" dirty="0"/>
              <a:t>c1 </a:t>
            </a:r>
            <a:r>
              <a:rPr lang="zh-CN" altLang="en-US" dirty="0"/>
              <a:t>从 </a:t>
            </a:r>
            <a:r>
              <a:rPr lang="en-US" altLang="zh-CN" sz="2400" dirty="0">
                <a:solidFill>
                  <a:schemeClr val="accent2"/>
                </a:solidFill>
              </a:rPr>
              <a:t>char</a:t>
            </a:r>
            <a:r>
              <a:rPr lang="zh-CN" altLang="en-US" dirty="0"/>
              <a:t>型转成</a:t>
            </a:r>
            <a:r>
              <a:rPr lang="en-US" altLang="zh-CN" sz="2400" dirty="0" err="1">
                <a:solidFill>
                  <a:schemeClr val="accent2"/>
                </a:solidFill>
              </a:rPr>
              <a:t>int</a:t>
            </a:r>
            <a:r>
              <a:rPr lang="zh-CN" altLang="en-US" dirty="0"/>
              <a:t>型</a:t>
            </a:r>
            <a:endParaRPr lang="en-US" altLang="zh-CN" dirty="0"/>
          </a:p>
          <a:p>
            <a:r>
              <a:rPr lang="en-US" altLang="zh-CN" dirty="0"/>
              <a:t>i = 65 + 1</a:t>
            </a:r>
            <a:endParaRPr lang="zh-CN" altLang="en-US" dirty="0"/>
          </a:p>
        </p:txBody>
      </p:sp>
      <p:sp>
        <p:nvSpPr>
          <p:cNvPr id="16" name="TextBox 16">
            <a:extLst>
              <a:ext uri="{FF2B5EF4-FFF2-40B4-BE49-F238E27FC236}">
                <a16:creationId xmlns:a16="http://schemas.microsoft.com/office/drawing/2014/main" id="{00502FA9-BE08-3749-9990-AB568DA277D5}"/>
              </a:ext>
            </a:extLst>
          </p:cNvPr>
          <p:cNvSpPr txBox="1"/>
          <p:nvPr/>
        </p:nvSpPr>
        <p:spPr>
          <a:xfrm>
            <a:off x="3649398" y="5445225"/>
            <a:ext cx="2844316" cy="1015663"/>
          </a:xfrm>
          <a:prstGeom prst="rect">
            <a:avLst/>
          </a:prstGeom>
          <a:noFill/>
        </p:spPr>
        <p:txBody>
          <a:bodyPr wrap="square" rtlCol="0">
            <a:spAutoFit/>
          </a:bodyPr>
          <a:lstStyle/>
          <a:p>
            <a:r>
              <a:rPr lang="zh-CN" altLang="en-US" b="1" dirty="0">
                <a:solidFill>
                  <a:schemeClr val="accent1"/>
                </a:solidFill>
                <a:latin typeface="微软雅黑" pitchFamily="34" charset="-122"/>
                <a:ea typeface="微软雅黑" pitchFamily="34" charset="-122"/>
              </a:rPr>
              <a:t>强制类型转化</a:t>
            </a:r>
            <a:endParaRPr lang="en-US" altLang="zh-CN" b="1" dirty="0">
              <a:solidFill>
                <a:schemeClr val="accent1"/>
              </a:solidFill>
              <a:latin typeface="微软雅黑" pitchFamily="34" charset="-122"/>
              <a:ea typeface="微软雅黑" pitchFamily="34" charset="-122"/>
            </a:endParaRPr>
          </a:p>
          <a:p>
            <a:r>
              <a:rPr lang="en-US" altLang="zh-CN" dirty="0"/>
              <a:t>i </a:t>
            </a:r>
            <a:r>
              <a:rPr lang="zh-CN" altLang="en-US" dirty="0"/>
              <a:t>从 </a:t>
            </a:r>
            <a:r>
              <a:rPr lang="en-US" altLang="zh-CN" sz="2400" dirty="0" err="1">
                <a:solidFill>
                  <a:schemeClr val="accent2"/>
                </a:solidFill>
              </a:rPr>
              <a:t>int</a:t>
            </a:r>
            <a:r>
              <a:rPr lang="zh-CN" altLang="en-US" dirty="0"/>
              <a:t>型转成</a:t>
            </a:r>
            <a:r>
              <a:rPr lang="en-US" altLang="zh-CN" sz="2400" dirty="0">
                <a:solidFill>
                  <a:schemeClr val="accent2"/>
                </a:solidFill>
              </a:rPr>
              <a:t>char</a:t>
            </a:r>
            <a:r>
              <a:rPr lang="zh-CN" altLang="en-US" dirty="0"/>
              <a:t>型</a:t>
            </a:r>
            <a:endParaRPr lang="en-US" altLang="zh-CN" dirty="0"/>
          </a:p>
          <a:p>
            <a:r>
              <a:rPr lang="en-US" altLang="zh-CN" dirty="0"/>
              <a:t>c2 = ‘B’</a:t>
            </a:r>
            <a:endParaRPr lang="zh-CN" altLang="en-US" dirty="0"/>
          </a:p>
        </p:txBody>
      </p:sp>
      <p:sp>
        <p:nvSpPr>
          <p:cNvPr id="17" name="TextBox 20">
            <a:extLst>
              <a:ext uri="{FF2B5EF4-FFF2-40B4-BE49-F238E27FC236}">
                <a16:creationId xmlns:a16="http://schemas.microsoft.com/office/drawing/2014/main" id="{8EA6D2A6-2ABF-2349-95EE-30C8D5DFA6BE}"/>
              </a:ext>
            </a:extLst>
          </p:cNvPr>
          <p:cNvSpPr txBox="1"/>
          <p:nvPr/>
        </p:nvSpPr>
        <p:spPr>
          <a:xfrm>
            <a:off x="3647728" y="5437674"/>
            <a:ext cx="2844316" cy="1015663"/>
          </a:xfrm>
          <a:prstGeom prst="rect">
            <a:avLst/>
          </a:prstGeom>
          <a:noFill/>
        </p:spPr>
        <p:txBody>
          <a:bodyPr wrap="square" rtlCol="0">
            <a:spAutoFit/>
          </a:bodyPr>
          <a:lstStyle/>
          <a:p>
            <a:r>
              <a:rPr lang="zh-CN" altLang="en-US" b="1" dirty="0">
                <a:solidFill>
                  <a:schemeClr val="accent1"/>
                </a:solidFill>
                <a:latin typeface="微软雅黑" pitchFamily="34" charset="-122"/>
                <a:ea typeface="微软雅黑" pitchFamily="34" charset="-122"/>
              </a:rPr>
              <a:t>隐型类型转化</a:t>
            </a:r>
            <a:endParaRPr lang="en-US" altLang="zh-CN" b="1" dirty="0">
              <a:solidFill>
                <a:schemeClr val="accent1"/>
              </a:solidFill>
              <a:latin typeface="微软雅黑" pitchFamily="34" charset="-122"/>
              <a:ea typeface="微软雅黑" pitchFamily="34" charset="-122"/>
            </a:endParaRPr>
          </a:p>
          <a:p>
            <a:r>
              <a:rPr lang="en-US" altLang="zh-CN" dirty="0"/>
              <a:t>c1/c2 </a:t>
            </a:r>
            <a:r>
              <a:rPr lang="zh-CN" altLang="en-US" dirty="0"/>
              <a:t>从 </a:t>
            </a:r>
            <a:r>
              <a:rPr lang="en-US" altLang="zh-CN" sz="2400" dirty="0">
                <a:solidFill>
                  <a:schemeClr val="accent2"/>
                </a:solidFill>
              </a:rPr>
              <a:t>char</a:t>
            </a:r>
            <a:r>
              <a:rPr lang="zh-CN" altLang="en-US" dirty="0"/>
              <a:t>型转成</a:t>
            </a:r>
            <a:r>
              <a:rPr lang="en-US" altLang="zh-CN" sz="2400" dirty="0" err="1">
                <a:solidFill>
                  <a:schemeClr val="accent2"/>
                </a:solidFill>
              </a:rPr>
              <a:t>int</a:t>
            </a:r>
            <a:r>
              <a:rPr lang="zh-CN" altLang="en-US" dirty="0"/>
              <a:t>型</a:t>
            </a:r>
            <a:endParaRPr lang="en-US" altLang="zh-CN" dirty="0"/>
          </a:p>
          <a:p>
            <a:r>
              <a:rPr lang="en-US" altLang="zh-CN" dirty="0"/>
              <a:t>c1 + c2 = 131</a:t>
            </a:r>
            <a:endParaRPr lang="zh-CN" altLang="en-US" dirty="0"/>
          </a:p>
        </p:txBody>
      </p:sp>
    </p:spTree>
    <p:extLst>
      <p:ext uri="{BB962C8B-B14F-4D97-AF65-F5344CB8AC3E}">
        <p14:creationId xmlns:p14="http://schemas.microsoft.com/office/powerpoint/2010/main" val="265972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1" grpId="0" animBg="1"/>
      <p:bldP spid="11" grpId="1" animBg="1"/>
      <p:bldP spid="13" grpId="0"/>
      <p:bldP spid="13" grpId="1"/>
      <p:bldP spid="16" grpId="0"/>
      <p:bldP spid="16" grpId="1"/>
      <p:bldP spid="17"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112</a:t>
            </a:fld>
            <a:endParaRPr lang="zh-CN" altLang="en-US"/>
          </a:p>
        </p:txBody>
      </p:sp>
      <p:sp>
        <p:nvSpPr>
          <p:cNvPr id="22" name="object 2">
            <a:extLst>
              <a:ext uri="{FF2B5EF4-FFF2-40B4-BE49-F238E27FC236}">
                <a16:creationId xmlns:a16="http://schemas.microsoft.com/office/drawing/2014/main" id="{414FB80D-E054-9240-AF42-97C6CFF03900}"/>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Statement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语句</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4" name="TextBox 10">
            <a:extLst>
              <a:ext uri="{FF2B5EF4-FFF2-40B4-BE49-F238E27FC236}">
                <a16:creationId xmlns:a16="http://schemas.microsoft.com/office/drawing/2014/main" id="{E63FB659-7F53-6E42-BB9C-77D24AE25025}"/>
              </a:ext>
            </a:extLst>
          </p:cNvPr>
          <p:cNvSpPr txBox="1"/>
          <p:nvPr/>
        </p:nvSpPr>
        <p:spPr>
          <a:xfrm>
            <a:off x="3935760" y="1754813"/>
            <a:ext cx="4031432" cy="523220"/>
          </a:xfrm>
          <a:prstGeom prst="rect">
            <a:avLst/>
          </a:prstGeom>
          <a:noFill/>
        </p:spPr>
        <p:txBody>
          <a:bodyPr wrap="square" rtlCol="0">
            <a:spAutoFit/>
          </a:bodyPr>
          <a:lstStyle/>
          <a:p>
            <a:r>
              <a:rPr lang="zh-CN" altLang="en-US" sz="2800" b="1" dirty="0">
                <a:solidFill>
                  <a:schemeClr val="accent2"/>
                </a:solidFill>
                <a:latin typeface="微软雅黑" pitchFamily="34" charset="-122"/>
                <a:ea typeface="微软雅黑" pitchFamily="34" charset="-122"/>
              </a:rPr>
              <a:t>语句</a:t>
            </a:r>
            <a:r>
              <a:rPr lang="zh-CN" altLang="en-US" sz="2800" b="1" dirty="0">
                <a:solidFill>
                  <a:schemeClr val="accent1"/>
                </a:solidFill>
                <a:latin typeface="微软雅黑" pitchFamily="34" charset="-122"/>
                <a:ea typeface="微软雅黑" pitchFamily="34" charset="-122"/>
              </a:rPr>
              <a:t>：表达式 </a:t>
            </a:r>
            <a:r>
              <a:rPr lang="en-US" altLang="zh-CN" sz="2800" b="1" dirty="0">
                <a:solidFill>
                  <a:schemeClr val="accent1"/>
                </a:solidFill>
                <a:latin typeface="微软雅黑" pitchFamily="34" charset="-122"/>
                <a:ea typeface="微软雅黑" pitchFamily="34" charset="-122"/>
              </a:rPr>
              <a:t>+ </a:t>
            </a:r>
            <a:r>
              <a:rPr lang="zh-CN" altLang="en-US" sz="2800" b="1" dirty="0">
                <a:solidFill>
                  <a:schemeClr val="accent1"/>
                </a:solidFill>
                <a:latin typeface="微软雅黑" pitchFamily="34" charset="-122"/>
                <a:ea typeface="微软雅黑" pitchFamily="34" charset="-122"/>
              </a:rPr>
              <a:t>分号</a:t>
            </a:r>
          </a:p>
        </p:txBody>
      </p:sp>
      <p:sp>
        <p:nvSpPr>
          <p:cNvPr id="15" name="矩形 14">
            <a:extLst>
              <a:ext uri="{FF2B5EF4-FFF2-40B4-BE49-F238E27FC236}">
                <a16:creationId xmlns:a16="http://schemas.microsoft.com/office/drawing/2014/main" id="{19449D0D-8CDD-7345-B695-4F3DBEBF3D52}"/>
              </a:ext>
            </a:extLst>
          </p:cNvPr>
          <p:cNvSpPr/>
          <p:nvPr/>
        </p:nvSpPr>
        <p:spPr>
          <a:xfrm>
            <a:off x="3810000" y="2967335"/>
            <a:ext cx="4572000" cy="1754326"/>
          </a:xfrm>
          <a:prstGeom prst="rect">
            <a:avLst/>
          </a:prstGeom>
        </p:spPr>
        <p:txBody>
          <a:bodyPr>
            <a:spAutoFit/>
          </a:bodyPr>
          <a:lstStyle/>
          <a:p>
            <a:pPr marL="990600" lvl="1" indent="-533400">
              <a:buSzPct val="90000"/>
            </a:pPr>
            <a:r>
              <a:rPr lang="en-US" altLang="zh-CN" sz="3600" dirty="0">
                <a:solidFill>
                  <a:schemeClr val="tx1">
                    <a:lumMod val="65000"/>
                    <a:lumOff val="35000"/>
                  </a:schemeClr>
                </a:solidFill>
              </a:rPr>
              <a:t>x = 25;</a:t>
            </a:r>
          </a:p>
          <a:p>
            <a:pPr marL="990600" lvl="1" indent="-533400">
              <a:buSzPct val="90000"/>
            </a:pPr>
            <a:r>
              <a:rPr lang="en-US" altLang="zh-CN" sz="3600" dirty="0">
                <a:solidFill>
                  <a:schemeClr val="tx1">
                    <a:lumMod val="65000"/>
                    <a:lumOff val="35000"/>
                  </a:schemeClr>
                </a:solidFill>
              </a:rPr>
              <a:t>y += a * b + c;</a:t>
            </a:r>
          </a:p>
          <a:p>
            <a:pPr marL="990600" lvl="1" indent="-533400">
              <a:buSzPct val="90000"/>
            </a:pPr>
            <a:r>
              <a:rPr lang="en-US" altLang="zh-CN" sz="3600" dirty="0">
                <a:solidFill>
                  <a:schemeClr val="tx1">
                    <a:lumMod val="65000"/>
                    <a:lumOff val="35000"/>
                  </a:schemeClr>
                </a:solidFill>
              </a:rPr>
              <a:t>a + b;</a:t>
            </a:r>
          </a:p>
        </p:txBody>
      </p:sp>
    </p:spTree>
    <p:extLst>
      <p:ext uri="{BB962C8B-B14F-4D97-AF65-F5344CB8AC3E}">
        <p14:creationId xmlns:p14="http://schemas.microsoft.com/office/powerpoint/2010/main" val="370761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4040" y="1268760"/>
            <a:ext cx="7772400" cy="54879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object 2">
            <a:extLst>
              <a:ext uri="{FF2B5EF4-FFF2-40B4-BE49-F238E27FC236}">
                <a16:creationId xmlns:a16="http://schemas.microsoft.com/office/drawing/2014/main" id="{2F2DEC7A-44F7-E64F-95B1-6D8B3A9D3DE2}"/>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Review</a:t>
            </a:r>
            <a:endParaRPr lang="zh-CN" altLang="en-US" sz="2800" b="1" spc="-5"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5704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68760"/>
            <a:ext cx="10515600" cy="4908203"/>
          </a:xfrm>
        </p:spPr>
        <p:txBody>
          <a:bodyPr>
            <a:noAutofit/>
          </a:bodyPr>
          <a:lstStyle/>
          <a:p>
            <a:pPr>
              <a:lnSpc>
                <a:spcPct val="150000"/>
              </a:lnSpc>
              <a:buFont typeface="Wingdings" pitchFamily="2" charset="2"/>
              <a:buChar char="ü"/>
            </a:pPr>
            <a:r>
              <a:rPr lang="zh-CN" altLang="en-US" sz="2000" dirty="0">
                <a:latin typeface="微软雅黑" pitchFamily="34" charset="-122"/>
                <a:ea typeface="微软雅黑" pitchFamily="34" charset="-122"/>
              </a:rPr>
              <a:t>学习程序的 </a:t>
            </a:r>
            <a:r>
              <a:rPr lang="zh-CN" altLang="en-US" sz="2400" b="1" dirty="0">
                <a:solidFill>
                  <a:srgbClr val="7030A0"/>
                </a:solidFill>
                <a:latin typeface="微软雅黑" pitchFamily="34" charset="-122"/>
                <a:ea typeface="微软雅黑" pitchFamily="34" charset="-122"/>
              </a:rPr>
              <a:t>基本执行流程、</a:t>
            </a:r>
            <a:r>
              <a:rPr lang="zh-CN" altLang="en-US" sz="2400" b="1" dirty="0">
                <a:solidFill>
                  <a:srgbClr val="C00000"/>
                </a:solidFill>
                <a:latin typeface="微软雅黑" pitchFamily="34" charset="-122"/>
                <a:ea typeface="微软雅黑" pitchFamily="34" charset="-122"/>
              </a:rPr>
              <a:t>要素及其概念</a:t>
            </a:r>
            <a:endParaRPr lang="en-US" altLang="zh-CN" sz="1800" b="1" dirty="0">
              <a:solidFill>
                <a:srgbClr val="C00000"/>
              </a:solidFill>
              <a:latin typeface="微软雅黑" pitchFamily="34" charset="-122"/>
              <a:ea typeface="微软雅黑" pitchFamily="34" charset="-122"/>
            </a:endParaRPr>
          </a:p>
          <a:p>
            <a:pPr>
              <a:lnSpc>
                <a:spcPct val="150000"/>
              </a:lnSpc>
              <a:buFont typeface="Wingdings" pitchFamily="2" charset="2"/>
              <a:buChar char="ü"/>
            </a:pPr>
            <a:endParaRPr lang="en-US" altLang="en-US" sz="1800" dirty="0">
              <a:latin typeface="微软雅黑" pitchFamily="34" charset="-122"/>
              <a:ea typeface="微软雅黑" pitchFamily="34" charset="-122"/>
            </a:endParaRPr>
          </a:p>
          <a:p>
            <a:pPr>
              <a:lnSpc>
                <a:spcPct val="150000"/>
              </a:lnSpc>
            </a:pPr>
            <a:endParaRPr lang="zh-CN" altLang="en-US" sz="1200" dirty="0">
              <a:latin typeface="微软雅黑" pitchFamily="34" charset="-122"/>
              <a:ea typeface="微软雅黑"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cxnSp>
        <p:nvCxnSpPr>
          <p:cNvPr id="6" name="直接连接符 5"/>
          <p:cNvCxnSpPr/>
          <p:nvPr/>
        </p:nvCxnSpPr>
        <p:spPr>
          <a:xfrm>
            <a:off x="5658254" y="1857076"/>
            <a:ext cx="0" cy="4092205"/>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073699" y="2050970"/>
            <a:ext cx="1656184" cy="3970318"/>
          </a:xfrm>
          <a:prstGeom prst="rect">
            <a:avLst/>
          </a:prstGeom>
        </p:spPr>
        <p:txBody>
          <a:bodyPr wrap="square">
            <a:spAutoFit/>
          </a:bodyPr>
          <a:lstStyle/>
          <a:p>
            <a:pPr>
              <a:lnSpc>
                <a:spcPct val="150000"/>
              </a:lnSpc>
            </a:pPr>
            <a:r>
              <a:rPr lang="zh-CN" altLang="en-US" sz="2400" dirty="0">
                <a:solidFill>
                  <a:srgbClr val="C00000"/>
                </a:solidFill>
                <a:latin typeface="微软雅黑" pitchFamily="34" charset="-122"/>
                <a:ea typeface="微软雅黑" pitchFamily="34" charset="-122"/>
              </a:rPr>
              <a:t>标识符</a:t>
            </a:r>
          </a:p>
          <a:p>
            <a:pPr>
              <a:lnSpc>
                <a:spcPct val="150000"/>
              </a:lnSpc>
            </a:pPr>
            <a:r>
              <a:rPr lang="zh-CN" altLang="en-US" sz="2400" dirty="0">
                <a:solidFill>
                  <a:srgbClr val="C00000"/>
                </a:solidFill>
                <a:latin typeface="微软雅黑" pitchFamily="34" charset="-122"/>
                <a:ea typeface="微软雅黑" pitchFamily="34" charset="-122"/>
              </a:rPr>
              <a:t>变量</a:t>
            </a:r>
            <a:endParaRPr lang="en-US" altLang="zh-CN" sz="2400" dirty="0">
              <a:solidFill>
                <a:srgbClr val="C00000"/>
              </a:solidFill>
              <a:latin typeface="微软雅黑" pitchFamily="34" charset="-122"/>
              <a:ea typeface="微软雅黑" pitchFamily="34" charset="-122"/>
            </a:endParaRPr>
          </a:p>
          <a:p>
            <a:pPr>
              <a:lnSpc>
                <a:spcPct val="150000"/>
              </a:lnSpc>
            </a:pPr>
            <a:r>
              <a:rPr lang="zh-CN" altLang="en-US" sz="2400" dirty="0">
                <a:solidFill>
                  <a:srgbClr val="C00000"/>
                </a:solidFill>
                <a:latin typeface="微软雅黑" pitchFamily="34" charset="-122"/>
                <a:ea typeface="微软雅黑" pitchFamily="34" charset="-122"/>
              </a:rPr>
              <a:t>数据类型</a:t>
            </a:r>
            <a:endParaRPr lang="en-US" altLang="zh-CN" sz="2400" dirty="0">
              <a:solidFill>
                <a:srgbClr val="C00000"/>
              </a:solidFill>
              <a:latin typeface="微软雅黑" pitchFamily="34" charset="-122"/>
              <a:ea typeface="微软雅黑" pitchFamily="34" charset="-122"/>
            </a:endParaRPr>
          </a:p>
          <a:p>
            <a:pPr>
              <a:lnSpc>
                <a:spcPct val="150000"/>
              </a:lnSpc>
            </a:pPr>
            <a:r>
              <a:rPr lang="zh-CN" altLang="en-US" sz="2400" dirty="0">
                <a:solidFill>
                  <a:srgbClr val="C00000"/>
                </a:solidFill>
                <a:latin typeface="微软雅黑" pitchFamily="34" charset="-122"/>
                <a:ea typeface="微软雅黑" pitchFamily="34" charset="-122"/>
              </a:rPr>
              <a:t>运算符</a:t>
            </a:r>
            <a:endParaRPr lang="en-US" altLang="zh-CN" sz="2400" dirty="0">
              <a:solidFill>
                <a:srgbClr val="C00000"/>
              </a:solidFill>
              <a:latin typeface="微软雅黑" pitchFamily="34" charset="-122"/>
              <a:ea typeface="微软雅黑" pitchFamily="34" charset="-122"/>
            </a:endParaRPr>
          </a:p>
          <a:p>
            <a:pPr>
              <a:lnSpc>
                <a:spcPct val="150000"/>
              </a:lnSpc>
            </a:pPr>
            <a:r>
              <a:rPr lang="zh-CN" altLang="en-US" sz="2400" dirty="0">
                <a:solidFill>
                  <a:srgbClr val="C00000"/>
                </a:solidFill>
                <a:latin typeface="微软雅黑" pitchFamily="34" charset="-122"/>
                <a:ea typeface="微软雅黑" pitchFamily="34" charset="-122"/>
              </a:rPr>
              <a:t>表达式</a:t>
            </a:r>
            <a:endParaRPr lang="en-US" altLang="zh-CN" dirty="0">
              <a:solidFill>
                <a:srgbClr val="C00000"/>
              </a:solidFill>
              <a:latin typeface="微软雅黑" pitchFamily="34" charset="-122"/>
              <a:ea typeface="微软雅黑" pitchFamily="34" charset="-122"/>
            </a:endParaRPr>
          </a:p>
          <a:p>
            <a:pPr>
              <a:lnSpc>
                <a:spcPct val="150000"/>
              </a:lnSpc>
            </a:pPr>
            <a:r>
              <a:rPr lang="zh-CN" altLang="en-US" sz="2400" dirty="0">
                <a:solidFill>
                  <a:srgbClr val="C00000"/>
                </a:solidFill>
                <a:latin typeface="微软雅黑" pitchFamily="34" charset="-122"/>
                <a:ea typeface="微软雅黑" pitchFamily="34" charset="-122"/>
              </a:rPr>
              <a:t>语句</a:t>
            </a:r>
            <a:endParaRPr lang="en-US" altLang="zh-CN" sz="2400" dirty="0">
              <a:solidFill>
                <a:srgbClr val="C00000"/>
              </a:solidFill>
              <a:latin typeface="微软雅黑" pitchFamily="34" charset="-122"/>
              <a:ea typeface="微软雅黑" pitchFamily="34" charset="-122"/>
            </a:endParaRPr>
          </a:p>
          <a:p>
            <a:pPr>
              <a:lnSpc>
                <a:spcPct val="150000"/>
              </a:lnSpc>
            </a:pPr>
            <a:r>
              <a:rPr lang="en-US" altLang="zh-CN" sz="2400" dirty="0">
                <a:solidFill>
                  <a:srgbClr val="C00000"/>
                </a:solidFill>
                <a:latin typeface="微软雅黑" pitchFamily="34" charset="-122"/>
                <a:ea typeface="微软雅黑" pitchFamily="34" charset="-122"/>
              </a:rPr>
              <a:t>……</a:t>
            </a:r>
            <a:endParaRPr lang="en-US" altLang="zh-CN" dirty="0">
              <a:solidFill>
                <a:srgbClr val="C00000"/>
              </a:solidFill>
              <a:latin typeface="微软雅黑" pitchFamily="34" charset="-122"/>
              <a:ea typeface="微软雅黑" pitchFamily="34" charset="-122"/>
            </a:endParaRPr>
          </a:p>
        </p:txBody>
      </p:sp>
      <p:grpSp>
        <p:nvGrpSpPr>
          <p:cNvPr id="19" name="组合 18">
            <a:extLst>
              <a:ext uri="{FF2B5EF4-FFF2-40B4-BE49-F238E27FC236}">
                <a16:creationId xmlns:a16="http://schemas.microsoft.com/office/drawing/2014/main" id="{74032F74-997C-9848-A5AD-D2C85BD9F752}"/>
              </a:ext>
            </a:extLst>
          </p:cNvPr>
          <p:cNvGrpSpPr/>
          <p:nvPr/>
        </p:nvGrpSpPr>
        <p:grpSpPr>
          <a:xfrm flipH="1">
            <a:off x="5663951" y="2420888"/>
            <a:ext cx="1368149" cy="3312368"/>
            <a:chOff x="4434118" y="2420888"/>
            <a:chExt cx="1229834" cy="3312368"/>
          </a:xfrm>
        </p:grpSpPr>
        <p:cxnSp>
          <p:nvCxnSpPr>
            <p:cNvPr id="7" name="直接连接符 6"/>
            <p:cNvCxnSpPr/>
            <p:nvPr/>
          </p:nvCxnSpPr>
          <p:spPr>
            <a:xfrm>
              <a:off x="4439816" y="2420888"/>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439816" y="299695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439816" y="3501008"/>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439816" y="406152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434118" y="4595794"/>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39816" y="5155035"/>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434118" y="573325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6" name="object 2">
            <a:extLst>
              <a:ext uri="{FF2B5EF4-FFF2-40B4-BE49-F238E27FC236}">
                <a16:creationId xmlns:a16="http://schemas.microsoft.com/office/drawing/2014/main" id="{DE6B1FFF-8291-9746-AC08-334583AD31B6}"/>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a:t>
            </a:r>
            <a:endParaRPr lang="zh-CN" altLang="en-US" sz="2800" b="1" spc="-5"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713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ea typeface="微软雅黑" panose="020B0503020204020204" pitchFamily="34" charset="-122"/>
              </a:rPr>
              <a:t>14</a:t>
            </a:fld>
            <a:endParaRPr lang="zh-CN" altLang="en-US">
              <a:ea typeface="微软雅黑" panose="020B0503020204020204" pitchFamily="34" charset="-122"/>
            </a:endParaRPr>
          </a:p>
        </p:txBody>
      </p:sp>
      <p:sp>
        <p:nvSpPr>
          <p:cNvPr id="5" name="TextBox 4"/>
          <p:cNvSpPr txBox="1"/>
          <p:nvPr/>
        </p:nvSpPr>
        <p:spPr>
          <a:xfrm>
            <a:off x="83501" y="1268760"/>
            <a:ext cx="3960440" cy="461665"/>
          </a:xfrm>
          <a:prstGeom prst="rect">
            <a:avLst/>
          </a:prstGeom>
          <a:noFill/>
        </p:spPr>
        <p:txBody>
          <a:bodyPr wrap="square" rtlCol="0">
            <a:spAutoFit/>
          </a:bodyPr>
          <a:lstStyle/>
          <a:p>
            <a:r>
              <a:rPr lang="en-US" altLang="zh-CN" sz="2400" b="1" dirty="0">
                <a:solidFill>
                  <a:srgbClr val="7030A0"/>
                </a:solidFill>
                <a:latin typeface="微软雅黑" panose="020B0503020204020204" pitchFamily="34" charset="-122"/>
                <a:ea typeface="微软雅黑" panose="020B0503020204020204" pitchFamily="34" charset="-122"/>
              </a:rPr>
              <a:t>Java</a:t>
            </a:r>
            <a:r>
              <a:rPr lang="zh-CN" altLang="en-US" sz="2400" b="1" dirty="0">
                <a:solidFill>
                  <a:srgbClr val="7030A0"/>
                </a:solidFill>
                <a:latin typeface="微软雅黑" panose="020B0503020204020204" pitchFamily="34" charset="-122"/>
                <a:ea typeface="微软雅黑" panose="020B0503020204020204" pitchFamily="34" charset="-122"/>
              </a:rPr>
              <a:t>编程：计算圆形的面积</a:t>
            </a:r>
          </a:p>
        </p:txBody>
      </p:sp>
      <p:pic>
        <p:nvPicPr>
          <p:cNvPr id="11" name="图片 10">
            <a:extLst>
              <a:ext uri="{FF2B5EF4-FFF2-40B4-BE49-F238E27FC236}">
                <a16:creationId xmlns:a16="http://schemas.microsoft.com/office/drawing/2014/main" id="{1E7199B0-F0B3-6340-9F0D-6916DA3DC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44" y="1931392"/>
            <a:ext cx="3386708" cy="4642612"/>
          </a:xfrm>
          <a:prstGeom prst="rect">
            <a:avLst/>
          </a:prstGeom>
          <a:ln>
            <a:solidFill>
              <a:schemeClr val="tx1"/>
            </a:solidFill>
          </a:ln>
        </p:spPr>
      </p:pic>
      <p:pic>
        <p:nvPicPr>
          <p:cNvPr id="23" name="图片 22">
            <a:extLst>
              <a:ext uri="{FF2B5EF4-FFF2-40B4-BE49-F238E27FC236}">
                <a16:creationId xmlns:a16="http://schemas.microsoft.com/office/drawing/2014/main" id="{C641705A-6117-7040-AED6-8849B37BEA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9776" y="1108522"/>
            <a:ext cx="7899785" cy="5465482"/>
          </a:xfrm>
          <a:prstGeom prst="rect">
            <a:avLst/>
          </a:prstGeom>
          <a:ln>
            <a:solidFill>
              <a:schemeClr val="tx1"/>
            </a:solidFill>
          </a:ln>
        </p:spPr>
      </p:pic>
      <p:sp>
        <p:nvSpPr>
          <p:cNvPr id="25"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Example</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5859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ea typeface="微软雅黑" panose="020B0503020204020204" pitchFamily="34" charset="-122"/>
              </a:rPr>
              <a:t>15</a:t>
            </a:fld>
            <a:endParaRPr lang="zh-CN" altLang="en-US">
              <a:ea typeface="微软雅黑" panose="020B0503020204020204" pitchFamily="34" charset="-122"/>
            </a:endParaRPr>
          </a:p>
        </p:txBody>
      </p:sp>
      <p:sp>
        <p:nvSpPr>
          <p:cNvPr id="5" name="TextBox 4"/>
          <p:cNvSpPr txBox="1"/>
          <p:nvPr/>
        </p:nvSpPr>
        <p:spPr>
          <a:xfrm>
            <a:off x="83501" y="1268760"/>
            <a:ext cx="3960440" cy="461665"/>
          </a:xfrm>
          <a:prstGeom prst="rect">
            <a:avLst/>
          </a:prstGeom>
          <a:noFill/>
        </p:spPr>
        <p:txBody>
          <a:bodyPr wrap="square" rtlCol="0">
            <a:spAutoFit/>
          </a:bodyPr>
          <a:lstStyle/>
          <a:p>
            <a:r>
              <a:rPr lang="en-US" altLang="zh-CN" sz="2400" b="1" dirty="0">
                <a:solidFill>
                  <a:srgbClr val="7030A0"/>
                </a:solidFill>
                <a:latin typeface="微软雅黑" panose="020B0503020204020204" pitchFamily="34" charset="-122"/>
                <a:ea typeface="微软雅黑" panose="020B0503020204020204" pitchFamily="34" charset="-122"/>
              </a:rPr>
              <a:t>Java</a:t>
            </a:r>
            <a:r>
              <a:rPr lang="zh-CN" altLang="en-US" sz="2400" b="1" dirty="0">
                <a:solidFill>
                  <a:srgbClr val="7030A0"/>
                </a:solidFill>
                <a:latin typeface="微软雅黑" panose="020B0503020204020204" pitchFamily="34" charset="-122"/>
                <a:ea typeface="微软雅黑" panose="020B0503020204020204" pitchFamily="34" charset="-122"/>
              </a:rPr>
              <a:t>编程：计算圆形的面积</a:t>
            </a:r>
          </a:p>
        </p:txBody>
      </p:sp>
      <p:pic>
        <p:nvPicPr>
          <p:cNvPr id="11" name="图片 10">
            <a:extLst>
              <a:ext uri="{FF2B5EF4-FFF2-40B4-BE49-F238E27FC236}">
                <a16:creationId xmlns:a16="http://schemas.microsoft.com/office/drawing/2014/main" id="{1E7199B0-F0B3-6340-9F0D-6916DA3DC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44" y="1931392"/>
            <a:ext cx="3386708" cy="4642612"/>
          </a:xfrm>
          <a:prstGeom prst="rect">
            <a:avLst/>
          </a:prstGeom>
          <a:ln>
            <a:solidFill>
              <a:schemeClr val="tx1"/>
            </a:solidFill>
          </a:ln>
        </p:spPr>
      </p:pic>
      <p:pic>
        <p:nvPicPr>
          <p:cNvPr id="23" name="图片 22">
            <a:extLst>
              <a:ext uri="{FF2B5EF4-FFF2-40B4-BE49-F238E27FC236}">
                <a16:creationId xmlns:a16="http://schemas.microsoft.com/office/drawing/2014/main" id="{C641705A-6117-7040-AED6-8849B37BEA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9776" y="1108522"/>
            <a:ext cx="7899785" cy="5465482"/>
          </a:xfrm>
          <a:prstGeom prst="rect">
            <a:avLst/>
          </a:prstGeom>
          <a:ln>
            <a:solidFill>
              <a:schemeClr val="tx1"/>
            </a:solidFill>
          </a:ln>
        </p:spPr>
      </p:pic>
      <p:sp>
        <p:nvSpPr>
          <p:cNvPr id="25"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Example</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7" name="流程图: 过程 15">
            <a:extLst>
              <a:ext uri="{FF2B5EF4-FFF2-40B4-BE49-F238E27FC236}">
                <a16:creationId xmlns:a16="http://schemas.microsoft.com/office/drawing/2014/main" id="{0517E021-BC87-1C4D-A7FC-769AC5A2359A}"/>
              </a:ext>
            </a:extLst>
          </p:cNvPr>
          <p:cNvSpPr/>
          <p:nvPr/>
        </p:nvSpPr>
        <p:spPr>
          <a:xfrm>
            <a:off x="5351240" y="5277165"/>
            <a:ext cx="6282682" cy="390103"/>
          </a:xfrm>
          <a:prstGeom prst="flowChartProcess">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8" name="流程图: 过程 14">
            <a:extLst>
              <a:ext uri="{FF2B5EF4-FFF2-40B4-BE49-F238E27FC236}">
                <a16:creationId xmlns:a16="http://schemas.microsoft.com/office/drawing/2014/main" id="{1D9F15B5-FB0F-9947-8F4C-3B9478838E25}"/>
              </a:ext>
            </a:extLst>
          </p:cNvPr>
          <p:cNvSpPr/>
          <p:nvPr/>
        </p:nvSpPr>
        <p:spPr>
          <a:xfrm>
            <a:off x="5351240" y="4506971"/>
            <a:ext cx="3985592" cy="272397"/>
          </a:xfrm>
          <a:prstGeom prst="flowChartProcess">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9" name="流程图: 过程 13">
            <a:extLst>
              <a:ext uri="{FF2B5EF4-FFF2-40B4-BE49-F238E27FC236}">
                <a16:creationId xmlns:a16="http://schemas.microsoft.com/office/drawing/2014/main" id="{B032A0D7-C63E-DC45-B5DF-C96A89412890}"/>
              </a:ext>
            </a:extLst>
          </p:cNvPr>
          <p:cNvSpPr/>
          <p:nvPr/>
        </p:nvSpPr>
        <p:spPr>
          <a:xfrm>
            <a:off x="5351240" y="3706117"/>
            <a:ext cx="2232248" cy="553451"/>
          </a:xfrm>
          <a:prstGeom prst="flowChartProcess">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0" name="流程图: 过程 8">
            <a:extLst>
              <a:ext uri="{FF2B5EF4-FFF2-40B4-BE49-F238E27FC236}">
                <a16:creationId xmlns:a16="http://schemas.microsoft.com/office/drawing/2014/main" id="{87A41C2C-A338-6441-8181-BB90343E827C}"/>
              </a:ext>
            </a:extLst>
          </p:cNvPr>
          <p:cNvSpPr/>
          <p:nvPr/>
        </p:nvSpPr>
        <p:spPr>
          <a:xfrm>
            <a:off x="5351240" y="2965593"/>
            <a:ext cx="2232248" cy="553452"/>
          </a:xfrm>
          <a:prstGeom prst="flowChartProcess">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2" name="TextBox 9">
            <a:extLst>
              <a:ext uri="{FF2B5EF4-FFF2-40B4-BE49-F238E27FC236}">
                <a16:creationId xmlns:a16="http://schemas.microsoft.com/office/drawing/2014/main" id="{4C45DFFA-D475-B44F-A95F-F38EB0EE235E}"/>
              </a:ext>
            </a:extLst>
          </p:cNvPr>
          <p:cNvSpPr txBox="1"/>
          <p:nvPr/>
        </p:nvSpPr>
        <p:spPr>
          <a:xfrm>
            <a:off x="9167664" y="3014989"/>
            <a:ext cx="1896888" cy="338554"/>
          </a:xfrm>
          <a:prstGeom prst="rect">
            <a:avLst/>
          </a:prstGeom>
          <a:noFill/>
          <a:ln w="12700">
            <a:noFill/>
          </a:ln>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定义变量</a:t>
            </a:r>
          </a:p>
        </p:txBody>
      </p:sp>
      <p:sp>
        <p:nvSpPr>
          <p:cNvPr id="13" name="TextBox 17">
            <a:extLst>
              <a:ext uri="{FF2B5EF4-FFF2-40B4-BE49-F238E27FC236}">
                <a16:creationId xmlns:a16="http://schemas.microsoft.com/office/drawing/2014/main" id="{662C63EC-2AA8-3A47-B054-0C02083F1762}"/>
              </a:ext>
            </a:extLst>
          </p:cNvPr>
          <p:cNvSpPr txBox="1"/>
          <p:nvPr/>
        </p:nvSpPr>
        <p:spPr>
          <a:xfrm>
            <a:off x="9198506" y="3807077"/>
            <a:ext cx="1896888" cy="338554"/>
          </a:xfrm>
          <a:prstGeom prst="rect">
            <a:avLst/>
          </a:prstGeom>
          <a:noFill/>
          <a:ln w="12700">
            <a:noFill/>
          </a:ln>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为变量赋值</a:t>
            </a:r>
          </a:p>
        </p:txBody>
      </p:sp>
      <p:sp>
        <p:nvSpPr>
          <p:cNvPr id="14" name="TextBox 18">
            <a:extLst>
              <a:ext uri="{FF2B5EF4-FFF2-40B4-BE49-F238E27FC236}">
                <a16:creationId xmlns:a16="http://schemas.microsoft.com/office/drawing/2014/main" id="{DA22428B-AD64-7140-BD98-66A8FCE99915}"/>
              </a:ext>
            </a:extLst>
          </p:cNvPr>
          <p:cNvSpPr txBox="1"/>
          <p:nvPr/>
        </p:nvSpPr>
        <p:spPr>
          <a:xfrm>
            <a:off x="9838556" y="4610094"/>
            <a:ext cx="1896888" cy="338554"/>
          </a:xfrm>
          <a:prstGeom prst="rect">
            <a:avLst/>
          </a:prstGeom>
          <a:noFill/>
          <a:ln w="12700">
            <a:noFill/>
          </a:ln>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计算圆形面积</a:t>
            </a:r>
          </a:p>
        </p:txBody>
      </p:sp>
      <p:sp>
        <p:nvSpPr>
          <p:cNvPr id="15" name="TextBox 19">
            <a:extLst>
              <a:ext uri="{FF2B5EF4-FFF2-40B4-BE49-F238E27FC236}">
                <a16:creationId xmlns:a16="http://schemas.microsoft.com/office/drawing/2014/main" id="{3A093F85-DEEF-8E44-A55C-C17C927AE96F}"/>
              </a:ext>
            </a:extLst>
          </p:cNvPr>
          <p:cNvSpPr txBox="1"/>
          <p:nvPr/>
        </p:nvSpPr>
        <p:spPr>
          <a:xfrm>
            <a:off x="9874391" y="5942295"/>
            <a:ext cx="1896888" cy="338554"/>
          </a:xfrm>
          <a:prstGeom prst="rect">
            <a:avLst/>
          </a:prstGeom>
          <a:noFill/>
          <a:ln w="12700">
            <a:noFill/>
          </a:ln>
        </p:spPr>
        <p:txBody>
          <a:bodyPr wrap="square" rtlCol="0">
            <a:spAutoFit/>
          </a:bodyPr>
          <a:lstStyle/>
          <a:p>
            <a:r>
              <a:rPr lang="zh-CN" altLang="en-US" sz="1600" b="1" dirty="0">
                <a:solidFill>
                  <a:srgbClr val="002060"/>
                </a:solidFill>
                <a:latin typeface="微软雅黑" panose="020B0503020204020204" pitchFamily="34" charset="-122"/>
                <a:ea typeface="微软雅黑" panose="020B0503020204020204" pitchFamily="34" charset="-122"/>
              </a:rPr>
              <a:t>控制台输出结果</a:t>
            </a:r>
          </a:p>
        </p:txBody>
      </p:sp>
      <p:cxnSp>
        <p:nvCxnSpPr>
          <p:cNvPr id="16" name="直接箭头连接符 11">
            <a:extLst>
              <a:ext uri="{FF2B5EF4-FFF2-40B4-BE49-F238E27FC236}">
                <a16:creationId xmlns:a16="http://schemas.microsoft.com/office/drawing/2014/main" id="{C88D5F48-2730-BF43-AF4C-74331F23341C}"/>
              </a:ext>
            </a:extLst>
          </p:cNvPr>
          <p:cNvCxnSpPr/>
          <p:nvPr/>
        </p:nvCxnSpPr>
        <p:spPr>
          <a:xfrm flipH="1">
            <a:off x="7655496" y="3212154"/>
            <a:ext cx="1440160" cy="0"/>
          </a:xfrm>
          <a:prstGeom prst="straightConnector1">
            <a:avLst/>
          </a:prstGeom>
          <a:ln w="127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5368020-61BB-6845-827B-19E61EC59EBC}"/>
              </a:ext>
            </a:extLst>
          </p:cNvPr>
          <p:cNvCxnSpPr/>
          <p:nvPr/>
        </p:nvCxnSpPr>
        <p:spPr>
          <a:xfrm flipH="1">
            <a:off x="7655496" y="3976354"/>
            <a:ext cx="1512168" cy="0"/>
          </a:xfrm>
          <a:prstGeom prst="straightConnector1">
            <a:avLst/>
          </a:prstGeom>
          <a:ln w="127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21">
            <a:extLst>
              <a:ext uri="{FF2B5EF4-FFF2-40B4-BE49-F238E27FC236}">
                <a16:creationId xmlns:a16="http://schemas.microsoft.com/office/drawing/2014/main" id="{C1F279D3-9873-CE43-8E71-F985A43068E7}"/>
              </a:ext>
            </a:extLst>
          </p:cNvPr>
          <p:cNvCxnSpPr>
            <a:cxnSpLocks/>
            <a:stCxn id="14" idx="1"/>
          </p:cNvCxnSpPr>
          <p:nvPr/>
        </p:nvCxnSpPr>
        <p:spPr>
          <a:xfrm flipH="1" flipV="1">
            <a:off x="9336832" y="4610094"/>
            <a:ext cx="501724" cy="169277"/>
          </a:xfrm>
          <a:prstGeom prst="straightConnector1">
            <a:avLst/>
          </a:prstGeom>
          <a:ln w="127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23">
            <a:extLst>
              <a:ext uri="{FF2B5EF4-FFF2-40B4-BE49-F238E27FC236}">
                <a16:creationId xmlns:a16="http://schemas.microsoft.com/office/drawing/2014/main" id="{BF1455D7-C8C7-934D-9BC7-85F9A9961C1F}"/>
              </a:ext>
            </a:extLst>
          </p:cNvPr>
          <p:cNvCxnSpPr/>
          <p:nvPr/>
        </p:nvCxnSpPr>
        <p:spPr>
          <a:xfrm flipH="1" flipV="1">
            <a:off x="8807624" y="5740560"/>
            <a:ext cx="1030932" cy="333624"/>
          </a:xfrm>
          <a:prstGeom prst="straightConnector1">
            <a:avLst/>
          </a:prstGeom>
          <a:ln w="1270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6121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BFCA0A-C76C-014B-8C28-C9CA35496119}"/>
              </a:ext>
            </a:extLst>
          </p:cNvPr>
          <p:cNvSpPr/>
          <p:nvPr/>
        </p:nvSpPr>
        <p:spPr>
          <a:xfrm>
            <a:off x="457199" y="1484784"/>
            <a:ext cx="3334545" cy="5089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ea typeface="微软雅黑" panose="020B0503020204020204" pitchFamily="34" charset="-122"/>
              </a:rPr>
              <a:t>16</a:t>
            </a:fld>
            <a:endParaRPr lang="zh-CN" altLang="en-US">
              <a:ea typeface="微软雅黑" panose="020B0503020204020204" pitchFamily="34" charset="-122"/>
            </a:endParaRPr>
          </a:p>
        </p:txBody>
      </p:sp>
      <p:sp>
        <p:nvSpPr>
          <p:cNvPr id="5" name="TextBox 4"/>
          <p:cNvSpPr txBox="1"/>
          <p:nvPr/>
        </p:nvSpPr>
        <p:spPr>
          <a:xfrm>
            <a:off x="1404390" y="1229206"/>
            <a:ext cx="1440161" cy="461665"/>
          </a:xfrm>
          <a:prstGeom prst="rect">
            <a:avLst/>
          </a:prstGeom>
          <a:solidFill>
            <a:schemeClr val="bg1"/>
          </a:solidFill>
        </p:spPr>
        <p:txBody>
          <a:bodyPr wrap="square" rtlCol="0">
            <a:spAutoFit/>
          </a:bodyPr>
          <a:lstStyle/>
          <a:p>
            <a:pPr algn="ctr"/>
            <a:r>
              <a:rPr lang="zh-CN" altLang="en-US" sz="2400" b="1" dirty="0">
                <a:solidFill>
                  <a:srgbClr val="7030A0"/>
                </a:solidFill>
                <a:latin typeface="微软雅黑" panose="020B0503020204020204" pitchFamily="34" charset="-122"/>
                <a:ea typeface="微软雅黑" panose="020B0503020204020204" pitchFamily="34" charset="-122"/>
              </a:rPr>
              <a:t>执行流程</a:t>
            </a:r>
          </a:p>
        </p:txBody>
      </p:sp>
      <p:pic>
        <p:nvPicPr>
          <p:cNvPr id="23" name="图片 22">
            <a:extLst>
              <a:ext uri="{FF2B5EF4-FFF2-40B4-BE49-F238E27FC236}">
                <a16:creationId xmlns:a16="http://schemas.microsoft.com/office/drawing/2014/main" id="{C641705A-6117-7040-AED6-8849B37BE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776" y="1108522"/>
            <a:ext cx="7899785" cy="5465482"/>
          </a:xfrm>
          <a:prstGeom prst="rect">
            <a:avLst/>
          </a:prstGeom>
          <a:ln>
            <a:solidFill>
              <a:schemeClr val="tx1"/>
            </a:solidFill>
          </a:ln>
        </p:spPr>
      </p:pic>
      <p:sp>
        <p:nvSpPr>
          <p:cNvPr id="25"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Example</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D790187C-D74B-3F46-9F4E-A2AD84E09860}"/>
              </a:ext>
            </a:extLst>
          </p:cNvPr>
          <p:cNvSpPr/>
          <p:nvPr/>
        </p:nvSpPr>
        <p:spPr>
          <a:xfrm>
            <a:off x="1855529" y="2216874"/>
            <a:ext cx="1288142" cy="369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No value</a:t>
            </a:r>
            <a:endParaRPr lang="zh-CN" altLang="en-US" dirty="0">
              <a:solidFill>
                <a:srgbClr val="FF0000"/>
              </a:solidFill>
            </a:endParaRPr>
          </a:p>
        </p:txBody>
      </p:sp>
      <p:sp>
        <p:nvSpPr>
          <p:cNvPr id="27" name="TextBox 5">
            <a:extLst>
              <a:ext uri="{FF2B5EF4-FFF2-40B4-BE49-F238E27FC236}">
                <a16:creationId xmlns:a16="http://schemas.microsoft.com/office/drawing/2014/main" id="{5AF53B78-B73D-6E4A-905F-2331DE2F4CED}"/>
              </a:ext>
            </a:extLst>
          </p:cNvPr>
          <p:cNvSpPr txBox="1"/>
          <p:nvPr/>
        </p:nvSpPr>
        <p:spPr>
          <a:xfrm>
            <a:off x="839415" y="2216874"/>
            <a:ext cx="958924" cy="369332"/>
          </a:xfrm>
          <a:prstGeom prst="rect">
            <a:avLst/>
          </a:prstGeom>
          <a:noFill/>
        </p:spPr>
        <p:txBody>
          <a:bodyPr wrap="square" rtlCol="0">
            <a:spAutoFit/>
          </a:bodyPr>
          <a:lstStyle/>
          <a:p>
            <a:r>
              <a:rPr lang="en-US" altLang="zh-CN" dirty="0"/>
              <a:t>radius</a:t>
            </a:r>
            <a:endParaRPr lang="zh-CN" altLang="en-US" dirty="0"/>
          </a:p>
        </p:txBody>
      </p:sp>
      <p:sp>
        <p:nvSpPr>
          <p:cNvPr id="28" name="TextBox 20">
            <a:extLst>
              <a:ext uri="{FF2B5EF4-FFF2-40B4-BE49-F238E27FC236}">
                <a16:creationId xmlns:a16="http://schemas.microsoft.com/office/drawing/2014/main" id="{C4F596B2-C7E8-874D-9EFD-93EA66F3471E}"/>
              </a:ext>
            </a:extLst>
          </p:cNvPr>
          <p:cNvSpPr txBox="1"/>
          <p:nvPr/>
        </p:nvSpPr>
        <p:spPr>
          <a:xfrm>
            <a:off x="1991544" y="1775534"/>
            <a:ext cx="1123533" cy="369332"/>
          </a:xfrm>
          <a:prstGeom prst="rect">
            <a:avLst/>
          </a:prstGeom>
          <a:noFill/>
        </p:spPr>
        <p:txBody>
          <a:bodyPr wrap="square" rtlCol="0">
            <a:spAutoFit/>
          </a:bodyPr>
          <a:lstStyle/>
          <a:p>
            <a:r>
              <a:rPr lang="en-US" altLang="zh-CN" dirty="0"/>
              <a:t>Memory</a:t>
            </a:r>
            <a:endParaRPr lang="zh-CN" altLang="en-US" dirty="0"/>
          </a:p>
        </p:txBody>
      </p:sp>
      <p:sp>
        <p:nvSpPr>
          <p:cNvPr id="31" name="矩形标注 30">
            <a:extLst>
              <a:ext uri="{FF2B5EF4-FFF2-40B4-BE49-F238E27FC236}">
                <a16:creationId xmlns:a16="http://schemas.microsoft.com/office/drawing/2014/main" id="{25764B3E-81E0-7240-92DA-C316D67861D3}"/>
              </a:ext>
            </a:extLst>
          </p:cNvPr>
          <p:cNvSpPr/>
          <p:nvPr/>
        </p:nvSpPr>
        <p:spPr>
          <a:xfrm>
            <a:off x="1055439" y="2852936"/>
            <a:ext cx="2016224" cy="546289"/>
          </a:xfrm>
          <a:prstGeom prst="wedgeRectCallout">
            <a:avLst>
              <a:gd name="adj1" fmla="val 17969"/>
              <a:gd name="adj2" fmla="val -829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为</a:t>
            </a:r>
            <a:r>
              <a:rPr lang="en-US" altLang="zh-CN" dirty="0">
                <a:solidFill>
                  <a:schemeClr val="tx1"/>
                </a:solidFill>
              </a:rPr>
              <a:t>radius</a:t>
            </a:r>
            <a:r>
              <a:rPr lang="zh-CN" altLang="en-US" dirty="0">
                <a:solidFill>
                  <a:schemeClr val="tx1"/>
                </a:solidFill>
              </a:rPr>
              <a:t>分配内存</a:t>
            </a:r>
          </a:p>
        </p:txBody>
      </p:sp>
    </p:spTree>
    <p:extLst>
      <p:ext uri="{BB962C8B-B14F-4D97-AF65-F5344CB8AC3E}">
        <p14:creationId xmlns:p14="http://schemas.microsoft.com/office/powerpoint/2010/main" val="311709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BFCA0A-C76C-014B-8C28-C9CA35496119}"/>
              </a:ext>
            </a:extLst>
          </p:cNvPr>
          <p:cNvSpPr/>
          <p:nvPr/>
        </p:nvSpPr>
        <p:spPr>
          <a:xfrm>
            <a:off x="457199" y="1484784"/>
            <a:ext cx="3334545" cy="5089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ea typeface="微软雅黑" panose="020B0503020204020204" pitchFamily="34" charset="-122"/>
              </a:rPr>
              <a:t>17</a:t>
            </a:fld>
            <a:endParaRPr lang="zh-CN" altLang="en-US">
              <a:ea typeface="微软雅黑" panose="020B0503020204020204" pitchFamily="34" charset="-122"/>
            </a:endParaRPr>
          </a:p>
        </p:txBody>
      </p:sp>
      <p:sp>
        <p:nvSpPr>
          <p:cNvPr id="5" name="TextBox 4"/>
          <p:cNvSpPr txBox="1"/>
          <p:nvPr/>
        </p:nvSpPr>
        <p:spPr>
          <a:xfrm>
            <a:off x="1404390" y="1229206"/>
            <a:ext cx="1440161" cy="461665"/>
          </a:xfrm>
          <a:prstGeom prst="rect">
            <a:avLst/>
          </a:prstGeom>
          <a:solidFill>
            <a:schemeClr val="bg1"/>
          </a:solidFill>
        </p:spPr>
        <p:txBody>
          <a:bodyPr wrap="square" rtlCol="0">
            <a:spAutoFit/>
          </a:bodyPr>
          <a:lstStyle/>
          <a:p>
            <a:pPr algn="ctr"/>
            <a:r>
              <a:rPr lang="zh-CN" altLang="en-US" sz="2400" b="1" dirty="0">
                <a:solidFill>
                  <a:srgbClr val="7030A0"/>
                </a:solidFill>
                <a:latin typeface="微软雅黑" panose="020B0503020204020204" pitchFamily="34" charset="-122"/>
                <a:ea typeface="微软雅黑" panose="020B0503020204020204" pitchFamily="34" charset="-122"/>
              </a:rPr>
              <a:t>执行流程</a:t>
            </a:r>
          </a:p>
        </p:txBody>
      </p:sp>
      <p:pic>
        <p:nvPicPr>
          <p:cNvPr id="23" name="图片 22">
            <a:extLst>
              <a:ext uri="{FF2B5EF4-FFF2-40B4-BE49-F238E27FC236}">
                <a16:creationId xmlns:a16="http://schemas.microsoft.com/office/drawing/2014/main" id="{C641705A-6117-7040-AED6-8849B37BE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776" y="1108522"/>
            <a:ext cx="7899785" cy="5465482"/>
          </a:xfrm>
          <a:prstGeom prst="rect">
            <a:avLst/>
          </a:prstGeom>
          <a:ln>
            <a:solidFill>
              <a:schemeClr val="tx1"/>
            </a:solidFill>
          </a:ln>
        </p:spPr>
      </p:pic>
      <p:sp>
        <p:nvSpPr>
          <p:cNvPr id="25"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Example</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9C4BE82-0B8A-E342-A8FF-AF095560E467}"/>
              </a:ext>
            </a:extLst>
          </p:cNvPr>
          <p:cNvSpPr/>
          <p:nvPr/>
        </p:nvSpPr>
        <p:spPr>
          <a:xfrm>
            <a:off x="1855529" y="2216874"/>
            <a:ext cx="1288142" cy="369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No value</a:t>
            </a:r>
            <a:endParaRPr lang="zh-CN" altLang="en-US" dirty="0">
              <a:solidFill>
                <a:srgbClr val="FF0000"/>
              </a:solidFill>
            </a:endParaRPr>
          </a:p>
        </p:txBody>
      </p:sp>
      <p:sp>
        <p:nvSpPr>
          <p:cNvPr id="12" name="TextBox 5">
            <a:extLst>
              <a:ext uri="{FF2B5EF4-FFF2-40B4-BE49-F238E27FC236}">
                <a16:creationId xmlns:a16="http://schemas.microsoft.com/office/drawing/2014/main" id="{7B112EBE-BC3F-454A-8102-ABCB85EE74DA}"/>
              </a:ext>
            </a:extLst>
          </p:cNvPr>
          <p:cNvSpPr txBox="1"/>
          <p:nvPr/>
        </p:nvSpPr>
        <p:spPr>
          <a:xfrm>
            <a:off x="839415" y="2216874"/>
            <a:ext cx="958924" cy="369332"/>
          </a:xfrm>
          <a:prstGeom prst="rect">
            <a:avLst/>
          </a:prstGeom>
          <a:noFill/>
        </p:spPr>
        <p:txBody>
          <a:bodyPr wrap="square" rtlCol="0">
            <a:spAutoFit/>
          </a:bodyPr>
          <a:lstStyle/>
          <a:p>
            <a:r>
              <a:rPr lang="en-US" altLang="zh-CN" dirty="0"/>
              <a:t>radius</a:t>
            </a:r>
            <a:endParaRPr lang="zh-CN" altLang="en-US" dirty="0"/>
          </a:p>
        </p:txBody>
      </p:sp>
      <p:sp>
        <p:nvSpPr>
          <p:cNvPr id="13" name="TextBox 20">
            <a:extLst>
              <a:ext uri="{FF2B5EF4-FFF2-40B4-BE49-F238E27FC236}">
                <a16:creationId xmlns:a16="http://schemas.microsoft.com/office/drawing/2014/main" id="{264B7372-A923-1D46-B345-EB64F0DA68A8}"/>
              </a:ext>
            </a:extLst>
          </p:cNvPr>
          <p:cNvSpPr txBox="1"/>
          <p:nvPr/>
        </p:nvSpPr>
        <p:spPr>
          <a:xfrm>
            <a:off x="1991544" y="1775534"/>
            <a:ext cx="1123533" cy="369332"/>
          </a:xfrm>
          <a:prstGeom prst="rect">
            <a:avLst/>
          </a:prstGeom>
          <a:noFill/>
        </p:spPr>
        <p:txBody>
          <a:bodyPr wrap="square" rtlCol="0">
            <a:spAutoFit/>
          </a:bodyPr>
          <a:lstStyle/>
          <a:p>
            <a:r>
              <a:rPr lang="en-US" altLang="zh-CN" dirty="0"/>
              <a:t>Memory</a:t>
            </a:r>
            <a:endParaRPr lang="zh-CN" altLang="en-US" dirty="0"/>
          </a:p>
        </p:txBody>
      </p:sp>
      <p:sp>
        <p:nvSpPr>
          <p:cNvPr id="14" name="矩形 13">
            <a:extLst>
              <a:ext uri="{FF2B5EF4-FFF2-40B4-BE49-F238E27FC236}">
                <a16:creationId xmlns:a16="http://schemas.microsoft.com/office/drawing/2014/main" id="{4BD8027D-2475-8E40-A9A5-3D81050FC0DA}"/>
              </a:ext>
            </a:extLst>
          </p:cNvPr>
          <p:cNvSpPr/>
          <p:nvPr/>
        </p:nvSpPr>
        <p:spPr>
          <a:xfrm>
            <a:off x="1858957" y="2783646"/>
            <a:ext cx="1288142" cy="369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No value</a:t>
            </a:r>
            <a:endParaRPr lang="zh-CN" altLang="en-US" dirty="0">
              <a:solidFill>
                <a:srgbClr val="FF0000"/>
              </a:solidFill>
            </a:endParaRPr>
          </a:p>
        </p:txBody>
      </p:sp>
      <p:sp>
        <p:nvSpPr>
          <p:cNvPr id="15" name="TextBox 24">
            <a:extLst>
              <a:ext uri="{FF2B5EF4-FFF2-40B4-BE49-F238E27FC236}">
                <a16:creationId xmlns:a16="http://schemas.microsoft.com/office/drawing/2014/main" id="{DDA17653-FBBA-384E-B897-30C260B6C664}"/>
              </a:ext>
            </a:extLst>
          </p:cNvPr>
          <p:cNvSpPr txBox="1"/>
          <p:nvPr/>
        </p:nvSpPr>
        <p:spPr>
          <a:xfrm>
            <a:off x="862275" y="2741413"/>
            <a:ext cx="958924" cy="369332"/>
          </a:xfrm>
          <a:prstGeom prst="rect">
            <a:avLst/>
          </a:prstGeom>
          <a:noFill/>
        </p:spPr>
        <p:txBody>
          <a:bodyPr wrap="square" rtlCol="0">
            <a:spAutoFit/>
          </a:bodyPr>
          <a:lstStyle/>
          <a:p>
            <a:r>
              <a:rPr lang="en-US" altLang="zh-CN" dirty="0"/>
              <a:t>area</a:t>
            </a:r>
            <a:endParaRPr lang="zh-CN" altLang="en-US" dirty="0"/>
          </a:p>
        </p:txBody>
      </p:sp>
      <p:sp>
        <p:nvSpPr>
          <p:cNvPr id="16" name="矩形标注 15">
            <a:extLst>
              <a:ext uri="{FF2B5EF4-FFF2-40B4-BE49-F238E27FC236}">
                <a16:creationId xmlns:a16="http://schemas.microsoft.com/office/drawing/2014/main" id="{1ABE8F29-8A23-4642-98B9-D592A6BB984A}"/>
              </a:ext>
            </a:extLst>
          </p:cNvPr>
          <p:cNvSpPr/>
          <p:nvPr/>
        </p:nvSpPr>
        <p:spPr>
          <a:xfrm>
            <a:off x="1055439" y="3470786"/>
            <a:ext cx="2016224" cy="546289"/>
          </a:xfrm>
          <a:prstGeom prst="wedgeRectCallout">
            <a:avLst>
              <a:gd name="adj1" fmla="val 17969"/>
              <a:gd name="adj2" fmla="val -829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为</a:t>
            </a:r>
            <a:r>
              <a:rPr lang="en-US" altLang="zh-CN" dirty="0">
                <a:solidFill>
                  <a:schemeClr val="tx1"/>
                </a:solidFill>
              </a:rPr>
              <a:t>area</a:t>
            </a:r>
            <a:r>
              <a:rPr lang="zh-CN" altLang="en-US" dirty="0">
                <a:solidFill>
                  <a:schemeClr val="tx1"/>
                </a:solidFill>
              </a:rPr>
              <a:t>分配内存</a:t>
            </a:r>
          </a:p>
        </p:txBody>
      </p:sp>
    </p:spTree>
    <p:extLst>
      <p:ext uri="{BB962C8B-B14F-4D97-AF65-F5344CB8AC3E}">
        <p14:creationId xmlns:p14="http://schemas.microsoft.com/office/powerpoint/2010/main" val="175663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BFCA0A-C76C-014B-8C28-C9CA35496119}"/>
              </a:ext>
            </a:extLst>
          </p:cNvPr>
          <p:cNvSpPr/>
          <p:nvPr/>
        </p:nvSpPr>
        <p:spPr>
          <a:xfrm>
            <a:off x="457199" y="1484784"/>
            <a:ext cx="3334545" cy="5089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ea typeface="微软雅黑" panose="020B0503020204020204" pitchFamily="34" charset="-122"/>
              </a:rPr>
              <a:t>18</a:t>
            </a:fld>
            <a:endParaRPr lang="zh-CN" altLang="en-US">
              <a:ea typeface="微软雅黑" panose="020B0503020204020204" pitchFamily="34" charset="-122"/>
            </a:endParaRPr>
          </a:p>
        </p:txBody>
      </p:sp>
      <p:sp>
        <p:nvSpPr>
          <p:cNvPr id="5" name="TextBox 4"/>
          <p:cNvSpPr txBox="1"/>
          <p:nvPr/>
        </p:nvSpPr>
        <p:spPr>
          <a:xfrm>
            <a:off x="1404390" y="1229206"/>
            <a:ext cx="1440161" cy="461665"/>
          </a:xfrm>
          <a:prstGeom prst="rect">
            <a:avLst/>
          </a:prstGeom>
          <a:solidFill>
            <a:schemeClr val="bg1"/>
          </a:solidFill>
        </p:spPr>
        <p:txBody>
          <a:bodyPr wrap="square" rtlCol="0">
            <a:spAutoFit/>
          </a:bodyPr>
          <a:lstStyle/>
          <a:p>
            <a:pPr algn="ctr"/>
            <a:r>
              <a:rPr lang="zh-CN" altLang="en-US" sz="2400" b="1" dirty="0">
                <a:solidFill>
                  <a:srgbClr val="7030A0"/>
                </a:solidFill>
                <a:latin typeface="微软雅黑" panose="020B0503020204020204" pitchFamily="34" charset="-122"/>
                <a:ea typeface="微软雅黑" panose="020B0503020204020204" pitchFamily="34" charset="-122"/>
              </a:rPr>
              <a:t>执行流程</a:t>
            </a:r>
          </a:p>
        </p:txBody>
      </p:sp>
      <p:pic>
        <p:nvPicPr>
          <p:cNvPr id="23" name="图片 22">
            <a:extLst>
              <a:ext uri="{FF2B5EF4-FFF2-40B4-BE49-F238E27FC236}">
                <a16:creationId xmlns:a16="http://schemas.microsoft.com/office/drawing/2014/main" id="{C641705A-6117-7040-AED6-8849B37BE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776" y="1108522"/>
            <a:ext cx="7899785" cy="5465482"/>
          </a:xfrm>
          <a:prstGeom prst="rect">
            <a:avLst/>
          </a:prstGeom>
          <a:ln>
            <a:solidFill>
              <a:schemeClr val="tx1"/>
            </a:solidFill>
          </a:ln>
        </p:spPr>
      </p:pic>
      <p:sp>
        <p:nvSpPr>
          <p:cNvPr id="25"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Example</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9C4BE82-0B8A-E342-A8FF-AF095560E467}"/>
              </a:ext>
            </a:extLst>
          </p:cNvPr>
          <p:cNvSpPr/>
          <p:nvPr/>
        </p:nvSpPr>
        <p:spPr>
          <a:xfrm>
            <a:off x="1855529" y="2216874"/>
            <a:ext cx="1288142" cy="369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20</a:t>
            </a:r>
            <a:endParaRPr lang="zh-CN" altLang="en-US" dirty="0">
              <a:solidFill>
                <a:srgbClr val="FF0000"/>
              </a:solidFill>
            </a:endParaRPr>
          </a:p>
        </p:txBody>
      </p:sp>
      <p:sp>
        <p:nvSpPr>
          <p:cNvPr id="12" name="TextBox 5">
            <a:extLst>
              <a:ext uri="{FF2B5EF4-FFF2-40B4-BE49-F238E27FC236}">
                <a16:creationId xmlns:a16="http://schemas.microsoft.com/office/drawing/2014/main" id="{7B112EBE-BC3F-454A-8102-ABCB85EE74DA}"/>
              </a:ext>
            </a:extLst>
          </p:cNvPr>
          <p:cNvSpPr txBox="1"/>
          <p:nvPr/>
        </p:nvSpPr>
        <p:spPr>
          <a:xfrm>
            <a:off x="839415" y="2216874"/>
            <a:ext cx="958924" cy="369332"/>
          </a:xfrm>
          <a:prstGeom prst="rect">
            <a:avLst/>
          </a:prstGeom>
          <a:noFill/>
        </p:spPr>
        <p:txBody>
          <a:bodyPr wrap="square" rtlCol="0">
            <a:spAutoFit/>
          </a:bodyPr>
          <a:lstStyle/>
          <a:p>
            <a:r>
              <a:rPr lang="en-US" altLang="zh-CN" dirty="0"/>
              <a:t>radius</a:t>
            </a:r>
            <a:endParaRPr lang="zh-CN" altLang="en-US" dirty="0"/>
          </a:p>
        </p:txBody>
      </p:sp>
      <p:sp>
        <p:nvSpPr>
          <p:cNvPr id="13" name="TextBox 20">
            <a:extLst>
              <a:ext uri="{FF2B5EF4-FFF2-40B4-BE49-F238E27FC236}">
                <a16:creationId xmlns:a16="http://schemas.microsoft.com/office/drawing/2014/main" id="{264B7372-A923-1D46-B345-EB64F0DA68A8}"/>
              </a:ext>
            </a:extLst>
          </p:cNvPr>
          <p:cNvSpPr txBox="1"/>
          <p:nvPr/>
        </p:nvSpPr>
        <p:spPr>
          <a:xfrm>
            <a:off x="1991544" y="1775534"/>
            <a:ext cx="1123533" cy="369332"/>
          </a:xfrm>
          <a:prstGeom prst="rect">
            <a:avLst/>
          </a:prstGeom>
          <a:noFill/>
        </p:spPr>
        <p:txBody>
          <a:bodyPr wrap="square" rtlCol="0">
            <a:spAutoFit/>
          </a:bodyPr>
          <a:lstStyle/>
          <a:p>
            <a:r>
              <a:rPr lang="en-US" altLang="zh-CN" dirty="0"/>
              <a:t>Memory</a:t>
            </a:r>
            <a:endParaRPr lang="zh-CN" altLang="en-US" dirty="0"/>
          </a:p>
        </p:txBody>
      </p:sp>
      <p:sp>
        <p:nvSpPr>
          <p:cNvPr id="14" name="矩形 13">
            <a:extLst>
              <a:ext uri="{FF2B5EF4-FFF2-40B4-BE49-F238E27FC236}">
                <a16:creationId xmlns:a16="http://schemas.microsoft.com/office/drawing/2014/main" id="{4BD8027D-2475-8E40-A9A5-3D81050FC0DA}"/>
              </a:ext>
            </a:extLst>
          </p:cNvPr>
          <p:cNvSpPr/>
          <p:nvPr/>
        </p:nvSpPr>
        <p:spPr>
          <a:xfrm>
            <a:off x="1858957" y="2783646"/>
            <a:ext cx="1288142" cy="369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No value</a:t>
            </a:r>
            <a:endParaRPr lang="zh-CN" altLang="en-US" dirty="0">
              <a:solidFill>
                <a:srgbClr val="FF0000"/>
              </a:solidFill>
            </a:endParaRPr>
          </a:p>
        </p:txBody>
      </p:sp>
      <p:sp>
        <p:nvSpPr>
          <p:cNvPr id="15" name="TextBox 24">
            <a:extLst>
              <a:ext uri="{FF2B5EF4-FFF2-40B4-BE49-F238E27FC236}">
                <a16:creationId xmlns:a16="http://schemas.microsoft.com/office/drawing/2014/main" id="{DDA17653-FBBA-384E-B897-30C260B6C664}"/>
              </a:ext>
            </a:extLst>
          </p:cNvPr>
          <p:cNvSpPr txBox="1"/>
          <p:nvPr/>
        </p:nvSpPr>
        <p:spPr>
          <a:xfrm>
            <a:off x="862275" y="2741413"/>
            <a:ext cx="958924" cy="369332"/>
          </a:xfrm>
          <a:prstGeom prst="rect">
            <a:avLst/>
          </a:prstGeom>
          <a:noFill/>
        </p:spPr>
        <p:txBody>
          <a:bodyPr wrap="square" rtlCol="0">
            <a:spAutoFit/>
          </a:bodyPr>
          <a:lstStyle/>
          <a:p>
            <a:r>
              <a:rPr lang="en-US" altLang="zh-CN" dirty="0"/>
              <a:t>area</a:t>
            </a:r>
            <a:endParaRPr lang="zh-CN" altLang="en-US" dirty="0"/>
          </a:p>
        </p:txBody>
      </p:sp>
      <p:sp>
        <p:nvSpPr>
          <p:cNvPr id="17" name="矩形标注 16">
            <a:extLst>
              <a:ext uri="{FF2B5EF4-FFF2-40B4-BE49-F238E27FC236}">
                <a16:creationId xmlns:a16="http://schemas.microsoft.com/office/drawing/2014/main" id="{3BAC6157-0188-934A-9579-95543F7EE690}"/>
              </a:ext>
            </a:extLst>
          </p:cNvPr>
          <p:cNvSpPr/>
          <p:nvPr/>
        </p:nvSpPr>
        <p:spPr>
          <a:xfrm>
            <a:off x="790227" y="3531893"/>
            <a:ext cx="2016224" cy="546289"/>
          </a:xfrm>
          <a:prstGeom prst="wedgeRectCallout">
            <a:avLst>
              <a:gd name="adj1" fmla="val -900"/>
              <a:gd name="adj2" fmla="val -2233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radius</a:t>
            </a:r>
            <a:r>
              <a:rPr lang="zh-CN" altLang="en-US" dirty="0">
                <a:solidFill>
                  <a:schemeClr val="tx1"/>
                </a:solidFill>
              </a:rPr>
              <a:t>值写入内存</a:t>
            </a:r>
          </a:p>
        </p:txBody>
      </p:sp>
    </p:spTree>
    <p:extLst>
      <p:ext uri="{BB962C8B-B14F-4D97-AF65-F5344CB8AC3E}">
        <p14:creationId xmlns:p14="http://schemas.microsoft.com/office/powerpoint/2010/main" val="3366282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BFCA0A-C76C-014B-8C28-C9CA35496119}"/>
              </a:ext>
            </a:extLst>
          </p:cNvPr>
          <p:cNvSpPr/>
          <p:nvPr/>
        </p:nvSpPr>
        <p:spPr>
          <a:xfrm>
            <a:off x="457199" y="1484784"/>
            <a:ext cx="3334545" cy="5089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ea typeface="微软雅黑" panose="020B0503020204020204" pitchFamily="34" charset="-122"/>
              </a:rPr>
              <a:t>19</a:t>
            </a:fld>
            <a:endParaRPr lang="zh-CN" altLang="en-US">
              <a:ea typeface="微软雅黑" panose="020B0503020204020204" pitchFamily="34" charset="-122"/>
            </a:endParaRPr>
          </a:p>
        </p:txBody>
      </p:sp>
      <p:sp>
        <p:nvSpPr>
          <p:cNvPr id="5" name="TextBox 4"/>
          <p:cNvSpPr txBox="1"/>
          <p:nvPr/>
        </p:nvSpPr>
        <p:spPr>
          <a:xfrm>
            <a:off x="1404390" y="1229206"/>
            <a:ext cx="1440161" cy="461665"/>
          </a:xfrm>
          <a:prstGeom prst="rect">
            <a:avLst/>
          </a:prstGeom>
          <a:solidFill>
            <a:schemeClr val="bg1"/>
          </a:solidFill>
        </p:spPr>
        <p:txBody>
          <a:bodyPr wrap="square" rtlCol="0">
            <a:spAutoFit/>
          </a:bodyPr>
          <a:lstStyle/>
          <a:p>
            <a:pPr algn="ctr"/>
            <a:r>
              <a:rPr lang="zh-CN" altLang="en-US" sz="2400" b="1" dirty="0">
                <a:solidFill>
                  <a:srgbClr val="7030A0"/>
                </a:solidFill>
                <a:latin typeface="微软雅黑" panose="020B0503020204020204" pitchFamily="34" charset="-122"/>
                <a:ea typeface="微软雅黑" panose="020B0503020204020204" pitchFamily="34" charset="-122"/>
              </a:rPr>
              <a:t>执行流程</a:t>
            </a:r>
          </a:p>
        </p:txBody>
      </p:sp>
      <p:pic>
        <p:nvPicPr>
          <p:cNvPr id="23" name="图片 22">
            <a:extLst>
              <a:ext uri="{FF2B5EF4-FFF2-40B4-BE49-F238E27FC236}">
                <a16:creationId xmlns:a16="http://schemas.microsoft.com/office/drawing/2014/main" id="{C641705A-6117-7040-AED6-8849B37BE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776" y="1108522"/>
            <a:ext cx="7899785" cy="5465482"/>
          </a:xfrm>
          <a:prstGeom prst="rect">
            <a:avLst/>
          </a:prstGeom>
          <a:ln>
            <a:solidFill>
              <a:schemeClr val="tx1"/>
            </a:solidFill>
          </a:ln>
        </p:spPr>
      </p:pic>
      <p:sp>
        <p:nvSpPr>
          <p:cNvPr id="25"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Example</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9C4BE82-0B8A-E342-A8FF-AF095560E467}"/>
              </a:ext>
            </a:extLst>
          </p:cNvPr>
          <p:cNvSpPr/>
          <p:nvPr/>
        </p:nvSpPr>
        <p:spPr>
          <a:xfrm>
            <a:off x="1855529" y="2216874"/>
            <a:ext cx="1288142" cy="369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20</a:t>
            </a:r>
            <a:endParaRPr lang="zh-CN" altLang="en-US" dirty="0">
              <a:solidFill>
                <a:srgbClr val="FF0000"/>
              </a:solidFill>
            </a:endParaRPr>
          </a:p>
        </p:txBody>
      </p:sp>
      <p:sp>
        <p:nvSpPr>
          <p:cNvPr id="12" name="TextBox 5">
            <a:extLst>
              <a:ext uri="{FF2B5EF4-FFF2-40B4-BE49-F238E27FC236}">
                <a16:creationId xmlns:a16="http://schemas.microsoft.com/office/drawing/2014/main" id="{7B112EBE-BC3F-454A-8102-ABCB85EE74DA}"/>
              </a:ext>
            </a:extLst>
          </p:cNvPr>
          <p:cNvSpPr txBox="1"/>
          <p:nvPr/>
        </p:nvSpPr>
        <p:spPr>
          <a:xfrm>
            <a:off x="839415" y="2216874"/>
            <a:ext cx="958924" cy="369332"/>
          </a:xfrm>
          <a:prstGeom prst="rect">
            <a:avLst/>
          </a:prstGeom>
          <a:noFill/>
        </p:spPr>
        <p:txBody>
          <a:bodyPr wrap="square" rtlCol="0">
            <a:spAutoFit/>
          </a:bodyPr>
          <a:lstStyle/>
          <a:p>
            <a:r>
              <a:rPr lang="en-US" altLang="zh-CN" dirty="0"/>
              <a:t>radius</a:t>
            </a:r>
            <a:endParaRPr lang="zh-CN" altLang="en-US" dirty="0"/>
          </a:p>
        </p:txBody>
      </p:sp>
      <p:sp>
        <p:nvSpPr>
          <p:cNvPr id="13" name="TextBox 20">
            <a:extLst>
              <a:ext uri="{FF2B5EF4-FFF2-40B4-BE49-F238E27FC236}">
                <a16:creationId xmlns:a16="http://schemas.microsoft.com/office/drawing/2014/main" id="{264B7372-A923-1D46-B345-EB64F0DA68A8}"/>
              </a:ext>
            </a:extLst>
          </p:cNvPr>
          <p:cNvSpPr txBox="1"/>
          <p:nvPr/>
        </p:nvSpPr>
        <p:spPr>
          <a:xfrm>
            <a:off x="1991544" y="1775534"/>
            <a:ext cx="1123533" cy="369332"/>
          </a:xfrm>
          <a:prstGeom prst="rect">
            <a:avLst/>
          </a:prstGeom>
          <a:noFill/>
        </p:spPr>
        <p:txBody>
          <a:bodyPr wrap="square" rtlCol="0">
            <a:spAutoFit/>
          </a:bodyPr>
          <a:lstStyle/>
          <a:p>
            <a:r>
              <a:rPr lang="en-US" altLang="zh-CN" dirty="0"/>
              <a:t>Memory</a:t>
            </a:r>
            <a:endParaRPr lang="zh-CN" altLang="en-US" dirty="0"/>
          </a:p>
        </p:txBody>
      </p:sp>
      <p:sp>
        <p:nvSpPr>
          <p:cNvPr id="14" name="矩形 13">
            <a:extLst>
              <a:ext uri="{FF2B5EF4-FFF2-40B4-BE49-F238E27FC236}">
                <a16:creationId xmlns:a16="http://schemas.microsoft.com/office/drawing/2014/main" id="{4BD8027D-2475-8E40-A9A5-3D81050FC0DA}"/>
              </a:ext>
            </a:extLst>
          </p:cNvPr>
          <p:cNvSpPr/>
          <p:nvPr/>
        </p:nvSpPr>
        <p:spPr>
          <a:xfrm>
            <a:off x="1858957" y="2783646"/>
            <a:ext cx="1288142" cy="369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1256.636</a:t>
            </a:r>
            <a:endParaRPr lang="zh-CN" altLang="en-US" dirty="0">
              <a:solidFill>
                <a:srgbClr val="FF0000"/>
              </a:solidFill>
            </a:endParaRPr>
          </a:p>
        </p:txBody>
      </p:sp>
      <p:sp>
        <p:nvSpPr>
          <p:cNvPr id="15" name="TextBox 24">
            <a:extLst>
              <a:ext uri="{FF2B5EF4-FFF2-40B4-BE49-F238E27FC236}">
                <a16:creationId xmlns:a16="http://schemas.microsoft.com/office/drawing/2014/main" id="{DDA17653-FBBA-384E-B897-30C260B6C664}"/>
              </a:ext>
            </a:extLst>
          </p:cNvPr>
          <p:cNvSpPr txBox="1"/>
          <p:nvPr/>
        </p:nvSpPr>
        <p:spPr>
          <a:xfrm>
            <a:off x="862275" y="2741413"/>
            <a:ext cx="958924" cy="369332"/>
          </a:xfrm>
          <a:prstGeom prst="rect">
            <a:avLst/>
          </a:prstGeom>
          <a:noFill/>
        </p:spPr>
        <p:txBody>
          <a:bodyPr wrap="square" rtlCol="0">
            <a:spAutoFit/>
          </a:bodyPr>
          <a:lstStyle/>
          <a:p>
            <a:r>
              <a:rPr lang="en-US" altLang="zh-CN" dirty="0"/>
              <a:t>area</a:t>
            </a:r>
            <a:endParaRPr lang="zh-CN" altLang="en-US" dirty="0"/>
          </a:p>
        </p:txBody>
      </p:sp>
      <p:sp>
        <p:nvSpPr>
          <p:cNvPr id="17" name="矩形标注 16">
            <a:extLst>
              <a:ext uri="{FF2B5EF4-FFF2-40B4-BE49-F238E27FC236}">
                <a16:creationId xmlns:a16="http://schemas.microsoft.com/office/drawing/2014/main" id="{3BAC6157-0188-934A-9579-95543F7EE690}"/>
              </a:ext>
            </a:extLst>
          </p:cNvPr>
          <p:cNvSpPr/>
          <p:nvPr/>
        </p:nvSpPr>
        <p:spPr>
          <a:xfrm>
            <a:off x="790227" y="3531893"/>
            <a:ext cx="2016224" cy="546289"/>
          </a:xfrm>
          <a:prstGeom prst="wedgeRectCallout">
            <a:avLst>
              <a:gd name="adj1" fmla="val -900"/>
              <a:gd name="adj2" fmla="val -2233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area</a:t>
            </a:r>
            <a:r>
              <a:rPr lang="zh-CN" altLang="en-US" dirty="0">
                <a:solidFill>
                  <a:schemeClr val="tx1"/>
                </a:solidFill>
              </a:rPr>
              <a:t>值写入内存</a:t>
            </a:r>
          </a:p>
        </p:txBody>
      </p:sp>
    </p:spTree>
    <p:extLst>
      <p:ext uri="{BB962C8B-B14F-4D97-AF65-F5344CB8AC3E}">
        <p14:creationId xmlns:p14="http://schemas.microsoft.com/office/powerpoint/2010/main" val="497730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14" name="object 2">
            <a:extLst>
              <a:ext uri="{FF2B5EF4-FFF2-40B4-BE49-F238E27FC236}">
                <a16:creationId xmlns:a16="http://schemas.microsoft.com/office/drawing/2014/main" id="{370543DC-F856-8344-93FD-E44A9716B559}"/>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Review</a:t>
            </a:r>
            <a:endParaRPr lang="zh-CN" altLang="en-US" sz="2800" b="1" spc="-5"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BA7438C9-B039-B44E-BD52-D32CC9937D6B}"/>
              </a:ext>
            </a:extLst>
          </p:cNvPr>
          <p:cNvPicPr>
            <a:picLocks noChangeAspect="1"/>
          </p:cNvPicPr>
          <p:nvPr/>
        </p:nvPicPr>
        <p:blipFill>
          <a:blip r:embed="rId3"/>
          <a:stretch>
            <a:fillRect/>
          </a:stretch>
        </p:blipFill>
        <p:spPr>
          <a:xfrm>
            <a:off x="2285876" y="1628800"/>
            <a:ext cx="7708900" cy="1651000"/>
          </a:xfrm>
          <a:prstGeom prst="rect">
            <a:avLst/>
          </a:prstGeom>
        </p:spPr>
      </p:pic>
      <p:pic>
        <p:nvPicPr>
          <p:cNvPr id="22" name="图片 21">
            <a:extLst>
              <a:ext uri="{FF2B5EF4-FFF2-40B4-BE49-F238E27FC236}">
                <a16:creationId xmlns:a16="http://schemas.microsoft.com/office/drawing/2014/main" id="{85574C7A-8653-3A45-9D6C-2DD308912D6D}"/>
              </a:ext>
            </a:extLst>
          </p:cNvPr>
          <p:cNvPicPr>
            <a:picLocks noChangeAspect="1"/>
          </p:cNvPicPr>
          <p:nvPr/>
        </p:nvPicPr>
        <p:blipFill>
          <a:blip r:embed="rId4"/>
          <a:stretch>
            <a:fillRect/>
          </a:stretch>
        </p:blipFill>
        <p:spPr>
          <a:xfrm>
            <a:off x="1415480" y="4015845"/>
            <a:ext cx="2755900" cy="1574800"/>
          </a:xfrm>
          <a:prstGeom prst="rect">
            <a:avLst/>
          </a:prstGeom>
          <a:ln>
            <a:solidFill>
              <a:schemeClr val="tx1"/>
            </a:solidFill>
          </a:ln>
        </p:spPr>
      </p:pic>
      <p:sp>
        <p:nvSpPr>
          <p:cNvPr id="23" name="矩形 22">
            <a:extLst>
              <a:ext uri="{FF2B5EF4-FFF2-40B4-BE49-F238E27FC236}">
                <a16:creationId xmlns:a16="http://schemas.microsoft.com/office/drawing/2014/main" id="{B99FE991-0BDE-7541-B0AC-6BB94429713E}"/>
              </a:ext>
            </a:extLst>
          </p:cNvPr>
          <p:cNvSpPr/>
          <p:nvPr/>
        </p:nvSpPr>
        <p:spPr>
          <a:xfrm>
            <a:off x="6379630" y="2780928"/>
            <a:ext cx="3316770" cy="3600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7" name="直线箭头连接符 26">
            <a:extLst>
              <a:ext uri="{FF2B5EF4-FFF2-40B4-BE49-F238E27FC236}">
                <a16:creationId xmlns:a16="http://schemas.microsoft.com/office/drawing/2014/main" id="{F8ECCA0B-F5CD-1A4F-A17C-0860E919D929}"/>
              </a:ext>
            </a:extLst>
          </p:cNvPr>
          <p:cNvCxnSpPr>
            <a:stCxn id="22" idx="3"/>
            <a:endCxn id="23" idx="2"/>
          </p:cNvCxnSpPr>
          <p:nvPr/>
        </p:nvCxnSpPr>
        <p:spPr>
          <a:xfrm flipV="1">
            <a:off x="4171380" y="3140968"/>
            <a:ext cx="3866635" cy="166227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D081DB7C-AC88-7F4A-A684-AED18A08B130}"/>
              </a:ext>
            </a:extLst>
          </p:cNvPr>
          <p:cNvSpPr txBox="1"/>
          <p:nvPr/>
        </p:nvSpPr>
        <p:spPr>
          <a:xfrm>
            <a:off x="4367808" y="5267479"/>
            <a:ext cx="5919569" cy="646331"/>
          </a:xfrm>
          <a:prstGeom prst="rect">
            <a:avLst/>
          </a:prstGeom>
          <a:noFill/>
        </p:spPr>
        <p:txBody>
          <a:bodyPr wrap="none" rtlCol="0">
            <a:spAutoFit/>
          </a:bodyPr>
          <a:lstStyle/>
          <a:p>
            <a:r>
              <a:rPr kumimoji="1" lang="en-US" altLang="zh-CN" dirty="0">
                <a:cs typeface="Calibri" panose="020F0502020204030204" pitchFamily="34" charset="0"/>
              </a:rPr>
              <a:t>module-</a:t>
            </a:r>
            <a:r>
              <a:rPr kumimoji="1" lang="en-US" altLang="zh-CN" dirty="0" err="1">
                <a:cs typeface="Calibri" panose="020F0502020204030204" pitchFamily="34" charset="0"/>
              </a:rPr>
              <a:t>info.java</a:t>
            </a:r>
            <a:r>
              <a:rPr kumimoji="1" lang="zh-CN" altLang="en-US" dirty="0">
                <a:latin typeface="Microsoft YaHei" panose="020B0503020204020204" pitchFamily="34" charset="-122"/>
                <a:ea typeface="Microsoft YaHei" panose="020B0503020204020204" pitchFamily="34" charset="-122"/>
                <a:cs typeface="Calibri" panose="020F0502020204030204" pitchFamily="34" charset="0"/>
              </a:rPr>
              <a:t>用来指定模块，使用不当会造成各种错误</a:t>
            </a:r>
            <a:endParaRPr kumimoji="1" lang="en-US" altLang="zh-CN" dirty="0">
              <a:latin typeface="Microsoft YaHei" panose="020B0503020204020204" pitchFamily="34" charset="-122"/>
              <a:ea typeface="Microsoft YaHei" panose="020B0503020204020204" pitchFamily="34" charset="-122"/>
              <a:cs typeface="Calibri" panose="020F0502020204030204" pitchFamily="34" charset="0"/>
            </a:endParaRPr>
          </a:p>
          <a:p>
            <a:r>
              <a:rPr kumimoji="1" lang="en-US" altLang="zh-CN" b="1" dirty="0">
                <a:solidFill>
                  <a:srgbClr val="C00000"/>
                </a:solidFill>
                <a:latin typeface="Microsoft YaHei" panose="020B0503020204020204" pitchFamily="34" charset="-122"/>
                <a:ea typeface="Microsoft YaHei" panose="020B0503020204020204" pitchFamily="34" charset="-122"/>
                <a:cs typeface="Calibri" panose="020F0502020204030204" pitchFamily="34" charset="0"/>
              </a:rPr>
              <a:t>!!!!!</a:t>
            </a:r>
            <a:r>
              <a:rPr kumimoji="1" lang="zh-CN" altLang="en-US" b="1" dirty="0">
                <a:solidFill>
                  <a:srgbClr val="C00000"/>
                </a:solidFill>
                <a:latin typeface="Microsoft YaHei" panose="020B0503020204020204" pitchFamily="34" charset="-122"/>
                <a:ea typeface="Microsoft YaHei" panose="020B0503020204020204" pitchFamily="34" charset="-122"/>
                <a:cs typeface="Calibri" panose="020F0502020204030204" pitchFamily="34" charset="0"/>
              </a:rPr>
              <a:t>本课程内不需要创建</a:t>
            </a:r>
            <a:r>
              <a:rPr kumimoji="1" lang="en-US" altLang="zh-CN" b="1" dirty="0">
                <a:solidFill>
                  <a:srgbClr val="C00000"/>
                </a:solidFill>
                <a:latin typeface="Microsoft YaHei" panose="020B0503020204020204" pitchFamily="34" charset="-122"/>
                <a:ea typeface="Microsoft YaHei" panose="020B0503020204020204" pitchFamily="34" charset="-122"/>
                <a:cs typeface="Calibri" panose="020F0502020204030204" pitchFamily="34" charset="0"/>
              </a:rPr>
              <a:t>module!!!!!</a:t>
            </a:r>
            <a:endParaRPr kumimoji="1" lang="zh-CN" altLang="en-US" b="1" dirty="0">
              <a:solidFill>
                <a:srgbClr val="C00000"/>
              </a:solidFill>
              <a:latin typeface="Microsoft YaHei" panose="020B0503020204020204" pitchFamily="34" charset="-122"/>
              <a:ea typeface="Microsoft YaHei" panose="020B0503020204020204" pitchFamily="34" charset="-122"/>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BFCA0A-C76C-014B-8C28-C9CA35496119}"/>
              </a:ext>
            </a:extLst>
          </p:cNvPr>
          <p:cNvSpPr/>
          <p:nvPr/>
        </p:nvSpPr>
        <p:spPr>
          <a:xfrm>
            <a:off x="457199" y="1484784"/>
            <a:ext cx="3334545" cy="5089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ea typeface="微软雅黑" panose="020B0503020204020204" pitchFamily="34" charset="-122"/>
              </a:rPr>
              <a:t>20</a:t>
            </a:fld>
            <a:endParaRPr lang="zh-CN" altLang="en-US">
              <a:ea typeface="微软雅黑" panose="020B0503020204020204" pitchFamily="34" charset="-122"/>
            </a:endParaRPr>
          </a:p>
        </p:txBody>
      </p:sp>
      <p:sp>
        <p:nvSpPr>
          <p:cNvPr id="5" name="TextBox 4"/>
          <p:cNvSpPr txBox="1"/>
          <p:nvPr/>
        </p:nvSpPr>
        <p:spPr>
          <a:xfrm>
            <a:off x="1404390" y="1229206"/>
            <a:ext cx="1440161" cy="461665"/>
          </a:xfrm>
          <a:prstGeom prst="rect">
            <a:avLst/>
          </a:prstGeom>
          <a:solidFill>
            <a:schemeClr val="bg1"/>
          </a:solidFill>
        </p:spPr>
        <p:txBody>
          <a:bodyPr wrap="square" rtlCol="0">
            <a:spAutoFit/>
          </a:bodyPr>
          <a:lstStyle/>
          <a:p>
            <a:pPr algn="ctr"/>
            <a:r>
              <a:rPr lang="zh-CN" altLang="en-US" sz="2400" b="1" dirty="0">
                <a:solidFill>
                  <a:srgbClr val="7030A0"/>
                </a:solidFill>
                <a:latin typeface="微软雅黑" panose="020B0503020204020204" pitchFamily="34" charset="-122"/>
                <a:ea typeface="微软雅黑" panose="020B0503020204020204" pitchFamily="34" charset="-122"/>
              </a:rPr>
              <a:t>执行流程</a:t>
            </a:r>
          </a:p>
        </p:txBody>
      </p:sp>
      <p:pic>
        <p:nvPicPr>
          <p:cNvPr id="23" name="图片 22">
            <a:extLst>
              <a:ext uri="{FF2B5EF4-FFF2-40B4-BE49-F238E27FC236}">
                <a16:creationId xmlns:a16="http://schemas.microsoft.com/office/drawing/2014/main" id="{C641705A-6117-7040-AED6-8849B37BE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776" y="1108522"/>
            <a:ext cx="7899785" cy="5465482"/>
          </a:xfrm>
          <a:prstGeom prst="rect">
            <a:avLst/>
          </a:prstGeom>
          <a:ln>
            <a:solidFill>
              <a:schemeClr val="tx1"/>
            </a:solidFill>
          </a:ln>
        </p:spPr>
      </p:pic>
      <p:sp>
        <p:nvSpPr>
          <p:cNvPr id="25"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Example</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9C4BE82-0B8A-E342-A8FF-AF095560E467}"/>
              </a:ext>
            </a:extLst>
          </p:cNvPr>
          <p:cNvSpPr/>
          <p:nvPr/>
        </p:nvSpPr>
        <p:spPr>
          <a:xfrm>
            <a:off x="1855529" y="2216874"/>
            <a:ext cx="1288142" cy="369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20</a:t>
            </a:r>
            <a:endParaRPr lang="zh-CN" altLang="en-US" dirty="0">
              <a:solidFill>
                <a:srgbClr val="FF0000"/>
              </a:solidFill>
            </a:endParaRPr>
          </a:p>
        </p:txBody>
      </p:sp>
      <p:sp>
        <p:nvSpPr>
          <p:cNvPr id="12" name="TextBox 5">
            <a:extLst>
              <a:ext uri="{FF2B5EF4-FFF2-40B4-BE49-F238E27FC236}">
                <a16:creationId xmlns:a16="http://schemas.microsoft.com/office/drawing/2014/main" id="{7B112EBE-BC3F-454A-8102-ABCB85EE74DA}"/>
              </a:ext>
            </a:extLst>
          </p:cNvPr>
          <p:cNvSpPr txBox="1"/>
          <p:nvPr/>
        </p:nvSpPr>
        <p:spPr>
          <a:xfrm>
            <a:off x="839415" y="2216874"/>
            <a:ext cx="958924" cy="369332"/>
          </a:xfrm>
          <a:prstGeom prst="rect">
            <a:avLst/>
          </a:prstGeom>
          <a:noFill/>
        </p:spPr>
        <p:txBody>
          <a:bodyPr wrap="square" rtlCol="0">
            <a:spAutoFit/>
          </a:bodyPr>
          <a:lstStyle/>
          <a:p>
            <a:r>
              <a:rPr lang="en-US" altLang="zh-CN" dirty="0"/>
              <a:t>radius</a:t>
            </a:r>
            <a:endParaRPr lang="zh-CN" altLang="en-US" dirty="0"/>
          </a:p>
        </p:txBody>
      </p:sp>
      <p:sp>
        <p:nvSpPr>
          <p:cNvPr id="13" name="TextBox 20">
            <a:extLst>
              <a:ext uri="{FF2B5EF4-FFF2-40B4-BE49-F238E27FC236}">
                <a16:creationId xmlns:a16="http://schemas.microsoft.com/office/drawing/2014/main" id="{264B7372-A923-1D46-B345-EB64F0DA68A8}"/>
              </a:ext>
            </a:extLst>
          </p:cNvPr>
          <p:cNvSpPr txBox="1"/>
          <p:nvPr/>
        </p:nvSpPr>
        <p:spPr>
          <a:xfrm>
            <a:off x="1991544" y="1775534"/>
            <a:ext cx="1123533" cy="369332"/>
          </a:xfrm>
          <a:prstGeom prst="rect">
            <a:avLst/>
          </a:prstGeom>
          <a:noFill/>
        </p:spPr>
        <p:txBody>
          <a:bodyPr wrap="square" rtlCol="0">
            <a:spAutoFit/>
          </a:bodyPr>
          <a:lstStyle/>
          <a:p>
            <a:r>
              <a:rPr lang="en-US" altLang="zh-CN" dirty="0"/>
              <a:t>Memory</a:t>
            </a:r>
            <a:endParaRPr lang="zh-CN" altLang="en-US" dirty="0"/>
          </a:p>
        </p:txBody>
      </p:sp>
      <p:sp>
        <p:nvSpPr>
          <p:cNvPr id="14" name="矩形 13">
            <a:extLst>
              <a:ext uri="{FF2B5EF4-FFF2-40B4-BE49-F238E27FC236}">
                <a16:creationId xmlns:a16="http://schemas.microsoft.com/office/drawing/2014/main" id="{4BD8027D-2475-8E40-A9A5-3D81050FC0DA}"/>
              </a:ext>
            </a:extLst>
          </p:cNvPr>
          <p:cNvSpPr/>
          <p:nvPr/>
        </p:nvSpPr>
        <p:spPr>
          <a:xfrm>
            <a:off x="1858957" y="2783646"/>
            <a:ext cx="1288142" cy="3693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1256.636</a:t>
            </a:r>
            <a:endParaRPr lang="zh-CN" altLang="en-US" dirty="0">
              <a:solidFill>
                <a:srgbClr val="FF0000"/>
              </a:solidFill>
            </a:endParaRPr>
          </a:p>
        </p:txBody>
      </p:sp>
      <p:sp>
        <p:nvSpPr>
          <p:cNvPr id="15" name="TextBox 24">
            <a:extLst>
              <a:ext uri="{FF2B5EF4-FFF2-40B4-BE49-F238E27FC236}">
                <a16:creationId xmlns:a16="http://schemas.microsoft.com/office/drawing/2014/main" id="{DDA17653-FBBA-384E-B897-30C260B6C664}"/>
              </a:ext>
            </a:extLst>
          </p:cNvPr>
          <p:cNvSpPr txBox="1"/>
          <p:nvPr/>
        </p:nvSpPr>
        <p:spPr>
          <a:xfrm>
            <a:off x="862275" y="2741413"/>
            <a:ext cx="958924" cy="369332"/>
          </a:xfrm>
          <a:prstGeom prst="rect">
            <a:avLst/>
          </a:prstGeom>
          <a:noFill/>
        </p:spPr>
        <p:txBody>
          <a:bodyPr wrap="square" rtlCol="0">
            <a:spAutoFit/>
          </a:bodyPr>
          <a:lstStyle/>
          <a:p>
            <a:r>
              <a:rPr lang="en-US" altLang="zh-CN" dirty="0"/>
              <a:t>area</a:t>
            </a:r>
            <a:endParaRPr lang="zh-CN" altLang="en-US" dirty="0"/>
          </a:p>
        </p:txBody>
      </p:sp>
      <p:sp>
        <p:nvSpPr>
          <p:cNvPr id="17" name="矩形标注 16">
            <a:extLst>
              <a:ext uri="{FF2B5EF4-FFF2-40B4-BE49-F238E27FC236}">
                <a16:creationId xmlns:a16="http://schemas.microsoft.com/office/drawing/2014/main" id="{3BAC6157-0188-934A-9579-95543F7EE690}"/>
              </a:ext>
            </a:extLst>
          </p:cNvPr>
          <p:cNvSpPr/>
          <p:nvPr/>
        </p:nvSpPr>
        <p:spPr>
          <a:xfrm>
            <a:off x="790227" y="3531893"/>
            <a:ext cx="2016224" cy="546289"/>
          </a:xfrm>
          <a:prstGeom prst="wedgeRectCallout">
            <a:avLst>
              <a:gd name="adj1" fmla="val -900"/>
              <a:gd name="adj2" fmla="val -2233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area</a:t>
            </a:r>
            <a:r>
              <a:rPr lang="zh-CN" altLang="en-US" dirty="0">
                <a:solidFill>
                  <a:schemeClr val="tx1"/>
                </a:solidFill>
              </a:rPr>
              <a:t>值写入内存</a:t>
            </a:r>
          </a:p>
        </p:txBody>
      </p:sp>
      <p:pic>
        <p:nvPicPr>
          <p:cNvPr id="6" name="图片 5">
            <a:extLst>
              <a:ext uri="{FF2B5EF4-FFF2-40B4-BE49-F238E27FC236}">
                <a16:creationId xmlns:a16="http://schemas.microsoft.com/office/drawing/2014/main" id="{AF3AB6D7-D121-4442-8C0B-838D69CD33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275" y="4543749"/>
            <a:ext cx="5415938" cy="1312676"/>
          </a:xfrm>
          <a:prstGeom prst="rect">
            <a:avLst/>
          </a:prstGeom>
          <a:ln>
            <a:solidFill>
              <a:schemeClr val="tx1"/>
            </a:solidFill>
          </a:ln>
        </p:spPr>
      </p:pic>
    </p:spTree>
    <p:extLst>
      <p:ext uri="{BB962C8B-B14F-4D97-AF65-F5344CB8AC3E}">
        <p14:creationId xmlns:p14="http://schemas.microsoft.com/office/powerpoint/2010/main" val="338978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BFCA0A-C76C-014B-8C28-C9CA35496119}"/>
              </a:ext>
            </a:extLst>
          </p:cNvPr>
          <p:cNvSpPr/>
          <p:nvPr/>
        </p:nvSpPr>
        <p:spPr>
          <a:xfrm>
            <a:off x="457199" y="1484784"/>
            <a:ext cx="3334545" cy="50892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ea typeface="微软雅黑" panose="020B0503020204020204" pitchFamily="34" charset="-122"/>
              </a:rPr>
              <a:t>21</a:t>
            </a:fld>
            <a:endParaRPr lang="zh-CN" altLang="en-US">
              <a:ea typeface="微软雅黑" panose="020B0503020204020204" pitchFamily="34" charset="-122"/>
            </a:endParaRPr>
          </a:p>
        </p:txBody>
      </p:sp>
      <p:sp>
        <p:nvSpPr>
          <p:cNvPr id="5" name="TextBox 4"/>
          <p:cNvSpPr txBox="1"/>
          <p:nvPr/>
        </p:nvSpPr>
        <p:spPr>
          <a:xfrm>
            <a:off x="1404390" y="1229206"/>
            <a:ext cx="1440161" cy="461665"/>
          </a:xfrm>
          <a:prstGeom prst="rect">
            <a:avLst/>
          </a:prstGeom>
          <a:solidFill>
            <a:schemeClr val="bg1"/>
          </a:solidFill>
        </p:spPr>
        <p:txBody>
          <a:bodyPr wrap="square" rtlCol="0">
            <a:spAutoFit/>
          </a:bodyPr>
          <a:lstStyle/>
          <a:p>
            <a:pPr algn="ctr"/>
            <a:r>
              <a:rPr lang="zh-CN" altLang="en-US" sz="2400" b="1" dirty="0">
                <a:solidFill>
                  <a:srgbClr val="7030A0"/>
                </a:solidFill>
                <a:latin typeface="微软雅黑" panose="020B0503020204020204" pitchFamily="34" charset="-122"/>
                <a:ea typeface="微软雅黑" panose="020B0503020204020204" pitchFamily="34" charset="-122"/>
              </a:rPr>
              <a:t>程序要素</a:t>
            </a:r>
          </a:p>
        </p:txBody>
      </p:sp>
      <p:pic>
        <p:nvPicPr>
          <p:cNvPr id="23" name="图片 22">
            <a:extLst>
              <a:ext uri="{FF2B5EF4-FFF2-40B4-BE49-F238E27FC236}">
                <a16:creationId xmlns:a16="http://schemas.microsoft.com/office/drawing/2014/main" id="{C641705A-6117-7040-AED6-8849B37BE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776" y="1108522"/>
            <a:ext cx="7899785" cy="5465482"/>
          </a:xfrm>
          <a:prstGeom prst="rect">
            <a:avLst/>
          </a:prstGeom>
          <a:ln>
            <a:solidFill>
              <a:schemeClr val="tx1"/>
            </a:solidFill>
          </a:ln>
        </p:spPr>
      </p:pic>
      <p:sp>
        <p:nvSpPr>
          <p:cNvPr id="25"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Example</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6" name="TextBox 4">
            <a:extLst>
              <a:ext uri="{FF2B5EF4-FFF2-40B4-BE49-F238E27FC236}">
                <a16:creationId xmlns:a16="http://schemas.microsoft.com/office/drawing/2014/main" id="{ABF394D8-FB8C-BF47-A8EF-2CBC27754D8C}"/>
              </a:ext>
            </a:extLst>
          </p:cNvPr>
          <p:cNvSpPr txBox="1"/>
          <p:nvPr/>
        </p:nvSpPr>
        <p:spPr>
          <a:xfrm>
            <a:off x="523189" y="1946449"/>
            <a:ext cx="3556587" cy="3987887"/>
          </a:xfrm>
          <a:prstGeom prst="rect">
            <a:avLst/>
          </a:prstGeom>
          <a:noFill/>
        </p:spPr>
        <p:txBody>
          <a:bodyPr wrap="square" rtlCol="0">
            <a:spAutoFit/>
          </a:bodyPr>
          <a:lstStyle/>
          <a:p>
            <a:pPr marL="285750" indent="-285750">
              <a:lnSpc>
                <a:spcPct val="150000"/>
              </a:lnSpc>
              <a:buFont typeface="Wingdings" pitchFamily="2" charset="2"/>
              <a:buChar char="ü"/>
            </a:pPr>
            <a:r>
              <a:rPr lang="zh-CN" altLang="en-US" sz="1900" dirty="0">
                <a:solidFill>
                  <a:schemeClr val="accent2"/>
                </a:solidFill>
                <a:latin typeface="Microsoft YaHei" panose="020B0503020204020204" pitchFamily="34" charset="-122"/>
                <a:ea typeface="Microsoft YaHei" panose="020B0503020204020204" pitchFamily="34" charset="-122"/>
              </a:rPr>
              <a:t>标识符         </a:t>
            </a:r>
            <a:r>
              <a:rPr lang="en-US" altLang="zh-CN" sz="1900" dirty="0">
                <a:solidFill>
                  <a:schemeClr val="accent2"/>
                </a:solidFill>
                <a:latin typeface="Microsoft YaHei" panose="020B0503020204020204" pitchFamily="34" charset="-122"/>
                <a:ea typeface="Microsoft YaHei" panose="020B0503020204020204" pitchFamily="34" charset="-122"/>
              </a:rPr>
              <a:t>(</a:t>
            </a:r>
            <a:r>
              <a:rPr lang="en-US" altLang="en-US" sz="1900" dirty="0">
                <a:solidFill>
                  <a:schemeClr val="accent2"/>
                </a:solidFill>
                <a:latin typeface="Microsoft YaHei" panose="020B0503020204020204" pitchFamily="34" charset="-122"/>
                <a:ea typeface="Microsoft YaHei" panose="020B0503020204020204" pitchFamily="34" charset="-122"/>
              </a:rPr>
              <a:t>Identifier</a:t>
            </a:r>
            <a:r>
              <a:rPr lang="en-US" altLang="zh-CN" sz="1900" dirty="0">
                <a:solidFill>
                  <a:schemeClr val="accent2"/>
                </a:solidFill>
                <a:latin typeface="Microsoft YaHei" panose="020B0503020204020204" pitchFamily="34" charset="-122"/>
                <a:ea typeface="Microsoft YaHei" panose="020B0503020204020204" pitchFamily="34" charset="-122"/>
              </a:rPr>
              <a:t>)</a:t>
            </a:r>
          </a:p>
          <a:p>
            <a:pPr marL="285750" indent="-285750">
              <a:lnSpc>
                <a:spcPct val="150000"/>
              </a:lnSpc>
              <a:buFont typeface="Wingdings" pitchFamily="2" charset="2"/>
              <a:buChar char="ü"/>
            </a:pPr>
            <a:r>
              <a:rPr lang="zh-CN" altLang="en-US" sz="1900" dirty="0">
                <a:solidFill>
                  <a:schemeClr val="accent2"/>
                </a:solidFill>
                <a:latin typeface="Microsoft YaHei" panose="020B0503020204020204" pitchFamily="34" charset="-122"/>
                <a:ea typeface="Microsoft YaHei" panose="020B0503020204020204" pitchFamily="34" charset="-122"/>
              </a:rPr>
              <a:t>变量             </a:t>
            </a:r>
            <a:r>
              <a:rPr lang="en-US" altLang="zh-CN" sz="1900" dirty="0">
                <a:solidFill>
                  <a:schemeClr val="accent2"/>
                </a:solidFill>
                <a:latin typeface="Microsoft YaHei" panose="020B0503020204020204" pitchFamily="34" charset="-122"/>
                <a:ea typeface="Microsoft YaHei" panose="020B0503020204020204" pitchFamily="34" charset="-122"/>
              </a:rPr>
              <a:t>(Variable)</a:t>
            </a:r>
          </a:p>
          <a:p>
            <a:pPr marL="285750" indent="-285750">
              <a:lnSpc>
                <a:spcPct val="150000"/>
              </a:lnSpc>
              <a:buFont typeface="Wingdings" pitchFamily="2" charset="2"/>
              <a:buChar char="ü"/>
            </a:pPr>
            <a:r>
              <a:rPr lang="zh-CN" altLang="en-US" sz="1900" dirty="0">
                <a:solidFill>
                  <a:schemeClr val="accent2"/>
                </a:solidFill>
                <a:latin typeface="Microsoft YaHei" panose="020B0503020204020204" pitchFamily="34" charset="-122"/>
                <a:ea typeface="Microsoft YaHei" panose="020B0503020204020204" pitchFamily="34" charset="-122"/>
              </a:rPr>
              <a:t>数据类型      </a:t>
            </a:r>
            <a:r>
              <a:rPr lang="en-US" altLang="zh-CN" sz="1900" dirty="0">
                <a:solidFill>
                  <a:schemeClr val="accent2"/>
                </a:solidFill>
                <a:latin typeface="Microsoft YaHei" panose="020B0503020204020204" pitchFamily="34" charset="-122"/>
                <a:ea typeface="Microsoft YaHei" panose="020B0503020204020204" pitchFamily="34" charset="-122"/>
              </a:rPr>
              <a:t>(Data type)</a:t>
            </a:r>
          </a:p>
          <a:p>
            <a:pPr marL="285750" indent="-285750">
              <a:lnSpc>
                <a:spcPct val="150000"/>
              </a:lnSpc>
              <a:buFont typeface="Wingdings" pitchFamily="2" charset="2"/>
              <a:buChar char="ü"/>
            </a:pPr>
            <a:r>
              <a:rPr lang="zh-CN" altLang="en-US" sz="1900" dirty="0">
                <a:solidFill>
                  <a:schemeClr val="accent2"/>
                </a:solidFill>
                <a:latin typeface="Microsoft YaHei" panose="020B0503020204020204" pitchFamily="34" charset="-122"/>
                <a:ea typeface="Microsoft YaHei" panose="020B0503020204020204" pitchFamily="34" charset="-122"/>
              </a:rPr>
              <a:t>运算符          </a:t>
            </a:r>
            <a:r>
              <a:rPr lang="en-US" altLang="zh-CN" sz="1900" dirty="0">
                <a:solidFill>
                  <a:schemeClr val="accent2"/>
                </a:solidFill>
                <a:latin typeface="Microsoft YaHei" panose="020B0503020204020204" pitchFamily="34" charset="-122"/>
                <a:ea typeface="Microsoft YaHei" panose="020B0503020204020204" pitchFamily="34" charset="-122"/>
              </a:rPr>
              <a:t>(Operator)</a:t>
            </a:r>
          </a:p>
          <a:p>
            <a:pPr marL="285750" indent="-285750">
              <a:lnSpc>
                <a:spcPct val="150000"/>
              </a:lnSpc>
              <a:buFont typeface="Wingdings" pitchFamily="2" charset="2"/>
              <a:buChar char="ü"/>
            </a:pPr>
            <a:r>
              <a:rPr lang="zh-CN" altLang="en-US" sz="1900" dirty="0">
                <a:solidFill>
                  <a:schemeClr val="accent2"/>
                </a:solidFill>
                <a:latin typeface="Microsoft YaHei" panose="020B0503020204020204" pitchFamily="34" charset="-122"/>
                <a:ea typeface="Microsoft YaHei" panose="020B0503020204020204" pitchFamily="34" charset="-122"/>
              </a:rPr>
              <a:t>表达式          </a:t>
            </a:r>
            <a:r>
              <a:rPr lang="en-US" altLang="zh-CN" sz="1900" dirty="0">
                <a:solidFill>
                  <a:schemeClr val="accent2"/>
                </a:solidFill>
                <a:latin typeface="Microsoft YaHei" panose="020B0503020204020204" pitchFamily="34" charset="-122"/>
                <a:ea typeface="Microsoft YaHei" panose="020B0503020204020204" pitchFamily="34" charset="-122"/>
              </a:rPr>
              <a:t>(Expression)</a:t>
            </a:r>
          </a:p>
          <a:p>
            <a:pPr marL="285750" indent="-285750">
              <a:lnSpc>
                <a:spcPct val="150000"/>
              </a:lnSpc>
              <a:buFont typeface="Wingdings" pitchFamily="2" charset="2"/>
              <a:buChar char="ü"/>
            </a:pPr>
            <a:r>
              <a:rPr lang="zh-CN" altLang="en-US" sz="1900" dirty="0">
                <a:solidFill>
                  <a:schemeClr val="accent2"/>
                </a:solidFill>
                <a:latin typeface="Microsoft YaHei" panose="020B0503020204020204" pitchFamily="34" charset="-122"/>
                <a:ea typeface="Microsoft YaHei" panose="020B0503020204020204" pitchFamily="34" charset="-122"/>
              </a:rPr>
              <a:t>语句</a:t>
            </a:r>
            <a:r>
              <a:rPr lang="en-US" altLang="zh-CN" sz="1900" dirty="0">
                <a:solidFill>
                  <a:schemeClr val="accent2"/>
                </a:solidFill>
                <a:latin typeface="Microsoft YaHei" panose="020B0503020204020204" pitchFamily="34" charset="-122"/>
                <a:ea typeface="Microsoft YaHei" panose="020B0503020204020204" pitchFamily="34" charset="-122"/>
              </a:rPr>
              <a:t>	           (Statement)</a:t>
            </a:r>
          </a:p>
          <a:p>
            <a:pPr marL="285750" indent="-285750">
              <a:lnSpc>
                <a:spcPct val="150000"/>
              </a:lnSpc>
              <a:buFont typeface="Wingdings" pitchFamily="2" charset="2"/>
              <a:buChar char="ü"/>
            </a:pPr>
            <a:r>
              <a:rPr lang="zh-CN" altLang="en-US" sz="1900" dirty="0">
                <a:solidFill>
                  <a:schemeClr val="accent1"/>
                </a:solidFill>
                <a:latin typeface="Microsoft YaHei" panose="020B0503020204020204" pitchFamily="34" charset="-122"/>
                <a:ea typeface="Microsoft YaHei" panose="020B0503020204020204" pitchFamily="34" charset="-122"/>
              </a:rPr>
              <a:t>类                 </a:t>
            </a:r>
            <a:r>
              <a:rPr lang="en-US" altLang="zh-CN" sz="1900" dirty="0">
                <a:solidFill>
                  <a:schemeClr val="accent1"/>
                </a:solidFill>
                <a:latin typeface="Microsoft YaHei" panose="020B0503020204020204" pitchFamily="34" charset="-122"/>
                <a:ea typeface="Microsoft YaHei" panose="020B0503020204020204" pitchFamily="34" charset="-122"/>
              </a:rPr>
              <a:t>(Class)</a:t>
            </a:r>
          </a:p>
          <a:p>
            <a:pPr marL="285750" indent="-285750">
              <a:lnSpc>
                <a:spcPct val="150000"/>
              </a:lnSpc>
              <a:buFont typeface="Wingdings" pitchFamily="2" charset="2"/>
              <a:buChar char="ü"/>
            </a:pPr>
            <a:r>
              <a:rPr lang="zh-CN" altLang="en-US" sz="1900" dirty="0">
                <a:solidFill>
                  <a:schemeClr val="accent1"/>
                </a:solidFill>
                <a:latin typeface="Microsoft YaHei" panose="020B0503020204020204" pitchFamily="34" charset="-122"/>
                <a:ea typeface="Microsoft YaHei" panose="020B0503020204020204" pitchFamily="34" charset="-122"/>
              </a:rPr>
              <a:t>对象              </a:t>
            </a:r>
            <a:r>
              <a:rPr lang="en-US" altLang="zh-CN" sz="1900" dirty="0">
                <a:solidFill>
                  <a:schemeClr val="accent1"/>
                </a:solidFill>
                <a:latin typeface="Microsoft YaHei" panose="020B0503020204020204" pitchFamily="34" charset="-122"/>
                <a:ea typeface="Microsoft YaHei" panose="020B0503020204020204" pitchFamily="34" charset="-122"/>
              </a:rPr>
              <a:t>(Object)</a:t>
            </a:r>
          </a:p>
          <a:p>
            <a:pPr marL="285750" indent="-285750">
              <a:lnSpc>
                <a:spcPct val="150000"/>
              </a:lnSpc>
              <a:buFont typeface="Wingdings" pitchFamily="2" charset="2"/>
              <a:buChar char="ü"/>
            </a:pPr>
            <a:r>
              <a:rPr lang="zh-CN" altLang="en-US" sz="1900" dirty="0">
                <a:solidFill>
                  <a:schemeClr val="accent1"/>
                </a:solidFill>
                <a:latin typeface="Microsoft YaHei" panose="020B0503020204020204" pitchFamily="34" charset="-122"/>
                <a:ea typeface="Microsoft YaHei" panose="020B0503020204020204" pitchFamily="34" charset="-122"/>
              </a:rPr>
              <a:t>方法              </a:t>
            </a:r>
            <a:r>
              <a:rPr lang="en-US" altLang="zh-CN" sz="1900" dirty="0">
                <a:solidFill>
                  <a:schemeClr val="accent1"/>
                </a:solidFill>
                <a:latin typeface="Microsoft YaHei" panose="020B0503020204020204" pitchFamily="34" charset="-122"/>
                <a:ea typeface="Microsoft YaHei" panose="020B0503020204020204" pitchFamily="34" charset="-122"/>
              </a:rPr>
              <a:t>(Method)</a:t>
            </a:r>
          </a:p>
        </p:txBody>
      </p:sp>
    </p:spTree>
    <p:extLst>
      <p:ext uri="{BB962C8B-B14F-4D97-AF65-F5344CB8AC3E}">
        <p14:creationId xmlns:p14="http://schemas.microsoft.com/office/powerpoint/2010/main" val="1851430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ea typeface="微软雅黑" panose="020B0503020204020204" pitchFamily="34" charset="-122"/>
              </a:rPr>
              <a:t>22</a:t>
            </a:fld>
            <a:endParaRPr lang="zh-CN" altLang="en-US">
              <a:ea typeface="微软雅黑" panose="020B0503020204020204" pitchFamily="34" charset="-122"/>
            </a:endParaRPr>
          </a:p>
        </p:txBody>
      </p:sp>
      <p:sp>
        <p:nvSpPr>
          <p:cNvPr id="5" name="TextBox 4"/>
          <p:cNvSpPr txBox="1"/>
          <p:nvPr/>
        </p:nvSpPr>
        <p:spPr>
          <a:xfrm>
            <a:off x="1404390" y="1229206"/>
            <a:ext cx="7206210" cy="461665"/>
          </a:xfrm>
          <a:prstGeom prst="rect">
            <a:avLst/>
          </a:prstGeom>
          <a:solidFill>
            <a:schemeClr val="bg1"/>
          </a:solidFill>
        </p:spPr>
        <p:txBody>
          <a:bodyPr wrap="square" rtlCol="0">
            <a:spAutoFit/>
          </a:bodyPr>
          <a:lstStyle/>
          <a:p>
            <a:pPr algn="ctr"/>
            <a:r>
              <a:rPr lang="zh-CN" altLang="en-US" sz="2400" b="1" dirty="0">
                <a:solidFill>
                  <a:srgbClr val="7030A0"/>
                </a:solidFill>
                <a:latin typeface="微软雅黑" panose="020B0503020204020204" pitchFamily="34" charset="-122"/>
                <a:ea typeface="微软雅黑" panose="020B0503020204020204" pitchFamily="34" charset="-122"/>
              </a:rPr>
              <a:t>标识符：</a:t>
            </a:r>
            <a:r>
              <a:rPr lang="zh-CN" altLang="en-US" sz="2400" dirty="0">
                <a:latin typeface="Microsoft YaHei" panose="020B0503020204020204" pitchFamily="34" charset="-122"/>
                <a:ea typeface="Microsoft YaHei" panose="020B0503020204020204" pitchFamily="34" charset="-122"/>
              </a:rPr>
              <a:t>常量、变量、类和方法等</a:t>
            </a:r>
            <a:r>
              <a:rPr lang="zh-CN" altLang="en-US" sz="2400" dirty="0">
                <a:solidFill>
                  <a:srgbClr val="C00000"/>
                </a:solidFill>
                <a:latin typeface="Microsoft YaHei" panose="020B0503020204020204" pitchFamily="34" charset="-122"/>
                <a:ea typeface="Microsoft YaHei" panose="020B0503020204020204" pitchFamily="34" charset="-122"/>
              </a:rPr>
              <a:t>命名符号</a:t>
            </a:r>
            <a:endParaRPr lang="zh-CN" altLang="en-US" sz="2400" b="1" dirty="0">
              <a:solidFill>
                <a:srgbClr val="C00000"/>
              </a:solidFill>
              <a:latin typeface="Microsoft YaHei" panose="020B0503020204020204" pitchFamily="34" charset="-122"/>
              <a:ea typeface="Microsoft YaHei" panose="020B0503020204020204" pitchFamily="34" charset="-122"/>
            </a:endParaRPr>
          </a:p>
        </p:txBody>
      </p:sp>
      <p:pic>
        <p:nvPicPr>
          <p:cNvPr id="23" name="图片 22">
            <a:extLst>
              <a:ext uri="{FF2B5EF4-FFF2-40B4-BE49-F238E27FC236}">
                <a16:creationId xmlns:a16="http://schemas.microsoft.com/office/drawing/2014/main" id="{C641705A-6117-7040-AED6-8849B37BE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301" y="2015853"/>
            <a:ext cx="6531633" cy="4518923"/>
          </a:xfrm>
          <a:prstGeom prst="rect">
            <a:avLst/>
          </a:prstGeom>
          <a:ln>
            <a:solidFill>
              <a:schemeClr val="tx1"/>
            </a:solidFill>
          </a:ln>
        </p:spPr>
      </p:pic>
      <p:sp>
        <p:nvSpPr>
          <p:cNvPr id="25"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Identifier</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 标识符</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0" name="流程图: 过程 8">
            <a:extLst>
              <a:ext uri="{FF2B5EF4-FFF2-40B4-BE49-F238E27FC236}">
                <a16:creationId xmlns:a16="http://schemas.microsoft.com/office/drawing/2014/main" id="{BE94C42C-9DB0-D844-BB37-C06C0E0A8761}"/>
              </a:ext>
            </a:extLst>
          </p:cNvPr>
          <p:cNvSpPr/>
          <p:nvPr/>
        </p:nvSpPr>
        <p:spPr>
          <a:xfrm>
            <a:off x="3719736" y="2636912"/>
            <a:ext cx="1080120" cy="288032"/>
          </a:xfrm>
          <a:prstGeom prst="flowChartProcess">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 name="文本框 5">
            <a:extLst>
              <a:ext uri="{FF2B5EF4-FFF2-40B4-BE49-F238E27FC236}">
                <a16:creationId xmlns:a16="http://schemas.microsoft.com/office/drawing/2014/main" id="{73604834-C06C-B44A-A97A-B8BA645A7439}"/>
              </a:ext>
            </a:extLst>
          </p:cNvPr>
          <p:cNvSpPr txBox="1"/>
          <p:nvPr/>
        </p:nvSpPr>
        <p:spPr>
          <a:xfrm>
            <a:off x="5580652" y="2596262"/>
            <a:ext cx="1296144" cy="369332"/>
          </a:xfrm>
          <a:prstGeom prst="rect">
            <a:avLst/>
          </a:prstGeom>
          <a:noFill/>
        </p:spPr>
        <p:txBody>
          <a:bodyPr wrap="square" rtlCol="0">
            <a:spAutoFit/>
          </a:bodyPr>
          <a:lstStyle/>
          <a:p>
            <a:r>
              <a:rPr kumimoji="1" lang="zh-CN" altLang="en-US" b="1" dirty="0">
                <a:solidFill>
                  <a:srgbClr val="002060"/>
                </a:solidFill>
                <a:latin typeface="Microsoft YaHei" panose="020B0503020204020204" pitchFamily="34" charset="-122"/>
                <a:ea typeface="Microsoft YaHei" panose="020B0503020204020204" pitchFamily="34" charset="-122"/>
              </a:rPr>
              <a:t>类的名称</a:t>
            </a:r>
          </a:p>
        </p:txBody>
      </p:sp>
      <p:sp>
        <p:nvSpPr>
          <p:cNvPr id="13" name="流程图: 过程 8">
            <a:extLst>
              <a:ext uri="{FF2B5EF4-FFF2-40B4-BE49-F238E27FC236}">
                <a16:creationId xmlns:a16="http://schemas.microsoft.com/office/drawing/2014/main" id="{126791F0-19CE-424B-B7C3-CFE43D6BA67B}"/>
              </a:ext>
            </a:extLst>
          </p:cNvPr>
          <p:cNvSpPr/>
          <p:nvPr/>
        </p:nvSpPr>
        <p:spPr>
          <a:xfrm>
            <a:off x="4655840" y="3063739"/>
            <a:ext cx="432048" cy="288032"/>
          </a:xfrm>
          <a:prstGeom prst="flowChartProcess">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4" name="文本框 13">
            <a:extLst>
              <a:ext uri="{FF2B5EF4-FFF2-40B4-BE49-F238E27FC236}">
                <a16:creationId xmlns:a16="http://schemas.microsoft.com/office/drawing/2014/main" id="{FA9D4B6A-977F-8E43-A9CB-CBC4B53CB589}"/>
              </a:ext>
            </a:extLst>
          </p:cNvPr>
          <p:cNvSpPr txBox="1"/>
          <p:nvPr/>
        </p:nvSpPr>
        <p:spPr>
          <a:xfrm>
            <a:off x="6816080" y="3020978"/>
            <a:ext cx="1296144" cy="369332"/>
          </a:xfrm>
          <a:prstGeom prst="rect">
            <a:avLst/>
          </a:prstGeom>
          <a:noFill/>
        </p:spPr>
        <p:txBody>
          <a:bodyPr wrap="square" rtlCol="0">
            <a:spAutoFit/>
          </a:bodyPr>
          <a:lstStyle/>
          <a:p>
            <a:r>
              <a:rPr kumimoji="1" lang="zh-CN" altLang="en-US" b="1" dirty="0">
                <a:solidFill>
                  <a:srgbClr val="002060"/>
                </a:solidFill>
                <a:latin typeface="Microsoft YaHei" panose="020B0503020204020204" pitchFamily="34" charset="-122"/>
                <a:ea typeface="Microsoft YaHei" panose="020B0503020204020204" pitchFamily="34" charset="-122"/>
              </a:rPr>
              <a:t>方法名称</a:t>
            </a:r>
          </a:p>
        </p:txBody>
      </p:sp>
      <p:sp>
        <p:nvSpPr>
          <p:cNvPr id="15" name="流程图: 过程 8">
            <a:extLst>
              <a:ext uri="{FF2B5EF4-FFF2-40B4-BE49-F238E27FC236}">
                <a16:creationId xmlns:a16="http://schemas.microsoft.com/office/drawing/2014/main" id="{0251ED59-85FF-BF43-A6B5-DEB7C99FF4A0}"/>
              </a:ext>
            </a:extLst>
          </p:cNvPr>
          <p:cNvSpPr/>
          <p:nvPr/>
        </p:nvSpPr>
        <p:spPr>
          <a:xfrm>
            <a:off x="3863752" y="3546002"/>
            <a:ext cx="684076" cy="459061"/>
          </a:xfrm>
          <a:prstGeom prst="flowChartProcess">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文本框 16">
            <a:extLst>
              <a:ext uri="{FF2B5EF4-FFF2-40B4-BE49-F238E27FC236}">
                <a16:creationId xmlns:a16="http://schemas.microsoft.com/office/drawing/2014/main" id="{33797F9B-C7A9-E84C-B10E-F1044D485B66}"/>
              </a:ext>
            </a:extLst>
          </p:cNvPr>
          <p:cNvSpPr txBox="1"/>
          <p:nvPr/>
        </p:nvSpPr>
        <p:spPr>
          <a:xfrm>
            <a:off x="5938309" y="3563878"/>
            <a:ext cx="1296144" cy="369332"/>
          </a:xfrm>
          <a:prstGeom prst="rect">
            <a:avLst/>
          </a:prstGeom>
          <a:noFill/>
        </p:spPr>
        <p:txBody>
          <a:bodyPr wrap="square" rtlCol="0">
            <a:spAutoFit/>
          </a:bodyPr>
          <a:lstStyle/>
          <a:p>
            <a:r>
              <a:rPr kumimoji="1" lang="zh-CN" altLang="en-US" b="1" dirty="0">
                <a:solidFill>
                  <a:srgbClr val="002060"/>
                </a:solidFill>
                <a:latin typeface="Microsoft YaHei" panose="020B0503020204020204" pitchFamily="34" charset="-122"/>
                <a:ea typeface="Microsoft YaHei" panose="020B0503020204020204" pitchFamily="34" charset="-122"/>
              </a:rPr>
              <a:t>变量名称</a:t>
            </a:r>
          </a:p>
        </p:txBody>
      </p:sp>
      <p:sp>
        <p:nvSpPr>
          <p:cNvPr id="18" name="流程图: 过程 8">
            <a:extLst>
              <a:ext uri="{FF2B5EF4-FFF2-40B4-BE49-F238E27FC236}">
                <a16:creationId xmlns:a16="http://schemas.microsoft.com/office/drawing/2014/main" id="{BB9705A3-A573-5A46-A690-283BA5B71E89}"/>
              </a:ext>
            </a:extLst>
          </p:cNvPr>
          <p:cNvSpPr/>
          <p:nvPr/>
        </p:nvSpPr>
        <p:spPr>
          <a:xfrm>
            <a:off x="4278253" y="5445224"/>
            <a:ext cx="684076" cy="288032"/>
          </a:xfrm>
          <a:prstGeom prst="flowChartProcess">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9" name="文本框 18">
            <a:extLst>
              <a:ext uri="{FF2B5EF4-FFF2-40B4-BE49-F238E27FC236}">
                <a16:creationId xmlns:a16="http://schemas.microsoft.com/office/drawing/2014/main" id="{56EBBDC3-0529-8048-8765-7004A3B544AF}"/>
              </a:ext>
            </a:extLst>
          </p:cNvPr>
          <p:cNvSpPr txBox="1"/>
          <p:nvPr/>
        </p:nvSpPr>
        <p:spPr>
          <a:xfrm>
            <a:off x="4062973" y="5872051"/>
            <a:ext cx="1296144" cy="369332"/>
          </a:xfrm>
          <a:prstGeom prst="rect">
            <a:avLst/>
          </a:prstGeom>
          <a:noFill/>
        </p:spPr>
        <p:txBody>
          <a:bodyPr wrap="square" rtlCol="0">
            <a:spAutoFit/>
          </a:bodyPr>
          <a:lstStyle/>
          <a:p>
            <a:r>
              <a:rPr kumimoji="1" lang="zh-CN" altLang="en-US" b="1" dirty="0">
                <a:solidFill>
                  <a:srgbClr val="002060"/>
                </a:solidFill>
                <a:latin typeface="Microsoft YaHei" panose="020B0503020204020204" pitchFamily="34" charset="-122"/>
                <a:ea typeface="Microsoft YaHei" panose="020B0503020204020204" pitchFamily="34" charset="-122"/>
              </a:rPr>
              <a:t>方法名称</a:t>
            </a:r>
          </a:p>
        </p:txBody>
      </p:sp>
    </p:spTree>
    <p:extLst>
      <p:ext uri="{BB962C8B-B14F-4D97-AF65-F5344CB8AC3E}">
        <p14:creationId xmlns:p14="http://schemas.microsoft.com/office/powerpoint/2010/main" val="4073416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ea typeface="微软雅黑" panose="020B0503020204020204" pitchFamily="34" charset="-122"/>
              </a:rPr>
              <a:t>23</a:t>
            </a:fld>
            <a:endParaRPr lang="zh-CN" altLang="en-US">
              <a:ea typeface="微软雅黑" panose="020B0503020204020204" pitchFamily="34" charset="-122"/>
            </a:endParaRPr>
          </a:p>
        </p:txBody>
      </p:sp>
      <p:sp>
        <p:nvSpPr>
          <p:cNvPr id="25"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Identifier</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 标识符</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10418C4-B2CA-B14B-A50D-19F1E283A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1944" y="1050978"/>
            <a:ext cx="5610777" cy="5668739"/>
          </a:xfrm>
          <a:prstGeom prst="rect">
            <a:avLst/>
          </a:prstGeom>
          <a:ln>
            <a:solidFill>
              <a:schemeClr val="tx1"/>
            </a:solidFill>
          </a:ln>
        </p:spPr>
      </p:pic>
      <p:sp>
        <p:nvSpPr>
          <p:cNvPr id="16" name="内容占位符 2">
            <a:extLst>
              <a:ext uri="{FF2B5EF4-FFF2-40B4-BE49-F238E27FC236}">
                <a16:creationId xmlns:a16="http://schemas.microsoft.com/office/drawing/2014/main" id="{0975F662-00CE-0F4E-8A57-5372524890C1}"/>
              </a:ext>
            </a:extLst>
          </p:cNvPr>
          <p:cNvSpPr>
            <a:spLocks noGrp="1"/>
          </p:cNvSpPr>
          <p:nvPr>
            <p:ph idx="1"/>
          </p:nvPr>
        </p:nvSpPr>
        <p:spPr>
          <a:xfrm>
            <a:off x="258454" y="2195671"/>
            <a:ext cx="4901442" cy="3177545"/>
          </a:xfrm>
          <a:ln>
            <a:solidFill>
              <a:schemeClr val="tx1"/>
            </a:solidFill>
          </a:ln>
        </p:spPr>
        <p:txBody>
          <a:bodyPr>
            <a:noAutofit/>
          </a:bodyPr>
          <a:lstStyle/>
          <a:p>
            <a:pPr>
              <a:lnSpc>
                <a:spcPct val="150000"/>
              </a:lnSpc>
              <a:buFont typeface="Wingdings" pitchFamily="2" charset="2"/>
              <a:buChar char="Ø"/>
            </a:pPr>
            <a:r>
              <a:rPr lang="zh-CN" altLang="en-US" sz="2400" dirty="0">
                <a:latin typeface="Times New Roman" pitchFamily="18" charset="0"/>
                <a:ea typeface="宋体" pitchFamily="2" charset="-122"/>
              </a:rPr>
              <a:t>规则</a:t>
            </a:r>
            <a:endParaRPr lang="en-US" altLang="zh-CN" sz="2400" dirty="0">
              <a:latin typeface="Times New Roman" pitchFamily="18" charset="0"/>
              <a:ea typeface="宋体" pitchFamily="2" charset="-122"/>
            </a:endParaRPr>
          </a:p>
          <a:p>
            <a:pPr lvl="1">
              <a:lnSpc>
                <a:spcPct val="150000"/>
              </a:lnSpc>
              <a:buFont typeface="Wingdings" pitchFamily="2" charset="2"/>
              <a:buChar char="ü"/>
            </a:pPr>
            <a:r>
              <a:rPr lang="zh-CN" altLang="en-US" sz="2000" dirty="0">
                <a:latin typeface="Times New Roman" pitchFamily="18" charset="0"/>
                <a:ea typeface="宋体" pitchFamily="2" charset="-122"/>
              </a:rPr>
              <a:t>字母</a:t>
            </a:r>
            <a:r>
              <a:rPr lang="en-US" altLang="zh-CN" sz="2000" dirty="0">
                <a:latin typeface="Times New Roman" pitchFamily="18" charset="0"/>
                <a:ea typeface="宋体" pitchFamily="2" charset="-122"/>
              </a:rPr>
              <a:t>(A~Z</a:t>
            </a:r>
            <a:r>
              <a:rPr lang="zh-CN" altLang="en-US" sz="2000" dirty="0">
                <a:latin typeface="Times New Roman" pitchFamily="18" charset="0"/>
                <a:ea typeface="宋体" pitchFamily="2" charset="-122"/>
              </a:rPr>
              <a:t>、</a:t>
            </a:r>
            <a:r>
              <a:rPr lang="en-US" altLang="zh-CN" sz="2000" dirty="0" err="1">
                <a:latin typeface="Times New Roman" pitchFamily="18" charset="0"/>
                <a:ea typeface="宋体" pitchFamily="2" charset="-122"/>
              </a:rPr>
              <a:t>a~z</a:t>
            </a:r>
            <a:r>
              <a:rPr lang="en-US" altLang="zh-CN" sz="2000" dirty="0">
                <a:latin typeface="Times New Roman" pitchFamily="18" charset="0"/>
                <a:ea typeface="宋体" pitchFamily="2" charset="-122"/>
              </a:rPr>
              <a:t>)</a:t>
            </a:r>
            <a:r>
              <a:rPr lang="zh-CN" altLang="en-US" sz="2000" dirty="0">
                <a:latin typeface="Times New Roman" pitchFamily="18" charset="0"/>
                <a:ea typeface="宋体" pitchFamily="2" charset="-122"/>
              </a:rPr>
              <a:t>、特殊符号</a:t>
            </a:r>
            <a:r>
              <a:rPr lang="en-US" altLang="zh-CN" sz="2000" dirty="0">
                <a:latin typeface="Times New Roman" pitchFamily="18" charset="0"/>
                <a:ea typeface="宋体" pitchFamily="2" charset="-122"/>
              </a:rPr>
              <a:t>($</a:t>
            </a:r>
            <a:r>
              <a:rPr lang="zh-CN" altLang="en-US" sz="2000" dirty="0">
                <a:latin typeface="Times New Roman" pitchFamily="18" charset="0"/>
                <a:ea typeface="宋体" pitchFamily="2" charset="-122"/>
              </a:rPr>
              <a:t>、</a:t>
            </a:r>
            <a:r>
              <a:rPr lang="en-US" altLang="zh-CN" sz="2000" dirty="0">
                <a:latin typeface="Times New Roman" pitchFamily="18" charset="0"/>
                <a:ea typeface="宋体" pitchFamily="2" charset="-122"/>
              </a:rPr>
              <a:t>_)</a:t>
            </a:r>
            <a:r>
              <a:rPr lang="zh-CN" altLang="en-US" sz="2000" dirty="0">
                <a:latin typeface="Times New Roman" pitchFamily="18" charset="0"/>
                <a:ea typeface="宋体" pitchFamily="2" charset="-122"/>
              </a:rPr>
              <a:t>和数字</a:t>
            </a:r>
            <a:r>
              <a:rPr lang="en-US" altLang="zh-CN" sz="2000" dirty="0">
                <a:latin typeface="Times New Roman" pitchFamily="18" charset="0"/>
                <a:ea typeface="宋体" pitchFamily="2" charset="-122"/>
              </a:rPr>
              <a:t>(0~9)</a:t>
            </a:r>
          </a:p>
          <a:p>
            <a:pPr lvl="1">
              <a:lnSpc>
                <a:spcPct val="150000"/>
              </a:lnSpc>
              <a:buFont typeface="Wingdings" pitchFamily="2" charset="2"/>
              <a:buChar char="ü"/>
            </a:pPr>
            <a:r>
              <a:rPr lang="zh-CN" altLang="en-US" sz="2000" dirty="0">
                <a:latin typeface="Times New Roman" pitchFamily="18" charset="0"/>
                <a:ea typeface="宋体" pitchFamily="2" charset="-122"/>
              </a:rPr>
              <a:t>第</a:t>
            </a:r>
            <a:r>
              <a:rPr lang="en-US" altLang="zh-CN" sz="2000" dirty="0">
                <a:latin typeface="Times New Roman" pitchFamily="18" charset="0"/>
                <a:ea typeface="宋体" pitchFamily="2" charset="-122"/>
              </a:rPr>
              <a:t>1</a:t>
            </a:r>
            <a:r>
              <a:rPr lang="zh-CN" altLang="en-US" sz="2000" dirty="0">
                <a:latin typeface="Times New Roman" pitchFamily="18" charset="0"/>
                <a:ea typeface="宋体" pitchFamily="2" charset="-122"/>
              </a:rPr>
              <a:t>个符号不能为数字</a:t>
            </a:r>
          </a:p>
          <a:p>
            <a:pPr lvl="1">
              <a:lnSpc>
                <a:spcPct val="150000"/>
              </a:lnSpc>
              <a:buFont typeface="Wingdings" pitchFamily="2" charset="2"/>
              <a:buChar char="ü"/>
            </a:pPr>
            <a:r>
              <a:rPr lang="zh-CN" altLang="en-US" sz="2000" dirty="0">
                <a:latin typeface="Times New Roman" pitchFamily="18" charset="0"/>
                <a:ea typeface="宋体" pitchFamily="2" charset="-122"/>
              </a:rPr>
              <a:t>不能为关键词、</a:t>
            </a:r>
            <a:r>
              <a:rPr lang="en-US" altLang="zh-CN" sz="2000" dirty="0">
                <a:latin typeface="Times New Roman" pitchFamily="18" charset="0"/>
                <a:ea typeface="宋体" pitchFamily="2" charset="-122"/>
              </a:rPr>
              <a:t>true</a:t>
            </a:r>
            <a:r>
              <a:rPr lang="zh-CN" altLang="en-US" sz="2000" dirty="0">
                <a:latin typeface="Times New Roman" pitchFamily="18" charset="0"/>
                <a:ea typeface="宋体" pitchFamily="2" charset="-122"/>
              </a:rPr>
              <a:t>、</a:t>
            </a:r>
            <a:r>
              <a:rPr lang="en-US" altLang="zh-CN" sz="2000" dirty="0">
                <a:latin typeface="Times New Roman" pitchFamily="18" charset="0"/>
                <a:ea typeface="宋体" pitchFamily="2" charset="-122"/>
              </a:rPr>
              <a:t>false</a:t>
            </a:r>
            <a:r>
              <a:rPr lang="zh-CN" altLang="en-US" sz="2000" dirty="0">
                <a:latin typeface="Times New Roman" pitchFamily="18" charset="0"/>
                <a:ea typeface="宋体" pitchFamily="2" charset="-122"/>
              </a:rPr>
              <a:t>、</a:t>
            </a:r>
            <a:r>
              <a:rPr lang="en-US" altLang="zh-CN" sz="2000" dirty="0">
                <a:latin typeface="Times New Roman" pitchFamily="18" charset="0"/>
                <a:ea typeface="宋体" pitchFamily="2" charset="-122"/>
              </a:rPr>
              <a:t>null</a:t>
            </a:r>
          </a:p>
          <a:p>
            <a:pPr lvl="1">
              <a:lnSpc>
                <a:spcPct val="150000"/>
              </a:lnSpc>
              <a:buFont typeface="Wingdings" pitchFamily="2" charset="2"/>
              <a:buChar char="ü"/>
            </a:pPr>
            <a:r>
              <a:rPr lang="zh-CN" altLang="en-US" sz="2000" dirty="0">
                <a:latin typeface="Times New Roman" pitchFamily="18" charset="0"/>
                <a:ea typeface="宋体" pitchFamily="2" charset="-122"/>
              </a:rPr>
              <a:t>区分大小写</a:t>
            </a:r>
            <a:endParaRPr lang="en-US" altLang="zh-CN" sz="2000" dirty="0">
              <a:latin typeface="Times New Roman" pitchFamily="18" charset="0"/>
              <a:ea typeface="宋体" pitchFamily="2" charset="-122"/>
            </a:endParaRPr>
          </a:p>
        </p:txBody>
      </p:sp>
      <p:sp>
        <p:nvSpPr>
          <p:cNvPr id="5" name="TextBox 4"/>
          <p:cNvSpPr txBox="1"/>
          <p:nvPr/>
        </p:nvSpPr>
        <p:spPr>
          <a:xfrm>
            <a:off x="2129114" y="1964838"/>
            <a:ext cx="1160122" cy="461665"/>
          </a:xfrm>
          <a:prstGeom prst="rect">
            <a:avLst/>
          </a:prstGeom>
          <a:solidFill>
            <a:schemeClr val="bg1"/>
          </a:solidFill>
        </p:spPr>
        <p:txBody>
          <a:bodyPr wrap="square" rtlCol="0">
            <a:spAutoFit/>
          </a:bodyPr>
          <a:lstStyle/>
          <a:p>
            <a:pPr algn="ctr"/>
            <a:r>
              <a:rPr lang="zh-CN" altLang="en-US" sz="2400" b="1" dirty="0">
                <a:solidFill>
                  <a:srgbClr val="7030A0"/>
                </a:solidFill>
                <a:latin typeface="微软雅黑" panose="020B0503020204020204" pitchFamily="34" charset="-122"/>
                <a:ea typeface="微软雅黑" panose="020B0503020204020204" pitchFamily="34" charset="-122"/>
              </a:rPr>
              <a:t>标识符</a:t>
            </a:r>
            <a:endParaRPr lang="zh-CN" altLang="en-US" sz="2400" b="1" dirty="0">
              <a:solidFill>
                <a:srgbClr val="C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37187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ea typeface="微软雅黑" panose="020B0503020204020204" pitchFamily="34" charset="-122"/>
              </a:rPr>
              <a:t>24</a:t>
            </a:fld>
            <a:endParaRPr lang="zh-CN" altLang="en-US">
              <a:ea typeface="微软雅黑" panose="020B0503020204020204" pitchFamily="34" charset="-122"/>
            </a:endParaRPr>
          </a:p>
        </p:txBody>
      </p:sp>
      <p:sp>
        <p:nvSpPr>
          <p:cNvPr id="25"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Identifier</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 标识符</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6" name="内容占位符 2">
            <a:extLst>
              <a:ext uri="{FF2B5EF4-FFF2-40B4-BE49-F238E27FC236}">
                <a16:creationId xmlns:a16="http://schemas.microsoft.com/office/drawing/2014/main" id="{0975F662-00CE-0F4E-8A57-5372524890C1}"/>
              </a:ext>
            </a:extLst>
          </p:cNvPr>
          <p:cNvSpPr>
            <a:spLocks noGrp="1"/>
          </p:cNvSpPr>
          <p:nvPr>
            <p:ph idx="1"/>
          </p:nvPr>
        </p:nvSpPr>
        <p:spPr>
          <a:xfrm>
            <a:off x="258454" y="2195671"/>
            <a:ext cx="4901442" cy="3177545"/>
          </a:xfrm>
          <a:ln>
            <a:solidFill>
              <a:schemeClr val="tx1"/>
            </a:solidFill>
          </a:ln>
        </p:spPr>
        <p:txBody>
          <a:bodyPr>
            <a:noAutofit/>
          </a:bodyPr>
          <a:lstStyle/>
          <a:p>
            <a:pPr>
              <a:lnSpc>
                <a:spcPct val="150000"/>
              </a:lnSpc>
              <a:buFont typeface="Wingdings" pitchFamily="2" charset="2"/>
              <a:buChar char="Ø"/>
            </a:pPr>
            <a:r>
              <a:rPr lang="zh-CN" altLang="en-US" sz="2400" dirty="0">
                <a:latin typeface="Times New Roman" pitchFamily="18" charset="0"/>
                <a:ea typeface="宋体" pitchFamily="2" charset="-122"/>
              </a:rPr>
              <a:t>规则</a:t>
            </a:r>
            <a:endParaRPr lang="en-US" altLang="zh-CN" sz="2400" dirty="0">
              <a:latin typeface="Times New Roman" pitchFamily="18" charset="0"/>
              <a:ea typeface="宋体" pitchFamily="2" charset="-122"/>
            </a:endParaRPr>
          </a:p>
          <a:p>
            <a:pPr lvl="1">
              <a:lnSpc>
                <a:spcPct val="150000"/>
              </a:lnSpc>
              <a:buFont typeface="Wingdings" pitchFamily="2" charset="2"/>
              <a:buChar char="ü"/>
            </a:pPr>
            <a:r>
              <a:rPr lang="zh-CN" altLang="en-US" sz="2000" dirty="0">
                <a:latin typeface="Times New Roman" pitchFamily="18" charset="0"/>
                <a:ea typeface="宋体" pitchFamily="2" charset="-122"/>
              </a:rPr>
              <a:t>字母</a:t>
            </a:r>
            <a:r>
              <a:rPr lang="en-US" altLang="zh-CN" sz="2000" dirty="0">
                <a:latin typeface="Times New Roman" pitchFamily="18" charset="0"/>
                <a:ea typeface="宋体" pitchFamily="2" charset="-122"/>
              </a:rPr>
              <a:t>(A~Z</a:t>
            </a:r>
            <a:r>
              <a:rPr lang="zh-CN" altLang="en-US" sz="2000" dirty="0">
                <a:latin typeface="Times New Roman" pitchFamily="18" charset="0"/>
                <a:ea typeface="宋体" pitchFamily="2" charset="-122"/>
              </a:rPr>
              <a:t>、</a:t>
            </a:r>
            <a:r>
              <a:rPr lang="en-US" altLang="zh-CN" sz="2000" dirty="0" err="1">
                <a:latin typeface="Times New Roman" pitchFamily="18" charset="0"/>
                <a:ea typeface="宋体" pitchFamily="2" charset="-122"/>
              </a:rPr>
              <a:t>a~z</a:t>
            </a:r>
            <a:r>
              <a:rPr lang="en-US" altLang="zh-CN" sz="2000" dirty="0">
                <a:latin typeface="Times New Roman" pitchFamily="18" charset="0"/>
                <a:ea typeface="宋体" pitchFamily="2" charset="-122"/>
              </a:rPr>
              <a:t>)</a:t>
            </a:r>
            <a:r>
              <a:rPr lang="zh-CN" altLang="en-US" sz="2000" dirty="0">
                <a:latin typeface="Times New Roman" pitchFamily="18" charset="0"/>
                <a:ea typeface="宋体" pitchFamily="2" charset="-122"/>
              </a:rPr>
              <a:t>、特殊符号</a:t>
            </a:r>
            <a:r>
              <a:rPr lang="en-US" altLang="zh-CN" sz="2000" dirty="0">
                <a:latin typeface="Times New Roman" pitchFamily="18" charset="0"/>
                <a:ea typeface="宋体" pitchFamily="2" charset="-122"/>
              </a:rPr>
              <a:t>($</a:t>
            </a:r>
            <a:r>
              <a:rPr lang="zh-CN" altLang="en-US" sz="2000" dirty="0">
                <a:latin typeface="Times New Roman" pitchFamily="18" charset="0"/>
                <a:ea typeface="宋体" pitchFamily="2" charset="-122"/>
              </a:rPr>
              <a:t>、</a:t>
            </a:r>
            <a:r>
              <a:rPr lang="en-US" altLang="zh-CN" sz="2000" dirty="0">
                <a:latin typeface="Times New Roman" pitchFamily="18" charset="0"/>
                <a:ea typeface="宋体" pitchFamily="2" charset="-122"/>
              </a:rPr>
              <a:t>_)</a:t>
            </a:r>
            <a:r>
              <a:rPr lang="zh-CN" altLang="en-US" sz="2000" dirty="0">
                <a:latin typeface="Times New Roman" pitchFamily="18" charset="0"/>
                <a:ea typeface="宋体" pitchFamily="2" charset="-122"/>
              </a:rPr>
              <a:t>和数字</a:t>
            </a:r>
            <a:r>
              <a:rPr lang="en-US" altLang="zh-CN" sz="2000" dirty="0">
                <a:latin typeface="Times New Roman" pitchFamily="18" charset="0"/>
                <a:ea typeface="宋体" pitchFamily="2" charset="-122"/>
              </a:rPr>
              <a:t>(0~9)</a:t>
            </a:r>
          </a:p>
          <a:p>
            <a:pPr lvl="1">
              <a:lnSpc>
                <a:spcPct val="150000"/>
              </a:lnSpc>
              <a:buFont typeface="Wingdings" pitchFamily="2" charset="2"/>
              <a:buChar char="ü"/>
            </a:pPr>
            <a:r>
              <a:rPr lang="zh-CN" altLang="en-US" sz="2000" dirty="0">
                <a:latin typeface="Times New Roman" pitchFamily="18" charset="0"/>
                <a:ea typeface="宋体" pitchFamily="2" charset="-122"/>
              </a:rPr>
              <a:t>第</a:t>
            </a:r>
            <a:r>
              <a:rPr lang="en-US" altLang="zh-CN" sz="2000" dirty="0">
                <a:latin typeface="Times New Roman" pitchFamily="18" charset="0"/>
                <a:ea typeface="宋体" pitchFamily="2" charset="-122"/>
              </a:rPr>
              <a:t>1</a:t>
            </a:r>
            <a:r>
              <a:rPr lang="zh-CN" altLang="en-US" sz="2000" dirty="0">
                <a:latin typeface="Times New Roman" pitchFamily="18" charset="0"/>
                <a:ea typeface="宋体" pitchFamily="2" charset="-122"/>
              </a:rPr>
              <a:t>个符号不能为数字</a:t>
            </a:r>
          </a:p>
          <a:p>
            <a:pPr lvl="1">
              <a:lnSpc>
                <a:spcPct val="150000"/>
              </a:lnSpc>
              <a:buFont typeface="Wingdings" pitchFamily="2" charset="2"/>
              <a:buChar char="ü"/>
            </a:pPr>
            <a:r>
              <a:rPr lang="zh-CN" altLang="en-US" sz="2000" dirty="0">
                <a:latin typeface="Times New Roman" pitchFamily="18" charset="0"/>
                <a:ea typeface="宋体" pitchFamily="2" charset="-122"/>
              </a:rPr>
              <a:t>不能为关键词、</a:t>
            </a:r>
            <a:r>
              <a:rPr lang="en-US" altLang="zh-CN" sz="2000" dirty="0">
                <a:latin typeface="Times New Roman" pitchFamily="18" charset="0"/>
                <a:ea typeface="宋体" pitchFamily="2" charset="-122"/>
              </a:rPr>
              <a:t>true</a:t>
            </a:r>
            <a:r>
              <a:rPr lang="zh-CN" altLang="en-US" sz="2000" dirty="0">
                <a:latin typeface="Times New Roman" pitchFamily="18" charset="0"/>
                <a:ea typeface="宋体" pitchFamily="2" charset="-122"/>
              </a:rPr>
              <a:t>、</a:t>
            </a:r>
            <a:r>
              <a:rPr lang="en-US" altLang="zh-CN" sz="2000" dirty="0">
                <a:latin typeface="Times New Roman" pitchFamily="18" charset="0"/>
                <a:ea typeface="宋体" pitchFamily="2" charset="-122"/>
              </a:rPr>
              <a:t>false</a:t>
            </a:r>
            <a:r>
              <a:rPr lang="zh-CN" altLang="en-US" sz="2000" dirty="0">
                <a:latin typeface="Times New Roman" pitchFamily="18" charset="0"/>
                <a:ea typeface="宋体" pitchFamily="2" charset="-122"/>
              </a:rPr>
              <a:t>、</a:t>
            </a:r>
            <a:r>
              <a:rPr lang="en-US" altLang="zh-CN" sz="2000" dirty="0">
                <a:latin typeface="Times New Roman" pitchFamily="18" charset="0"/>
                <a:ea typeface="宋体" pitchFamily="2" charset="-122"/>
              </a:rPr>
              <a:t>null</a:t>
            </a:r>
          </a:p>
          <a:p>
            <a:pPr lvl="1">
              <a:lnSpc>
                <a:spcPct val="150000"/>
              </a:lnSpc>
              <a:buFont typeface="Wingdings" pitchFamily="2" charset="2"/>
              <a:buChar char="ü"/>
            </a:pPr>
            <a:r>
              <a:rPr lang="zh-CN" altLang="en-US" sz="2000" dirty="0">
                <a:latin typeface="Times New Roman" pitchFamily="18" charset="0"/>
                <a:ea typeface="宋体" pitchFamily="2" charset="-122"/>
              </a:rPr>
              <a:t>区分大小写</a:t>
            </a:r>
            <a:endParaRPr lang="en-US" altLang="zh-CN" sz="2000" dirty="0">
              <a:latin typeface="Times New Roman" pitchFamily="18" charset="0"/>
              <a:ea typeface="宋体" pitchFamily="2" charset="-122"/>
            </a:endParaRPr>
          </a:p>
        </p:txBody>
      </p:sp>
      <p:sp>
        <p:nvSpPr>
          <p:cNvPr id="5" name="TextBox 4"/>
          <p:cNvSpPr txBox="1"/>
          <p:nvPr/>
        </p:nvSpPr>
        <p:spPr>
          <a:xfrm>
            <a:off x="2129114" y="1964838"/>
            <a:ext cx="1160122" cy="461665"/>
          </a:xfrm>
          <a:prstGeom prst="rect">
            <a:avLst/>
          </a:prstGeom>
          <a:solidFill>
            <a:schemeClr val="bg1"/>
          </a:solidFill>
        </p:spPr>
        <p:txBody>
          <a:bodyPr wrap="square" rtlCol="0">
            <a:spAutoFit/>
          </a:bodyPr>
          <a:lstStyle/>
          <a:p>
            <a:pPr algn="ctr"/>
            <a:r>
              <a:rPr lang="zh-CN" altLang="en-US" sz="2400" b="1" dirty="0">
                <a:solidFill>
                  <a:srgbClr val="7030A0"/>
                </a:solidFill>
                <a:latin typeface="微软雅黑" panose="020B0503020204020204" pitchFamily="34" charset="-122"/>
                <a:ea typeface="微软雅黑" panose="020B0503020204020204" pitchFamily="34" charset="-122"/>
              </a:rPr>
              <a:t>标识符</a:t>
            </a:r>
            <a:endParaRPr lang="zh-CN" altLang="en-US" sz="2400" b="1" dirty="0">
              <a:solidFill>
                <a:srgbClr val="C00000"/>
              </a:solidFill>
              <a:latin typeface="Microsoft YaHei" panose="020B0503020204020204" pitchFamily="34" charset="-122"/>
              <a:ea typeface="Microsoft YaHei" panose="020B0503020204020204" pitchFamily="34" charset="-122"/>
            </a:endParaRPr>
          </a:p>
        </p:txBody>
      </p:sp>
      <p:pic>
        <p:nvPicPr>
          <p:cNvPr id="34818" name="Picture 2" descr="[外链图片转存失败,源站可能有防盗链机制,建议将图片保存下来直接上传(img-9fg5z5nT-1654818555378)(./upload/BlogPicBed-1-master/img/2021/01/27/20210127183915)]">
            <a:extLst>
              <a:ext uri="{FF2B5EF4-FFF2-40B4-BE49-F238E27FC236}">
                <a16:creationId xmlns:a16="http://schemas.microsoft.com/office/drawing/2014/main" id="{2701D1C8-9478-8D4F-B1AC-98394E589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6024" y="1623"/>
            <a:ext cx="6830596" cy="2670870"/>
          </a:xfrm>
          <a:prstGeom prst="rect">
            <a:avLst/>
          </a:prstGeom>
          <a:noFill/>
          <a:extLst>
            <a:ext uri="{909E8E84-426E-40DD-AFC4-6F175D3DCCD1}">
              <a14:hiddenFill xmlns:a14="http://schemas.microsoft.com/office/drawing/2010/main">
                <a:solidFill>
                  <a:srgbClr val="FFFFFF"/>
                </a:solidFill>
              </a14:hiddenFill>
            </a:ext>
          </a:extLst>
        </p:spPr>
      </p:pic>
      <p:pic>
        <p:nvPicPr>
          <p:cNvPr id="34820" name="Picture 4" descr="在这里插入图片描述">
            <a:extLst>
              <a:ext uri="{FF2B5EF4-FFF2-40B4-BE49-F238E27FC236}">
                <a16:creationId xmlns:a16="http://schemas.microsoft.com/office/drawing/2014/main" id="{91CCEB82-95A8-F147-BE4C-688815E176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6024" y="2849808"/>
            <a:ext cx="6895976" cy="3710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919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ea typeface="微软雅黑" panose="020B0503020204020204" pitchFamily="34" charset="-122"/>
              </a:rPr>
              <a:t>25</a:t>
            </a:fld>
            <a:endParaRPr lang="zh-CN" altLang="en-US">
              <a:ea typeface="微软雅黑" panose="020B0503020204020204" pitchFamily="34" charset="-122"/>
            </a:endParaRPr>
          </a:p>
        </p:txBody>
      </p:sp>
      <p:sp>
        <p:nvSpPr>
          <p:cNvPr id="25"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Identifier</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 标识符</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6" name="内容占位符 2">
            <a:extLst>
              <a:ext uri="{FF2B5EF4-FFF2-40B4-BE49-F238E27FC236}">
                <a16:creationId xmlns:a16="http://schemas.microsoft.com/office/drawing/2014/main" id="{0975F662-00CE-0F4E-8A57-5372524890C1}"/>
              </a:ext>
            </a:extLst>
          </p:cNvPr>
          <p:cNvSpPr>
            <a:spLocks noGrp="1"/>
          </p:cNvSpPr>
          <p:nvPr>
            <p:ph idx="1"/>
          </p:nvPr>
        </p:nvSpPr>
        <p:spPr>
          <a:xfrm>
            <a:off x="258454" y="2195671"/>
            <a:ext cx="4325378" cy="3177545"/>
          </a:xfrm>
          <a:ln>
            <a:solidFill>
              <a:schemeClr val="tx1"/>
            </a:solidFill>
          </a:ln>
        </p:spPr>
        <p:txBody>
          <a:bodyPr>
            <a:noAutofit/>
          </a:bodyPr>
          <a:lstStyle/>
          <a:p>
            <a:pPr>
              <a:lnSpc>
                <a:spcPct val="150000"/>
              </a:lnSpc>
              <a:buFont typeface="Wingdings" pitchFamily="2" charset="2"/>
              <a:buChar char="Ø"/>
            </a:pPr>
            <a:r>
              <a:rPr lang="zh-CN" altLang="en-US" sz="2000" dirty="0">
                <a:latin typeface="Times New Roman" pitchFamily="18" charset="0"/>
                <a:ea typeface="宋体" pitchFamily="2" charset="-122"/>
              </a:rPr>
              <a:t>规范</a:t>
            </a:r>
          </a:p>
          <a:p>
            <a:pPr lvl="1">
              <a:lnSpc>
                <a:spcPct val="100000"/>
              </a:lnSpc>
              <a:buFont typeface="Wingdings" pitchFamily="2" charset="2"/>
              <a:buChar char="ü"/>
            </a:pPr>
            <a:r>
              <a:rPr lang="zh-CN" altLang="en-US" sz="1600" dirty="0">
                <a:latin typeface="Times New Roman" pitchFamily="18" charset="0"/>
                <a:ea typeface="宋体" pitchFamily="2" charset="-122"/>
              </a:rPr>
              <a:t>表示</a:t>
            </a:r>
            <a:r>
              <a:rPr lang="zh-CN" altLang="en-US" sz="1600" b="1" dirty="0">
                <a:solidFill>
                  <a:srgbClr val="002060"/>
                </a:solidFill>
                <a:latin typeface="Times New Roman" pitchFamily="18" charset="0"/>
                <a:ea typeface="宋体" pitchFamily="2" charset="-122"/>
              </a:rPr>
              <a:t>常量</a:t>
            </a:r>
            <a:r>
              <a:rPr lang="zh-CN" altLang="en-US" sz="1600" dirty="0">
                <a:latin typeface="Times New Roman" pitchFamily="18" charset="0"/>
                <a:ea typeface="宋体" pitchFamily="2" charset="-122"/>
              </a:rPr>
              <a:t>的标识符全部大写，如</a:t>
            </a:r>
            <a:r>
              <a:rPr lang="en-US" altLang="zh-CN" sz="1600" b="1" dirty="0">
                <a:solidFill>
                  <a:srgbClr val="C00000"/>
                </a:solidFill>
                <a:latin typeface="Times New Roman" pitchFamily="18" charset="0"/>
                <a:ea typeface="宋体" pitchFamily="2" charset="-122"/>
              </a:rPr>
              <a:t>RED</a:t>
            </a:r>
          </a:p>
          <a:p>
            <a:pPr lvl="1">
              <a:lnSpc>
                <a:spcPct val="100000"/>
              </a:lnSpc>
              <a:buFont typeface="Wingdings" pitchFamily="2" charset="2"/>
              <a:buChar char="ü"/>
            </a:pPr>
            <a:r>
              <a:rPr lang="zh-CN" altLang="en-US" sz="1600" dirty="0">
                <a:latin typeface="Times New Roman" pitchFamily="18" charset="0"/>
                <a:ea typeface="宋体" pitchFamily="2" charset="-122"/>
              </a:rPr>
              <a:t>表示</a:t>
            </a:r>
            <a:r>
              <a:rPr lang="zh-CN" altLang="en-US" sz="1600" b="1" dirty="0">
                <a:solidFill>
                  <a:srgbClr val="002060"/>
                </a:solidFill>
                <a:latin typeface="Times New Roman" pitchFamily="18" charset="0"/>
                <a:ea typeface="宋体" pitchFamily="2" charset="-122"/>
              </a:rPr>
              <a:t>类名</a:t>
            </a:r>
            <a:r>
              <a:rPr lang="zh-CN" altLang="en-US" sz="1600" dirty="0">
                <a:latin typeface="Times New Roman" pitchFamily="18" charset="0"/>
                <a:ea typeface="宋体" pitchFamily="2" charset="-122"/>
              </a:rPr>
              <a:t>的标识符用大写字母开始，如</a:t>
            </a:r>
            <a:r>
              <a:rPr lang="en-US" altLang="zh-CN" sz="1600" b="1" dirty="0" err="1">
                <a:solidFill>
                  <a:srgbClr val="C00000"/>
                </a:solidFill>
                <a:latin typeface="Times New Roman" pitchFamily="18" charset="0"/>
                <a:ea typeface="宋体" pitchFamily="2" charset="-122"/>
              </a:rPr>
              <a:t>MyCar</a:t>
            </a:r>
            <a:endParaRPr lang="en-US" altLang="zh-CN" sz="1600" b="1" dirty="0">
              <a:solidFill>
                <a:srgbClr val="C00000"/>
              </a:solidFill>
              <a:latin typeface="Times New Roman" pitchFamily="18" charset="0"/>
              <a:ea typeface="宋体" pitchFamily="2" charset="-122"/>
            </a:endParaRPr>
          </a:p>
          <a:p>
            <a:pPr lvl="1">
              <a:lnSpc>
                <a:spcPct val="100000"/>
              </a:lnSpc>
              <a:buFont typeface="Wingdings" pitchFamily="2" charset="2"/>
              <a:buChar char="ü"/>
            </a:pPr>
            <a:r>
              <a:rPr lang="zh-CN" altLang="en-US" sz="1600" dirty="0">
                <a:latin typeface="Times New Roman" pitchFamily="18" charset="0"/>
                <a:ea typeface="宋体" pitchFamily="2" charset="-122"/>
              </a:rPr>
              <a:t>表示</a:t>
            </a:r>
            <a:r>
              <a:rPr lang="zh-CN" altLang="en-US" sz="1600" b="1" dirty="0">
                <a:solidFill>
                  <a:srgbClr val="002060"/>
                </a:solidFill>
                <a:latin typeface="Times New Roman" pitchFamily="18" charset="0"/>
                <a:ea typeface="宋体" pitchFamily="2" charset="-122"/>
              </a:rPr>
              <a:t>公有方法和实例变量</a:t>
            </a:r>
            <a:r>
              <a:rPr lang="zh-CN" altLang="en-US" sz="1600" dirty="0">
                <a:latin typeface="Times New Roman" pitchFamily="18" charset="0"/>
                <a:ea typeface="宋体" pitchFamily="2" charset="-122"/>
              </a:rPr>
              <a:t>的标识符用小写字母开始，后面的描述性词以大写开始，如</a:t>
            </a:r>
            <a:r>
              <a:rPr lang="en-US" altLang="zh-CN" sz="1600" b="1" dirty="0" err="1">
                <a:solidFill>
                  <a:srgbClr val="C00000"/>
                </a:solidFill>
                <a:latin typeface="Times New Roman" pitchFamily="18" charset="0"/>
                <a:ea typeface="宋体" pitchFamily="2" charset="-122"/>
              </a:rPr>
              <a:t>getCurrentValue</a:t>
            </a:r>
            <a:endParaRPr lang="en-US" altLang="zh-CN" sz="1600" b="1" dirty="0">
              <a:solidFill>
                <a:srgbClr val="C00000"/>
              </a:solidFill>
              <a:latin typeface="Times New Roman" pitchFamily="18" charset="0"/>
              <a:ea typeface="宋体" pitchFamily="2" charset="-122"/>
            </a:endParaRPr>
          </a:p>
          <a:p>
            <a:pPr lvl="1">
              <a:lnSpc>
                <a:spcPct val="100000"/>
              </a:lnSpc>
              <a:buFont typeface="Wingdings" pitchFamily="2" charset="2"/>
              <a:buChar char="ü"/>
            </a:pPr>
            <a:r>
              <a:rPr lang="zh-CN" altLang="en-US" sz="1600" dirty="0">
                <a:latin typeface="Times New Roman" pitchFamily="18" charset="0"/>
                <a:ea typeface="宋体" pitchFamily="2" charset="-122"/>
              </a:rPr>
              <a:t>表示</a:t>
            </a:r>
            <a:r>
              <a:rPr lang="zh-CN" altLang="en-US" sz="1600" b="1" dirty="0">
                <a:solidFill>
                  <a:srgbClr val="002060"/>
                </a:solidFill>
                <a:latin typeface="Times New Roman" pitchFamily="18" charset="0"/>
                <a:ea typeface="宋体" pitchFamily="2" charset="-122"/>
              </a:rPr>
              <a:t>私有或局部变量</a:t>
            </a:r>
            <a:r>
              <a:rPr lang="zh-CN" altLang="en-US" sz="1600" dirty="0">
                <a:latin typeface="Times New Roman" pitchFamily="18" charset="0"/>
                <a:ea typeface="宋体" pitchFamily="2" charset="-122"/>
              </a:rPr>
              <a:t>的标识符全部用小写字母，如</a:t>
            </a:r>
            <a:r>
              <a:rPr lang="en-US" altLang="zh-CN" sz="1600" b="1" dirty="0" err="1">
                <a:solidFill>
                  <a:srgbClr val="C00000"/>
                </a:solidFill>
                <a:latin typeface="Times New Roman" pitchFamily="18" charset="0"/>
                <a:ea typeface="宋体" pitchFamily="2" charset="-122"/>
              </a:rPr>
              <a:t>next_value</a:t>
            </a:r>
            <a:endParaRPr lang="en-US" altLang="zh-CN" sz="1600" b="1" dirty="0">
              <a:solidFill>
                <a:srgbClr val="C00000"/>
              </a:solidFill>
              <a:latin typeface="Times New Roman" pitchFamily="18" charset="0"/>
              <a:ea typeface="宋体" pitchFamily="2" charset="-122"/>
            </a:endParaRPr>
          </a:p>
          <a:p>
            <a:pPr lvl="1">
              <a:lnSpc>
                <a:spcPct val="100000"/>
              </a:lnSpc>
              <a:buFont typeface="Wingdings" pitchFamily="2" charset="2"/>
              <a:buChar char="ü"/>
            </a:pPr>
            <a:endParaRPr lang="en-US" altLang="zh-CN" sz="1600" dirty="0">
              <a:latin typeface="Times New Roman" pitchFamily="18" charset="0"/>
              <a:ea typeface="宋体" pitchFamily="2" charset="-122"/>
            </a:endParaRPr>
          </a:p>
          <a:p>
            <a:pPr lvl="1">
              <a:lnSpc>
                <a:spcPct val="150000"/>
              </a:lnSpc>
              <a:buFont typeface="Wingdings" pitchFamily="2" charset="2"/>
              <a:buChar char="ü"/>
            </a:pPr>
            <a:endParaRPr lang="en-US" altLang="zh-CN" sz="1800" dirty="0">
              <a:latin typeface="Times New Roman" pitchFamily="18" charset="0"/>
              <a:ea typeface="宋体" pitchFamily="2" charset="-122"/>
            </a:endParaRPr>
          </a:p>
        </p:txBody>
      </p:sp>
      <p:sp>
        <p:nvSpPr>
          <p:cNvPr id="5" name="TextBox 4"/>
          <p:cNvSpPr txBox="1"/>
          <p:nvPr/>
        </p:nvSpPr>
        <p:spPr>
          <a:xfrm>
            <a:off x="1703512" y="1964838"/>
            <a:ext cx="1160122" cy="461665"/>
          </a:xfrm>
          <a:prstGeom prst="rect">
            <a:avLst/>
          </a:prstGeom>
          <a:solidFill>
            <a:schemeClr val="bg1"/>
          </a:solidFill>
        </p:spPr>
        <p:txBody>
          <a:bodyPr wrap="square" rtlCol="0">
            <a:spAutoFit/>
          </a:bodyPr>
          <a:lstStyle/>
          <a:p>
            <a:pPr algn="ctr"/>
            <a:r>
              <a:rPr lang="zh-CN" altLang="en-US" sz="2400" b="1" dirty="0">
                <a:solidFill>
                  <a:srgbClr val="7030A0"/>
                </a:solidFill>
                <a:latin typeface="微软雅黑" panose="020B0503020204020204" pitchFamily="34" charset="-122"/>
                <a:ea typeface="微软雅黑" panose="020B0503020204020204" pitchFamily="34" charset="-122"/>
              </a:rPr>
              <a:t>标识符</a:t>
            </a:r>
            <a:endParaRPr lang="zh-CN" altLang="en-US" sz="2400" b="1" dirty="0">
              <a:solidFill>
                <a:srgbClr val="C00000"/>
              </a:solidFill>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0BDD463C-08FA-B743-BEAC-FD4B4017B744}"/>
              </a:ext>
            </a:extLst>
          </p:cNvPr>
          <p:cNvSpPr/>
          <p:nvPr/>
        </p:nvSpPr>
        <p:spPr>
          <a:xfrm>
            <a:off x="2975165" y="5724111"/>
            <a:ext cx="5334273" cy="101725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zh-CN" altLang="en-US" sz="1600" dirty="0">
                <a:solidFill>
                  <a:schemeClr val="bg1"/>
                </a:solidFill>
                <a:latin typeface="Microsoft YaHei" panose="020B0503020204020204" pitchFamily="34" charset="-122"/>
                <a:ea typeface="Microsoft YaHei" panose="020B0503020204020204" pitchFamily="34" charset="-122"/>
              </a:rPr>
              <a:t>请尽量按照规范进行标识符命名</a:t>
            </a:r>
            <a:endParaRPr kumimoji="1" lang="en-US" altLang="zh-CN" sz="1600" dirty="0">
              <a:solidFill>
                <a:schemeClr val="bg1"/>
              </a:solidFill>
              <a:latin typeface="Microsoft YaHei" panose="020B0503020204020204" pitchFamily="34" charset="-122"/>
              <a:ea typeface="Microsoft YaHei" panose="020B0503020204020204" pitchFamily="34" charset="-122"/>
            </a:endParaRPr>
          </a:p>
          <a:p>
            <a:pPr algn="ctr">
              <a:lnSpc>
                <a:spcPct val="150000"/>
              </a:lnSpc>
            </a:pPr>
            <a:r>
              <a:rPr kumimoji="1" lang="zh-CN" altLang="en-US" sz="1600" dirty="0">
                <a:solidFill>
                  <a:schemeClr val="bg1"/>
                </a:solidFill>
                <a:latin typeface="Microsoft YaHei" panose="020B0503020204020204" pitchFamily="34" charset="-122"/>
                <a:ea typeface="Microsoft YaHei" panose="020B0503020204020204" pitchFamily="34" charset="-122"/>
              </a:rPr>
              <a:t>参考：</a:t>
            </a:r>
            <a:r>
              <a:rPr kumimoji="1" lang="en" altLang="zh-CN" sz="1600" dirty="0">
                <a:solidFill>
                  <a:schemeClr val="bg1"/>
                </a:solidFill>
                <a:highlight>
                  <a:srgbClr val="FFFF00"/>
                </a:highlight>
                <a:latin typeface="Microsoft YaHei" panose="020B0503020204020204" pitchFamily="34" charset="-122"/>
                <a:ea typeface="Microsoft YaHei" panose="020B0503020204020204" pitchFamily="34" charset="-122"/>
                <a:hlinkClick r:id="rId3"/>
              </a:rPr>
              <a:t>https://zhuanlan.zhihu.com/p/29648731</a:t>
            </a:r>
            <a:endParaRPr kumimoji="1" lang="en" altLang="zh-CN" sz="1600" dirty="0">
              <a:solidFill>
                <a:schemeClr val="bg1"/>
              </a:solidFill>
              <a:highlight>
                <a:srgbClr val="FFFF00"/>
              </a:highlight>
              <a:latin typeface="Microsoft YaHei" panose="020B0503020204020204" pitchFamily="34" charset="-122"/>
              <a:ea typeface="Microsoft YaHei" panose="020B0503020204020204" pitchFamily="34" charset="-122"/>
            </a:endParaRPr>
          </a:p>
          <a:p>
            <a:pPr algn="ctr">
              <a:lnSpc>
                <a:spcPct val="150000"/>
              </a:lnSpc>
            </a:pPr>
            <a:r>
              <a:rPr kumimoji="1" lang="zh-CN" altLang="en" sz="1600" dirty="0">
                <a:solidFill>
                  <a:schemeClr val="bg1"/>
                </a:solidFill>
                <a:latin typeface="Microsoft YaHei" panose="020B0503020204020204" pitchFamily="34" charset="-122"/>
                <a:ea typeface="Microsoft YaHei" panose="020B0503020204020204" pitchFamily="34" charset="-122"/>
              </a:rPr>
              <a:t>内</a:t>
            </a:r>
            <a:r>
              <a:rPr kumimoji="1" lang="zh-CN" altLang="en-US" sz="1600" dirty="0">
                <a:solidFill>
                  <a:schemeClr val="bg1"/>
                </a:solidFill>
                <a:latin typeface="Microsoft YaHei" panose="020B0503020204020204" pitchFamily="34" charset="-122"/>
                <a:ea typeface="Microsoft YaHei" panose="020B0503020204020204" pitchFamily="34" charset="-122"/>
              </a:rPr>
              <a:t>有阿里</a:t>
            </a:r>
            <a:r>
              <a:rPr kumimoji="1" lang="en-US" altLang="zh-CN" sz="1600" dirty="0">
                <a:solidFill>
                  <a:schemeClr val="bg1"/>
                </a:solidFill>
                <a:latin typeface="Microsoft YaHei" panose="020B0503020204020204" pitchFamily="34" charset="-122"/>
                <a:ea typeface="Microsoft YaHei" panose="020B0503020204020204" pitchFamily="34" charset="-122"/>
              </a:rPr>
              <a:t>Java</a:t>
            </a:r>
            <a:r>
              <a:rPr kumimoji="1" lang="zh-CN" altLang="en-US" sz="1600" dirty="0">
                <a:solidFill>
                  <a:schemeClr val="bg1"/>
                </a:solidFill>
                <a:latin typeface="Microsoft YaHei" panose="020B0503020204020204" pitchFamily="34" charset="-122"/>
                <a:ea typeface="Microsoft YaHei" panose="020B0503020204020204" pitchFamily="34" charset="-122"/>
              </a:rPr>
              <a:t>编程规范，供参考</a:t>
            </a:r>
          </a:p>
        </p:txBody>
      </p:sp>
      <p:pic>
        <p:nvPicPr>
          <p:cNvPr id="3" name="图片 2">
            <a:extLst>
              <a:ext uri="{FF2B5EF4-FFF2-40B4-BE49-F238E27FC236}">
                <a16:creationId xmlns:a16="http://schemas.microsoft.com/office/drawing/2014/main" id="{FCFFAD8F-C5D1-7E4B-B52B-C41CA28D45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1904" y="995331"/>
            <a:ext cx="6395064" cy="4719632"/>
          </a:xfrm>
          <a:prstGeom prst="rect">
            <a:avLst/>
          </a:prstGeom>
          <a:ln>
            <a:solidFill>
              <a:schemeClr val="tx1"/>
            </a:solidFill>
          </a:ln>
        </p:spPr>
      </p:pic>
    </p:spTree>
    <p:extLst>
      <p:ext uri="{BB962C8B-B14F-4D97-AF65-F5344CB8AC3E}">
        <p14:creationId xmlns:p14="http://schemas.microsoft.com/office/powerpoint/2010/main" val="867610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ea typeface="微软雅黑" panose="020B0503020204020204" pitchFamily="34" charset="-122"/>
              </a:rPr>
              <a:t>26</a:t>
            </a:fld>
            <a:endParaRPr lang="zh-CN" altLang="en-US">
              <a:ea typeface="微软雅黑" panose="020B0503020204020204" pitchFamily="34" charset="-122"/>
            </a:endParaRPr>
          </a:p>
        </p:txBody>
      </p:sp>
      <p:sp>
        <p:nvSpPr>
          <p:cNvPr id="25"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Variables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变量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0" name="内容占位符 2">
            <a:extLst>
              <a:ext uri="{FF2B5EF4-FFF2-40B4-BE49-F238E27FC236}">
                <a16:creationId xmlns:a16="http://schemas.microsoft.com/office/drawing/2014/main" id="{1CB481EA-9F8A-D04E-BE86-7966F752B578}"/>
              </a:ext>
            </a:extLst>
          </p:cNvPr>
          <p:cNvSpPr>
            <a:spLocks noGrp="1"/>
          </p:cNvSpPr>
          <p:nvPr>
            <p:ph idx="1"/>
          </p:nvPr>
        </p:nvSpPr>
        <p:spPr>
          <a:xfrm>
            <a:off x="1981200" y="1268761"/>
            <a:ext cx="8229600" cy="4806345"/>
          </a:xfrm>
        </p:spPr>
        <p:txBody>
          <a:bodyPr>
            <a:noAutofit/>
          </a:bodyPr>
          <a:lstStyle/>
          <a:p>
            <a:pPr marL="0" indent="0">
              <a:buNone/>
            </a:pPr>
            <a:endParaRPr lang="en-US" altLang="zh-CN" sz="2400" dirty="0">
              <a:latin typeface="+mj-ea"/>
            </a:endParaRPr>
          </a:p>
          <a:p>
            <a:pPr marL="0" indent="0">
              <a:buNone/>
            </a:pPr>
            <a:endParaRPr lang="en-US" altLang="zh-CN" sz="2400" dirty="0">
              <a:latin typeface="Times New Roman" pitchFamily="18" charset="0"/>
              <a:ea typeface="宋体" pitchFamily="2" charset="-122"/>
            </a:endParaRPr>
          </a:p>
        </p:txBody>
      </p:sp>
      <p:pic>
        <p:nvPicPr>
          <p:cNvPr id="11" name="Picture 2" descr="C:\Users\Administrator\Desktop\java课件\pics\盒子.png">
            <a:extLst>
              <a:ext uri="{FF2B5EF4-FFF2-40B4-BE49-F238E27FC236}">
                <a16:creationId xmlns:a16="http://schemas.microsoft.com/office/drawing/2014/main" id="{280F9B20-6F71-4141-AD1C-7CA60A2A5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6548" y="2362994"/>
            <a:ext cx="992852" cy="9928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Administrator\Desktop\java课件\pics\钥匙.png">
            <a:extLst>
              <a:ext uri="{FF2B5EF4-FFF2-40B4-BE49-F238E27FC236}">
                <a16:creationId xmlns:a16="http://schemas.microsoft.com/office/drawing/2014/main" id="{7169896A-6DDA-B447-834A-D31502D9CB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2037" y="1983314"/>
            <a:ext cx="438720" cy="4387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Administrator\Desktop\java课件\pics\饮料.png">
            <a:extLst>
              <a:ext uri="{FF2B5EF4-FFF2-40B4-BE49-F238E27FC236}">
                <a16:creationId xmlns:a16="http://schemas.microsoft.com/office/drawing/2014/main" id="{3995F065-434D-6649-BA81-7E4E2BD97F7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24873" y="1925608"/>
            <a:ext cx="496426" cy="49642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5" descr="C:\Users\Administrator\Desktop\java课件\pics\iphone.png">
            <a:extLst>
              <a:ext uri="{FF2B5EF4-FFF2-40B4-BE49-F238E27FC236}">
                <a16:creationId xmlns:a16="http://schemas.microsoft.com/office/drawing/2014/main" id="{2001D332-FEBA-7643-86BA-D0D24A2BDA7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7688" y="1996470"/>
            <a:ext cx="496426" cy="49642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Administrator\Desktop\java课件\pics\盒子.png">
            <a:extLst>
              <a:ext uri="{FF2B5EF4-FFF2-40B4-BE49-F238E27FC236}">
                <a16:creationId xmlns:a16="http://schemas.microsoft.com/office/drawing/2014/main" id="{8FFCFA24-D507-D14C-98A1-F575E2251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1764" y="2362994"/>
            <a:ext cx="992852" cy="9928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Administrator\Desktop\java课件\pics\盒子.png">
            <a:extLst>
              <a:ext uri="{FF2B5EF4-FFF2-40B4-BE49-F238E27FC236}">
                <a16:creationId xmlns:a16="http://schemas.microsoft.com/office/drawing/2014/main" id="{2643FFCC-1FB2-A944-9A70-F3DDEA14A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7284" y="2338988"/>
            <a:ext cx="992852" cy="99285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接连接符 4">
            <a:extLst>
              <a:ext uri="{FF2B5EF4-FFF2-40B4-BE49-F238E27FC236}">
                <a16:creationId xmlns:a16="http://schemas.microsoft.com/office/drawing/2014/main" id="{A5B911AC-F74A-7441-9D0B-BBBD6C098382}"/>
              </a:ext>
            </a:extLst>
          </p:cNvPr>
          <p:cNvCxnSpPr/>
          <p:nvPr/>
        </p:nvCxnSpPr>
        <p:spPr>
          <a:xfrm>
            <a:off x="2063552" y="3376796"/>
            <a:ext cx="8064896"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5">
            <a:extLst>
              <a:ext uri="{FF2B5EF4-FFF2-40B4-BE49-F238E27FC236}">
                <a16:creationId xmlns:a16="http://schemas.microsoft.com/office/drawing/2014/main" id="{3E8657E9-6298-5842-9EF1-BAAAC4F6A950}"/>
              </a:ext>
            </a:extLst>
          </p:cNvPr>
          <p:cNvSpPr txBox="1"/>
          <p:nvPr/>
        </p:nvSpPr>
        <p:spPr>
          <a:xfrm>
            <a:off x="1991544" y="2700838"/>
            <a:ext cx="1008112" cy="400110"/>
          </a:xfrm>
          <a:prstGeom prst="rect">
            <a:avLst/>
          </a:prstGeom>
          <a:noFill/>
        </p:spPr>
        <p:txBody>
          <a:bodyPr wrap="square" rtlCol="0">
            <a:spAutoFit/>
          </a:bodyPr>
          <a:lstStyle/>
          <a:p>
            <a:r>
              <a:rPr lang="en-US" altLang="zh-CN" sz="2000" b="1" dirty="0">
                <a:solidFill>
                  <a:srgbClr val="FF0000"/>
                </a:solidFill>
              </a:rPr>
              <a:t>box</a:t>
            </a:r>
            <a:endParaRPr lang="zh-CN" altLang="en-US" sz="2000" b="1" dirty="0">
              <a:solidFill>
                <a:srgbClr val="FF0000"/>
              </a:solidFill>
            </a:endParaRPr>
          </a:p>
        </p:txBody>
      </p:sp>
      <p:sp>
        <p:nvSpPr>
          <p:cNvPr id="20" name="矩形 19">
            <a:extLst>
              <a:ext uri="{FF2B5EF4-FFF2-40B4-BE49-F238E27FC236}">
                <a16:creationId xmlns:a16="http://schemas.microsoft.com/office/drawing/2014/main" id="{F9790140-8BEA-9C4A-993E-361E8432E1FD}"/>
              </a:ext>
            </a:extLst>
          </p:cNvPr>
          <p:cNvSpPr/>
          <p:nvPr/>
        </p:nvSpPr>
        <p:spPr>
          <a:xfrm>
            <a:off x="2927648" y="3759877"/>
            <a:ext cx="121920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rPr>
              <a:t>20</a:t>
            </a:r>
            <a:endParaRPr lang="zh-CN" altLang="en-US" sz="2000" b="1" dirty="0">
              <a:solidFill>
                <a:schemeClr val="bg1"/>
              </a:solidFill>
            </a:endParaRPr>
          </a:p>
        </p:txBody>
      </p:sp>
      <p:sp>
        <p:nvSpPr>
          <p:cNvPr id="21" name="矩形 20">
            <a:extLst>
              <a:ext uri="{FF2B5EF4-FFF2-40B4-BE49-F238E27FC236}">
                <a16:creationId xmlns:a16="http://schemas.microsoft.com/office/drawing/2014/main" id="{62424390-5FC5-2141-B2AA-42FA06438EC4}"/>
              </a:ext>
            </a:extLst>
          </p:cNvPr>
          <p:cNvSpPr/>
          <p:nvPr/>
        </p:nvSpPr>
        <p:spPr>
          <a:xfrm>
            <a:off x="5486400" y="3728755"/>
            <a:ext cx="121920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rPr>
              <a:t>40</a:t>
            </a:r>
            <a:endParaRPr lang="zh-CN" altLang="en-US" sz="2000" b="1" dirty="0">
              <a:solidFill>
                <a:schemeClr val="bg1"/>
              </a:solidFill>
            </a:endParaRPr>
          </a:p>
        </p:txBody>
      </p:sp>
      <p:sp>
        <p:nvSpPr>
          <p:cNvPr id="22" name="矩形 21">
            <a:extLst>
              <a:ext uri="{FF2B5EF4-FFF2-40B4-BE49-F238E27FC236}">
                <a16:creationId xmlns:a16="http://schemas.microsoft.com/office/drawing/2014/main" id="{B6BFECEB-D5D2-094A-8FCA-6464A4EB4EE5}"/>
              </a:ext>
            </a:extLst>
          </p:cNvPr>
          <p:cNvSpPr/>
          <p:nvPr/>
        </p:nvSpPr>
        <p:spPr>
          <a:xfrm>
            <a:off x="7973144" y="3717032"/>
            <a:ext cx="121920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rPr>
              <a:t>60</a:t>
            </a:r>
            <a:endParaRPr lang="zh-CN" altLang="en-US" sz="2000" b="1" dirty="0">
              <a:solidFill>
                <a:schemeClr val="bg1"/>
              </a:solidFill>
            </a:endParaRPr>
          </a:p>
        </p:txBody>
      </p:sp>
      <p:sp>
        <p:nvSpPr>
          <p:cNvPr id="23" name="TextBox 17">
            <a:extLst>
              <a:ext uri="{FF2B5EF4-FFF2-40B4-BE49-F238E27FC236}">
                <a16:creationId xmlns:a16="http://schemas.microsoft.com/office/drawing/2014/main" id="{79E0EE64-AA01-644C-BE1C-98291E8945B9}"/>
              </a:ext>
            </a:extLst>
          </p:cNvPr>
          <p:cNvSpPr txBox="1"/>
          <p:nvPr/>
        </p:nvSpPr>
        <p:spPr>
          <a:xfrm>
            <a:off x="1884040" y="3939878"/>
            <a:ext cx="1259632" cy="400110"/>
          </a:xfrm>
          <a:prstGeom prst="rect">
            <a:avLst/>
          </a:prstGeom>
          <a:noFill/>
        </p:spPr>
        <p:txBody>
          <a:bodyPr wrap="square" rtlCol="0">
            <a:spAutoFit/>
          </a:bodyPr>
          <a:lstStyle/>
          <a:p>
            <a:r>
              <a:rPr lang="en-US" altLang="zh-CN" sz="2000" b="1" dirty="0">
                <a:solidFill>
                  <a:srgbClr val="FF0000"/>
                </a:solidFill>
              </a:rPr>
              <a:t>radius</a:t>
            </a:r>
            <a:endParaRPr lang="zh-CN" altLang="en-US" sz="2000" b="1" dirty="0">
              <a:solidFill>
                <a:srgbClr val="FF0000"/>
              </a:solidFill>
            </a:endParaRPr>
          </a:p>
        </p:txBody>
      </p:sp>
      <p:graphicFrame>
        <p:nvGraphicFramePr>
          <p:cNvPr id="24" name="表格 23">
            <a:extLst>
              <a:ext uri="{FF2B5EF4-FFF2-40B4-BE49-F238E27FC236}">
                <a16:creationId xmlns:a16="http://schemas.microsoft.com/office/drawing/2014/main" id="{BA780239-6617-D448-A7EF-B0CD89F18C49}"/>
              </a:ext>
            </a:extLst>
          </p:cNvPr>
          <p:cNvGraphicFramePr>
            <a:graphicFrameLocks noGrp="1"/>
          </p:cNvGraphicFramePr>
          <p:nvPr>
            <p:extLst>
              <p:ext uri="{D42A27DB-BD31-4B8C-83A1-F6EECF244321}">
                <p14:modId xmlns:p14="http://schemas.microsoft.com/office/powerpoint/2010/main" val="1525999743"/>
              </p:ext>
            </p:extLst>
          </p:nvPr>
        </p:nvGraphicFramePr>
        <p:xfrm>
          <a:off x="2639616" y="4962118"/>
          <a:ext cx="6768752" cy="1483360"/>
        </p:xfrm>
        <a:graphic>
          <a:graphicData uri="http://schemas.openxmlformats.org/drawingml/2006/table">
            <a:tbl>
              <a:tblPr firstRow="1" bandRow="1">
                <a:tableStyleId>{5C22544A-7EE6-4342-B048-85BDC9FD1C3A}</a:tableStyleId>
              </a:tblPr>
              <a:tblGrid>
                <a:gridCol w="338437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370840">
                <a:tc>
                  <a:txBody>
                    <a:bodyPr/>
                    <a:lstStyle/>
                    <a:p>
                      <a:pPr algn="ctr"/>
                      <a:r>
                        <a:rPr lang="zh-CN" altLang="en-US" sz="1600" b="0" dirty="0">
                          <a:solidFill>
                            <a:schemeClr val="tx1"/>
                          </a:solidFill>
                          <a:latin typeface="微软雅黑" pitchFamily="34" charset="-122"/>
                          <a:ea typeface="微软雅黑" pitchFamily="34" charset="-122"/>
                        </a:rPr>
                        <a:t>盒子</a:t>
                      </a:r>
                    </a:p>
                  </a:txBody>
                  <a:tcPr/>
                </a:tc>
                <a:tc>
                  <a:txBody>
                    <a:bodyPr/>
                    <a:lstStyle/>
                    <a:p>
                      <a:pPr algn="ctr"/>
                      <a:r>
                        <a:rPr lang="zh-CN" altLang="en-US" sz="1600" b="0" dirty="0">
                          <a:solidFill>
                            <a:schemeClr val="tx1"/>
                          </a:solidFill>
                          <a:latin typeface="微软雅黑" pitchFamily="34" charset="-122"/>
                          <a:ea typeface="微软雅黑" pitchFamily="34" charset="-122"/>
                        </a:rPr>
                        <a:t>变量</a:t>
                      </a:r>
                    </a:p>
                  </a:txBody>
                  <a:tcPr/>
                </a:tc>
                <a:extLst>
                  <a:ext uri="{0D108BD9-81ED-4DB2-BD59-A6C34878D82A}">
                    <a16:rowId xmlns:a16="http://schemas.microsoft.com/office/drawing/2014/main" val="10000"/>
                  </a:ext>
                </a:extLst>
              </a:tr>
              <a:tr h="370840">
                <a:tc>
                  <a:txBody>
                    <a:bodyPr/>
                    <a:lstStyle/>
                    <a:p>
                      <a:pPr algn="ctr"/>
                      <a:r>
                        <a:rPr lang="zh-CN" altLang="en-US" sz="1600" b="0" dirty="0">
                          <a:solidFill>
                            <a:schemeClr val="tx1"/>
                          </a:solidFill>
                          <a:latin typeface="微软雅黑" pitchFamily="34" charset="-122"/>
                          <a:ea typeface="微软雅黑" pitchFamily="34" charset="-122"/>
                        </a:rPr>
                        <a:t>盒子的名字：</a:t>
                      </a:r>
                      <a:r>
                        <a:rPr lang="en-US" altLang="zh-CN" sz="1600" b="0" dirty="0">
                          <a:solidFill>
                            <a:schemeClr val="tx1"/>
                          </a:solidFill>
                          <a:latin typeface="微软雅黑" pitchFamily="34" charset="-122"/>
                          <a:ea typeface="微软雅黑" pitchFamily="34" charset="-122"/>
                        </a:rPr>
                        <a:t>box</a:t>
                      </a:r>
                      <a:endParaRPr lang="zh-CN" altLang="en-US" sz="1600" b="0" dirty="0">
                        <a:solidFill>
                          <a:schemeClr val="tx1"/>
                        </a:solidFill>
                        <a:latin typeface="微软雅黑" pitchFamily="34" charset="-122"/>
                        <a:ea typeface="微软雅黑" pitchFamily="34" charset="-122"/>
                      </a:endParaRPr>
                    </a:p>
                  </a:txBody>
                  <a:tcPr/>
                </a:tc>
                <a:tc>
                  <a:txBody>
                    <a:bodyPr/>
                    <a:lstStyle/>
                    <a:p>
                      <a:pPr algn="ctr"/>
                      <a:r>
                        <a:rPr lang="zh-CN" altLang="en-US" sz="1600" b="0" dirty="0">
                          <a:solidFill>
                            <a:schemeClr val="tx1"/>
                          </a:solidFill>
                          <a:latin typeface="微软雅黑" pitchFamily="34" charset="-122"/>
                          <a:ea typeface="微软雅黑" pitchFamily="34" charset="-122"/>
                        </a:rPr>
                        <a:t>变量的标识符：</a:t>
                      </a:r>
                      <a:r>
                        <a:rPr lang="en-US" altLang="zh-CN" sz="1600" b="0" dirty="0">
                          <a:solidFill>
                            <a:schemeClr val="tx1"/>
                          </a:solidFill>
                          <a:latin typeface="微软雅黑" pitchFamily="34" charset="-122"/>
                          <a:ea typeface="微软雅黑" pitchFamily="34" charset="-122"/>
                        </a:rPr>
                        <a:t>radius</a:t>
                      </a:r>
                      <a:endParaRPr lang="zh-CN" altLang="en-US" sz="1600" b="0" dirty="0">
                        <a:solidFill>
                          <a:schemeClr val="tx1"/>
                        </a:solidFill>
                        <a:latin typeface="微软雅黑" pitchFamily="34" charset="-122"/>
                        <a:ea typeface="微软雅黑" pitchFamily="34" charset="-122"/>
                      </a:endParaRPr>
                    </a:p>
                  </a:txBody>
                  <a:tcPr/>
                </a:tc>
                <a:extLst>
                  <a:ext uri="{0D108BD9-81ED-4DB2-BD59-A6C34878D82A}">
                    <a16:rowId xmlns:a16="http://schemas.microsoft.com/office/drawing/2014/main" val="10001"/>
                  </a:ext>
                </a:extLst>
              </a:tr>
              <a:tr h="370840">
                <a:tc>
                  <a:txBody>
                    <a:bodyPr/>
                    <a:lstStyle/>
                    <a:p>
                      <a:pPr algn="ctr"/>
                      <a:r>
                        <a:rPr lang="zh-CN" altLang="en-US" sz="1600" b="0" dirty="0">
                          <a:solidFill>
                            <a:schemeClr val="tx1"/>
                          </a:solidFill>
                          <a:latin typeface="微软雅黑" pitchFamily="34" charset="-122"/>
                          <a:ea typeface="微软雅黑" pitchFamily="34" charset="-122"/>
                        </a:rPr>
                        <a:t>盒子的类型：纸盒子</a:t>
                      </a:r>
                    </a:p>
                  </a:txBody>
                  <a:tcPr/>
                </a:tc>
                <a:tc>
                  <a:txBody>
                    <a:bodyPr/>
                    <a:lstStyle/>
                    <a:p>
                      <a:pPr algn="ctr"/>
                      <a:r>
                        <a:rPr lang="zh-CN" altLang="en-US" sz="1600" b="0" dirty="0">
                          <a:solidFill>
                            <a:schemeClr val="tx1"/>
                          </a:solidFill>
                          <a:latin typeface="微软雅黑" pitchFamily="34" charset="-122"/>
                          <a:ea typeface="微软雅黑" pitchFamily="34" charset="-122"/>
                        </a:rPr>
                        <a:t>变量的类型：</a:t>
                      </a:r>
                      <a:r>
                        <a:rPr lang="en-US" altLang="zh-CN" sz="1600" b="0" dirty="0">
                          <a:solidFill>
                            <a:schemeClr val="tx1"/>
                          </a:solidFill>
                          <a:latin typeface="微软雅黑" pitchFamily="34" charset="-122"/>
                          <a:ea typeface="微软雅黑" pitchFamily="34" charset="-122"/>
                        </a:rPr>
                        <a:t>double</a:t>
                      </a:r>
                      <a:endParaRPr lang="zh-CN" altLang="en-US" sz="1600" b="0" dirty="0">
                        <a:solidFill>
                          <a:schemeClr val="tx1"/>
                        </a:solidFill>
                        <a:latin typeface="微软雅黑" pitchFamily="34" charset="-122"/>
                        <a:ea typeface="微软雅黑" pitchFamily="34" charset="-122"/>
                      </a:endParaRPr>
                    </a:p>
                  </a:txBody>
                  <a:tcPr/>
                </a:tc>
                <a:extLst>
                  <a:ext uri="{0D108BD9-81ED-4DB2-BD59-A6C34878D82A}">
                    <a16:rowId xmlns:a16="http://schemas.microsoft.com/office/drawing/2014/main" val="10002"/>
                  </a:ext>
                </a:extLst>
              </a:tr>
              <a:tr h="370840">
                <a:tc>
                  <a:txBody>
                    <a:bodyPr/>
                    <a:lstStyle/>
                    <a:p>
                      <a:pPr algn="ctr"/>
                      <a:r>
                        <a:rPr lang="zh-CN" altLang="en-US" sz="1600" b="0" dirty="0">
                          <a:solidFill>
                            <a:schemeClr val="tx1"/>
                          </a:solidFill>
                          <a:latin typeface="微软雅黑" pitchFamily="34" charset="-122"/>
                          <a:ea typeface="微软雅黑" pitchFamily="34" charset="-122"/>
                        </a:rPr>
                        <a:t>盒子放的东西：手机、钥匙、饮料</a:t>
                      </a:r>
                    </a:p>
                  </a:txBody>
                  <a:tcPr/>
                </a:tc>
                <a:tc>
                  <a:txBody>
                    <a:bodyPr/>
                    <a:lstStyle/>
                    <a:p>
                      <a:pPr algn="ctr"/>
                      <a:r>
                        <a:rPr lang="zh-CN" altLang="en-US" sz="1600" b="0" dirty="0">
                          <a:solidFill>
                            <a:schemeClr val="tx1"/>
                          </a:solidFill>
                          <a:latin typeface="微软雅黑" pitchFamily="34" charset="-122"/>
                          <a:ea typeface="微软雅黑" pitchFamily="34" charset="-122"/>
                        </a:rPr>
                        <a:t>变量的值：</a:t>
                      </a:r>
                      <a:r>
                        <a:rPr lang="en-US" altLang="zh-CN" sz="1600" b="0" dirty="0">
                          <a:solidFill>
                            <a:schemeClr val="tx1"/>
                          </a:solidFill>
                          <a:latin typeface="微软雅黑" pitchFamily="34" charset="-122"/>
                          <a:ea typeface="微软雅黑" pitchFamily="34" charset="-122"/>
                        </a:rPr>
                        <a:t>20</a:t>
                      </a:r>
                      <a:r>
                        <a:rPr lang="zh-CN" altLang="en-US" sz="1600" b="0" dirty="0">
                          <a:solidFill>
                            <a:schemeClr val="tx1"/>
                          </a:solidFill>
                          <a:latin typeface="微软雅黑" pitchFamily="34" charset="-122"/>
                          <a:ea typeface="微软雅黑" pitchFamily="34" charset="-122"/>
                        </a:rPr>
                        <a:t>，</a:t>
                      </a:r>
                      <a:r>
                        <a:rPr lang="en-US" altLang="zh-CN" sz="1600" b="0" dirty="0">
                          <a:solidFill>
                            <a:schemeClr val="tx1"/>
                          </a:solidFill>
                          <a:latin typeface="微软雅黑" pitchFamily="34" charset="-122"/>
                          <a:ea typeface="微软雅黑" pitchFamily="34" charset="-122"/>
                        </a:rPr>
                        <a:t>40</a:t>
                      </a:r>
                      <a:r>
                        <a:rPr lang="zh-CN" altLang="en-US" sz="1600" b="0" dirty="0">
                          <a:solidFill>
                            <a:schemeClr val="tx1"/>
                          </a:solidFill>
                          <a:latin typeface="微软雅黑" pitchFamily="34" charset="-122"/>
                          <a:ea typeface="微软雅黑" pitchFamily="34" charset="-122"/>
                        </a:rPr>
                        <a:t>，</a:t>
                      </a:r>
                      <a:r>
                        <a:rPr lang="en-US" altLang="zh-CN" sz="1600" b="0" dirty="0">
                          <a:solidFill>
                            <a:schemeClr val="tx1"/>
                          </a:solidFill>
                          <a:latin typeface="微软雅黑" pitchFamily="34" charset="-122"/>
                          <a:ea typeface="微软雅黑" pitchFamily="34" charset="-122"/>
                        </a:rPr>
                        <a:t>60</a:t>
                      </a:r>
                      <a:endParaRPr lang="zh-CN" altLang="en-US" sz="1600" b="0" dirty="0">
                        <a:solidFill>
                          <a:schemeClr val="tx1"/>
                        </a:solidFill>
                        <a:latin typeface="微软雅黑" pitchFamily="34" charset="-122"/>
                        <a:ea typeface="微软雅黑" pitchFamily="34" charset="-122"/>
                      </a:endParaRPr>
                    </a:p>
                  </a:txBody>
                  <a:tcPr/>
                </a:tc>
                <a:extLst>
                  <a:ext uri="{0D108BD9-81ED-4DB2-BD59-A6C34878D82A}">
                    <a16:rowId xmlns:a16="http://schemas.microsoft.com/office/drawing/2014/main" val="10003"/>
                  </a:ext>
                </a:extLst>
              </a:tr>
            </a:tbl>
          </a:graphicData>
        </a:graphic>
      </p:graphicFrame>
      <p:sp>
        <p:nvSpPr>
          <p:cNvPr id="26" name="矩形 25">
            <a:extLst>
              <a:ext uri="{FF2B5EF4-FFF2-40B4-BE49-F238E27FC236}">
                <a16:creationId xmlns:a16="http://schemas.microsoft.com/office/drawing/2014/main" id="{16F66DBF-3D88-3941-B433-DC687BED52AB}"/>
              </a:ext>
            </a:extLst>
          </p:cNvPr>
          <p:cNvSpPr/>
          <p:nvPr/>
        </p:nvSpPr>
        <p:spPr>
          <a:xfrm>
            <a:off x="3503712" y="1331477"/>
            <a:ext cx="5248296" cy="461665"/>
          </a:xfrm>
          <a:prstGeom prst="rect">
            <a:avLst/>
          </a:prstGeom>
        </p:spPr>
        <p:txBody>
          <a:bodyPr wrap="none">
            <a:spAutoFit/>
          </a:bodyPr>
          <a:lstStyle/>
          <a:p>
            <a:r>
              <a:rPr lang="zh-CN" altLang="en-US" sz="2400" b="1" dirty="0">
                <a:solidFill>
                  <a:schemeClr val="accent1"/>
                </a:solidFill>
                <a:latin typeface="微软雅黑" pitchFamily="34" charset="-122"/>
                <a:ea typeface="微软雅黑" pitchFamily="34" charset="-122"/>
              </a:rPr>
              <a:t>变量</a:t>
            </a:r>
            <a:r>
              <a:rPr lang="zh-CN" altLang="en-US" dirty="0">
                <a:latin typeface="微软雅黑" pitchFamily="34" charset="-122"/>
                <a:ea typeface="微软雅黑" pitchFamily="34" charset="-122"/>
              </a:rPr>
              <a:t>：程序执行过程中，值</a:t>
            </a:r>
            <a:r>
              <a:rPr lang="en-US" altLang="zh-CN" dirty="0">
                <a:latin typeface="微软雅黑" pitchFamily="34" charset="-122"/>
                <a:ea typeface="微软雅黑" pitchFamily="34" charset="-122"/>
              </a:rPr>
              <a:t>(Value)</a:t>
            </a:r>
            <a:r>
              <a:rPr lang="zh-CN" altLang="en-US" dirty="0">
                <a:latin typeface="微软雅黑" pitchFamily="34" charset="-122"/>
                <a:ea typeface="微软雅黑" pitchFamily="34" charset="-122"/>
              </a:rPr>
              <a:t>可以改变的量</a:t>
            </a:r>
          </a:p>
        </p:txBody>
      </p:sp>
    </p:spTree>
    <p:extLst>
      <p:ext uri="{BB962C8B-B14F-4D97-AF65-F5344CB8AC3E}">
        <p14:creationId xmlns:p14="http://schemas.microsoft.com/office/powerpoint/2010/main" val="60185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ea typeface="微软雅黑" panose="020B0503020204020204" pitchFamily="34" charset="-122"/>
              </a:rPr>
              <a:t>27</a:t>
            </a:fld>
            <a:endParaRPr lang="zh-CN" altLang="en-US">
              <a:ea typeface="微软雅黑" panose="020B0503020204020204" pitchFamily="34" charset="-122"/>
            </a:endParaRPr>
          </a:p>
        </p:txBody>
      </p:sp>
      <p:sp>
        <p:nvSpPr>
          <p:cNvPr id="27" name="矩形 26">
            <a:extLst>
              <a:ext uri="{FF2B5EF4-FFF2-40B4-BE49-F238E27FC236}">
                <a16:creationId xmlns:a16="http://schemas.microsoft.com/office/drawing/2014/main" id="{B3954471-4BD6-C348-B649-6436C1B81E2F}"/>
              </a:ext>
            </a:extLst>
          </p:cNvPr>
          <p:cNvSpPr/>
          <p:nvPr/>
        </p:nvSpPr>
        <p:spPr>
          <a:xfrm>
            <a:off x="2351584" y="2269087"/>
            <a:ext cx="7632848" cy="3120854"/>
          </a:xfrm>
          <a:prstGeom prst="rect">
            <a:avLst/>
          </a:prstGeom>
        </p:spPr>
        <p:txBody>
          <a:bodyPr wrap="square">
            <a:spAutoFit/>
          </a:bodyPr>
          <a:lstStyle/>
          <a:p>
            <a:pPr>
              <a:lnSpc>
                <a:spcPct val="90000"/>
              </a:lnSpc>
              <a:buFont typeface="Monotype Sorts" pitchFamily="2" charset="2"/>
              <a:buNone/>
            </a:pPr>
            <a:r>
              <a:rPr lang="en-US" altLang="en-US" sz="2400" b="1" dirty="0" err="1">
                <a:solidFill>
                  <a:srgbClr val="FF0000"/>
                </a:solidFill>
                <a:latin typeface="Courier New" pitchFamily="49" charset="0"/>
              </a:rPr>
              <a:t>int</a:t>
            </a:r>
            <a:r>
              <a:rPr lang="en-US" altLang="en-US" sz="2400" b="1" dirty="0">
                <a:solidFill>
                  <a:srgbClr val="FF0000"/>
                </a:solidFill>
                <a:latin typeface="Courier New" pitchFamily="49" charset="0"/>
              </a:rPr>
              <a:t> x</a:t>
            </a:r>
            <a:r>
              <a:rPr lang="en-US" altLang="en-US" sz="2400" dirty="0">
                <a:latin typeface="Courier New" pitchFamily="49" charset="0"/>
              </a:rPr>
              <a:t>;         // Declare x to be an</a:t>
            </a:r>
          </a:p>
          <a:p>
            <a:pPr>
              <a:lnSpc>
                <a:spcPct val="90000"/>
              </a:lnSpc>
              <a:buFont typeface="Monotype Sorts" pitchFamily="2" charset="2"/>
              <a:buNone/>
            </a:pPr>
            <a:r>
              <a:rPr lang="en-US" altLang="en-US" sz="2400" dirty="0">
                <a:latin typeface="Courier New" pitchFamily="49" charset="0"/>
              </a:rPr>
              <a:t>               // integer variable;</a:t>
            </a:r>
          </a:p>
          <a:p>
            <a:pPr>
              <a:lnSpc>
                <a:spcPct val="90000"/>
              </a:lnSpc>
              <a:buFont typeface="Monotype Sorts" pitchFamily="2" charset="2"/>
              <a:buNone/>
            </a:pPr>
            <a:endParaRPr lang="en-US" altLang="en-US" sz="2400" dirty="0">
              <a:latin typeface="Courier New" pitchFamily="49" charset="0"/>
            </a:endParaRPr>
          </a:p>
          <a:p>
            <a:pPr>
              <a:lnSpc>
                <a:spcPct val="90000"/>
              </a:lnSpc>
              <a:spcBef>
                <a:spcPct val="50000"/>
              </a:spcBef>
              <a:buFont typeface="Monotype Sorts" pitchFamily="2" charset="2"/>
              <a:buNone/>
            </a:pPr>
            <a:r>
              <a:rPr lang="en-US" altLang="en-US" sz="2400" b="1" dirty="0">
                <a:solidFill>
                  <a:schemeClr val="accent1"/>
                </a:solidFill>
                <a:latin typeface="Courier New" pitchFamily="49" charset="0"/>
              </a:rPr>
              <a:t>double radius</a:t>
            </a:r>
            <a:r>
              <a:rPr lang="en-US" altLang="en-US" sz="2400" dirty="0">
                <a:latin typeface="Courier New" pitchFamily="49" charset="0"/>
              </a:rPr>
              <a:t>; // Declare radius to</a:t>
            </a:r>
          </a:p>
          <a:p>
            <a:pPr>
              <a:lnSpc>
                <a:spcPct val="90000"/>
              </a:lnSpc>
              <a:buFont typeface="Monotype Sorts" pitchFamily="2" charset="2"/>
              <a:buNone/>
            </a:pPr>
            <a:r>
              <a:rPr lang="en-US" altLang="en-US" sz="2400" dirty="0">
                <a:latin typeface="Courier New" pitchFamily="49" charset="0"/>
              </a:rPr>
              <a:t>               // be a double variable;</a:t>
            </a:r>
          </a:p>
          <a:p>
            <a:pPr>
              <a:lnSpc>
                <a:spcPct val="90000"/>
              </a:lnSpc>
              <a:buFont typeface="Monotype Sorts" pitchFamily="2" charset="2"/>
              <a:buNone/>
            </a:pPr>
            <a:endParaRPr lang="en-US" altLang="en-US" sz="2400" dirty="0">
              <a:latin typeface="Courier New" pitchFamily="49" charset="0"/>
            </a:endParaRPr>
          </a:p>
          <a:p>
            <a:pPr>
              <a:lnSpc>
                <a:spcPct val="90000"/>
              </a:lnSpc>
              <a:spcBef>
                <a:spcPct val="50000"/>
              </a:spcBef>
              <a:buFont typeface="Monotype Sorts" pitchFamily="2" charset="2"/>
              <a:buNone/>
            </a:pPr>
            <a:r>
              <a:rPr lang="en-US" altLang="en-US" sz="2400" b="1" dirty="0">
                <a:solidFill>
                  <a:schemeClr val="accent6">
                    <a:lumMod val="75000"/>
                  </a:schemeClr>
                </a:solidFill>
                <a:latin typeface="Courier New" pitchFamily="49" charset="0"/>
              </a:rPr>
              <a:t>char a</a:t>
            </a:r>
            <a:r>
              <a:rPr lang="en-US" altLang="en-US" sz="2400" dirty="0">
                <a:latin typeface="Courier New" pitchFamily="49" charset="0"/>
              </a:rPr>
              <a:t>;        // Declare a to be a</a:t>
            </a:r>
          </a:p>
          <a:p>
            <a:pPr>
              <a:lnSpc>
                <a:spcPct val="90000"/>
              </a:lnSpc>
              <a:buFont typeface="Monotype Sorts" pitchFamily="2" charset="2"/>
              <a:buNone/>
            </a:pPr>
            <a:r>
              <a:rPr lang="en-US" altLang="en-US" sz="2400" dirty="0">
                <a:latin typeface="Courier New" pitchFamily="49" charset="0"/>
              </a:rPr>
              <a:t>               // character variable;</a:t>
            </a:r>
          </a:p>
        </p:txBody>
      </p:sp>
      <p:sp>
        <p:nvSpPr>
          <p:cNvPr id="3" name="文本框 2">
            <a:extLst>
              <a:ext uri="{FF2B5EF4-FFF2-40B4-BE49-F238E27FC236}">
                <a16:creationId xmlns:a16="http://schemas.microsoft.com/office/drawing/2014/main" id="{A46B81E6-B62F-FB4A-8954-26344511999A}"/>
              </a:ext>
            </a:extLst>
          </p:cNvPr>
          <p:cNvSpPr txBox="1"/>
          <p:nvPr/>
        </p:nvSpPr>
        <p:spPr>
          <a:xfrm>
            <a:off x="4680228" y="1468059"/>
            <a:ext cx="1415772" cy="461665"/>
          </a:xfrm>
          <a:prstGeom prst="rect">
            <a:avLst/>
          </a:prstGeom>
          <a:noFill/>
        </p:spPr>
        <p:txBody>
          <a:bodyPr wrap="none" rtlCol="0">
            <a:spAutoFit/>
          </a:bodyPr>
          <a:lstStyle/>
          <a:p>
            <a:r>
              <a:rPr kumimoji="1" lang="zh-CN" altLang="en-US" sz="2400" b="1" dirty="0">
                <a:solidFill>
                  <a:srgbClr val="7030A0"/>
                </a:solidFill>
                <a:latin typeface="Microsoft YaHei" panose="020B0503020204020204" pitchFamily="34" charset="-122"/>
                <a:ea typeface="Microsoft YaHei" panose="020B0503020204020204" pitchFamily="34" charset="-122"/>
              </a:rPr>
              <a:t>变量声明</a:t>
            </a:r>
          </a:p>
        </p:txBody>
      </p:sp>
      <p:sp>
        <p:nvSpPr>
          <p:cNvPr id="7"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Variables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变量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9808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ea typeface="微软雅黑" panose="020B0503020204020204" pitchFamily="34" charset="-122"/>
              </a:rPr>
              <a:t>28</a:t>
            </a:fld>
            <a:endParaRPr lang="zh-CN" altLang="en-US">
              <a:ea typeface="微软雅黑" panose="020B0503020204020204" pitchFamily="34" charset="-122"/>
            </a:endParaRPr>
          </a:p>
        </p:txBody>
      </p:sp>
      <p:sp>
        <p:nvSpPr>
          <p:cNvPr id="3" name="文本框 2">
            <a:extLst>
              <a:ext uri="{FF2B5EF4-FFF2-40B4-BE49-F238E27FC236}">
                <a16:creationId xmlns:a16="http://schemas.microsoft.com/office/drawing/2014/main" id="{A46B81E6-B62F-FB4A-8954-26344511999A}"/>
              </a:ext>
            </a:extLst>
          </p:cNvPr>
          <p:cNvSpPr txBox="1"/>
          <p:nvPr/>
        </p:nvSpPr>
        <p:spPr>
          <a:xfrm>
            <a:off x="4680228" y="1468059"/>
            <a:ext cx="1415772" cy="461665"/>
          </a:xfrm>
          <a:prstGeom prst="rect">
            <a:avLst/>
          </a:prstGeom>
          <a:noFill/>
        </p:spPr>
        <p:txBody>
          <a:bodyPr wrap="none" rtlCol="0">
            <a:spAutoFit/>
          </a:bodyPr>
          <a:lstStyle/>
          <a:p>
            <a:r>
              <a:rPr kumimoji="1" lang="zh-CN" altLang="en-US" sz="2400" b="1" dirty="0">
                <a:solidFill>
                  <a:srgbClr val="7030A0"/>
                </a:solidFill>
                <a:latin typeface="Microsoft YaHei" panose="020B0503020204020204" pitchFamily="34" charset="-122"/>
                <a:ea typeface="Microsoft YaHei" panose="020B0503020204020204" pitchFamily="34" charset="-122"/>
              </a:rPr>
              <a:t>变量赋值</a:t>
            </a:r>
          </a:p>
        </p:txBody>
      </p:sp>
      <p:sp>
        <p:nvSpPr>
          <p:cNvPr id="6" name="矩形 5">
            <a:extLst>
              <a:ext uri="{FF2B5EF4-FFF2-40B4-BE49-F238E27FC236}">
                <a16:creationId xmlns:a16="http://schemas.microsoft.com/office/drawing/2014/main" id="{8F0754DF-C249-A947-AADD-296E39E6E9C1}"/>
              </a:ext>
            </a:extLst>
          </p:cNvPr>
          <p:cNvSpPr/>
          <p:nvPr/>
        </p:nvSpPr>
        <p:spPr>
          <a:xfrm>
            <a:off x="2351584" y="2269087"/>
            <a:ext cx="7632848" cy="2677656"/>
          </a:xfrm>
          <a:prstGeom prst="rect">
            <a:avLst/>
          </a:prstGeom>
        </p:spPr>
        <p:txBody>
          <a:bodyPr wrap="square">
            <a:spAutoFit/>
          </a:bodyPr>
          <a:lstStyle/>
          <a:p>
            <a:pPr>
              <a:spcAft>
                <a:spcPct val="25000"/>
              </a:spcAft>
              <a:buFont typeface="Monotype Sorts" pitchFamily="2" charset="2"/>
              <a:buNone/>
            </a:pPr>
            <a:r>
              <a:rPr lang="en-US" altLang="en-US" sz="2400" b="1" dirty="0">
                <a:solidFill>
                  <a:srgbClr val="FF0000"/>
                </a:solidFill>
                <a:latin typeface="Courier New" pitchFamily="49" charset="0"/>
              </a:rPr>
              <a:t>x = 1</a:t>
            </a:r>
            <a:r>
              <a:rPr lang="en-US" altLang="en-US" sz="2400" b="1" dirty="0">
                <a:latin typeface="Courier New" pitchFamily="49" charset="0"/>
              </a:rPr>
              <a:t>;          // Assign 1 to x;</a:t>
            </a:r>
          </a:p>
          <a:p>
            <a:pPr>
              <a:spcAft>
                <a:spcPct val="25000"/>
              </a:spcAft>
              <a:buFont typeface="Monotype Sorts" pitchFamily="2" charset="2"/>
              <a:buNone/>
            </a:pPr>
            <a:endParaRPr lang="en-US" altLang="en-US" sz="2400" b="1" dirty="0">
              <a:latin typeface="Courier New" pitchFamily="49" charset="0"/>
            </a:endParaRPr>
          </a:p>
          <a:p>
            <a:pPr>
              <a:spcBef>
                <a:spcPct val="50000"/>
              </a:spcBef>
              <a:buFont typeface="Monotype Sorts" pitchFamily="2" charset="2"/>
              <a:buNone/>
            </a:pPr>
            <a:r>
              <a:rPr lang="en-US" altLang="en-US" sz="2400" b="1" dirty="0">
                <a:solidFill>
                  <a:schemeClr val="accent1"/>
                </a:solidFill>
                <a:latin typeface="Courier New" pitchFamily="49" charset="0"/>
              </a:rPr>
              <a:t>radius = 1.0</a:t>
            </a:r>
            <a:r>
              <a:rPr lang="en-US" altLang="en-US" sz="2400" b="1" dirty="0">
                <a:latin typeface="Courier New" pitchFamily="49" charset="0"/>
              </a:rPr>
              <a:t>;   // Assign 1.0 to radius;</a:t>
            </a:r>
          </a:p>
          <a:p>
            <a:pPr>
              <a:spcBef>
                <a:spcPct val="50000"/>
              </a:spcBef>
              <a:buFont typeface="Monotype Sorts" pitchFamily="2" charset="2"/>
              <a:buNone/>
            </a:pPr>
            <a:endParaRPr lang="en-US" altLang="en-US" sz="2400" b="1" dirty="0">
              <a:latin typeface="Courier New" pitchFamily="49" charset="0"/>
            </a:endParaRPr>
          </a:p>
          <a:p>
            <a:pPr>
              <a:spcBef>
                <a:spcPct val="50000"/>
              </a:spcBef>
              <a:buFont typeface="Monotype Sorts" pitchFamily="2" charset="2"/>
              <a:buNone/>
            </a:pPr>
            <a:r>
              <a:rPr lang="en-US" altLang="en-US" sz="2400" b="1" dirty="0">
                <a:solidFill>
                  <a:schemeClr val="accent6">
                    <a:lumMod val="75000"/>
                  </a:schemeClr>
                </a:solidFill>
                <a:latin typeface="Courier New" pitchFamily="49" charset="0"/>
              </a:rPr>
              <a:t>a = 'A'</a:t>
            </a:r>
            <a:r>
              <a:rPr lang="en-US" altLang="en-US" sz="2400" b="1" dirty="0">
                <a:latin typeface="Courier New" pitchFamily="49" charset="0"/>
              </a:rPr>
              <a:t>;        // Assign 'A' to a;</a:t>
            </a:r>
            <a:endParaRPr lang="en-US" altLang="en-US" sz="4000" dirty="0">
              <a:solidFill>
                <a:schemeClr val="tx2"/>
              </a:solidFill>
            </a:endParaRPr>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Variables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变量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845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ea typeface="微软雅黑" panose="020B0503020204020204" pitchFamily="34" charset="-122"/>
              </a:rPr>
              <a:t>29</a:t>
            </a:fld>
            <a:endParaRPr lang="zh-CN" altLang="en-US">
              <a:ea typeface="微软雅黑" panose="020B0503020204020204" pitchFamily="34" charset="-122"/>
            </a:endParaRPr>
          </a:p>
        </p:txBody>
      </p:sp>
      <p:sp>
        <p:nvSpPr>
          <p:cNvPr id="3" name="文本框 2">
            <a:extLst>
              <a:ext uri="{FF2B5EF4-FFF2-40B4-BE49-F238E27FC236}">
                <a16:creationId xmlns:a16="http://schemas.microsoft.com/office/drawing/2014/main" id="{A46B81E6-B62F-FB4A-8954-26344511999A}"/>
              </a:ext>
            </a:extLst>
          </p:cNvPr>
          <p:cNvSpPr txBox="1"/>
          <p:nvPr/>
        </p:nvSpPr>
        <p:spPr>
          <a:xfrm>
            <a:off x="4680228" y="1468059"/>
            <a:ext cx="2265364" cy="461665"/>
          </a:xfrm>
          <a:prstGeom prst="rect">
            <a:avLst/>
          </a:prstGeom>
          <a:noFill/>
        </p:spPr>
        <p:txBody>
          <a:bodyPr wrap="none" rtlCol="0">
            <a:spAutoFit/>
          </a:bodyPr>
          <a:lstStyle/>
          <a:p>
            <a:r>
              <a:rPr kumimoji="1" lang="zh-CN" altLang="en-US" sz="2400" b="1" dirty="0">
                <a:solidFill>
                  <a:srgbClr val="7030A0"/>
                </a:solidFill>
                <a:latin typeface="Microsoft YaHei" panose="020B0503020204020204" pitchFamily="34" charset="-122"/>
                <a:ea typeface="Microsoft YaHei" panose="020B0503020204020204" pitchFamily="34" charset="-122"/>
              </a:rPr>
              <a:t>变量声明</a:t>
            </a:r>
            <a:r>
              <a:rPr kumimoji="1" lang="en-US" altLang="zh-CN" sz="2400" b="1" dirty="0">
                <a:solidFill>
                  <a:srgbClr val="7030A0"/>
                </a:solidFill>
                <a:latin typeface="Microsoft YaHei" panose="020B0503020204020204" pitchFamily="34" charset="-122"/>
                <a:ea typeface="Microsoft YaHei" panose="020B0503020204020204" pitchFamily="34" charset="-122"/>
              </a:rPr>
              <a:t>+</a:t>
            </a:r>
            <a:r>
              <a:rPr kumimoji="1" lang="zh-CN" altLang="en-US" sz="2400" b="1" dirty="0">
                <a:solidFill>
                  <a:srgbClr val="7030A0"/>
                </a:solidFill>
                <a:latin typeface="Microsoft YaHei" panose="020B0503020204020204" pitchFamily="34" charset="-122"/>
                <a:ea typeface="Microsoft YaHei" panose="020B0503020204020204" pitchFamily="34" charset="-122"/>
              </a:rPr>
              <a:t>赋值</a:t>
            </a:r>
          </a:p>
        </p:txBody>
      </p:sp>
      <p:sp>
        <p:nvSpPr>
          <p:cNvPr id="7" name="矩形 6">
            <a:extLst>
              <a:ext uri="{FF2B5EF4-FFF2-40B4-BE49-F238E27FC236}">
                <a16:creationId xmlns:a16="http://schemas.microsoft.com/office/drawing/2014/main" id="{12B33CBC-E507-A543-AEC6-7DFF5C35C64B}"/>
              </a:ext>
            </a:extLst>
          </p:cNvPr>
          <p:cNvSpPr/>
          <p:nvPr/>
        </p:nvSpPr>
        <p:spPr>
          <a:xfrm>
            <a:off x="983432" y="2528001"/>
            <a:ext cx="4464496" cy="2954655"/>
          </a:xfrm>
          <a:prstGeom prst="rect">
            <a:avLst/>
          </a:prstGeom>
        </p:spPr>
        <p:txBody>
          <a:bodyPr wrap="square">
            <a:spAutoFit/>
          </a:bodyPr>
          <a:lstStyle/>
          <a:p>
            <a:r>
              <a:rPr lang="en-US" altLang="en-US" sz="2400" b="1" dirty="0" err="1">
                <a:solidFill>
                  <a:srgbClr val="FF0000"/>
                </a:solidFill>
                <a:latin typeface="Courier New" pitchFamily="49" charset="0"/>
              </a:rPr>
              <a:t>int</a:t>
            </a:r>
            <a:r>
              <a:rPr lang="en-US" altLang="en-US" sz="2400" b="1" dirty="0">
                <a:solidFill>
                  <a:srgbClr val="FF0000"/>
                </a:solidFill>
                <a:latin typeface="Courier New" pitchFamily="49" charset="0"/>
              </a:rPr>
              <a:t> x = 1</a:t>
            </a:r>
            <a:r>
              <a:rPr lang="en-US" altLang="en-US" sz="2400" b="1" dirty="0">
                <a:latin typeface="Courier New" pitchFamily="49" charset="0"/>
              </a:rPr>
              <a:t>;</a:t>
            </a:r>
          </a:p>
          <a:p>
            <a:endParaRPr lang="en-US" altLang="en-US" sz="2400" b="1" dirty="0">
              <a:latin typeface="Courier New" pitchFamily="49" charset="0"/>
            </a:endParaRPr>
          </a:p>
          <a:p>
            <a:pPr>
              <a:spcBef>
                <a:spcPct val="50000"/>
              </a:spcBef>
            </a:pPr>
            <a:r>
              <a:rPr lang="en-US" altLang="en-US" sz="2400" b="1" dirty="0">
                <a:solidFill>
                  <a:schemeClr val="accent1"/>
                </a:solidFill>
                <a:latin typeface="Courier New" pitchFamily="49" charset="0"/>
              </a:rPr>
              <a:t>double d = 1.4</a:t>
            </a:r>
            <a:r>
              <a:rPr lang="en-US" altLang="en-US" sz="2400" b="1" dirty="0">
                <a:latin typeface="Courier New" pitchFamily="49" charset="0"/>
              </a:rPr>
              <a:t>;</a:t>
            </a:r>
          </a:p>
          <a:p>
            <a:pPr>
              <a:spcBef>
                <a:spcPct val="50000"/>
              </a:spcBef>
            </a:pPr>
            <a:endParaRPr lang="en-US" altLang="en-US" sz="2400" b="1" dirty="0">
              <a:latin typeface="Courier New" pitchFamily="49" charset="0"/>
            </a:endParaRPr>
          </a:p>
          <a:p>
            <a:pPr>
              <a:spcBef>
                <a:spcPct val="50000"/>
              </a:spcBef>
            </a:pPr>
            <a:r>
              <a:rPr lang="en-US" altLang="zh-CN" sz="2400" b="1" dirty="0">
                <a:solidFill>
                  <a:schemeClr val="accent6">
                    <a:lumMod val="75000"/>
                  </a:schemeClr>
                </a:solidFill>
                <a:latin typeface="Courier New" pitchFamily="49" charset="0"/>
              </a:rPr>
              <a:t>c</a:t>
            </a:r>
            <a:r>
              <a:rPr lang="en-US" altLang="en-US" sz="2400" b="1" dirty="0">
                <a:solidFill>
                  <a:schemeClr val="accent6">
                    <a:lumMod val="75000"/>
                  </a:schemeClr>
                </a:solidFill>
                <a:latin typeface="Courier New" pitchFamily="49" charset="0"/>
              </a:rPr>
              <a:t>har a = 'A'</a:t>
            </a:r>
            <a:r>
              <a:rPr lang="en-US" altLang="en-US" sz="2400" b="1" dirty="0">
                <a:latin typeface="Courier New" pitchFamily="49" charset="0"/>
              </a:rPr>
              <a:t> </a:t>
            </a:r>
          </a:p>
          <a:p>
            <a:pPr>
              <a:spcBef>
                <a:spcPct val="50000"/>
              </a:spcBef>
              <a:buFont typeface="Monotype Sorts" pitchFamily="2" charset="2"/>
              <a:buNone/>
            </a:pPr>
            <a:endParaRPr lang="en-US" altLang="en-US" sz="2000" dirty="0">
              <a:latin typeface="Courier New" pitchFamily="49" charset="0"/>
            </a:endParaRPr>
          </a:p>
        </p:txBody>
      </p:sp>
      <p:sp>
        <p:nvSpPr>
          <p:cNvPr id="11"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Variables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变量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0760B5E7-B522-E94D-A970-754BA13E2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228" y="1956328"/>
            <a:ext cx="6395064" cy="4719632"/>
          </a:xfrm>
          <a:prstGeom prst="rect">
            <a:avLst/>
          </a:prstGeom>
          <a:ln>
            <a:solidFill>
              <a:schemeClr val="tx1"/>
            </a:solidFill>
          </a:ln>
        </p:spPr>
      </p:pic>
    </p:spTree>
    <p:extLst>
      <p:ext uri="{BB962C8B-B14F-4D97-AF65-F5344CB8AC3E}">
        <p14:creationId xmlns:p14="http://schemas.microsoft.com/office/powerpoint/2010/main" val="132810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14" name="object 2">
            <a:extLst>
              <a:ext uri="{FF2B5EF4-FFF2-40B4-BE49-F238E27FC236}">
                <a16:creationId xmlns:a16="http://schemas.microsoft.com/office/drawing/2014/main" id="{370543DC-F856-8344-93FD-E44A9716B559}"/>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Review</a:t>
            </a:r>
            <a:endParaRPr lang="zh-CN" altLang="en-US" sz="2800" b="1" spc="-5"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83525A6E-C8B8-A04E-B545-1A7D4DE068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100" y="1966912"/>
            <a:ext cx="8813800" cy="4572000"/>
          </a:xfrm>
          <a:prstGeom prst="rect">
            <a:avLst/>
          </a:prstGeom>
        </p:spPr>
      </p:pic>
      <p:sp>
        <p:nvSpPr>
          <p:cNvPr id="20" name="文本框 19">
            <a:extLst>
              <a:ext uri="{FF2B5EF4-FFF2-40B4-BE49-F238E27FC236}">
                <a16:creationId xmlns:a16="http://schemas.microsoft.com/office/drawing/2014/main" id="{B95754CA-A9A0-994C-B78B-A7FEA5E90C37}"/>
              </a:ext>
            </a:extLst>
          </p:cNvPr>
          <p:cNvSpPr txBox="1"/>
          <p:nvPr/>
        </p:nvSpPr>
        <p:spPr>
          <a:xfrm>
            <a:off x="2996293" y="1484784"/>
            <a:ext cx="6199414" cy="369332"/>
          </a:xfrm>
          <a:prstGeom prst="rect">
            <a:avLst/>
          </a:prstGeom>
          <a:noFill/>
        </p:spPr>
        <p:txBody>
          <a:bodyPr wrap="square">
            <a:spAutoFit/>
          </a:bodyPr>
          <a:lstStyle/>
          <a:p>
            <a:pPr algn="ctr"/>
            <a:r>
              <a:rPr lang="en-US" altLang="zh-CN" sz="1800" b="1" dirty="0">
                <a:solidFill>
                  <a:srgbClr val="C00000"/>
                </a:solidFill>
                <a:latin typeface="微软雅黑" pitchFamily="34" charset="-122"/>
                <a:ea typeface="微软雅黑" pitchFamily="34" charset="-122"/>
              </a:rPr>
              <a:t>Java-9</a:t>
            </a:r>
            <a:r>
              <a:rPr lang="zh-CN" altLang="en-US" sz="1800" b="1" dirty="0">
                <a:solidFill>
                  <a:srgbClr val="C00000"/>
                </a:solidFill>
                <a:latin typeface="微软雅黑" pitchFamily="34" charset="-122"/>
                <a:ea typeface="微软雅黑" pitchFamily="34" charset="-122"/>
              </a:rPr>
              <a:t>以后的项目结构：</a:t>
            </a:r>
            <a:r>
              <a:rPr lang="zh-CN" altLang="en-US" sz="1800" b="1" dirty="0">
                <a:solidFill>
                  <a:srgbClr val="7030A0"/>
                </a:solidFill>
                <a:latin typeface="微软雅黑" pitchFamily="34" charset="-122"/>
                <a:ea typeface="微软雅黑" pitchFamily="34" charset="-122"/>
              </a:rPr>
              <a:t>项目</a:t>
            </a:r>
            <a:r>
              <a:rPr lang="en-US" altLang="zh-CN" sz="1800" b="1" dirty="0">
                <a:solidFill>
                  <a:srgbClr val="7030A0"/>
                </a:solidFill>
                <a:latin typeface="微软雅黑" pitchFamily="34" charset="-122"/>
                <a:ea typeface="微软雅黑" pitchFamily="34" charset="-122"/>
              </a:rPr>
              <a:t>&gt;</a:t>
            </a:r>
            <a:r>
              <a:rPr lang="zh-CN" altLang="en-US" sz="1800" b="1" dirty="0">
                <a:solidFill>
                  <a:srgbClr val="7030A0"/>
                </a:solidFill>
                <a:latin typeface="微软雅黑" pitchFamily="34" charset="-122"/>
                <a:ea typeface="微软雅黑" pitchFamily="34" charset="-122"/>
              </a:rPr>
              <a:t>模块</a:t>
            </a:r>
            <a:r>
              <a:rPr lang="en-US" altLang="zh-CN" sz="1800" b="1" dirty="0">
                <a:solidFill>
                  <a:srgbClr val="7030A0"/>
                </a:solidFill>
                <a:latin typeface="微软雅黑" pitchFamily="34" charset="-122"/>
                <a:ea typeface="微软雅黑" pitchFamily="34" charset="-122"/>
              </a:rPr>
              <a:t>&gt;</a:t>
            </a:r>
            <a:r>
              <a:rPr lang="zh-CN" altLang="en-US" sz="1800" b="1" dirty="0">
                <a:solidFill>
                  <a:srgbClr val="7030A0"/>
                </a:solidFill>
                <a:latin typeface="微软雅黑" pitchFamily="34" charset="-122"/>
                <a:ea typeface="微软雅黑" pitchFamily="34" charset="-122"/>
              </a:rPr>
              <a:t>包</a:t>
            </a:r>
            <a:r>
              <a:rPr lang="en-US" altLang="zh-CN" b="1" dirty="0">
                <a:solidFill>
                  <a:srgbClr val="7030A0"/>
                </a:solidFill>
                <a:latin typeface="微软雅黑" pitchFamily="34" charset="-122"/>
                <a:ea typeface="微软雅黑" pitchFamily="34" charset="-122"/>
              </a:rPr>
              <a:t>&gt;</a:t>
            </a:r>
            <a:r>
              <a:rPr lang="zh-CN" altLang="en-US" b="1" dirty="0">
                <a:solidFill>
                  <a:srgbClr val="7030A0"/>
                </a:solidFill>
                <a:latin typeface="微软雅黑" pitchFamily="34" charset="-122"/>
                <a:ea typeface="微软雅黑" pitchFamily="34" charset="-122"/>
              </a:rPr>
              <a:t>类</a:t>
            </a:r>
            <a:endParaRPr lang="zh-CN" altLang="en-US" dirty="0">
              <a:solidFill>
                <a:srgbClr val="7030A0"/>
              </a:solidFill>
            </a:endParaRPr>
          </a:p>
        </p:txBody>
      </p:sp>
    </p:spTree>
    <p:extLst>
      <p:ext uri="{BB962C8B-B14F-4D97-AF65-F5344CB8AC3E}">
        <p14:creationId xmlns:p14="http://schemas.microsoft.com/office/powerpoint/2010/main" val="2898445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6B81E6-B62F-FB4A-8954-26344511999A}"/>
              </a:ext>
            </a:extLst>
          </p:cNvPr>
          <p:cNvSpPr txBox="1"/>
          <p:nvPr/>
        </p:nvSpPr>
        <p:spPr>
          <a:xfrm>
            <a:off x="4079776" y="1412776"/>
            <a:ext cx="4493538" cy="461665"/>
          </a:xfrm>
          <a:prstGeom prst="rect">
            <a:avLst/>
          </a:prstGeom>
          <a:noFill/>
        </p:spPr>
        <p:txBody>
          <a:bodyPr wrap="none" rtlCol="0">
            <a:spAutoFit/>
          </a:bodyPr>
          <a:lstStyle/>
          <a:p>
            <a:r>
              <a:rPr kumimoji="1" lang="zh-CN" altLang="en-US" sz="2400" b="1" dirty="0">
                <a:solidFill>
                  <a:srgbClr val="7030A0"/>
                </a:solidFill>
                <a:latin typeface="Microsoft YaHei" panose="020B0503020204020204" pitchFamily="34" charset="-122"/>
                <a:ea typeface="Microsoft YaHei" panose="020B0503020204020204" pitchFamily="34" charset="-122"/>
              </a:rPr>
              <a:t>变量的有效范围称为它的</a:t>
            </a:r>
            <a:r>
              <a:rPr kumimoji="1" lang="zh-CN" altLang="en-US" sz="2400" b="1" dirty="0">
                <a:solidFill>
                  <a:srgbClr val="C00000"/>
                </a:solidFill>
                <a:latin typeface="Microsoft YaHei" panose="020B0503020204020204" pitchFamily="34" charset="-122"/>
                <a:ea typeface="Microsoft YaHei" panose="020B0503020204020204" pitchFamily="34" charset="-122"/>
              </a:rPr>
              <a:t>作用域</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60" y="1988841"/>
            <a:ext cx="76454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Variables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变量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4169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6B81E6-B62F-FB4A-8954-26344511999A}"/>
              </a:ext>
            </a:extLst>
          </p:cNvPr>
          <p:cNvSpPr txBox="1"/>
          <p:nvPr/>
        </p:nvSpPr>
        <p:spPr>
          <a:xfrm>
            <a:off x="4079776" y="1412776"/>
            <a:ext cx="4493538" cy="461665"/>
          </a:xfrm>
          <a:prstGeom prst="rect">
            <a:avLst/>
          </a:prstGeom>
          <a:noFill/>
        </p:spPr>
        <p:txBody>
          <a:bodyPr wrap="none" rtlCol="0">
            <a:spAutoFit/>
          </a:bodyPr>
          <a:lstStyle/>
          <a:p>
            <a:r>
              <a:rPr kumimoji="1" lang="zh-CN" altLang="en-US" sz="2400" b="1" dirty="0">
                <a:solidFill>
                  <a:srgbClr val="7030A0"/>
                </a:solidFill>
                <a:latin typeface="Microsoft YaHei" panose="020B0503020204020204" pitchFamily="34" charset="-122"/>
                <a:ea typeface="Microsoft YaHei" panose="020B0503020204020204" pitchFamily="34" charset="-122"/>
              </a:rPr>
              <a:t>变量的有效范围称为它的</a:t>
            </a:r>
            <a:r>
              <a:rPr kumimoji="1" lang="zh-CN" altLang="en-US" sz="2400" b="1" dirty="0">
                <a:solidFill>
                  <a:srgbClr val="C00000"/>
                </a:solidFill>
                <a:latin typeface="Microsoft YaHei" panose="020B0503020204020204" pitchFamily="34" charset="-122"/>
                <a:ea typeface="Microsoft YaHei" panose="020B0503020204020204" pitchFamily="34" charset="-122"/>
              </a:rPr>
              <a:t>作用域</a:t>
            </a:r>
          </a:p>
        </p:txBody>
      </p:sp>
      <p:pic>
        <p:nvPicPr>
          <p:cNvPr id="5" name="图片 4">
            <a:extLst>
              <a:ext uri="{FF2B5EF4-FFF2-40B4-BE49-F238E27FC236}">
                <a16:creationId xmlns:a16="http://schemas.microsoft.com/office/drawing/2014/main" id="{20E1AF6A-BC36-4940-8CDE-17E77EEAE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2060848"/>
            <a:ext cx="7187569" cy="4636586"/>
          </a:xfrm>
          <a:prstGeom prst="rect">
            <a:avLst/>
          </a:prstGeom>
          <a:ln>
            <a:solidFill>
              <a:srgbClr val="002060"/>
            </a:solidFill>
          </a:ln>
        </p:spPr>
      </p:pic>
      <p:sp>
        <p:nvSpPr>
          <p:cNvPr id="2" name="矩形 1"/>
          <p:cNvSpPr/>
          <p:nvPr/>
        </p:nvSpPr>
        <p:spPr>
          <a:xfrm>
            <a:off x="767408" y="2420888"/>
            <a:ext cx="6912768" cy="1296144"/>
          </a:xfrm>
          <a:prstGeom prst="rect">
            <a:avLst/>
          </a:prstGeom>
          <a:solidFill>
            <a:srgbClr val="C00000">
              <a:alpha val="20000"/>
            </a:srgbClr>
          </a:solid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stCxn id="2" idx="3"/>
          </p:cNvCxnSpPr>
          <p:nvPr/>
        </p:nvCxnSpPr>
        <p:spPr>
          <a:xfrm flipV="1">
            <a:off x="7680176" y="2636912"/>
            <a:ext cx="792088"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472264" y="2450505"/>
            <a:ext cx="136815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类成员变量</a:t>
            </a:r>
          </a:p>
        </p:txBody>
      </p:sp>
      <p:sp>
        <p:nvSpPr>
          <p:cNvPr id="12"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Variables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变量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2242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6B81E6-B62F-FB4A-8954-26344511999A}"/>
              </a:ext>
            </a:extLst>
          </p:cNvPr>
          <p:cNvSpPr txBox="1"/>
          <p:nvPr/>
        </p:nvSpPr>
        <p:spPr>
          <a:xfrm>
            <a:off x="4079776" y="1412776"/>
            <a:ext cx="4493538" cy="461665"/>
          </a:xfrm>
          <a:prstGeom prst="rect">
            <a:avLst/>
          </a:prstGeom>
          <a:noFill/>
        </p:spPr>
        <p:txBody>
          <a:bodyPr wrap="none" rtlCol="0">
            <a:spAutoFit/>
          </a:bodyPr>
          <a:lstStyle/>
          <a:p>
            <a:r>
              <a:rPr kumimoji="1" lang="zh-CN" altLang="en-US" sz="2400" b="1" dirty="0">
                <a:solidFill>
                  <a:srgbClr val="7030A0"/>
                </a:solidFill>
                <a:latin typeface="Microsoft YaHei" panose="020B0503020204020204" pitchFamily="34" charset="-122"/>
                <a:ea typeface="Microsoft YaHei" panose="020B0503020204020204" pitchFamily="34" charset="-122"/>
              </a:rPr>
              <a:t>变量的有效范围称为它的</a:t>
            </a:r>
            <a:r>
              <a:rPr kumimoji="1" lang="zh-CN" altLang="en-US" sz="2400" b="1" dirty="0">
                <a:solidFill>
                  <a:srgbClr val="C00000"/>
                </a:solidFill>
                <a:latin typeface="Microsoft YaHei" panose="020B0503020204020204" pitchFamily="34" charset="-122"/>
                <a:ea typeface="Microsoft YaHei" panose="020B0503020204020204" pitchFamily="34" charset="-122"/>
              </a:rPr>
              <a:t>作用域</a:t>
            </a:r>
          </a:p>
        </p:txBody>
      </p:sp>
      <p:pic>
        <p:nvPicPr>
          <p:cNvPr id="5" name="图片 4">
            <a:extLst>
              <a:ext uri="{FF2B5EF4-FFF2-40B4-BE49-F238E27FC236}">
                <a16:creationId xmlns:a16="http://schemas.microsoft.com/office/drawing/2014/main" id="{20E1AF6A-BC36-4940-8CDE-17E77EEAE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2060848"/>
            <a:ext cx="7187569" cy="4636586"/>
          </a:xfrm>
          <a:prstGeom prst="rect">
            <a:avLst/>
          </a:prstGeom>
          <a:ln>
            <a:solidFill>
              <a:srgbClr val="002060"/>
            </a:solidFill>
          </a:ln>
        </p:spPr>
      </p:pic>
      <p:sp>
        <p:nvSpPr>
          <p:cNvPr id="2" name="矩形 1"/>
          <p:cNvSpPr/>
          <p:nvPr/>
        </p:nvSpPr>
        <p:spPr>
          <a:xfrm>
            <a:off x="767408" y="2420888"/>
            <a:ext cx="6912768" cy="1296144"/>
          </a:xfrm>
          <a:prstGeom prst="rect">
            <a:avLst/>
          </a:prstGeom>
          <a:solidFill>
            <a:srgbClr val="C00000">
              <a:alpha val="20000"/>
            </a:srgbClr>
          </a:solid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stCxn id="2" idx="3"/>
          </p:cNvCxnSpPr>
          <p:nvPr/>
        </p:nvCxnSpPr>
        <p:spPr>
          <a:xfrm flipV="1">
            <a:off x="7680176" y="2636912"/>
            <a:ext cx="792088"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472264" y="2450505"/>
            <a:ext cx="136815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类成员变量</a:t>
            </a:r>
          </a:p>
        </p:txBody>
      </p:sp>
      <p:sp>
        <p:nvSpPr>
          <p:cNvPr id="4" name="矩形 3"/>
          <p:cNvSpPr/>
          <p:nvPr/>
        </p:nvSpPr>
        <p:spPr>
          <a:xfrm>
            <a:off x="695400" y="2276872"/>
            <a:ext cx="7056784" cy="4248472"/>
          </a:xfrm>
          <a:prstGeom prst="rect">
            <a:avLst/>
          </a:prstGeom>
          <a:solidFill>
            <a:srgbClr val="002060">
              <a:alpha val="10196"/>
            </a:srgb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472264" y="2959207"/>
            <a:ext cx="1368152" cy="369332"/>
          </a:xfrm>
          <a:prstGeom prst="rect">
            <a:avLst/>
          </a:prstGeom>
          <a:noFill/>
        </p:spPr>
        <p:txBody>
          <a:bodyPr wrap="square" rtlCol="0">
            <a:spAutoFit/>
          </a:bodyPr>
          <a:lstStyle/>
          <a:p>
            <a:r>
              <a:rPr lang="zh-CN" altLang="en-US" b="1" dirty="0">
                <a:solidFill>
                  <a:schemeClr val="accent5">
                    <a:lumMod val="75000"/>
                  </a:schemeClr>
                </a:solidFill>
                <a:latin typeface="微软雅黑" panose="020B0503020204020204" pitchFamily="34" charset="-122"/>
                <a:ea typeface="微软雅黑" panose="020B0503020204020204" pitchFamily="34" charset="-122"/>
              </a:rPr>
              <a:t>作用域</a:t>
            </a:r>
          </a:p>
        </p:txBody>
      </p:sp>
      <p:cxnSp>
        <p:nvCxnSpPr>
          <p:cNvPr id="10" name="直接箭头连接符 9"/>
          <p:cNvCxnSpPr>
            <a:stCxn id="4" idx="3"/>
            <a:endCxn id="9" idx="1"/>
          </p:cNvCxnSpPr>
          <p:nvPr/>
        </p:nvCxnSpPr>
        <p:spPr>
          <a:xfrm flipV="1">
            <a:off x="7752184" y="3143873"/>
            <a:ext cx="720080" cy="1257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Variables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变量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8346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6B81E6-B62F-FB4A-8954-26344511999A}"/>
              </a:ext>
            </a:extLst>
          </p:cNvPr>
          <p:cNvSpPr txBox="1"/>
          <p:nvPr/>
        </p:nvSpPr>
        <p:spPr>
          <a:xfrm>
            <a:off x="4079776" y="1412776"/>
            <a:ext cx="4493538" cy="461665"/>
          </a:xfrm>
          <a:prstGeom prst="rect">
            <a:avLst/>
          </a:prstGeom>
          <a:noFill/>
        </p:spPr>
        <p:txBody>
          <a:bodyPr wrap="none" rtlCol="0">
            <a:spAutoFit/>
          </a:bodyPr>
          <a:lstStyle/>
          <a:p>
            <a:r>
              <a:rPr kumimoji="1" lang="zh-CN" altLang="en-US" sz="2400" b="1" dirty="0">
                <a:solidFill>
                  <a:srgbClr val="7030A0"/>
                </a:solidFill>
                <a:latin typeface="Microsoft YaHei" panose="020B0503020204020204" pitchFamily="34" charset="-122"/>
                <a:ea typeface="Microsoft YaHei" panose="020B0503020204020204" pitchFamily="34" charset="-122"/>
              </a:rPr>
              <a:t>变量的有效范围称为它的</a:t>
            </a:r>
            <a:r>
              <a:rPr kumimoji="1" lang="zh-CN" altLang="en-US" sz="2400" b="1" dirty="0">
                <a:solidFill>
                  <a:srgbClr val="C00000"/>
                </a:solidFill>
                <a:latin typeface="Microsoft YaHei" panose="020B0503020204020204" pitchFamily="34" charset="-122"/>
                <a:ea typeface="Microsoft YaHei" panose="020B0503020204020204" pitchFamily="34" charset="-122"/>
              </a:rPr>
              <a:t>作用域</a:t>
            </a:r>
          </a:p>
        </p:txBody>
      </p:sp>
      <p:pic>
        <p:nvPicPr>
          <p:cNvPr id="5" name="图片 4">
            <a:extLst>
              <a:ext uri="{FF2B5EF4-FFF2-40B4-BE49-F238E27FC236}">
                <a16:creationId xmlns:a16="http://schemas.microsoft.com/office/drawing/2014/main" id="{20E1AF6A-BC36-4940-8CDE-17E77EEAE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2060848"/>
            <a:ext cx="7187569" cy="4636586"/>
          </a:xfrm>
          <a:prstGeom prst="rect">
            <a:avLst/>
          </a:prstGeom>
          <a:ln>
            <a:solidFill>
              <a:srgbClr val="002060"/>
            </a:solidFill>
          </a:ln>
        </p:spPr>
      </p:pic>
      <p:sp>
        <p:nvSpPr>
          <p:cNvPr id="2" name="矩形 1"/>
          <p:cNvSpPr/>
          <p:nvPr/>
        </p:nvSpPr>
        <p:spPr>
          <a:xfrm>
            <a:off x="2276115" y="4005064"/>
            <a:ext cx="4323941" cy="186407"/>
          </a:xfrm>
          <a:prstGeom prst="rect">
            <a:avLst/>
          </a:prstGeom>
          <a:solidFill>
            <a:srgbClr val="C00000">
              <a:alpha val="20000"/>
            </a:srgbClr>
          </a:solid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6600056" y="2636912"/>
            <a:ext cx="1872208" cy="144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472264" y="2450505"/>
            <a:ext cx="136815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类方法参数</a:t>
            </a:r>
          </a:p>
        </p:txBody>
      </p:sp>
      <p:sp>
        <p:nvSpPr>
          <p:cNvPr id="4" name="矩形 3"/>
          <p:cNvSpPr/>
          <p:nvPr/>
        </p:nvSpPr>
        <p:spPr>
          <a:xfrm>
            <a:off x="695400" y="4221088"/>
            <a:ext cx="7056784" cy="576064"/>
          </a:xfrm>
          <a:prstGeom prst="rect">
            <a:avLst/>
          </a:prstGeom>
          <a:solidFill>
            <a:srgbClr val="002060">
              <a:alpha val="10196"/>
            </a:srgb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472264" y="2959207"/>
            <a:ext cx="1368152" cy="369332"/>
          </a:xfrm>
          <a:prstGeom prst="rect">
            <a:avLst/>
          </a:prstGeom>
          <a:noFill/>
        </p:spPr>
        <p:txBody>
          <a:bodyPr wrap="square" rtlCol="0">
            <a:spAutoFit/>
          </a:bodyPr>
          <a:lstStyle/>
          <a:p>
            <a:r>
              <a:rPr lang="zh-CN" altLang="en-US" b="1" dirty="0">
                <a:solidFill>
                  <a:schemeClr val="accent5">
                    <a:lumMod val="75000"/>
                  </a:schemeClr>
                </a:solidFill>
                <a:latin typeface="微软雅黑" panose="020B0503020204020204" pitchFamily="34" charset="-122"/>
                <a:ea typeface="微软雅黑" panose="020B0503020204020204" pitchFamily="34" charset="-122"/>
              </a:rPr>
              <a:t>作用域</a:t>
            </a:r>
          </a:p>
        </p:txBody>
      </p:sp>
      <p:cxnSp>
        <p:nvCxnSpPr>
          <p:cNvPr id="10" name="直接箭头连接符 9"/>
          <p:cNvCxnSpPr>
            <a:stCxn id="4" idx="3"/>
            <a:endCxn id="9" idx="1"/>
          </p:cNvCxnSpPr>
          <p:nvPr/>
        </p:nvCxnSpPr>
        <p:spPr>
          <a:xfrm flipV="1">
            <a:off x="7752184" y="3143873"/>
            <a:ext cx="720080" cy="1257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Variables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变量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1841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46B81E6-B62F-FB4A-8954-26344511999A}"/>
              </a:ext>
            </a:extLst>
          </p:cNvPr>
          <p:cNvSpPr txBox="1"/>
          <p:nvPr/>
        </p:nvSpPr>
        <p:spPr>
          <a:xfrm>
            <a:off x="4079776" y="1412776"/>
            <a:ext cx="4493538" cy="461665"/>
          </a:xfrm>
          <a:prstGeom prst="rect">
            <a:avLst/>
          </a:prstGeom>
          <a:noFill/>
        </p:spPr>
        <p:txBody>
          <a:bodyPr wrap="none" rtlCol="0">
            <a:spAutoFit/>
          </a:bodyPr>
          <a:lstStyle/>
          <a:p>
            <a:r>
              <a:rPr kumimoji="1" lang="zh-CN" altLang="en-US" sz="2400" b="1" dirty="0">
                <a:solidFill>
                  <a:srgbClr val="7030A0"/>
                </a:solidFill>
                <a:latin typeface="Microsoft YaHei" panose="020B0503020204020204" pitchFamily="34" charset="-122"/>
                <a:ea typeface="Microsoft YaHei" panose="020B0503020204020204" pitchFamily="34" charset="-122"/>
              </a:rPr>
              <a:t>变量的有效范围称为它的</a:t>
            </a:r>
            <a:r>
              <a:rPr kumimoji="1" lang="zh-CN" altLang="en-US" sz="2400" b="1" dirty="0">
                <a:solidFill>
                  <a:srgbClr val="C00000"/>
                </a:solidFill>
                <a:latin typeface="Microsoft YaHei" panose="020B0503020204020204" pitchFamily="34" charset="-122"/>
                <a:ea typeface="Microsoft YaHei" panose="020B0503020204020204" pitchFamily="34" charset="-122"/>
              </a:rPr>
              <a:t>作用域</a:t>
            </a:r>
          </a:p>
        </p:txBody>
      </p:sp>
      <p:pic>
        <p:nvPicPr>
          <p:cNvPr id="5" name="图片 4">
            <a:extLst>
              <a:ext uri="{FF2B5EF4-FFF2-40B4-BE49-F238E27FC236}">
                <a16:creationId xmlns:a16="http://schemas.microsoft.com/office/drawing/2014/main" id="{20E1AF6A-BC36-4940-8CDE-17E77EEAE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2060848"/>
            <a:ext cx="7187569" cy="4636586"/>
          </a:xfrm>
          <a:prstGeom prst="rect">
            <a:avLst/>
          </a:prstGeom>
          <a:ln>
            <a:solidFill>
              <a:srgbClr val="002060"/>
            </a:solidFill>
          </a:ln>
        </p:spPr>
      </p:pic>
      <p:sp>
        <p:nvSpPr>
          <p:cNvPr id="2" name="矩形 1"/>
          <p:cNvSpPr/>
          <p:nvPr/>
        </p:nvSpPr>
        <p:spPr>
          <a:xfrm>
            <a:off x="2276115" y="4005064"/>
            <a:ext cx="4323941" cy="186407"/>
          </a:xfrm>
          <a:prstGeom prst="rect">
            <a:avLst/>
          </a:prstGeom>
          <a:solidFill>
            <a:srgbClr val="C00000">
              <a:alpha val="20000"/>
            </a:srgbClr>
          </a:solid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flipV="1">
            <a:off x="6600056" y="2636912"/>
            <a:ext cx="1872208" cy="144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472264" y="2450505"/>
            <a:ext cx="1368152"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类方法参数</a:t>
            </a:r>
          </a:p>
        </p:txBody>
      </p:sp>
      <p:sp>
        <p:nvSpPr>
          <p:cNvPr id="4" name="矩形 3"/>
          <p:cNvSpPr/>
          <p:nvPr/>
        </p:nvSpPr>
        <p:spPr>
          <a:xfrm>
            <a:off x="695400" y="4221088"/>
            <a:ext cx="7056784" cy="576064"/>
          </a:xfrm>
          <a:prstGeom prst="rect">
            <a:avLst/>
          </a:prstGeom>
          <a:solidFill>
            <a:srgbClr val="002060">
              <a:alpha val="10196"/>
            </a:srgb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472264" y="2959207"/>
            <a:ext cx="1368152" cy="369332"/>
          </a:xfrm>
          <a:prstGeom prst="rect">
            <a:avLst/>
          </a:prstGeom>
          <a:noFill/>
        </p:spPr>
        <p:txBody>
          <a:bodyPr wrap="square" rtlCol="0">
            <a:spAutoFit/>
          </a:bodyPr>
          <a:lstStyle/>
          <a:p>
            <a:r>
              <a:rPr lang="zh-CN" altLang="en-US" b="1" dirty="0">
                <a:solidFill>
                  <a:schemeClr val="accent5">
                    <a:lumMod val="75000"/>
                  </a:schemeClr>
                </a:solidFill>
                <a:latin typeface="微软雅黑" panose="020B0503020204020204" pitchFamily="34" charset="-122"/>
                <a:ea typeface="微软雅黑" panose="020B0503020204020204" pitchFamily="34" charset="-122"/>
              </a:rPr>
              <a:t>作用域</a:t>
            </a:r>
          </a:p>
        </p:txBody>
      </p:sp>
      <p:cxnSp>
        <p:nvCxnSpPr>
          <p:cNvPr id="10" name="直接箭头连接符 9"/>
          <p:cNvCxnSpPr>
            <a:stCxn id="4" idx="3"/>
            <a:endCxn id="9" idx="1"/>
          </p:cNvCxnSpPr>
          <p:nvPr/>
        </p:nvCxnSpPr>
        <p:spPr>
          <a:xfrm flipV="1">
            <a:off x="7752184" y="3143873"/>
            <a:ext cx="720080" cy="1257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Variables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变量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2781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35</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Variables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变量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0A694273-9405-8548-A5D0-94030F16F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650" y="1484784"/>
            <a:ext cx="8648700" cy="4749800"/>
          </a:xfrm>
          <a:prstGeom prst="rect">
            <a:avLst/>
          </a:prstGeom>
          <a:ln>
            <a:solidFill>
              <a:srgbClr val="002060"/>
            </a:solidFill>
          </a:ln>
        </p:spPr>
      </p:pic>
      <p:sp>
        <p:nvSpPr>
          <p:cNvPr id="5" name="矩形 4">
            <a:extLst>
              <a:ext uri="{FF2B5EF4-FFF2-40B4-BE49-F238E27FC236}">
                <a16:creationId xmlns:a16="http://schemas.microsoft.com/office/drawing/2014/main" id="{9A551F38-5E73-F542-AFED-3C2C246F78BC}"/>
              </a:ext>
            </a:extLst>
          </p:cNvPr>
          <p:cNvSpPr/>
          <p:nvPr/>
        </p:nvSpPr>
        <p:spPr>
          <a:xfrm>
            <a:off x="2711624" y="4941168"/>
            <a:ext cx="7488832" cy="3600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773412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36</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Constants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常量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16F66DBF-3D88-3941-B433-DC687BED52AB}"/>
              </a:ext>
            </a:extLst>
          </p:cNvPr>
          <p:cNvSpPr/>
          <p:nvPr/>
        </p:nvSpPr>
        <p:spPr>
          <a:xfrm>
            <a:off x="3503712" y="1331477"/>
            <a:ext cx="5248296" cy="461665"/>
          </a:xfrm>
          <a:prstGeom prst="rect">
            <a:avLst/>
          </a:prstGeom>
        </p:spPr>
        <p:txBody>
          <a:bodyPr wrap="none">
            <a:spAutoFit/>
          </a:bodyPr>
          <a:lstStyle/>
          <a:p>
            <a:r>
              <a:rPr lang="zh-CN" altLang="en-US" sz="2400" b="1" dirty="0">
                <a:solidFill>
                  <a:schemeClr val="accent1"/>
                </a:solidFill>
                <a:latin typeface="微软雅黑" pitchFamily="34" charset="-122"/>
                <a:ea typeface="微软雅黑" pitchFamily="34" charset="-122"/>
              </a:rPr>
              <a:t>常量</a:t>
            </a:r>
            <a:r>
              <a:rPr lang="zh-CN" altLang="en-US" dirty="0">
                <a:latin typeface="微软雅黑" pitchFamily="34" charset="-122"/>
                <a:ea typeface="微软雅黑" pitchFamily="34" charset="-122"/>
              </a:rPr>
              <a:t>：程序执行过程中，值</a:t>
            </a:r>
            <a:r>
              <a:rPr lang="en-US" altLang="zh-CN" dirty="0">
                <a:latin typeface="微软雅黑" pitchFamily="34" charset="-122"/>
                <a:ea typeface="微软雅黑" pitchFamily="34" charset="-122"/>
              </a:rPr>
              <a:t>(Value)</a:t>
            </a:r>
            <a:r>
              <a:rPr lang="zh-CN" altLang="en-US" dirty="0">
                <a:latin typeface="微软雅黑" pitchFamily="34" charset="-122"/>
                <a:ea typeface="微软雅黑" pitchFamily="34" charset="-122"/>
              </a:rPr>
              <a:t>保持不变的量</a:t>
            </a:r>
          </a:p>
        </p:txBody>
      </p:sp>
      <p:sp>
        <p:nvSpPr>
          <p:cNvPr id="6" name="矩形 5"/>
          <p:cNvSpPr/>
          <p:nvPr/>
        </p:nvSpPr>
        <p:spPr>
          <a:xfrm>
            <a:off x="2567608" y="2712402"/>
            <a:ext cx="6912768" cy="1292662"/>
          </a:xfrm>
          <a:prstGeom prst="rect">
            <a:avLst/>
          </a:prstGeom>
        </p:spPr>
        <p:txBody>
          <a:bodyPr wrap="square">
            <a:spAutoFit/>
          </a:bodyPr>
          <a:lstStyle/>
          <a:p>
            <a:pPr>
              <a:buFont typeface="Monotype Sorts" pitchFamily="2" charset="2"/>
              <a:buNone/>
            </a:pPr>
            <a:r>
              <a:rPr lang="zh-CN" altLang="en-US" sz="2400" b="1" dirty="0">
                <a:solidFill>
                  <a:schemeClr val="accent1"/>
                </a:solidFill>
                <a:latin typeface="微软雅黑" panose="020B0503020204020204" pitchFamily="34" charset="-122"/>
                <a:ea typeface="微软雅黑" panose="020B0503020204020204" pitchFamily="34" charset="-122"/>
              </a:rPr>
              <a:t>声明</a:t>
            </a:r>
            <a:r>
              <a:rPr lang="en-US" altLang="zh-CN" sz="2400" b="1" dirty="0">
                <a:solidFill>
                  <a:schemeClr val="accent1"/>
                </a:solidFill>
                <a:latin typeface="微软雅黑" panose="020B0503020204020204" pitchFamily="34" charset="-122"/>
                <a:ea typeface="微软雅黑" panose="020B0503020204020204" pitchFamily="34" charset="-122"/>
              </a:rPr>
              <a:t>+</a:t>
            </a:r>
            <a:r>
              <a:rPr lang="zh-CN" altLang="en-US" sz="2400" b="1" dirty="0">
                <a:solidFill>
                  <a:schemeClr val="accent1"/>
                </a:solidFill>
                <a:latin typeface="微软雅黑" panose="020B0503020204020204" pitchFamily="34" charset="-122"/>
                <a:ea typeface="微软雅黑" panose="020B0503020204020204" pitchFamily="34" charset="-122"/>
              </a:rPr>
              <a:t>初始化</a:t>
            </a:r>
            <a:endParaRPr lang="en-US" altLang="zh-CN" sz="2400" b="1" dirty="0">
              <a:solidFill>
                <a:schemeClr val="accent1"/>
              </a:solidFill>
              <a:latin typeface="微软雅黑" panose="020B0503020204020204" pitchFamily="34" charset="-122"/>
              <a:ea typeface="微软雅黑" panose="020B0503020204020204" pitchFamily="34" charset="-122"/>
            </a:endParaRPr>
          </a:p>
          <a:p>
            <a:pPr>
              <a:buFont typeface="Monotype Sorts" pitchFamily="2" charset="2"/>
              <a:buNone/>
            </a:pPr>
            <a:endParaRPr lang="en-US" altLang="en-US" b="1" dirty="0">
              <a:solidFill>
                <a:schemeClr val="accent1"/>
              </a:solidFill>
              <a:latin typeface="+mj-ea"/>
              <a:ea typeface="+mj-ea"/>
            </a:endParaRPr>
          </a:p>
          <a:p>
            <a:pPr>
              <a:buFont typeface="Monotype Sorts" pitchFamily="2" charset="2"/>
              <a:buNone/>
            </a:pPr>
            <a:r>
              <a:rPr lang="en-US" altLang="en-US" b="1" dirty="0">
                <a:solidFill>
                  <a:srgbClr val="C00000"/>
                </a:solidFill>
                <a:latin typeface="Courier New" pitchFamily="49" charset="0"/>
              </a:rPr>
              <a:t>final</a:t>
            </a:r>
            <a:r>
              <a:rPr lang="en-US" altLang="en-US" b="1" dirty="0">
                <a:latin typeface="Courier New" pitchFamily="49" charset="0"/>
              </a:rPr>
              <a:t> </a:t>
            </a:r>
            <a:r>
              <a:rPr lang="en-US" altLang="en-US" b="1" dirty="0" err="1">
                <a:latin typeface="Courier New" pitchFamily="49" charset="0"/>
              </a:rPr>
              <a:t>datatype</a:t>
            </a:r>
            <a:r>
              <a:rPr lang="en-US" altLang="en-US" b="1" dirty="0">
                <a:latin typeface="Courier New" pitchFamily="49" charset="0"/>
              </a:rPr>
              <a:t> CONSTANTNAME = VALUE;   </a:t>
            </a:r>
          </a:p>
          <a:p>
            <a:pPr>
              <a:buFont typeface="Monotype Sorts" pitchFamily="2" charset="2"/>
              <a:buNone/>
            </a:pPr>
            <a:endParaRPr lang="en-US" altLang="en-US" b="1" dirty="0">
              <a:latin typeface="Courier New" pitchFamily="49" charset="0"/>
            </a:endParaRPr>
          </a:p>
        </p:txBody>
      </p:sp>
      <p:sp>
        <p:nvSpPr>
          <p:cNvPr id="7" name="矩形 6"/>
          <p:cNvSpPr/>
          <p:nvPr/>
        </p:nvSpPr>
        <p:spPr>
          <a:xfrm>
            <a:off x="2567608" y="4149080"/>
            <a:ext cx="4572000" cy="1446550"/>
          </a:xfrm>
          <a:prstGeom prst="rect">
            <a:avLst/>
          </a:prstGeom>
        </p:spPr>
        <p:txBody>
          <a:bodyPr>
            <a:spAutoFit/>
          </a:bodyPr>
          <a:lstStyle/>
          <a:p>
            <a:pPr>
              <a:buFont typeface="Monotype Sorts" pitchFamily="2" charset="2"/>
              <a:buNone/>
            </a:pPr>
            <a:r>
              <a:rPr lang="en-US" altLang="zh-CN" sz="2400" b="1" dirty="0">
                <a:solidFill>
                  <a:schemeClr val="accent1"/>
                </a:solidFill>
                <a:latin typeface="+mj-lt"/>
              </a:rPr>
              <a:t>Example</a:t>
            </a:r>
          </a:p>
          <a:p>
            <a:pPr>
              <a:buFont typeface="Monotype Sorts" pitchFamily="2" charset="2"/>
              <a:buNone/>
            </a:pPr>
            <a:endParaRPr lang="en-US" altLang="en-US" sz="2800" b="1" dirty="0">
              <a:solidFill>
                <a:schemeClr val="accent1"/>
              </a:solidFill>
              <a:latin typeface="+mj-lt"/>
            </a:endParaRPr>
          </a:p>
          <a:p>
            <a:pPr>
              <a:buFont typeface="Monotype Sorts" pitchFamily="2" charset="2"/>
              <a:buNone/>
            </a:pPr>
            <a:r>
              <a:rPr lang="en-US" altLang="en-US" b="1" dirty="0">
                <a:solidFill>
                  <a:srgbClr val="C00000"/>
                </a:solidFill>
                <a:latin typeface="Courier New" pitchFamily="49" charset="0"/>
              </a:rPr>
              <a:t>final</a:t>
            </a:r>
            <a:r>
              <a:rPr lang="en-US" altLang="en-US" b="1" dirty="0">
                <a:latin typeface="Courier New" pitchFamily="49" charset="0"/>
              </a:rPr>
              <a:t> double PI = 3.14159; </a:t>
            </a:r>
          </a:p>
          <a:p>
            <a:pPr>
              <a:buFont typeface="Monotype Sorts" pitchFamily="2" charset="2"/>
              <a:buNone/>
            </a:pPr>
            <a:r>
              <a:rPr lang="en-US" altLang="en-US" b="1" dirty="0">
                <a:solidFill>
                  <a:srgbClr val="C00000"/>
                </a:solidFill>
                <a:latin typeface="Courier New" pitchFamily="49" charset="0"/>
              </a:rPr>
              <a:t>final</a:t>
            </a:r>
            <a:r>
              <a:rPr lang="en-US" altLang="en-US" b="1" dirty="0">
                <a:latin typeface="Courier New" pitchFamily="49" charset="0"/>
              </a:rPr>
              <a:t> </a:t>
            </a:r>
            <a:r>
              <a:rPr lang="en-US" altLang="en-US" b="1" dirty="0" err="1">
                <a:latin typeface="Courier New" pitchFamily="49" charset="0"/>
              </a:rPr>
              <a:t>int</a:t>
            </a:r>
            <a:r>
              <a:rPr lang="en-US" altLang="en-US" b="1" dirty="0">
                <a:latin typeface="Courier New" pitchFamily="49" charset="0"/>
              </a:rPr>
              <a:t> SIZE = 3;</a:t>
            </a:r>
          </a:p>
        </p:txBody>
      </p:sp>
    </p:spTree>
    <p:extLst>
      <p:ext uri="{BB962C8B-B14F-4D97-AF65-F5344CB8AC3E}">
        <p14:creationId xmlns:p14="http://schemas.microsoft.com/office/powerpoint/2010/main" val="4101762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37</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Constants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常量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460250132"/>
              </p:ext>
            </p:extLst>
          </p:nvPr>
        </p:nvGraphicFramePr>
        <p:xfrm>
          <a:off x="2063552" y="1916832"/>
          <a:ext cx="8128000" cy="331237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3744969007"/>
                    </a:ext>
                  </a:extLst>
                </a:gridCol>
                <a:gridCol w="4064000">
                  <a:extLst>
                    <a:ext uri="{9D8B030D-6E8A-4147-A177-3AD203B41FA5}">
                      <a16:colId xmlns:a16="http://schemas.microsoft.com/office/drawing/2014/main" val="3944339574"/>
                    </a:ext>
                  </a:extLst>
                </a:gridCol>
              </a:tblGrid>
              <a:tr h="655194">
                <a:tc>
                  <a:txBody>
                    <a:bodyPr/>
                    <a:lstStyle/>
                    <a:p>
                      <a:pPr algn="ctr"/>
                      <a:r>
                        <a:rPr lang="zh-CN" altLang="en-US" dirty="0">
                          <a:solidFill>
                            <a:srgbClr val="7030A0"/>
                          </a:solidFill>
                          <a:latin typeface="微软雅黑" panose="020B0503020204020204" pitchFamily="34" charset="-122"/>
                          <a:ea typeface="微软雅黑" panose="020B0503020204020204" pitchFamily="34" charset="-122"/>
                        </a:rPr>
                        <a:t>常量类型</a:t>
                      </a:r>
                    </a:p>
                  </a:txBody>
                  <a:tcPr anchor="ctr"/>
                </a:tc>
                <a:tc>
                  <a:txBody>
                    <a:bodyPr/>
                    <a:lstStyle/>
                    <a:p>
                      <a:pPr algn="ctr"/>
                      <a:r>
                        <a:rPr lang="en-US" altLang="zh-CN" dirty="0">
                          <a:solidFill>
                            <a:srgbClr val="7030A0"/>
                          </a:solidFill>
                          <a:latin typeface="微软雅黑" panose="020B0503020204020204" pitchFamily="34" charset="-122"/>
                          <a:ea typeface="微软雅黑" panose="020B0503020204020204" pitchFamily="34" charset="-122"/>
                        </a:rPr>
                        <a:t>Example</a:t>
                      </a:r>
                      <a:endParaRPr lang="zh-CN" altLang="en-US" dirty="0">
                        <a:solidFill>
                          <a:srgbClr val="7030A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139588537"/>
                  </a:ext>
                </a:extLst>
              </a:tr>
              <a:tr h="664294">
                <a:tc>
                  <a:txBody>
                    <a:bodyPr/>
                    <a:lstStyle/>
                    <a:p>
                      <a:pPr algn="ctr"/>
                      <a:r>
                        <a:rPr lang="en-US" altLang="zh-CN" dirty="0">
                          <a:latin typeface="微软雅黑" panose="020B0503020204020204" pitchFamily="34" charset="-122"/>
                          <a:ea typeface="微软雅黑" panose="020B0503020204020204" pitchFamily="34" charset="-122"/>
                        </a:rPr>
                        <a:t>1.</a:t>
                      </a:r>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整型常量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dirty="0">
                          <a:solidFill>
                            <a:srgbClr val="C00000"/>
                          </a:solidFill>
                          <a:latin typeface="+mn-lt"/>
                          <a:ea typeface="华文行楷" pitchFamily="2" charset="-122"/>
                        </a:rPr>
                        <a:t>23, +567, -12, 0, 1234</a:t>
                      </a:r>
                      <a:endParaRPr lang="zh-CN" altLang="en-US" dirty="0">
                        <a:solidFill>
                          <a:srgbClr val="C00000"/>
                        </a:solidFill>
                        <a:latin typeface="+mn-lt"/>
                      </a:endParaRPr>
                    </a:p>
                  </a:txBody>
                  <a:tcPr anchor="ctr"/>
                </a:tc>
                <a:extLst>
                  <a:ext uri="{0D108BD9-81ED-4DB2-BD59-A6C34878D82A}">
                    <a16:rowId xmlns:a16="http://schemas.microsoft.com/office/drawing/2014/main" val="1739122576"/>
                  </a:ext>
                </a:extLst>
              </a:tr>
              <a:tr h="664294">
                <a:tc>
                  <a:txBody>
                    <a:bodyPr/>
                    <a:lstStyle/>
                    <a:p>
                      <a:pPr algn="ct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实型常量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rgbClr val="C00000"/>
                          </a:solidFill>
                          <a:latin typeface="+mn-lt"/>
                        </a:rPr>
                        <a:t>3.14159, 0.12, .12, 12., 12.0, 0.4e8D</a:t>
                      </a:r>
                      <a:endParaRPr lang="zh-CN" altLang="en-US" b="0" dirty="0">
                        <a:solidFill>
                          <a:srgbClr val="C00000"/>
                        </a:solidFill>
                        <a:latin typeface="+mn-lt"/>
                      </a:endParaRPr>
                    </a:p>
                  </a:txBody>
                  <a:tcPr anchor="ctr"/>
                </a:tc>
                <a:extLst>
                  <a:ext uri="{0D108BD9-81ED-4DB2-BD59-A6C34878D82A}">
                    <a16:rowId xmlns:a16="http://schemas.microsoft.com/office/drawing/2014/main" val="2190562897"/>
                  </a:ext>
                </a:extLst>
              </a:tr>
              <a:tr h="664294">
                <a:tc>
                  <a:txBody>
                    <a:bodyPr/>
                    <a:lstStyle/>
                    <a:p>
                      <a:pPr algn="ct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字符型常量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rgbClr val="C00000"/>
                          </a:solidFill>
                          <a:latin typeface="+mn-lt"/>
                        </a:rPr>
                        <a:t>‘A’, ‘@’, \t, \b, \n, \r, \’, \”, \\</a:t>
                      </a:r>
                      <a:endParaRPr lang="zh-CN" altLang="en-US" b="0" dirty="0">
                        <a:solidFill>
                          <a:srgbClr val="C00000"/>
                        </a:solidFill>
                        <a:latin typeface="+mn-lt"/>
                      </a:endParaRPr>
                    </a:p>
                  </a:txBody>
                  <a:tcPr anchor="ctr"/>
                </a:tc>
                <a:extLst>
                  <a:ext uri="{0D108BD9-81ED-4DB2-BD59-A6C34878D82A}">
                    <a16:rowId xmlns:a16="http://schemas.microsoft.com/office/drawing/2014/main" val="4291573584"/>
                  </a:ext>
                </a:extLst>
              </a:tr>
              <a:tr h="664294">
                <a:tc>
                  <a:txBody>
                    <a:bodyPr/>
                    <a:lstStyle/>
                    <a:p>
                      <a:pPr algn="ct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字符串常量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rgbClr val="C00000"/>
                          </a:solidFill>
                          <a:latin typeface="+mn-lt"/>
                        </a:rPr>
                        <a:t>“I am a student”, “java</a:t>
                      </a:r>
                      <a:r>
                        <a:rPr lang="zh-CN" altLang="en-US" b="0" dirty="0">
                          <a:solidFill>
                            <a:srgbClr val="C00000"/>
                          </a:solidFill>
                          <a:latin typeface="+mn-lt"/>
                        </a:rPr>
                        <a:t>语言</a:t>
                      </a:r>
                      <a:r>
                        <a:rPr lang="en-US" altLang="zh-CN" b="0" dirty="0">
                          <a:solidFill>
                            <a:srgbClr val="C00000"/>
                          </a:solidFill>
                          <a:latin typeface="+mn-lt"/>
                        </a:rPr>
                        <a:t>”</a:t>
                      </a:r>
                      <a:endParaRPr lang="zh-CN" altLang="en-US" b="0" dirty="0">
                        <a:solidFill>
                          <a:srgbClr val="C00000"/>
                        </a:solidFill>
                        <a:latin typeface="+mn-lt"/>
                      </a:endParaRPr>
                    </a:p>
                  </a:txBody>
                  <a:tcPr anchor="ctr"/>
                </a:tc>
                <a:extLst>
                  <a:ext uri="{0D108BD9-81ED-4DB2-BD59-A6C34878D82A}">
                    <a16:rowId xmlns:a16="http://schemas.microsoft.com/office/drawing/2014/main" val="994004679"/>
                  </a:ext>
                </a:extLst>
              </a:tr>
            </a:tbl>
          </a:graphicData>
        </a:graphic>
      </p:graphicFrame>
    </p:spTree>
    <p:extLst>
      <p:ext uri="{BB962C8B-B14F-4D97-AF65-F5344CB8AC3E}">
        <p14:creationId xmlns:p14="http://schemas.microsoft.com/office/powerpoint/2010/main" val="118548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38</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Constants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常量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2063552" y="1916832"/>
          <a:ext cx="8128000" cy="331237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3744969007"/>
                    </a:ext>
                  </a:extLst>
                </a:gridCol>
                <a:gridCol w="4064000">
                  <a:extLst>
                    <a:ext uri="{9D8B030D-6E8A-4147-A177-3AD203B41FA5}">
                      <a16:colId xmlns:a16="http://schemas.microsoft.com/office/drawing/2014/main" val="3944339574"/>
                    </a:ext>
                  </a:extLst>
                </a:gridCol>
              </a:tblGrid>
              <a:tr h="655194">
                <a:tc>
                  <a:txBody>
                    <a:bodyPr/>
                    <a:lstStyle/>
                    <a:p>
                      <a:pPr algn="ctr"/>
                      <a:r>
                        <a:rPr lang="zh-CN" altLang="en-US" dirty="0">
                          <a:solidFill>
                            <a:srgbClr val="7030A0"/>
                          </a:solidFill>
                          <a:latin typeface="微软雅黑" panose="020B0503020204020204" pitchFamily="34" charset="-122"/>
                          <a:ea typeface="微软雅黑" panose="020B0503020204020204" pitchFamily="34" charset="-122"/>
                        </a:rPr>
                        <a:t>常量类型</a:t>
                      </a:r>
                    </a:p>
                  </a:txBody>
                  <a:tcPr anchor="ctr"/>
                </a:tc>
                <a:tc>
                  <a:txBody>
                    <a:bodyPr/>
                    <a:lstStyle/>
                    <a:p>
                      <a:pPr algn="ctr"/>
                      <a:r>
                        <a:rPr lang="en-US" altLang="zh-CN" dirty="0">
                          <a:solidFill>
                            <a:srgbClr val="7030A0"/>
                          </a:solidFill>
                          <a:latin typeface="微软雅黑" panose="020B0503020204020204" pitchFamily="34" charset="-122"/>
                          <a:ea typeface="微软雅黑" panose="020B0503020204020204" pitchFamily="34" charset="-122"/>
                        </a:rPr>
                        <a:t>Example</a:t>
                      </a:r>
                      <a:endParaRPr lang="zh-CN" altLang="en-US" dirty="0">
                        <a:solidFill>
                          <a:srgbClr val="7030A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139588537"/>
                  </a:ext>
                </a:extLst>
              </a:tr>
              <a:tr h="664294">
                <a:tc>
                  <a:txBody>
                    <a:bodyPr/>
                    <a:lstStyle/>
                    <a:p>
                      <a:pPr algn="ctr"/>
                      <a:r>
                        <a:rPr lang="en-US" altLang="zh-CN" dirty="0">
                          <a:latin typeface="微软雅黑" panose="020B0503020204020204" pitchFamily="34" charset="-122"/>
                          <a:ea typeface="微软雅黑" panose="020B0503020204020204" pitchFamily="34" charset="-122"/>
                        </a:rPr>
                        <a:t>1.</a:t>
                      </a:r>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整型常量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dirty="0">
                          <a:solidFill>
                            <a:srgbClr val="C00000"/>
                          </a:solidFill>
                          <a:latin typeface="+mn-lt"/>
                          <a:ea typeface="华文行楷" pitchFamily="2" charset="-122"/>
                        </a:rPr>
                        <a:t>23, +567, -12, 0, 1234</a:t>
                      </a:r>
                      <a:endParaRPr lang="zh-CN" altLang="en-US" dirty="0">
                        <a:solidFill>
                          <a:srgbClr val="C00000"/>
                        </a:solidFill>
                        <a:latin typeface="+mn-lt"/>
                      </a:endParaRPr>
                    </a:p>
                  </a:txBody>
                  <a:tcPr anchor="ctr"/>
                </a:tc>
                <a:extLst>
                  <a:ext uri="{0D108BD9-81ED-4DB2-BD59-A6C34878D82A}">
                    <a16:rowId xmlns:a16="http://schemas.microsoft.com/office/drawing/2014/main" val="1739122576"/>
                  </a:ext>
                </a:extLst>
              </a:tr>
              <a:tr h="664294">
                <a:tc>
                  <a:txBody>
                    <a:bodyPr/>
                    <a:lstStyle/>
                    <a:p>
                      <a:pPr algn="ct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实型常量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rgbClr val="C00000"/>
                          </a:solidFill>
                          <a:latin typeface="+mn-lt"/>
                        </a:rPr>
                        <a:t>3.14159, 0.12, .12, 12., 12.0, 0.4e8D</a:t>
                      </a:r>
                      <a:endParaRPr lang="zh-CN" altLang="en-US" b="0" dirty="0">
                        <a:solidFill>
                          <a:srgbClr val="C00000"/>
                        </a:solidFill>
                        <a:latin typeface="+mn-lt"/>
                      </a:endParaRPr>
                    </a:p>
                  </a:txBody>
                  <a:tcPr anchor="ctr"/>
                </a:tc>
                <a:extLst>
                  <a:ext uri="{0D108BD9-81ED-4DB2-BD59-A6C34878D82A}">
                    <a16:rowId xmlns:a16="http://schemas.microsoft.com/office/drawing/2014/main" val="2190562897"/>
                  </a:ext>
                </a:extLst>
              </a:tr>
              <a:tr h="664294">
                <a:tc>
                  <a:txBody>
                    <a:bodyPr/>
                    <a:lstStyle/>
                    <a:p>
                      <a:pPr algn="ct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字符型常量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rgbClr val="C00000"/>
                          </a:solidFill>
                          <a:latin typeface="+mn-lt"/>
                        </a:rPr>
                        <a:t>‘A’, ‘@’, \t, \b, \n, \r, \’, \”, \\</a:t>
                      </a:r>
                      <a:endParaRPr lang="zh-CN" altLang="en-US" b="0" dirty="0">
                        <a:solidFill>
                          <a:srgbClr val="C00000"/>
                        </a:solidFill>
                        <a:latin typeface="+mn-lt"/>
                      </a:endParaRPr>
                    </a:p>
                  </a:txBody>
                  <a:tcPr anchor="ctr"/>
                </a:tc>
                <a:extLst>
                  <a:ext uri="{0D108BD9-81ED-4DB2-BD59-A6C34878D82A}">
                    <a16:rowId xmlns:a16="http://schemas.microsoft.com/office/drawing/2014/main" val="4291573584"/>
                  </a:ext>
                </a:extLst>
              </a:tr>
              <a:tr h="664294">
                <a:tc>
                  <a:txBody>
                    <a:bodyPr/>
                    <a:lstStyle/>
                    <a:p>
                      <a:pPr algn="ct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字符串常量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rgbClr val="C00000"/>
                          </a:solidFill>
                          <a:latin typeface="+mn-lt"/>
                        </a:rPr>
                        <a:t>“I am a student”, “java</a:t>
                      </a:r>
                      <a:r>
                        <a:rPr lang="zh-CN" altLang="en-US" b="0" dirty="0">
                          <a:solidFill>
                            <a:srgbClr val="C00000"/>
                          </a:solidFill>
                          <a:latin typeface="+mn-lt"/>
                        </a:rPr>
                        <a:t>语言</a:t>
                      </a:r>
                      <a:r>
                        <a:rPr lang="en-US" altLang="zh-CN" b="0" dirty="0">
                          <a:solidFill>
                            <a:srgbClr val="C00000"/>
                          </a:solidFill>
                          <a:latin typeface="+mn-lt"/>
                        </a:rPr>
                        <a:t>”</a:t>
                      </a:r>
                      <a:endParaRPr lang="zh-CN" altLang="en-US" b="0" dirty="0">
                        <a:solidFill>
                          <a:srgbClr val="C00000"/>
                        </a:solidFill>
                        <a:latin typeface="+mn-lt"/>
                      </a:endParaRPr>
                    </a:p>
                  </a:txBody>
                  <a:tcPr anchor="ctr"/>
                </a:tc>
                <a:extLst>
                  <a:ext uri="{0D108BD9-81ED-4DB2-BD59-A6C34878D82A}">
                    <a16:rowId xmlns:a16="http://schemas.microsoft.com/office/drawing/2014/main" val="994004679"/>
                  </a:ext>
                </a:extLst>
              </a:tr>
            </a:tbl>
          </a:graphicData>
        </a:graphic>
      </p:graphicFrame>
      <p:sp>
        <p:nvSpPr>
          <p:cNvPr id="5" name="矩形 4">
            <a:extLst>
              <a:ext uri="{FF2B5EF4-FFF2-40B4-BE49-F238E27FC236}">
                <a16:creationId xmlns:a16="http://schemas.microsoft.com/office/drawing/2014/main" id="{422FBE6C-681F-EC4C-A798-BF218B86DB9D}"/>
              </a:ext>
            </a:extLst>
          </p:cNvPr>
          <p:cNvSpPr/>
          <p:nvPr/>
        </p:nvSpPr>
        <p:spPr>
          <a:xfrm>
            <a:off x="7536160" y="4063135"/>
            <a:ext cx="2016224" cy="369332"/>
          </a:xfrm>
          <a:prstGeom prst="rect">
            <a:avLst/>
          </a:prstGeom>
          <a:no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0" name="组合 9"/>
          <p:cNvGrpSpPr/>
          <p:nvPr/>
        </p:nvGrpSpPr>
        <p:grpSpPr>
          <a:xfrm>
            <a:off x="2106862" y="5620735"/>
            <a:ext cx="8064896" cy="695102"/>
            <a:chOff x="2106862" y="5620735"/>
            <a:chExt cx="8064896" cy="695102"/>
          </a:xfrm>
        </p:grpSpPr>
        <p:sp>
          <p:nvSpPr>
            <p:cNvPr id="6" name="文本框 5">
              <a:extLst>
                <a:ext uri="{FF2B5EF4-FFF2-40B4-BE49-F238E27FC236}">
                  <a16:creationId xmlns:a16="http://schemas.microsoft.com/office/drawing/2014/main" id="{5C38FF84-9D26-C142-8108-A423D5AD2802}"/>
                </a:ext>
              </a:extLst>
            </p:cNvPr>
            <p:cNvSpPr txBox="1"/>
            <p:nvPr/>
          </p:nvSpPr>
          <p:spPr>
            <a:xfrm>
              <a:off x="2106862" y="5764751"/>
              <a:ext cx="1190156" cy="369332"/>
            </a:xfrm>
            <a:prstGeom prst="rect">
              <a:avLst/>
            </a:prstGeom>
            <a:noFill/>
          </p:spPr>
          <p:txBody>
            <a:bodyPr wrap="square" rtlCol="0">
              <a:spAutoFit/>
            </a:bodyPr>
            <a:lstStyle/>
            <a:p>
              <a:pPr algn="ctr"/>
              <a:r>
                <a:rPr kumimoji="1" lang="zh-CN" altLang="en-US" b="1" dirty="0">
                  <a:solidFill>
                    <a:srgbClr val="002060"/>
                  </a:solidFill>
                  <a:latin typeface="微软雅黑" panose="020B0503020204020204" pitchFamily="34" charset="-122"/>
                  <a:ea typeface="微软雅黑" panose="020B0503020204020204" pitchFamily="34" charset="-122"/>
                </a:rPr>
                <a:t>转义字符</a:t>
              </a:r>
            </a:p>
          </p:txBody>
        </p:sp>
        <p:sp>
          <p:nvSpPr>
            <p:cNvPr id="2" name="矩形 1"/>
            <p:cNvSpPr/>
            <p:nvPr/>
          </p:nvSpPr>
          <p:spPr>
            <a:xfrm>
              <a:off x="3297018" y="5620735"/>
              <a:ext cx="6874740" cy="69510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297018" y="5764751"/>
              <a:ext cx="6874740"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用一些特殊形式的字符常量表示一些难以用一般字符表示的字符</a:t>
              </a:r>
            </a:p>
          </p:txBody>
        </p:sp>
      </p:grpSp>
      <p:cxnSp>
        <p:nvCxnSpPr>
          <p:cNvPr id="12" name="直接箭头连接符 11"/>
          <p:cNvCxnSpPr>
            <a:stCxn id="5" idx="2"/>
            <a:endCxn id="2" idx="0"/>
          </p:cNvCxnSpPr>
          <p:nvPr/>
        </p:nvCxnSpPr>
        <p:spPr>
          <a:xfrm flipH="1">
            <a:off x="6734388" y="4432467"/>
            <a:ext cx="1809884" cy="1188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655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39</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Constants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常量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2063552" y="1916832"/>
          <a:ext cx="8128000" cy="331237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3744969007"/>
                    </a:ext>
                  </a:extLst>
                </a:gridCol>
                <a:gridCol w="4064000">
                  <a:extLst>
                    <a:ext uri="{9D8B030D-6E8A-4147-A177-3AD203B41FA5}">
                      <a16:colId xmlns:a16="http://schemas.microsoft.com/office/drawing/2014/main" val="3944339574"/>
                    </a:ext>
                  </a:extLst>
                </a:gridCol>
              </a:tblGrid>
              <a:tr h="655194">
                <a:tc>
                  <a:txBody>
                    <a:bodyPr/>
                    <a:lstStyle/>
                    <a:p>
                      <a:pPr algn="ctr"/>
                      <a:r>
                        <a:rPr lang="zh-CN" altLang="en-US" dirty="0">
                          <a:solidFill>
                            <a:srgbClr val="7030A0"/>
                          </a:solidFill>
                          <a:latin typeface="微软雅黑" panose="020B0503020204020204" pitchFamily="34" charset="-122"/>
                          <a:ea typeface="微软雅黑" panose="020B0503020204020204" pitchFamily="34" charset="-122"/>
                        </a:rPr>
                        <a:t>常量类型</a:t>
                      </a:r>
                    </a:p>
                  </a:txBody>
                  <a:tcPr anchor="ctr"/>
                </a:tc>
                <a:tc>
                  <a:txBody>
                    <a:bodyPr/>
                    <a:lstStyle/>
                    <a:p>
                      <a:pPr algn="ctr"/>
                      <a:r>
                        <a:rPr lang="en-US" altLang="zh-CN" dirty="0">
                          <a:solidFill>
                            <a:srgbClr val="7030A0"/>
                          </a:solidFill>
                          <a:latin typeface="微软雅黑" panose="020B0503020204020204" pitchFamily="34" charset="-122"/>
                          <a:ea typeface="微软雅黑" panose="020B0503020204020204" pitchFamily="34" charset="-122"/>
                        </a:rPr>
                        <a:t>Example</a:t>
                      </a:r>
                      <a:endParaRPr lang="zh-CN" altLang="en-US" dirty="0">
                        <a:solidFill>
                          <a:srgbClr val="7030A0"/>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4139588537"/>
                  </a:ext>
                </a:extLst>
              </a:tr>
              <a:tr h="664294">
                <a:tc>
                  <a:txBody>
                    <a:bodyPr/>
                    <a:lstStyle/>
                    <a:p>
                      <a:pPr algn="ctr"/>
                      <a:r>
                        <a:rPr lang="en-US" altLang="zh-CN" dirty="0">
                          <a:latin typeface="微软雅黑" panose="020B0503020204020204" pitchFamily="34" charset="-122"/>
                          <a:ea typeface="微软雅黑" panose="020B0503020204020204" pitchFamily="34" charset="-122"/>
                        </a:rPr>
                        <a:t>1.</a:t>
                      </a:r>
                      <a:r>
                        <a:rPr lang="en-US" altLang="zh-CN" baseline="0"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整型常量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dirty="0">
                          <a:solidFill>
                            <a:srgbClr val="C00000"/>
                          </a:solidFill>
                          <a:latin typeface="+mn-lt"/>
                          <a:ea typeface="华文行楷" pitchFamily="2" charset="-122"/>
                        </a:rPr>
                        <a:t>23, +567, -12, 0, 1234</a:t>
                      </a:r>
                      <a:endParaRPr lang="zh-CN" altLang="en-US" dirty="0">
                        <a:solidFill>
                          <a:srgbClr val="C00000"/>
                        </a:solidFill>
                        <a:latin typeface="+mn-lt"/>
                      </a:endParaRPr>
                    </a:p>
                  </a:txBody>
                  <a:tcPr anchor="ctr"/>
                </a:tc>
                <a:extLst>
                  <a:ext uri="{0D108BD9-81ED-4DB2-BD59-A6C34878D82A}">
                    <a16:rowId xmlns:a16="http://schemas.microsoft.com/office/drawing/2014/main" val="1739122576"/>
                  </a:ext>
                </a:extLst>
              </a:tr>
              <a:tr h="664294">
                <a:tc>
                  <a:txBody>
                    <a:bodyPr/>
                    <a:lstStyle/>
                    <a:p>
                      <a:pPr algn="ct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实型常量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rgbClr val="C00000"/>
                          </a:solidFill>
                          <a:latin typeface="+mn-lt"/>
                        </a:rPr>
                        <a:t>3.14159, 0.12, .12, 12., 12.0, 0.4e8D</a:t>
                      </a:r>
                      <a:endParaRPr lang="zh-CN" altLang="en-US" b="0" dirty="0">
                        <a:solidFill>
                          <a:srgbClr val="C00000"/>
                        </a:solidFill>
                        <a:latin typeface="+mn-lt"/>
                      </a:endParaRPr>
                    </a:p>
                  </a:txBody>
                  <a:tcPr anchor="ctr"/>
                </a:tc>
                <a:extLst>
                  <a:ext uri="{0D108BD9-81ED-4DB2-BD59-A6C34878D82A}">
                    <a16:rowId xmlns:a16="http://schemas.microsoft.com/office/drawing/2014/main" val="2190562897"/>
                  </a:ext>
                </a:extLst>
              </a:tr>
              <a:tr h="664294">
                <a:tc>
                  <a:txBody>
                    <a:bodyPr/>
                    <a:lstStyle/>
                    <a:p>
                      <a:pPr algn="ct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字符型常量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rgbClr val="C00000"/>
                          </a:solidFill>
                          <a:latin typeface="+mn-lt"/>
                        </a:rPr>
                        <a:t>‘A’, ‘@’, \t, \b, \n, \r, \’, \”, \\</a:t>
                      </a:r>
                      <a:endParaRPr lang="zh-CN" altLang="en-US" b="0" dirty="0">
                        <a:solidFill>
                          <a:srgbClr val="C00000"/>
                        </a:solidFill>
                        <a:latin typeface="+mn-lt"/>
                      </a:endParaRPr>
                    </a:p>
                  </a:txBody>
                  <a:tcPr anchor="ctr"/>
                </a:tc>
                <a:extLst>
                  <a:ext uri="{0D108BD9-81ED-4DB2-BD59-A6C34878D82A}">
                    <a16:rowId xmlns:a16="http://schemas.microsoft.com/office/drawing/2014/main" val="4291573584"/>
                  </a:ext>
                </a:extLst>
              </a:tr>
              <a:tr h="664294">
                <a:tc>
                  <a:txBody>
                    <a:bodyPr/>
                    <a:lstStyle/>
                    <a:p>
                      <a:pPr algn="ct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字符串常量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rgbClr val="C00000"/>
                          </a:solidFill>
                          <a:latin typeface="+mn-lt"/>
                        </a:rPr>
                        <a:t>“I am a student”, “java</a:t>
                      </a:r>
                      <a:r>
                        <a:rPr lang="zh-CN" altLang="en-US" b="0" dirty="0">
                          <a:solidFill>
                            <a:srgbClr val="C00000"/>
                          </a:solidFill>
                          <a:latin typeface="+mn-lt"/>
                        </a:rPr>
                        <a:t>语言</a:t>
                      </a:r>
                      <a:r>
                        <a:rPr lang="en-US" altLang="zh-CN" b="0" dirty="0">
                          <a:solidFill>
                            <a:srgbClr val="C00000"/>
                          </a:solidFill>
                          <a:latin typeface="+mn-lt"/>
                        </a:rPr>
                        <a:t>”</a:t>
                      </a:r>
                      <a:endParaRPr lang="zh-CN" altLang="en-US" b="0" dirty="0">
                        <a:solidFill>
                          <a:srgbClr val="C00000"/>
                        </a:solidFill>
                        <a:latin typeface="+mn-lt"/>
                      </a:endParaRPr>
                    </a:p>
                  </a:txBody>
                  <a:tcPr anchor="ctr"/>
                </a:tc>
                <a:extLst>
                  <a:ext uri="{0D108BD9-81ED-4DB2-BD59-A6C34878D82A}">
                    <a16:rowId xmlns:a16="http://schemas.microsoft.com/office/drawing/2014/main" val="994004679"/>
                  </a:ext>
                </a:extLst>
              </a:tr>
            </a:tbl>
          </a:graphicData>
        </a:graphic>
      </p:graphicFrame>
      <p:sp>
        <p:nvSpPr>
          <p:cNvPr id="5" name="矩形 4">
            <a:extLst>
              <a:ext uri="{FF2B5EF4-FFF2-40B4-BE49-F238E27FC236}">
                <a16:creationId xmlns:a16="http://schemas.microsoft.com/office/drawing/2014/main" id="{422FBE6C-681F-EC4C-A798-BF218B86DB9D}"/>
              </a:ext>
            </a:extLst>
          </p:cNvPr>
          <p:cNvSpPr/>
          <p:nvPr/>
        </p:nvSpPr>
        <p:spPr>
          <a:xfrm>
            <a:off x="7536160" y="4063135"/>
            <a:ext cx="2016224" cy="369332"/>
          </a:xfrm>
          <a:prstGeom prst="rect">
            <a:avLst/>
          </a:prstGeom>
          <a:no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接箭头连接符 11"/>
          <p:cNvCxnSpPr>
            <a:stCxn id="5" idx="2"/>
            <a:endCxn id="2" idx="0"/>
          </p:cNvCxnSpPr>
          <p:nvPr/>
        </p:nvCxnSpPr>
        <p:spPr>
          <a:xfrm flipH="1">
            <a:off x="6734388" y="4432467"/>
            <a:ext cx="1809884" cy="1188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556400" y="5661248"/>
            <a:ext cx="4355976"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\t </a:t>
            </a:r>
            <a:r>
              <a:rPr lang="zh-CN" altLang="en-US" dirty="0"/>
              <a:t>制表符  </a:t>
            </a:r>
            <a:r>
              <a:rPr lang="en-US" altLang="zh-CN" dirty="0"/>
              <a:t>\b </a:t>
            </a:r>
            <a:r>
              <a:rPr lang="zh-CN" altLang="en-US" dirty="0"/>
              <a:t>退格符  </a:t>
            </a:r>
            <a:r>
              <a:rPr lang="en-US" altLang="zh-CN" dirty="0"/>
              <a:t>\n </a:t>
            </a:r>
            <a:r>
              <a:rPr lang="zh-CN" altLang="en-US" dirty="0"/>
              <a:t>换行符  </a:t>
            </a:r>
            <a:r>
              <a:rPr lang="en-US" altLang="zh-CN" dirty="0"/>
              <a:t>\r </a:t>
            </a:r>
            <a:r>
              <a:rPr lang="zh-CN" altLang="en-US" dirty="0"/>
              <a:t>回车符</a:t>
            </a:r>
            <a:endParaRPr lang="en-US" altLang="zh-CN" dirty="0"/>
          </a:p>
          <a:p>
            <a:pPr algn="ctr"/>
            <a:r>
              <a:rPr lang="en-US" altLang="zh-CN" dirty="0"/>
              <a:t>\’ </a:t>
            </a:r>
            <a:r>
              <a:rPr lang="zh-CN" altLang="en-US" dirty="0"/>
              <a:t>单引号   </a:t>
            </a:r>
            <a:r>
              <a:rPr lang="en-US" altLang="zh-CN" dirty="0"/>
              <a:t>\” </a:t>
            </a:r>
            <a:r>
              <a:rPr lang="zh-CN" altLang="en-US" dirty="0"/>
              <a:t>双引号    </a:t>
            </a:r>
            <a:r>
              <a:rPr lang="en-US" altLang="zh-CN" dirty="0"/>
              <a:t>\\ </a:t>
            </a:r>
            <a:r>
              <a:rPr lang="zh-CN" altLang="en-US" dirty="0"/>
              <a:t>反斜杠</a:t>
            </a:r>
          </a:p>
        </p:txBody>
      </p:sp>
    </p:spTree>
    <p:extLst>
      <p:ext uri="{BB962C8B-B14F-4D97-AF65-F5344CB8AC3E}">
        <p14:creationId xmlns:p14="http://schemas.microsoft.com/office/powerpoint/2010/main" val="67981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14" name="object 2">
            <a:extLst>
              <a:ext uri="{FF2B5EF4-FFF2-40B4-BE49-F238E27FC236}">
                <a16:creationId xmlns:a16="http://schemas.microsoft.com/office/drawing/2014/main" id="{370543DC-F856-8344-93FD-E44A9716B559}"/>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Review</a:t>
            </a:r>
            <a:endParaRPr lang="zh-CN" altLang="en-US" sz="2800" b="1" spc="-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B95754CA-A9A0-994C-B78B-A7FEA5E90C37}"/>
              </a:ext>
            </a:extLst>
          </p:cNvPr>
          <p:cNvSpPr txBox="1"/>
          <p:nvPr/>
        </p:nvSpPr>
        <p:spPr>
          <a:xfrm>
            <a:off x="2996293" y="1484784"/>
            <a:ext cx="6199414" cy="369332"/>
          </a:xfrm>
          <a:prstGeom prst="rect">
            <a:avLst/>
          </a:prstGeom>
          <a:noFill/>
        </p:spPr>
        <p:txBody>
          <a:bodyPr wrap="square">
            <a:spAutoFit/>
          </a:bodyPr>
          <a:lstStyle/>
          <a:p>
            <a:pPr algn="ctr"/>
            <a:r>
              <a:rPr lang="en-US" altLang="zh-CN" sz="1800" b="1" dirty="0">
                <a:solidFill>
                  <a:srgbClr val="C00000"/>
                </a:solidFill>
                <a:latin typeface="微软雅黑" pitchFamily="34" charset="-122"/>
                <a:ea typeface="微软雅黑" pitchFamily="34" charset="-122"/>
              </a:rPr>
              <a:t>Java-9</a:t>
            </a:r>
            <a:r>
              <a:rPr lang="zh-CN" altLang="en-US" sz="1800" b="1" dirty="0">
                <a:solidFill>
                  <a:srgbClr val="C00000"/>
                </a:solidFill>
                <a:latin typeface="微软雅黑" pitchFamily="34" charset="-122"/>
                <a:ea typeface="微软雅黑" pitchFamily="34" charset="-122"/>
              </a:rPr>
              <a:t>以后的项目结构：</a:t>
            </a:r>
            <a:r>
              <a:rPr lang="zh-CN" altLang="en-US" sz="1800" b="1" dirty="0">
                <a:solidFill>
                  <a:srgbClr val="7030A0"/>
                </a:solidFill>
                <a:latin typeface="微软雅黑" pitchFamily="34" charset="-122"/>
                <a:ea typeface="微软雅黑" pitchFamily="34" charset="-122"/>
              </a:rPr>
              <a:t>项目</a:t>
            </a:r>
            <a:r>
              <a:rPr lang="en-US" altLang="zh-CN" sz="1800" b="1" dirty="0">
                <a:solidFill>
                  <a:srgbClr val="7030A0"/>
                </a:solidFill>
                <a:latin typeface="微软雅黑" pitchFamily="34" charset="-122"/>
                <a:ea typeface="微软雅黑" pitchFamily="34" charset="-122"/>
              </a:rPr>
              <a:t>&gt;</a:t>
            </a:r>
            <a:r>
              <a:rPr lang="zh-CN" altLang="en-US" sz="1800" b="1" dirty="0">
                <a:solidFill>
                  <a:srgbClr val="7030A0"/>
                </a:solidFill>
                <a:latin typeface="微软雅黑" pitchFamily="34" charset="-122"/>
                <a:ea typeface="微软雅黑" pitchFamily="34" charset="-122"/>
              </a:rPr>
              <a:t>模块</a:t>
            </a:r>
            <a:r>
              <a:rPr lang="en-US" altLang="zh-CN" sz="1800" b="1" dirty="0">
                <a:solidFill>
                  <a:srgbClr val="7030A0"/>
                </a:solidFill>
                <a:latin typeface="微软雅黑" pitchFamily="34" charset="-122"/>
                <a:ea typeface="微软雅黑" pitchFamily="34" charset="-122"/>
              </a:rPr>
              <a:t>&gt;</a:t>
            </a:r>
            <a:r>
              <a:rPr lang="zh-CN" altLang="en-US" sz="1800" b="1" dirty="0">
                <a:solidFill>
                  <a:srgbClr val="7030A0"/>
                </a:solidFill>
                <a:latin typeface="微软雅黑" pitchFamily="34" charset="-122"/>
                <a:ea typeface="微软雅黑" pitchFamily="34" charset="-122"/>
              </a:rPr>
              <a:t>包</a:t>
            </a:r>
            <a:r>
              <a:rPr lang="en-US" altLang="zh-CN" b="1" dirty="0">
                <a:solidFill>
                  <a:srgbClr val="7030A0"/>
                </a:solidFill>
                <a:latin typeface="微软雅黑" pitchFamily="34" charset="-122"/>
                <a:ea typeface="微软雅黑" pitchFamily="34" charset="-122"/>
              </a:rPr>
              <a:t>&gt;</a:t>
            </a:r>
            <a:r>
              <a:rPr lang="zh-CN" altLang="en-US" b="1" dirty="0">
                <a:solidFill>
                  <a:srgbClr val="7030A0"/>
                </a:solidFill>
                <a:latin typeface="微软雅黑" pitchFamily="34" charset="-122"/>
                <a:ea typeface="微软雅黑" pitchFamily="34" charset="-122"/>
              </a:rPr>
              <a:t>类</a:t>
            </a:r>
            <a:endParaRPr lang="zh-CN" altLang="en-US" dirty="0">
              <a:solidFill>
                <a:srgbClr val="7030A0"/>
              </a:solidFill>
            </a:endParaRPr>
          </a:p>
        </p:txBody>
      </p:sp>
      <p:pic>
        <p:nvPicPr>
          <p:cNvPr id="3" name="图片 2">
            <a:extLst>
              <a:ext uri="{FF2B5EF4-FFF2-40B4-BE49-F238E27FC236}">
                <a16:creationId xmlns:a16="http://schemas.microsoft.com/office/drawing/2014/main" id="{5BCFB505-050D-4F43-A6E4-21862F2DE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769" y="1099622"/>
            <a:ext cx="5907231" cy="5733256"/>
          </a:xfrm>
          <a:prstGeom prst="rect">
            <a:avLst/>
          </a:prstGeom>
        </p:spPr>
      </p:pic>
      <p:pic>
        <p:nvPicPr>
          <p:cNvPr id="6" name="图片 5">
            <a:extLst>
              <a:ext uri="{FF2B5EF4-FFF2-40B4-BE49-F238E27FC236}">
                <a16:creationId xmlns:a16="http://schemas.microsoft.com/office/drawing/2014/main" id="{429C901E-FB8E-3841-AC89-A0F641C84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47" y="917567"/>
            <a:ext cx="6057424" cy="5862808"/>
          </a:xfrm>
          <a:prstGeom prst="rect">
            <a:avLst/>
          </a:prstGeom>
        </p:spPr>
      </p:pic>
      <p:pic>
        <p:nvPicPr>
          <p:cNvPr id="8" name="图片 7">
            <a:extLst>
              <a:ext uri="{FF2B5EF4-FFF2-40B4-BE49-F238E27FC236}">
                <a16:creationId xmlns:a16="http://schemas.microsoft.com/office/drawing/2014/main" id="{D3FF8CC1-FBE6-574C-8400-808DBD7631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7102" y="824070"/>
            <a:ext cx="6275407" cy="6065948"/>
          </a:xfrm>
          <a:prstGeom prst="rect">
            <a:avLst/>
          </a:prstGeom>
        </p:spPr>
      </p:pic>
      <p:pic>
        <p:nvPicPr>
          <p:cNvPr id="10" name="图片 9">
            <a:extLst>
              <a:ext uri="{FF2B5EF4-FFF2-40B4-BE49-F238E27FC236}">
                <a16:creationId xmlns:a16="http://schemas.microsoft.com/office/drawing/2014/main" id="{EAE81151-C46A-8C4E-BCCA-030AA668BF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6890" y="615121"/>
            <a:ext cx="6656341" cy="6467700"/>
          </a:xfrm>
          <a:prstGeom prst="rect">
            <a:avLst/>
          </a:prstGeom>
        </p:spPr>
      </p:pic>
    </p:spTree>
    <p:extLst>
      <p:ext uri="{BB962C8B-B14F-4D97-AF65-F5344CB8AC3E}">
        <p14:creationId xmlns:p14="http://schemas.microsoft.com/office/powerpoint/2010/main" val="91998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40</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Constants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常量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2265040" y="1556792"/>
            <a:ext cx="6705600" cy="4343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00000"/>
              </a:lnSpc>
              <a:buSzPct val="90000"/>
            </a:pPr>
            <a:endParaRPr lang="en-US" altLang="zh-CN" sz="2000" dirty="0"/>
          </a:p>
          <a:p>
            <a:pPr>
              <a:lnSpc>
                <a:spcPct val="100000"/>
              </a:lnSpc>
              <a:buSzPct val="90000"/>
            </a:pPr>
            <a:r>
              <a:rPr lang="en-US" altLang="zh-CN" sz="2000" dirty="0"/>
              <a:t>class Test {</a:t>
            </a:r>
          </a:p>
          <a:p>
            <a:pPr>
              <a:lnSpc>
                <a:spcPct val="100000"/>
              </a:lnSpc>
              <a:buSzPct val="90000"/>
            </a:pPr>
            <a:r>
              <a:rPr lang="en-US" altLang="zh-CN" sz="2000" dirty="0"/>
              <a:t>    public static void main(String </a:t>
            </a:r>
            <a:r>
              <a:rPr lang="en-US" altLang="zh-CN" sz="2000" dirty="0" err="1"/>
              <a:t>args</a:t>
            </a:r>
            <a:r>
              <a:rPr lang="en-US" altLang="zh-CN" sz="2000" dirty="0"/>
              <a:t>[]) {</a:t>
            </a:r>
          </a:p>
          <a:p>
            <a:pPr>
              <a:lnSpc>
                <a:spcPct val="100000"/>
              </a:lnSpc>
              <a:buSzPct val="90000"/>
            </a:pPr>
            <a:r>
              <a:rPr lang="en-US" altLang="zh-CN" sz="2000" dirty="0"/>
              <a:t>	</a:t>
            </a:r>
            <a:r>
              <a:rPr lang="en-US" altLang="zh-CN" sz="2000" dirty="0" err="1"/>
              <a:t>System.out.println</a:t>
            </a:r>
            <a:r>
              <a:rPr lang="en-US" altLang="zh-CN" sz="2000" dirty="0"/>
              <a:t>('\');</a:t>
            </a:r>
          </a:p>
          <a:p>
            <a:pPr>
              <a:lnSpc>
                <a:spcPct val="100000"/>
              </a:lnSpc>
              <a:buSzPct val="90000"/>
            </a:pPr>
            <a:r>
              <a:rPr lang="en-US" altLang="zh-CN" sz="2000" dirty="0"/>
              <a:t>	</a:t>
            </a:r>
            <a:r>
              <a:rPr lang="en-US" altLang="zh-CN" sz="2000" dirty="0" err="1"/>
              <a:t>System.out.println</a:t>
            </a:r>
            <a:r>
              <a:rPr lang="en-US" altLang="zh-CN" sz="2000" dirty="0"/>
              <a:t>('\'');</a:t>
            </a:r>
          </a:p>
          <a:p>
            <a:pPr>
              <a:lnSpc>
                <a:spcPct val="100000"/>
              </a:lnSpc>
              <a:buSzPct val="90000"/>
            </a:pPr>
            <a:r>
              <a:rPr lang="en-US" altLang="zh-CN" sz="2000" dirty="0"/>
              <a:t>	</a:t>
            </a:r>
            <a:r>
              <a:rPr lang="en-US" altLang="zh-CN" sz="2000" dirty="0" err="1"/>
              <a:t>System.out.println</a:t>
            </a:r>
            <a:r>
              <a:rPr lang="en-US" altLang="zh-CN" sz="2000" dirty="0"/>
              <a:t>('\\\'');</a:t>
            </a:r>
          </a:p>
          <a:p>
            <a:pPr>
              <a:lnSpc>
                <a:spcPct val="100000"/>
              </a:lnSpc>
              <a:buSzPct val="90000"/>
            </a:pPr>
            <a:r>
              <a:rPr lang="en-US" altLang="zh-CN" sz="2000" dirty="0"/>
              <a:t>	</a:t>
            </a:r>
            <a:r>
              <a:rPr lang="en-US" altLang="zh-CN" sz="2000" dirty="0" err="1"/>
              <a:t>System.out.println</a:t>
            </a:r>
            <a:r>
              <a:rPr lang="en-US" altLang="zh-CN" sz="2000" dirty="0"/>
              <a:t>("\\\'");</a:t>
            </a:r>
          </a:p>
          <a:p>
            <a:pPr>
              <a:lnSpc>
                <a:spcPct val="100000"/>
              </a:lnSpc>
              <a:buSzPct val="90000"/>
            </a:pPr>
            <a:r>
              <a:rPr lang="en-US" altLang="zh-CN" sz="2000" dirty="0"/>
              <a:t>	</a:t>
            </a:r>
            <a:r>
              <a:rPr lang="en-US" altLang="zh-CN" sz="2000" dirty="0" err="1"/>
              <a:t>System.out.println</a:t>
            </a:r>
            <a:r>
              <a:rPr lang="en-US" altLang="zh-CN" sz="2000" dirty="0"/>
              <a:t>("java\n\r</a:t>
            </a:r>
            <a:r>
              <a:rPr lang="zh-CN" altLang="en-US" sz="2000" dirty="0"/>
              <a:t>语</a:t>
            </a:r>
            <a:r>
              <a:rPr lang="en-US" altLang="zh-CN" sz="2000" dirty="0"/>
              <a:t>\b</a:t>
            </a:r>
            <a:r>
              <a:rPr lang="zh-CN" altLang="en-US" sz="2000" dirty="0"/>
              <a:t>言</a:t>
            </a:r>
            <a:r>
              <a:rPr lang="en-US" altLang="zh-CN" sz="2000" dirty="0"/>
              <a:t>");</a:t>
            </a:r>
          </a:p>
          <a:p>
            <a:pPr>
              <a:lnSpc>
                <a:spcPct val="100000"/>
              </a:lnSpc>
              <a:buSzPct val="90000"/>
            </a:pPr>
            <a:r>
              <a:rPr lang="en-US" altLang="zh-CN" sz="2000" dirty="0"/>
              <a:t>	</a:t>
            </a:r>
            <a:r>
              <a:rPr lang="en-US" altLang="zh-CN" sz="2000" dirty="0" err="1"/>
              <a:t>System.out.println</a:t>
            </a:r>
            <a:r>
              <a:rPr lang="en-US" altLang="zh-CN" sz="2000" dirty="0"/>
              <a:t>("java\r</a:t>
            </a:r>
            <a:r>
              <a:rPr lang="zh-CN" altLang="en-US" sz="2000" dirty="0"/>
              <a:t>语言</a:t>
            </a:r>
            <a:r>
              <a:rPr lang="en-US" altLang="zh-CN" sz="2000" dirty="0"/>
              <a:t>");</a:t>
            </a:r>
          </a:p>
          <a:p>
            <a:pPr>
              <a:lnSpc>
                <a:spcPct val="100000"/>
              </a:lnSpc>
              <a:buSzPct val="90000"/>
            </a:pPr>
            <a:r>
              <a:rPr lang="en-US" altLang="zh-CN" sz="2000" dirty="0"/>
              <a:t>	</a:t>
            </a:r>
            <a:r>
              <a:rPr lang="en-US" altLang="zh-CN" sz="2000" dirty="0" err="1"/>
              <a:t>System.out.println</a:t>
            </a:r>
            <a:r>
              <a:rPr lang="en-US" altLang="zh-CN" sz="2000" dirty="0"/>
              <a:t>("java\t</a:t>
            </a:r>
            <a:r>
              <a:rPr lang="zh-CN" altLang="en-US" sz="2000" dirty="0"/>
              <a:t>语言</a:t>
            </a:r>
            <a:r>
              <a:rPr lang="en-US" altLang="zh-CN" sz="2000" dirty="0"/>
              <a:t>");</a:t>
            </a:r>
          </a:p>
          <a:p>
            <a:pPr>
              <a:lnSpc>
                <a:spcPct val="100000"/>
              </a:lnSpc>
              <a:buSzPct val="90000"/>
            </a:pPr>
            <a:r>
              <a:rPr lang="en-US" altLang="zh-CN" sz="2000" dirty="0"/>
              <a:t>	</a:t>
            </a:r>
            <a:r>
              <a:rPr lang="en-US" altLang="zh-CN" sz="2000" dirty="0" err="1"/>
              <a:t>System.out.println</a:t>
            </a:r>
            <a:r>
              <a:rPr lang="en-US" altLang="zh-CN" sz="2000" dirty="0"/>
              <a:t>("\\java</a:t>
            </a:r>
            <a:r>
              <a:rPr lang="zh-CN" altLang="en-US" sz="2000" dirty="0"/>
              <a:t>语言</a:t>
            </a:r>
            <a:r>
              <a:rPr lang="en-US" altLang="zh-CN" sz="2000" dirty="0"/>
              <a:t>\\");</a:t>
            </a:r>
          </a:p>
          <a:p>
            <a:pPr>
              <a:lnSpc>
                <a:spcPct val="100000"/>
              </a:lnSpc>
              <a:buSzPct val="90000"/>
            </a:pPr>
            <a:r>
              <a:rPr lang="en-US" altLang="zh-CN" sz="2000" dirty="0"/>
              <a:t>	</a:t>
            </a:r>
            <a:r>
              <a:rPr lang="en-US" altLang="zh-CN" sz="2000" dirty="0" err="1"/>
              <a:t>System.out.println</a:t>
            </a:r>
            <a:r>
              <a:rPr lang="en-US" altLang="zh-CN" sz="2000" dirty="0"/>
              <a:t>("\'java</a:t>
            </a:r>
            <a:r>
              <a:rPr lang="zh-CN" altLang="en-US" sz="2000" dirty="0"/>
              <a:t>语言</a:t>
            </a:r>
            <a:r>
              <a:rPr lang="en-US" altLang="zh-CN" sz="2000" dirty="0"/>
              <a:t>\'");</a:t>
            </a:r>
          </a:p>
          <a:p>
            <a:pPr>
              <a:lnSpc>
                <a:spcPct val="100000"/>
              </a:lnSpc>
              <a:buSzPct val="90000"/>
            </a:pPr>
            <a:r>
              <a:rPr lang="en-US" altLang="zh-CN" sz="2000" dirty="0"/>
              <a:t>	</a:t>
            </a:r>
            <a:r>
              <a:rPr lang="en-US" altLang="zh-CN" sz="2000" dirty="0" err="1"/>
              <a:t>System.out.println</a:t>
            </a:r>
            <a:r>
              <a:rPr lang="en-US" altLang="zh-CN" sz="2000" dirty="0"/>
              <a:t>("\"java</a:t>
            </a:r>
            <a:r>
              <a:rPr lang="zh-CN" altLang="en-US" sz="2000" dirty="0"/>
              <a:t>语言</a:t>
            </a:r>
            <a:r>
              <a:rPr lang="en-US" altLang="zh-CN" sz="2000" dirty="0"/>
              <a:t>\"");</a:t>
            </a:r>
          </a:p>
          <a:p>
            <a:pPr>
              <a:lnSpc>
                <a:spcPct val="100000"/>
              </a:lnSpc>
              <a:buSzPct val="90000"/>
            </a:pPr>
            <a:r>
              <a:rPr lang="en-US" altLang="zh-CN" sz="2000" dirty="0"/>
              <a:t>    }</a:t>
            </a:r>
          </a:p>
          <a:p>
            <a:pPr>
              <a:lnSpc>
                <a:spcPct val="100000"/>
              </a:lnSpc>
              <a:buSzPct val="90000"/>
            </a:pPr>
            <a:r>
              <a:rPr lang="en-US" altLang="zh-CN" sz="2000" dirty="0"/>
              <a:t>}</a:t>
            </a:r>
          </a:p>
        </p:txBody>
      </p:sp>
      <p:sp>
        <p:nvSpPr>
          <p:cNvPr id="10" name="矩形 9"/>
          <p:cNvSpPr/>
          <p:nvPr/>
        </p:nvSpPr>
        <p:spPr>
          <a:xfrm>
            <a:off x="7824192" y="1788841"/>
            <a:ext cx="1728192" cy="584775"/>
          </a:xfrm>
          <a:prstGeom prst="rect">
            <a:avLst/>
          </a:prstGeom>
          <a:solidFill>
            <a:schemeClr val="accent3">
              <a:lumMod val="40000"/>
              <a:lumOff val="60000"/>
            </a:schemeClr>
          </a:solidFill>
        </p:spPr>
        <p:txBody>
          <a:bodyPr wrap="square">
            <a:spAutoFit/>
          </a:bodyPr>
          <a:lstStyle/>
          <a:p>
            <a:pPr>
              <a:lnSpc>
                <a:spcPct val="100000"/>
              </a:lnSpc>
              <a:spcBef>
                <a:spcPct val="0"/>
              </a:spcBef>
              <a:buClrTx/>
              <a:buSzTx/>
              <a:buFontTx/>
              <a:buNone/>
            </a:pPr>
            <a:r>
              <a:rPr lang="en-US" altLang="zh-CN" sz="1600" dirty="0"/>
              <a:t>C:\&gt;java Test</a:t>
            </a:r>
          </a:p>
          <a:p>
            <a:pPr>
              <a:lnSpc>
                <a:spcPct val="100000"/>
              </a:lnSpc>
              <a:spcBef>
                <a:spcPct val="0"/>
              </a:spcBef>
              <a:buClrTx/>
              <a:buSzTx/>
              <a:buFontTx/>
              <a:buNone/>
            </a:pPr>
            <a:r>
              <a:rPr lang="en-US" altLang="zh-CN" sz="1600" dirty="0"/>
              <a:t>1.</a:t>
            </a:r>
            <a:r>
              <a:rPr lang="en-US" altLang="zh-CN" sz="1600" dirty="0">
                <a:solidFill>
                  <a:srgbClr val="FF0000"/>
                </a:solidFill>
              </a:rPr>
              <a:t>  Error</a:t>
            </a:r>
          </a:p>
        </p:txBody>
      </p:sp>
      <p:sp>
        <p:nvSpPr>
          <p:cNvPr id="13" name="矩形 12"/>
          <p:cNvSpPr/>
          <p:nvPr/>
        </p:nvSpPr>
        <p:spPr>
          <a:xfrm>
            <a:off x="7824192" y="2312177"/>
            <a:ext cx="1728192" cy="338554"/>
          </a:xfrm>
          <a:prstGeom prst="rect">
            <a:avLst/>
          </a:prstGeom>
          <a:solidFill>
            <a:schemeClr val="accent3">
              <a:lumMod val="40000"/>
              <a:lumOff val="60000"/>
            </a:schemeClr>
          </a:solidFill>
        </p:spPr>
        <p:txBody>
          <a:bodyPr wrap="square">
            <a:spAutoFit/>
          </a:bodyPr>
          <a:lstStyle/>
          <a:p>
            <a:pPr>
              <a:lnSpc>
                <a:spcPct val="100000"/>
              </a:lnSpc>
              <a:spcBef>
                <a:spcPct val="0"/>
              </a:spcBef>
              <a:buClrTx/>
              <a:buSzTx/>
              <a:buFontTx/>
              <a:buNone/>
            </a:pPr>
            <a:r>
              <a:rPr lang="en-US" altLang="zh-CN" sz="1600" dirty="0"/>
              <a:t>2. ’</a:t>
            </a:r>
          </a:p>
        </p:txBody>
      </p:sp>
      <p:sp>
        <p:nvSpPr>
          <p:cNvPr id="14" name="矩形 13"/>
          <p:cNvSpPr/>
          <p:nvPr/>
        </p:nvSpPr>
        <p:spPr>
          <a:xfrm>
            <a:off x="7824192" y="2650731"/>
            <a:ext cx="1728192" cy="338554"/>
          </a:xfrm>
          <a:prstGeom prst="rect">
            <a:avLst/>
          </a:prstGeom>
          <a:solidFill>
            <a:schemeClr val="accent3">
              <a:lumMod val="40000"/>
              <a:lumOff val="60000"/>
            </a:schemeClr>
          </a:solidFill>
        </p:spPr>
        <p:txBody>
          <a:bodyPr wrap="square">
            <a:spAutoFit/>
          </a:bodyPr>
          <a:lstStyle/>
          <a:p>
            <a:pPr>
              <a:lnSpc>
                <a:spcPct val="100000"/>
              </a:lnSpc>
              <a:spcBef>
                <a:spcPct val="0"/>
              </a:spcBef>
              <a:buClrTx/>
              <a:buSzTx/>
              <a:buFontTx/>
              <a:buNone/>
            </a:pPr>
            <a:r>
              <a:rPr lang="en-US" altLang="zh-CN" sz="1600" dirty="0"/>
              <a:t>3.  </a:t>
            </a:r>
            <a:r>
              <a:rPr lang="en-US" altLang="zh-CN" sz="1600" dirty="0">
                <a:solidFill>
                  <a:srgbClr val="FF0000"/>
                </a:solidFill>
              </a:rPr>
              <a:t>Error</a:t>
            </a:r>
          </a:p>
        </p:txBody>
      </p:sp>
      <p:sp>
        <p:nvSpPr>
          <p:cNvPr id="15" name="矩形 14"/>
          <p:cNvSpPr/>
          <p:nvPr/>
        </p:nvSpPr>
        <p:spPr>
          <a:xfrm>
            <a:off x="7822377" y="2986026"/>
            <a:ext cx="1728192" cy="338554"/>
          </a:xfrm>
          <a:prstGeom prst="rect">
            <a:avLst/>
          </a:prstGeom>
          <a:solidFill>
            <a:schemeClr val="accent3">
              <a:lumMod val="40000"/>
              <a:lumOff val="60000"/>
            </a:schemeClr>
          </a:solidFill>
        </p:spPr>
        <p:txBody>
          <a:bodyPr wrap="square">
            <a:spAutoFit/>
          </a:bodyPr>
          <a:lstStyle/>
          <a:p>
            <a:pPr>
              <a:lnSpc>
                <a:spcPct val="100000"/>
              </a:lnSpc>
              <a:spcBef>
                <a:spcPct val="0"/>
              </a:spcBef>
              <a:buClrTx/>
              <a:buSzTx/>
              <a:buFontTx/>
              <a:buNone/>
            </a:pPr>
            <a:r>
              <a:rPr lang="en-US" altLang="zh-CN" sz="1600" dirty="0"/>
              <a:t>4.  \’</a:t>
            </a:r>
            <a:endParaRPr lang="en-US" altLang="zh-CN" sz="1600" dirty="0">
              <a:solidFill>
                <a:srgbClr val="FF0000"/>
              </a:solidFill>
            </a:endParaRPr>
          </a:p>
        </p:txBody>
      </p:sp>
      <p:sp>
        <p:nvSpPr>
          <p:cNvPr id="16" name="矩形 15"/>
          <p:cNvSpPr/>
          <p:nvPr/>
        </p:nvSpPr>
        <p:spPr>
          <a:xfrm>
            <a:off x="7822377" y="3324581"/>
            <a:ext cx="1728192" cy="584775"/>
          </a:xfrm>
          <a:prstGeom prst="rect">
            <a:avLst/>
          </a:prstGeom>
          <a:solidFill>
            <a:schemeClr val="accent3">
              <a:lumMod val="40000"/>
              <a:lumOff val="60000"/>
            </a:schemeClr>
          </a:solidFill>
        </p:spPr>
        <p:txBody>
          <a:bodyPr wrap="square">
            <a:spAutoFit/>
          </a:bodyPr>
          <a:lstStyle/>
          <a:p>
            <a:pPr marL="342900" indent="-342900">
              <a:spcBef>
                <a:spcPct val="0"/>
              </a:spcBef>
              <a:buFontTx/>
              <a:buAutoNum type="arabicPeriod" startAt="5"/>
            </a:pPr>
            <a:r>
              <a:rPr lang="en-US" altLang="zh-CN" sz="1600" dirty="0"/>
              <a:t>Java</a:t>
            </a:r>
          </a:p>
          <a:p>
            <a:pPr>
              <a:lnSpc>
                <a:spcPct val="100000"/>
              </a:lnSpc>
              <a:spcBef>
                <a:spcPct val="0"/>
              </a:spcBef>
              <a:buClrTx/>
              <a:buSzTx/>
            </a:pPr>
            <a:r>
              <a:rPr lang="en-US" altLang="zh-CN" sz="1600" dirty="0">
                <a:solidFill>
                  <a:srgbClr val="FF0000"/>
                </a:solidFill>
              </a:rPr>
              <a:t>      </a:t>
            </a:r>
            <a:r>
              <a:rPr lang="zh-CN" altLang="en-US" sz="1600" dirty="0"/>
              <a:t>言</a:t>
            </a:r>
            <a:endParaRPr lang="en-US" altLang="zh-CN" sz="1600" dirty="0"/>
          </a:p>
        </p:txBody>
      </p:sp>
      <p:sp>
        <p:nvSpPr>
          <p:cNvPr id="17" name="矩形 16"/>
          <p:cNvSpPr/>
          <p:nvPr/>
        </p:nvSpPr>
        <p:spPr>
          <a:xfrm>
            <a:off x="7822377" y="3909355"/>
            <a:ext cx="1728192" cy="338554"/>
          </a:xfrm>
          <a:prstGeom prst="rect">
            <a:avLst/>
          </a:prstGeom>
          <a:solidFill>
            <a:schemeClr val="accent3">
              <a:lumMod val="40000"/>
              <a:lumOff val="60000"/>
            </a:schemeClr>
          </a:solidFill>
        </p:spPr>
        <p:txBody>
          <a:bodyPr wrap="square">
            <a:spAutoFit/>
          </a:bodyPr>
          <a:lstStyle/>
          <a:p>
            <a:pPr>
              <a:lnSpc>
                <a:spcPct val="100000"/>
              </a:lnSpc>
              <a:spcBef>
                <a:spcPct val="0"/>
              </a:spcBef>
              <a:buClrTx/>
              <a:buSzTx/>
              <a:buFontTx/>
              <a:buNone/>
            </a:pPr>
            <a:r>
              <a:rPr lang="en-US" altLang="zh-CN" sz="1600" dirty="0"/>
              <a:t>6.  </a:t>
            </a:r>
            <a:r>
              <a:rPr lang="zh-CN" altLang="en-US" sz="1600" dirty="0"/>
              <a:t>语言</a:t>
            </a:r>
            <a:endParaRPr lang="en-US" altLang="zh-CN" sz="1600" dirty="0">
              <a:solidFill>
                <a:srgbClr val="FF0000"/>
              </a:solidFill>
            </a:endParaRPr>
          </a:p>
        </p:txBody>
      </p:sp>
      <p:sp>
        <p:nvSpPr>
          <p:cNvPr id="18" name="矩形 17"/>
          <p:cNvSpPr/>
          <p:nvPr/>
        </p:nvSpPr>
        <p:spPr>
          <a:xfrm>
            <a:off x="7822377" y="4247909"/>
            <a:ext cx="1728192" cy="338554"/>
          </a:xfrm>
          <a:prstGeom prst="rect">
            <a:avLst/>
          </a:prstGeom>
          <a:solidFill>
            <a:schemeClr val="accent3">
              <a:lumMod val="40000"/>
              <a:lumOff val="60000"/>
            </a:schemeClr>
          </a:solidFill>
        </p:spPr>
        <p:txBody>
          <a:bodyPr wrap="square">
            <a:spAutoFit/>
          </a:bodyPr>
          <a:lstStyle/>
          <a:p>
            <a:pPr>
              <a:lnSpc>
                <a:spcPct val="100000"/>
              </a:lnSpc>
              <a:spcBef>
                <a:spcPct val="0"/>
              </a:spcBef>
              <a:buClrTx/>
              <a:buSzTx/>
              <a:buFontTx/>
              <a:buNone/>
            </a:pPr>
            <a:r>
              <a:rPr lang="en-US" altLang="zh-CN" sz="1600" dirty="0"/>
              <a:t>7.  Java	</a:t>
            </a:r>
            <a:r>
              <a:rPr lang="zh-CN" altLang="en-US" sz="1600" dirty="0"/>
              <a:t>语言</a:t>
            </a:r>
            <a:endParaRPr lang="en-US" altLang="zh-CN" sz="1600" dirty="0">
              <a:solidFill>
                <a:srgbClr val="FF0000"/>
              </a:solidFill>
            </a:endParaRPr>
          </a:p>
        </p:txBody>
      </p:sp>
      <p:sp>
        <p:nvSpPr>
          <p:cNvPr id="19" name="矩形 18"/>
          <p:cNvSpPr/>
          <p:nvPr/>
        </p:nvSpPr>
        <p:spPr>
          <a:xfrm>
            <a:off x="7822377" y="4569586"/>
            <a:ext cx="1728192" cy="338554"/>
          </a:xfrm>
          <a:prstGeom prst="rect">
            <a:avLst/>
          </a:prstGeom>
          <a:solidFill>
            <a:schemeClr val="accent3">
              <a:lumMod val="40000"/>
              <a:lumOff val="60000"/>
            </a:schemeClr>
          </a:solidFill>
        </p:spPr>
        <p:txBody>
          <a:bodyPr wrap="square">
            <a:spAutoFit/>
          </a:bodyPr>
          <a:lstStyle/>
          <a:p>
            <a:pPr>
              <a:lnSpc>
                <a:spcPct val="100000"/>
              </a:lnSpc>
              <a:spcBef>
                <a:spcPct val="0"/>
              </a:spcBef>
              <a:buClrTx/>
              <a:buSzTx/>
              <a:buFontTx/>
              <a:buNone/>
            </a:pPr>
            <a:r>
              <a:rPr lang="en-US" altLang="zh-CN" sz="1600" dirty="0"/>
              <a:t>8.  \Java</a:t>
            </a:r>
            <a:r>
              <a:rPr lang="zh-CN" altLang="en-US" sz="1600" dirty="0"/>
              <a:t>语言</a:t>
            </a:r>
            <a:r>
              <a:rPr lang="en-US" altLang="zh-CN" sz="1600" dirty="0"/>
              <a:t>\</a:t>
            </a:r>
            <a:endParaRPr lang="en-US" altLang="zh-CN" sz="1600" dirty="0">
              <a:solidFill>
                <a:srgbClr val="FF0000"/>
              </a:solidFill>
            </a:endParaRPr>
          </a:p>
        </p:txBody>
      </p:sp>
      <p:sp>
        <p:nvSpPr>
          <p:cNvPr id="20" name="矩形 19"/>
          <p:cNvSpPr/>
          <p:nvPr/>
        </p:nvSpPr>
        <p:spPr>
          <a:xfrm>
            <a:off x="7822377" y="4867427"/>
            <a:ext cx="1728192" cy="338554"/>
          </a:xfrm>
          <a:prstGeom prst="rect">
            <a:avLst/>
          </a:prstGeom>
          <a:solidFill>
            <a:schemeClr val="accent3">
              <a:lumMod val="40000"/>
              <a:lumOff val="60000"/>
            </a:schemeClr>
          </a:solidFill>
        </p:spPr>
        <p:txBody>
          <a:bodyPr wrap="square">
            <a:spAutoFit/>
          </a:bodyPr>
          <a:lstStyle/>
          <a:p>
            <a:pPr>
              <a:lnSpc>
                <a:spcPct val="100000"/>
              </a:lnSpc>
              <a:spcBef>
                <a:spcPct val="0"/>
              </a:spcBef>
              <a:buClrTx/>
              <a:buSzTx/>
              <a:buFontTx/>
              <a:buNone/>
            </a:pPr>
            <a:r>
              <a:rPr lang="en-US" altLang="zh-CN" sz="1600" dirty="0"/>
              <a:t>9.  ‘Java</a:t>
            </a:r>
            <a:r>
              <a:rPr lang="zh-CN" altLang="en-US" sz="1600" dirty="0"/>
              <a:t>语言</a:t>
            </a:r>
            <a:r>
              <a:rPr lang="en-US" altLang="zh-CN" sz="1600" dirty="0"/>
              <a:t>’</a:t>
            </a:r>
            <a:endParaRPr lang="en-US" altLang="zh-CN" sz="1600" dirty="0">
              <a:solidFill>
                <a:srgbClr val="FF0000"/>
              </a:solidFill>
            </a:endParaRPr>
          </a:p>
        </p:txBody>
      </p:sp>
      <p:sp>
        <p:nvSpPr>
          <p:cNvPr id="21" name="矩形 20"/>
          <p:cNvSpPr/>
          <p:nvPr/>
        </p:nvSpPr>
        <p:spPr>
          <a:xfrm>
            <a:off x="7822377" y="5205981"/>
            <a:ext cx="1728192" cy="338554"/>
          </a:xfrm>
          <a:prstGeom prst="rect">
            <a:avLst/>
          </a:prstGeom>
          <a:solidFill>
            <a:schemeClr val="accent3">
              <a:lumMod val="40000"/>
              <a:lumOff val="60000"/>
            </a:schemeClr>
          </a:solidFill>
        </p:spPr>
        <p:txBody>
          <a:bodyPr wrap="square">
            <a:spAutoFit/>
          </a:bodyPr>
          <a:lstStyle/>
          <a:p>
            <a:pPr>
              <a:lnSpc>
                <a:spcPct val="100000"/>
              </a:lnSpc>
              <a:spcBef>
                <a:spcPct val="0"/>
              </a:spcBef>
              <a:buClrTx/>
              <a:buSzTx/>
              <a:buFontTx/>
              <a:buNone/>
            </a:pPr>
            <a:r>
              <a:rPr lang="en-US" altLang="zh-CN" sz="1600" dirty="0"/>
              <a:t>10.  “Java</a:t>
            </a:r>
            <a:r>
              <a:rPr lang="zh-CN" altLang="en-US" sz="1600" dirty="0"/>
              <a:t>语言</a:t>
            </a:r>
            <a:r>
              <a:rPr lang="en-US" altLang="zh-CN" sz="1600" dirty="0"/>
              <a:t>”</a:t>
            </a:r>
            <a:endParaRPr lang="en-US" altLang="zh-CN" sz="1600" dirty="0">
              <a:solidFill>
                <a:srgbClr val="FF0000"/>
              </a:solidFill>
            </a:endParaRPr>
          </a:p>
        </p:txBody>
      </p:sp>
      <p:sp>
        <p:nvSpPr>
          <p:cNvPr id="22" name="文本框 21">
            <a:extLst>
              <a:ext uri="{FF2B5EF4-FFF2-40B4-BE49-F238E27FC236}">
                <a16:creationId xmlns:a16="http://schemas.microsoft.com/office/drawing/2014/main" id="{447EFE67-819F-F84C-9F10-F22C7C17BF1F}"/>
              </a:ext>
            </a:extLst>
          </p:cNvPr>
          <p:cNvSpPr txBox="1"/>
          <p:nvPr/>
        </p:nvSpPr>
        <p:spPr>
          <a:xfrm>
            <a:off x="3578222" y="5864693"/>
            <a:ext cx="5538936" cy="584775"/>
          </a:xfrm>
          <a:prstGeom prst="rect">
            <a:avLst/>
          </a:prstGeom>
          <a:noFill/>
        </p:spPr>
        <p:txBody>
          <a:bodyPr wrap="square" rtlCol="0">
            <a:spAutoFit/>
          </a:bodyPr>
          <a:lstStyle/>
          <a:p>
            <a:r>
              <a:rPr kumimoji="1" lang="en-US" altLang="zh-CN" sz="1600" b="1" dirty="0">
                <a:solidFill>
                  <a:srgbClr val="C00000"/>
                </a:solidFill>
                <a:latin typeface="微软雅黑" panose="020B0503020204020204" pitchFamily="34" charset="-122"/>
                <a:ea typeface="微软雅黑" panose="020B0503020204020204" pitchFamily="34" charset="-122"/>
              </a:rPr>
              <a:t>Win</a:t>
            </a:r>
            <a:r>
              <a:rPr kumimoji="1" lang="zh-CN" altLang="en-US" sz="1600" b="1" dirty="0">
                <a:solidFill>
                  <a:srgbClr val="C00000"/>
                </a:solidFill>
                <a:latin typeface="微软雅黑" panose="020B0503020204020204" pitchFamily="34" charset="-122"/>
                <a:ea typeface="微软雅黑" panose="020B0503020204020204" pitchFamily="34" charset="-122"/>
              </a:rPr>
              <a:t> </a:t>
            </a:r>
            <a:r>
              <a:rPr kumimoji="1" lang="en-US" altLang="zh-CN" sz="1600" b="1" dirty="0">
                <a:solidFill>
                  <a:srgbClr val="C00000"/>
                </a:solidFill>
                <a:latin typeface="微软雅黑" panose="020B0503020204020204" pitchFamily="34" charset="-122"/>
                <a:ea typeface="微软雅黑" panose="020B0503020204020204" pitchFamily="34" charset="-122"/>
              </a:rPr>
              <a:t>dos</a:t>
            </a:r>
            <a:r>
              <a:rPr kumimoji="1" lang="zh-CN" altLang="en-US" sz="1600" b="1" dirty="0">
                <a:solidFill>
                  <a:srgbClr val="C00000"/>
                </a:solidFill>
                <a:latin typeface="微软雅黑" panose="020B0503020204020204" pitchFamily="34" charset="-122"/>
                <a:ea typeface="微软雅黑" panose="020B0503020204020204" pitchFamily="34" charset="-122"/>
              </a:rPr>
              <a:t>环境下的输出结果  </a:t>
            </a:r>
            <a:endParaRPr kumimoji="1" lang="en-US" altLang="zh-CN" sz="1600" b="1" dirty="0">
              <a:solidFill>
                <a:srgbClr val="C00000"/>
              </a:solidFill>
              <a:latin typeface="微软雅黑" panose="020B0503020204020204" pitchFamily="34" charset="-122"/>
              <a:ea typeface="微软雅黑" panose="020B0503020204020204" pitchFamily="34" charset="-122"/>
            </a:endParaRPr>
          </a:p>
          <a:p>
            <a:r>
              <a:rPr kumimoji="1" lang="en-US" altLang="zh-CN" sz="1600" b="1" dirty="0">
                <a:solidFill>
                  <a:srgbClr val="C00000"/>
                </a:solidFill>
                <a:latin typeface="微软雅黑" panose="020B0503020204020204" pitchFamily="34" charset="-122"/>
                <a:ea typeface="微软雅黑" panose="020B0503020204020204" pitchFamily="34" charset="-122"/>
              </a:rPr>
              <a:t>eclipse</a:t>
            </a:r>
            <a:r>
              <a:rPr kumimoji="1" lang="zh-CN" altLang="en-US" sz="1600" b="1" dirty="0">
                <a:solidFill>
                  <a:srgbClr val="C00000"/>
                </a:solidFill>
                <a:latin typeface="微软雅黑" panose="020B0503020204020204" pitchFamily="34" charset="-122"/>
                <a:ea typeface="微软雅黑" panose="020B0503020204020204" pitchFamily="34" charset="-122"/>
              </a:rPr>
              <a:t>等</a:t>
            </a:r>
            <a:r>
              <a:rPr kumimoji="1" lang="en-US" altLang="zh-CN" sz="1600" b="1" dirty="0">
                <a:solidFill>
                  <a:srgbClr val="C00000"/>
                </a:solidFill>
                <a:latin typeface="微软雅黑" panose="020B0503020204020204" pitchFamily="34" charset="-122"/>
                <a:ea typeface="微软雅黑" panose="020B0503020204020204" pitchFamily="34" charset="-122"/>
              </a:rPr>
              <a:t>IDE</a:t>
            </a:r>
            <a:r>
              <a:rPr kumimoji="1" lang="zh-CN" altLang="en-US" sz="1600" b="1" dirty="0">
                <a:solidFill>
                  <a:srgbClr val="C00000"/>
                </a:solidFill>
                <a:latin typeface="微软雅黑" panose="020B0503020204020204" pitchFamily="34" charset="-122"/>
                <a:ea typeface="微软雅黑" panose="020B0503020204020204" pitchFamily="34" charset="-122"/>
              </a:rPr>
              <a:t>会对转义字符的支持不同，输出结果可能不同</a:t>
            </a:r>
          </a:p>
        </p:txBody>
      </p:sp>
    </p:spTree>
    <p:extLst>
      <p:ext uri="{BB962C8B-B14F-4D97-AF65-F5344CB8AC3E}">
        <p14:creationId xmlns:p14="http://schemas.microsoft.com/office/powerpoint/2010/main" val="93801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41</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Constants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常量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23" name="矩形 22"/>
          <p:cNvSpPr/>
          <p:nvPr/>
        </p:nvSpPr>
        <p:spPr>
          <a:xfrm>
            <a:off x="2122105" y="2687699"/>
            <a:ext cx="2232248" cy="7920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itchFamily="34" charset="-122"/>
                <a:ea typeface="微软雅黑" pitchFamily="34" charset="-122"/>
              </a:rPr>
              <a:t>\n</a:t>
            </a:r>
            <a:r>
              <a:rPr lang="zh-CN" altLang="en-US" dirty="0">
                <a:solidFill>
                  <a:schemeClr val="tx1"/>
                </a:solidFill>
                <a:latin typeface="微软雅黑" pitchFamily="34" charset="-122"/>
                <a:ea typeface="微软雅黑" pitchFamily="34" charset="-122"/>
              </a:rPr>
              <a:t>表示换行</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回车</a:t>
            </a:r>
          </a:p>
        </p:txBody>
      </p:sp>
      <p:pic>
        <p:nvPicPr>
          <p:cNvPr id="24" name="Picture 2" descr="C:\Users\Administrator\Desktop\java课件\pics\02\linux-onlin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201" y="1519729"/>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Administrator\Desktop\java课件\pics\02\ma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7194" y="1447721"/>
            <a:ext cx="792088" cy="7920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Users\Administrator\Desktop\java课件\pics\02\window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8809" y="1447721"/>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26"/>
          <p:cNvSpPr/>
          <p:nvPr/>
        </p:nvSpPr>
        <p:spPr>
          <a:xfrm>
            <a:off x="4930417" y="2687699"/>
            <a:ext cx="2232248" cy="7920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itchFamily="34" charset="-122"/>
                <a:ea typeface="微软雅黑" pitchFamily="34" charset="-122"/>
              </a:rPr>
              <a:t>\r</a:t>
            </a:r>
            <a:r>
              <a:rPr lang="zh-CN" altLang="en-US" dirty="0">
                <a:solidFill>
                  <a:schemeClr val="tx1"/>
                </a:solidFill>
                <a:latin typeface="微软雅黑" pitchFamily="34" charset="-122"/>
                <a:ea typeface="微软雅黑" pitchFamily="34" charset="-122"/>
              </a:rPr>
              <a:t>表示换行</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回车</a:t>
            </a:r>
          </a:p>
        </p:txBody>
      </p:sp>
      <p:sp>
        <p:nvSpPr>
          <p:cNvPr id="28" name="矩形 27"/>
          <p:cNvSpPr/>
          <p:nvPr/>
        </p:nvSpPr>
        <p:spPr>
          <a:xfrm>
            <a:off x="7738729" y="2687699"/>
            <a:ext cx="2232248" cy="7920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itchFamily="34" charset="-122"/>
                <a:ea typeface="微软雅黑" pitchFamily="34" charset="-122"/>
              </a:rPr>
              <a:t>\n\r</a:t>
            </a:r>
            <a:r>
              <a:rPr lang="zh-CN" altLang="en-US" dirty="0">
                <a:solidFill>
                  <a:schemeClr val="tx1"/>
                </a:solidFill>
                <a:latin typeface="微软雅黑" pitchFamily="34" charset="-122"/>
                <a:ea typeface="微软雅黑" pitchFamily="34" charset="-122"/>
              </a:rPr>
              <a:t>表示换行</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回车</a:t>
            </a:r>
          </a:p>
        </p:txBody>
      </p:sp>
      <p:sp>
        <p:nvSpPr>
          <p:cNvPr id="29" name="矩形 28">
            <a:extLst>
              <a:ext uri="{FF2B5EF4-FFF2-40B4-BE49-F238E27FC236}">
                <a16:creationId xmlns:a16="http://schemas.microsoft.com/office/drawing/2014/main" id="{2B2F4F72-F8CF-7446-944F-760A55DD4713}"/>
              </a:ext>
            </a:extLst>
          </p:cNvPr>
          <p:cNvSpPr/>
          <p:nvPr/>
        </p:nvSpPr>
        <p:spPr>
          <a:xfrm>
            <a:off x="2121294" y="4941168"/>
            <a:ext cx="5630890" cy="830997"/>
          </a:xfrm>
          <a:prstGeom prst="rect">
            <a:avLst/>
          </a:prstGeom>
        </p:spPr>
        <p:txBody>
          <a:bodyPr wrap="square">
            <a:spAutoFit/>
          </a:bodyPr>
          <a:lstStyle/>
          <a:p>
            <a:pPr latinLnBrk="1">
              <a:lnSpc>
                <a:spcPct val="150000"/>
              </a:lnSpc>
            </a:pPr>
            <a:r>
              <a:rPr lang="en" altLang="zh-CN" sz="1600" dirty="0">
                <a:solidFill>
                  <a:srgbClr val="002060"/>
                </a:solidFill>
                <a:latin typeface="Microsoft YaHei" panose="020B0503020204020204" pitchFamily="34" charset="-122"/>
                <a:ea typeface="Microsoft YaHei" panose="020B0503020204020204" pitchFamily="34" charset="-122"/>
              </a:rPr>
              <a:t>Linux</a:t>
            </a:r>
            <a:r>
              <a:rPr lang="zh-CN" altLang="en-US" sz="1600" dirty="0">
                <a:solidFill>
                  <a:srgbClr val="002060"/>
                </a:solidFill>
                <a:latin typeface="Microsoft YaHei" panose="020B0503020204020204" pitchFamily="34" charset="-122"/>
                <a:ea typeface="Microsoft YaHei" panose="020B0503020204020204" pitchFamily="34" charset="-122"/>
              </a:rPr>
              <a:t>下的</a:t>
            </a:r>
            <a:r>
              <a:rPr lang="en-US" altLang="zh-CN" sz="1600" dirty="0">
                <a:solidFill>
                  <a:srgbClr val="002060"/>
                </a:solidFill>
                <a:latin typeface="Microsoft YaHei" panose="020B0503020204020204" pitchFamily="34" charset="-122"/>
                <a:ea typeface="Microsoft YaHei" panose="020B0503020204020204" pitchFamily="34" charset="-122"/>
              </a:rPr>
              <a:t>.</a:t>
            </a:r>
            <a:r>
              <a:rPr lang="en" altLang="zh-CN" sz="1600" dirty="0">
                <a:solidFill>
                  <a:srgbClr val="002060"/>
                </a:solidFill>
                <a:latin typeface="Microsoft YaHei" panose="020B0503020204020204" pitchFamily="34" charset="-122"/>
                <a:ea typeface="Microsoft YaHei" panose="020B0503020204020204" pitchFamily="34" charset="-122"/>
              </a:rPr>
              <a:t>txt</a:t>
            </a:r>
            <a:r>
              <a:rPr lang="zh-CN" altLang="en-US" sz="1600" dirty="0">
                <a:solidFill>
                  <a:srgbClr val="002060"/>
                </a:solidFill>
                <a:latin typeface="Microsoft YaHei" panose="020B0503020204020204" pitchFamily="34" charset="-122"/>
                <a:ea typeface="Microsoft YaHei" panose="020B0503020204020204" pitchFamily="34" charset="-122"/>
              </a:rPr>
              <a:t>文件复制到</a:t>
            </a:r>
            <a:r>
              <a:rPr lang="en" altLang="zh-CN" sz="1600" dirty="0">
                <a:solidFill>
                  <a:srgbClr val="002060"/>
                </a:solidFill>
                <a:latin typeface="Microsoft YaHei" panose="020B0503020204020204" pitchFamily="34" charset="-122"/>
                <a:ea typeface="Microsoft YaHei" panose="020B0503020204020204" pitchFamily="34" charset="-122"/>
              </a:rPr>
              <a:t>win</a:t>
            </a:r>
            <a:r>
              <a:rPr lang="zh-CN" altLang="en-US" sz="1600" dirty="0">
                <a:solidFill>
                  <a:srgbClr val="002060"/>
                </a:solidFill>
                <a:latin typeface="Microsoft YaHei" panose="020B0503020204020204" pitchFamily="34" charset="-122"/>
                <a:ea typeface="Microsoft YaHei" panose="020B0503020204020204" pitchFamily="34" charset="-122"/>
              </a:rPr>
              <a:t>下面不自动换行</a:t>
            </a:r>
            <a:endParaRPr lang="en-US" altLang="zh-CN" sz="1600" dirty="0">
              <a:solidFill>
                <a:srgbClr val="002060"/>
              </a:solidFill>
              <a:latin typeface="Microsoft YaHei" panose="020B0503020204020204" pitchFamily="34" charset="-122"/>
              <a:ea typeface="Microsoft YaHei" panose="020B0503020204020204" pitchFamily="34" charset="-122"/>
            </a:endParaRPr>
          </a:p>
          <a:p>
            <a:pPr latinLnBrk="1">
              <a:lnSpc>
                <a:spcPct val="150000"/>
              </a:lnSpc>
            </a:pPr>
            <a:r>
              <a:rPr lang="en-US" altLang="zh-CN" sz="1600" dirty="0">
                <a:solidFill>
                  <a:srgbClr val="002060"/>
                </a:solidFill>
                <a:latin typeface="Microsoft YaHei" panose="020B0503020204020204" pitchFamily="34" charset="-122"/>
                <a:ea typeface="Microsoft YaHei" panose="020B0503020204020204" pitchFamily="34" charset="-122"/>
              </a:rPr>
              <a:t>Win</a:t>
            </a:r>
            <a:r>
              <a:rPr lang="zh-CN" altLang="en-US" sz="1600" dirty="0">
                <a:solidFill>
                  <a:srgbClr val="002060"/>
                </a:solidFill>
                <a:latin typeface="Microsoft YaHei" panose="020B0503020204020204" pitchFamily="34" charset="-122"/>
                <a:ea typeface="Microsoft YaHei" panose="020B0503020204020204" pitchFamily="34" charset="-122"/>
              </a:rPr>
              <a:t>下的</a:t>
            </a:r>
            <a:r>
              <a:rPr lang="en-US" altLang="zh-CN" sz="1600" dirty="0">
                <a:solidFill>
                  <a:srgbClr val="002060"/>
                </a:solidFill>
                <a:latin typeface="Microsoft YaHei" panose="020B0503020204020204" pitchFamily="34" charset="-122"/>
                <a:ea typeface="Microsoft YaHei" panose="020B0503020204020204" pitchFamily="34" charset="-122"/>
              </a:rPr>
              <a:t>.txt</a:t>
            </a:r>
            <a:r>
              <a:rPr lang="zh-CN" altLang="en-US" sz="1600" dirty="0">
                <a:solidFill>
                  <a:srgbClr val="002060"/>
                </a:solidFill>
                <a:latin typeface="Microsoft YaHei" panose="020B0503020204020204" pitchFamily="34" charset="-122"/>
                <a:ea typeface="Microsoft YaHei" panose="020B0503020204020204" pitchFamily="34" charset="-122"/>
              </a:rPr>
              <a:t>文件复制到</a:t>
            </a:r>
            <a:r>
              <a:rPr lang="en-US" altLang="zh-CN" sz="1600" dirty="0" err="1">
                <a:solidFill>
                  <a:srgbClr val="002060"/>
                </a:solidFill>
                <a:latin typeface="Microsoft YaHei" panose="020B0503020204020204" pitchFamily="34" charset="-122"/>
                <a:ea typeface="Microsoft YaHei" panose="020B0503020204020204" pitchFamily="34" charset="-122"/>
              </a:rPr>
              <a:t>linux</a:t>
            </a:r>
            <a:r>
              <a:rPr lang="zh-CN" altLang="en-US" sz="1600" dirty="0">
                <a:solidFill>
                  <a:srgbClr val="002060"/>
                </a:solidFill>
                <a:latin typeface="Microsoft YaHei" panose="020B0503020204020204" pitchFamily="34" charset="-122"/>
                <a:ea typeface="Microsoft YaHei" panose="020B0503020204020204" pitchFamily="34" charset="-122"/>
              </a:rPr>
              <a:t>下每行结尾多出一个</a:t>
            </a:r>
            <a:r>
              <a:rPr lang="en-US" altLang="zh-CN" sz="1600" dirty="0">
                <a:solidFill>
                  <a:srgbClr val="002060"/>
                </a:solidFill>
                <a:latin typeface="Microsoft YaHei" panose="020B0503020204020204" pitchFamily="34" charset="-122"/>
                <a:ea typeface="Microsoft YaHei" panose="020B0503020204020204" pitchFamily="34" charset="-122"/>
              </a:rPr>
              <a:t>^M</a:t>
            </a:r>
            <a:endParaRPr lang="zh-CN" altLang="en-US" sz="1600" dirty="0">
              <a:solidFill>
                <a:srgbClr val="002060"/>
              </a:solidFill>
              <a:latin typeface="Microsoft YaHei" panose="020B0503020204020204" pitchFamily="34" charset="-122"/>
              <a:ea typeface="Microsoft YaHei" panose="020B0503020204020204" pitchFamily="34" charset="-122"/>
            </a:endParaRPr>
          </a:p>
        </p:txBody>
      </p:sp>
      <p:pic>
        <p:nvPicPr>
          <p:cNvPr id="30" name="Picture 2">
            <a:extLst>
              <a:ext uri="{FF2B5EF4-FFF2-40B4-BE49-F238E27FC236}">
                <a16:creationId xmlns:a16="http://schemas.microsoft.com/office/drawing/2014/main" id="{19CCAD14-1605-7943-B24C-2AB7E8C6EB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8419" y="3789933"/>
            <a:ext cx="2621654" cy="2931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818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42</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Data type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数据类型</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2" name="矩形 11"/>
          <p:cNvSpPr/>
          <p:nvPr/>
        </p:nvSpPr>
        <p:spPr>
          <a:xfrm>
            <a:off x="4583832" y="1484784"/>
            <a:ext cx="2088232" cy="576064"/>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rPr>
              <a:t>Data type</a:t>
            </a:r>
            <a:endParaRPr lang="zh-CN" altLang="en-US" sz="3200" b="1" dirty="0">
              <a:solidFill>
                <a:schemeClr val="bg1"/>
              </a:solidFill>
            </a:endParaRPr>
          </a:p>
        </p:txBody>
      </p:sp>
      <p:cxnSp>
        <p:nvCxnSpPr>
          <p:cNvPr id="13" name="直接箭头连接符 12"/>
          <p:cNvCxnSpPr>
            <a:stCxn id="12" idx="2"/>
          </p:cNvCxnSpPr>
          <p:nvPr/>
        </p:nvCxnSpPr>
        <p:spPr>
          <a:xfrm flipH="1">
            <a:off x="3827748" y="2060848"/>
            <a:ext cx="1800200" cy="936104"/>
          </a:xfrm>
          <a:prstGeom prst="straightConnector1">
            <a:avLst/>
          </a:prstGeom>
          <a:ln w="1905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83632" y="3006262"/>
            <a:ext cx="2088232" cy="57606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基本数据类型</a:t>
            </a:r>
          </a:p>
        </p:txBody>
      </p:sp>
      <p:sp>
        <p:nvSpPr>
          <p:cNvPr id="15" name="矩形 14"/>
          <p:cNvSpPr/>
          <p:nvPr/>
        </p:nvSpPr>
        <p:spPr>
          <a:xfrm>
            <a:off x="6456040" y="3006262"/>
            <a:ext cx="2088232" cy="57606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引用数据类型</a:t>
            </a:r>
          </a:p>
        </p:txBody>
      </p:sp>
      <p:cxnSp>
        <p:nvCxnSpPr>
          <p:cNvPr id="16" name="直接箭头连接符 15"/>
          <p:cNvCxnSpPr>
            <a:stCxn id="12" idx="2"/>
            <a:endCxn id="15" idx="0"/>
          </p:cNvCxnSpPr>
          <p:nvPr/>
        </p:nvCxnSpPr>
        <p:spPr>
          <a:xfrm>
            <a:off x="5627948" y="2060848"/>
            <a:ext cx="1872208" cy="945414"/>
          </a:xfrm>
          <a:prstGeom prst="straightConnector1">
            <a:avLst/>
          </a:prstGeom>
          <a:ln w="1905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784812" y="4797152"/>
            <a:ext cx="969458" cy="57606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数值型</a:t>
            </a:r>
          </a:p>
        </p:txBody>
      </p:sp>
      <p:sp>
        <p:nvSpPr>
          <p:cNvPr id="18" name="矩形 17"/>
          <p:cNvSpPr/>
          <p:nvPr/>
        </p:nvSpPr>
        <p:spPr>
          <a:xfrm>
            <a:off x="2927648" y="4797152"/>
            <a:ext cx="969458" cy="57606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字符型</a:t>
            </a:r>
          </a:p>
        </p:txBody>
      </p:sp>
      <p:sp>
        <p:nvSpPr>
          <p:cNvPr id="19" name="矩形 18"/>
          <p:cNvSpPr/>
          <p:nvPr/>
        </p:nvSpPr>
        <p:spPr>
          <a:xfrm>
            <a:off x="4046422" y="4797152"/>
            <a:ext cx="969458" cy="57606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布尔型</a:t>
            </a:r>
          </a:p>
        </p:txBody>
      </p:sp>
      <p:sp>
        <p:nvSpPr>
          <p:cNvPr id="20" name="矩形 19"/>
          <p:cNvSpPr/>
          <p:nvPr/>
        </p:nvSpPr>
        <p:spPr>
          <a:xfrm>
            <a:off x="5591944" y="4797152"/>
            <a:ext cx="680518" cy="57606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类</a:t>
            </a:r>
          </a:p>
        </p:txBody>
      </p:sp>
      <p:sp>
        <p:nvSpPr>
          <p:cNvPr id="21" name="矩形 20"/>
          <p:cNvSpPr/>
          <p:nvPr/>
        </p:nvSpPr>
        <p:spPr>
          <a:xfrm>
            <a:off x="6384032" y="4797152"/>
            <a:ext cx="1296144" cy="57606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接口类型</a:t>
            </a:r>
          </a:p>
        </p:txBody>
      </p:sp>
      <p:sp>
        <p:nvSpPr>
          <p:cNvPr id="22" name="矩形 21"/>
          <p:cNvSpPr/>
          <p:nvPr/>
        </p:nvSpPr>
        <p:spPr>
          <a:xfrm>
            <a:off x="7824192" y="4797152"/>
            <a:ext cx="1334798" cy="57606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数组类型</a:t>
            </a:r>
          </a:p>
        </p:txBody>
      </p:sp>
      <p:sp>
        <p:nvSpPr>
          <p:cNvPr id="31" name="矩形 30"/>
          <p:cNvSpPr/>
          <p:nvPr/>
        </p:nvSpPr>
        <p:spPr>
          <a:xfrm>
            <a:off x="9264352" y="4797152"/>
            <a:ext cx="1224136" cy="576064"/>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枚举类型</a:t>
            </a:r>
          </a:p>
        </p:txBody>
      </p:sp>
      <p:cxnSp>
        <p:nvCxnSpPr>
          <p:cNvPr id="32" name="直接箭头连接符 31"/>
          <p:cNvCxnSpPr>
            <a:endCxn id="17" idx="0"/>
          </p:cNvCxnSpPr>
          <p:nvPr/>
        </p:nvCxnSpPr>
        <p:spPr>
          <a:xfrm flipH="1">
            <a:off x="2269542" y="3582326"/>
            <a:ext cx="1553271" cy="1214826"/>
          </a:xfrm>
          <a:prstGeom prst="straightConnector1">
            <a:avLst/>
          </a:prstGeom>
          <a:ln w="1905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4" idx="2"/>
            <a:endCxn id="18" idx="0"/>
          </p:cNvCxnSpPr>
          <p:nvPr/>
        </p:nvCxnSpPr>
        <p:spPr>
          <a:xfrm flipH="1">
            <a:off x="3412378" y="3582326"/>
            <a:ext cx="415371" cy="1214826"/>
          </a:xfrm>
          <a:prstGeom prst="straightConnector1">
            <a:avLst/>
          </a:prstGeom>
          <a:ln w="1905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4" idx="2"/>
            <a:endCxn id="19" idx="0"/>
          </p:cNvCxnSpPr>
          <p:nvPr/>
        </p:nvCxnSpPr>
        <p:spPr>
          <a:xfrm>
            <a:off x="3827749" y="3582326"/>
            <a:ext cx="703403" cy="1214826"/>
          </a:xfrm>
          <a:prstGeom prst="straightConnector1">
            <a:avLst/>
          </a:prstGeom>
          <a:ln w="1905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5" idx="2"/>
            <a:endCxn id="31" idx="0"/>
          </p:cNvCxnSpPr>
          <p:nvPr/>
        </p:nvCxnSpPr>
        <p:spPr>
          <a:xfrm>
            <a:off x="7500156" y="3582326"/>
            <a:ext cx="2376264" cy="1214826"/>
          </a:xfrm>
          <a:prstGeom prst="straightConnector1">
            <a:avLst/>
          </a:prstGeom>
          <a:ln w="1905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5" idx="2"/>
            <a:endCxn id="22" idx="0"/>
          </p:cNvCxnSpPr>
          <p:nvPr/>
        </p:nvCxnSpPr>
        <p:spPr>
          <a:xfrm>
            <a:off x="7500157" y="3582326"/>
            <a:ext cx="991435" cy="1214826"/>
          </a:xfrm>
          <a:prstGeom prst="straightConnector1">
            <a:avLst/>
          </a:prstGeom>
          <a:ln w="1905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5" idx="2"/>
            <a:endCxn id="21" idx="0"/>
          </p:cNvCxnSpPr>
          <p:nvPr/>
        </p:nvCxnSpPr>
        <p:spPr>
          <a:xfrm flipH="1">
            <a:off x="7032104" y="3582326"/>
            <a:ext cx="468052" cy="1214826"/>
          </a:xfrm>
          <a:prstGeom prst="straightConnector1">
            <a:avLst/>
          </a:prstGeom>
          <a:ln w="1905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15" idx="2"/>
            <a:endCxn id="20" idx="0"/>
          </p:cNvCxnSpPr>
          <p:nvPr/>
        </p:nvCxnSpPr>
        <p:spPr>
          <a:xfrm flipH="1">
            <a:off x="5932204" y="3582326"/>
            <a:ext cx="1567953" cy="1214826"/>
          </a:xfrm>
          <a:prstGeom prst="straightConnector1">
            <a:avLst/>
          </a:prstGeom>
          <a:ln w="19050">
            <a:solidFill>
              <a:srgbClr val="C00000"/>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843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43</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Data type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数据类型</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246D5957-B9B0-AB41-AB42-6AF9C0E983C9}"/>
              </a:ext>
            </a:extLst>
          </p:cNvPr>
          <p:cNvSpPr/>
          <p:nvPr/>
        </p:nvSpPr>
        <p:spPr>
          <a:xfrm>
            <a:off x="911424" y="4887281"/>
            <a:ext cx="1296144" cy="5760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902DD796-94E0-3A45-B4E6-A9613A9C9FC4}"/>
              </a:ext>
            </a:extLst>
          </p:cNvPr>
          <p:cNvSpPr/>
          <p:nvPr/>
        </p:nvSpPr>
        <p:spPr>
          <a:xfrm>
            <a:off x="2207568" y="4887281"/>
            <a:ext cx="1296144" cy="5760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51424878-BC42-AC46-B00D-616119934A13}"/>
              </a:ext>
            </a:extLst>
          </p:cNvPr>
          <p:cNvSpPr/>
          <p:nvPr/>
        </p:nvSpPr>
        <p:spPr>
          <a:xfrm>
            <a:off x="911424" y="4254311"/>
            <a:ext cx="1296144" cy="5760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49F13994-7B4E-3240-B00C-3EE3CA105445}"/>
              </a:ext>
            </a:extLst>
          </p:cNvPr>
          <p:cNvSpPr/>
          <p:nvPr/>
        </p:nvSpPr>
        <p:spPr>
          <a:xfrm>
            <a:off x="2207568" y="4254311"/>
            <a:ext cx="1296144" cy="5760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F58E2283-36DD-4F4F-A089-6F523185A3D0}"/>
              </a:ext>
            </a:extLst>
          </p:cNvPr>
          <p:cNvSpPr/>
          <p:nvPr/>
        </p:nvSpPr>
        <p:spPr>
          <a:xfrm>
            <a:off x="911424" y="3623081"/>
            <a:ext cx="1296144" cy="5760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D3602F23-A79E-1B41-85A8-DD76D5947B53}"/>
              </a:ext>
            </a:extLst>
          </p:cNvPr>
          <p:cNvSpPr/>
          <p:nvPr/>
        </p:nvSpPr>
        <p:spPr>
          <a:xfrm>
            <a:off x="2207568" y="3623081"/>
            <a:ext cx="1296144" cy="5760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a:extLst>
              <a:ext uri="{FF2B5EF4-FFF2-40B4-BE49-F238E27FC236}">
                <a16:creationId xmlns:a16="http://schemas.microsoft.com/office/drawing/2014/main" id="{A6A52B23-CE42-3443-BC5B-E277F355809D}"/>
              </a:ext>
            </a:extLst>
          </p:cNvPr>
          <p:cNvSpPr/>
          <p:nvPr/>
        </p:nvSpPr>
        <p:spPr>
          <a:xfrm>
            <a:off x="911424" y="2991851"/>
            <a:ext cx="1296144" cy="5760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rgbClr val="002060"/>
                </a:solidFill>
              </a:rPr>
              <a:t>j</a:t>
            </a:r>
            <a:endParaRPr kumimoji="1" lang="zh-CN" altLang="en-US" b="1" dirty="0">
              <a:solidFill>
                <a:srgbClr val="002060"/>
              </a:solidFill>
            </a:endParaRPr>
          </a:p>
        </p:txBody>
      </p:sp>
      <p:sp>
        <p:nvSpPr>
          <p:cNvPr id="40" name="矩形 39">
            <a:extLst>
              <a:ext uri="{FF2B5EF4-FFF2-40B4-BE49-F238E27FC236}">
                <a16:creationId xmlns:a16="http://schemas.microsoft.com/office/drawing/2014/main" id="{D2CC6D94-2DBC-3A4D-9DF2-23720A02290F}"/>
              </a:ext>
            </a:extLst>
          </p:cNvPr>
          <p:cNvSpPr/>
          <p:nvPr/>
        </p:nvSpPr>
        <p:spPr>
          <a:xfrm>
            <a:off x="2207568" y="2991851"/>
            <a:ext cx="1296144" cy="5760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5</a:t>
            </a:r>
            <a:endParaRPr kumimoji="1" lang="zh-CN" altLang="en-US" dirty="0"/>
          </a:p>
        </p:txBody>
      </p:sp>
      <p:sp>
        <p:nvSpPr>
          <p:cNvPr id="41" name="矩形 40">
            <a:extLst>
              <a:ext uri="{FF2B5EF4-FFF2-40B4-BE49-F238E27FC236}">
                <a16:creationId xmlns:a16="http://schemas.microsoft.com/office/drawing/2014/main" id="{7E9D9B91-8401-5D49-A67D-693DE3CE0488}"/>
              </a:ext>
            </a:extLst>
          </p:cNvPr>
          <p:cNvSpPr/>
          <p:nvPr/>
        </p:nvSpPr>
        <p:spPr>
          <a:xfrm>
            <a:off x="911424" y="2360325"/>
            <a:ext cx="1296144" cy="5760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rgbClr val="002060"/>
                </a:solidFill>
              </a:rPr>
              <a:t>i</a:t>
            </a:r>
            <a:endParaRPr kumimoji="1" lang="zh-CN" altLang="en-US" b="1" dirty="0">
              <a:solidFill>
                <a:srgbClr val="002060"/>
              </a:solidFill>
            </a:endParaRPr>
          </a:p>
        </p:txBody>
      </p:sp>
      <p:sp>
        <p:nvSpPr>
          <p:cNvPr id="42" name="矩形 41">
            <a:extLst>
              <a:ext uri="{FF2B5EF4-FFF2-40B4-BE49-F238E27FC236}">
                <a16:creationId xmlns:a16="http://schemas.microsoft.com/office/drawing/2014/main" id="{ACD5589F-6201-A449-85EE-144D7B5CDB40}"/>
              </a:ext>
            </a:extLst>
          </p:cNvPr>
          <p:cNvSpPr/>
          <p:nvPr/>
        </p:nvSpPr>
        <p:spPr>
          <a:xfrm>
            <a:off x="2207568" y="2360325"/>
            <a:ext cx="1296144" cy="5760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bg1"/>
                </a:solidFill>
              </a:rPr>
              <a:t>10</a:t>
            </a:r>
            <a:endParaRPr kumimoji="1" lang="zh-CN" altLang="en-US" dirty="0">
              <a:solidFill>
                <a:schemeClr val="bg1"/>
              </a:solidFill>
            </a:endParaRPr>
          </a:p>
        </p:txBody>
      </p:sp>
      <p:sp>
        <p:nvSpPr>
          <p:cNvPr id="3" name="文本框 2">
            <a:extLst>
              <a:ext uri="{FF2B5EF4-FFF2-40B4-BE49-F238E27FC236}">
                <a16:creationId xmlns:a16="http://schemas.microsoft.com/office/drawing/2014/main" id="{73DA0943-B715-FA4B-98CB-B2E8BDFB667F}"/>
              </a:ext>
            </a:extLst>
          </p:cNvPr>
          <p:cNvSpPr txBox="1"/>
          <p:nvPr/>
        </p:nvSpPr>
        <p:spPr>
          <a:xfrm>
            <a:off x="1055440" y="1444627"/>
            <a:ext cx="2304256" cy="707886"/>
          </a:xfrm>
          <a:prstGeom prst="rect">
            <a:avLst/>
          </a:prstGeom>
          <a:noFill/>
        </p:spPr>
        <p:txBody>
          <a:bodyPr wrap="square" rtlCol="0">
            <a:spAutoFit/>
          </a:bodyPr>
          <a:lstStyle/>
          <a:p>
            <a:pPr algn="ctr"/>
            <a:r>
              <a:rPr kumimoji="1" lang="en-US" altLang="zh-CN" sz="2000" b="1" dirty="0">
                <a:solidFill>
                  <a:srgbClr val="002060"/>
                </a:solidFill>
              </a:rPr>
              <a:t>int</a:t>
            </a:r>
            <a:r>
              <a:rPr kumimoji="1" lang="zh-CN" altLang="en-US" sz="2000" b="1" dirty="0">
                <a:solidFill>
                  <a:srgbClr val="002060"/>
                </a:solidFill>
              </a:rPr>
              <a:t> </a:t>
            </a:r>
            <a:r>
              <a:rPr kumimoji="1" lang="en-US" altLang="zh-CN" sz="2000" b="1" dirty="0">
                <a:solidFill>
                  <a:srgbClr val="002060"/>
                </a:solidFill>
              </a:rPr>
              <a:t>i</a:t>
            </a:r>
            <a:r>
              <a:rPr kumimoji="1" lang="zh-CN" altLang="en-US" sz="2000" b="1" dirty="0">
                <a:solidFill>
                  <a:srgbClr val="002060"/>
                </a:solidFill>
              </a:rPr>
              <a:t> </a:t>
            </a:r>
            <a:r>
              <a:rPr kumimoji="1" lang="en-US" altLang="zh-CN" sz="2000" b="1" dirty="0">
                <a:solidFill>
                  <a:srgbClr val="002060"/>
                </a:solidFill>
              </a:rPr>
              <a:t>=</a:t>
            </a:r>
            <a:r>
              <a:rPr kumimoji="1" lang="zh-CN" altLang="en-US" sz="2000" b="1" dirty="0">
                <a:solidFill>
                  <a:srgbClr val="002060"/>
                </a:solidFill>
              </a:rPr>
              <a:t> </a:t>
            </a:r>
            <a:r>
              <a:rPr kumimoji="1" lang="en-US" altLang="zh-CN" sz="2000" b="1" dirty="0">
                <a:solidFill>
                  <a:srgbClr val="002060"/>
                </a:solidFill>
              </a:rPr>
              <a:t>10;</a:t>
            </a:r>
          </a:p>
          <a:p>
            <a:pPr algn="ctr"/>
            <a:r>
              <a:rPr kumimoji="1" lang="en-US" altLang="zh-CN" sz="2000" b="1" dirty="0">
                <a:solidFill>
                  <a:srgbClr val="002060"/>
                </a:solidFill>
              </a:rPr>
              <a:t>int</a:t>
            </a:r>
            <a:r>
              <a:rPr kumimoji="1" lang="zh-CN" altLang="en-US" sz="2000" b="1" dirty="0">
                <a:solidFill>
                  <a:srgbClr val="002060"/>
                </a:solidFill>
              </a:rPr>
              <a:t> </a:t>
            </a:r>
            <a:r>
              <a:rPr kumimoji="1" lang="en-US" altLang="zh-CN" sz="2000" b="1" dirty="0">
                <a:solidFill>
                  <a:srgbClr val="002060"/>
                </a:solidFill>
              </a:rPr>
              <a:t>j</a:t>
            </a:r>
            <a:r>
              <a:rPr kumimoji="1" lang="zh-CN" altLang="en-US" sz="2000" b="1" dirty="0">
                <a:solidFill>
                  <a:srgbClr val="002060"/>
                </a:solidFill>
              </a:rPr>
              <a:t> </a:t>
            </a:r>
            <a:r>
              <a:rPr kumimoji="1" lang="en-US" altLang="zh-CN" sz="2000" b="1" dirty="0">
                <a:solidFill>
                  <a:srgbClr val="002060"/>
                </a:solidFill>
              </a:rPr>
              <a:t>=</a:t>
            </a:r>
            <a:r>
              <a:rPr kumimoji="1" lang="zh-CN" altLang="en-US" sz="2000" b="1" dirty="0">
                <a:solidFill>
                  <a:srgbClr val="002060"/>
                </a:solidFill>
              </a:rPr>
              <a:t> </a:t>
            </a:r>
            <a:r>
              <a:rPr kumimoji="1" lang="en-US" altLang="zh-CN" sz="2000" b="1" dirty="0">
                <a:solidFill>
                  <a:srgbClr val="002060"/>
                </a:solidFill>
              </a:rPr>
              <a:t>5;</a:t>
            </a:r>
            <a:endParaRPr kumimoji="1" lang="zh-CN" altLang="en-US" sz="2000" b="1" dirty="0">
              <a:solidFill>
                <a:srgbClr val="002060"/>
              </a:solidFill>
            </a:endParaRPr>
          </a:p>
        </p:txBody>
      </p:sp>
      <p:sp>
        <p:nvSpPr>
          <p:cNvPr id="5" name="文本框 4">
            <a:extLst>
              <a:ext uri="{FF2B5EF4-FFF2-40B4-BE49-F238E27FC236}">
                <a16:creationId xmlns:a16="http://schemas.microsoft.com/office/drawing/2014/main" id="{0626BACB-3DE1-464D-8B3F-560392B060D2}"/>
              </a:ext>
            </a:extLst>
          </p:cNvPr>
          <p:cNvSpPr txBox="1"/>
          <p:nvPr/>
        </p:nvSpPr>
        <p:spPr>
          <a:xfrm>
            <a:off x="407368" y="5762773"/>
            <a:ext cx="3816424" cy="646331"/>
          </a:xfrm>
          <a:prstGeom prst="rect">
            <a:avLst/>
          </a:prstGeom>
          <a:noFill/>
        </p:spPr>
        <p:txBody>
          <a:bodyPr wrap="square" rtlCol="0">
            <a:spAutoFit/>
          </a:bodyPr>
          <a:lstStyle/>
          <a:p>
            <a:pPr algn="ctr"/>
            <a:r>
              <a:rPr kumimoji="1" lang="zh-CN" altLang="en-US" dirty="0">
                <a:solidFill>
                  <a:srgbClr val="C00000"/>
                </a:solidFill>
                <a:latin typeface="Microsoft YaHei" panose="020B0503020204020204" pitchFamily="34" charset="-122"/>
                <a:ea typeface="Microsoft YaHei" panose="020B0503020204020204" pitchFamily="34" charset="-122"/>
              </a:rPr>
              <a:t>栈空间（</a:t>
            </a:r>
            <a:r>
              <a:rPr kumimoji="1" lang="en-US" altLang="zh-CN" dirty="0">
                <a:solidFill>
                  <a:srgbClr val="C00000"/>
                </a:solidFill>
                <a:latin typeface="Microsoft YaHei" panose="020B0503020204020204" pitchFamily="34" charset="-122"/>
                <a:ea typeface="Microsoft YaHei" panose="020B0503020204020204" pitchFamily="34" charset="-122"/>
              </a:rPr>
              <a:t>Stack</a:t>
            </a:r>
            <a:r>
              <a:rPr kumimoji="1" lang="zh-CN" altLang="en-US" dirty="0">
                <a:solidFill>
                  <a:srgbClr val="C00000"/>
                </a:solidFill>
                <a:latin typeface="Microsoft YaHei" panose="020B0503020204020204" pitchFamily="34" charset="-122"/>
                <a:ea typeface="Microsoft YaHei" panose="020B0503020204020204" pitchFamily="34" charset="-122"/>
              </a:rPr>
              <a:t>）</a:t>
            </a:r>
            <a:endParaRPr kumimoji="1" lang="en-US" altLang="zh-CN" dirty="0">
              <a:solidFill>
                <a:srgbClr val="C00000"/>
              </a:solidFill>
              <a:latin typeface="Microsoft YaHei" panose="020B0503020204020204" pitchFamily="34" charset="-122"/>
              <a:ea typeface="Microsoft YaHei" panose="020B0503020204020204" pitchFamily="34" charset="-122"/>
            </a:endParaRPr>
          </a:p>
          <a:p>
            <a:pPr algn="ctr"/>
            <a:r>
              <a:rPr kumimoji="1" lang="zh-CN" altLang="en-US" dirty="0">
                <a:solidFill>
                  <a:srgbClr val="C00000"/>
                </a:solidFill>
                <a:latin typeface="Microsoft YaHei" panose="020B0503020204020204" pitchFamily="34" charset="-122"/>
                <a:ea typeface="Microsoft YaHei" panose="020B0503020204020204" pitchFamily="34" charset="-122"/>
              </a:rPr>
              <a:t>用于存储基本数据类型（局部变量）</a:t>
            </a:r>
          </a:p>
        </p:txBody>
      </p:sp>
      <p:pic>
        <p:nvPicPr>
          <p:cNvPr id="7" name="图片 6">
            <a:extLst>
              <a:ext uri="{FF2B5EF4-FFF2-40B4-BE49-F238E27FC236}">
                <a16:creationId xmlns:a16="http://schemas.microsoft.com/office/drawing/2014/main" id="{55E5C610-1593-9A44-A2D8-D83CC9FAA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126" y="1778684"/>
            <a:ext cx="7188200" cy="4254500"/>
          </a:xfrm>
          <a:prstGeom prst="rect">
            <a:avLst/>
          </a:prstGeom>
          <a:ln>
            <a:solidFill>
              <a:schemeClr val="tx1"/>
            </a:solidFill>
          </a:ln>
        </p:spPr>
      </p:pic>
    </p:spTree>
    <p:extLst>
      <p:ext uri="{BB962C8B-B14F-4D97-AF65-F5344CB8AC3E}">
        <p14:creationId xmlns:p14="http://schemas.microsoft.com/office/powerpoint/2010/main" val="3273873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44</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Data type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数据类型</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246D5957-B9B0-AB41-AB42-6AF9C0E983C9}"/>
              </a:ext>
            </a:extLst>
          </p:cNvPr>
          <p:cNvSpPr/>
          <p:nvPr/>
        </p:nvSpPr>
        <p:spPr>
          <a:xfrm>
            <a:off x="191344" y="4887281"/>
            <a:ext cx="576064" cy="5760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902DD796-94E0-3A45-B4E6-A9613A9C9FC4}"/>
              </a:ext>
            </a:extLst>
          </p:cNvPr>
          <p:cNvSpPr/>
          <p:nvPr/>
        </p:nvSpPr>
        <p:spPr>
          <a:xfrm>
            <a:off x="767408" y="4887281"/>
            <a:ext cx="576064" cy="5760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51424878-BC42-AC46-B00D-616119934A13}"/>
              </a:ext>
            </a:extLst>
          </p:cNvPr>
          <p:cNvSpPr/>
          <p:nvPr/>
        </p:nvSpPr>
        <p:spPr>
          <a:xfrm>
            <a:off x="191344" y="4254311"/>
            <a:ext cx="576064" cy="5760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49F13994-7B4E-3240-B00C-3EE3CA105445}"/>
              </a:ext>
            </a:extLst>
          </p:cNvPr>
          <p:cNvSpPr/>
          <p:nvPr/>
        </p:nvSpPr>
        <p:spPr>
          <a:xfrm>
            <a:off x="767408" y="4254311"/>
            <a:ext cx="576064" cy="5760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F58E2283-36DD-4F4F-A089-6F523185A3D0}"/>
              </a:ext>
            </a:extLst>
          </p:cNvPr>
          <p:cNvSpPr/>
          <p:nvPr/>
        </p:nvSpPr>
        <p:spPr>
          <a:xfrm>
            <a:off x="191344" y="3623081"/>
            <a:ext cx="576064" cy="5760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D3602F23-A79E-1B41-85A8-DD76D5947B53}"/>
              </a:ext>
            </a:extLst>
          </p:cNvPr>
          <p:cNvSpPr/>
          <p:nvPr/>
        </p:nvSpPr>
        <p:spPr>
          <a:xfrm>
            <a:off x="767408" y="3623081"/>
            <a:ext cx="576064" cy="5760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矩形 38">
            <a:extLst>
              <a:ext uri="{FF2B5EF4-FFF2-40B4-BE49-F238E27FC236}">
                <a16:creationId xmlns:a16="http://schemas.microsoft.com/office/drawing/2014/main" id="{A6A52B23-CE42-3443-BC5B-E277F355809D}"/>
              </a:ext>
            </a:extLst>
          </p:cNvPr>
          <p:cNvSpPr/>
          <p:nvPr/>
        </p:nvSpPr>
        <p:spPr>
          <a:xfrm>
            <a:off x="191344" y="2991851"/>
            <a:ext cx="576064" cy="5760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rgbClr val="002060"/>
              </a:solidFill>
            </a:endParaRPr>
          </a:p>
        </p:txBody>
      </p:sp>
      <p:sp>
        <p:nvSpPr>
          <p:cNvPr id="40" name="矩形 39">
            <a:extLst>
              <a:ext uri="{FF2B5EF4-FFF2-40B4-BE49-F238E27FC236}">
                <a16:creationId xmlns:a16="http://schemas.microsoft.com/office/drawing/2014/main" id="{D2CC6D94-2DBC-3A4D-9DF2-23720A02290F}"/>
              </a:ext>
            </a:extLst>
          </p:cNvPr>
          <p:cNvSpPr/>
          <p:nvPr/>
        </p:nvSpPr>
        <p:spPr>
          <a:xfrm>
            <a:off x="767408" y="2991851"/>
            <a:ext cx="576064" cy="5760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1" name="矩形 40">
            <a:extLst>
              <a:ext uri="{FF2B5EF4-FFF2-40B4-BE49-F238E27FC236}">
                <a16:creationId xmlns:a16="http://schemas.microsoft.com/office/drawing/2014/main" id="{7E9D9B91-8401-5D49-A67D-693DE3CE0488}"/>
              </a:ext>
            </a:extLst>
          </p:cNvPr>
          <p:cNvSpPr/>
          <p:nvPr/>
        </p:nvSpPr>
        <p:spPr>
          <a:xfrm>
            <a:off x="191344" y="2360325"/>
            <a:ext cx="576064" cy="5760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err="1">
                <a:solidFill>
                  <a:srgbClr val="002060"/>
                </a:solidFill>
              </a:rPr>
              <a:t>st</a:t>
            </a:r>
            <a:endParaRPr kumimoji="1" lang="zh-CN" altLang="en-US" b="1" dirty="0">
              <a:solidFill>
                <a:srgbClr val="002060"/>
              </a:solidFill>
            </a:endParaRPr>
          </a:p>
        </p:txBody>
      </p:sp>
      <p:sp>
        <p:nvSpPr>
          <p:cNvPr id="42" name="矩形 41">
            <a:extLst>
              <a:ext uri="{FF2B5EF4-FFF2-40B4-BE49-F238E27FC236}">
                <a16:creationId xmlns:a16="http://schemas.microsoft.com/office/drawing/2014/main" id="{ACD5589F-6201-A449-85EE-144D7B5CDB40}"/>
              </a:ext>
            </a:extLst>
          </p:cNvPr>
          <p:cNvSpPr/>
          <p:nvPr/>
        </p:nvSpPr>
        <p:spPr>
          <a:xfrm>
            <a:off x="767408" y="2360325"/>
            <a:ext cx="576064" cy="57606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bg1"/>
                </a:solidFill>
              </a:rPr>
              <a:t>地址</a:t>
            </a:r>
          </a:p>
        </p:txBody>
      </p:sp>
      <p:sp>
        <p:nvSpPr>
          <p:cNvPr id="3" name="文本框 2">
            <a:extLst>
              <a:ext uri="{FF2B5EF4-FFF2-40B4-BE49-F238E27FC236}">
                <a16:creationId xmlns:a16="http://schemas.microsoft.com/office/drawing/2014/main" id="{73DA0943-B715-FA4B-98CB-B2E8BDFB667F}"/>
              </a:ext>
            </a:extLst>
          </p:cNvPr>
          <p:cNvSpPr txBox="1"/>
          <p:nvPr/>
        </p:nvSpPr>
        <p:spPr>
          <a:xfrm>
            <a:off x="119336" y="1431836"/>
            <a:ext cx="1368152" cy="400110"/>
          </a:xfrm>
          <a:prstGeom prst="rect">
            <a:avLst/>
          </a:prstGeom>
          <a:noFill/>
        </p:spPr>
        <p:txBody>
          <a:bodyPr wrap="square" rtlCol="0">
            <a:spAutoFit/>
          </a:bodyPr>
          <a:lstStyle/>
          <a:p>
            <a:pPr algn="ctr"/>
            <a:r>
              <a:rPr kumimoji="1" lang="en-US" altLang="zh-CN" sz="2000" b="1" dirty="0" err="1">
                <a:solidFill>
                  <a:srgbClr val="002060"/>
                </a:solidFill>
              </a:rPr>
              <a:t>st</a:t>
            </a:r>
            <a:r>
              <a:rPr kumimoji="1" lang="zh-CN" altLang="en-US" sz="2000" b="1" dirty="0">
                <a:solidFill>
                  <a:srgbClr val="002060"/>
                </a:solidFill>
              </a:rPr>
              <a:t> </a:t>
            </a:r>
            <a:r>
              <a:rPr kumimoji="1" lang="en-US" altLang="zh-CN" sz="2000" b="1" dirty="0">
                <a:solidFill>
                  <a:srgbClr val="002060"/>
                </a:solidFill>
              </a:rPr>
              <a:t>=</a:t>
            </a:r>
            <a:r>
              <a:rPr kumimoji="1" lang="zh-CN" altLang="en-US" sz="2000" b="1" dirty="0">
                <a:solidFill>
                  <a:srgbClr val="002060"/>
                </a:solidFill>
              </a:rPr>
              <a:t> </a:t>
            </a:r>
            <a:r>
              <a:rPr kumimoji="1" lang="en-US" altLang="zh-CN" sz="2000" b="1" dirty="0">
                <a:solidFill>
                  <a:srgbClr val="002060"/>
                </a:solidFill>
              </a:rPr>
              <a:t>new</a:t>
            </a:r>
            <a:r>
              <a:rPr kumimoji="1" lang="zh-CN" altLang="en-US" sz="2000" b="1" dirty="0">
                <a:solidFill>
                  <a:srgbClr val="002060"/>
                </a:solidFill>
              </a:rPr>
              <a:t> </a:t>
            </a:r>
            <a:r>
              <a:rPr kumimoji="1" lang="en-US" altLang="zh-CN" sz="2000" b="1" dirty="0">
                <a:solidFill>
                  <a:srgbClr val="002060"/>
                </a:solidFill>
              </a:rPr>
              <a:t>…</a:t>
            </a:r>
            <a:endParaRPr kumimoji="1" lang="zh-CN" altLang="en-US" sz="2000" b="1" dirty="0">
              <a:solidFill>
                <a:srgbClr val="002060"/>
              </a:solidFill>
            </a:endParaRPr>
          </a:p>
        </p:txBody>
      </p:sp>
      <p:sp>
        <p:nvSpPr>
          <p:cNvPr id="5" name="文本框 4">
            <a:extLst>
              <a:ext uri="{FF2B5EF4-FFF2-40B4-BE49-F238E27FC236}">
                <a16:creationId xmlns:a16="http://schemas.microsoft.com/office/drawing/2014/main" id="{0626BACB-3DE1-464D-8B3F-560392B060D2}"/>
              </a:ext>
            </a:extLst>
          </p:cNvPr>
          <p:cNvSpPr txBox="1"/>
          <p:nvPr/>
        </p:nvSpPr>
        <p:spPr>
          <a:xfrm>
            <a:off x="407368" y="5762773"/>
            <a:ext cx="3816424" cy="646331"/>
          </a:xfrm>
          <a:prstGeom prst="rect">
            <a:avLst/>
          </a:prstGeom>
          <a:noFill/>
        </p:spPr>
        <p:txBody>
          <a:bodyPr wrap="square" rtlCol="0">
            <a:spAutoFit/>
          </a:bodyPr>
          <a:lstStyle/>
          <a:p>
            <a:pPr algn="ctr"/>
            <a:r>
              <a:rPr kumimoji="1" lang="zh-CN" altLang="en-US" dirty="0">
                <a:solidFill>
                  <a:srgbClr val="C00000"/>
                </a:solidFill>
                <a:latin typeface="Microsoft YaHei" panose="020B0503020204020204" pitchFamily="34" charset="-122"/>
                <a:ea typeface="Microsoft YaHei" panose="020B0503020204020204" pitchFamily="34" charset="-122"/>
              </a:rPr>
              <a:t>堆空间（</a:t>
            </a:r>
            <a:r>
              <a:rPr kumimoji="1" lang="en-US" altLang="zh-CN" dirty="0">
                <a:solidFill>
                  <a:srgbClr val="C00000"/>
                </a:solidFill>
                <a:latin typeface="Microsoft YaHei" panose="020B0503020204020204" pitchFamily="34" charset="-122"/>
                <a:ea typeface="Microsoft YaHei" panose="020B0503020204020204" pitchFamily="34" charset="-122"/>
              </a:rPr>
              <a:t>Heap</a:t>
            </a:r>
            <a:r>
              <a:rPr kumimoji="1" lang="zh-CN" altLang="en-US" dirty="0">
                <a:solidFill>
                  <a:srgbClr val="C00000"/>
                </a:solidFill>
                <a:latin typeface="Microsoft YaHei" panose="020B0503020204020204" pitchFamily="34" charset="-122"/>
                <a:ea typeface="Microsoft YaHei" panose="020B0503020204020204" pitchFamily="34" charset="-122"/>
              </a:rPr>
              <a:t>）</a:t>
            </a:r>
            <a:endParaRPr kumimoji="1" lang="en-US" altLang="zh-CN" dirty="0">
              <a:solidFill>
                <a:srgbClr val="C00000"/>
              </a:solidFill>
              <a:latin typeface="Microsoft YaHei" panose="020B0503020204020204" pitchFamily="34" charset="-122"/>
              <a:ea typeface="Microsoft YaHei" panose="020B0503020204020204" pitchFamily="34" charset="-122"/>
            </a:endParaRPr>
          </a:p>
          <a:p>
            <a:pPr algn="ctr"/>
            <a:r>
              <a:rPr kumimoji="1" lang="zh-CN" altLang="en-US" dirty="0">
                <a:solidFill>
                  <a:srgbClr val="C00000"/>
                </a:solidFill>
                <a:latin typeface="Microsoft YaHei" panose="020B0503020204020204" pitchFamily="34" charset="-122"/>
                <a:ea typeface="Microsoft YaHei" panose="020B0503020204020204" pitchFamily="34" charset="-122"/>
              </a:rPr>
              <a:t>用于存储引用变量</a:t>
            </a:r>
          </a:p>
        </p:txBody>
      </p:sp>
      <p:pic>
        <p:nvPicPr>
          <p:cNvPr id="6" name="图片 5">
            <a:extLst>
              <a:ext uri="{FF2B5EF4-FFF2-40B4-BE49-F238E27FC236}">
                <a16:creationId xmlns:a16="http://schemas.microsoft.com/office/drawing/2014/main" id="{C29F5527-909F-5840-A3A4-1791011AD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733" y="1013218"/>
            <a:ext cx="7595811" cy="5708257"/>
          </a:xfrm>
          <a:prstGeom prst="rect">
            <a:avLst/>
          </a:prstGeom>
          <a:ln>
            <a:solidFill>
              <a:schemeClr val="tx1"/>
            </a:solidFill>
          </a:ln>
        </p:spPr>
      </p:pic>
      <p:sp>
        <p:nvSpPr>
          <p:cNvPr id="9" name="矩形 8">
            <a:extLst>
              <a:ext uri="{FF2B5EF4-FFF2-40B4-BE49-F238E27FC236}">
                <a16:creationId xmlns:a16="http://schemas.microsoft.com/office/drawing/2014/main" id="{B594F80C-E47A-1742-9D53-0E35B42F4C1C}"/>
              </a:ext>
            </a:extLst>
          </p:cNvPr>
          <p:cNvSpPr/>
          <p:nvPr/>
        </p:nvSpPr>
        <p:spPr>
          <a:xfrm>
            <a:off x="4583832" y="5517232"/>
            <a:ext cx="5400600" cy="83911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5150C159-8376-4C41-BCF5-6D2E6F7C60DE}"/>
              </a:ext>
            </a:extLst>
          </p:cNvPr>
          <p:cNvSpPr/>
          <p:nvPr/>
        </p:nvSpPr>
        <p:spPr>
          <a:xfrm>
            <a:off x="2315580" y="1988840"/>
            <a:ext cx="1620180" cy="36004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C7594650-77A1-3748-BA7B-B16AF88DA36B}"/>
              </a:ext>
            </a:extLst>
          </p:cNvPr>
          <p:cNvSpPr/>
          <p:nvPr/>
        </p:nvSpPr>
        <p:spPr>
          <a:xfrm>
            <a:off x="2495600" y="2492895"/>
            <a:ext cx="1296144" cy="18868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a:p>
        </p:txBody>
      </p:sp>
      <p:cxnSp>
        <p:nvCxnSpPr>
          <p:cNvPr id="13" name="直线箭头连接符 12">
            <a:extLst>
              <a:ext uri="{FF2B5EF4-FFF2-40B4-BE49-F238E27FC236}">
                <a16:creationId xmlns:a16="http://schemas.microsoft.com/office/drawing/2014/main" id="{607CBA71-D99E-054E-85C3-3BD5C2211729}"/>
              </a:ext>
            </a:extLst>
          </p:cNvPr>
          <p:cNvCxnSpPr>
            <a:cxnSpLocks/>
            <a:stCxn id="42" idx="3"/>
            <a:endCxn id="11" idx="2"/>
          </p:cNvCxnSpPr>
          <p:nvPr/>
        </p:nvCxnSpPr>
        <p:spPr>
          <a:xfrm>
            <a:off x="1343472" y="2648357"/>
            <a:ext cx="1152128" cy="787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6D81CAA2-D7DE-2141-B33D-7D3C9E58024B}"/>
              </a:ext>
            </a:extLst>
          </p:cNvPr>
          <p:cNvSpPr txBox="1"/>
          <p:nvPr/>
        </p:nvSpPr>
        <p:spPr>
          <a:xfrm>
            <a:off x="2518497" y="2820756"/>
            <a:ext cx="1214345" cy="1231106"/>
          </a:xfrm>
          <a:prstGeom prst="rect">
            <a:avLst/>
          </a:prstGeom>
          <a:noFill/>
        </p:spPr>
        <p:txBody>
          <a:bodyPr wrap="square">
            <a:spAutoFit/>
          </a:bodyPr>
          <a:lstStyle/>
          <a:p>
            <a:pPr algn="ctr"/>
            <a:r>
              <a:rPr kumimoji="1" lang="en-US" altLang="zh-CN" sz="1800" dirty="0" err="1">
                <a:solidFill>
                  <a:schemeClr val="bg1"/>
                </a:solidFill>
              </a:rPr>
              <a:t>st</a:t>
            </a:r>
            <a:endParaRPr kumimoji="1" lang="en-US" altLang="zh-CN" sz="1800" dirty="0">
              <a:solidFill>
                <a:schemeClr val="bg1"/>
              </a:solidFill>
            </a:endParaRPr>
          </a:p>
          <a:p>
            <a:pPr algn="ctr"/>
            <a:r>
              <a:rPr kumimoji="1" lang="en-US" altLang="zh-CN" sz="1400" dirty="0" err="1">
                <a:solidFill>
                  <a:schemeClr val="bg1"/>
                </a:solidFill>
              </a:rPr>
              <a:t>studentID</a:t>
            </a:r>
            <a:endParaRPr kumimoji="1" lang="en-US" altLang="zh-CN" sz="1400" dirty="0">
              <a:solidFill>
                <a:schemeClr val="bg1"/>
              </a:solidFill>
            </a:endParaRPr>
          </a:p>
          <a:p>
            <a:pPr algn="ctr"/>
            <a:r>
              <a:rPr kumimoji="1" lang="en-US" altLang="zh-CN" sz="1400" dirty="0" err="1">
                <a:solidFill>
                  <a:schemeClr val="bg1"/>
                </a:solidFill>
              </a:rPr>
              <a:t>studentName</a:t>
            </a:r>
            <a:endParaRPr kumimoji="1" lang="en-US" altLang="zh-CN" sz="1400" dirty="0">
              <a:solidFill>
                <a:schemeClr val="bg1"/>
              </a:solidFill>
            </a:endParaRPr>
          </a:p>
          <a:p>
            <a:pPr algn="ctr"/>
            <a:r>
              <a:rPr kumimoji="1" lang="en-US" altLang="zh-CN" sz="1400" dirty="0" err="1">
                <a:solidFill>
                  <a:schemeClr val="bg1"/>
                </a:solidFill>
              </a:rPr>
              <a:t>studentAge</a:t>
            </a:r>
            <a:endParaRPr kumimoji="1" lang="en-US" altLang="zh-CN" sz="1400" dirty="0">
              <a:solidFill>
                <a:schemeClr val="bg1"/>
              </a:solidFill>
            </a:endParaRPr>
          </a:p>
          <a:p>
            <a:pPr algn="ctr"/>
            <a:r>
              <a:rPr kumimoji="1" lang="en-US" altLang="zh-CN" sz="1400" dirty="0">
                <a:solidFill>
                  <a:schemeClr val="bg1"/>
                </a:solidFill>
              </a:rPr>
              <a:t>…</a:t>
            </a:r>
            <a:endParaRPr kumimoji="1" lang="zh-CN" altLang="en-US" sz="1800" dirty="0">
              <a:solidFill>
                <a:schemeClr val="bg1"/>
              </a:solidFill>
            </a:endParaRPr>
          </a:p>
        </p:txBody>
      </p:sp>
      <p:sp>
        <p:nvSpPr>
          <p:cNvPr id="19" name="文本框 18">
            <a:extLst>
              <a:ext uri="{FF2B5EF4-FFF2-40B4-BE49-F238E27FC236}">
                <a16:creationId xmlns:a16="http://schemas.microsoft.com/office/drawing/2014/main" id="{ADA63A14-C758-0242-B20F-6A071E0B68E3}"/>
              </a:ext>
            </a:extLst>
          </p:cNvPr>
          <p:cNvSpPr txBox="1"/>
          <p:nvPr/>
        </p:nvSpPr>
        <p:spPr>
          <a:xfrm>
            <a:off x="1542228" y="2536209"/>
            <a:ext cx="646331" cy="369332"/>
          </a:xfrm>
          <a:prstGeom prst="rect">
            <a:avLst/>
          </a:prstGeom>
          <a:noFill/>
        </p:spPr>
        <p:txBody>
          <a:bodyPr wrap="none" rtlCol="0">
            <a:spAutoFit/>
          </a:bodyPr>
          <a:lstStyle/>
          <a:p>
            <a:r>
              <a:rPr kumimoji="1" lang="zh-CN" altLang="en-US" dirty="0">
                <a:solidFill>
                  <a:srgbClr val="C00000"/>
                </a:solidFill>
                <a:latin typeface="Microsoft YaHei" panose="020B0503020204020204" pitchFamily="34" charset="-122"/>
                <a:ea typeface="Microsoft YaHei" panose="020B0503020204020204" pitchFamily="34" charset="-122"/>
              </a:rPr>
              <a:t>引用</a:t>
            </a:r>
          </a:p>
        </p:txBody>
      </p:sp>
    </p:spTree>
    <p:extLst>
      <p:ext uri="{BB962C8B-B14F-4D97-AF65-F5344CB8AC3E}">
        <p14:creationId xmlns:p14="http://schemas.microsoft.com/office/powerpoint/2010/main" val="41318849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45</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Data type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数据类型</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graphicFrame>
        <p:nvGraphicFramePr>
          <p:cNvPr id="23" name="表格 22"/>
          <p:cNvGraphicFramePr>
            <a:graphicFrameLocks noGrp="1"/>
          </p:cNvGraphicFramePr>
          <p:nvPr>
            <p:extLst>
              <p:ext uri="{D42A27DB-BD31-4B8C-83A1-F6EECF244321}">
                <p14:modId xmlns:p14="http://schemas.microsoft.com/office/powerpoint/2010/main" val="1259382216"/>
              </p:ext>
            </p:extLst>
          </p:nvPr>
        </p:nvGraphicFramePr>
        <p:xfrm>
          <a:off x="1703513" y="1725199"/>
          <a:ext cx="8784975" cy="4656128"/>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gridCol w="5400600">
                  <a:extLst>
                    <a:ext uri="{9D8B030D-6E8A-4147-A177-3AD203B41FA5}">
                      <a16:colId xmlns:a16="http://schemas.microsoft.com/office/drawing/2014/main" val="20001"/>
                    </a:ext>
                  </a:extLst>
                </a:gridCol>
                <a:gridCol w="1584175">
                  <a:extLst>
                    <a:ext uri="{9D8B030D-6E8A-4147-A177-3AD203B41FA5}">
                      <a16:colId xmlns:a16="http://schemas.microsoft.com/office/drawing/2014/main" val="20002"/>
                    </a:ext>
                  </a:extLst>
                </a:gridCol>
              </a:tblGrid>
              <a:tr h="592465">
                <a:tc>
                  <a:txBody>
                    <a:bodyPr/>
                    <a:lstStyle/>
                    <a:p>
                      <a:pPr algn="ctr"/>
                      <a:r>
                        <a:rPr lang="en-US" altLang="zh-CN" dirty="0"/>
                        <a:t>Name</a:t>
                      </a:r>
                      <a:endParaRPr lang="zh-CN" altLang="en-US" dirty="0"/>
                    </a:p>
                  </a:txBody>
                  <a:tcPr anchor="ctr"/>
                </a:tc>
                <a:tc>
                  <a:txBody>
                    <a:bodyPr/>
                    <a:lstStyle/>
                    <a:p>
                      <a:pPr algn="ctr"/>
                      <a:r>
                        <a:rPr lang="en-US" altLang="zh-CN" dirty="0"/>
                        <a:t>Range</a:t>
                      </a:r>
                      <a:endParaRPr lang="zh-CN" altLang="en-US" dirty="0"/>
                    </a:p>
                  </a:txBody>
                  <a:tcPr anchor="ctr"/>
                </a:tc>
                <a:tc>
                  <a:txBody>
                    <a:bodyPr/>
                    <a:lstStyle/>
                    <a:p>
                      <a:pPr algn="ctr"/>
                      <a:r>
                        <a:rPr lang="en-US" altLang="zh-CN" dirty="0"/>
                        <a:t>Storage</a:t>
                      </a:r>
                      <a:r>
                        <a:rPr lang="en-US" altLang="zh-CN" baseline="0" dirty="0"/>
                        <a:t> size</a:t>
                      </a:r>
                      <a:endParaRPr lang="zh-CN" altLang="en-US" dirty="0"/>
                    </a:p>
                  </a:txBody>
                  <a:tcPr anchor="ctr"/>
                </a:tc>
                <a:extLst>
                  <a:ext uri="{0D108BD9-81ED-4DB2-BD59-A6C34878D82A}">
                    <a16:rowId xmlns:a16="http://schemas.microsoft.com/office/drawing/2014/main" val="10000"/>
                  </a:ext>
                </a:extLst>
              </a:tr>
              <a:tr h="592465">
                <a:tc>
                  <a:txBody>
                    <a:bodyPr/>
                    <a:lstStyle/>
                    <a:p>
                      <a:pPr algn="ctr"/>
                      <a:r>
                        <a:rPr lang="en-US" altLang="zh-CN" sz="2000" b="1" dirty="0">
                          <a:solidFill>
                            <a:schemeClr val="accent1"/>
                          </a:solidFill>
                        </a:rPr>
                        <a:t>byte</a:t>
                      </a:r>
                      <a:endParaRPr lang="zh-CN" altLang="en-US" sz="2000" b="1" dirty="0">
                        <a:solidFill>
                          <a:schemeClr val="accent1"/>
                        </a:solidFill>
                      </a:endParaRPr>
                    </a:p>
                  </a:txBody>
                  <a:tcPr anchor="ctr"/>
                </a:tc>
                <a:tc>
                  <a:txBody>
                    <a:bodyPr/>
                    <a:lstStyle/>
                    <a:p>
                      <a:pPr algn="ctr"/>
                      <a:r>
                        <a:rPr lang="en-US" altLang="zh-CN" sz="1800" b="1" kern="1200" dirty="0">
                          <a:solidFill>
                            <a:schemeClr val="accent6">
                              <a:lumMod val="75000"/>
                            </a:schemeClr>
                          </a:solidFill>
                          <a:effectLst/>
                          <a:latin typeface="+mj-lt"/>
                          <a:ea typeface="+mn-ea"/>
                          <a:cs typeface="+mn-cs"/>
                        </a:rPr>
                        <a:t>–2</a:t>
                      </a:r>
                      <a:r>
                        <a:rPr lang="en-US" altLang="zh-CN" sz="1800" b="1" kern="1200" baseline="30000" dirty="0">
                          <a:solidFill>
                            <a:schemeClr val="accent6">
                              <a:lumMod val="75000"/>
                            </a:schemeClr>
                          </a:solidFill>
                          <a:effectLst/>
                          <a:latin typeface="+mj-lt"/>
                          <a:ea typeface="+mn-ea"/>
                          <a:cs typeface="+mn-cs"/>
                        </a:rPr>
                        <a:t>7</a:t>
                      </a:r>
                      <a:r>
                        <a:rPr lang="en-US" altLang="zh-CN" sz="1800" b="1" kern="1200" dirty="0">
                          <a:solidFill>
                            <a:schemeClr val="accent6">
                              <a:lumMod val="75000"/>
                            </a:schemeClr>
                          </a:solidFill>
                          <a:effectLst/>
                          <a:latin typeface="+mj-lt"/>
                          <a:ea typeface="+mn-ea"/>
                          <a:cs typeface="+mn-cs"/>
                        </a:rPr>
                        <a:t> to 2</a:t>
                      </a:r>
                      <a:r>
                        <a:rPr lang="en-US" altLang="zh-CN" sz="1800" b="1" kern="1200" baseline="30000" dirty="0">
                          <a:solidFill>
                            <a:schemeClr val="accent6">
                              <a:lumMod val="75000"/>
                            </a:schemeClr>
                          </a:solidFill>
                          <a:effectLst/>
                          <a:latin typeface="+mj-lt"/>
                          <a:ea typeface="+mn-ea"/>
                          <a:cs typeface="+mn-cs"/>
                        </a:rPr>
                        <a:t>7</a:t>
                      </a:r>
                      <a:r>
                        <a:rPr lang="en-US" altLang="zh-CN" sz="1800" b="1" kern="1200" dirty="0">
                          <a:solidFill>
                            <a:schemeClr val="accent6">
                              <a:lumMod val="75000"/>
                            </a:schemeClr>
                          </a:solidFill>
                          <a:effectLst/>
                          <a:latin typeface="+mj-lt"/>
                          <a:ea typeface="+mn-ea"/>
                          <a:cs typeface="+mn-cs"/>
                        </a:rPr>
                        <a:t> – 1 (-128 to 127)</a:t>
                      </a:r>
                      <a:endParaRPr lang="zh-CN" altLang="en-US" b="1" dirty="0">
                        <a:solidFill>
                          <a:schemeClr val="accent6">
                            <a:lumMod val="75000"/>
                          </a:schemeClr>
                        </a:solidFill>
                        <a:latin typeface="+mj-lt"/>
                      </a:endParaRPr>
                    </a:p>
                  </a:txBody>
                  <a:tcPr anchor="ctr"/>
                </a:tc>
                <a:tc>
                  <a:txBody>
                    <a:bodyPr/>
                    <a:lstStyle/>
                    <a:p>
                      <a:pPr algn="ctr"/>
                      <a:r>
                        <a:rPr lang="en-US" altLang="zh-CN" b="1" dirty="0">
                          <a:solidFill>
                            <a:schemeClr val="tx1">
                              <a:lumMod val="65000"/>
                              <a:lumOff val="35000"/>
                            </a:schemeClr>
                          </a:solidFill>
                        </a:rPr>
                        <a:t>1 byte</a:t>
                      </a:r>
                      <a:endParaRPr lang="zh-CN" altLang="en-US" b="1" dirty="0">
                        <a:solidFill>
                          <a:schemeClr val="tx1">
                            <a:lumMod val="65000"/>
                            <a:lumOff val="35000"/>
                          </a:schemeClr>
                        </a:solidFill>
                      </a:endParaRPr>
                    </a:p>
                  </a:txBody>
                  <a:tcPr anchor="ctr"/>
                </a:tc>
                <a:extLst>
                  <a:ext uri="{0D108BD9-81ED-4DB2-BD59-A6C34878D82A}">
                    <a16:rowId xmlns:a16="http://schemas.microsoft.com/office/drawing/2014/main" val="10001"/>
                  </a:ext>
                </a:extLst>
              </a:tr>
              <a:tr h="592465">
                <a:tc>
                  <a:txBody>
                    <a:bodyPr/>
                    <a:lstStyle/>
                    <a:p>
                      <a:pPr algn="ctr"/>
                      <a:r>
                        <a:rPr lang="en-US" altLang="zh-CN" sz="2000" b="1" dirty="0">
                          <a:solidFill>
                            <a:schemeClr val="accent1"/>
                          </a:solidFill>
                        </a:rPr>
                        <a:t>short</a:t>
                      </a:r>
                    </a:p>
                  </a:txBody>
                  <a:tcPr anchor="ctr"/>
                </a:tc>
                <a:tc>
                  <a:txBody>
                    <a:bodyPr/>
                    <a:lstStyle/>
                    <a:p>
                      <a:pPr algn="ctr"/>
                      <a:r>
                        <a:rPr lang="en-US" altLang="zh-CN" sz="1800" b="1" kern="1200" dirty="0">
                          <a:solidFill>
                            <a:schemeClr val="accent6">
                              <a:lumMod val="75000"/>
                            </a:schemeClr>
                          </a:solidFill>
                          <a:effectLst/>
                          <a:latin typeface="+mj-lt"/>
                          <a:ea typeface="+mn-ea"/>
                          <a:cs typeface="+mn-cs"/>
                        </a:rPr>
                        <a:t>–2</a:t>
                      </a:r>
                      <a:r>
                        <a:rPr lang="en-US" altLang="zh-CN" sz="1800" b="1" kern="1200" baseline="30000" dirty="0">
                          <a:solidFill>
                            <a:schemeClr val="accent6">
                              <a:lumMod val="75000"/>
                            </a:schemeClr>
                          </a:solidFill>
                          <a:effectLst/>
                          <a:latin typeface="+mj-lt"/>
                          <a:ea typeface="+mn-ea"/>
                          <a:cs typeface="+mn-cs"/>
                        </a:rPr>
                        <a:t>15</a:t>
                      </a:r>
                      <a:r>
                        <a:rPr lang="en-US" altLang="zh-CN" sz="1800" b="1" kern="1200" dirty="0">
                          <a:solidFill>
                            <a:schemeClr val="accent6">
                              <a:lumMod val="75000"/>
                            </a:schemeClr>
                          </a:solidFill>
                          <a:effectLst/>
                          <a:latin typeface="+mj-lt"/>
                          <a:ea typeface="+mn-ea"/>
                          <a:cs typeface="+mn-cs"/>
                        </a:rPr>
                        <a:t> to 2</a:t>
                      </a:r>
                      <a:r>
                        <a:rPr lang="en-US" altLang="zh-CN" sz="1800" b="1" kern="1200" baseline="30000" dirty="0">
                          <a:solidFill>
                            <a:schemeClr val="accent6">
                              <a:lumMod val="75000"/>
                            </a:schemeClr>
                          </a:solidFill>
                          <a:effectLst/>
                          <a:latin typeface="+mj-lt"/>
                          <a:ea typeface="+mn-ea"/>
                          <a:cs typeface="+mn-cs"/>
                        </a:rPr>
                        <a:t>15</a:t>
                      </a:r>
                      <a:r>
                        <a:rPr lang="en-US" altLang="zh-CN" sz="1800" b="1" kern="1200" dirty="0">
                          <a:solidFill>
                            <a:schemeClr val="accent6">
                              <a:lumMod val="75000"/>
                            </a:schemeClr>
                          </a:solidFill>
                          <a:effectLst/>
                          <a:latin typeface="+mj-lt"/>
                          <a:ea typeface="+mn-ea"/>
                          <a:cs typeface="+mn-cs"/>
                        </a:rPr>
                        <a:t> – 1 (-32768 to 32767)</a:t>
                      </a:r>
                      <a:endParaRPr lang="zh-CN" altLang="en-US" b="1" dirty="0">
                        <a:solidFill>
                          <a:schemeClr val="accent6">
                            <a:lumMod val="75000"/>
                          </a:schemeClr>
                        </a:solidFill>
                        <a:latin typeface="+mj-lt"/>
                      </a:endParaRPr>
                    </a:p>
                  </a:txBody>
                  <a:tcPr anchor="ctr"/>
                </a:tc>
                <a:tc>
                  <a:txBody>
                    <a:bodyPr/>
                    <a:lstStyle/>
                    <a:p>
                      <a:pPr algn="ctr"/>
                      <a:r>
                        <a:rPr lang="en-US" altLang="zh-CN" b="1" dirty="0">
                          <a:solidFill>
                            <a:schemeClr val="tx1">
                              <a:lumMod val="65000"/>
                              <a:lumOff val="35000"/>
                            </a:schemeClr>
                          </a:solidFill>
                        </a:rPr>
                        <a:t>2 bytes</a:t>
                      </a:r>
                      <a:endParaRPr lang="zh-CN" altLang="en-US" b="1" dirty="0">
                        <a:solidFill>
                          <a:schemeClr val="tx1">
                            <a:lumMod val="65000"/>
                            <a:lumOff val="35000"/>
                          </a:schemeClr>
                        </a:solidFill>
                      </a:endParaRPr>
                    </a:p>
                  </a:txBody>
                  <a:tcPr anchor="ctr"/>
                </a:tc>
                <a:extLst>
                  <a:ext uri="{0D108BD9-81ED-4DB2-BD59-A6C34878D82A}">
                    <a16:rowId xmlns:a16="http://schemas.microsoft.com/office/drawing/2014/main" val="10002"/>
                  </a:ext>
                </a:extLst>
              </a:tr>
              <a:tr h="592465">
                <a:tc>
                  <a:txBody>
                    <a:bodyPr/>
                    <a:lstStyle/>
                    <a:p>
                      <a:pPr algn="ctr"/>
                      <a:r>
                        <a:rPr lang="en-US" altLang="zh-CN" sz="2000" b="1" dirty="0" err="1">
                          <a:solidFill>
                            <a:schemeClr val="accent1"/>
                          </a:solidFill>
                        </a:rPr>
                        <a:t>int</a:t>
                      </a:r>
                      <a:endParaRPr lang="zh-CN" altLang="en-US" sz="2000" b="1" dirty="0">
                        <a:solidFill>
                          <a:schemeClr val="accent1"/>
                        </a:solidFill>
                      </a:endParaRPr>
                    </a:p>
                  </a:txBody>
                  <a:tcPr anchor="ctr"/>
                </a:tc>
                <a:tc>
                  <a:txBody>
                    <a:bodyPr/>
                    <a:lstStyle/>
                    <a:p>
                      <a:pPr algn="ctr"/>
                      <a:r>
                        <a:rPr lang="en-US" altLang="zh-CN" sz="1800" b="1" kern="1200" dirty="0">
                          <a:solidFill>
                            <a:schemeClr val="accent6">
                              <a:lumMod val="75000"/>
                            </a:schemeClr>
                          </a:solidFill>
                          <a:effectLst/>
                          <a:latin typeface="+mj-lt"/>
                          <a:ea typeface="+mn-ea"/>
                          <a:cs typeface="+mn-cs"/>
                        </a:rPr>
                        <a:t>–2</a:t>
                      </a:r>
                      <a:r>
                        <a:rPr lang="en-US" altLang="zh-CN" sz="1800" b="1" kern="1200" baseline="30000" dirty="0">
                          <a:solidFill>
                            <a:schemeClr val="accent6">
                              <a:lumMod val="75000"/>
                            </a:schemeClr>
                          </a:solidFill>
                          <a:effectLst/>
                          <a:latin typeface="+mj-lt"/>
                          <a:ea typeface="+mn-ea"/>
                          <a:cs typeface="+mn-cs"/>
                        </a:rPr>
                        <a:t>31</a:t>
                      </a:r>
                      <a:r>
                        <a:rPr lang="en-US" altLang="zh-CN" sz="1800" b="1" kern="1200" dirty="0">
                          <a:solidFill>
                            <a:schemeClr val="accent6">
                              <a:lumMod val="75000"/>
                            </a:schemeClr>
                          </a:solidFill>
                          <a:effectLst/>
                          <a:latin typeface="+mj-lt"/>
                          <a:ea typeface="+mn-ea"/>
                          <a:cs typeface="+mn-cs"/>
                        </a:rPr>
                        <a:t> to 2</a:t>
                      </a:r>
                      <a:r>
                        <a:rPr lang="en-US" altLang="zh-CN" sz="1800" b="1" kern="1200" baseline="30000" dirty="0">
                          <a:solidFill>
                            <a:schemeClr val="accent6">
                              <a:lumMod val="75000"/>
                            </a:schemeClr>
                          </a:solidFill>
                          <a:effectLst/>
                          <a:latin typeface="+mj-lt"/>
                          <a:ea typeface="+mn-ea"/>
                          <a:cs typeface="+mn-cs"/>
                        </a:rPr>
                        <a:t>31</a:t>
                      </a:r>
                      <a:r>
                        <a:rPr lang="en-US" altLang="zh-CN" sz="1800" b="1" kern="1200" dirty="0">
                          <a:solidFill>
                            <a:schemeClr val="accent6">
                              <a:lumMod val="75000"/>
                            </a:schemeClr>
                          </a:solidFill>
                          <a:effectLst/>
                          <a:latin typeface="+mj-lt"/>
                          <a:ea typeface="+mn-ea"/>
                          <a:cs typeface="+mn-cs"/>
                        </a:rPr>
                        <a:t> – 1 (-2147483648 to 2147483647)	 </a:t>
                      </a:r>
                      <a:endParaRPr lang="zh-CN" altLang="en-US" b="1" dirty="0">
                        <a:solidFill>
                          <a:schemeClr val="accent6">
                            <a:lumMod val="75000"/>
                          </a:schemeClr>
                        </a:solidFill>
                        <a:latin typeface="+mj-lt"/>
                      </a:endParaRPr>
                    </a:p>
                  </a:txBody>
                  <a:tcPr anchor="ctr"/>
                </a:tc>
                <a:tc>
                  <a:txBody>
                    <a:bodyPr/>
                    <a:lstStyle/>
                    <a:p>
                      <a:pPr algn="ctr"/>
                      <a:r>
                        <a:rPr lang="en-US" altLang="zh-CN" b="1" dirty="0">
                          <a:solidFill>
                            <a:schemeClr val="tx1">
                              <a:lumMod val="65000"/>
                              <a:lumOff val="35000"/>
                            </a:schemeClr>
                          </a:solidFill>
                        </a:rPr>
                        <a:t>4 bytes</a:t>
                      </a:r>
                      <a:endParaRPr lang="zh-CN" altLang="en-US" b="1" dirty="0">
                        <a:solidFill>
                          <a:schemeClr val="tx1">
                            <a:lumMod val="65000"/>
                            <a:lumOff val="35000"/>
                          </a:schemeClr>
                        </a:solidFill>
                      </a:endParaRPr>
                    </a:p>
                  </a:txBody>
                  <a:tcPr anchor="ctr"/>
                </a:tc>
                <a:extLst>
                  <a:ext uri="{0D108BD9-81ED-4DB2-BD59-A6C34878D82A}">
                    <a16:rowId xmlns:a16="http://schemas.microsoft.com/office/drawing/2014/main" val="10003"/>
                  </a:ext>
                </a:extLst>
              </a:tr>
              <a:tr h="592465">
                <a:tc>
                  <a:txBody>
                    <a:bodyPr/>
                    <a:lstStyle/>
                    <a:p>
                      <a:pPr algn="ctr"/>
                      <a:r>
                        <a:rPr lang="en-US" altLang="zh-CN" sz="2000" b="1" dirty="0">
                          <a:solidFill>
                            <a:schemeClr val="accent1"/>
                          </a:solidFill>
                        </a:rPr>
                        <a:t>long</a:t>
                      </a:r>
                      <a:endParaRPr lang="zh-CN" altLang="en-US" sz="2000" b="1" dirty="0">
                        <a:solidFill>
                          <a:schemeClr val="accent1"/>
                        </a:solidFill>
                      </a:endParaRPr>
                    </a:p>
                  </a:txBody>
                  <a:tcPr anchor="ctr"/>
                </a:tc>
                <a:tc>
                  <a:txBody>
                    <a:bodyPr/>
                    <a:lstStyle/>
                    <a:p>
                      <a:pPr algn="ctr"/>
                      <a:r>
                        <a:rPr lang="en-US" altLang="zh-CN" sz="1800" b="0" kern="1200" dirty="0">
                          <a:solidFill>
                            <a:schemeClr val="accent6">
                              <a:lumMod val="75000"/>
                            </a:schemeClr>
                          </a:solidFill>
                          <a:effectLst/>
                          <a:latin typeface="+mn-lt"/>
                          <a:ea typeface="+mn-ea"/>
                          <a:cs typeface="+mn-cs"/>
                        </a:rPr>
                        <a:t>–2</a:t>
                      </a:r>
                      <a:r>
                        <a:rPr lang="en-US" altLang="zh-CN" sz="1800" b="0" kern="1200" baseline="30000" dirty="0">
                          <a:solidFill>
                            <a:schemeClr val="accent6">
                              <a:lumMod val="75000"/>
                            </a:schemeClr>
                          </a:solidFill>
                          <a:effectLst/>
                          <a:latin typeface="+mn-lt"/>
                          <a:ea typeface="+mn-ea"/>
                          <a:cs typeface="+mn-cs"/>
                        </a:rPr>
                        <a:t>63</a:t>
                      </a:r>
                      <a:r>
                        <a:rPr lang="en-US" altLang="zh-CN" sz="1800" b="0" kern="1200" dirty="0">
                          <a:solidFill>
                            <a:schemeClr val="accent6">
                              <a:lumMod val="75000"/>
                            </a:schemeClr>
                          </a:solidFill>
                          <a:effectLst/>
                          <a:latin typeface="+mn-lt"/>
                          <a:ea typeface="+mn-ea"/>
                          <a:cs typeface="+mn-cs"/>
                        </a:rPr>
                        <a:t> to 2</a:t>
                      </a:r>
                      <a:r>
                        <a:rPr lang="en-US" altLang="zh-CN" sz="1800" b="0" kern="1200" baseline="30000" dirty="0">
                          <a:solidFill>
                            <a:schemeClr val="accent6">
                              <a:lumMod val="75000"/>
                            </a:schemeClr>
                          </a:solidFill>
                          <a:effectLst/>
                          <a:latin typeface="+mn-lt"/>
                          <a:ea typeface="+mn-ea"/>
                          <a:cs typeface="+mn-cs"/>
                        </a:rPr>
                        <a:t>63</a:t>
                      </a:r>
                      <a:r>
                        <a:rPr lang="en-US" altLang="zh-CN" sz="1800" b="0" kern="1200" dirty="0">
                          <a:solidFill>
                            <a:schemeClr val="accent6">
                              <a:lumMod val="75000"/>
                            </a:schemeClr>
                          </a:solidFill>
                          <a:effectLst/>
                          <a:latin typeface="+mn-lt"/>
                          <a:ea typeface="+mn-ea"/>
                          <a:cs typeface="+mn-cs"/>
                        </a:rPr>
                        <a:t> – 1</a:t>
                      </a:r>
                    </a:p>
                    <a:p>
                      <a:pPr algn="ctr"/>
                      <a:r>
                        <a:rPr lang="en-US" altLang="zh-CN" sz="1800" b="0" kern="1200" dirty="0">
                          <a:solidFill>
                            <a:schemeClr val="accent6">
                              <a:lumMod val="75000"/>
                            </a:schemeClr>
                          </a:solidFill>
                          <a:effectLst/>
                          <a:latin typeface="+mn-lt"/>
                          <a:ea typeface="+mn-ea"/>
                          <a:cs typeface="+mn-cs"/>
                        </a:rPr>
                        <a:t>(-9223372036854775808 to 9223372036854775807)</a:t>
                      </a:r>
                      <a:endParaRPr lang="zh-CN" altLang="en-US" b="0" dirty="0">
                        <a:solidFill>
                          <a:schemeClr val="accent6">
                            <a:lumMod val="75000"/>
                          </a:schemeClr>
                        </a:solidFill>
                        <a:latin typeface="+mj-lt"/>
                      </a:endParaRPr>
                    </a:p>
                  </a:txBody>
                  <a:tcPr anchor="ctr"/>
                </a:tc>
                <a:tc>
                  <a:txBody>
                    <a:bodyPr/>
                    <a:lstStyle/>
                    <a:p>
                      <a:pPr algn="ctr"/>
                      <a:r>
                        <a:rPr lang="en-US" altLang="zh-CN" b="1" dirty="0">
                          <a:solidFill>
                            <a:schemeClr val="tx1">
                              <a:lumMod val="65000"/>
                              <a:lumOff val="35000"/>
                            </a:schemeClr>
                          </a:solidFill>
                        </a:rPr>
                        <a:t>8 bytes</a:t>
                      </a:r>
                      <a:endParaRPr lang="zh-CN" altLang="en-US" b="1" dirty="0">
                        <a:solidFill>
                          <a:schemeClr val="tx1">
                            <a:lumMod val="65000"/>
                            <a:lumOff val="35000"/>
                          </a:schemeClr>
                        </a:solidFill>
                      </a:endParaRPr>
                    </a:p>
                  </a:txBody>
                  <a:tcPr anchor="ctr"/>
                </a:tc>
                <a:extLst>
                  <a:ext uri="{0D108BD9-81ED-4DB2-BD59-A6C34878D82A}">
                    <a16:rowId xmlns:a16="http://schemas.microsoft.com/office/drawing/2014/main" val="10004"/>
                  </a:ext>
                </a:extLst>
              </a:tr>
              <a:tr h="725719">
                <a:tc>
                  <a:txBody>
                    <a:bodyPr/>
                    <a:lstStyle/>
                    <a:p>
                      <a:pPr algn="ctr"/>
                      <a:r>
                        <a:rPr lang="en-US" altLang="zh-CN" sz="2000" b="1" dirty="0">
                          <a:solidFill>
                            <a:schemeClr val="accent1"/>
                          </a:solidFill>
                        </a:rPr>
                        <a:t>float(</a:t>
                      </a:r>
                      <a:r>
                        <a:rPr lang="zh-CN" altLang="en-US" sz="2000" b="1" dirty="0">
                          <a:solidFill>
                            <a:schemeClr val="accent1"/>
                          </a:solidFill>
                        </a:rPr>
                        <a:t>单精度</a:t>
                      </a:r>
                      <a:r>
                        <a:rPr lang="en-US" altLang="zh-CN" sz="2000" b="1" dirty="0">
                          <a:solidFill>
                            <a:schemeClr val="accent1"/>
                          </a:solidFill>
                        </a:rPr>
                        <a:t>)</a:t>
                      </a:r>
                      <a:endParaRPr lang="zh-CN" altLang="en-US" sz="2000" b="1" dirty="0">
                        <a:solidFill>
                          <a:schemeClr val="accent1"/>
                        </a:solidFill>
                      </a:endParaRPr>
                    </a:p>
                  </a:txBody>
                  <a:tcPr anchor="ctr"/>
                </a:tc>
                <a:tc>
                  <a:txBody>
                    <a:bodyPr/>
                    <a:lstStyle/>
                    <a:p>
                      <a:pPr algn="ctr"/>
                      <a:r>
                        <a:rPr lang="en-US" altLang="zh-CN" sz="1800" b="0" kern="1200" dirty="0">
                          <a:solidFill>
                            <a:schemeClr val="accent6">
                              <a:lumMod val="75000"/>
                            </a:schemeClr>
                          </a:solidFill>
                          <a:effectLst/>
                          <a:latin typeface="+mn-lt"/>
                          <a:ea typeface="+mn-ea"/>
                          <a:cs typeface="+mn-cs"/>
                        </a:rPr>
                        <a:t>Negative:</a:t>
                      </a:r>
                      <a:r>
                        <a:rPr lang="en-US" altLang="zh-CN" sz="1800" b="0" kern="1200" baseline="0" dirty="0">
                          <a:solidFill>
                            <a:schemeClr val="accent6">
                              <a:lumMod val="75000"/>
                            </a:schemeClr>
                          </a:solidFill>
                          <a:effectLst/>
                          <a:latin typeface="+mn-lt"/>
                          <a:ea typeface="+mn-ea"/>
                          <a:cs typeface="+mn-cs"/>
                        </a:rPr>
                        <a:t>      </a:t>
                      </a:r>
                      <a:r>
                        <a:rPr lang="en-US" altLang="zh-CN" sz="1800" b="0" kern="1200" dirty="0">
                          <a:solidFill>
                            <a:schemeClr val="accent6">
                              <a:lumMod val="75000"/>
                            </a:schemeClr>
                          </a:solidFill>
                          <a:effectLst/>
                          <a:latin typeface="+mn-lt"/>
                          <a:ea typeface="+mn-ea"/>
                          <a:cs typeface="+mn-cs"/>
                        </a:rPr>
                        <a:t> -3.4028235E+38 to -1.4E-45</a:t>
                      </a:r>
                      <a:endParaRPr lang="zh-CN" altLang="zh-CN" sz="1800" b="0" kern="1200" dirty="0">
                        <a:solidFill>
                          <a:schemeClr val="accent6">
                            <a:lumMod val="75000"/>
                          </a:schemeClr>
                        </a:solidFill>
                        <a:effectLst/>
                        <a:latin typeface="+mn-lt"/>
                        <a:ea typeface="+mn-ea"/>
                        <a:cs typeface="+mn-cs"/>
                      </a:endParaRPr>
                    </a:p>
                    <a:p>
                      <a:pPr algn="ctr"/>
                      <a:r>
                        <a:rPr lang="en-US" altLang="zh-CN" sz="1800" b="0" kern="1200" dirty="0">
                          <a:solidFill>
                            <a:schemeClr val="accent6">
                              <a:lumMod val="75000"/>
                            </a:schemeClr>
                          </a:solidFill>
                          <a:effectLst/>
                          <a:latin typeface="+mn-lt"/>
                          <a:ea typeface="+mn-ea"/>
                          <a:cs typeface="+mn-cs"/>
                        </a:rPr>
                        <a:t>Positive:</a:t>
                      </a:r>
                      <a:r>
                        <a:rPr lang="en-US" altLang="zh-CN" sz="1800" b="0" kern="1200" baseline="0" dirty="0">
                          <a:solidFill>
                            <a:schemeClr val="accent6">
                              <a:lumMod val="75000"/>
                            </a:schemeClr>
                          </a:solidFill>
                          <a:effectLst/>
                          <a:latin typeface="+mn-lt"/>
                          <a:ea typeface="+mn-ea"/>
                          <a:cs typeface="+mn-cs"/>
                        </a:rPr>
                        <a:t>        </a:t>
                      </a:r>
                      <a:r>
                        <a:rPr lang="en-US" altLang="zh-CN" sz="1800" b="0" kern="1200" dirty="0">
                          <a:solidFill>
                            <a:schemeClr val="accent6">
                              <a:lumMod val="75000"/>
                            </a:schemeClr>
                          </a:solidFill>
                          <a:effectLst/>
                          <a:latin typeface="+mn-lt"/>
                          <a:ea typeface="+mn-ea"/>
                          <a:cs typeface="+mn-cs"/>
                        </a:rPr>
                        <a:t>1.4E-45 to 3.4028235E+38</a:t>
                      </a:r>
                      <a:endParaRPr lang="zh-CN" altLang="zh-CN" sz="1800" b="0" kern="1200" dirty="0">
                        <a:solidFill>
                          <a:schemeClr val="accent6">
                            <a:lumMod val="75000"/>
                          </a:schemeClr>
                        </a:solidFill>
                        <a:effectLst/>
                        <a:latin typeface="+mn-lt"/>
                        <a:ea typeface="+mn-ea"/>
                        <a:cs typeface="+mn-cs"/>
                      </a:endParaRPr>
                    </a:p>
                  </a:txBody>
                  <a:tcPr anchor="ctr"/>
                </a:tc>
                <a:tc>
                  <a:txBody>
                    <a:bodyPr/>
                    <a:lstStyle/>
                    <a:p>
                      <a:pPr algn="ctr"/>
                      <a:r>
                        <a:rPr lang="en-US" altLang="zh-CN" b="1" dirty="0">
                          <a:solidFill>
                            <a:schemeClr val="tx1">
                              <a:lumMod val="65000"/>
                              <a:lumOff val="35000"/>
                            </a:schemeClr>
                          </a:solidFill>
                        </a:rPr>
                        <a:t>4 bytes</a:t>
                      </a:r>
                      <a:endParaRPr lang="zh-CN" altLang="en-US" b="1" dirty="0">
                        <a:solidFill>
                          <a:schemeClr val="tx1">
                            <a:lumMod val="65000"/>
                            <a:lumOff val="35000"/>
                          </a:schemeClr>
                        </a:solidFill>
                      </a:endParaRPr>
                    </a:p>
                  </a:txBody>
                  <a:tcPr anchor="ctr"/>
                </a:tc>
                <a:extLst>
                  <a:ext uri="{0D108BD9-81ED-4DB2-BD59-A6C34878D82A}">
                    <a16:rowId xmlns:a16="http://schemas.microsoft.com/office/drawing/2014/main" val="10005"/>
                  </a:ext>
                </a:extLst>
              </a:tr>
              <a:tr h="920469">
                <a:tc>
                  <a:txBody>
                    <a:bodyPr/>
                    <a:lstStyle/>
                    <a:p>
                      <a:pPr algn="ctr"/>
                      <a:r>
                        <a:rPr lang="en-US" altLang="zh-CN" sz="2000" b="1" dirty="0">
                          <a:solidFill>
                            <a:schemeClr val="accent1"/>
                          </a:solidFill>
                        </a:rPr>
                        <a:t>double(</a:t>
                      </a:r>
                      <a:r>
                        <a:rPr lang="zh-CN" altLang="en-US" sz="2000" b="1" dirty="0">
                          <a:solidFill>
                            <a:schemeClr val="accent1"/>
                          </a:solidFill>
                        </a:rPr>
                        <a:t>双精度</a:t>
                      </a:r>
                      <a:r>
                        <a:rPr lang="en-US" altLang="zh-CN" sz="2000" b="1" dirty="0">
                          <a:solidFill>
                            <a:schemeClr val="accent1"/>
                          </a:solidFill>
                        </a:rPr>
                        <a:t>)</a:t>
                      </a:r>
                      <a:endParaRPr lang="zh-CN" altLang="en-US" sz="2000" b="1" dirty="0">
                        <a:solidFill>
                          <a:schemeClr val="accent1"/>
                        </a:solidFill>
                      </a:endParaRPr>
                    </a:p>
                  </a:txBody>
                  <a:tcPr anchor="ctr"/>
                </a:tc>
                <a:tc>
                  <a:txBody>
                    <a:bodyPr/>
                    <a:lstStyle/>
                    <a:p>
                      <a:pPr algn="ctr"/>
                      <a:r>
                        <a:rPr lang="en-US" altLang="zh-CN" sz="1800" b="0" kern="1200" dirty="0">
                          <a:solidFill>
                            <a:schemeClr val="accent6">
                              <a:lumMod val="75000"/>
                            </a:schemeClr>
                          </a:solidFill>
                          <a:effectLst/>
                          <a:latin typeface="+mn-lt"/>
                          <a:ea typeface="+mn-ea"/>
                          <a:cs typeface="+mn-cs"/>
                        </a:rPr>
                        <a:t>Negative :      -1.7976931348623157E+308 to -4.9E-324</a:t>
                      </a:r>
                    </a:p>
                    <a:p>
                      <a:pPr algn="ctr"/>
                      <a:r>
                        <a:rPr lang="en-US" altLang="zh-CN" sz="1800" b="0" kern="1200" dirty="0">
                          <a:solidFill>
                            <a:schemeClr val="accent6">
                              <a:lumMod val="75000"/>
                            </a:schemeClr>
                          </a:solidFill>
                          <a:effectLst/>
                          <a:latin typeface="+mn-lt"/>
                          <a:ea typeface="+mn-ea"/>
                          <a:cs typeface="+mn-cs"/>
                        </a:rPr>
                        <a:t>Positive :        4.9E-324 to 1.7976931348623157E+308</a:t>
                      </a:r>
                      <a:endParaRPr lang="zh-CN" altLang="en-US" b="0" dirty="0">
                        <a:solidFill>
                          <a:schemeClr val="accent6">
                            <a:lumMod val="75000"/>
                          </a:schemeClr>
                        </a:solidFill>
                        <a:latin typeface="+mj-lt"/>
                      </a:endParaRPr>
                    </a:p>
                  </a:txBody>
                  <a:tcPr anchor="ctr"/>
                </a:tc>
                <a:tc>
                  <a:txBody>
                    <a:bodyPr/>
                    <a:lstStyle/>
                    <a:p>
                      <a:pPr algn="ctr"/>
                      <a:r>
                        <a:rPr lang="en-US" altLang="zh-CN" b="1" dirty="0">
                          <a:solidFill>
                            <a:schemeClr val="tx1">
                              <a:lumMod val="65000"/>
                              <a:lumOff val="35000"/>
                            </a:schemeClr>
                          </a:solidFill>
                        </a:rPr>
                        <a:t>8 bytes</a:t>
                      </a:r>
                      <a:endParaRPr lang="zh-CN" altLang="en-US" b="1" dirty="0">
                        <a:solidFill>
                          <a:schemeClr val="tx1">
                            <a:lumMod val="65000"/>
                            <a:lumOff val="35000"/>
                          </a:schemeClr>
                        </a:solidFill>
                      </a:endParaRPr>
                    </a:p>
                  </a:txBody>
                  <a:tcPr anchor="ctr"/>
                </a:tc>
                <a:extLst>
                  <a:ext uri="{0D108BD9-81ED-4DB2-BD59-A6C34878D82A}">
                    <a16:rowId xmlns:a16="http://schemas.microsoft.com/office/drawing/2014/main" val="10006"/>
                  </a:ext>
                </a:extLst>
              </a:tr>
            </a:tbl>
          </a:graphicData>
        </a:graphic>
      </p:graphicFrame>
      <p:sp>
        <p:nvSpPr>
          <p:cNvPr id="24" name="TextBox 6"/>
          <p:cNvSpPr txBox="1"/>
          <p:nvPr/>
        </p:nvSpPr>
        <p:spPr>
          <a:xfrm>
            <a:off x="4727848" y="1196752"/>
            <a:ext cx="3240360" cy="369332"/>
          </a:xfrm>
          <a:prstGeom prst="rect">
            <a:avLst/>
          </a:prstGeom>
          <a:noFill/>
        </p:spPr>
        <p:txBody>
          <a:bodyPr wrap="square" rtlCol="0">
            <a:spAutoFit/>
          </a:bodyPr>
          <a:lstStyle/>
          <a:p>
            <a:pPr algn="ctr"/>
            <a:r>
              <a:rPr lang="zh-CN" altLang="en-US" b="1" dirty="0">
                <a:solidFill>
                  <a:srgbClr val="7030A0"/>
                </a:solidFill>
                <a:latin typeface="微软雅黑" pitchFamily="34" charset="-122"/>
                <a:ea typeface="微软雅黑" pitchFamily="34" charset="-122"/>
              </a:rPr>
              <a:t>数值型基本数据类型</a:t>
            </a:r>
          </a:p>
        </p:txBody>
      </p:sp>
    </p:spTree>
    <p:extLst>
      <p:ext uri="{BB962C8B-B14F-4D97-AF65-F5344CB8AC3E}">
        <p14:creationId xmlns:p14="http://schemas.microsoft.com/office/powerpoint/2010/main" val="2343574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46</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Data type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数据类型</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ABAB2BC9-9B54-D04D-B09B-265C79A444AC}"/>
              </a:ext>
            </a:extLst>
          </p:cNvPr>
          <p:cNvSpPr/>
          <p:nvPr/>
        </p:nvSpPr>
        <p:spPr>
          <a:xfrm>
            <a:off x="2344870" y="1628801"/>
            <a:ext cx="6768752" cy="3477875"/>
          </a:xfrm>
          <a:prstGeom prst="rect">
            <a:avLst/>
          </a:prstGeom>
        </p:spPr>
        <p:txBody>
          <a:bodyPr wrap="square">
            <a:spAutoFit/>
          </a:bodyPr>
          <a:lstStyle/>
          <a:p>
            <a:pPr>
              <a:lnSpc>
                <a:spcPct val="150000"/>
              </a:lnSpc>
            </a:pPr>
            <a:r>
              <a:rPr lang="en-US" altLang="en-US" sz="2400" b="1" dirty="0" err="1">
                <a:solidFill>
                  <a:srgbClr val="FF0000"/>
                </a:solidFill>
                <a:latin typeface="Courier New" pitchFamily="49" charset="0"/>
              </a:rPr>
              <a:t>int</a:t>
            </a:r>
            <a:r>
              <a:rPr lang="en-US" altLang="en-US" sz="2400" b="1" dirty="0">
                <a:solidFill>
                  <a:srgbClr val="FF0000"/>
                </a:solidFill>
                <a:latin typeface="Courier New" pitchFamily="49" charset="0"/>
              </a:rPr>
              <a:t> x = 1</a:t>
            </a:r>
            <a:r>
              <a:rPr lang="en-US" altLang="en-US" sz="2400" b="1" dirty="0">
                <a:latin typeface="Courier New" pitchFamily="49" charset="0"/>
              </a:rPr>
              <a:t>;</a:t>
            </a:r>
          </a:p>
          <a:p>
            <a:pPr>
              <a:lnSpc>
                <a:spcPct val="150000"/>
              </a:lnSpc>
            </a:pPr>
            <a:r>
              <a:rPr lang="en-US" altLang="zh-CN" sz="2400" b="1" dirty="0">
                <a:solidFill>
                  <a:schemeClr val="accent3">
                    <a:lumMod val="75000"/>
                  </a:schemeClr>
                </a:solidFill>
                <a:latin typeface="Courier New" pitchFamily="49" charset="0"/>
              </a:rPr>
              <a:t>long x = 8864L</a:t>
            </a:r>
            <a:r>
              <a:rPr lang="en-US" altLang="zh-CN" sz="2400" b="1" dirty="0">
                <a:solidFill>
                  <a:schemeClr val="tx1">
                    <a:lumMod val="75000"/>
                    <a:lumOff val="25000"/>
                  </a:schemeClr>
                </a:solidFill>
                <a:latin typeface="Courier New" pitchFamily="49" charset="0"/>
              </a:rPr>
              <a:t>;</a:t>
            </a:r>
            <a:r>
              <a:rPr lang="en-US" altLang="zh-CN" sz="2400" b="1" dirty="0">
                <a:solidFill>
                  <a:schemeClr val="accent3">
                    <a:lumMod val="75000"/>
                  </a:schemeClr>
                </a:solidFill>
                <a:latin typeface="Courier New" pitchFamily="49" charset="0"/>
              </a:rPr>
              <a:t>   (or 8864l)</a:t>
            </a:r>
            <a:endParaRPr lang="en-US" altLang="en-US" sz="2400" b="1" dirty="0">
              <a:solidFill>
                <a:schemeClr val="accent3">
                  <a:lumMod val="75000"/>
                </a:schemeClr>
              </a:solidFill>
              <a:latin typeface="Courier New" pitchFamily="49" charset="0"/>
            </a:endParaRPr>
          </a:p>
          <a:p>
            <a:pPr>
              <a:lnSpc>
                <a:spcPct val="150000"/>
              </a:lnSpc>
            </a:pPr>
            <a:r>
              <a:rPr lang="en-US" altLang="en-US" sz="2400" b="1" dirty="0">
                <a:solidFill>
                  <a:schemeClr val="tx1">
                    <a:lumMod val="75000"/>
                    <a:lumOff val="25000"/>
                  </a:schemeClr>
                </a:solidFill>
                <a:latin typeface="Courier New" pitchFamily="49" charset="0"/>
              </a:rPr>
              <a:t>float d = 1.4F;   (or 1.4f)</a:t>
            </a:r>
          </a:p>
          <a:p>
            <a:pPr>
              <a:lnSpc>
                <a:spcPct val="150000"/>
              </a:lnSpc>
            </a:pPr>
            <a:r>
              <a:rPr lang="en-US" altLang="en-US" sz="2400" b="1" dirty="0">
                <a:solidFill>
                  <a:schemeClr val="accent1"/>
                </a:solidFill>
                <a:latin typeface="Courier New" pitchFamily="49" charset="0"/>
              </a:rPr>
              <a:t>double d = 1.4</a:t>
            </a:r>
            <a:r>
              <a:rPr lang="en-US" altLang="en-US" sz="2400" b="1" dirty="0">
                <a:latin typeface="Courier New" pitchFamily="49" charset="0"/>
              </a:rPr>
              <a:t>;   </a:t>
            </a:r>
            <a:r>
              <a:rPr lang="en-US" altLang="en-US" sz="2400" b="1" dirty="0">
                <a:solidFill>
                  <a:schemeClr val="accent1"/>
                </a:solidFill>
                <a:latin typeface="Courier New" pitchFamily="49" charset="0"/>
              </a:rPr>
              <a:t>(or 1.4D 1.4d)</a:t>
            </a:r>
          </a:p>
          <a:p>
            <a:pPr>
              <a:lnSpc>
                <a:spcPct val="150000"/>
              </a:lnSpc>
            </a:pPr>
            <a:r>
              <a:rPr lang="en-US" altLang="zh-CN" sz="2400" b="1" dirty="0">
                <a:solidFill>
                  <a:schemeClr val="accent6">
                    <a:lumMod val="75000"/>
                  </a:schemeClr>
                </a:solidFill>
                <a:latin typeface="Courier New" pitchFamily="49" charset="0"/>
              </a:rPr>
              <a:t>c</a:t>
            </a:r>
            <a:r>
              <a:rPr lang="en-US" altLang="en-US" sz="2400" b="1" dirty="0">
                <a:solidFill>
                  <a:schemeClr val="accent6">
                    <a:lumMod val="75000"/>
                  </a:schemeClr>
                </a:solidFill>
                <a:latin typeface="Courier New" pitchFamily="49" charset="0"/>
              </a:rPr>
              <a:t>har a = 'A'</a:t>
            </a:r>
            <a:r>
              <a:rPr lang="en-US" altLang="en-US" sz="2400" b="1" dirty="0">
                <a:latin typeface="Courier New" pitchFamily="49" charset="0"/>
              </a:rPr>
              <a:t>;</a:t>
            </a:r>
          </a:p>
          <a:p>
            <a:pPr>
              <a:lnSpc>
                <a:spcPct val="150000"/>
              </a:lnSpc>
              <a:spcBef>
                <a:spcPct val="50000"/>
              </a:spcBef>
              <a:buFont typeface="Monotype Sorts" pitchFamily="2" charset="2"/>
              <a:buNone/>
            </a:pPr>
            <a:endParaRPr lang="en-US" altLang="en-US" sz="2000" dirty="0">
              <a:latin typeface="Courier New" pitchFamily="49" charset="0"/>
            </a:endParaRPr>
          </a:p>
        </p:txBody>
      </p:sp>
      <p:pic>
        <p:nvPicPr>
          <p:cNvPr id="7" name="Picture 2" descr="C:\Users\Administrator\Desktop\java课件\pics\02\问号.png">
            <a:extLst>
              <a:ext uri="{FF2B5EF4-FFF2-40B4-BE49-F238E27FC236}">
                <a16:creationId xmlns:a16="http://schemas.microsoft.com/office/drawing/2014/main" id="{2E52A275-EABE-D84A-86EC-F3D02B987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568" y="5013176"/>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4">
            <a:extLst>
              <a:ext uri="{FF2B5EF4-FFF2-40B4-BE49-F238E27FC236}">
                <a16:creationId xmlns:a16="http://schemas.microsoft.com/office/drawing/2014/main" id="{97A6592A-B462-6442-BB6D-C73B0E4302C5}"/>
              </a:ext>
            </a:extLst>
          </p:cNvPr>
          <p:cNvSpPr txBox="1"/>
          <p:nvPr/>
        </p:nvSpPr>
        <p:spPr>
          <a:xfrm>
            <a:off x="3647728" y="5363925"/>
            <a:ext cx="6336704"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为什么</a:t>
            </a:r>
            <a:r>
              <a:rPr lang="en-US" altLang="zh-CN" sz="2400" dirty="0">
                <a:latin typeface="微软雅黑" pitchFamily="34" charset="-122"/>
                <a:ea typeface="微软雅黑" pitchFamily="34" charset="-122"/>
              </a:rPr>
              <a:t>long</a:t>
            </a:r>
            <a:r>
              <a:rPr lang="zh-CN" altLang="en-US" sz="2400" dirty="0">
                <a:latin typeface="微软雅黑" pitchFamily="34" charset="-122"/>
                <a:ea typeface="微软雅黑" pitchFamily="34" charset="-122"/>
              </a:rPr>
              <a:t>和</a:t>
            </a:r>
            <a:r>
              <a:rPr lang="en-US" altLang="zh-CN" sz="2400" dirty="0">
                <a:latin typeface="微软雅黑" pitchFamily="34" charset="-122"/>
                <a:ea typeface="微软雅黑" pitchFamily="34" charset="-122"/>
              </a:rPr>
              <a:t>float</a:t>
            </a:r>
            <a:r>
              <a:rPr lang="zh-CN" altLang="en-US" sz="2400" dirty="0">
                <a:latin typeface="微软雅黑" pitchFamily="34" charset="-122"/>
                <a:ea typeface="微软雅黑" pitchFamily="34" charset="-122"/>
              </a:rPr>
              <a:t>赋值时需要在尾部添加</a:t>
            </a:r>
            <a:r>
              <a:rPr lang="en-US" altLang="zh-CN" sz="2400" dirty="0">
                <a:latin typeface="微软雅黑" pitchFamily="34" charset="-122"/>
                <a:ea typeface="微软雅黑" pitchFamily="34" charset="-122"/>
              </a:rPr>
              <a:t>L/F</a:t>
            </a:r>
            <a:r>
              <a:rPr lang="zh-CN" altLang="en-US" sz="2400" dirty="0">
                <a:latin typeface="微软雅黑" pitchFamily="34" charset="-122"/>
                <a:ea typeface="微软雅黑" pitchFamily="34" charset="-122"/>
              </a:rPr>
              <a:t>？</a:t>
            </a:r>
          </a:p>
        </p:txBody>
      </p:sp>
    </p:spTree>
    <p:extLst>
      <p:ext uri="{BB962C8B-B14F-4D97-AF65-F5344CB8AC3E}">
        <p14:creationId xmlns:p14="http://schemas.microsoft.com/office/powerpoint/2010/main" val="1472257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47</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Data type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数据类型</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536359D1-FE74-B545-9D22-5AC254CBC150}"/>
              </a:ext>
            </a:extLst>
          </p:cNvPr>
          <p:cNvSpPr/>
          <p:nvPr/>
        </p:nvSpPr>
        <p:spPr>
          <a:xfrm>
            <a:off x="2344870" y="1628800"/>
            <a:ext cx="6768752" cy="600164"/>
          </a:xfrm>
          <a:prstGeom prst="rect">
            <a:avLst/>
          </a:prstGeom>
        </p:spPr>
        <p:txBody>
          <a:bodyPr wrap="square">
            <a:spAutoFit/>
          </a:bodyPr>
          <a:lstStyle/>
          <a:p>
            <a:pPr algn="ctr">
              <a:lnSpc>
                <a:spcPct val="150000"/>
              </a:lnSpc>
            </a:pPr>
            <a:r>
              <a:rPr lang="en-US" altLang="zh-CN" sz="2400" b="1" dirty="0">
                <a:solidFill>
                  <a:schemeClr val="accent3">
                    <a:lumMod val="75000"/>
                  </a:schemeClr>
                </a:solidFill>
                <a:latin typeface="Courier New" pitchFamily="49" charset="0"/>
              </a:rPr>
              <a:t>long x = 8864</a:t>
            </a:r>
            <a:r>
              <a:rPr lang="en-US" altLang="zh-CN" sz="2400" b="1" dirty="0">
                <a:latin typeface="Courier New" pitchFamily="49" charset="0"/>
              </a:rPr>
              <a:t>;</a:t>
            </a:r>
          </a:p>
        </p:txBody>
      </p:sp>
      <p:cxnSp>
        <p:nvCxnSpPr>
          <p:cNvPr id="11" name="直接箭头连接符 6">
            <a:extLst>
              <a:ext uri="{FF2B5EF4-FFF2-40B4-BE49-F238E27FC236}">
                <a16:creationId xmlns:a16="http://schemas.microsoft.com/office/drawing/2014/main" id="{313D41E3-2A2D-AA43-AE19-9CE51921EAC3}"/>
              </a:ext>
            </a:extLst>
          </p:cNvPr>
          <p:cNvCxnSpPr/>
          <p:nvPr/>
        </p:nvCxnSpPr>
        <p:spPr>
          <a:xfrm>
            <a:off x="6528048" y="2228964"/>
            <a:ext cx="1368152" cy="1344052"/>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A38E1FCC-2AA3-1845-8BB7-1D45B4CF8801}"/>
              </a:ext>
            </a:extLst>
          </p:cNvPr>
          <p:cNvGrpSpPr/>
          <p:nvPr/>
        </p:nvGrpSpPr>
        <p:grpSpPr>
          <a:xfrm>
            <a:off x="6600056" y="3681028"/>
            <a:ext cx="2736304" cy="1512168"/>
            <a:chOff x="5076056" y="3681028"/>
            <a:chExt cx="2736304" cy="1512168"/>
          </a:xfrm>
        </p:grpSpPr>
        <p:grpSp>
          <p:nvGrpSpPr>
            <p:cNvPr id="13" name="组合 12">
              <a:extLst>
                <a:ext uri="{FF2B5EF4-FFF2-40B4-BE49-F238E27FC236}">
                  <a16:creationId xmlns:a16="http://schemas.microsoft.com/office/drawing/2014/main" id="{7AF280D2-8E51-4848-A745-C82BB12EC8C7}"/>
                </a:ext>
              </a:extLst>
            </p:cNvPr>
            <p:cNvGrpSpPr/>
            <p:nvPr/>
          </p:nvGrpSpPr>
          <p:grpSpPr>
            <a:xfrm>
              <a:off x="5076056" y="3681028"/>
              <a:ext cx="2736304" cy="1512168"/>
              <a:chOff x="5076056" y="3681028"/>
              <a:chExt cx="2736304" cy="1512168"/>
            </a:xfrm>
          </p:grpSpPr>
          <p:sp>
            <p:nvSpPr>
              <p:cNvPr id="15" name="矩形 14">
                <a:extLst>
                  <a:ext uri="{FF2B5EF4-FFF2-40B4-BE49-F238E27FC236}">
                    <a16:creationId xmlns:a16="http://schemas.microsoft.com/office/drawing/2014/main" id="{66AFC63B-C9CC-1E48-8F8F-19EF8A4D280C}"/>
                  </a:ext>
                </a:extLst>
              </p:cNvPr>
              <p:cNvSpPr/>
              <p:nvPr/>
            </p:nvSpPr>
            <p:spPr>
              <a:xfrm>
                <a:off x="5076056" y="3681028"/>
                <a:ext cx="2736304" cy="151216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24">
                <a:extLst>
                  <a:ext uri="{FF2B5EF4-FFF2-40B4-BE49-F238E27FC236}">
                    <a16:creationId xmlns:a16="http://schemas.microsoft.com/office/drawing/2014/main" id="{493F0732-2DFF-DB44-80B4-4480BA09954D}"/>
                  </a:ext>
                </a:extLst>
              </p:cNvPr>
              <p:cNvSpPr txBox="1"/>
              <p:nvPr/>
            </p:nvSpPr>
            <p:spPr>
              <a:xfrm>
                <a:off x="5508104" y="4788749"/>
                <a:ext cx="1872208" cy="400110"/>
              </a:xfrm>
              <a:prstGeom prst="rect">
                <a:avLst/>
              </a:prstGeom>
              <a:noFill/>
            </p:spPr>
            <p:txBody>
              <a:bodyPr wrap="square" rtlCol="0">
                <a:spAutoFit/>
              </a:bodyPr>
              <a:lstStyle/>
              <a:p>
                <a:pPr algn="ctr"/>
                <a:r>
                  <a:rPr lang="en-US" altLang="zh-CN" sz="2000" b="1" dirty="0">
                    <a:solidFill>
                      <a:schemeClr val="accent1"/>
                    </a:solidFill>
                  </a:rPr>
                  <a:t>JVM</a:t>
                </a:r>
                <a:endParaRPr lang="zh-CN" altLang="en-US" sz="2000" b="1" dirty="0">
                  <a:solidFill>
                    <a:schemeClr val="accent1"/>
                  </a:solidFill>
                </a:endParaRPr>
              </a:p>
            </p:txBody>
          </p:sp>
        </p:grpSp>
        <p:sp>
          <p:nvSpPr>
            <p:cNvPr id="14" name="矩形 13">
              <a:extLst>
                <a:ext uri="{FF2B5EF4-FFF2-40B4-BE49-F238E27FC236}">
                  <a16:creationId xmlns:a16="http://schemas.microsoft.com/office/drawing/2014/main" id="{A74796DA-26F0-9E4C-A564-C7CA6BEA142C}"/>
                </a:ext>
              </a:extLst>
            </p:cNvPr>
            <p:cNvSpPr/>
            <p:nvPr/>
          </p:nvSpPr>
          <p:spPr>
            <a:xfrm>
              <a:off x="5652120" y="3933056"/>
              <a:ext cx="1584176" cy="64807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solidFill>
                </a:rPr>
                <a:t>int</a:t>
              </a:r>
              <a:r>
                <a:rPr lang="en-US" altLang="zh-CN" sz="2400" b="1" dirty="0">
                  <a:solidFill>
                    <a:schemeClr val="bg1"/>
                  </a:solidFill>
                </a:rPr>
                <a:t>: 8864</a:t>
              </a:r>
              <a:endParaRPr lang="zh-CN" altLang="en-US" sz="2400" b="1" dirty="0">
                <a:solidFill>
                  <a:schemeClr val="bg1"/>
                </a:solidFill>
              </a:endParaRPr>
            </a:p>
          </p:txBody>
        </p:sp>
      </p:grpSp>
      <p:sp>
        <p:nvSpPr>
          <p:cNvPr id="17" name="矩形 16">
            <a:extLst>
              <a:ext uri="{FF2B5EF4-FFF2-40B4-BE49-F238E27FC236}">
                <a16:creationId xmlns:a16="http://schemas.microsoft.com/office/drawing/2014/main" id="{40F152B3-EC21-A24F-A9ED-00538B936C29}"/>
              </a:ext>
            </a:extLst>
          </p:cNvPr>
          <p:cNvSpPr/>
          <p:nvPr/>
        </p:nvSpPr>
        <p:spPr>
          <a:xfrm>
            <a:off x="2279576" y="4067780"/>
            <a:ext cx="2674130" cy="677108"/>
          </a:xfrm>
          <a:prstGeom prst="rect">
            <a:avLst/>
          </a:prstGeom>
        </p:spPr>
        <p:txBody>
          <a:bodyPr wrap="none">
            <a:spAutoFit/>
          </a:bodyPr>
          <a:lstStyle/>
          <a:p>
            <a:pPr algn="ctr"/>
            <a:r>
              <a:rPr lang="en-US" altLang="zh-CN" sz="2000" b="1" dirty="0">
                <a:solidFill>
                  <a:schemeClr val="accent3">
                    <a:lumMod val="75000"/>
                  </a:schemeClr>
                </a:solidFill>
                <a:latin typeface="Courier New" pitchFamily="49" charset="0"/>
              </a:rPr>
              <a:t>long:8</a:t>
            </a:r>
            <a:r>
              <a:rPr lang="zh-CN" altLang="en-US" sz="2000" b="1" dirty="0">
                <a:solidFill>
                  <a:schemeClr val="accent3">
                    <a:lumMod val="75000"/>
                  </a:schemeClr>
                </a:solidFill>
                <a:latin typeface="Courier New" pitchFamily="49" charset="0"/>
              </a:rPr>
              <a:t>字节</a:t>
            </a:r>
            <a:endParaRPr lang="en-US" altLang="zh-CN" sz="2000" b="1" dirty="0">
              <a:solidFill>
                <a:schemeClr val="accent3">
                  <a:lumMod val="75000"/>
                </a:schemeClr>
              </a:solidFill>
              <a:latin typeface="Courier New" pitchFamily="49" charset="0"/>
            </a:endParaRPr>
          </a:p>
          <a:p>
            <a:pPr algn="ctr"/>
            <a:r>
              <a:rPr lang="en-US" altLang="zh-CN" dirty="0">
                <a:solidFill>
                  <a:schemeClr val="tx1">
                    <a:lumMod val="65000"/>
                    <a:lumOff val="35000"/>
                  </a:schemeClr>
                </a:solidFill>
                <a:latin typeface="Calibri" pitchFamily="34" charset="0"/>
                <a:ea typeface="微软雅黑" pitchFamily="34" charset="-122"/>
              </a:rPr>
              <a:t>8864</a:t>
            </a:r>
            <a:r>
              <a:rPr lang="zh-CN" altLang="en-US" dirty="0">
                <a:solidFill>
                  <a:schemeClr val="tx1">
                    <a:lumMod val="65000"/>
                    <a:lumOff val="35000"/>
                  </a:schemeClr>
                </a:solidFill>
                <a:latin typeface="Calibri" pitchFamily="34" charset="0"/>
                <a:ea typeface="微软雅黑" pitchFamily="34" charset="-122"/>
              </a:rPr>
              <a:t>在</a:t>
            </a:r>
            <a:r>
              <a:rPr lang="en-US" altLang="zh-CN" dirty="0">
                <a:solidFill>
                  <a:schemeClr val="tx1">
                    <a:lumMod val="65000"/>
                    <a:lumOff val="35000"/>
                  </a:schemeClr>
                </a:solidFill>
                <a:latin typeface="Calibri" pitchFamily="34" charset="0"/>
                <a:ea typeface="微软雅黑" pitchFamily="34" charset="-122"/>
              </a:rPr>
              <a:t>long</a:t>
            </a:r>
            <a:r>
              <a:rPr lang="zh-CN" altLang="en-US" dirty="0">
                <a:solidFill>
                  <a:schemeClr val="tx1">
                    <a:lumMod val="65000"/>
                    <a:lumOff val="35000"/>
                  </a:schemeClr>
                </a:solidFill>
                <a:latin typeface="Calibri" pitchFamily="34" charset="0"/>
                <a:ea typeface="微软雅黑" pitchFamily="34" charset="-122"/>
              </a:rPr>
              <a:t>表示的范围内</a:t>
            </a:r>
            <a:endParaRPr lang="en-US" altLang="zh-CN" b="1" dirty="0">
              <a:solidFill>
                <a:schemeClr val="tx1">
                  <a:lumMod val="65000"/>
                  <a:lumOff val="35000"/>
                </a:schemeClr>
              </a:solidFill>
              <a:latin typeface="Calibri" pitchFamily="34" charset="0"/>
              <a:ea typeface="微软雅黑" pitchFamily="34" charset="-122"/>
            </a:endParaRPr>
          </a:p>
        </p:txBody>
      </p:sp>
      <p:cxnSp>
        <p:nvCxnSpPr>
          <p:cNvPr id="18" name="直接箭头连接符 30">
            <a:extLst>
              <a:ext uri="{FF2B5EF4-FFF2-40B4-BE49-F238E27FC236}">
                <a16:creationId xmlns:a16="http://schemas.microsoft.com/office/drawing/2014/main" id="{767E6CBC-B72D-AA46-98F4-16B62A0ABC2B}"/>
              </a:ext>
            </a:extLst>
          </p:cNvPr>
          <p:cNvCxnSpPr/>
          <p:nvPr/>
        </p:nvCxnSpPr>
        <p:spPr>
          <a:xfrm flipH="1">
            <a:off x="3616642" y="2228964"/>
            <a:ext cx="1337065" cy="1704092"/>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1FD23CD6-E4F8-E74C-B23E-75191728C8F0}"/>
              </a:ext>
            </a:extLst>
          </p:cNvPr>
          <p:cNvSpPr/>
          <p:nvPr/>
        </p:nvSpPr>
        <p:spPr>
          <a:xfrm>
            <a:off x="7170930" y="3933056"/>
            <a:ext cx="1584176" cy="64807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long: 8864</a:t>
            </a:r>
            <a:endParaRPr lang="zh-CN" altLang="en-US" sz="2400" b="1" dirty="0">
              <a:solidFill>
                <a:schemeClr val="bg1"/>
              </a:solidFill>
            </a:endParaRPr>
          </a:p>
        </p:txBody>
      </p:sp>
      <p:sp>
        <p:nvSpPr>
          <p:cNvPr id="20" name="TextBox 33">
            <a:extLst>
              <a:ext uri="{FF2B5EF4-FFF2-40B4-BE49-F238E27FC236}">
                <a16:creationId xmlns:a16="http://schemas.microsoft.com/office/drawing/2014/main" id="{21D5BE9D-CB40-5A42-B92D-D9021D2E7CE7}"/>
              </a:ext>
            </a:extLst>
          </p:cNvPr>
          <p:cNvSpPr txBox="1"/>
          <p:nvPr/>
        </p:nvSpPr>
        <p:spPr>
          <a:xfrm>
            <a:off x="3143672" y="5589240"/>
            <a:ext cx="5611434" cy="369332"/>
          </a:xfrm>
          <a:prstGeom prst="rect">
            <a:avLst/>
          </a:prstGeom>
          <a:solidFill>
            <a:schemeClr val="tx1">
              <a:lumMod val="65000"/>
              <a:lumOff val="35000"/>
            </a:schemeClr>
          </a:solidFill>
        </p:spPr>
        <p:txBody>
          <a:bodyPr wrap="square" rtlCol="0">
            <a:spAutoFit/>
          </a:bodyPr>
          <a:lstStyle/>
          <a:p>
            <a:pPr algn="ctr"/>
            <a:r>
              <a:rPr lang="en-US" altLang="zh-CN" dirty="0">
                <a:solidFill>
                  <a:schemeClr val="bg1"/>
                </a:solidFill>
                <a:latin typeface="Calibri" pitchFamily="34" charset="0"/>
                <a:ea typeface="微软雅黑" pitchFamily="34" charset="-122"/>
              </a:rPr>
              <a:t>JVM</a:t>
            </a:r>
            <a:r>
              <a:rPr lang="zh-CN" altLang="en-US" dirty="0">
                <a:solidFill>
                  <a:schemeClr val="bg1"/>
                </a:solidFill>
                <a:latin typeface="Calibri" pitchFamily="34" charset="0"/>
                <a:ea typeface="微软雅黑" pitchFamily="34" charset="-122"/>
              </a:rPr>
              <a:t>中整型默认以</a:t>
            </a:r>
            <a:r>
              <a:rPr lang="en-US" altLang="zh-CN" dirty="0" err="1">
                <a:solidFill>
                  <a:schemeClr val="bg1"/>
                </a:solidFill>
                <a:latin typeface="Calibri" pitchFamily="34" charset="0"/>
                <a:ea typeface="微软雅黑" pitchFamily="34" charset="-122"/>
              </a:rPr>
              <a:t>int</a:t>
            </a:r>
            <a:r>
              <a:rPr lang="zh-CN" altLang="en-US" dirty="0">
                <a:solidFill>
                  <a:schemeClr val="bg1"/>
                </a:solidFill>
                <a:latin typeface="Calibri" pitchFamily="34" charset="0"/>
                <a:ea typeface="微软雅黑" pitchFamily="34" charset="-122"/>
              </a:rPr>
              <a:t>存储</a:t>
            </a:r>
            <a:endParaRPr lang="en-US" altLang="zh-CN" dirty="0">
              <a:solidFill>
                <a:schemeClr val="bg1"/>
              </a:solidFill>
              <a:latin typeface="Calibri" pitchFamily="34" charset="0"/>
              <a:ea typeface="微软雅黑" pitchFamily="34" charset="-122"/>
            </a:endParaRPr>
          </a:p>
        </p:txBody>
      </p:sp>
      <p:sp>
        <p:nvSpPr>
          <p:cNvPr id="21" name="TextBox 34">
            <a:extLst>
              <a:ext uri="{FF2B5EF4-FFF2-40B4-BE49-F238E27FC236}">
                <a16:creationId xmlns:a16="http://schemas.microsoft.com/office/drawing/2014/main" id="{19227A93-05ED-394A-B2FF-E31DF9C15ABC}"/>
              </a:ext>
            </a:extLst>
          </p:cNvPr>
          <p:cNvSpPr txBox="1"/>
          <p:nvPr/>
        </p:nvSpPr>
        <p:spPr>
          <a:xfrm>
            <a:off x="3143672" y="5958572"/>
            <a:ext cx="5611434" cy="369332"/>
          </a:xfrm>
          <a:prstGeom prst="rect">
            <a:avLst/>
          </a:prstGeom>
          <a:solidFill>
            <a:schemeClr val="tx1">
              <a:lumMod val="65000"/>
              <a:lumOff val="35000"/>
            </a:schemeClr>
          </a:solidFill>
        </p:spPr>
        <p:txBody>
          <a:bodyPr wrap="square" rtlCol="0">
            <a:spAutoFit/>
          </a:bodyPr>
          <a:lstStyle/>
          <a:p>
            <a:pPr algn="ctr"/>
            <a:r>
              <a:rPr lang="zh-CN" altLang="en-US" dirty="0">
                <a:solidFill>
                  <a:schemeClr val="bg1"/>
                </a:solidFill>
                <a:latin typeface="Calibri" pitchFamily="34" charset="0"/>
                <a:ea typeface="微软雅黑" pitchFamily="34" charset="-122"/>
              </a:rPr>
              <a:t>自动类型转换（升级）</a:t>
            </a:r>
            <a:endParaRPr lang="en-US" altLang="zh-CN" dirty="0">
              <a:solidFill>
                <a:schemeClr val="bg1"/>
              </a:solidFill>
              <a:latin typeface="Calibri" pitchFamily="34" charset="0"/>
              <a:ea typeface="微软雅黑" pitchFamily="34" charset="-122"/>
            </a:endParaRPr>
          </a:p>
        </p:txBody>
      </p:sp>
    </p:spTree>
    <p:extLst>
      <p:ext uri="{BB962C8B-B14F-4D97-AF65-F5344CB8AC3E}">
        <p14:creationId xmlns:p14="http://schemas.microsoft.com/office/powerpoint/2010/main" val="254250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nimBg="1"/>
      <p:bldP spid="20" grpId="0" animBg="1"/>
      <p:bldP spid="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48</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Data type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数据类型</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F0417092-BDAB-8446-9C77-C399F114A21F}"/>
              </a:ext>
            </a:extLst>
          </p:cNvPr>
          <p:cNvSpPr/>
          <p:nvPr/>
        </p:nvSpPr>
        <p:spPr>
          <a:xfrm>
            <a:off x="2344870" y="1628800"/>
            <a:ext cx="6768752" cy="600164"/>
          </a:xfrm>
          <a:prstGeom prst="rect">
            <a:avLst/>
          </a:prstGeom>
        </p:spPr>
        <p:txBody>
          <a:bodyPr wrap="square">
            <a:spAutoFit/>
          </a:bodyPr>
          <a:lstStyle/>
          <a:p>
            <a:pPr algn="ctr">
              <a:lnSpc>
                <a:spcPct val="150000"/>
              </a:lnSpc>
            </a:pPr>
            <a:r>
              <a:rPr lang="en-US" altLang="zh-CN" sz="2400" b="1" dirty="0">
                <a:solidFill>
                  <a:schemeClr val="accent3">
                    <a:lumMod val="75000"/>
                  </a:schemeClr>
                </a:solidFill>
                <a:latin typeface="Courier New" pitchFamily="49" charset="0"/>
              </a:rPr>
              <a:t>long x = 100000000000</a:t>
            </a:r>
            <a:r>
              <a:rPr lang="en-US" altLang="zh-CN" sz="2400" b="1" dirty="0">
                <a:latin typeface="Courier New" pitchFamily="49" charset="0"/>
              </a:rPr>
              <a:t>;</a:t>
            </a:r>
          </a:p>
        </p:txBody>
      </p:sp>
      <p:cxnSp>
        <p:nvCxnSpPr>
          <p:cNvPr id="23" name="直接箭头连接符 6">
            <a:extLst>
              <a:ext uri="{FF2B5EF4-FFF2-40B4-BE49-F238E27FC236}">
                <a16:creationId xmlns:a16="http://schemas.microsoft.com/office/drawing/2014/main" id="{0C8D14A5-CBF3-584C-8004-ABDB2984F5F7}"/>
              </a:ext>
            </a:extLst>
          </p:cNvPr>
          <p:cNvCxnSpPr/>
          <p:nvPr/>
        </p:nvCxnSpPr>
        <p:spPr>
          <a:xfrm>
            <a:off x="6528048" y="2228964"/>
            <a:ext cx="1368152" cy="1344052"/>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316EFD2D-1CF3-2C41-9E71-173C3C827589}"/>
              </a:ext>
            </a:extLst>
          </p:cNvPr>
          <p:cNvGrpSpPr/>
          <p:nvPr/>
        </p:nvGrpSpPr>
        <p:grpSpPr>
          <a:xfrm>
            <a:off x="6600056" y="3681028"/>
            <a:ext cx="2736304" cy="1512168"/>
            <a:chOff x="5076056" y="3681028"/>
            <a:chExt cx="2736304" cy="1512168"/>
          </a:xfrm>
        </p:grpSpPr>
        <p:grpSp>
          <p:nvGrpSpPr>
            <p:cNvPr id="25" name="组合 24">
              <a:extLst>
                <a:ext uri="{FF2B5EF4-FFF2-40B4-BE49-F238E27FC236}">
                  <a16:creationId xmlns:a16="http://schemas.microsoft.com/office/drawing/2014/main" id="{74CCD871-8DAB-1347-8363-7AED6B10FAF6}"/>
                </a:ext>
              </a:extLst>
            </p:cNvPr>
            <p:cNvGrpSpPr/>
            <p:nvPr/>
          </p:nvGrpSpPr>
          <p:grpSpPr>
            <a:xfrm>
              <a:off x="5076056" y="3681028"/>
              <a:ext cx="2736304" cy="1512168"/>
              <a:chOff x="5076056" y="3681028"/>
              <a:chExt cx="2736304" cy="1512168"/>
            </a:xfrm>
          </p:grpSpPr>
          <p:sp>
            <p:nvSpPr>
              <p:cNvPr id="27" name="矩形 26">
                <a:extLst>
                  <a:ext uri="{FF2B5EF4-FFF2-40B4-BE49-F238E27FC236}">
                    <a16:creationId xmlns:a16="http://schemas.microsoft.com/office/drawing/2014/main" id="{F72216D2-D42A-E74A-AFDB-0926CE78F8BE}"/>
                  </a:ext>
                </a:extLst>
              </p:cNvPr>
              <p:cNvSpPr/>
              <p:nvPr/>
            </p:nvSpPr>
            <p:spPr>
              <a:xfrm>
                <a:off x="5076056" y="3681028"/>
                <a:ext cx="2736304" cy="151216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4">
                <a:extLst>
                  <a:ext uri="{FF2B5EF4-FFF2-40B4-BE49-F238E27FC236}">
                    <a16:creationId xmlns:a16="http://schemas.microsoft.com/office/drawing/2014/main" id="{A40BF7A1-946A-E141-A4F9-C992116CF3FD}"/>
                  </a:ext>
                </a:extLst>
              </p:cNvPr>
              <p:cNvSpPr txBox="1"/>
              <p:nvPr/>
            </p:nvSpPr>
            <p:spPr>
              <a:xfrm>
                <a:off x="5508104" y="4788749"/>
                <a:ext cx="1872208" cy="400110"/>
              </a:xfrm>
              <a:prstGeom prst="rect">
                <a:avLst/>
              </a:prstGeom>
              <a:noFill/>
            </p:spPr>
            <p:txBody>
              <a:bodyPr wrap="square" rtlCol="0">
                <a:spAutoFit/>
              </a:bodyPr>
              <a:lstStyle/>
              <a:p>
                <a:pPr algn="ctr"/>
                <a:r>
                  <a:rPr lang="en-US" altLang="zh-CN" sz="2000" b="1" dirty="0">
                    <a:solidFill>
                      <a:schemeClr val="accent1"/>
                    </a:solidFill>
                  </a:rPr>
                  <a:t>JVM</a:t>
                </a:r>
                <a:endParaRPr lang="zh-CN" altLang="en-US" sz="2000" b="1" dirty="0">
                  <a:solidFill>
                    <a:schemeClr val="accent1"/>
                  </a:solidFill>
                </a:endParaRPr>
              </a:p>
            </p:txBody>
          </p:sp>
        </p:grpSp>
        <p:sp>
          <p:nvSpPr>
            <p:cNvPr id="26" name="矩形 25">
              <a:extLst>
                <a:ext uri="{FF2B5EF4-FFF2-40B4-BE49-F238E27FC236}">
                  <a16:creationId xmlns:a16="http://schemas.microsoft.com/office/drawing/2014/main" id="{59288193-83B4-FE41-9605-D5D993EDDDCE}"/>
                </a:ext>
              </a:extLst>
            </p:cNvPr>
            <p:cNvSpPr/>
            <p:nvPr/>
          </p:nvSpPr>
          <p:spPr>
            <a:xfrm>
              <a:off x="5652120" y="3933056"/>
              <a:ext cx="1584176" cy="64807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chemeClr val="bg1"/>
                  </a:solidFill>
                </a:rPr>
                <a:t>int</a:t>
              </a:r>
              <a:r>
                <a:rPr lang="en-US" altLang="zh-CN" sz="2400" b="1" dirty="0">
                  <a:solidFill>
                    <a:schemeClr val="bg1"/>
                  </a:solidFill>
                </a:rPr>
                <a:t>: 10e11</a:t>
              </a:r>
              <a:endParaRPr lang="zh-CN" altLang="en-US" sz="2400" b="1" dirty="0">
                <a:solidFill>
                  <a:schemeClr val="bg1"/>
                </a:solidFill>
              </a:endParaRPr>
            </a:p>
          </p:txBody>
        </p:sp>
      </p:grpSp>
      <p:grpSp>
        <p:nvGrpSpPr>
          <p:cNvPr id="29" name="组合 28">
            <a:extLst>
              <a:ext uri="{FF2B5EF4-FFF2-40B4-BE49-F238E27FC236}">
                <a16:creationId xmlns:a16="http://schemas.microsoft.com/office/drawing/2014/main" id="{4CFEB9C0-CFD3-A646-875A-4C6D91F328EE}"/>
              </a:ext>
            </a:extLst>
          </p:cNvPr>
          <p:cNvGrpSpPr/>
          <p:nvPr/>
        </p:nvGrpSpPr>
        <p:grpSpPr>
          <a:xfrm>
            <a:off x="2745724" y="4259560"/>
            <a:ext cx="3526831" cy="465584"/>
            <a:chOff x="4479849" y="3068960"/>
            <a:chExt cx="3526831" cy="465584"/>
          </a:xfrm>
        </p:grpSpPr>
        <p:pic>
          <p:nvPicPr>
            <p:cNvPr id="30" name="Picture 3" descr="C:\Users\Administrator\Desktop\java课件\pics\02\叉 (1).png">
              <a:extLst>
                <a:ext uri="{FF2B5EF4-FFF2-40B4-BE49-F238E27FC236}">
                  <a16:creationId xmlns:a16="http://schemas.microsoft.com/office/drawing/2014/main" id="{E0E68D30-AA1E-1E42-82BC-D89B102D5B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9849" y="3068960"/>
              <a:ext cx="465584" cy="46558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17">
              <a:extLst>
                <a:ext uri="{FF2B5EF4-FFF2-40B4-BE49-F238E27FC236}">
                  <a16:creationId xmlns:a16="http://schemas.microsoft.com/office/drawing/2014/main" id="{F3ACBD6E-82EE-AF4F-B584-05BBBBB62C41}"/>
                </a:ext>
              </a:extLst>
            </p:cNvPr>
            <p:cNvSpPr txBox="1"/>
            <p:nvPr/>
          </p:nvSpPr>
          <p:spPr>
            <a:xfrm>
              <a:off x="4910336" y="3117086"/>
              <a:ext cx="3096344" cy="369332"/>
            </a:xfrm>
            <a:prstGeom prst="rect">
              <a:avLst/>
            </a:prstGeom>
            <a:noFill/>
          </p:spPr>
          <p:txBody>
            <a:bodyPr wrap="square" rtlCol="0">
              <a:spAutoFit/>
            </a:bodyPr>
            <a:lstStyle/>
            <a:p>
              <a:r>
                <a:rPr lang="en-US" altLang="zh-CN" b="1" dirty="0">
                  <a:solidFill>
                    <a:schemeClr val="accent1"/>
                  </a:solidFill>
                  <a:latin typeface="Calibri" pitchFamily="34" charset="0"/>
                  <a:ea typeface="微软雅黑" pitchFamily="34" charset="-122"/>
                </a:rPr>
                <a:t>10e11</a:t>
              </a:r>
              <a:r>
                <a:rPr lang="zh-CN" altLang="en-US" b="1" dirty="0">
                  <a:solidFill>
                    <a:schemeClr val="accent1"/>
                  </a:solidFill>
                  <a:latin typeface="Calibri" pitchFamily="34" charset="0"/>
                  <a:ea typeface="微软雅黑" pitchFamily="34" charset="-122"/>
                </a:rPr>
                <a:t>超过了</a:t>
              </a:r>
              <a:r>
                <a:rPr lang="en-US" altLang="zh-CN" b="1" dirty="0" err="1">
                  <a:solidFill>
                    <a:schemeClr val="accent1"/>
                  </a:solidFill>
                  <a:latin typeface="Calibri" pitchFamily="34" charset="0"/>
                  <a:ea typeface="微软雅黑" pitchFamily="34" charset="-122"/>
                </a:rPr>
                <a:t>int</a:t>
              </a:r>
              <a:r>
                <a:rPr lang="zh-CN" altLang="en-US" b="1" dirty="0">
                  <a:solidFill>
                    <a:schemeClr val="accent1"/>
                  </a:solidFill>
                  <a:latin typeface="Calibri" pitchFamily="34" charset="0"/>
                  <a:ea typeface="微软雅黑" pitchFamily="34" charset="-122"/>
                </a:rPr>
                <a:t>的最大范围</a:t>
              </a:r>
            </a:p>
          </p:txBody>
        </p:sp>
      </p:grpSp>
    </p:spTree>
    <p:extLst>
      <p:ext uri="{BB962C8B-B14F-4D97-AF65-F5344CB8AC3E}">
        <p14:creationId xmlns:p14="http://schemas.microsoft.com/office/powerpoint/2010/main" val="165904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49</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Data type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数据类型</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2DDA3231-4915-E046-84DE-7C8056D8EF59}"/>
              </a:ext>
            </a:extLst>
          </p:cNvPr>
          <p:cNvSpPr/>
          <p:nvPr/>
        </p:nvSpPr>
        <p:spPr>
          <a:xfrm>
            <a:off x="2344870" y="1628800"/>
            <a:ext cx="6768752" cy="600164"/>
          </a:xfrm>
          <a:prstGeom prst="rect">
            <a:avLst/>
          </a:prstGeom>
        </p:spPr>
        <p:txBody>
          <a:bodyPr wrap="square">
            <a:spAutoFit/>
          </a:bodyPr>
          <a:lstStyle/>
          <a:p>
            <a:pPr algn="ctr">
              <a:lnSpc>
                <a:spcPct val="150000"/>
              </a:lnSpc>
            </a:pPr>
            <a:r>
              <a:rPr lang="en-US" altLang="zh-CN" sz="2400" b="1" dirty="0">
                <a:solidFill>
                  <a:schemeClr val="accent3">
                    <a:lumMod val="75000"/>
                  </a:schemeClr>
                </a:solidFill>
                <a:latin typeface="Courier New" pitchFamily="49" charset="0"/>
              </a:rPr>
              <a:t>long x = 100000000000</a:t>
            </a:r>
            <a:r>
              <a:rPr lang="en-US" altLang="zh-CN" sz="2400" b="1" dirty="0">
                <a:solidFill>
                  <a:schemeClr val="accent2"/>
                </a:solidFill>
                <a:latin typeface="Courier New" pitchFamily="49" charset="0"/>
              </a:rPr>
              <a:t>L</a:t>
            </a:r>
            <a:r>
              <a:rPr lang="en-US" altLang="zh-CN" sz="2400" b="1" dirty="0">
                <a:latin typeface="Courier New" pitchFamily="49" charset="0"/>
              </a:rPr>
              <a:t>;</a:t>
            </a:r>
          </a:p>
        </p:txBody>
      </p:sp>
      <p:cxnSp>
        <p:nvCxnSpPr>
          <p:cNvPr id="15" name="直接箭头连接符 6">
            <a:extLst>
              <a:ext uri="{FF2B5EF4-FFF2-40B4-BE49-F238E27FC236}">
                <a16:creationId xmlns:a16="http://schemas.microsoft.com/office/drawing/2014/main" id="{99013BC7-838B-9B4D-9425-98404CED989E}"/>
              </a:ext>
            </a:extLst>
          </p:cNvPr>
          <p:cNvCxnSpPr/>
          <p:nvPr/>
        </p:nvCxnSpPr>
        <p:spPr>
          <a:xfrm>
            <a:off x="6528048" y="2228964"/>
            <a:ext cx="1368152" cy="1344052"/>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7B7D8929-D32C-E44F-9FB2-FF4B661A705B}"/>
              </a:ext>
            </a:extLst>
          </p:cNvPr>
          <p:cNvGrpSpPr/>
          <p:nvPr/>
        </p:nvGrpSpPr>
        <p:grpSpPr>
          <a:xfrm>
            <a:off x="6600056" y="3681028"/>
            <a:ext cx="2736304" cy="1512168"/>
            <a:chOff x="5076056" y="3681028"/>
            <a:chExt cx="2736304" cy="1512168"/>
          </a:xfrm>
        </p:grpSpPr>
        <p:grpSp>
          <p:nvGrpSpPr>
            <p:cNvPr id="17" name="组合 16">
              <a:extLst>
                <a:ext uri="{FF2B5EF4-FFF2-40B4-BE49-F238E27FC236}">
                  <a16:creationId xmlns:a16="http://schemas.microsoft.com/office/drawing/2014/main" id="{B9C13C8C-A097-AD4F-A0AE-C882DD4161AB}"/>
                </a:ext>
              </a:extLst>
            </p:cNvPr>
            <p:cNvGrpSpPr/>
            <p:nvPr/>
          </p:nvGrpSpPr>
          <p:grpSpPr>
            <a:xfrm>
              <a:off x="5076056" y="3681028"/>
              <a:ext cx="2736304" cy="1512168"/>
              <a:chOff x="5076056" y="3681028"/>
              <a:chExt cx="2736304" cy="1512168"/>
            </a:xfrm>
          </p:grpSpPr>
          <p:sp>
            <p:nvSpPr>
              <p:cNvPr id="19" name="矩形 18">
                <a:extLst>
                  <a:ext uri="{FF2B5EF4-FFF2-40B4-BE49-F238E27FC236}">
                    <a16:creationId xmlns:a16="http://schemas.microsoft.com/office/drawing/2014/main" id="{50E3FC32-09AC-814C-B19D-3E71FA876568}"/>
                  </a:ext>
                </a:extLst>
              </p:cNvPr>
              <p:cNvSpPr/>
              <p:nvPr/>
            </p:nvSpPr>
            <p:spPr>
              <a:xfrm>
                <a:off x="5076056" y="3681028"/>
                <a:ext cx="2736304" cy="151216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24">
                <a:extLst>
                  <a:ext uri="{FF2B5EF4-FFF2-40B4-BE49-F238E27FC236}">
                    <a16:creationId xmlns:a16="http://schemas.microsoft.com/office/drawing/2014/main" id="{B80509A5-4DEF-824A-A0CD-4CCD425621EB}"/>
                  </a:ext>
                </a:extLst>
              </p:cNvPr>
              <p:cNvSpPr txBox="1"/>
              <p:nvPr/>
            </p:nvSpPr>
            <p:spPr>
              <a:xfrm>
                <a:off x="5508104" y="4788749"/>
                <a:ext cx="1872208" cy="400110"/>
              </a:xfrm>
              <a:prstGeom prst="rect">
                <a:avLst/>
              </a:prstGeom>
              <a:noFill/>
            </p:spPr>
            <p:txBody>
              <a:bodyPr wrap="square" rtlCol="0">
                <a:spAutoFit/>
              </a:bodyPr>
              <a:lstStyle/>
              <a:p>
                <a:pPr algn="ctr"/>
                <a:r>
                  <a:rPr lang="en-US" altLang="zh-CN" sz="2000" b="1" dirty="0">
                    <a:solidFill>
                      <a:schemeClr val="accent1"/>
                    </a:solidFill>
                  </a:rPr>
                  <a:t>JVM</a:t>
                </a:r>
                <a:endParaRPr lang="zh-CN" altLang="en-US" sz="2000" b="1" dirty="0">
                  <a:solidFill>
                    <a:schemeClr val="accent1"/>
                  </a:solidFill>
                </a:endParaRPr>
              </a:p>
            </p:txBody>
          </p:sp>
        </p:grpSp>
        <p:sp>
          <p:nvSpPr>
            <p:cNvPr id="18" name="矩形 17">
              <a:extLst>
                <a:ext uri="{FF2B5EF4-FFF2-40B4-BE49-F238E27FC236}">
                  <a16:creationId xmlns:a16="http://schemas.microsoft.com/office/drawing/2014/main" id="{6AA8676A-F055-8746-8059-DB1DF2DB1A49}"/>
                </a:ext>
              </a:extLst>
            </p:cNvPr>
            <p:cNvSpPr/>
            <p:nvPr/>
          </p:nvSpPr>
          <p:spPr>
            <a:xfrm>
              <a:off x="5605228" y="3933056"/>
              <a:ext cx="1728192" cy="64807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rPr>
                <a:t>long: 10e11</a:t>
              </a:r>
              <a:endParaRPr lang="zh-CN" altLang="en-US" sz="2400" b="1" dirty="0">
                <a:solidFill>
                  <a:schemeClr val="bg1"/>
                </a:solidFill>
              </a:endParaRPr>
            </a:p>
          </p:txBody>
        </p:sp>
      </p:grpSp>
      <p:grpSp>
        <p:nvGrpSpPr>
          <p:cNvPr id="21" name="组合 20">
            <a:extLst>
              <a:ext uri="{FF2B5EF4-FFF2-40B4-BE49-F238E27FC236}">
                <a16:creationId xmlns:a16="http://schemas.microsoft.com/office/drawing/2014/main" id="{CCA6EDE2-00ED-3742-906A-7CBB5F56F1F6}"/>
              </a:ext>
            </a:extLst>
          </p:cNvPr>
          <p:cNvGrpSpPr/>
          <p:nvPr/>
        </p:nvGrpSpPr>
        <p:grpSpPr>
          <a:xfrm>
            <a:off x="2743162" y="4258281"/>
            <a:ext cx="3529392" cy="468143"/>
            <a:chOff x="1219162" y="4258280"/>
            <a:chExt cx="3529392" cy="468143"/>
          </a:xfrm>
        </p:grpSpPr>
        <p:sp>
          <p:nvSpPr>
            <p:cNvPr id="32" name="TextBox 17">
              <a:extLst>
                <a:ext uri="{FF2B5EF4-FFF2-40B4-BE49-F238E27FC236}">
                  <a16:creationId xmlns:a16="http://schemas.microsoft.com/office/drawing/2014/main" id="{4789B241-8979-5047-AF09-1680DB139E30}"/>
                </a:ext>
              </a:extLst>
            </p:cNvPr>
            <p:cNvSpPr txBox="1"/>
            <p:nvPr/>
          </p:nvSpPr>
          <p:spPr>
            <a:xfrm>
              <a:off x="1652210" y="4307686"/>
              <a:ext cx="3096344" cy="369332"/>
            </a:xfrm>
            <a:prstGeom prst="rect">
              <a:avLst/>
            </a:prstGeom>
            <a:noFill/>
          </p:spPr>
          <p:txBody>
            <a:bodyPr wrap="square" rtlCol="0">
              <a:spAutoFit/>
            </a:bodyPr>
            <a:lstStyle/>
            <a:p>
              <a:r>
                <a:rPr lang="en-US" altLang="zh-CN" b="1" dirty="0">
                  <a:solidFill>
                    <a:schemeClr val="accent1"/>
                  </a:solidFill>
                  <a:latin typeface="Calibri" pitchFamily="34" charset="0"/>
                  <a:ea typeface="微软雅黑" pitchFamily="34" charset="-122"/>
                </a:rPr>
                <a:t>10e11</a:t>
              </a:r>
              <a:r>
                <a:rPr lang="zh-CN" altLang="en-US" b="1" dirty="0">
                  <a:solidFill>
                    <a:schemeClr val="accent1"/>
                  </a:solidFill>
                  <a:latin typeface="Calibri" pitchFamily="34" charset="0"/>
                  <a:ea typeface="微软雅黑" pitchFamily="34" charset="-122"/>
                </a:rPr>
                <a:t>在</a:t>
              </a:r>
              <a:r>
                <a:rPr lang="en-US" altLang="zh-CN" b="1" dirty="0">
                  <a:solidFill>
                    <a:schemeClr val="accent1"/>
                  </a:solidFill>
                  <a:latin typeface="Calibri" pitchFamily="34" charset="0"/>
                  <a:ea typeface="微软雅黑" pitchFamily="34" charset="-122"/>
                </a:rPr>
                <a:t>long</a:t>
              </a:r>
              <a:r>
                <a:rPr lang="zh-CN" altLang="en-US" b="1" dirty="0">
                  <a:solidFill>
                    <a:schemeClr val="accent1"/>
                  </a:solidFill>
                  <a:latin typeface="Calibri" pitchFamily="34" charset="0"/>
                  <a:ea typeface="微软雅黑" pitchFamily="34" charset="-122"/>
                </a:rPr>
                <a:t>的取值范围内</a:t>
              </a:r>
            </a:p>
          </p:txBody>
        </p:sp>
        <p:pic>
          <p:nvPicPr>
            <p:cNvPr id="33" name="Picture 2" descr="C:\Users\Administrator\Desktop\java课件\pics\02\勾号 (1).png">
              <a:extLst>
                <a:ext uri="{FF2B5EF4-FFF2-40B4-BE49-F238E27FC236}">
                  <a16:creationId xmlns:a16="http://schemas.microsoft.com/office/drawing/2014/main" id="{B3DFBC27-E85C-A841-910E-11CBFE1379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162" y="4258280"/>
              <a:ext cx="468143" cy="46814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8332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a:extLst>
              <a:ext uri="{FF2B5EF4-FFF2-40B4-BE49-F238E27FC236}">
                <a16:creationId xmlns:a16="http://schemas.microsoft.com/office/drawing/2014/main" id="{91C1B8F2-A2BF-DA43-9DC3-4F9612334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421" y="5024388"/>
            <a:ext cx="3670300" cy="901700"/>
          </a:xfrm>
          <a:prstGeom prst="rect">
            <a:avLst/>
          </a:prstGeom>
        </p:spPr>
      </p:pic>
      <p:pic>
        <p:nvPicPr>
          <p:cNvPr id="33" name="图片 32">
            <a:extLst>
              <a:ext uri="{FF2B5EF4-FFF2-40B4-BE49-F238E27FC236}">
                <a16:creationId xmlns:a16="http://schemas.microsoft.com/office/drawing/2014/main" id="{61965442-5AFC-5A41-8D3B-44E49BEB04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1021" y="2312025"/>
            <a:ext cx="3822700" cy="939800"/>
          </a:xfrm>
          <a:prstGeom prst="rect">
            <a:avLst/>
          </a:prstGeom>
        </p:spPr>
      </p:pic>
      <p:pic>
        <p:nvPicPr>
          <p:cNvPr id="31" name="图片 30">
            <a:extLst>
              <a:ext uri="{FF2B5EF4-FFF2-40B4-BE49-F238E27FC236}">
                <a16:creationId xmlns:a16="http://schemas.microsoft.com/office/drawing/2014/main" id="{115A390E-CED4-BD49-B6DB-DFBB5D3047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637" y="2420888"/>
            <a:ext cx="3009900" cy="3505200"/>
          </a:xfrm>
          <a:prstGeom prst="rect">
            <a:avLst/>
          </a:prstGeom>
          <a:ln>
            <a:solidFill>
              <a:schemeClr val="tx1"/>
            </a:solidFill>
          </a:ln>
        </p:spPr>
      </p:pic>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14" name="object 2">
            <a:extLst>
              <a:ext uri="{FF2B5EF4-FFF2-40B4-BE49-F238E27FC236}">
                <a16:creationId xmlns:a16="http://schemas.microsoft.com/office/drawing/2014/main" id="{370543DC-F856-8344-93FD-E44A9716B559}"/>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Review</a:t>
            </a:r>
            <a:endParaRPr lang="zh-CN" altLang="en-US" sz="2800" b="1" spc="-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B95754CA-A9A0-994C-B78B-A7FEA5E90C37}"/>
              </a:ext>
            </a:extLst>
          </p:cNvPr>
          <p:cNvSpPr txBox="1"/>
          <p:nvPr/>
        </p:nvSpPr>
        <p:spPr>
          <a:xfrm>
            <a:off x="2996293" y="1484784"/>
            <a:ext cx="6199414" cy="369332"/>
          </a:xfrm>
          <a:prstGeom prst="rect">
            <a:avLst/>
          </a:prstGeom>
          <a:noFill/>
        </p:spPr>
        <p:txBody>
          <a:bodyPr wrap="square">
            <a:spAutoFit/>
          </a:bodyPr>
          <a:lstStyle/>
          <a:p>
            <a:pPr algn="ctr"/>
            <a:r>
              <a:rPr lang="en-US" altLang="zh-CN" sz="1800" b="1" dirty="0">
                <a:solidFill>
                  <a:srgbClr val="C00000"/>
                </a:solidFill>
                <a:latin typeface="微软雅黑" pitchFamily="34" charset="-122"/>
                <a:ea typeface="微软雅黑" pitchFamily="34" charset="-122"/>
              </a:rPr>
              <a:t>Java-9</a:t>
            </a:r>
            <a:r>
              <a:rPr lang="zh-CN" altLang="en-US" sz="1800" b="1" dirty="0">
                <a:solidFill>
                  <a:srgbClr val="C00000"/>
                </a:solidFill>
                <a:latin typeface="微软雅黑" pitchFamily="34" charset="-122"/>
                <a:ea typeface="微软雅黑" pitchFamily="34" charset="-122"/>
              </a:rPr>
              <a:t>以后的项目结构：</a:t>
            </a:r>
            <a:r>
              <a:rPr lang="zh-CN" altLang="en-US" sz="1800" b="1" dirty="0">
                <a:solidFill>
                  <a:srgbClr val="7030A0"/>
                </a:solidFill>
                <a:latin typeface="微软雅黑" pitchFamily="34" charset="-122"/>
                <a:ea typeface="微软雅黑" pitchFamily="34" charset="-122"/>
              </a:rPr>
              <a:t>项目</a:t>
            </a:r>
            <a:r>
              <a:rPr lang="en-US" altLang="zh-CN" sz="1800" b="1" dirty="0">
                <a:solidFill>
                  <a:srgbClr val="7030A0"/>
                </a:solidFill>
                <a:latin typeface="微软雅黑" pitchFamily="34" charset="-122"/>
                <a:ea typeface="微软雅黑" pitchFamily="34" charset="-122"/>
              </a:rPr>
              <a:t>&gt;</a:t>
            </a:r>
            <a:r>
              <a:rPr lang="zh-CN" altLang="en-US" sz="1800" b="1" dirty="0">
                <a:solidFill>
                  <a:srgbClr val="7030A0"/>
                </a:solidFill>
                <a:latin typeface="微软雅黑" pitchFamily="34" charset="-122"/>
                <a:ea typeface="微软雅黑" pitchFamily="34" charset="-122"/>
              </a:rPr>
              <a:t>模块</a:t>
            </a:r>
            <a:r>
              <a:rPr lang="en-US" altLang="zh-CN" sz="1800" b="1" dirty="0">
                <a:solidFill>
                  <a:srgbClr val="7030A0"/>
                </a:solidFill>
                <a:latin typeface="微软雅黑" pitchFamily="34" charset="-122"/>
                <a:ea typeface="微软雅黑" pitchFamily="34" charset="-122"/>
              </a:rPr>
              <a:t>&gt;</a:t>
            </a:r>
            <a:r>
              <a:rPr lang="zh-CN" altLang="en-US" sz="1800" b="1" dirty="0">
                <a:solidFill>
                  <a:srgbClr val="7030A0"/>
                </a:solidFill>
                <a:latin typeface="微软雅黑" pitchFamily="34" charset="-122"/>
                <a:ea typeface="微软雅黑" pitchFamily="34" charset="-122"/>
              </a:rPr>
              <a:t>包</a:t>
            </a:r>
            <a:r>
              <a:rPr lang="en-US" altLang="zh-CN" b="1" dirty="0">
                <a:solidFill>
                  <a:srgbClr val="7030A0"/>
                </a:solidFill>
                <a:latin typeface="微软雅黑" pitchFamily="34" charset="-122"/>
                <a:ea typeface="微软雅黑" pitchFamily="34" charset="-122"/>
              </a:rPr>
              <a:t>&gt;</a:t>
            </a:r>
            <a:r>
              <a:rPr lang="zh-CN" altLang="en-US" b="1" dirty="0">
                <a:solidFill>
                  <a:srgbClr val="7030A0"/>
                </a:solidFill>
                <a:latin typeface="微软雅黑" pitchFamily="34" charset="-122"/>
                <a:ea typeface="微软雅黑" pitchFamily="34" charset="-122"/>
              </a:rPr>
              <a:t>类</a:t>
            </a:r>
            <a:endParaRPr lang="zh-CN" altLang="en-US" dirty="0">
              <a:solidFill>
                <a:srgbClr val="7030A0"/>
              </a:solidFill>
            </a:endParaRPr>
          </a:p>
        </p:txBody>
      </p:sp>
      <p:sp>
        <p:nvSpPr>
          <p:cNvPr id="10" name="矩形 9">
            <a:extLst>
              <a:ext uri="{FF2B5EF4-FFF2-40B4-BE49-F238E27FC236}">
                <a16:creationId xmlns:a16="http://schemas.microsoft.com/office/drawing/2014/main" id="{4DE8A200-6232-AA4B-AE93-85939102BCFA}"/>
              </a:ext>
            </a:extLst>
          </p:cNvPr>
          <p:cNvSpPr/>
          <p:nvPr/>
        </p:nvSpPr>
        <p:spPr>
          <a:xfrm>
            <a:off x="911424" y="3730424"/>
            <a:ext cx="2304256" cy="2746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箭头连接符 10">
            <a:extLst>
              <a:ext uri="{FF2B5EF4-FFF2-40B4-BE49-F238E27FC236}">
                <a16:creationId xmlns:a16="http://schemas.microsoft.com/office/drawing/2014/main" id="{31ECBA3F-69B2-1F4D-A41F-7173E9415ABB}"/>
              </a:ext>
            </a:extLst>
          </p:cNvPr>
          <p:cNvCxnSpPr>
            <a:cxnSpLocks/>
            <a:stCxn id="10" idx="3"/>
          </p:cNvCxnSpPr>
          <p:nvPr/>
        </p:nvCxnSpPr>
        <p:spPr>
          <a:xfrm flipV="1">
            <a:off x="3215680" y="2883480"/>
            <a:ext cx="864096" cy="984264"/>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11A034DA-4197-C44E-96D9-3AB84D8EA121}"/>
              </a:ext>
            </a:extLst>
          </p:cNvPr>
          <p:cNvSpPr/>
          <p:nvPr/>
        </p:nvSpPr>
        <p:spPr>
          <a:xfrm>
            <a:off x="911424" y="5458616"/>
            <a:ext cx="2304256" cy="2746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 name="直线箭头连接符 17">
            <a:extLst>
              <a:ext uri="{FF2B5EF4-FFF2-40B4-BE49-F238E27FC236}">
                <a16:creationId xmlns:a16="http://schemas.microsoft.com/office/drawing/2014/main" id="{8AEDA36E-0E77-A14C-BF09-3DE06451DDF0}"/>
              </a:ext>
            </a:extLst>
          </p:cNvPr>
          <p:cNvCxnSpPr>
            <a:cxnSpLocks/>
            <a:stCxn id="15" idx="3"/>
          </p:cNvCxnSpPr>
          <p:nvPr/>
        </p:nvCxnSpPr>
        <p:spPr>
          <a:xfrm flipV="1">
            <a:off x="3215680" y="5313850"/>
            <a:ext cx="859093" cy="28208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22C3639E-AAAA-5946-864B-7DF8E06ED08C}"/>
              </a:ext>
            </a:extLst>
          </p:cNvPr>
          <p:cNvSpPr txBox="1"/>
          <p:nvPr/>
        </p:nvSpPr>
        <p:spPr>
          <a:xfrm>
            <a:off x="5231904" y="3140968"/>
            <a:ext cx="4059125" cy="369332"/>
          </a:xfrm>
          <a:prstGeom prst="rect">
            <a:avLst/>
          </a:prstGeom>
          <a:noFill/>
        </p:spPr>
        <p:txBody>
          <a:bodyPr wrap="none" rtlCol="0">
            <a:spAutoFit/>
          </a:bodyPr>
          <a:lstStyle/>
          <a:p>
            <a:r>
              <a:rPr kumimoji="1" lang="zh-CN" altLang="en-US" dirty="0">
                <a:solidFill>
                  <a:srgbClr val="002060"/>
                </a:solidFill>
                <a:latin typeface="Microsoft YaHei" panose="020B0503020204020204" pitchFamily="34" charset="-122"/>
                <a:ea typeface="Microsoft YaHei" panose="020B0503020204020204" pitchFamily="34" charset="-122"/>
              </a:rPr>
              <a:t>定义这个模块中要开放哪些包作为</a:t>
            </a:r>
            <a:r>
              <a:rPr kumimoji="1" lang="en-US" altLang="zh-CN" dirty="0">
                <a:solidFill>
                  <a:srgbClr val="002060"/>
                </a:solidFill>
                <a:latin typeface="Microsoft YaHei" panose="020B0503020204020204" pitchFamily="34" charset="-122"/>
                <a:ea typeface="Microsoft YaHei" panose="020B0503020204020204" pitchFamily="34" charset="-122"/>
              </a:rPr>
              <a:t>API</a:t>
            </a:r>
            <a:endParaRPr kumimoji="1" lang="zh-CN" altLang="en-US" dirty="0">
              <a:solidFill>
                <a:srgbClr val="002060"/>
              </a:solidFill>
              <a:latin typeface="Microsoft YaHei" panose="020B0503020204020204" pitchFamily="34" charset="-122"/>
              <a:ea typeface="Microsoft YaHei" panose="020B0503020204020204" pitchFamily="34" charset="-122"/>
            </a:endParaRPr>
          </a:p>
        </p:txBody>
      </p:sp>
      <p:cxnSp>
        <p:nvCxnSpPr>
          <p:cNvPr id="21" name="直线连接符 20">
            <a:extLst>
              <a:ext uri="{FF2B5EF4-FFF2-40B4-BE49-F238E27FC236}">
                <a16:creationId xmlns:a16="http://schemas.microsoft.com/office/drawing/2014/main" id="{E3CFA1D4-AB8A-9949-BFB6-D2534816B6DD}"/>
              </a:ext>
            </a:extLst>
          </p:cNvPr>
          <p:cNvCxnSpPr>
            <a:cxnSpLocks/>
          </p:cNvCxnSpPr>
          <p:nvPr/>
        </p:nvCxnSpPr>
        <p:spPr>
          <a:xfrm>
            <a:off x="5015880" y="2996952"/>
            <a:ext cx="309228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3172B823-4C81-E74C-8B0C-586B8207B6CD}"/>
              </a:ext>
            </a:extLst>
          </p:cNvPr>
          <p:cNvCxnSpPr>
            <a:cxnSpLocks/>
          </p:cNvCxnSpPr>
          <p:nvPr/>
        </p:nvCxnSpPr>
        <p:spPr>
          <a:xfrm>
            <a:off x="5093433" y="5661248"/>
            <a:ext cx="3162807"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04C7F0C1-21FF-594F-8CD7-45FF0A9C6896}"/>
              </a:ext>
            </a:extLst>
          </p:cNvPr>
          <p:cNvSpPr txBox="1"/>
          <p:nvPr/>
        </p:nvSpPr>
        <p:spPr>
          <a:xfrm>
            <a:off x="5231904" y="4616800"/>
            <a:ext cx="3185487" cy="369332"/>
          </a:xfrm>
          <a:prstGeom prst="rect">
            <a:avLst/>
          </a:prstGeom>
          <a:noFill/>
        </p:spPr>
        <p:txBody>
          <a:bodyPr wrap="none" rtlCol="0">
            <a:spAutoFit/>
          </a:bodyPr>
          <a:lstStyle/>
          <a:p>
            <a:r>
              <a:rPr kumimoji="1" lang="zh-CN" altLang="en-US" dirty="0">
                <a:solidFill>
                  <a:srgbClr val="002060"/>
                </a:solidFill>
                <a:latin typeface="Microsoft YaHei" panose="020B0503020204020204" pitchFamily="34" charset="-122"/>
                <a:ea typeface="Microsoft YaHei" panose="020B0503020204020204" pitchFamily="34" charset="-122"/>
              </a:rPr>
              <a:t>定义这个模块依赖于哪个模块</a:t>
            </a:r>
          </a:p>
        </p:txBody>
      </p:sp>
    </p:spTree>
    <p:extLst>
      <p:ext uri="{BB962C8B-B14F-4D97-AF65-F5344CB8AC3E}">
        <p14:creationId xmlns:p14="http://schemas.microsoft.com/office/powerpoint/2010/main" val="29835712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50</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Data type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数据类型</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0ABB17DF-6C89-2F46-852B-3AD6297F00B0}"/>
              </a:ext>
            </a:extLst>
          </p:cNvPr>
          <p:cNvSpPr/>
          <p:nvPr/>
        </p:nvSpPr>
        <p:spPr>
          <a:xfrm>
            <a:off x="2344870" y="1628800"/>
            <a:ext cx="6768752" cy="600164"/>
          </a:xfrm>
          <a:prstGeom prst="rect">
            <a:avLst/>
          </a:prstGeom>
        </p:spPr>
        <p:txBody>
          <a:bodyPr wrap="square">
            <a:spAutoFit/>
          </a:bodyPr>
          <a:lstStyle/>
          <a:p>
            <a:pPr algn="ctr">
              <a:lnSpc>
                <a:spcPct val="150000"/>
              </a:lnSpc>
            </a:pPr>
            <a:r>
              <a:rPr lang="en-US" altLang="zh-CN" sz="2400" b="1" dirty="0">
                <a:solidFill>
                  <a:schemeClr val="accent3">
                    <a:lumMod val="75000"/>
                  </a:schemeClr>
                </a:solidFill>
                <a:latin typeface="Courier New" pitchFamily="49" charset="0"/>
              </a:rPr>
              <a:t>float x = 0.14</a:t>
            </a:r>
            <a:r>
              <a:rPr lang="en-US" altLang="zh-CN" sz="2400" b="1" dirty="0">
                <a:latin typeface="Courier New" pitchFamily="49" charset="0"/>
              </a:rPr>
              <a:t>;</a:t>
            </a:r>
          </a:p>
        </p:txBody>
      </p:sp>
      <p:cxnSp>
        <p:nvCxnSpPr>
          <p:cNvPr id="23" name="直接箭头连接符 6">
            <a:extLst>
              <a:ext uri="{FF2B5EF4-FFF2-40B4-BE49-F238E27FC236}">
                <a16:creationId xmlns:a16="http://schemas.microsoft.com/office/drawing/2014/main" id="{3B43BEFF-0265-564E-B473-CE156F70042A}"/>
              </a:ext>
            </a:extLst>
          </p:cNvPr>
          <p:cNvCxnSpPr/>
          <p:nvPr/>
        </p:nvCxnSpPr>
        <p:spPr>
          <a:xfrm>
            <a:off x="6528048" y="2228964"/>
            <a:ext cx="1368152" cy="1344052"/>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C23291E7-6A48-2649-BCC5-43B2FC10EBBB}"/>
              </a:ext>
            </a:extLst>
          </p:cNvPr>
          <p:cNvGrpSpPr/>
          <p:nvPr/>
        </p:nvGrpSpPr>
        <p:grpSpPr>
          <a:xfrm>
            <a:off x="6600056" y="3681028"/>
            <a:ext cx="2736304" cy="1512168"/>
            <a:chOff x="5076056" y="3681028"/>
            <a:chExt cx="2736304" cy="1512168"/>
          </a:xfrm>
        </p:grpSpPr>
        <p:grpSp>
          <p:nvGrpSpPr>
            <p:cNvPr id="25" name="组合 24">
              <a:extLst>
                <a:ext uri="{FF2B5EF4-FFF2-40B4-BE49-F238E27FC236}">
                  <a16:creationId xmlns:a16="http://schemas.microsoft.com/office/drawing/2014/main" id="{244DBB5A-221E-924C-BD5F-C2DBDFB35A31}"/>
                </a:ext>
              </a:extLst>
            </p:cNvPr>
            <p:cNvGrpSpPr/>
            <p:nvPr/>
          </p:nvGrpSpPr>
          <p:grpSpPr>
            <a:xfrm>
              <a:off x="5076056" y="3681028"/>
              <a:ext cx="2736304" cy="1512168"/>
              <a:chOff x="5076056" y="3681028"/>
              <a:chExt cx="2736304" cy="1512168"/>
            </a:xfrm>
          </p:grpSpPr>
          <p:sp>
            <p:nvSpPr>
              <p:cNvPr id="27" name="矩形 26">
                <a:extLst>
                  <a:ext uri="{FF2B5EF4-FFF2-40B4-BE49-F238E27FC236}">
                    <a16:creationId xmlns:a16="http://schemas.microsoft.com/office/drawing/2014/main" id="{1D774E4F-68D5-704E-AE2E-5F760C43B3A6}"/>
                  </a:ext>
                </a:extLst>
              </p:cNvPr>
              <p:cNvSpPr/>
              <p:nvPr/>
            </p:nvSpPr>
            <p:spPr>
              <a:xfrm>
                <a:off x="5076056" y="3681028"/>
                <a:ext cx="2736304" cy="151216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4">
                <a:extLst>
                  <a:ext uri="{FF2B5EF4-FFF2-40B4-BE49-F238E27FC236}">
                    <a16:creationId xmlns:a16="http://schemas.microsoft.com/office/drawing/2014/main" id="{7AC6A676-EE7A-824C-9379-648575AF9E13}"/>
                  </a:ext>
                </a:extLst>
              </p:cNvPr>
              <p:cNvSpPr txBox="1"/>
              <p:nvPr/>
            </p:nvSpPr>
            <p:spPr>
              <a:xfrm>
                <a:off x="5508104" y="4788749"/>
                <a:ext cx="1872208" cy="400110"/>
              </a:xfrm>
              <a:prstGeom prst="rect">
                <a:avLst/>
              </a:prstGeom>
              <a:noFill/>
            </p:spPr>
            <p:txBody>
              <a:bodyPr wrap="square" rtlCol="0">
                <a:spAutoFit/>
              </a:bodyPr>
              <a:lstStyle/>
              <a:p>
                <a:pPr algn="ctr"/>
                <a:r>
                  <a:rPr lang="en-US" altLang="zh-CN" sz="2000" b="1" dirty="0">
                    <a:solidFill>
                      <a:schemeClr val="accent1"/>
                    </a:solidFill>
                  </a:rPr>
                  <a:t>JVM</a:t>
                </a:r>
                <a:endParaRPr lang="zh-CN" altLang="en-US" sz="2000" b="1" dirty="0">
                  <a:solidFill>
                    <a:schemeClr val="accent1"/>
                  </a:solidFill>
                </a:endParaRPr>
              </a:p>
            </p:txBody>
          </p:sp>
        </p:grpSp>
        <p:sp>
          <p:nvSpPr>
            <p:cNvPr id="26" name="矩形 25">
              <a:extLst>
                <a:ext uri="{FF2B5EF4-FFF2-40B4-BE49-F238E27FC236}">
                  <a16:creationId xmlns:a16="http://schemas.microsoft.com/office/drawing/2014/main" id="{2200FCDC-6D12-4543-A0CA-EF4DF4CAE921}"/>
                </a:ext>
              </a:extLst>
            </p:cNvPr>
            <p:cNvSpPr/>
            <p:nvPr/>
          </p:nvSpPr>
          <p:spPr>
            <a:xfrm>
              <a:off x="5652120" y="3933056"/>
              <a:ext cx="1584176" cy="64807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rPr>
                <a:t>double: 0.14</a:t>
              </a:r>
              <a:endParaRPr lang="zh-CN" altLang="en-US" sz="2000" b="1" dirty="0">
                <a:solidFill>
                  <a:schemeClr val="bg1"/>
                </a:solidFill>
              </a:endParaRPr>
            </a:p>
          </p:txBody>
        </p:sp>
      </p:grpSp>
      <p:sp>
        <p:nvSpPr>
          <p:cNvPr id="29" name="矩形 28">
            <a:extLst>
              <a:ext uri="{FF2B5EF4-FFF2-40B4-BE49-F238E27FC236}">
                <a16:creationId xmlns:a16="http://schemas.microsoft.com/office/drawing/2014/main" id="{61BDD9FC-B940-9D44-A907-BFD9CEC97263}"/>
              </a:ext>
            </a:extLst>
          </p:cNvPr>
          <p:cNvSpPr/>
          <p:nvPr/>
        </p:nvSpPr>
        <p:spPr>
          <a:xfrm>
            <a:off x="2727616" y="4067780"/>
            <a:ext cx="1778051" cy="400110"/>
          </a:xfrm>
          <a:prstGeom prst="rect">
            <a:avLst/>
          </a:prstGeom>
        </p:spPr>
        <p:txBody>
          <a:bodyPr wrap="none">
            <a:spAutoFit/>
          </a:bodyPr>
          <a:lstStyle/>
          <a:p>
            <a:pPr algn="ctr"/>
            <a:r>
              <a:rPr lang="en-US" altLang="zh-CN" sz="2000" b="1" dirty="0">
                <a:solidFill>
                  <a:schemeClr val="accent3">
                    <a:lumMod val="75000"/>
                  </a:schemeClr>
                </a:solidFill>
                <a:latin typeface="Courier New" pitchFamily="49" charset="0"/>
              </a:rPr>
              <a:t>float:4</a:t>
            </a:r>
            <a:r>
              <a:rPr lang="zh-CN" altLang="en-US" sz="2000" b="1" dirty="0">
                <a:solidFill>
                  <a:schemeClr val="accent3">
                    <a:lumMod val="75000"/>
                  </a:schemeClr>
                </a:solidFill>
                <a:latin typeface="Courier New" pitchFamily="49" charset="0"/>
              </a:rPr>
              <a:t>字节</a:t>
            </a:r>
            <a:endParaRPr lang="en-US" altLang="zh-CN" sz="2000" b="1" dirty="0">
              <a:solidFill>
                <a:schemeClr val="accent3">
                  <a:lumMod val="75000"/>
                </a:schemeClr>
              </a:solidFill>
              <a:latin typeface="Courier New" pitchFamily="49" charset="0"/>
            </a:endParaRPr>
          </a:p>
        </p:txBody>
      </p:sp>
      <p:cxnSp>
        <p:nvCxnSpPr>
          <p:cNvPr id="30" name="直接箭头连接符 14">
            <a:extLst>
              <a:ext uri="{FF2B5EF4-FFF2-40B4-BE49-F238E27FC236}">
                <a16:creationId xmlns:a16="http://schemas.microsoft.com/office/drawing/2014/main" id="{30D47CA6-0C7D-9B4C-9D83-B12A81A6D72E}"/>
              </a:ext>
            </a:extLst>
          </p:cNvPr>
          <p:cNvCxnSpPr/>
          <p:nvPr/>
        </p:nvCxnSpPr>
        <p:spPr>
          <a:xfrm flipH="1">
            <a:off x="3616642" y="2228964"/>
            <a:ext cx="1337065" cy="1704092"/>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1" name="TextBox 18">
            <a:extLst>
              <a:ext uri="{FF2B5EF4-FFF2-40B4-BE49-F238E27FC236}">
                <a16:creationId xmlns:a16="http://schemas.microsoft.com/office/drawing/2014/main" id="{0B54C681-34F0-2E4E-8D72-882BED157FF7}"/>
              </a:ext>
            </a:extLst>
          </p:cNvPr>
          <p:cNvSpPr txBox="1"/>
          <p:nvPr/>
        </p:nvSpPr>
        <p:spPr>
          <a:xfrm>
            <a:off x="4806570" y="6073354"/>
            <a:ext cx="3233646" cy="369332"/>
          </a:xfrm>
          <a:prstGeom prst="rect">
            <a:avLst/>
          </a:prstGeom>
          <a:noFill/>
        </p:spPr>
        <p:txBody>
          <a:bodyPr wrap="square" rtlCol="0">
            <a:spAutoFit/>
          </a:bodyPr>
          <a:lstStyle/>
          <a:p>
            <a:r>
              <a:rPr lang="zh-CN" altLang="en-US" b="1" dirty="0">
                <a:solidFill>
                  <a:schemeClr val="accent1"/>
                </a:solidFill>
                <a:latin typeface="微软雅黑" pitchFamily="34" charset="-122"/>
                <a:ea typeface="微软雅黑" pitchFamily="34" charset="-122"/>
              </a:rPr>
              <a:t>无法自动类型转换</a:t>
            </a:r>
          </a:p>
        </p:txBody>
      </p:sp>
      <p:pic>
        <p:nvPicPr>
          <p:cNvPr id="34" name="Picture 3" descr="C:\Users\Administrator\Desktop\java课件\pics\02\叉 (1).png">
            <a:extLst>
              <a:ext uri="{FF2B5EF4-FFF2-40B4-BE49-F238E27FC236}">
                <a16:creationId xmlns:a16="http://schemas.microsoft.com/office/drawing/2014/main" id="{72CFE34A-B82A-D649-ADBB-CA6E8F06D1C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8381" y="6024591"/>
            <a:ext cx="465584" cy="465584"/>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20">
            <a:extLst>
              <a:ext uri="{FF2B5EF4-FFF2-40B4-BE49-F238E27FC236}">
                <a16:creationId xmlns:a16="http://schemas.microsoft.com/office/drawing/2014/main" id="{E8BF1D8E-6C6C-0E4E-A63E-7D6DD75702B8}"/>
              </a:ext>
            </a:extLst>
          </p:cNvPr>
          <p:cNvSpPr txBox="1"/>
          <p:nvPr/>
        </p:nvSpPr>
        <p:spPr>
          <a:xfrm>
            <a:off x="3143672" y="5589240"/>
            <a:ext cx="5611434" cy="369332"/>
          </a:xfrm>
          <a:prstGeom prst="rect">
            <a:avLst/>
          </a:prstGeom>
          <a:solidFill>
            <a:schemeClr val="tx1">
              <a:lumMod val="65000"/>
              <a:lumOff val="35000"/>
            </a:schemeClr>
          </a:solidFill>
        </p:spPr>
        <p:txBody>
          <a:bodyPr wrap="square" rtlCol="0">
            <a:spAutoFit/>
          </a:bodyPr>
          <a:lstStyle/>
          <a:p>
            <a:pPr algn="ctr"/>
            <a:r>
              <a:rPr lang="en-US" altLang="zh-CN" dirty="0" err="1">
                <a:solidFill>
                  <a:schemeClr val="bg1"/>
                </a:solidFill>
                <a:latin typeface="Calibri" pitchFamily="34" charset="0"/>
                <a:ea typeface="微软雅黑" pitchFamily="34" charset="-122"/>
              </a:rPr>
              <a:t>Double</a:t>
            </a:r>
            <a:r>
              <a:rPr lang="en-US" altLang="zh-CN" dirty="0" err="1">
                <a:solidFill>
                  <a:schemeClr val="bg1"/>
                </a:solidFill>
                <a:latin typeface="Calibri" pitchFamily="34" charset="0"/>
                <a:ea typeface="微软雅黑" pitchFamily="34" charset="-122"/>
                <a:sym typeface="Wingdings" pitchFamily="2" charset="2"/>
              </a:rPr>
              <a:t>float</a:t>
            </a:r>
            <a:r>
              <a:rPr lang="zh-CN" altLang="en-US" dirty="0">
                <a:solidFill>
                  <a:schemeClr val="bg1"/>
                </a:solidFill>
                <a:latin typeface="Calibri" pitchFamily="34" charset="0"/>
                <a:ea typeface="微软雅黑" pitchFamily="34" charset="-122"/>
                <a:sym typeface="Wingdings" pitchFamily="2" charset="2"/>
              </a:rPr>
              <a:t>，</a:t>
            </a:r>
            <a:r>
              <a:rPr lang="en-US" altLang="zh-CN" dirty="0">
                <a:solidFill>
                  <a:schemeClr val="bg1"/>
                </a:solidFill>
                <a:latin typeface="Calibri" pitchFamily="34" charset="0"/>
                <a:ea typeface="微软雅黑" pitchFamily="34" charset="-122"/>
                <a:sym typeface="Wingdings" pitchFamily="2" charset="2"/>
              </a:rPr>
              <a:t>8</a:t>
            </a:r>
            <a:r>
              <a:rPr lang="zh-CN" altLang="en-US" dirty="0">
                <a:solidFill>
                  <a:schemeClr val="bg1"/>
                </a:solidFill>
                <a:latin typeface="Calibri" pitchFamily="34" charset="0"/>
                <a:ea typeface="微软雅黑" pitchFamily="34" charset="-122"/>
                <a:sym typeface="Wingdings" pitchFamily="2" charset="2"/>
              </a:rPr>
              <a:t>字节向</a:t>
            </a:r>
            <a:r>
              <a:rPr lang="en-US" altLang="zh-CN" dirty="0">
                <a:solidFill>
                  <a:schemeClr val="bg1"/>
                </a:solidFill>
                <a:latin typeface="Calibri" pitchFamily="34" charset="0"/>
                <a:ea typeface="微软雅黑" pitchFamily="34" charset="-122"/>
                <a:sym typeface="Wingdings" pitchFamily="2" charset="2"/>
              </a:rPr>
              <a:t>4</a:t>
            </a:r>
            <a:r>
              <a:rPr lang="zh-CN" altLang="en-US" dirty="0">
                <a:solidFill>
                  <a:schemeClr val="bg1"/>
                </a:solidFill>
                <a:latin typeface="Calibri" pitchFamily="34" charset="0"/>
                <a:ea typeface="微软雅黑" pitchFamily="34" charset="-122"/>
                <a:sym typeface="Wingdings" pitchFamily="2" charset="2"/>
              </a:rPr>
              <a:t>字节，精度可能丢失</a:t>
            </a:r>
            <a:endParaRPr lang="en-US" altLang="zh-CN" dirty="0">
              <a:solidFill>
                <a:schemeClr val="bg1"/>
              </a:solidFill>
              <a:latin typeface="Calibri" pitchFamily="34" charset="0"/>
              <a:ea typeface="微软雅黑" pitchFamily="34" charset="-122"/>
            </a:endParaRPr>
          </a:p>
        </p:txBody>
      </p:sp>
    </p:spTree>
    <p:extLst>
      <p:ext uri="{BB962C8B-B14F-4D97-AF65-F5344CB8AC3E}">
        <p14:creationId xmlns:p14="http://schemas.microsoft.com/office/powerpoint/2010/main" val="38217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P spid="3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51</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Data type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数据类型</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36975697-0F67-1745-A594-B4EB577C5E09}"/>
              </a:ext>
            </a:extLst>
          </p:cNvPr>
          <p:cNvSpPr/>
          <p:nvPr/>
        </p:nvSpPr>
        <p:spPr>
          <a:xfrm>
            <a:off x="2344870" y="1628800"/>
            <a:ext cx="6768752" cy="600164"/>
          </a:xfrm>
          <a:prstGeom prst="rect">
            <a:avLst/>
          </a:prstGeom>
        </p:spPr>
        <p:txBody>
          <a:bodyPr wrap="square">
            <a:spAutoFit/>
          </a:bodyPr>
          <a:lstStyle/>
          <a:p>
            <a:pPr algn="ctr">
              <a:lnSpc>
                <a:spcPct val="150000"/>
              </a:lnSpc>
            </a:pPr>
            <a:r>
              <a:rPr lang="en-US" altLang="zh-CN" sz="2400" b="1" dirty="0">
                <a:solidFill>
                  <a:schemeClr val="accent3">
                    <a:lumMod val="75000"/>
                  </a:schemeClr>
                </a:solidFill>
                <a:latin typeface="Courier New" pitchFamily="49" charset="0"/>
              </a:rPr>
              <a:t>float x = 0.14</a:t>
            </a:r>
            <a:r>
              <a:rPr lang="en-US" altLang="zh-CN" sz="2400" b="1" dirty="0">
                <a:solidFill>
                  <a:schemeClr val="accent2"/>
                </a:solidFill>
                <a:latin typeface="Courier New" pitchFamily="49" charset="0"/>
              </a:rPr>
              <a:t>F</a:t>
            </a:r>
            <a:r>
              <a:rPr lang="en-US" altLang="zh-CN" sz="2400" b="1" dirty="0">
                <a:latin typeface="Courier New" pitchFamily="49" charset="0"/>
              </a:rPr>
              <a:t>;</a:t>
            </a:r>
          </a:p>
        </p:txBody>
      </p:sp>
      <p:cxnSp>
        <p:nvCxnSpPr>
          <p:cNvPr id="17" name="直接箭头连接符 6">
            <a:extLst>
              <a:ext uri="{FF2B5EF4-FFF2-40B4-BE49-F238E27FC236}">
                <a16:creationId xmlns:a16="http://schemas.microsoft.com/office/drawing/2014/main" id="{489AF3C5-C9A0-AB4B-A96D-CFFA71D194D4}"/>
              </a:ext>
            </a:extLst>
          </p:cNvPr>
          <p:cNvCxnSpPr/>
          <p:nvPr/>
        </p:nvCxnSpPr>
        <p:spPr>
          <a:xfrm>
            <a:off x="6528048" y="2228964"/>
            <a:ext cx="1368152" cy="1344052"/>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18" name="组合 17">
            <a:extLst>
              <a:ext uri="{FF2B5EF4-FFF2-40B4-BE49-F238E27FC236}">
                <a16:creationId xmlns:a16="http://schemas.microsoft.com/office/drawing/2014/main" id="{4547DDDB-F573-EE4D-AF77-2413CF71025F}"/>
              </a:ext>
            </a:extLst>
          </p:cNvPr>
          <p:cNvGrpSpPr/>
          <p:nvPr/>
        </p:nvGrpSpPr>
        <p:grpSpPr>
          <a:xfrm>
            <a:off x="6600056" y="3681028"/>
            <a:ext cx="2736304" cy="1512168"/>
            <a:chOff x="5076056" y="3681028"/>
            <a:chExt cx="2736304" cy="1512168"/>
          </a:xfrm>
        </p:grpSpPr>
        <p:grpSp>
          <p:nvGrpSpPr>
            <p:cNvPr id="19" name="组合 18">
              <a:extLst>
                <a:ext uri="{FF2B5EF4-FFF2-40B4-BE49-F238E27FC236}">
                  <a16:creationId xmlns:a16="http://schemas.microsoft.com/office/drawing/2014/main" id="{D41FE365-9D66-9A48-B44F-117D357044DE}"/>
                </a:ext>
              </a:extLst>
            </p:cNvPr>
            <p:cNvGrpSpPr/>
            <p:nvPr/>
          </p:nvGrpSpPr>
          <p:grpSpPr>
            <a:xfrm>
              <a:off x="5076056" y="3681028"/>
              <a:ext cx="2736304" cy="1512168"/>
              <a:chOff x="5076056" y="3681028"/>
              <a:chExt cx="2736304" cy="1512168"/>
            </a:xfrm>
          </p:grpSpPr>
          <p:sp>
            <p:nvSpPr>
              <p:cNvPr id="21" name="矩形 20">
                <a:extLst>
                  <a:ext uri="{FF2B5EF4-FFF2-40B4-BE49-F238E27FC236}">
                    <a16:creationId xmlns:a16="http://schemas.microsoft.com/office/drawing/2014/main" id="{6212A340-B03F-C84E-AEDF-015BC0E3ACA5}"/>
                  </a:ext>
                </a:extLst>
              </p:cNvPr>
              <p:cNvSpPr/>
              <p:nvPr/>
            </p:nvSpPr>
            <p:spPr>
              <a:xfrm>
                <a:off x="5076056" y="3681028"/>
                <a:ext cx="2736304" cy="1512168"/>
              </a:xfrm>
              <a:prstGeom prst="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24">
                <a:extLst>
                  <a:ext uri="{FF2B5EF4-FFF2-40B4-BE49-F238E27FC236}">
                    <a16:creationId xmlns:a16="http://schemas.microsoft.com/office/drawing/2014/main" id="{3039A30B-7D9E-BF49-892C-8A59C87AF2AF}"/>
                  </a:ext>
                </a:extLst>
              </p:cNvPr>
              <p:cNvSpPr txBox="1"/>
              <p:nvPr/>
            </p:nvSpPr>
            <p:spPr>
              <a:xfrm>
                <a:off x="5508104" y="4788749"/>
                <a:ext cx="1872208" cy="400110"/>
              </a:xfrm>
              <a:prstGeom prst="rect">
                <a:avLst/>
              </a:prstGeom>
              <a:noFill/>
            </p:spPr>
            <p:txBody>
              <a:bodyPr wrap="square" rtlCol="0">
                <a:spAutoFit/>
              </a:bodyPr>
              <a:lstStyle/>
              <a:p>
                <a:pPr algn="ctr"/>
                <a:r>
                  <a:rPr lang="en-US" altLang="zh-CN" sz="2000" b="1" dirty="0">
                    <a:solidFill>
                      <a:schemeClr val="accent1"/>
                    </a:solidFill>
                  </a:rPr>
                  <a:t>JVM</a:t>
                </a:r>
                <a:endParaRPr lang="zh-CN" altLang="en-US" sz="2000" b="1" dirty="0">
                  <a:solidFill>
                    <a:schemeClr val="accent1"/>
                  </a:solidFill>
                </a:endParaRPr>
              </a:p>
            </p:txBody>
          </p:sp>
        </p:grpSp>
        <p:sp>
          <p:nvSpPr>
            <p:cNvPr id="20" name="矩形 19">
              <a:extLst>
                <a:ext uri="{FF2B5EF4-FFF2-40B4-BE49-F238E27FC236}">
                  <a16:creationId xmlns:a16="http://schemas.microsoft.com/office/drawing/2014/main" id="{BDE14E6C-F24E-CC42-BD63-37211D1746BF}"/>
                </a:ext>
              </a:extLst>
            </p:cNvPr>
            <p:cNvSpPr/>
            <p:nvPr/>
          </p:nvSpPr>
          <p:spPr>
            <a:xfrm>
              <a:off x="5652120" y="3933056"/>
              <a:ext cx="1584176" cy="64807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rPr>
                <a:t>float: 0.14</a:t>
              </a:r>
              <a:endParaRPr lang="zh-CN" altLang="en-US" sz="2000" b="1" dirty="0">
                <a:solidFill>
                  <a:schemeClr val="bg1"/>
                </a:solidFill>
              </a:endParaRPr>
            </a:p>
          </p:txBody>
        </p:sp>
      </p:grpSp>
      <p:sp>
        <p:nvSpPr>
          <p:cNvPr id="33" name="矩形 32">
            <a:extLst>
              <a:ext uri="{FF2B5EF4-FFF2-40B4-BE49-F238E27FC236}">
                <a16:creationId xmlns:a16="http://schemas.microsoft.com/office/drawing/2014/main" id="{E8BA0A89-FEBE-B841-A144-98C5312E3E32}"/>
              </a:ext>
            </a:extLst>
          </p:cNvPr>
          <p:cNvSpPr/>
          <p:nvPr/>
        </p:nvSpPr>
        <p:spPr>
          <a:xfrm>
            <a:off x="2727616" y="4067780"/>
            <a:ext cx="1778051" cy="400110"/>
          </a:xfrm>
          <a:prstGeom prst="rect">
            <a:avLst/>
          </a:prstGeom>
        </p:spPr>
        <p:txBody>
          <a:bodyPr wrap="none">
            <a:spAutoFit/>
          </a:bodyPr>
          <a:lstStyle/>
          <a:p>
            <a:pPr algn="ctr"/>
            <a:r>
              <a:rPr lang="en-US" altLang="zh-CN" sz="2000" b="1" dirty="0">
                <a:solidFill>
                  <a:schemeClr val="accent3">
                    <a:lumMod val="75000"/>
                  </a:schemeClr>
                </a:solidFill>
                <a:latin typeface="Courier New" pitchFamily="49" charset="0"/>
              </a:rPr>
              <a:t>float:4</a:t>
            </a:r>
            <a:r>
              <a:rPr lang="zh-CN" altLang="en-US" sz="2000" b="1" dirty="0">
                <a:solidFill>
                  <a:schemeClr val="accent3">
                    <a:lumMod val="75000"/>
                  </a:schemeClr>
                </a:solidFill>
                <a:latin typeface="Courier New" pitchFamily="49" charset="0"/>
              </a:rPr>
              <a:t>字节</a:t>
            </a:r>
            <a:endParaRPr lang="en-US" altLang="zh-CN" sz="2000" b="1" dirty="0">
              <a:solidFill>
                <a:schemeClr val="accent3">
                  <a:lumMod val="75000"/>
                </a:schemeClr>
              </a:solidFill>
              <a:latin typeface="Courier New" pitchFamily="49" charset="0"/>
            </a:endParaRPr>
          </a:p>
        </p:txBody>
      </p:sp>
      <p:cxnSp>
        <p:nvCxnSpPr>
          <p:cNvPr id="36" name="直接箭头连接符 14">
            <a:extLst>
              <a:ext uri="{FF2B5EF4-FFF2-40B4-BE49-F238E27FC236}">
                <a16:creationId xmlns:a16="http://schemas.microsoft.com/office/drawing/2014/main" id="{C155C64F-21D0-0D48-8CAB-102D19D2B153}"/>
              </a:ext>
            </a:extLst>
          </p:cNvPr>
          <p:cNvCxnSpPr/>
          <p:nvPr/>
        </p:nvCxnSpPr>
        <p:spPr>
          <a:xfrm flipH="1">
            <a:off x="3616642" y="2228964"/>
            <a:ext cx="1337065" cy="1704092"/>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476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Basic data type</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52</a:t>
            </a:fld>
            <a:endParaRPr lang="zh-CN" altLang="en-US" dirty="0"/>
          </a:p>
        </p:txBody>
      </p:sp>
      <p:sp>
        <p:nvSpPr>
          <p:cNvPr id="6" name="矩形 5"/>
          <p:cNvSpPr/>
          <p:nvPr/>
        </p:nvSpPr>
        <p:spPr>
          <a:xfrm>
            <a:off x="2344870" y="1628800"/>
            <a:ext cx="6768752" cy="600164"/>
          </a:xfrm>
          <a:prstGeom prst="rect">
            <a:avLst/>
          </a:prstGeom>
        </p:spPr>
        <p:txBody>
          <a:bodyPr wrap="square">
            <a:spAutoFit/>
          </a:bodyPr>
          <a:lstStyle/>
          <a:p>
            <a:pPr algn="ctr">
              <a:lnSpc>
                <a:spcPct val="150000"/>
              </a:lnSpc>
            </a:pPr>
            <a:r>
              <a:rPr lang="en-US" altLang="zh-CN" sz="2400" b="1" dirty="0">
                <a:solidFill>
                  <a:schemeClr val="accent3">
                    <a:lumMod val="75000"/>
                  </a:schemeClr>
                </a:solidFill>
                <a:latin typeface="Courier New" pitchFamily="49" charset="0"/>
              </a:rPr>
              <a:t>short x = 100000000000</a:t>
            </a:r>
            <a:r>
              <a:rPr lang="en-US" altLang="zh-CN" sz="2400" b="1" dirty="0">
                <a:latin typeface="Courier New" pitchFamily="49" charset="0"/>
              </a:rPr>
              <a:t>;</a:t>
            </a:r>
          </a:p>
        </p:txBody>
      </p:sp>
      <p:pic>
        <p:nvPicPr>
          <p:cNvPr id="32770" name="Picture 2" descr="C:\Users\Administrator\Desktop\java课件\pics\01\what.jpg"/>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583832" y="2583160"/>
            <a:ext cx="2286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262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53</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Data type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数据类型</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3" name="TextBox 6">
            <a:extLst>
              <a:ext uri="{FF2B5EF4-FFF2-40B4-BE49-F238E27FC236}">
                <a16:creationId xmlns:a16="http://schemas.microsoft.com/office/drawing/2014/main" id="{437B1F51-CA1C-244B-9A19-80DCB3BAC7D8}"/>
              </a:ext>
            </a:extLst>
          </p:cNvPr>
          <p:cNvSpPr txBox="1"/>
          <p:nvPr/>
        </p:nvSpPr>
        <p:spPr>
          <a:xfrm>
            <a:off x="1991544" y="2460158"/>
            <a:ext cx="3816424" cy="400110"/>
          </a:xfrm>
          <a:prstGeom prst="rect">
            <a:avLst/>
          </a:prstGeom>
          <a:noFill/>
        </p:spPr>
        <p:txBody>
          <a:bodyPr wrap="square" rtlCol="0">
            <a:spAutoFit/>
          </a:bodyPr>
          <a:lstStyle/>
          <a:p>
            <a:r>
              <a:rPr lang="zh-CN" altLang="en-US" sz="2000" b="1" dirty="0">
                <a:solidFill>
                  <a:schemeClr val="accent1"/>
                </a:solidFill>
                <a:latin typeface="微软雅黑" pitchFamily="34" charset="-122"/>
                <a:ea typeface="微软雅黑" pitchFamily="34" charset="-122"/>
              </a:rPr>
              <a:t>字符型基本数据类型（</a:t>
            </a:r>
            <a:r>
              <a:rPr lang="en-US" altLang="zh-CN" sz="2000" b="1" dirty="0">
                <a:solidFill>
                  <a:schemeClr val="accent1"/>
                </a:solidFill>
                <a:latin typeface="微软雅黑" pitchFamily="34" charset="-122"/>
                <a:ea typeface="微软雅黑" pitchFamily="34" charset="-122"/>
              </a:rPr>
              <a:t>2</a:t>
            </a:r>
            <a:r>
              <a:rPr lang="zh-CN" altLang="en-US" sz="2000" b="1" dirty="0">
                <a:solidFill>
                  <a:schemeClr val="accent1"/>
                </a:solidFill>
                <a:latin typeface="微软雅黑" pitchFamily="34" charset="-122"/>
                <a:ea typeface="微软雅黑" pitchFamily="34" charset="-122"/>
              </a:rPr>
              <a:t> </a:t>
            </a:r>
            <a:r>
              <a:rPr lang="en-US" altLang="zh-CN" sz="2000" b="1" dirty="0">
                <a:solidFill>
                  <a:schemeClr val="accent1"/>
                </a:solidFill>
                <a:latin typeface="微软雅黑" pitchFamily="34" charset="-122"/>
                <a:ea typeface="微软雅黑" pitchFamily="34" charset="-122"/>
              </a:rPr>
              <a:t>bytes</a:t>
            </a:r>
            <a:r>
              <a:rPr lang="zh-CN" altLang="en-US" sz="2000" b="1" dirty="0">
                <a:solidFill>
                  <a:schemeClr val="accent1"/>
                </a:solidFill>
                <a:latin typeface="微软雅黑" pitchFamily="34" charset="-122"/>
                <a:ea typeface="微软雅黑" pitchFamily="34" charset="-122"/>
              </a:rPr>
              <a:t>）</a:t>
            </a:r>
          </a:p>
        </p:txBody>
      </p:sp>
      <p:sp>
        <p:nvSpPr>
          <p:cNvPr id="14" name="TextBox 7">
            <a:extLst>
              <a:ext uri="{FF2B5EF4-FFF2-40B4-BE49-F238E27FC236}">
                <a16:creationId xmlns:a16="http://schemas.microsoft.com/office/drawing/2014/main" id="{555ECE6E-D11B-1A49-93F4-13F2AE8ED116}"/>
              </a:ext>
            </a:extLst>
          </p:cNvPr>
          <p:cNvSpPr txBox="1"/>
          <p:nvPr/>
        </p:nvSpPr>
        <p:spPr>
          <a:xfrm>
            <a:off x="6528049" y="2460158"/>
            <a:ext cx="3553263" cy="400110"/>
          </a:xfrm>
          <a:prstGeom prst="rect">
            <a:avLst/>
          </a:prstGeom>
          <a:noFill/>
        </p:spPr>
        <p:txBody>
          <a:bodyPr wrap="square" rtlCol="0">
            <a:spAutoFit/>
          </a:bodyPr>
          <a:lstStyle/>
          <a:p>
            <a:r>
              <a:rPr lang="zh-CN" altLang="en-US" sz="2000" b="1" dirty="0">
                <a:solidFill>
                  <a:schemeClr val="accent1"/>
                </a:solidFill>
                <a:latin typeface="微软雅黑" pitchFamily="34" charset="-122"/>
                <a:ea typeface="微软雅黑" pitchFamily="34" charset="-122"/>
              </a:rPr>
              <a:t>布尔型基本数据类型</a:t>
            </a:r>
            <a:r>
              <a:rPr lang="en-US" altLang="zh-CN" sz="2000" b="1" dirty="0">
                <a:solidFill>
                  <a:schemeClr val="accent1"/>
                </a:solidFill>
                <a:latin typeface="微软雅黑" pitchFamily="34" charset="-122"/>
                <a:ea typeface="微软雅黑" pitchFamily="34" charset="-122"/>
              </a:rPr>
              <a:t>(4</a:t>
            </a:r>
            <a:r>
              <a:rPr lang="zh-CN" altLang="en-US" sz="2000" b="1" dirty="0">
                <a:solidFill>
                  <a:schemeClr val="accent1"/>
                </a:solidFill>
                <a:latin typeface="微软雅黑" pitchFamily="34" charset="-122"/>
                <a:ea typeface="微软雅黑" pitchFamily="34" charset="-122"/>
              </a:rPr>
              <a:t> </a:t>
            </a:r>
            <a:r>
              <a:rPr lang="en-US" altLang="zh-CN" sz="2000" b="1" dirty="0">
                <a:solidFill>
                  <a:schemeClr val="accent1"/>
                </a:solidFill>
                <a:latin typeface="微软雅黑" pitchFamily="34" charset="-122"/>
                <a:ea typeface="微软雅黑" pitchFamily="34" charset="-122"/>
              </a:rPr>
              <a:t>bytes)</a:t>
            </a:r>
            <a:endParaRPr lang="zh-CN" altLang="en-US" sz="2000" b="1" dirty="0">
              <a:solidFill>
                <a:schemeClr val="accent1"/>
              </a:solidFill>
              <a:latin typeface="微软雅黑" pitchFamily="34" charset="-122"/>
              <a:ea typeface="微软雅黑" pitchFamily="34" charset="-122"/>
            </a:endParaRPr>
          </a:p>
        </p:txBody>
      </p:sp>
      <p:sp>
        <p:nvSpPr>
          <p:cNvPr id="15" name="矩形 14">
            <a:extLst>
              <a:ext uri="{FF2B5EF4-FFF2-40B4-BE49-F238E27FC236}">
                <a16:creationId xmlns:a16="http://schemas.microsoft.com/office/drawing/2014/main" id="{36BFA5E6-2642-4643-86DC-5E3E3784F4F3}"/>
              </a:ext>
            </a:extLst>
          </p:cNvPr>
          <p:cNvSpPr/>
          <p:nvPr/>
        </p:nvSpPr>
        <p:spPr>
          <a:xfrm>
            <a:off x="1919537" y="4319809"/>
            <a:ext cx="3445623" cy="369332"/>
          </a:xfrm>
          <a:prstGeom prst="rect">
            <a:avLst/>
          </a:prstGeom>
        </p:spPr>
        <p:txBody>
          <a:bodyPr wrap="none">
            <a:spAutoFit/>
          </a:bodyPr>
          <a:lstStyle/>
          <a:p>
            <a:pPr marL="990600" lvl="1" indent="-533400">
              <a:buSzPct val="90000"/>
            </a:pPr>
            <a:r>
              <a:rPr lang="en-US" altLang="zh-CN" b="1" dirty="0">
                <a:solidFill>
                  <a:schemeClr val="accent2"/>
                </a:solidFill>
              </a:rPr>
              <a:t>Unicode</a:t>
            </a:r>
            <a:r>
              <a:rPr lang="zh-CN" altLang="en-US" b="1" dirty="0">
                <a:solidFill>
                  <a:schemeClr val="accent2"/>
                </a:solidFill>
              </a:rPr>
              <a:t>字符</a:t>
            </a:r>
            <a:r>
              <a:rPr lang="en-US" altLang="zh-CN" b="1" dirty="0">
                <a:solidFill>
                  <a:schemeClr val="accent2"/>
                </a:solidFill>
              </a:rPr>
              <a:t>: \u0000 ~ \</a:t>
            </a:r>
            <a:r>
              <a:rPr lang="en-US" altLang="zh-CN" b="1" dirty="0" err="1">
                <a:solidFill>
                  <a:schemeClr val="accent2"/>
                </a:solidFill>
              </a:rPr>
              <a:t>uffff</a:t>
            </a:r>
            <a:endParaRPr lang="en-US" altLang="zh-CN" b="1" dirty="0">
              <a:solidFill>
                <a:schemeClr val="accent2"/>
              </a:solidFill>
            </a:endParaRPr>
          </a:p>
        </p:txBody>
      </p:sp>
      <p:sp>
        <p:nvSpPr>
          <p:cNvPr id="22" name="TextBox 5">
            <a:extLst>
              <a:ext uri="{FF2B5EF4-FFF2-40B4-BE49-F238E27FC236}">
                <a16:creationId xmlns:a16="http://schemas.microsoft.com/office/drawing/2014/main" id="{7ACED194-56B0-5B48-B661-040DAAB21C5F}"/>
              </a:ext>
            </a:extLst>
          </p:cNvPr>
          <p:cNvSpPr txBox="1"/>
          <p:nvPr/>
        </p:nvSpPr>
        <p:spPr>
          <a:xfrm>
            <a:off x="2999656" y="3361348"/>
            <a:ext cx="1800200" cy="584775"/>
          </a:xfrm>
          <a:prstGeom prst="rect">
            <a:avLst/>
          </a:prstGeom>
          <a:noFill/>
        </p:spPr>
        <p:txBody>
          <a:bodyPr wrap="square" rtlCol="0">
            <a:spAutoFit/>
          </a:bodyPr>
          <a:lstStyle/>
          <a:p>
            <a:r>
              <a:rPr lang="en-US" altLang="zh-CN" sz="3200" b="1" dirty="0">
                <a:solidFill>
                  <a:schemeClr val="accent2"/>
                </a:solidFill>
              </a:rPr>
              <a:t>char</a:t>
            </a:r>
            <a:endParaRPr lang="zh-CN" altLang="en-US" sz="3200" b="1" dirty="0">
              <a:solidFill>
                <a:schemeClr val="accent2"/>
              </a:solidFill>
            </a:endParaRPr>
          </a:p>
        </p:txBody>
      </p:sp>
      <p:sp>
        <p:nvSpPr>
          <p:cNvPr id="23" name="TextBox 9">
            <a:extLst>
              <a:ext uri="{FF2B5EF4-FFF2-40B4-BE49-F238E27FC236}">
                <a16:creationId xmlns:a16="http://schemas.microsoft.com/office/drawing/2014/main" id="{A393AF65-E344-B94B-B95F-2DDFA518C4F9}"/>
              </a:ext>
            </a:extLst>
          </p:cNvPr>
          <p:cNvSpPr txBox="1"/>
          <p:nvPr/>
        </p:nvSpPr>
        <p:spPr>
          <a:xfrm>
            <a:off x="7320136" y="3361348"/>
            <a:ext cx="1800200" cy="584775"/>
          </a:xfrm>
          <a:prstGeom prst="rect">
            <a:avLst/>
          </a:prstGeom>
          <a:noFill/>
        </p:spPr>
        <p:txBody>
          <a:bodyPr wrap="square" rtlCol="0">
            <a:spAutoFit/>
          </a:bodyPr>
          <a:lstStyle/>
          <a:p>
            <a:r>
              <a:rPr lang="en-US" altLang="zh-CN" sz="3200" b="1" dirty="0" err="1">
                <a:solidFill>
                  <a:schemeClr val="accent2"/>
                </a:solidFill>
              </a:rPr>
              <a:t>boolean</a:t>
            </a:r>
            <a:endParaRPr lang="zh-CN" altLang="en-US" sz="3200" b="1" dirty="0">
              <a:solidFill>
                <a:schemeClr val="accent2"/>
              </a:solidFill>
            </a:endParaRPr>
          </a:p>
        </p:txBody>
      </p:sp>
      <p:sp>
        <p:nvSpPr>
          <p:cNvPr id="24" name="矩形 23">
            <a:extLst>
              <a:ext uri="{FF2B5EF4-FFF2-40B4-BE49-F238E27FC236}">
                <a16:creationId xmlns:a16="http://schemas.microsoft.com/office/drawing/2014/main" id="{61E8008A-454D-0A43-A0F6-094CFD63C4D5}"/>
              </a:ext>
            </a:extLst>
          </p:cNvPr>
          <p:cNvSpPr/>
          <p:nvPr/>
        </p:nvSpPr>
        <p:spPr>
          <a:xfrm>
            <a:off x="6888088" y="4296363"/>
            <a:ext cx="2122184" cy="369332"/>
          </a:xfrm>
          <a:prstGeom prst="rect">
            <a:avLst/>
          </a:prstGeom>
        </p:spPr>
        <p:txBody>
          <a:bodyPr wrap="none">
            <a:spAutoFit/>
          </a:bodyPr>
          <a:lstStyle/>
          <a:p>
            <a:pPr marL="990600" lvl="1" indent="-533400">
              <a:buSzPct val="90000"/>
            </a:pPr>
            <a:r>
              <a:rPr lang="en-US" altLang="zh-CN" b="1" dirty="0">
                <a:solidFill>
                  <a:schemeClr val="accent2"/>
                </a:solidFill>
              </a:rPr>
              <a:t>true   or   false  </a:t>
            </a:r>
          </a:p>
        </p:txBody>
      </p:sp>
      <p:sp>
        <p:nvSpPr>
          <p:cNvPr id="25" name="矩形 24">
            <a:extLst>
              <a:ext uri="{FF2B5EF4-FFF2-40B4-BE49-F238E27FC236}">
                <a16:creationId xmlns:a16="http://schemas.microsoft.com/office/drawing/2014/main" id="{2FDB4C92-F9FD-5649-B841-5C2831B83D48}"/>
              </a:ext>
            </a:extLst>
          </p:cNvPr>
          <p:cNvSpPr/>
          <p:nvPr/>
        </p:nvSpPr>
        <p:spPr>
          <a:xfrm>
            <a:off x="6456041" y="5045968"/>
            <a:ext cx="3143809" cy="461665"/>
          </a:xfrm>
          <a:prstGeom prst="rect">
            <a:avLst/>
          </a:prstGeom>
        </p:spPr>
        <p:txBody>
          <a:bodyPr wrap="none">
            <a:spAutoFit/>
          </a:bodyPr>
          <a:lstStyle/>
          <a:p>
            <a:pPr marL="990600" lvl="1" indent="-533400">
              <a:buSzPct val="90000"/>
            </a:pPr>
            <a:r>
              <a:rPr lang="en-US" altLang="zh-CN" sz="2400" b="1" dirty="0" err="1">
                <a:solidFill>
                  <a:schemeClr val="tx1">
                    <a:lumMod val="65000"/>
                    <a:lumOff val="35000"/>
                  </a:schemeClr>
                </a:solidFill>
              </a:rPr>
              <a:t>boolean</a:t>
            </a:r>
            <a:r>
              <a:rPr lang="en-US" altLang="zh-CN" sz="2400" b="1" dirty="0">
                <a:solidFill>
                  <a:schemeClr val="tx1">
                    <a:lumMod val="65000"/>
                    <a:lumOff val="35000"/>
                  </a:schemeClr>
                </a:solidFill>
              </a:rPr>
              <a:t> flag = true;</a:t>
            </a:r>
          </a:p>
        </p:txBody>
      </p:sp>
      <p:sp>
        <p:nvSpPr>
          <p:cNvPr id="26" name="矩形 25">
            <a:extLst>
              <a:ext uri="{FF2B5EF4-FFF2-40B4-BE49-F238E27FC236}">
                <a16:creationId xmlns:a16="http://schemas.microsoft.com/office/drawing/2014/main" id="{77E705B4-1EE6-8C44-8D61-F44C79BE1434}"/>
              </a:ext>
            </a:extLst>
          </p:cNvPr>
          <p:cNvSpPr/>
          <p:nvPr/>
        </p:nvSpPr>
        <p:spPr>
          <a:xfrm>
            <a:off x="2221350" y="5067291"/>
            <a:ext cx="2650514" cy="461665"/>
          </a:xfrm>
          <a:prstGeom prst="rect">
            <a:avLst/>
          </a:prstGeom>
        </p:spPr>
        <p:txBody>
          <a:bodyPr wrap="square">
            <a:spAutoFit/>
          </a:bodyPr>
          <a:lstStyle/>
          <a:p>
            <a:pPr marL="990600" lvl="1" indent="-533400">
              <a:buSzPct val="90000"/>
            </a:pPr>
            <a:r>
              <a:rPr lang="en-US" altLang="zh-CN" sz="2400" b="1" dirty="0">
                <a:solidFill>
                  <a:schemeClr val="tx1">
                    <a:lumMod val="65000"/>
                    <a:lumOff val="35000"/>
                  </a:schemeClr>
                </a:solidFill>
              </a:rPr>
              <a:t>char x = ‘A’;</a:t>
            </a:r>
          </a:p>
        </p:txBody>
      </p:sp>
    </p:spTree>
    <p:extLst>
      <p:ext uri="{BB962C8B-B14F-4D97-AF65-F5344CB8AC3E}">
        <p14:creationId xmlns:p14="http://schemas.microsoft.com/office/powerpoint/2010/main" val="11123865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54</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2" name="TextBox 13">
            <a:extLst>
              <a:ext uri="{FF2B5EF4-FFF2-40B4-BE49-F238E27FC236}">
                <a16:creationId xmlns:a16="http://schemas.microsoft.com/office/drawing/2014/main" id="{439E5767-1FC3-084B-881D-0D68777DF328}"/>
              </a:ext>
            </a:extLst>
          </p:cNvPr>
          <p:cNvSpPr txBox="1"/>
          <p:nvPr/>
        </p:nvSpPr>
        <p:spPr>
          <a:xfrm>
            <a:off x="4439816" y="1372707"/>
            <a:ext cx="3240360" cy="461665"/>
          </a:xfrm>
          <a:prstGeom prst="rect">
            <a:avLst/>
          </a:prstGeom>
          <a:noFill/>
        </p:spPr>
        <p:txBody>
          <a:bodyPr wrap="square" rtlCol="0">
            <a:spAutoFit/>
          </a:bodyPr>
          <a:lstStyle/>
          <a:p>
            <a:r>
              <a:rPr lang="zh-CN" altLang="en-US" sz="2400" b="1" dirty="0">
                <a:solidFill>
                  <a:schemeClr val="accent1"/>
                </a:solidFill>
                <a:latin typeface="微软雅黑" pitchFamily="34" charset="-122"/>
                <a:ea typeface="微软雅黑" pitchFamily="34" charset="-122"/>
              </a:rPr>
              <a:t>按操作数的数目分类</a:t>
            </a:r>
          </a:p>
        </p:txBody>
      </p:sp>
      <p:sp>
        <p:nvSpPr>
          <p:cNvPr id="16" name="矩形 15">
            <a:extLst>
              <a:ext uri="{FF2B5EF4-FFF2-40B4-BE49-F238E27FC236}">
                <a16:creationId xmlns:a16="http://schemas.microsoft.com/office/drawing/2014/main" id="{4737819B-1CBD-2B4B-B27C-4AAE5DBA6878}"/>
              </a:ext>
            </a:extLst>
          </p:cNvPr>
          <p:cNvSpPr/>
          <p:nvPr/>
        </p:nvSpPr>
        <p:spPr>
          <a:xfrm>
            <a:off x="1568025" y="2780929"/>
            <a:ext cx="2088232" cy="734045"/>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一元运算符</a:t>
            </a:r>
            <a:endParaRPr lang="en-US" altLang="zh-CN" sz="2000" b="1" dirty="0">
              <a:solidFill>
                <a:schemeClr val="bg1"/>
              </a:solidFill>
              <a:latin typeface="微软雅黑" pitchFamily="34" charset="-122"/>
              <a:ea typeface="微软雅黑" pitchFamily="34" charset="-122"/>
            </a:endParaRPr>
          </a:p>
          <a:p>
            <a:pPr algn="ctr"/>
            <a:r>
              <a:rPr lang="en-US" altLang="zh-CN" sz="1600" b="1" dirty="0">
                <a:solidFill>
                  <a:schemeClr val="bg1"/>
                </a:solidFill>
                <a:latin typeface="微软雅黑" pitchFamily="34" charset="-122"/>
                <a:ea typeface="微软雅黑" pitchFamily="34" charset="-122"/>
              </a:rPr>
              <a:t>(unary operator)</a:t>
            </a:r>
            <a:endParaRPr lang="zh-CN" altLang="en-US" sz="1600" b="1" dirty="0">
              <a:solidFill>
                <a:schemeClr val="bg1"/>
              </a:solidFill>
              <a:latin typeface="微软雅黑" pitchFamily="34" charset="-122"/>
              <a:ea typeface="微软雅黑" pitchFamily="34" charset="-122"/>
            </a:endParaRPr>
          </a:p>
        </p:txBody>
      </p:sp>
      <p:sp>
        <p:nvSpPr>
          <p:cNvPr id="17" name="矩形 16">
            <a:extLst>
              <a:ext uri="{FF2B5EF4-FFF2-40B4-BE49-F238E27FC236}">
                <a16:creationId xmlns:a16="http://schemas.microsoft.com/office/drawing/2014/main" id="{74F965F7-5431-6B48-B75C-8173A48D5A86}"/>
              </a:ext>
            </a:extLst>
          </p:cNvPr>
          <p:cNvSpPr/>
          <p:nvPr/>
        </p:nvSpPr>
        <p:spPr>
          <a:xfrm>
            <a:off x="4943872" y="2755533"/>
            <a:ext cx="2088232" cy="734045"/>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二元运算符</a:t>
            </a:r>
            <a:endParaRPr lang="en-US" altLang="zh-CN" sz="2000" b="1" dirty="0">
              <a:solidFill>
                <a:schemeClr val="bg1"/>
              </a:solidFill>
              <a:latin typeface="微软雅黑" pitchFamily="34" charset="-122"/>
              <a:ea typeface="微软雅黑" pitchFamily="34" charset="-122"/>
            </a:endParaRPr>
          </a:p>
          <a:p>
            <a:pPr algn="ctr"/>
            <a:r>
              <a:rPr lang="en-US" altLang="zh-CN" sz="1600" b="1" dirty="0">
                <a:solidFill>
                  <a:schemeClr val="bg1"/>
                </a:solidFill>
                <a:latin typeface="微软雅黑" pitchFamily="34" charset="-122"/>
                <a:ea typeface="微软雅黑" pitchFamily="34" charset="-122"/>
              </a:rPr>
              <a:t>(binary operator)</a:t>
            </a:r>
            <a:endParaRPr lang="zh-CN" altLang="en-US" sz="1600" b="1" dirty="0">
              <a:solidFill>
                <a:schemeClr val="bg1"/>
              </a:solidFill>
              <a:latin typeface="微软雅黑" pitchFamily="34" charset="-122"/>
              <a:ea typeface="微软雅黑" pitchFamily="34" charset="-122"/>
            </a:endParaRPr>
          </a:p>
        </p:txBody>
      </p:sp>
      <p:sp>
        <p:nvSpPr>
          <p:cNvPr id="18" name="矩形 17">
            <a:extLst>
              <a:ext uri="{FF2B5EF4-FFF2-40B4-BE49-F238E27FC236}">
                <a16:creationId xmlns:a16="http://schemas.microsoft.com/office/drawing/2014/main" id="{346533C2-19C8-264B-9723-34491D770CB0}"/>
              </a:ext>
            </a:extLst>
          </p:cNvPr>
          <p:cNvSpPr/>
          <p:nvPr/>
        </p:nvSpPr>
        <p:spPr>
          <a:xfrm>
            <a:off x="8216208" y="2755533"/>
            <a:ext cx="2088232" cy="734045"/>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三元运算符</a:t>
            </a:r>
            <a:endParaRPr lang="en-US" altLang="zh-CN" sz="2000" b="1" dirty="0">
              <a:solidFill>
                <a:schemeClr val="bg1"/>
              </a:solidFill>
              <a:latin typeface="微软雅黑" pitchFamily="34" charset="-122"/>
              <a:ea typeface="微软雅黑" pitchFamily="34" charset="-122"/>
            </a:endParaRPr>
          </a:p>
          <a:p>
            <a:pPr algn="ctr"/>
            <a:r>
              <a:rPr lang="en-US" altLang="zh-CN" sz="1600" b="1" dirty="0">
                <a:solidFill>
                  <a:schemeClr val="bg1"/>
                </a:solidFill>
                <a:latin typeface="微软雅黑" pitchFamily="34" charset="-122"/>
                <a:ea typeface="微软雅黑" pitchFamily="34" charset="-122"/>
              </a:rPr>
              <a:t>(ternary operator)</a:t>
            </a:r>
            <a:endParaRPr lang="zh-CN" altLang="en-US" sz="1600" b="1" dirty="0">
              <a:solidFill>
                <a:schemeClr val="bg1"/>
              </a:solidFill>
              <a:latin typeface="微软雅黑" pitchFamily="34" charset="-122"/>
              <a:ea typeface="微软雅黑" pitchFamily="34" charset="-122"/>
            </a:endParaRPr>
          </a:p>
        </p:txBody>
      </p:sp>
      <p:sp>
        <p:nvSpPr>
          <p:cNvPr id="19" name="矩形 18">
            <a:extLst>
              <a:ext uri="{FF2B5EF4-FFF2-40B4-BE49-F238E27FC236}">
                <a16:creationId xmlns:a16="http://schemas.microsoft.com/office/drawing/2014/main" id="{4F859CEB-5604-4247-91E8-5EB0C37DD0B3}"/>
              </a:ext>
            </a:extLst>
          </p:cNvPr>
          <p:cNvSpPr/>
          <p:nvPr/>
        </p:nvSpPr>
        <p:spPr>
          <a:xfrm>
            <a:off x="1271464" y="3918248"/>
            <a:ext cx="2650514" cy="830997"/>
          </a:xfrm>
          <a:prstGeom prst="rect">
            <a:avLst/>
          </a:prstGeom>
        </p:spPr>
        <p:txBody>
          <a:bodyPr wrap="square">
            <a:spAutoFit/>
          </a:bodyPr>
          <a:lstStyle/>
          <a:p>
            <a:pPr marL="990600" lvl="1" indent="-533400">
              <a:buSzPct val="90000"/>
            </a:pPr>
            <a:r>
              <a:rPr lang="en-US" altLang="zh-CN" sz="2400" b="1" dirty="0">
                <a:solidFill>
                  <a:schemeClr val="accent2"/>
                </a:solidFill>
              </a:rPr>
              <a:t>operator</a:t>
            </a:r>
            <a:r>
              <a:rPr lang="en-US" altLang="zh-CN" sz="2400" b="1" dirty="0">
                <a:solidFill>
                  <a:schemeClr val="tx1">
                    <a:lumMod val="65000"/>
                    <a:lumOff val="35000"/>
                  </a:schemeClr>
                </a:solidFill>
              </a:rPr>
              <a:t> op</a:t>
            </a:r>
          </a:p>
          <a:p>
            <a:pPr marL="990600" lvl="1" indent="-533400">
              <a:buSzPct val="90000"/>
            </a:pPr>
            <a:r>
              <a:rPr lang="en-US" altLang="zh-CN" sz="2400" b="1" dirty="0">
                <a:solidFill>
                  <a:schemeClr val="tx1">
                    <a:lumMod val="65000"/>
                    <a:lumOff val="35000"/>
                  </a:schemeClr>
                </a:solidFill>
              </a:rPr>
              <a:t>op </a:t>
            </a:r>
            <a:r>
              <a:rPr lang="en-US" altLang="zh-CN" sz="2400" b="1" dirty="0">
                <a:solidFill>
                  <a:schemeClr val="accent2"/>
                </a:solidFill>
              </a:rPr>
              <a:t>operator</a:t>
            </a:r>
          </a:p>
        </p:txBody>
      </p:sp>
      <p:sp>
        <p:nvSpPr>
          <p:cNvPr id="20" name="矩形 19">
            <a:extLst>
              <a:ext uri="{FF2B5EF4-FFF2-40B4-BE49-F238E27FC236}">
                <a16:creationId xmlns:a16="http://schemas.microsoft.com/office/drawing/2014/main" id="{1DC3B15E-CD40-E141-B5A8-69BC3C8796E6}"/>
              </a:ext>
            </a:extLst>
          </p:cNvPr>
          <p:cNvSpPr/>
          <p:nvPr/>
        </p:nvSpPr>
        <p:spPr>
          <a:xfrm>
            <a:off x="4319246" y="4070647"/>
            <a:ext cx="3087814" cy="461665"/>
          </a:xfrm>
          <a:prstGeom prst="rect">
            <a:avLst/>
          </a:prstGeom>
        </p:spPr>
        <p:txBody>
          <a:bodyPr wrap="square">
            <a:spAutoFit/>
          </a:bodyPr>
          <a:lstStyle/>
          <a:p>
            <a:pPr marL="990600" lvl="1" indent="-533400">
              <a:buSzPct val="90000"/>
            </a:pPr>
            <a:r>
              <a:rPr lang="en-US" altLang="zh-CN" sz="2400" b="1" dirty="0">
                <a:solidFill>
                  <a:schemeClr val="tx1">
                    <a:lumMod val="65000"/>
                    <a:lumOff val="35000"/>
                  </a:schemeClr>
                </a:solidFill>
              </a:rPr>
              <a:t>op1</a:t>
            </a:r>
            <a:r>
              <a:rPr lang="en-US" altLang="zh-CN" sz="2400" b="1" dirty="0">
                <a:solidFill>
                  <a:schemeClr val="accent2"/>
                </a:solidFill>
              </a:rPr>
              <a:t> operator </a:t>
            </a:r>
            <a:r>
              <a:rPr lang="en-US" altLang="zh-CN" sz="2400" b="1" dirty="0">
                <a:solidFill>
                  <a:schemeClr val="tx1">
                    <a:lumMod val="65000"/>
                    <a:lumOff val="35000"/>
                  </a:schemeClr>
                </a:solidFill>
              </a:rPr>
              <a:t>op2</a:t>
            </a:r>
          </a:p>
        </p:txBody>
      </p:sp>
      <p:sp>
        <p:nvSpPr>
          <p:cNvPr id="21" name="矩形 20">
            <a:extLst>
              <a:ext uri="{FF2B5EF4-FFF2-40B4-BE49-F238E27FC236}">
                <a16:creationId xmlns:a16="http://schemas.microsoft.com/office/drawing/2014/main" id="{C706EDF3-6407-F645-9C37-F1EE3DEFA30E}"/>
              </a:ext>
            </a:extLst>
          </p:cNvPr>
          <p:cNvSpPr/>
          <p:nvPr/>
        </p:nvSpPr>
        <p:spPr>
          <a:xfrm>
            <a:off x="7832722" y="4051957"/>
            <a:ext cx="3087814" cy="461665"/>
          </a:xfrm>
          <a:prstGeom prst="rect">
            <a:avLst/>
          </a:prstGeom>
        </p:spPr>
        <p:txBody>
          <a:bodyPr wrap="square">
            <a:spAutoFit/>
          </a:bodyPr>
          <a:lstStyle/>
          <a:p>
            <a:pPr marL="990600" lvl="1" indent="-533400">
              <a:buSzPct val="90000"/>
            </a:pPr>
            <a:r>
              <a:rPr lang="en-US" altLang="zh-CN" sz="2400" b="1" dirty="0">
                <a:solidFill>
                  <a:schemeClr val="tx1">
                    <a:lumMod val="65000"/>
                    <a:lumOff val="35000"/>
                  </a:schemeClr>
                </a:solidFill>
              </a:rPr>
              <a:t>op1</a:t>
            </a:r>
            <a:r>
              <a:rPr lang="en-US" altLang="zh-CN" sz="2400" b="1" dirty="0">
                <a:solidFill>
                  <a:schemeClr val="accent2"/>
                </a:solidFill>
              </a:rPr>
              <a:t> ? </a:t>
            </a:r>
            <a:r>
              <a:rPr lang="en-US" altLang="zh-CN" sz="2400" b="1" dirty="0">
                <a:solidFill>
                  <a:schemeClr val="tx1">
                    <a:lumMod val="65000"/>
                    <a:lumOff val="35000"/>
                  </a:schemeClr>
                </a:solidFill>
              </a:rPr>
              <a:t>op2 </a:t>
            </a:r>
            <a:r>
              <a:rPr lang="en-US" altLang="zh-CN" sz="2400" b="1" dirty="0">
                <a:solidFill>
                  <a:schemeClr val="accent2"/>
                </a:solidFill>
              </a:rPr>
              <a:t>:</a:t>
            </a:r>
            <a:r>
              <a:rPr lang="en-US" altLang="zh-CN" sz="2400" b="1" dirty="0">
                <a:solidFill>
                  <a:schemeClr val="tx1">
                    <a:lumMod val="65000"/>
                    <a:lumOff val="35000"/>
                  </a:schemeClr>
                </a:solidFill>
              </a:rPr>
              <a:t> op3</a:t>
            </a:r>
          </a:p>
        </p:txBody>
      </p:sp>
      <p:sp>
        <p:nvSpPr>
          <p:cNvPr id="27" name="TextBox 8">
            <a:extLst>
              <a:ext uri="{FF2B5EF4-FFF2-40B4-BE49-F238E27FC236}">
                <a16:creationId xmlns:a16="http://schemas.microsoft.com/office/drawing/2014/main" id="{462AE296-F615-E94E-B1D7-45CF5DA9A2D8}"/>
              </a:ext>
            </a:extLst>
          </p:cNvPr>
          <p:cNvSpPr txBox="1"/>
          <p:nvPr/>
        </p:nvSpPr>
        <p:spPr>
          <a:xfrm>
            <a:off x="5255350" y="5589240"/>
            <a:ext cx="2304256" cy="707886"/>
          </a:xfrm>
          <a:prstGeom prst="rect">
            <a:avLst/>
          </a:prstGeom>
          <a:noFill/>
        </p:spPr>
        <p:txBody>
          <a:bodyPr wrap="square" rtlCol="0">
            <a:spAutoFit/>
          </a:bodyPr>
          <a:lstStyle/>
          <a:p>
            <a:r>
              <a:rPr lang="zh-CN" altLang="en-US" sz="2000" b="1" dirty="0">
                <a:solidFill>
                  <a:schemeClr val="tx1">
                    <a:lumMod val="65000"/>
                    <a:lumOff val="35000"/>
                  </a:schemeClr>
                </a:solidFill>
              </a:rPr>
              <a:t>操作符：</a:t>
            </a:r>
            <a:r>
              <a:rPr lang="en-US" altLang="zh-CN" sz="2000" b="1" dirty="0">
                <a:solidFill>
                  <a:schemeClr val="tx1">
                    <a:lumMod val="65000"/>
                    <a:lumOff val="35000"/>
                  </a:schemeClr>
                </a:solidFill>
              </a:rPr>
              <a:t>operator</a:t>
            </a:r>
          </a:p>
          <a:p>
            <a:r>
              <a:rPr lang="zh-CN" altLang="en-US" sz="2000" b="1" dirty="0">
                <a:solidFill>
                  <a:schemeClr val="tx1">
                    <a:lumMod val="65000"/>
                    <a:lumOff val="35000"/>
                  </a:schemeClr>
                </a:solidFill>
              </a:rPr>
              <a:t>操作数：</a:t>
            </a:r>
            <a:r>
              <a:rPr lang="en-US" altLang="zh-CN" sz="2000" b="1" dirty="0">
                <a:solidFill>
                  <a:schemeClr val="tx1">
                    <a:lumMod val="65000"/>
                    <a:lumOff val="35000"/>
                  </a:schemeClr>
                </a:solidFill>
              </a:rPr>
              <a:t>op</a:t>
            </a:r>
            <a:endParaRPr lang="zh-CN" altLang="en-US" sz="2000" b="1" dirty="0">
              <a:solidFill>
                <a:schemeClr val="tx1">
                  <a:lumMod val="65000"/>
                  <a:lumOff val="35000"/>
                </a:schemeClr>
              </a:solidFill>
            </a:endParaRPr>
          </a:p>
        </p:txBody>
      </p:sp>
      <p:sp>
        <p:nvSpPr>
          <p:cNvPr id="28" name="TextBox 20">
            <a:extLst>
              <a:ext uri="{FF2B5EF4-FFF2-40B4-BE49-F238E27FC236}">
                <a16:creationId xmlns:a16="http://schemas.microsoft.com/office/drawing/2014/main" id="{07D38653-D1F4-E54F-A360-379B7C63F24D}"/>
              </a:ext>
            </a:extLst>
          </p:cNvPr>
          <p:cNvSpPr txBox="1"/>
          <p:nvPr/>
        </p:nvSpPr>
        <p:spPr>
          <a:xfrm>
            <a:off x="4439816" y="5636133"/>
            <a:ext cx="936104" cy="646331"/>
          </a:xfrm>
          <a:prstGeom prst="rect">
            <a:avLst/>
          </a:prstGeom>
          <a:noFill/>
        </p:spPr>
        <p:txBody>
          <a:bodyPr wrap="square" rtlCol="0">
            <a:spAutoFit/>
          </a:bodyPr>
          <a:lstStyle/>
          <a:p>
            <a:r>
              <a:rPr lang="en-US" altLang="zh-CN" sz="3600" b="1" dirty="0">
                <a:solidFill>
                  <a:schemeClr val="accent2"/>
                </a:solidFill>
              </a:rPr>
              <a:t>P.S.</a:t>
            </a:r>
            <a:endParaRPr lang="zh-CN" altLang="en-US" sz="3600" b="1" dirty="0">
              <a:solidFill>
                <a:schemeClr val="accent2"/>
              </a:solidFill>
            </a:endParaRPr>
          </a:p>
        </p:txBody>
      </p:sp>
      <p:sp>
        <p:nvSpPr>
          <p:cNvPr id="29" name="矩形 28">
            <a:extLst>
              <a:ext uri="{FF2B5EF4-FFF2-40B4-BE49-F238E27FC236}">
                <a16:creationId xmlns:a16="http://schemas.microsoft.com/office/drawing/2014/main" id="{ECEAF8DC-E6D1-6643-86A8-385FBB883765}"/>
              </a:ext>
            </a:extLst>
          </p:cNvPr>
          <p:cNvSpPr/>
          <p:nvPr/>
        </p:nvSpPr>
        <p:spPr>
          <a:xfrm>
            <a:off x="8072192" y="4749245"/>
            <a:ext cx="2833428" cy="461665"/>
          </a:xfrm>
          <a:prstGeom prst="rect">
            <a:avLst/>
          </a:prstGeom>
        </p:spPr>
        <p:txBody>
          <a:bodyPr wrap="square">
            <a:spAutoFit/>
          </a:bodyPr>
          <a:lstStyle/>
          <a:p>
            <a:r>
              <a:rPr lang="en-US" altLang="zh-CN" sz="2400" b="1" dirty="0" err="1">
                <a:solidFill>
                  <a:schemeClr val="accent2"/>
                </a:solidFill>
              </a:rPr>
              <a:t>int</a:t>
            </a:r>
            <a:r>
              <a:rPr lang="en-US" altLang="zh-CN" sz="2400" b="1" dirty="0">
                <a:solidFill>
                  <a:schemeClr val="accent2"/>
                </a:solidFill>
              </a:rPr>
              <a:t> b = (a &gt; c) ? a : c;</a:t>
            </a:r>
            <a:endParaRPr lang="zh-CN" altLang="en-US" sz="2400" b="1" dirty="0">
              <a:solidFill>
                <a:schemeClr val="accent2"/>
              </a:solidFill>
            </a:endParaRPr>
          </a:p>
        </p:txBody>
      </p:sp>
    </p:spTree>
    <p:extLst>
      <p:ext uri="{BB962C8B-B14F-4D97-AF65-F5344CB8AC3E}">
        <p14:creationId xmlns:p14="http://schemas.microsoft.com/office/powerpoint/2010/main" val="846307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55</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4" name="TextBox 13">
            <a:extLst>
              <a:ext uri="{FF2B5EF4-FFF2-40B4-BE49-F238E27FC236}">
                <a16:creationId xmlns:a16="http://schemas.microsoft.com/office/drawing/2014/main" id="{CA264C02-71E4-2446-ABA9-63C630FFBCB5}"/>
              </a:ext>
            </a:extLst>
          </p:cNvPr>
          <p:cNvSpPr txBox="1"/>
          <p:nvPr/>
        </p:nvSpPr>
        <p:spPr>
          <a:xfrm>
            <a:off x="2135560" y="1412777"/>
            <a:ext cx="3240360" cy="461665"/>
          </a:xfrm>
          <a:prstGeom prst="rect">
            <a:avLst/>
          </a:prstGeom>
          <a:noFill/>
        </p:spPr>
        <p:txBody>
          <a:bodyPr wrap="square" rtlCol="0">
            <a:spAutoFit/>
          </a:bodyPr>
          <a:lstStyle/>
          <a:p>
            <a:r>
              <a:rPr lang="zh-CN" altLang="en-US" sz="2400" b="1" dirty="0">
                <a:solidFill>
                  <a:schemeClr val="accent1"/>
                </a:solidFill>
                <a:latin typeface="微软雅黑" pitchFamily="34" charset="-122"/>
                <a:ea typeface="微软雅黑" pitchFamily="34" charset="-122"/>
              </a:rPr>
              <a:t>按运算符类型分类</a:t>
            </a:r>
          </a:p>
        </p:txBody>
      </p:sp>
      <p:cxnSp>
        <p:nvCxnSpPr>
          <p:cNvPr id="15" name="直接连接符 5">
            <a:extLst>
              <a:ext uri="{FF2B5EF4-FFF2-40B4-BE49-F238E27FC236}">
                <a16:creationId xmlns:a16="http://schemas.microsoft.com/office/drawing/2014/main" id="{FD261B3E-77AA-B842-9346-A43AB9B98820}"/>
              </a:ext>
            </a:extLst>
          </p:cNvPr>
          <p:cNvCxnSpPr/>
          <p:nvPr/>
        </p:nvCxnSpPr>
        <p:spPr>
          <a:xfrm>
            <a:off x="2999656" y="1874442"/>
            <a:ext cx="0" cy="424411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7">
            <a:extLst>
              <a:ext uri="{FF2B5EF4-FFF2-40B4-BE49-F238E27FC236}">
                <a16:creationId xmlns:a16="http://schemas.microsoft.com/office/drawing/2014/main" id="{6F414626-80F4-A140-B8A7-FF5B139BCC16}"/>
              </a:ext>
            </a:extLst>
          </p:cNvPr>
          <p:cNvCxnSpPr/>
          <p:nvPr/>
        </p:nvCxnSpPr>
        <p:spPr>
          <a:xfrm>
            <a:off x="2999656" y="237414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486964E-FB43-A143-873F-6981215DF038}"/>
              </a:ext>
            </a:extLst>
          </p:cNvPr>
          <p:cNvCxnSpPr/>
          <p:nvPr/>
        </p:nvCxnSpPr>
        <p:spPr>
          <a:xfrm>
            <a:off x="2999656" y="295020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EB05211-C2B3-D944-BA38-F42A763E3DDF}"/>
              </a:ext>
            </a:extLst>
          </p:cNvPr>
          <p:cNvCxnSpPr/>
          <p:nvPr/>
        </p:nvCxnSpPr>
        <p:spPr>
          <a:xfrm>
            <a:off x="2999656" y="352627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5C55126B-4910-364A-A90B-D4A0316F40B9}"/>
              </a:ext>
            </a:extLst>
          </p:cNvPr>
          <p:cNvCxnSpPr/>
          <p:nvPr/>
        </p:nvCxnSpPr>
        <p:spPr>
          <a:xfrm>
            <a:off x="2999656" y="4102334"/>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E24A146-DD9B-0A4A-87B4-7647F413931C}"/>
              </a:ext>
            </a:extLst>
          </p:cNvPr>
          <p:cNvCxnSpPr/>
          <p:nvPr/>
        </p:nvCxnSpPr>
        <p:spPr>
          <a:xfrm>
            <a:off x="2993958" y="4648329"/>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6">
            <a:extLst>
              <a:ext uri="{FF2B5EF4-FFF2-40B4-BE49-F238E27FC236}">
                <a16:creationId xmlns:a16="http://schemas.microsoft.com/office/drawing/2014/main" id="{61ECE796-7A8A-5F48-ADD3-3F6AF24C4130}"/>
              </a:ext>
            </a:extLst>
          </p:cNvPr>
          <p:cNvCxnSpPr/>
          <p:nvPr/>
        </p:nvCxnSpPr>
        <p:spPr>
          <a:xfrm>
            <a:off x="2999656" y="525446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49629B71-4068-2E46-9FA1-AEA2C02541ED}"/>
              </a:ext>
            </a:extLst>
          </p:cNvPr>
          <p:cNvSpPr/>
          <p:nvPr/>
        </p:nvSpPr>
        <p:spPr>
          <a:xfrm>
            <a:off x="4267634" y="2187975"/>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算数运算符</a:t>
            </a:r>
            <a:r>
              <a:rPr lang="en-US" altLang="zh-CN" sz="2000" b="1" dirty="0">
                <a:solidFill>
                  <a:schemeClr val="bg1"/>
                </a:solidFill>
                <a:latin typeface="微软雅黑" pitchFamily="34" charset="-122"/>
                <a:ea typeface="微软雅黑" pitchFamily="34" charset="-122"/>
              </a:rPr>
              <a:t>(Arithmetic Operators)</a:t>
            </a:r>
            <a:endParaRPr lang="zh-CN" altLang="en-US" sz="1600" b="1" dirty="0">
              <a:solidFill>
                <a:schemeClr val="bg1"/>
              </a:solidFill>
              <a:latin typeface="微软雅黑" pitchFamily="34" charset="-122"/>
              <a:ea typeface="微软雅黑" pitchFamily="34" charset="-122"/>
            </a:endParaRPr>
          </a:p>
        </p:txBody>
      </p:sp>
      <p:sp>
        <p:nvSpPr>
          <p:cNvPr id="32" name="矩形 31">
            <a:extLst>
              <a:ext uri="{FF2B5EF4-FFF2-40B4-BE49-F238E27FC236}">
                <a16:creationId xmlns:a16="http://schemas.microsoft.com/office/drawing/2014/main" id="{319B0299-AB21-1E45-8E36-270D858661F7}"/>
              </a:ext>
            </a:extLst>
          </p:cNvPr>
          <p:cNvSpPr/>
          <p:nvPr/>
        </p:nvSpPr>
        <p:spPr>
          <a:xfrm>
            <a:off x="4267634" y="2730844"/>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关系运算符</a:t>
            </a:r>
            <a:r>
              <a:rPr lang="en-US" altLang="zh-CN" sz="2000" b="1" dirty="0">
                <a:solidFill>
                  <a:schemeClr val="bg1"/>
                </a:solidFill>
                <a:latin typeface="微软雅黑" pitchFamily="34" charset="-122"/>
                <a:ea typeface="微软雅黑" pitchFamily="34" charset="-122"/>
              </a:rPr>
              <a:t>(Relational Operators)</a:t>
            </a:r>
            <a:endParaRPr lang="zh-CN" altLang="en-US" sz="1600" b="1" dirty="0">
              <a:solidFill>
                <a:schemeClr val="bg1"/>
              </a:solidFill>
              <a:latin typeface="微软雅黑" pitchFamily="34" charset="-122"/>
              <a:ea typeface="微软雅黑" pitchFamily="34" charset="-122"/>
            </a:endParaRPr>
          </a:p>
        </p:txBody>
      </p:sp>
      <p:sp>
        <p:nvSpPr>
          <p:cNvPr id="33" name="矩形 32">
            <a:extLst>
              <a:ext uri="{FF2B5EF4-FFF2-40B4-BE49-F238E27FC236}">
                <a16:creationId xmlns:a16="http://schemas.microsoft.com/office/drawing/2014/main" id="{2B3A92A9-27D1-8C48-9F08-9CC0B0FE6615}"/>
              </a:ext>
            </a:extLst>
          </p:cNvPr>
          <p:cNvSpPr/>
          <p:nvPr/>
        </p:nvSpPr>
        <p:spPr>
          <a:xfrm>
            <a:off x="4267634" y="3303264"/>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逻辑运算符</a:t>
            </a:r>
            <a:r>
              <a:rPr lang="en-US" altLang="zh-CN" sz="2000" b="1" dirty="0">
                <a:solidFill>
                  <a:schemeClr val="bg1"/>
                </a:solidFill>
                <a:latin typeface="微软雅黑" pitchFamily="34" charset="-122"/>
                <a:ea typeface="微软雅黑" pitchFamily="34" charset="-122"/>
              </a:rPr>
              <a:t>(Logical Operators)</a:t>
            </a:r>
            <a:endParaRPr lang="zh-CN" altLang="en-US" sz="1600" b="1" dirty="0">
              <a:solidFill>
                <a:schemeClr val="bg1"/>
              </a:solidFill>
              <a:latin typeface="微软雅黑" pitchFamily="34" charset="-122"/>
              <a:ea typeface="微软雅黑" pitchFamily="34" charset="-122"/>
            </a:endParaRPr>
          </a:p>
        </p:txBody>
      </p:sp>
      <p:sp>
        <p:nvSpPr>
          <p:cNvPr id="34" name="矩形 33">
            <a:extLst>
              <a:ext uri="{FF2B5EF4-FFF2-40B4-BE49-F238E27FC236}">
                <a16:creationId xmlns:a16="http://schemas.microsoft.com/office/drawing/2014/main" id="{B5E1085F-E952-6F4B-9E95-C8954288A854}"/>
              </a:ext>
            </a:extLst>
          </p:cNvPr>
          <p:cNvSpPr/>
          <p:nvPr/>
        </p:nvSpPr>
        <p:spPr>
          <a:xfrm>
            <a:off x="4267634" y="3918823"/>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位运算符</a:t>
            </a:r>
            <a:r>
              <a:rPr lang="en-US" altLang="zh-CN" sz="2000" b="1" dirty="0">
                <a:solidFill>
                  <a:schemeClr val="bg1"/>
                </a:solidFill>
                <a:latin typeface="微软雅黑" pitchFamily="34" charset="-122"/>
                <a:ea typeface="微软雅黑" pitchFamily="34" charset="-122"/>
              </a:rPr>
              <a:t>(Bitwise Operators)</a:t>
            </a:r>
            <a:endParaRPr lang="zh-CN" altLang="en-US" sz="1600" b="1" dirty="0">
              <a:solidFill>
                <a:schemeClr val="bg1"/>
              </a:solidFill>
              <a:latin typeface="微软雅黑" pitchFamily="34" charset="-122"/>
              <a:ea typeface="微软雅黑" pitchFamily="34" charset="-122"/>
            </a:endParaRPr>
          </a:p>
        </p:txBody>
      </p:sp>
      <p:sp>
        <p:nvSpPr>
          <p:cNvPr id="35" name="矩形 34">
            <a:extLst>
              <a:ext uri="{FF2B5EF4-FFF2-40B4-BE49-F238E27FC236}">
                <a16:creationId xmlns:a16="http://schemas.microsoft.com/office/drawing/2014/main" id="{761A2DA4-F181-984F-A069-5D86AD7859A4}"/>
              </a:ext>
            </a:extLst>
          </p:cNvPr>
          <p:cNvSpPr/>
          <p:nvPr/>
        </p:nvSpPr>
        <p:spPr>
          <a:xfrm>
            <a:off x="4252500" y="4464818"/>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移位运算符</a:t>
            </a:r>
            <a:r>
              <a:rPr lang="en-US" altLang="zh-CN" sz="2000" b="1" dirty="0">
                <a:solidFill>
                  <a:schemeClr val="bg1"/>
                </a:solidFill>
                <a:latin typeface="微软雅黑" pitchFamily="34" charset="-122"/>
                <a:ea typeface="微软雅黑" pitchFamily="34" charset="-122"/>
              </a:rPr>
              <a:t>(Shift Operators)</a:t>
            </a:r>
            <a:endParaRPr lang="zh-CN" altLang="en-US" sz="1600" b="1" dirty="0">
              <a:solidFill>
                <a:schemeClr val="bg1"/>
              </a:solidFill>
              <a:latin typeface="微软雅黑" pitchFamily="34" charset="-122"/>
              <a:ea typeface="微软雅黑" pitchFamily="34" charset="-122"/>
            </a:endParaRPr>
          </a:p>
        </p:txBody>
      </p:sp>
      <p:sp>
        <p:nvSpPr>
          <p:cNvPr id="36" name="矩形 35">
            <a:extLst>
              <a:ext uri="{FF2B5EF4-FFF2-40B4-BE49-F238E27FC236}">
                <a16:creationId xmlns:a16="http://schemas.microsoft.com/office/drawing/2014/main" id="{8BE250B3-CCF7-8947-9842-B682618375D6}"/>
              </a:ext>
            </a:extLst>
          </p:cNvPr>
          <p:cNvSpPr/>
          <p:nvPr/>
        </p:nvSpPr>
        <p:spPr>
          <a:xfrm>
            <a:off x="4247419" y="5038439"/>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条件运算符</a:t>
            </a:r>
            <a:r>
              <a:rPr lang="en-US" altLang="zh-CN" sz="2000" b="1" dirty="0">
                <a:solidFill>
                  <a:schemeClr val="bg1"/>
                </a:solidFill>
                <a:latin typeface="微软雅黑" pitchFamily="34" charset="-122"/>
                <a:ea typeface="微软雅黑" pitchFamily="34" charset="-122"/>
              </a:rPr>
              <a:t>(Conditional Operators)</a:t>
            </a:r>
            <a:endParaRPr lang="zh-CN" altLang="en-US" sz="1600" b="1" dirty="0">
              <a:solidFill>
                <a:schemeClr val="bg1"/>
              </a:solidFill>
              <a:latin typeface="微软雅黑" pitchFamily="34" charset="-122"/>
              <a:ea typeface="微软雅黑" pitchFamily="34" charset="-122"/>
            </a:endParaRPr>
          </a:p>
        </p:txBody>
      </p:sp>
      <p:cxnSp>
        <p:nvCxnSpPr>
          <p:cNvPr id="37" name="直接连接符 33">
            <a:extLst>
              <a:ext uri="{FF2B5EF4-FFF2-40B4-BE49-F238E27FC236}">
                <a16:creationId xmlns:a16="http://schemas.microsoft.com/office/drawing/2014/main" id="{1581F427-D702-A449-88FD-EA70D274C902}"/>
              </a:ext>
            </a:extLst>
          </p:cNvPr>
          <p:cNvCxnSpPr/>
          <p:nvPr/>
        </p:nvCxnSpPr>
        <p:spPr>
          <a:xfrm>
            <a:off x="2999656" y="583052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29C92F05-2B05-D049-9578-FA8F38345A0E}"/>
              </a:ext>
            </a:extLst>
          </p:cNvPr>
          <p:cNvSpPr/>
          <p:nvPr/>
        </p:nvSpPr>
        <p:spPr>
          <a:xfrm>
            <a:off x="4247419" y="5614503"/>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赋值运算符</a:t>
            </a:r>
            <a:r>
              <a:rPr lang="en-US" altLang="zh-CN" sz="2000" b="1" dirty="0">
                <a:solidFill>
                  <a:schemeClr val="bg1"/>
                </a:solidFill>
                <a:latin typeface="微软雅黑" pitchFamily="34" charset="-122"/>
                <a:ea typeface="微软雅黑" pitchFamily="34" charset="-122"/>
              </a:rPr>
              <a:t>(Assignment Operators)</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96613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2"/>
                                        </p:tgtEl>
                                        <p:attrNameLst>
                                          <p:attrName>style.opacity</p:attrName>
                                        </p:attrNameLst>
                                      </p:cBhvr>
                                      <p:to>
                                        <p:strVal val="0.5"/>
                                      </p:to>
                                    </p:set>
                                    <p:animEffect filter="image" prLst="opacity: 0.5">
                                      <p:cBhvr rctx="IE">
                                        <p:cTn id="7" dur="indefinite"/>
                                        <p:tgtEl>
                                          <p:spTgt spid="32"/>
                                        </p:tgtEl>
                                      </p:cBhvr>
                                    </p:animEffect>
                                  </p:childTnLst>
                                </p:cTn>
                              </p:par>
                              <p:par>
                                <p:cTn id="8" presetID="9" presetClass="emph" presetSubtype="0" grpId="0" nodeType="withEffect">
                                  <p:stCondLst>
                                    <p:cond delay="0"/>
                                  </p:stCondLst>
                                  <p:childTnLst>
                                    <p:set>
                                      <p:cBhvr rctx="PPT">
                                        <p:cTn id="9" dur="indefinite"/>
                                        <p:tgtEl>
                                          <p:spTgt spid="33"/>
                                        </p:tgtEl>
                                        <p:attrNameLst>
                                          <p:attrName>style.opacity</p:attrName>
                                        </p:attrNameLst>
                                      </p:cBhvr>
                                      <p:to>
                                        <p:strVal val="0.5"/>
                                      </p:to>
                                    </p:set>
                                    <p:animEffect filter="image" prLst="opacity: 0.5">
                                      <p:cBhvr rctx="IE">
                                        <p:cTn id="10" dur="indefinite"/>
                                        <p:tgtEl>
                                          <p:spTgt spid="33"/>
                                        </p:tgtEl>
                                      </p:cBhvr>
                                    </p:animEffect>
                                  </p:childTnLst>
                                </p:cTn>
                              </p:par>
                              <p:par>
                                <p:cTn id="11" presetID="9" presetClass="emph" presetSubtype="0" grpId="0" nodeType="withEffect">
                                  <p:stCondLst>
                                    <p:cond delay="0"/>
                                  </p:stCondLst>
                                  <p:childTnLst>
                                    <p:set>
                                      <p:cBhvr rctx="PPT">
                                        <p:cTn id="12" dur="indefinite"/>
                                        <p:tgtEl>
                                          <p:spTgt spid="34"/>
                                        </p:tgtEl>
                                        <p:attrNameLst>
                                          <p:attrName>style.opacity</p:attrName>
                                        </p:attrNameLst>
                                      </p:cBhvr>
                                      <p:to>
                                        <p:strVal val="0.5"/>
                                      </p:to>
                                    </p:set>
                                    <p:animEffect filter="image" prLst="opacity: 0.5">
                                      <p:cBhvr rctx="IE">
                                        <p:cTn id="13" dur="indefinite"/>
                                        <p:tgtEl>
                                          <p:spTgt spid="34"/>
                                        </p:tgtEl>
                                      </p:cBhvr>
                                    </p:animEffect>
                                  </p:childTnLst>
                                </p:cTn>
                              </p:par>
                              <p:par>
                                <p:cTn id="14" presetID="9" presetClass="emph" presetSubtype="0" grpId="0" nodeType="withEffect">
                                  <p:stCondLst>
                                    <p:cond delay="0"/>
                                  </p:stCondLst>
                                  <p:childTnLst>
                                    <p:set>
                                      <p:cBhvr rctx="PPT">
                                        <p:cTn id="15" dur="indefinite"/>
                                        <p:tgtEl>
                                          <p:spTgt spid="35"/>
                                        </p:tgtEl>
                                        <p:attrNameLst>
                                          <p:attrName>style.opacity</p:attrName>
                                        </p:attrNameLst>
                                      </p:cBhvr>
                                      <p:to>
                                        <p:strVal val="0.5"/>
                                      </p:to>
                                    </p:set>
                                    <p:animEffect filter="image" prLst="opacity: 0.5">
                                      <p:cBhvr rctx="IE">
                                        <p:cTn id="16" dur="indefinite"/>
                                        <p:tgtEl>
                                          <p:spTgt spid="35"/>
                                        </p:tgtEl>
                                      </p:cBhvr>
                                    </p:animEffect>
                                  </p:childTnLst>
                                </p:cTn>
                              </p:par>
                              <p:par>
                                <p:cTn id="17" presetID="9" presetClass="emph" presetSubtype="0" grpId="0" nodeType="withEffect">
                                  <p:stCondLst>
                                    <p:cond delay="0"/>
                                  </p:stCondLst>
                                  <p:childTnLst>
                                    <p:set>
                                      <p:cBhvr rctx="PPT">
                                        <p:cTn id="18" dur="indefinite"/>
                                        <p:tgtEl>
                                          <p:spTgt spid="36"/>
                                        </p:tgtEl>
                                        <p:attrNameLst>
                                          <p:attrName>style.opacity</p:attrName>
                                        </p:attrNameLst>
                                      </p:cBhvr>
                                      <p:to>
                                        <p:strVal val="0.5"/>
                                      </p:to>
                                    </p:set>
                                    <p:animEffect filter="image" prLst="opacity: 0.5">
                                      <p:cBhvr rctx="IE">
                                        <p:cTn id="19" dur="indefinite"/>
                                        <p:tgtEl>
                                          <p:spTgt spid="36"/>
                                        </p:tgtEl>
                                      </p:cBhvr>
                                    </p:animEffect>
                                  </p:childTnLst>
                                </p:cTn>
                              </p:par>
                              <p:par>
                                <p:cTn id="20" presetID="9" presetClass="emph" presetSubtype="0" grpId="0" nodeType="withEffect">
                                  <p:stCondLst>
                                    <p:cond delay="0"/>
                                  </p:stCondLst>
                                  <p:childTnLst>
                                    <p:set>
                                      <p:cBhvr rctx="PPT">
                                        <p:cTn id="21" dur="indefinite"/>
                                        <p:tgtEl>
                                          <p:spTgt spid="38"/>
                                        </p:tgtEl>
                                        <p:attrNameLst>
                                          <p:attrName>style.opacity</p:attrName>
                                        </p:attrNameLst>
                                      </p:cBhvr>
                                      <p:to>
                                        <p:strVal val="0.5"/>
                                      </p:to>
                                    </p:set>
                                    <p:animEffect filter="image" prLst="opacity: 0.5">
                                      <p:cBhvr rctx="IE">
                                        <p:cTn id="22" dur="indefinite"/>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56</a:t>
            </a:fld>
            <a:endParaRPr lang="zh-CN" altLang="en-US"/>
          </a:p>
        </p:txBody>
      </p:sp>
      <p:sp>
        <p:nvSpPr>
          <p:cNvPr id="8" name="object 2">
            <a:extLst>
              <a:ext uri="{FF2B5EF4-FFF2-40B4-BE49-F238E27FC236}">
                <a16:creationId xmlns:a16="http://schemas.microsoft.com/office/drawing/2014/main" id="{F42AEDF0-DC5F-BA42-A377-E25AED38249A}"/>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运算符：算数运算法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graphicFrame>
        <p:nvGraphicFramePr>
          <p:cNvPr id="20" name="对象 19">
            <a:extLst>
              <a:ext uri="{FF2B5EF4-FFF2-40B4-BE49-F238E27FC236}">
                <a16:creationId xmlns:a16="http://schemas.microsoft.com/office/drawing/2014/main" id="{845EC9CE-837B-9243-888E-0AF3F56B1305}"/>
              </a:ext>
            </a:extLst>
          </p:cNvPr>
          <p:cNvGraphicFramePr>
            <a:graphicFrameLocks noChangeAspect="1"/>
          </p:cNvGraphicFramePr>
          <p:nvPr>
            <p:extLst>
              <p:ext uri="{D42A27DB-BD31-4B8C-83A1-F6EECF244321}">
                <p14:modId xmlns:p14="http://schemas.microsoft.com/office/powerpoint/2010/main" val="1023519771"/>
              </p:ext>
            </p:extLst>
          </p:nvPr>
        </p:nvGraphicFramePr>
        <p:xfrm>
          <a:off x="1522679" y="1556792"/>
          <a:ext cx="9713901" cy="4304506"/>
        </p:xfrm>
        <a:graphic>
          <a:graphicData uri="http://schemas.openxmlformats.org/presentationml/2006/ole">
            <mc:AlternateContent xmlns:mc="http://schemas.openxmlformats.org/markup-compatibility/2006">
              <mc:Choice xmlns:v="urn:schemas-microsoft-com:vml" Requires="v">
                <p:oleObj spid="_x0000_s31801" name="Picture" r:id="rId4" imgW="3414166" imgH="1510814" progId="Word.Picture.8">
                  <p:embed/>
                </p:oleObj>
              </mc:Choice>
              <mc:Fallback>
                <p:oleObj name="Picture" r:id="rId4" imgW="3414166" imgH="1510814" progId="Word.Picture.8">
                  <p:embed/>
                  <p:pic>
                    <p:nvPicPr>
                      <p:cNvPr id="5"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2679" y="1556792"/>
                        <a:ext cx="9713901" cy="430450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120728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57</a:t>
            </a:fld>
            <a:endParaRPr lang="zh-CN" altLang="en-US"/>
          </a:p>
        </p:txBody>
      </p:sp>
      <p:graphicFrame>
        <p:nvGraphicFramePr>
          <p:cNvPr id="5" name="Object 4">
            <a:extLst>
              <a:ext uri="{FF2B5EF4-FFF2-40B4-BE49-F238E27FC236}">
                <a16:creationId xmlns:a16="http://schemas.microsoft.com/office/drawing/2014/main" id="{89FF4C3F-1DB2-4A49-A869-D4A17A899078}"/>
              </a:ext>
            </a:extLst>
          </p:cNvPr>
          <p:cNvGraphicFramePr>
            <a:graphicFrameLocks noChangeAspect="1"/>
          </p:cNvGraphicFramePr>
          <p:nvPr>
            <p:extLst>
              <p:ext uri="{D42A27DB-BD31-4B8C-83A1-F6EECF244321}">
                <p14:modId xmlns:p14="http://schemas.microsoft.com/office/powerpoint/2010/main" val="1237421762"/>
              </p:ext>
            </p:extLst>
          </p:nvPr>
        </p:nvGraphicFramePr>
        <p:xfrm>
          <a:off x="2362200" y="1850678"/>
          <a:ext cx="6159500" cy="968375"/>
        </p:xfrm>
        <a:graphic>
          <a:graphicData uri="http://schemas.openxmlformats.org/presentationml/2006/ole">
            <mc:AlternateContent xmlns:mc="http://schemas.openxmlformats.org/markup-compatibility/2006">
              <mc:Choice xmlns:v="urn:schemas-microsoft-com:vml" Requires="v">
                <p:oleObj spid="_x0000_s32824" name="Equation" r:id="rId4" imgW="2667000" imgH="419100" progId="Equation.3">
                  <p:embed/>
                </p:oleObj>
              </mc:Choice>
              <mc:Fallback>
                <p:oleObj name="Equation" r:id="rId4" imgW="2667000" imgH="419100" progId="Equation.3">
                  <p:embed/>
                  <p:pic>
                    <p:nvPicPr>
                      <p:cNvPr id="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850678"/>
                        <a:ext cx="6159500" cy="968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a:extLst>
              <a:ext uri="{FF2B5EF4-FFF2-40B4-BE49-F238E27FC236}">
                <a16:creationId xmlns:a16="http://schemas.microsoft.com/office/drawing/2014/main" id="{6711DBDC-99DC-C745-BD81-1AF0FBDABEA2}"/>
              </a:ext>
            </a:extLst>
          </p:cNvPr>
          <p:cNvSpPr txBox="1">
            <a:spLocks noChangeArrowheads="1"/>
          </p:cNvSpPr>
          <p:nvPr/>
        </p:nvSpPr>
        <p:spPr bwMode="auto">
          <a:xfrm>
            <a:off x="1828800" y="3146078"/>
            <a:ext cx="79248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Times New Roman" pitchFamily="18" charset="0"/>
              </a:defRPr>
            </a:lvl1pPr>
            <a:lvl2pPr>
              <a:defRPr sz="2800">
                <a:solidFill>
                  <a:schemeClr val="tx1"/>
                </a:solidFill>
                <a:latin typeface="Times New Roman" pitchFamily="18" charset="0"/>
              </a:defRPr>
            </a:lvl2pPr>
            <a:lvl3pPr>
              <a:defRPr sz="2400">
                <a:solidFill>
                  <a:schemeClr val="tx1"/>
                </a:solidFill>
                <a:latin typeface="Times New Roman" pitchFamily="18" charset="0"/>
              </a:defRPr>
            </a:lvl3pPr>
            <a:lvl4pPr>
              <a:defRPr sz="2000">
                <a:solidFill>
                  <a:schemeClr val="tx1"/>
                </a:solidFill>
                <a:latin typeface="Times New Roman" pitchFamily="18" charset="0"/>
              </a:defRPr>
            </a:lvl4pPr>
            <a:lvl5pPr>
              <a:defRPr sz="2000">
                <a:solidFill>
                  <a:schemeClr val="tx1"/>
                </a:solidFill>
                <a:latin typeface="Times New Roman" pitchFamily="18" charset="0"/>
              </a:defRPr>
            </a:lvl5pPr>
            <a:lvl6pPr eaLnBrk="0" fontAlgn="base" hangingPunct="0">
              <a:spcBef>
                <a:spcPct val="20000"/>
              </a:spcBef>
              <a:spcAft>
                <a:spcPct val="0"/>
              </a:spcAft>
              <a:buClr>
                <a:schemeClr val="tx2"/>
              </a:buClr>
              <a:defRPr sz="2000">
                <a:solidFill>
                  <a:schemeClr val="tx1"/>
                </a:solidFill>
                <a:latin typeface="Times New Roman" pitchFamily="18" charset="0"/>
              </a:defRPr>
            </a:lvl6pPr>
            <a:lvl7pPr eaLnBrk="0" fontAlgn="base" hangingPunct="0">
              <a:spcBef>
                <a:spcPct val="20000"/>
              </a:spcBef>
              <a:spcAft>
                <a:spcPct val="0"/>
              </a:spcAft>
              <a:buClr>
                <a:schemeClr val="tx2"/>
              </a:buClr>
              <a:defRPr sz="2000">
                <a:solidFill>
                  <a:schemeClr val="tx1"/>
                </a:solidFill>
                <a:latin typeface="Times New Roman" pitchFamily="18" charset="0"/>
              </a:defRPr>
            </a:lvl7pPr>
            <a:lvl8pPr eaLnBrk="0" fontAlgn="base" hangingPunct="0">
              <a:spcBef>
                <a:spcPct val="20000"/>
              </a:spcBef>
              <a:spcAft>
                <a:spcPct val="0"/>
              </a:spcAft>
              <a:buClr>
                <a:schemeClr val="tx2"/>
              </a:buClr>
              <a:defRPr sz="2000">
                <a:solidFill>
                  <a:schemeClr val="tx1"/>
                </a:solidFill>
                <a:latin typeface="Times New Roman" pitchFamily="18" charset="0"/>
              </a:defRPr>
            </a:lvl8pPr>
            <a:lvl9pPr eaLnBrk="0" fontAlgn="base" hangingPunct="0">
              <a:spcBef>
                <a:spcPct val="20000"/>
              </a:spcBef>
              <a:spcAft>
                <a:spcPct val="0"/>
              </a:spcAft>
              <a:buClr>
                <a:schemeClr val="tx2"/>
              </a:buClr>
              <a:defRPr sz="2000">
                <a:solidFill>
                  <a:schemeClr val="tx1"/>
                </a:solidFill>
                <a:latin typeface="Times New Roman" pitchFamily="18" charset="0"/>
              </a:defRPr>
            </a:lvl9pPr>
          </a:lstStyle>
          <a:p>
            <a:pPr>
              <a:spcBef>
                <a:spcPct val="50000"/>
              </a:spcBef>
            </a:pPr>
            <a:r>
              <a:rPr lang="en-US" altLang="en-US" sz="2800">
                <a:cs typeface="Times New Roman" pitchFamily="18" charset="0"/>
              </a:rPr>
              <a:t>is translated to</a:t>
            </a:r>
          </a:p>
          <a:p>
            <a:pPr>
              <a:spcBef>
                <a:spcPct val="50000"/>
              </a:spcBef>
            </a:pPr>
            <a:endParaRPr lang="en-US" altLang="en-US" sz="2800">
              <a:cs typeface="Times New Roman" pitchFamily="18" charset="0"/>
            </a:endParaRPr>
          </a:p>
          <a:p>
            <a:pPr>
              <a:spcBef>
                <a:spcPct val="50000"/>
              </a:spcBef>
            </a:pPr>
            <a:r>
              <a:rPr lang="en-US" altLang="en-US" sz="2800">
                <a:cs typeface="Times New Roman" pitchFamily="18" charset="0"/>
              </a:rPr>
              <a:t>(3+4*x)/5 – 10*(y-5)*(a+b+c)/x + 9*(4/x + (9+x)/y)</a:t>
            </a:r>
          </a:p>
          <a:p>
            <a:pPr>
              <a:spcBef>
                <a:spcPct val="50000"/>
              </a:spcBef>
            </a:pPr>
            <a:endParaRPr lang="en-US" altLang="en-US" sz="2800"/>
          </a:p>
        </p:txBody>
      </p:sp>
      <p:sp>
        <p:nvSpPr>
          <p:cNvPr id="7" name="object 2">
            <a:extLst>
              <a:ext uri="{FF2B5EF4-FFF2-40B4-BE49-F238E27FC236}">
                <a16:creationId xmlns:a16="http://schemas.microsoft.com/office/drawing/2014/main" id="{A2B4C690-9C41-A747-A2D3-D3425A033CFC}"/>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运算符：算数运算法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03056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58</a:t>
            </a:fld>
            <a:endParaRPr lang="zh-CN" altLang="en-US"/>
          </a:p>
        </p:txBody>
      </p:sp>
      <p:sp>
        <p:nvSpPr>
          <p:cNvPr id="7" name="TextBox 7">
            <a:extLst>
              <a:ext uri="{FF2B5EF4-FFF2-40B4-BE49-F238E27FC236}">
                <a16:creationId xmlns:a16="http://schemas.microsoft.com/office/drawing/2014/main" id="{36328477-137C-F442-B30B-E510DC0E6A61}"/>
              </a:ext>
            </a:extLst>
          </p:cNvPr>
          <p:cNvSpPr txBox="1"/>
          <p:nvPr/>
        </p:nvSpPr>
        <p:spPr>
          <a:xfrm>
            <a:off x="2927648" y="1700808"/>
            <a:ext cx="5976664" cy="400110"/>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算数运算：</a:t>
            </a:r>
            <a:r>
              <a:rPr lang="zh-CN" altLang="en-US" sz="2000" b="1" dirty="0">
                <a:solidFill>
                  <a:schemeClr val="accent1"/>
                </a:solidFill>
                <a:latin typeface="微软雅黑" pitchFamily="34" charset="-122"/>
                <a:ea typeface="微软雅黑" pitchFamily="34" charset="-122"/>
              </a:rPr>
              <a:t>绝对值、平方根、方差、三角函数</a:t>
            </a:r>
            <a:r>
              <a:rPr lang="en-US" altLang="zh-CN" sz="2000" b="1" dirty="0">
                <a:solidFill>
                  <a:schemeClr val="accent1"/>
                </a:solidFill>
                <a:latin typeface="微软雅黑" pitchFamily="34" charset="-122"/>
                <a:ea typeface="微软雅黑" pitchFamily="34" charset="-122"/>
              </a:rPr>
              <a:t>……</a:t>
            </a:r>
            <a:endParaRPr lang="zh-CN" altLang="en-US" sz="2000" b="1" dirty="0">
              <a:solidFill>
                <a:schemeClr val="accent1"/>
              </a:solidFill>
              <a:latin typeface="微软雅黑" pitchFamily="34" charset="-122"/>
              <a:ea typeface="微软雅黑" pitchFamily="34" charset="-122"/>
            </a:endParaRPr>
          </a:p>
        </p:txBody>
      </p:sp>
      <p:sp>
        <p:nvSpPr>
          <p:cNvPr id="9" name="TextBox 8">
            <a:extLst>
              <a:ext uri="{FF2B5EF4-FFF2-40B4-BE49-F238E27FC236}">
                <a16:creationId xmlns:a16="http://schemas.microsoft.com/office/drawing/2014/main" id="{319BF530-BB1A-0045-B2C8-C5ACFDF53ABC}"/>
              </a:ext>
            </a:extLst>
          </p:cNvPr>
          <p:cNvSpPr txBox="1"/>
          <p:nvPr/>
        </p:nvSpPr>
        <p:spPr>
          <a:xfrm>
            <a:off x="2927648" y="2492896"/>
            <a:ext cx="5976664" cy="400110"/>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数据转换：</a:t>
            </a:r>
            <a:r>
              <a:rPr lang="zh-CN" altLang="en-US" sz="2000" b="1" dirty="0">
                <a:solidFill>
                  <a:schemeClr val="accent1"/>
                </a:solidFill>
                <a:latin typeface="微软雅黑" pitchFamily="34" charset="-122"/>
                <a:ea typeface="微软雅黑" pitchFamily="34" charset="-122"/>
              </a:rPr>
              <a:t>向上取整、向下取整</a:t>
            </a:r>
            <a:r>
              <a:rPr lang="en-US" altLang="zh-CN" sz="2000" b="1" dirty="0">
                <a:solidFill>
                  <a:schemeClr val="accent1"/>
                </a:solidFill>
                <a:latin typeface="微软雅黑" pitchFamily="34" charset="-122"/>
                <a:ea typeface="微软雅黑" pitchFamily="34" charset="-122"/>
              </a:rPr>
              <a:t>……</a:t>
            </a:r>
            <a:endParaRPr lang="zh-CN" altLang="en-US" sz="2000" b="1" dirty="0">
              <a:solidFill>
                <a:schemeClr val="accent1"/>
              </a:solidFill>
              <a:latin typeface="微软雅黑" pitchFamily="34" charset="-122"/>
              <a:ea typeface="微软雅黑" pitchFamily="34" charset="-122"/>
            </a:endParaRPr>
          </a:p>
        </p:txBody>
      </p:sp>
      <p:sp>
        <p:nvSpPr>
          <p:cNvPr id="10" name="TextBox 9">
            <a:extLst>
              <a:ext uri="{FF2B5EF4-FFF2-40B4-BE49-F238E27FC236}">
                <a16:creationId xmlns:a16="http://schemas.microsoft.com/office/drawing/2014/main" id="{16EFCCFC-891F-474B-AEB8-4D64669CC375}"/>
              </a:ext>
            </a:extLst>
          </p:cNvPr>
          <p:cNvSpPr txBox="1"/>
          <p:nvPr/>
        </p:nvSpPr>
        <p:spPr>
          <a:xfrm>
            <a:off x="2927648" y="3284984"/>
            <a:ext cx="5976664" cy="400110"/>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最大</a:t>
            </a:r>
            <a:r>
              <a:rPr lang="en-US" altLang="zh-CN" sz="2000" b="1" dirty="0">
                <a:solidFill>
                  <a:schemeClr val="accent2"/>
                </a:solidFill>
                <a:latin typeface="微软雅黑" pitchFamily="34" charset="-122"/>
                <a:ea typeface="微软雅黑" pitchFamily="34" charset="-122"/>
              </a:rPr>
              <a:t>/</a:t>
            </a:r>
            <a:r>
              <a:rPr lang="zh-CN" altLang="en-US" sz="2000" b="1" dirty="0">
                <a:solidFill>
                  <a:schemeClr val="accent2"/>
                </a:solidFill>
                <a:latin typeface="微软雅黑" pitchFamily="34" charset="-122"/>
                <a:ea typeface="微软雅黑" pitchFamily="34" charset="-122"/>
              </a:rPr>
              <a:t>小值：</a:t>
            </a:r>
            <a:r>
              <a:rPr lang="zh-CN" altLang="en-US" sz="2000" b="1" dirty="0">
                <a:solidFill>
                  <a:schemeClr val="accent1"/>
                </a:solidFill>
                <a:latin typeface="微软雅黑" pitchFamily="34" charset="-122"/>
                <a:ea typeface="微软雅黑" pitchFamily="34" charset="-122"/>
              </a:rPr>
              <a:t>两个数中的最大</a:t>
            </a:r>
            <a:r>
              <a:rPr lang="en-US" altLang="zh-CN" sz="2000" b="1" dirty="0">
                <a:solidFill>
                  <a:schemeClr val="accent1"/>
                </a:solidFill>
                <a:latin typeface="微软雅黑" pitchFamily="34" charset="-122"/>
                <a:ea typeface="微软雅黑" pitchFamily="34" charset="-122"/>
              </a:rPr>
              <a:t>/</a:t>
            </a:r>
            <a:r>
              <a:rPr lang="zh-CN" altLang="en-US" sz="2000" b="1" dirty="0">
                <a:solidFill>
                  <a:schemeClr val="accent1"/>
                </a:solidFill>
                <a:latin typeface="微软雅黑" pitchFamily="34" charset="-122"/>
                <a:ea typeface="微软雅黑" pitchFamily="34" charset="-122"/>
              </a:rPr>
              <a:t>小值</a:t>
            </a:r>
            <a:r>
              <a:rPr lang="en-US" altLang="zh-CN" sz="2000" b="1" dirty="0">
                <a:solidFill>
                  <a:schemeClr val="accent1"/>
                </a:solidFill>
                <a:latin typeface="微软雅黑" pitchFamily="34" charset="-122"/>
                <a:ea typeface="微软雅黑" pitchFamily="34" charset="-122"/>
              </a:rPr>
              <a:t>……</a:t>
            </a:r>
            <a:endParaRPr lang="zh-CN" altLang="en-US" sz="2000" b="1" dirty="0">
              <a:solidFill>
                <a:schemeClr val="accent1"/>
              </a:solidFill>
              <a:latin typeface="微软雅黑" pitchFamily="34" charset="-122"/>
              <a:ea typeface="微软雅黑" pitchFamily="34" charset="-122"/>
            </a:endParaRPr>
          </a:p>
        </p:txBody>
      </p:sp>
      <p:sp>
        <p:nvSpPr>
          <p:cNvPr id="11" name="TextBox 4">
            <a:extLst>
              <a:ext uri="{FF2B5EF4-FFF2-40B4-BE49-F238E27FC236}">
                <a16:creationId xmlns:a16="http://schemas.microsoft.com/office/drawing/2014/main" id="{CAF3598C-095F-C34A-9E2A-807AA5CFE338}"/>
              </a:ext>
            </a:extLst>
          </p:cNvPr>
          <p:cNvSpPr txBox="1"/>
          <p:nvPr/>
        </p:nvSpPr>
        <p:spPr>
          <a:xfrm>
            <a:off x="3440052" y="4552673"/>
            <a:ext cx="5112568" cy="523220"/>
          </a:xfrm>
          <a:prstGeom prst="rect">
            <a:avLst/>
          </a:prstGeom>
          <a:solidFill>
            <a:schemeClr val="accent1">
              <a:lumMod val="20000"/>
              <a:lumOff val="80000"/>
            </a:schemeClr>
          </a:solidFill>
        </p:spPr>
        <p:txBody>
          <a:bodyPr wrap="square" rtlCol="0">
            <a:spAutoFit/>
          </a:bodyPr>
          <a:lstStyle/>
          <a:p>
            <a:r>
              <a:rPr lang="zh-CN" altLang="en-US" sz="2800" b="1" dirty="0">
                <a:solidFill>
                  <a:schemeClr val="tx1">
                    <a:lumMod val="65000"/>
                    <a:lumOff val="35000"/>
                  </a:schemeClr>
                </a:solidFill>
                <a:latin typeface="微软雅黑" pitchFamily="34" charset="-122"/>
                <a:ea typeface="微软雅黑" pitchFamily="34" charset="-122"/>
              </a:rPr>
              <a:t>无法用算术运算符简单实现！！</a:t>
            </a:r>
          </a:p>
        </p:txBody>
      </p:sp>
      <p:sp>
        <p:nvSpPr>
          <p:cNvPr id="12" name="object 2">
            <a:extLst>
              <a:ext uri="{FF2B5EF4-FFF2-40B4-BE49-F238E27FC236}">
                <a16:creationId xmlns:a16="http://schemas.microsoft.com/office/drawing/2014/main" id="{EEA7B79E-DB66-AC4D-AAC6-22E33E4C9FBD}"/>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运算符：算数运算法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61890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59</a:t>
            </a:fld>
            <a:endParaRPr lang="zh-CN" altLang="en-US"/>
          </a:p>
        </p:txBody>
      </p:sp>
      <p:sp>
        <p:nvSpPr>
          <p:cNvPr id="12" name="矩形 11">
            <a:extLst>
              <a:ext uri="{FF2B5EF4-FFF2-40B4-BE49-F238E27FC236}">
                <a16:creationId xmlns:a16="http://schemas.microsoft.com/office/drawing/2014/main" id="{A42F59DE-1722-274F-A18D-4BAC36B53DA7}"/>
              </a:ext>
            </a:extLst>
          </p:cNvPr>
          <p:cNvSpPr/>
          <p:nvPr/>
        </p:nvSpPr>
        <p:spPr>
          <a:xfrm>
            <a:off x="2567608" y="6207696"/>
            <a:ext cx="6785768" cy="461665"/>
          </a:xfrm>
          <a:prstGeom prst="rect">
            <a:avLst/>
          </a:prstGeom>
        </p:spPr>
        <p:txBody>
          <a:bodyPr wrap="none">
            <a:spAutoFit/>
          </a:bodyPr>
          <a:lstStyle/>
          <a:p>
            <a:r>
              <a:rPr lang="en-US" altLang="zh-CN" sz="2400" b="1" dirty="0">
                <a:solidFill>
                  <a:schemeClr val="accent2"/>
                </a:solidFill>
              </a:rPr>
              <a:t>Java API</a:t>
            </a:r>
            <a:r>
              <a:rPr lang="en-US" altLang="zh-CN" sz="2400" dirty="0"/>
              <a:t>:  </a:t>
            </a:r>
            <a:r>
              <a:rPr lang="en-US" altLang="zh-CN" sz="2400" dirty="0">
                <a:hlinkClick r:id="rId3"/>
              </a:rPr>
              <a:t>http://docs.oracle.com/javase/8/docs/api/</a:t>
            </a:r>
            <a:endParaRPr lang="en-US" altLang="zh-CN" sz="2400" dirty="0"/>
          </a:p>
        </p:txBody>
      </p:sp>
      <p:pic>
        <p:nvPicPr>
          <p:cNvPr id="13" name="Picture 3" descr="C:\Users\Administrator\Desktop\java课件\pics\03\屏幕快照 2017-09-06 上午8.50.18.png">
            <a:extLst>
              <a:ext uri="{FF2B5EF4-FFF2-40B4-BE49-F238E27FC236}">
                <a16:creationId xmlns:a16="http://schemas.microsoft.com/office/drawing/2014/main" id="{8DDED1A8-0B0A-054A-9915-03AA08376C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1567191"/>
            <a:ext cx="7200800" cy="4593157"/>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3730A28B-CBB6-AD41-A914-AA41D60B0256}"/>
              </a:ext>
            </a:extLst>
          </p:cNvPr>
          <p:cNvSpPr/>
          <p:nvPr/>
        </p:nvSpPr>
        <p:spPr>
          <a:xfrm>
            <a:off x="2213896" y="1124744"/>
            <a:ext cx="2513952" cy="400110"/>
          </a:xfrm>
          <a:prstGeom prst="rect">
            <a:avLst/>
          </a:prstGeom>
        </p:spPr>
        <p:txBody>
          <a:bodyPr wrap="square">
            <a:spAutoFit/>
          </a:bodyPr>
          <a:lstStyle/>
          <a:p>
            <a:r>
              <a:rPr lang="en-US" altLang="zh-CN" sz="2000" b="1" dirty="0" err="1">
                <a:solidFill>
                  <a:schemeClr val="accent2"/>
                </a:solidFill>
              </a:rPr>
              <a:t>java.lang.Math</a:t>
            </a:r>
            <a:endParaRPr lang="zh-CN" altLang="en-US" sz="2000" b="1" dirty="0">
              <a:solidFill>
                <a:schemeClr val="accent2"/>
              </a:solidFill>
            </a:endParaRPr>
          </a:p>
        </p:txBody>
      </p:sp>
      <p:sp>
        <p:nvSpPr>
          <p:cNvPr id="15" name="object 2">
            <a:extLst>
              <a:ext uri="{FF2B5EF4-FFF2-40B4-BE49-F238E27FC236}">
                <a16:creationId xmlns:a16="http://schemas.microsoft.com/office/drawing/2014/main" id="{91A3CC4E-8658-BF47-8D46-31515A90D8CB}"/>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运算符：算数运算法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3490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14" name="object 2">
            <a:extLst>
              <a:ext uri="{FF2B5EF4-FFF2-40B4-BE49-F238E27FC236}">
                <a16:creationId xmlns:a16="http://schemas.microsoft.com/office/drawing/2014/main" id="{370543DC-F856-8344-93FD-E44A9716B559}"/>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Review</a:t>
            </a:r>
            <a:endParaRPr lang="zh-CN" altLang="en-US" sz="2800" b="1" spc="-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B95754CA-A9A0-994C-B78B-A7FEA5E90C37}"/>
              </a:ext>
            </a:extLst>
          </p:cNvPr>
          <p:cNvSpPr txBox="1"/>
          <p:nvPr/>
        </p:nvSpPr>
        <p:spPr>
          <a:xfrm>
            <a:off x="2996293" y="1484784"/>
            <a:ext cx="6199414" cy="369332"/>
          </a:xfrm>
          <a:prstGeom prst="rect">
            <a:avLst/>
          </a:prstGeom>
          <a:noFill/>
        </p:spPr>
        <p:txBody>
          <a:bodyPr wrap="square">
            <a:spAutoFit/>
          </a:bodyPr>
          <a:lstStyle/>
          <a:p>
            <a:pPr algn="ctr"/>
            <a:r>
              <a:rPr lang="en-US" altLang="zh-CN" sz="1800" b="1" dirty="0">
                <a:solidFill>
                  <a:srgbClr val="C00000"/>
                </a:solidFill>
                <a:latin typeface="微软雅黑" pitchFamily="34" charset="-122"/>
                <a:ea typeface="微软雅黑" pitchFamily="34" charset="-122"/>
              </a:rPr>
              <a:t>Java-9</a:t>
            </a:r>
            <a:r>
              <a:rPr lang="zh-CN" altLang="en-US" sz="1800" b="1" dirty="0">
                <a:solidFill>
                  <a:srgbClr val="C00000"/>
                </a:solidFill>
                <a:latin typeface="微软雅黑" pitchFamily="34" charset="-122"/>
                <a:ea typeface="微软雅黑" pitchFamily="34" charset="-122"/>
              </a:rPr>
              <a:t>以后的项目结构：</a:t>
            </a:r>
            <a:r>
              <a:rPr lang="zh-CN" altLang="en-US" sz="1800" b="1" dirty="0">
                <a:solidFill>
                  <a:srgbClr val="7030A0"/>
                </a:solidFill>
                <a:latin typeface="微软雅黑" pitchFamily="34" charset="-122"/>
                <a:ea typeface="微软雅黑" pitchFamily="34" charset="-122"/>
              </a:rPr>
              <a:t>项目</a:t>
            </a:r>
            <a:r>
              <a:rPr lang="en-US" altLang="zh-CN" sz="1800" b="1" dirty="0">
                <a:solidFill>
                  <a:srgbClr val="7030A0"/>
                </a:solidFill>
                <a:latin typeface="微软雅黑" pitchFamily="34" charset="-122"/>
                <a:ea typeface="微软雅黑" pitchFamily="34" charset="-122"/>
              </a:rPr>
              <a:t>&gt;</a:t>
            </a:r>
            <a:r>
              <a:rPr lang="zh-CN" altLang="en-US" sz="1800" b="1" dirty="0">
                <a:solidFill>
                  <a:srgbClr val="7030A0"/>
                </a:solidFill>
                <a:latin typeface="微软雅黑" pitchFamily="34" charset="-122"/>
                <a:ea typeface="微软雅黑" pitchFamily="34" charset="-122"/>
              </a:rPr>
              <a:t>模块</a:t>
            </a:r>
            <a:r>
              <a:rPr lang="en-US" altLang="zh-CN" sz="1800" b="1" dirty="0">
                <a:solidFill>
                  <a:srgbClr val="7030A0"/>
                </a:solidFill>
                <a:latin typeface="微软雅黑" pitchFamily="34" charset="-122"/>
                <a:ea typeface="微软雅黑" pitchFamily="34" charset="-122"/>
              </a:rPr>
              <a:t>&gt;</a:t>
            </a:r>
            <a:r>
              <a:rPr lang="zh-CN" altLang="en-US" sz="1800" b="1" dirty="0">
                <a:solidFill>
                  <a:srgbClr val="7030A0"/>
                </a:solidFill>
                <a:latin typeface="微软雅黑" pitchFamily="34" charset="-122"/>
                <a:ea typeface="微软雅黑" pitchFamily="34" charset="-122"/>
              </a:rPr>
              <a:t>包</a:t>
            </a:r>
            <a:r>
              <a:rPr lang="en-US" altLang="zh-CN" b="1" dirty="0">
                <a:solidFill>
                  <a:srgbClr val="7030A0"/>
                </a:solidFill>
                <a:latin typeface="微软雅黑" pitchFamily="34" charset="-122"/>
                <a:ea typeface="微软雅黑" pitchFamily="34" charset="-122"/>
              </a:rPr>
              <a:t>&gt;</a:t>
            </a:r>
            <a:r>
              <a:rPr lang="zh-CN" altLang="en-US" b="1" dirty="0">
                <a:solidFill>
                  <a:srgbClr val="7030A0"/>
                </a:solidFill>
                <a:latin typeface="微软雅黑" pitchFamily="34" charset="-122"/>
                <a:ea typeface="微软雅黑" pitchFamily="34" charset="-122"/>
              </a:rPr>
              <a:t>类</a:t>
            </a:r>
            <a:endParaRPr lang="zh-CN" altLang="en-US" dirty="0">
              <a:solidFill>
                <a:srgbClr val="7030A0"/>
              </a:solidFill>
            </a:endParaRPr>
          </a:p>
        </p:txBody>
      </p:sp>
      <p:pic>
        <p:nvPicPr>
          <p:cNvPr id="3" name="图片 2">
            <a:extLst>
              <a:ext uri="{FF2B5EF4-FFF2-40B4-BE49-F238E27FC236}">
                <a16:creationId xmlns:a16="http://schemas.microsoft.com/office/drawing/2014/main" id="{697BCD17-8AF0-154E-A6E7-5827A1CC6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640" y="2061651"/>
            <a:ext cx="6068367" cy="4628942"/>
          </a:xfrm>
          <a:prstGeom prst="rect">
            <a:avLst/>
          </a:prstGeom>
          <a:ln>
            <a:solidFill>
              <a:schemeClr val="tx1"/>
            </a:solidFill>
          </a:ln>
        </p:spPr>
      </p:pic>
    </p:spTree>
    <p:extLst>
      <p:ext uri="{BB962C8B-B14F-4D97-AF65-F5344CB8AC3E}">
        <p14:creationId xmlns:p14="http://schemas.microsoft.com/office/powerpoint/2010/main" val="28476447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60</a:t>
            </a:fld>
            <a:endParaRPr lang="zh-CN" altLang="en-US"/>
          </a:p>
        </p:txBody>
      </p:sp>
      <p:graphicFrame>
        <p:nvGraphicFramePr>
          <p:cNvPr id="7" name="表格 6">
            <a:extLst>
              <a:ext uri="{FF2B5EF4-FFF2-40B4-BE49-F238E27FC236}">
                <a16:creationId xmlns:a16="http://schemas.microsoft.com/office/drawing/2014/main" id="{1803852D-91C1-7A4A-8318-09C23820FE94}"/>
              </a:ext>
            </a:extLst>
          </p:cNvPr>
          <p:cNvGraphicFramePr>
            <a:graphicFrameLocks noGrp="1"/>
          </p:cNvGraphicFramePr>
          <p:nvPr>
            <p:extLst>
              <p:ext uri="{D42A27DB-BD31-4B8C-83A1-F6EECF244321}">
                <p14:modId xmlns:p14="http://schemas.microsoft.com/office/powerpoint/2010/main" val="1663840073"/>
              </p:ext>
            </p:extLst>
          </p:nvPr>
        </p:nvGraphicFramePr>
        <p:xfrm>
          <a:off x="2495600" y="1675616"/>
          <a:ext cx="7056784" cy="4489690"/>
        </p:xfrm>
        <a:graphic>
          <a:graphicData uri="http://schemas.openxmlformats.org/drawingml/2006/table">
            <a:tbl>
              <a:tblPr firstRow="1" bandRow="1">
                <a:tableStyleId>{5C22544A-7EE6-4342-B048-85BDC9FD1C3A}</a:tableStyleId>
              </a:tblPr>
              <a:tblGrid>
                <a:gridCol w="3528392">
                  <a:extLst>
                    <a:ext uri="{9D8B030D-6E8A-4147-A177-3AD203B41FA5}">
                      <a16:colId xmlns:a16="http://schemas.microsoft.com/office/drawing/2014/main" val="20000"/>
                    </a:ext>
                  </a:extLst>
                </a:gridCol>
                <a:gridCol w="3528392">
                  <a:extLst>
                    <a:ext uri="{9D8B030D-6E8A-4147-A177-3AD203B41FA5}">
                      <a16:colId xmlns:a16="http://schemas.microsoft.com/office/drawing/2014/main" val="20001"/>
                    </a:ext>
                  </a:extLst>
                </a:gridCol>
              </a:tblGrid>
              <a:tr h="448969">
                <a:tc>
                  <a:txBody>
                    <a:bodyPr/>
                    <a:lstStyle/>
                    <a:p>
                      <a:pPr algn="ctr"/>
                      <a:r>
                        <a:rPr lang="zh-CN" altLang="en-US" sz="2000" dirty="0">
                          <a:latin typeface="微软雅黑" pitchFamily="34" charset="-122"/>
                          <a:ea typeface="微软雅黑" pitchFamily="34" charset="-122"/>
                        </a:rPr>
                        <a:t>方法标识符</a:t>
                      </a:r>
                    </a:p>
                  </a:txBody>
                  <a:tcPr anchor="ctr"/>
                </a:tc>
                <a:tc>
                  <a:txBody>
                    <a:bodyPr/>
                    <a:lstStyle/>
                    <a:p>
                      <a:pPr algn="ctr"/>
                      <a:r>
                        <a:rPr lang="zh-CN" altLang="en-US" sz="2000" dirty="0">
                          <a:latin typeface="微软雅黑" pitchFamily="34" charset="-122"/>
                          <a:ea typeface="微软雅黑" pitchFamily="34" charset="-122"/>
                        </a:rPr>
                        <a:t>返回值</a:t>
                      </a:r>
                    </a:p>
                  </a:txBody>
                  <a:tcPr anchor="ctr"/>
                </a:tc>
                <a:extLst>
                  <a:ext uri="{0D108BD9-81ED-4DB2-BD59-A6C34878D82A}">
                    <a16:rowId xmlns:a16="http://schemas.microsoft.com/office/drawing/2014/main" val="10000"/>
                  </a:ext>
                </a:extLst>
              </a:tr>
              <a:tr h="448969">
                <a:tc>
                  <a:txBody>
                    <a:bodyPr/>
                    <a:lstStyle/>
                    <a:p>
                      <a:pPr algn="ctr"/>
                      <a:r>
                        <a:rPr lang="en-US" altLang="zh-CN" sz="2000" dirty="0">
                          <a:solidFill>
                            <a:srgbClr val="002060"/>
                          </a:solidFill>
                        </a:rPr>
                        <a:t>abs(a)</a:t>
                      </a:r>
                      <a:endParaRPr lang="zh-CN" altLang="en-US" sz="2000" dirty="0">
                        <a:solidFill>
                          <a:srgbClr val="002060"/>
                        </a:solidFill>
                      </a:endParaRPr>
                    </a:p>
                  </a:txBody>
                  <a:tcPr anchor="ctr"/>
                </a:tc>
                <a:tc>
                  <a:txBody>
                    <a:bodyPr/>
                    <a:lstStyle/>
                    <a:p>
                      <a:pPr algn="ctr"/>
                      <a:r>
                        <a:rPr lang="en-US" altLang="zh-CN" sz="2000" dirty="0">
                          <a:solidFill>
                            <a:srgbClr val="002060"/>
                          </a:solidFill>
                        </a:rPr>
                        <a:t>a</a:t>
                      </a:r>
                      <a:r>
                        <a:rPr lang="zh-CN" altLang="en-US" sz="2000" dirty="0">
                          <a:solidFill>
                            <a:srgbClr val="002060"/>
                          </a:solidFill>
                          <a:latin typeface="微软雅黑" pitchFamily="34" charset="-122"/>
                          <a:ea typeface="微软雅黑" pitchFamily="34" charset="-122"/>
                        </a:rPr>
                        <a:t>的绝对值</a:t>
                      </a:r>
                    </a:p>
                  </a:txBody>
                  <a:tcPr anchor="ctr"/>
                </a:tc>
                <a:extLst>
                  <a:ext uri="{0D108BD9-81ED-4DB2-BD59-A6C34878D82A}">
                    <a16:rowId xmlns:a16="http://schemas.microsoft.com/office/drawing/2014/main" val="10001"/>
                  </a:ext>
                </a:extLst>
              </a:tr>
              <a:tr h="448969">
                <a:tc>
                  <a:txBody>
                    <a:bodyPr/>
                    <a:lstStyle/>
                    <a:p>
                      <a:pPr algn="ctr"/>
                      <a:r>
                        <a:rPr lang="en-US" altLang="zh-CN" sz="2000" dirty="0" err="1">
                          <a:solidFill>
                            <a:srgbClr val="002060"/>
                          </a:solidFill>
                        </a:rPr>
                        <a:t>pow</a:t>
                      </a:r>
                      <a:r>
                        <a:rPr lang="en-US" altLang="zh-CN" sz="2000" dirty="0">
                          <a:solidFill>
                            <a:srgbClr val="002060"/>
                          </a:solidFill>
                        </a:rPr>
                        <a:t>(a, b)</a:t>
                      </a:r>
                      <a:endParaRPr lang="zh-CN" altLang="en-US" sz="2000" dirty="0">
                        <a:solidFill>
                          <a:srgbClr val="002060"/>
                        </a:solidFill>
                      </a:endParaRPr>
                    </a:p>
                  </a:txBody>
                  <a:tcPr anchor="ctr"/>
                </a:tc>
                <a:tc>
                  <a:txBody>
                    <a:bodyPr/>
                    <a:lstStyle/>
                    <a:p>
                      <a:pPr algn="ctr"/>
                      <a:r>
                        <a:rPr lang="zh-CN" altLang="en-US" sz="2000" dirty="0">
                          <a:solidFill>
                            <a:srgbClr val="002060"/>
                          </a:solidFill>
                          <a:ea typeface="微软雅黑" pitchFamily="34" charset="-122"/>
                        </a:rPr>
                        <a:t>返回</a:t>
                      </a:r>
                      <a:r>
                        <a:rPr lang="en-US" altLang="zh-CN" sz="2000" dirty="0">
                          <a:solidFill>
                            <a:srgbClr val="002060"/>
                          </a:solidFill>
                          <a:ea typeface="微软雅黑" pitchFamily="34" charset="-122"/>
                        </a:rPr>
                        <a:t>a</a:t>
                      </a:r>
                      <a:r>
                        <a:rPr lang="zh-CN" altLang="en-US" sz="2000" dirty="0">
                          <a:solidFill>
                            <a:srgbClr val="002060"/>
                          </a:solidFill>
                          <a:ea typeface="微软雅黑" pitchFamily="34" charset="-122"/>
                        </a:rPr>
                        <a:t>的</a:t>
                      </a:r>
                      <a:r>
                        <a:rPr lang="en-US" altLang="zh-CN" sz="2000" dirty="0">
                          <a:solidFill>
                            <a:srgbClr val="002060"/>
                          </a:solidFill>
                          <a:ea typeface="微软雅黑" pitchFamily="34" charset="-122"/>
                        </a:rPr>
                        <a:t>b</a:t>
                      </a:r>
                      <a:r>
                        <a:rPr lang="zh-CN" altLang="en-US" sz="2000" dirty="0">
                          <a:solidFill>
                            <a:srgbClr val="002060"/>
                          </a:solidFill>
                          <a:ea typeface="微软雅黑" pitchFamily="34" charset="-122"/>
                        </a:rPr>
                        <a:t>次方</a:t>
                      </a:r>
                      <a:r>
                        <a:rPr lang="en-US" altLang="zh-CN" sz="2000" dirty="0" err="1">
                          <a:solidFill>
                            <a:srgbClr val="002060"/>
                          </a:solidFill>
                          <a:ea typeface="微软雅黑" pitchFamily="34" charset="-122"/>
                        </a:rPr>
                        <a:t>a</a:t>
                      </a:r>
                      <a:r>
                        <a:rPr lang="en-US" altLang="zh-CN" sz="2000" baseline="30000" dirty="0" err="1">
                          <a:solidFill>
                            <a:srgbClr val="002060"/>
                          </a:solidFill>
                          <a:ea typeface="微软雅黑" pitchFamily="34" charset="-122"/>
                        </a:rPr>
                        <a:t>b</a:t>
                      </a:r>
                      <a:endParaRPr lang="zh-CN" altLang="en-US" sz="2000" baseline="30000" dirty="0">
                        <a:solidFill>
                          <a:srgbClr val="002060"/>
                        </a:solidFill>
                        <a:ea typeface="微软雅黑" pitchFamily="34" charset="-122"/>
                      </a:endParaRPr>
                    </a:p>
                  </a:txBody>
                  <a:tcPr anchor="ctr"/>
                </a:tc>
                <a:extLst>
                  <a:ext uri="{0D108BD9-81ED-4DB2-BD59-A6C34878D82A}">
                    <a16:rowId xmlns:a16="http://schemas.microsoft.com/office/drawing/2014/main" val="10002"/>
                  </a:ext>
                </a:extLst>
              </a:tr>
              <a:tr h="448969">
                <a:tc>
                  <a:txBody>
                    <a:bodyPr/>
                    <a:lstStyle/>
                    <a:p>
                      <a:pPr algn="ctr"/>
                      <a:r>
                        <a:rPr lang="en-US" altLang="zh-CN" sz="2000" dirty="0">
                          <a:solidFill>
                            <a:srgbClr val="002060"/>
                          </a:solidFill>
                        </a:rPr>
                        <a:t>ceil(a)</a:t>
                      </a:r>
                      <a:endParaRPr lang="zh-CN" altLang="en-US" sz="2000" dirty="0">
                        <a:solidFill>
                          <a:srgbClr val="002060"/>
                        </a:solidFill>
                      </a:endParaRPr>
                    </a:p>
                  </a:txBody>
                  <a:tcPr anchor="ctr"/>
                </a:tc>
                <a:tc>
                  <a:txBody>
                    <a:bodyPr/>
                    <a:lstStyle/>
                    <a:p>
                      <a:pPr algn="ctr"/>
                      <a:r>
                        <a:rPr lang="zh-CN" altLang="en-US" sz="2000" dirty="0">
                          <a:solidFill>
                            <a:srgbClr val="002060"/>
                          </a:solidFill>
                          <a:ea typeface="微软雅黑" pitchFamily="34" charset="-122"/>
                        </a:rPr>
                        <a:t>返回小于</a:t>
                      </a:r>
                      <a:r>
                        <a:rPr lang="en-US" altLang="zh-CN" sz="2000" dirty="0">
                          <a:solidFill>
                            <a:srgbClr val="002060"/>
                          </a:solidFill>
                          <a:ea typeface="微软雅黑" pitchFamily="34" charset="-122"/>
                        </a:rPr>
                        <a:t>a</a:t>
                      </a:r>
                      <a:r>
                        <a:rPr lang="zh-CN" altLang="en-US" sz="2000" dirty="0">
                          <a:solidFill>
                            <a:srgbClr val="002060"/>
                          </a:solidFill>
                          <a:ea typeface="微软雅黑" pitchFamily="34" charset="-122"/>
                        </a:rPr>
                        <a:t>的最大整数</a:t>
                      </a:r>
                    </a:p>
                  </a:txBody>
                  <a:tcPr anchor="ctr"/>
                </a:tc>
                <a:extLst>
                  <a:ext uri="{0D108BD9-81ED-4DB2-BD59-A6C34878D82A}">
                    <a16:rowId xmlns:a16="http://schemas.microsoft.com/office/drawing/2014/main" val="10003"/>
                  </a:ext>
                </a:extLst>
              </a:tr>
              <a:tr h="448969">
                <a:tc>
                  <a:txBody>
                    <a:bodyPr/>
                    <a:lstStyle/>
                    <a:p>
                      <a:pPr algn="ctr"/>
                      <a:r>
                        <a:rPr lang="en-US" altLang="zh-CN" sz="2000" dirty="0">
                          <a:solidFill>
                            <a:srgbClr val="002060"/>
                          </a:solidFill>
                        </a:rPr>
                        <a:t>floor(a)</a:t>
                      </a:r>
                      <a:endParaRPr lang="zh-CN" altLang="en-US" sz="2000" dirty="0">
                        <a:solidFill>
                          <a:srgbClr val="002060"/>
                        </a:solidFill>
                      </a:endParaRPr>
                    </a:p>
                  </a:txBody>
                  <a:tcPr anchor="ctr"/>
                </a:tc>
                <a:tc>
                  <a:txBody>
                    <a:bodyPr/>
                    <a:lstStyle/>
                    <a:p>
                      <a:pPr algn="ctr"/>
                      <a:r>
                        <a:rPr lang="zh-CN" altLang="en-US" sz="2000" dirty="0">
                          <a:solidFill>
                            <a:srgbClr val="002060"/>
                          </a:solidFill>
                          <a:ea typeface="微软雅黑" pitchFamily="34" charset="-122"/>
                        </a:rPr>
                        <a:t>返回大于</a:t>
                      </a:r>
                      <a:r>
                        <a:rPr lang="en-US" altLang="zh-CN" sz="2000" dirty="0">
                          <a:solidFill>
                            <a:srgbClr val="002060"/>
                          </a:solidFill>
                          <a:ea typeface="微软雅黑" pitchFamily="34" charset="-122"/>
                        </a:rPr>
                        <a:t>a</a:t>
                      </a:r>
                      <a:r>
                        <a:rPr lang="zh-CN" altLang="en-US" sz="2000" dirty="0">
                          <a:solidFill>
                            <a:srgbClr val="002060"/>
                          </a:solidFill>
                          <a:ea typeface="微软雅黑" pitchFamily="34" charset="-122"/>
                        </a:rPr>
                        <a:t>的最小整数</a:t>
                      </a:r>
                    </a:p>
                  </a:txBody>
                  <a:tcPr anchor="ctr"/>
                </a:tc>
                <a:extLst>
                  <a:ext uri="{0D108BD9-81ED-4DB2-BD59-A6C34878D82A}">
                    <a16:rowId xmlns:a16="http://schemas.microsoft.com/office/drawing/2014/main" val="10004"/>
                  </a:ext>
                </a:extLst>
              </a:tr>
              <a:tr h="448969">
                <a:tc>
                  <a:txBody>
                    <a:bodyPr/>
                    <a:lstStyle/>
                    <a:p>
                      <a:pPr algn="ctr"/>
                      <a:r>
                        <a:rPr lang="en-US" altLang="zh-CN" sz="2000" dirty="0" err="1">
                          <a:solidFill>
                            <a:srgbClr val="002060"/>
                          </a:solidFill>
                        </a:rPr>
                        <a:t>rint</a:t>
                      </a:r>
                      <a:r>
                        <a:rPr lang="en-US" altLang="zh-CN" sz="2000" dirty="0">
                          <a:solidFill>
                            <a:srgbClr val="002060"/>
                          </a:solidFill>
                        </a:rPr>
                        <a:t>(a)</a:t>
                      </a:r>
                      <a:endParaRPr lang="zh-CN" altLang="en-US" sz="2000" dirty="0">
                        <a:solidFill>
                          <a:srgbClr val="002060"/>
                        </a:solidFill>
                      </a:endParaRPr>
                    </a:p>
                  </a:txBody>
                  <a:tcPr anchor="ctr"/>
                </a:tc>
                <a:tc>
                  <a:txBody>
                    <a:bodyPr/>
                    <a:lstStyle/>
                    <a:p>
                      <a:pPr algn="ctr"/>
                      <a:r>
                        <a:rPr lang="zh-CN" altLang="en-US" sz="2000" dirty="0">
                          <a:solidFill>
                            <a:srgbClr val="002060"/>
                          </a:solidFill>
                          <a:ea typeface="微软雅黑" pitchFamily="34" charset="-122"/>
                        </a:rPr>
                        <a:t>返回最接近</a:t>
                      </a:r>
                      <a:r>
                        <a:rPr lang="en-US" altLang="zh-CN" sz="2000" dirty="0">
                          <a:solidFill>
                            <a:srgbClr val="002060"/>
                          </a:solidFill>
                          <a:ea typeface="微软雅黑" pitchFamily="34" charset="-122"/>
                        </a:rPr>
                        <a:t>a</a:t>
                      </a:r>
                      <a:r>
                        <a:rPr lang="zh-CN" altLang="en-US" sz="2000" dirty="0">
                          <a:solidFill>
                            <a:srgbClr val="002060"/>
                          </a:solidFill>
                          <a:ea typeface="微软雅黑" pitchFamily="34" charset="-122"/>
                        </a:rPr>
                        <a:t>的整数</a:t>
                      </a:r>
                    </a:p>
                  </a:txBody>
                  <a:tcPr anchor="ctr"/>
                </a:tc>
                <a:extLst>
                  <a:ext uri="{0D108BD9-81ED-4DB2-BD59-A6C34878D82A}">
                    <a16:rowId xmlns:a16="http://schemas.microsoft.com/office/drawing/2014/main" val="10005"/>
                  </a:ext>
                </a:extLst>
              </a:tr>
              <a:tr h="448969">
                <a:tc>
                  <a:txBody>
                    <a:bodyPr/>
                    <a:lstStyle/>
                    <a:p>
                      <a:pPr algn="ctr"/>
                      <a:r>
                        <a:rPr lang="en-US" altLang="zh-CN" sz="2000" dirty="0">
                          <a:solidFill>
                            <a:srgbClr val="002060"/>
                          </a:solidFill>
                        </a:rPr>
                        <a:t>round(a)</a:t>
                      </a:r>
                      <a:endParaRPr lang="zh-CN" altLang="en-US" sz="2000" dirty="0">
                        <a:solidFill>
                          <a:srgbClr val="002060"/>
                        </a:solidFill>
                      </a:endParaRPr>
                    </a:p>
                  </a:txBody>
                  <a:tcPr anchor="ctr"/>
                </a:tc>
                <a:tc>
                  <a:txBody>
                    <a:bodyPr/>
                    <a:lstStyle/>
                    <a:p>
                      <a:pPr algn="ctr"/>
                      <a:r>
                        <a:rPr lang="zh-CN" altLang="en-US" sz="2000" dirty="0">
                          <a:solidFill>
                            <a:srgbClr val="002060"/>
                          </a:solidFill>
                          <a:ea typeface="微软雅黑" pitchFamily="34" charset="-122"/>
                        </a:rPr>
                        <a:t>四舍五入</a:t>
                      </a:r>
                    </a:p>
                  </a:txBody>
                  <a:tcPr anchor="ctr"/>
                </a:tc>
                <a:extLst>
                  <a:ext uri="{0D108BD9-81ED-4DB2-BD59-A6C34878D82A}">
                    <a16:rowId xmlns:a16="http://schemas.microsoft.com/office/drawing/2014/main" val="10006"/>
                  </a:ext>
                </a:extLst>
              </a:tr>
              <a:tr h="448969">
                <a:tc>
                  <a:txBody>
                    <a:bodyPr/>
                    <a:lstStyle/>
                    <a:p>
                      <a:pPr algn="ctr"/>
                      <a:r>
                        <a:rPr lang="en-US" altLang="zh-CN" sz="2000" dirty="0">
                          <a:solidFill>
                            <a:srgbClr val="002060"/>
                          </a:solidFill>
                        </a:rPr>
                        <a:t>max(a, b)</a:t>
                      </a:r>
                    </a:p>
                  </a:txBody>
                  <a:tcPr anchor="ctr"/>
                </a:tc>
                <a:tc>
                  <a:txBody>
                    <a:bodyPr/>
                    <a:lstStyle/>
                    <a:p>
                      <a:pPr algn="ctr"/>
                      <a:r>
                        <a:rPr lang="zh-CN" altLang="en-US" sz="2000" dirty="0">
                          <a:solidFill>
                            <a:srgbClr val="002060"/>
                          </a:solidFill>
                          <a:ea typeface="微软雅黑" pitchFamily="34" charset="-122"/>
                        </a:rPr>
                        <a:t>返回</a:t>
                      </a:r>
                      <a:r>
                        <a:rPr lang="en-US" altLang="zh-CN" sz="2000" dirty="0">
                          <a:solidFill>
                            <a:srgbClr val="002060"/>
                          </a:solidFill>
                          <a:ea typeface="微软雅黑" pitchFamily="34" charset="-122"/>
                        </a:rPr>
                        <a:t>a, b</a:t>
                      </a:r>
                      <a:r>
                        <a:rPr lang="zh-CN" altLang="en-US" sz="2000" dirty="0">
                          <a:solidFill>
                            <a:srgbClr val="002060"/>
                          </a:solidFill>
                          <a:ea typeface="微软雅黑" pitchFamily="34" charset="-122"/>
                        </a:rPr>
                        <a:t>最大值</a:t>
                      </a:r>
                    </a:p>
                  </a:txBody>
                  <a:tcPr anchor="ctr"/>
                </a:tc>
                <a:extLst>
                  <a:ext uri="{0D108BD9-81ED-4DB2-BD59-A6C34878D82A}">
                    <a16:rowId xmlns:a16="http://schemas.microsoft.com/office/drawing/2014/main" val="10007"/>
                  </a:ext>
                </a:extLst>
              </a:tr>
              <a:tr h="448969">
                <a:tc>
                  <a:txBody>
                    <a:bodyPr/>
                    <a:lstStyle/>
                    <a:p>
                      <a:pPr algn="ctr"/>
                      <a:r>
                        <a:rPr lang="en-US" altLang="zh-CN" sz="2000" dirty="0">
                          <a:solidFill>
                            <a:srgbClr val="002060"/>
                          </a:solidFill>
                        </a:rPr>
                        <a:t>min(a, b)</a:t>
                      </a:r>
                      <a:endParaRPr lang="zh-CN" altLang="en-US" sz="2000" dirty="0">
                        <a:solidFill>
                          <a:srgbClr val="002060"/>
                        </a:solidFill>
                      </a:endParaRPr>
                    </a:p>
                  </a:txBody>
                  <a:tcPr anchor="ctr"/>
                </a:tc>
                <a:tc>
                  <a:txBody>
                    <a:bodyPr/>
                    <a:lstStyle/>
                    <a:p>
                      <a:pPr algn="ctr"/>
                      <a:r>
                        <a:rPr lang="zh-CN" altLang="en-US" sz="2000" dirty="0">
                          <a:solidFill>
                            <a:srgbClr val="002060"/>
                          </a:solidFill>
                          <a:ea typeface="微软雅黑" pitchFamily="34" charset="-122"/>
                        </a:rPr>
                        <a:t>返回</a:t>
                      </a:r>
                      <a:r>
                        <a:rPr lang="en-US" altLang="zh-CN" sz="2000" dirty="0">
                          <a:solidFill>
                            <a:srgbClr val="002060"/>
                          </a:solidFill>
                          <a:ea typeface="微软雅黑" pitchFamily="34" charset="-122"/>
                        </a:rPr>
                        <a:t>a,</a:t>
                      </a:r>
                      <a:r>
                        <a:rPr lang="en-US" altLang="zh-CN" sz="2000" baseline="0" dirty="0">
                          <a:solidFill>
                            <a:srgbClr val="002060"/>
                          </a:solidFill>
                          <a:ea typeface="微软雅黑" pitchFamily="34" charset="-122"/>
                        </a:rPr>
                        <a:t> b</a:t>
                      </a:r>
                      <a:r>
                        <a:rPr lang="zh-CN" altLang="en-US" sz="2000" baseline="0" dirty="0">
                          <a:solidFill>
                            <a:srgbClr val="002060"/>
                          </a:solidFill>
                          <a:ea typeface="微软雅黑" pitchFamily="34" charset="-122"/>
                        </a:rPr>
                        <a:t>最小值</a:t>
                      </a:r>
                      <a:endParaRPr lang="zh-CN" altLang="en-US" sz="2000" dirty="0">
                        <a:solidFill>
                          <a:srgbClr val="002060"/>
                        </a:solidFill>
                        <a:ea typeface="微软雅黑" pitchFamily="34" charset="-122"/>
                      </a:endParaRPr>
                    </a:p>
                  </a:txBody>
                  <a:tcPr anchor="ctr"/>
                </a:tc>
                <a:extLst>
                  <a:ext uri="{0D108BD9-81ED-4DB2-BD59-A6C34878D82A}">
                    <a16:rowId xmlns:a16="http://schemas.microsoft.com/office/drawing/2014/main" val="10008"/>
                  </a:ext>
                </a:extLst>
              </a:tr>
              <a:tr h="448969">
                <a:tc>
                  <a:txBody>
                    <a:bodyPr/>
                    <a:lstStyle/>
                    <a:p>
                      <a:pPr algn="ctr"/>
                      <a:r>
                        <a:rPr lang="en-US" altLang="zh-CN" sz="2000" dirty="0">
                          <a:solidFill>
                            <a:srgbClr val="002060"/>
                          </a:solidFill>
                        </a:rPr>
                        <a:t>sin(a)</a:t>
                      </a:r>
                      <a:endParaRPr lang="zh-CN" altLang="en-US" sz="2000" dirty="0">
                        <a:solidFill>
                          <a:srgbClr val="002060"/>
                        </a:solidFill>
                      </a:endParaRPr>
                    </a:p>
                  </a:txBody>
                  <a:tcPr anchor="ctr"/>
                </a:tc>
                <a:tc>
                  <a:txBody>
                    <a:bodyPr/>
                    <a:lstStyle/>
                    <a:p>
                      <a:pPr algn="ctr"/>
                      <a:r>
                        <a:rPr lang="zh-CN" altLang="en-US" sz="2000" dirty="0">
                          <a:solidFill>
                            <a:srgbClr val="002060"/>
                          </a:solidFill>
                          <a:ea typeface="微软雅黑" pitchFamily="34" charset="-122"/>
                        </a:rPr>
                        <a:t>返回</a:t>
                      </a:r>
                      <a:r>
                        <a:rPr lang="en-US" altLang="zh-CN" sz="2000" dirty="0">
                          <a:solidFill>
                            <a:srgbClr val="002060"/>
                          </a:solidFill>
                          <a:ea typeface="微软雅黑" pitchFamily="34" charset="-122"/>
                        </a:rPr>
                        <a:t>a</a:t>
                      </a:r>
                      <a:r>
                        <a:rPr lang="zh-CN" altLang="en-US" sz="2000" dirty="0">
                          <a:solidFill>
                            <a:srgbClr val="002060"/>
                          </a:solidFill>
                          <a:ea typeface="微软雅黑" pitchFamily="34" charset="-122"/>
                        </a:rPr>
                        <a:t>的</a:t>
                      </a:r>
                      <a:r>
                        <a:rPr lang="en-US" altLang="zh-CN" sz="2000" dirty="0">
                          <a:solidFill>
                            <a:srgbClr val="002060"/>
                          </a:solidFill>
                          <a:ea typeface="微软雅黑" pitchFamily="34" charset="-122"/>
                        </a:rPr>
                        <a:t>sin</a:t>
                      </a:r>
                      <a:r>
                        <a:rPr lang="zh-CN" altLang="en-US" sz="2000" dirty="0">
                          <a:solidFill>
                            <a:srgbClr val="002060"/>
                          </a:solidFill>
                          <a:ea typeface="微软雅黑" pitchFamily="34" charset="-122"/>
                        </a:rPr>
                        <a:t>值</a:t>
                      </a:r>
                    </a:p>
                  </a:txBody>
                  <a:tcPr anchor="ctr"/>
                </a:tc>
                <a:extLst>
                  <a:ext uri="{0D108BD9-81ED-4DB2-BD59-A6C34878D82A}">
                    <a16:rowId xmlns:a16="http://schemas.microsoft.com/office/drawing/2014/main" val="10009"/>
                  </a:ext>
                </a:extLst>
              </a:tr>
            </a:tbl>
          </a:graphicData>
        </a:graphic>
      </p:graphicFrame>
      <p:sp>
        <p:nvSpPr>
          <p:cNvPr id="9" name="object 2">
            <a:extLst>
              <a:ext uri="{FF2B5EF4-FFF2-40B4-BE49-F238E27FC236}">
                <a16:creationId xmlns:a16="http://schemas.microsoft.com/office/drawing/2014/main" id="{C3FB832F-8733-5F43-80D3-5397E35E51CB}"/>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运算符：算数运算法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0764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61</a:t>
            </a:fld>
            <a:endParaRPr lang="zh-CN" altLang="en-US"/>
          </a:p>
        </p:txBody>
      </p:sp>
      <p:sp>
        <p:nvSpPr>
          <p:cNvPr id="5" name="矩形 4">
            <a:extLst>
              <a:ext uri="{FF2B5EF4-FFF2-40B4-BE49-F238E27FC236}">
                <a16:creationId xmlns:a16="http://schemas.microsoft.com/office/drawing/2014/main" id="{342817BA-F836-7545-997F-DB3D8E38B45C}"/>
              </a:ext>
            </a:extLst>
          </p:cNvPr>
          <p:cNvSpPr/>
          <p:nvPr/>
        </p:nvSpPr>
        <p:spPr>
          <a:xfrm>
            <a:off x="1775520" y="1956897"/>
            <a:ext cx="8496944" cy="3083921"/>
          </a:xfrm>
          <a:prstGeom prst="rect">
            <a:avLst/>
          </a:prstGeom>
        </p:spPr>
        <p:txBody>
          <a:bodyPr wrap="square">
            <a:spAutoFit/>
          </a:bodyPr>
          <a:lstStyle/>
          <a:p>
            <a:pPr marL="990600" lvl="1" indent="-533400">
              <a:lnSpc>
                <a:spcPct val="90000"/>
              </a:lnSpc>
              <a:buSzPct val="90000"/>
            </a:pPr>
            <a:r>
              <a:rPr lang="en-US" altLang="zh-CN" sz="2400" b="1" dirty="0">
                <a:solidFill>
                  <a:schemeClr val="accent2"/>
                </a:solidFill>
                <a:latin typeface="Tahoma" pitchFamily="34" charset="0"/>
              </a:rPr>
              <a:t>import </a:t>
            </a:r>
            <a:r>
              <a:rPr lang="en-US" altLang="zh-CN" sz="2400" b="1" dirty="0" err="1">
                <a:solidFill>
                  <a:schemeClr val="accent2"/>
                </a:solidFill>
                <a:latin typeface="Tahoma" pitchFamily="34" charset="0"/>
              </a:rPr>
              <a:t>java.lang.Math</a:t>
            </a:r>
            <a:r>
              <a:rPr lang="en-US" altLang="zh-CN" sz="2400" b="1" dirty="0">
                <a:solidFill>
                  <a:schemeClr val="accent2"/>
                </a:solidFill>
                <a:latin typeface="Tahoma" pitchFamily="34" charset="0"/>
              </a:rPr>
              <a:t>;</a:t>
            </a:r>
          </a:p>
          <a:p>
            <a:pPr marL="990600" lvl="1" indent="-533400">
              <a:lnSpc>
                <a:spcPct val="90000"/>
              </a:lnSpc>
              <a:buSzPct val="90000"/>
            </a:pPr>
            <a:endParaRPr lang="en-US" altLang="zh-CN" sz="2400" dirty="0">
              <a:solidFill>
                <a:schemeClr val="accent2"/>
              </a:solidFill>
              <a:latin typeface="Tahoma" pitchFamily="34" charset="0"/>
            </a:endParaRPr>
          </a:p>
          <a:p>
            <a:pPr marL="990600" lvl="1" indent="-533400">
              <a:lnSpc>
                <a:spcPct val="90000"/>
              </a:lnSpc>
              <a:buSzPct val="90000"/>
            </a:pPr>
            <a:r>
              <a:rPr lang="en-US" altLang="zh-CN" sz="2400" dirty="0">
                <a:solidFill>
                  <a:schemeClr val="tx1">
                    <a:lumMod val="65000"/>
                    <a:lumOff val="35000"/>
                  </a:schemeClr>
                </a:solidFill>
                <a:latin typeface="Tahoma" pitchFamily="34" charset="0"/>
              </a:rPr>
              <a:t>class Test {</a:t>
            </a:r>
          </a:p>
          <a:p>
            <a:pPr marL="990600" lvl="1" indent="-533400">
              <a:lnSpc>
                <a:spcPct val="90000"/>
              </a:lnSpc>
              <a:buSzPct val="90000"/>
            </a:pPr>
            <a:r>
              <a:rPr lang="en-US" altLang="zh-CN" sz="2400" dirty="0">
                <a:solidFill>
                  <a:schemeClr val="tx1">
                    <a:lumMod val="65000"/>
                    <a:lumOff val="35000"/>
                  </a:schemeClr>
                </a:solidFill>
                <a:latin typeface="Tahoma" pitchFamily="34" charset="0"/>
              </a:rPr>
              <a:t>	public static void main(String </a:t>
            </a:r>
            <a:r>
              <a:rPr lang="en-US" altLang="zh-CN" sz="2400" dirty="0" err="1">
                <a:solidFill>
                  <a:schemeClr val="tx1">
                    <a:lumMod val="65000"/>
                    <a:lumOff val="35000"/>
                  </a:schemeClr>
                </a:solidFill>
                <a:latin typeface="Tahoma" pitchFamily="34" charset="0"/>
              </a:rPr>
              <a:t>args</a:t>
            </a:r>
            <a:r>
              <a:rPr lang="en-US" altLang="zh-CN" sz="2400" dirty="0">
                <a:solidFill>
                  <a:schemeClr val="tx1">
                    <a:lumMod val="65000"/>
                    <a:lumOff val="35000"/>
                  </a:schemeClr>
                </a:solidFill>
                <a:latin typeface="Tahoma" pitchFamily="34" charset="0"/>
              </a:rPr>
              <a:t>[]) {</a:t>
            </a:r>
          </a:p>
          <a:p>
            <a:pPr marL="990600" lvl="1" indent="-533400">
              <a:lnSpc>
                <a:spcPct val="90000"/>
              </a:lnSpc>
              <a:buSzPct val="90000"/>
            </a:pPr>
            <a:r>
              <a:rPr lang="en-US" altLang="zh-CN" sz="2400" dirty="0">
                <a:solidFill>
                  <a:schemeClr val="tx1">
                    <a:lumMod val="65000"/>
                    <a:lumOff val="35000"/>
                  </a:schemeClr>
                </a:solidFill>
                <a:latin typeface="Tahoma" pitchFamily="34" charset="0"/>
              </a:rPr>
              <a:t>		</a:t>
            </a:r>
            <a:r>
              <a:rPr lang="en-US" altLang="zh-CN" sz="2400" dirty="0" err="1">
                <a:solidFill>
                  <a:schemeClr val="tx1">
                    <a:lumMod val="65000"/>
                    <a:lumOff val="35000"/>
                  </a:schemeClr>
                </a:solidFill>
                <a:latin typeface="Tahoma" pitchFamily="34" charset="0"/>
              </a:rPr>
              <a:t>System.out.println</a:t>
            </a:r>
            <a:r>
              <a:rPr lang="en-US" altLang="zh-CN" sz="2400" dirty="0">
                <a:solidFill>
                  <a:schemeClr val="tx1">
                    <a:lumMod val="65000"/>
                    <a:lumOff val="35000"/>
                  </a:schemeClr>
                </a:solidFill>
                <a:latin typeface="Tahoma" pitchFamily="34" charset="0"/>
              </a:rPr>
              <a:t>(</a:t>
            </a:r>
            <a:r>
              <a:rPr lang="en-US" altLang="zh-CN" sz="2400" b="1" dirty="0" err="1">
                <a:solidFill>
                  <a:schemeClr val="accent1"/>
                </a:solidFill>
                <a:latin typeface="Tahoma" pitchFamily="34" charset="0"/>
              </a:rPr>
              <a:t>Math.abs</a:t>
            </a:r>
            <a:r>
              <a:rPr lang="en-US" altLang="zh-CN" sz="2400" b="1" dirty="0">
                <a:solidFill>
                  <a:schemeClr val="accent1"/>
                </a:solidFill>
                <a:latin typeface="Tahoma" pitchFamily="34" charset="0"/>
              </a:rPr>
              <a:t>(2.5)</a:t>
            </a:r>
            <a:r>
              <a:rPr lang="en-US" altLang="zh-CN" sz="2400" dirty="0">
                <a:solidFill>
                  <a:schemeClr val="tx1">
                    <a:lumMod val="65000"/>
                    <a:lumOff val="35000"/>
                  </a:schemeClr>
                </a:solidFill>
                <a:latin typeface="Tahoma" pitchFamily="34" charset="0"/>
              </a:rPr>
              <a:t>);</a:t>
            </a:r>
          </a:p>
          <a:p>
            <a:pPr marL="990600" lvl="1" indent="-533400">
              <a:lnSpc>
                <a:spcPct val="90000"/>
              </a:lnSpc>
              <a:buSzPct val="90000"/>
            </a:pPr>
            <a:r>
              <a:rPr lang="en-US" altLang="zh-CN" sz="2400" dirty="0">
                <a:solidFill>
                  <a:schemeClr val="tx1">
                    <a:lumMod val="65000"/>
                    <a:lumOff val="35000"/>
                  </a:schemeClr>
                </a:solidFill>
                <a:latin typeface="Tahoma" pitchFamily="34" charset="0"/>
              </a:rPr>
              <a:t>		</a:t>
            </a:r>
            <a:r>
              <a:rPr lang="en-US" altLang="zh-CN" sz="2400" dirty="0" err="1">
                <a:solidFill>
                  <a:schemeClr val="tx1">
                    <a:lumMod val="65000"/>
                    <a:lumOff val="35000"/>
                  </a:schemeClr>
                </a:solidFill>
                <a:latin typeface="Tahoma" pitchFamily="34" charset="0"/>
              </a:rPr>
              <a:t>System.out.println</a:t>
            </a:r>
            <a:r>
              <a:rPr lang="en-US" altLang="zh-CN" sz="2400" dirty="0">
                <a:solidFill>
                  <a:schemeClr val="tx1">
                    <a:lumMod val="65000"/>
                    <a:lumOff val="35000"/>
                  </a:schemeClr>
                </a:solidFill>
                <a:latin typeface="Tahoma" pitchFamily="34" charset="0"/>
              </a:rPr>
              <a:t>(</a:t>
            </a:r>
            <a:r>
              <a:rPr lang="en-US" altLang="zh-CN" sz="2400" b="1" dirty="0" err="1">
                <a:solidFill>
                  <a:schemeClr val="accent1"/>
                </a:solidFill>
                <a:latin typeface="Tahoma" pitchFamily="34" charset="0"/>
              </a:rPr>
              <a:t>Math.pow</a:t>
            </a:r>
            <a:r>
              <a:rPr lang="en-US" altLang="zh-CN" sz="2400" b="1" dirty="0">
                <a:solidFill>
                  <a:schemeClr val="accent1"/>
                </a:solidFill>
                <a:latin typeface="Tahoma" pitchFamily="34" charset="0"/>
              </a:rPr>
              <a:t>(5.2, 2.0)</a:t>
            </a:r>
            <a:r>
              <a:rPr lang="en-US" altLang="zh-CN" sz="2400" dirty="0">
                <a:solidFill>
                  <a:schemeClr val="tx1">
                    <a:lumMod val="65000"/>
                    <a:lumOff val="35000"/>
                  </a:schemeClr>
                </a:solidFill>
                <a:latin typeface="Tahoma" pitchFamily="34" charset="0"/>
              </a:rPr>
              <a:t>);</a:t>
            </a:r>
          </a:p>
          <a:p>
            <a:pPr marL="990600" lvl="1" indent="-533400">
              <a:lnSpc>
                <a:spcPct val="90000"/>
              </a:lnSpc>
              <a:buSzPct val="90000"/>
            </a:pPr>
            <a:r>
              <a:rPr lang="en-US" altLang="zh-CN" sz="2400" dirty="0">
                <a:solidFill>
                  <a:schemeClr val="tx1">
                    <a:lumMod val="65000"/>
                    <a:lumOff val="35000"/>
                  </a:schemeClr>
                </a:solidFill>
                <a:latin typeface="Tahoma" pitchFamily="34" charset="0"/>
              </a:rPr>
              <a:t>		</a:t>
            </a:r>
            <a:r>
              <a:rPr lang="en-US" altLang="zh-CN" sz="2400" dirty="0" err="1">
                <a:solidFill>
                  <a:schemeClr val="tx1">
                    <a:lumMod val="65000"/>
                    <a:lumOff val="35000"/>
                  </a:schemeClr>
                </a:solidFill>
                <a:latin typeface="Tahoma" pitchFamily="34" charset="0"/>
              </a:rPr>
              <a:t>System.out.println</a:t>
            </a:r>
            <a:r>
              <a:rPr lang="en-US" altLang="zh-CN" sz="2400" dirty="0">
                <a:solidFill>
                  <a:schemeClr val="tx1">
                    <a:lumMod val="65000"/>
                    <a:lumOff val="35000"/>
                  </a:schemeClr>
                </a:solidFill>
                <a:latin typeface="Tahoma" pitchFamily="34" charset="0"/>
              </a:rPr>
              <a:t>(</a:t>
            </a:r>
            <a:r>
              <a:rPr lang="en-US" altLang="zh-CN" sz="2400" b="1" dirty="0" err="1">
                <a:solidFill>
                  <a:schemeClr val="accent1"/>
                </a:solidFill>
                <a:latin typeface="Tahoma" pitchFamily="34" charset="0"/>
              </a:rPr>
              <a:t>Math.max</a:t>
            </a:r>
            <a:r>
              <a:rPr lang="en-US" altLang="zh-CN" sz="2400" b="1" dirty="0">
                <a:solidFill>
                  <a:schemeClr val="accent1"/>
                </a:solidFill>
                <a:latin typeface="Tahoma" pitchFamily="34" charset="0"/>
              </a:rPr>
              <a:t>(3, 10)</a:t>
            </a:r>
            <a:r>
              <a:rPr lang="en-US" altLang="zh-CN" sz="2400" dirty="0">
                <a:solidFill>
                  <a:schemeClr val="tx1">
                    <a:lumMod val="65000"/>
                    <a:lumOff val="35000"/>
                  </a:schemeClr>
                </a:solidFill>
                <a:latin typeface="Tahoma" pitchFamily="34" charset="0"/>
              </a:rPr>
              <a:t>);</a:t>
            </a:r>
          </a:p>
          <a:p>
            <a:pPr marL="990600" lvl="1" indent="-533400">
              <a:lnSpc>
                <a:spcPct val="90000"/>
              </a:lnSpc>
              <a:buSzPct val="90000"/>
            </a:pPr>
            <a:r>
              <a:rPr lang="en-US" altLang="zh-CN" sz="2400" dirty="0">
                <a:solidFill>
                  <a:schemeClr val="tx1">
                    <a:lumMod val="65000"/>
                    <a:lumOff val="35000"/>
                  </a:schemeClr>
                </a:solidFill>
                <a:latin typeface="Tahoma" pitchFamily="34" charset="0"/>
              </a:rPr>
              <a:t>	}</a:t>
            </a:r>
          </a:p>
          <a:p>
            <a:pPr marL="990600" lvl="1" indent="-533400">
              <a:lnSpc>
                <a:spcPct val="90000"/>
              </a:lnSpc>
              <a:buSzPct val="90000"/>
            </a:pPr>
            <a:r>
              <a:rPr lang="en-US" altLang="zh-CN" sz="2400" dirty="0">
                <a:solidFill>
                  <a:schemeClr val="tx1">
                    <a:lumMod val="65000"/>
                    <a:lumOff val="35000"/>
                  </a:schemeClr>
                </a:solidFill>
                <a:latin typeface="Tahoma" pitchFamily="34" charset="0"/>
              </a:rPr>
              <a:t>}</a:t>
            </a:r>
          </a:p>
        </p:txBody>
      </p:sp>
      <p:sp>
        <p:nvSpPr>
          <p:cNvPr id="6" name="object 2">
            <a:extLst>
              <a:ext uri="{FF2B5EF4-FFF2-40B4-BE49-F238E27FC236}">
                <a16:creationId xmlns:a16="http://schemas.microsoft.com/office/drawing/2014/main" id="{8C4FD01F-3A8D-5C44-9D22-A6389691F5FF}"/>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运算符：算数运算法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68385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62</a:t>
            </a:fld>
            <a:endParaRPr lang="zh-CN" altLang="en-US"/>
          </a:p>
        </p:txBody>
      </p:sp>
      <p:sp>
        <p:nvSpPr>
          <p:cNvPr id="6" name="object 2">
            <a:extLst>
              <a:ext uri="{FF2B5EF4-FFF2-40B4-BE49-F238E27FC236}">
                <a16:creationId xmlns:a16="http://schemas.microsoft.com/office/drawing/2014/main" id="{8C4FD01F-3A8D-5C44-9D22-A6389691F5FF}"/>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7" name="TextBox 13">
            <a:extLst>
              <a:ext uri="{FF2B5EF4-FFF2-40B4-BE49-F238E27FC236}">
                <a16:creationId xmlns:a16="http://schemas.microsoft.com/office/drawing/2014/main" id="{59E8CEF7-473C-BC4A-9F74-061E0DD6D25F}"/>
              </a:ext>
            </a:extLst>
          </p:cNvPr>
          <p:cNvSpPr txBox="1"/>
          <p:nvPr/>
        </p:nvSpPr>
        <p:spPr>
          <a:xfrm>
            <a:off x="2135560" y="1412777"/>
            <a:ext cx="3240360" cy="461665"/>
          </a:xfrm>
          <a:prstGeom prst="rect">
            <a:avLst/>
          </a:prstGeom>
          <a:noFill/>
        </p:spPr>
        <p:txBody>
          <a:bodyPr wrap="square" rtlCol="0">
            <a:spAutoFit/>
          </a:bodyPr>
          <a:lstStyle/>
          <a:p>
            <a:r>
              <a:rPr lang="zh-CN" altLang="en-US" sz="2400" b="1" dirty="0">
                <a:solidFill>
                  <a:schemeClr val="accent1"/>
                </a:solidFill>
                <a:latin typeface="微软雅黑" pitchFamily="34" charset="-122"/>
                <a:ea typeface="微软雅黑" pitchFamily="34" charset="-122"/>
              </a:rPr>
              <a:t>按运算符类型分类</a:t>
            </a:r>
          </a:p>
        </p:txBody>
      </p:sp>
      <p:cxnSp>
        <p:nvCxnSpPr>
          <p:cNvPr id="8" name="直接连接符 5">
            <a:extLst>
              <a:ext uri="{FF2B5EF4-FFF2-40B4-BE49-F238E27FC236}">
                <a16:creationId xmlns:a16="http://schemas.microsoft.com/office/drawing/2014/main" id="{EE0C5CD2-4AA7-A045-BAF5-5B5842C48356}"/>
              </a:ext>
            </a:extLst>
          </p:cNvPr>
          <p:cNvCxnSpPr/>
          <p:nvPr/>
        </p:nvCxnSpPr>
        <p:spPr>
          <a:xfrm>
            <a:off x="2999656" y="1874442"/>
            <a:ext cx="0" cy="424411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7">
            <a:extLst>
              <a:ext uri="{FF2B5EF4-FFF2-40B4-BE49-F238E27FC236}">
                <a16:creationId xmlns:a16="http://schemas.microsoft.com/office/drawing/2014/main" id="{1329CC37-1F13-D14D-97CC-FDED0E47530D}"/>
              </a:ext>
            </a:extLst>
          </p:cNvPr>
          <p:cNvCxnSpPr/>
          <p:nvPr/>
        </p:nvCxnSpPr>
        <p:spPr>
          <a:xfrm>
            <a:off x="2999656" y="237414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22">
            <a:extLst>
              <a:ext uri="{FF2B5EF4-FFF2-40B4-BE49-F238E27FC236}">
                <a16:creationId xmlns:a16="http://schemas.microsoft.com/office/drawing/2014/main" id="{83FD0D0A-F80A-934D-8430-4890C6783D2F}"/>
              </a:ext>
            </a:extLst>
          </p:cNvPr>
          <p:cNvCxnSpPr/>
          <p:nvPr/>
        </p:nvCxnSpPr>
        <p:spPr>
          <a:xfrm>
            <a:off x="2999656" y="295020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23">
            <a:extLst>
              <a:ext uri="{FF2B5EF4-FFF2-40B4-BE49-F238E27FC236}">
                <a16:creationId xmlns:a16="http://schemas.microsoft.com/office/drawing/2014/main" id="{3B66E70C-7020-924D-8C29-24361A82D60D}"/>
              </a:ext>
            </a:extLst>
          </p:cNvPr>
          <p:cNvCxnSpPr/>
          <p:nvPr/>
        </p:nvCxnSpPr>
        <p:spPr>
          <a:xfrm>
            <a:off x="2999656" y="352627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4">
            <a:extLst>
              <a:ext uri="{FF2B5EF4-FFF2-40B4-BE49-F238E27FC236}">
                <a16:creationId xmlns:a16="http://schemas.microsoft.com/office/drawing/2014/main" id="{50838D91-93B1-2540-AD05-4901FC6E8487}"/>
              </a:ext>
            </a:extLst>
          </p:cNvPr>
          <p:cNvCxnSpPr/>
          <p:nvPr/>
        </p:nvCxnSpPr>
        <p:spPr>
          <a:xfrm>
            <a:off x="2999656" y="4102334"/>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5">
            <a:extLst>
              <a:ext uri="{FF2B5EF4-FFF2-40B4-BE49-F238E27FC236}">
                <a16:creationId xmlns:a16="http://schemas.microsoft.com/office/drawing/2014/main" id="{9E2F751A-BB7C-8044-8650-EF3D6C82D36E}"/>
              </a:ext>
            </a:extLst>
          </p:cNvPr>
          <p:cNvCxnSpPr/>
          <p:nvPr/>
        </p:nvCxnSpPr>
        <p:spPr>
          <a:xfrm>
            <a:off x="2993958" y="4648329"/>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6">
            <a:extLst>
              <a:ext uri="{FF2B5EF4-FFF2-40B4-BE49-F238E27FC236}">
                <a16:creationId xmlns:a16="http://schemas.microsoft.com/office/drawing/2014/main" id="{42147754-750E-ED4A-8EAD-AA635704068C}"/>
              </a:ext>
            </a:extLst>
          </p:cNvPr>
          <p:cNvCxnSpPr/>
          <p:nvPr/>
        </p:nvCxnSpPr>
        <p:spPr>
          <a:xfrm>
            <a:off x="2999656" y="525446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38975AA2-3439-8947-8C40-4A680B1BEF39}"/>
              </a:ext>
            </a:extLst>
          </p:cNvPr>
          <p:cNvSpPr/>
          <p:nvPr/>
        </p:nvSpPr>
        <p:spPr>
          <a:xfrm>
            <a:off x="4267634" y="2187975"/>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算数运算符</a:t>
            </a:r>
            <a:r>
              <a:rPr lang="en-US" altLang="zh-CN" sz="2000" b="1" dirty="0">
                <a:solidFill>
                  <a:schemeClr val="bg1"/>
                </a:solidFill>
                <a:latin typeface="微软雅黑" pitchFamily="34" charset="-122"/>
                <a:ea typeface="微软雅黑" pitchFamily="34" charset="-122"/>
              </a:rPr>
              <a:t>(Arithmetic Operators)</a:t>
            </a:r>
            <a:endParaRPr lang="zh-CN" altLang="en-US" sz="1600" b="1" dirty="0">
              <a:solidFill>
                <a:schemeClr val="bg1"/>
              </a:solidFill>
              <a:latin typeface="微软雅黑" pitchFamily="34" charset="-122"/>
              <a:ea typeface="微软雅黑" pitchFamily="34" charset="-122"/>
            </a:endParaRPr>
          </a:p>
        </p:txBody>
      </p:sp>
      <p:sp>
        <p:nvSpPr>
          <p:cNvPr id="16" name="矩形 15">
            <a:extLst>
              <a:ext uri="{FF2B5EF4-FFF2-40B4-BE49-F238E27FC236}">
                <a16:creationId xmlns:a16="http://schemas.microsoft.com/office/drawing/2014/main" id="{538470DD-9427-2343-BD66-874143724862}"/>
              </a:ext>
            </a:extLst>
          </p:cNvPr>
          <p:cNvSpPr/>
          <p:nvPr/>
        </p:nvSpPr>
        <p:spPr>
          <a:xfrm>
            <a:off x="4267634" y="2730844"/>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关系运算符</a:t>
            </a:r>
            <a:r>
              <a:rPr lang="en-US" altLang="zh-CN" sz="2000" b="1" dirty="0">
                <a:solidFill>
                  <a:schemeClr val="bg1"/>
                </a:solidFill>
                <a:latin typeface="微软雅黑" pitchFamily="34" charset="-122"/>
                <a:ea typeface="微软雅黑" pitchFamily="34" charset="-122"/>
              </a:rPr>
              <a:t>(Relational Operators)</a:t>
            </a:r>
            <a:endParaRPr lang="zh-CN" altLang="en-US" sz="1600" b="1" dirty="0">
              <a:solidFill>
                <a:schemeClr val="bg1"/>
              </a:solidFill>
              <a:latin typeface="微软雅黑" pitchFamily="34" charset="-122"/>
              <a:ea typeface="微软雅黑" pitchFamily="34" charset="-122"/>
            </a:endParaRPr>
          </a:p>
        </p:txBody>
      </p:sp>
      <p:sp>
        <p:nvSpPr>
          <p:cNvPr id="17" name="矩形 16">
            <a:extLst>
              <a:ext uri="{FF2B5EF4-FFF2-40B4-BE49-F238E27FC236}">
                <a16:creationId xmlns:a16="http://schemas.microsoft.com/office/drawing/2014/main" id="{E19E0043-C481-7544-B7F6-EC5B6319A55B}"/>
              </a:ext>
            </a:extLst>
          </p:cNvPr>
          <p:cNvSpPr/>
          <p:nvPr/>
        </p:nvSpPr>
        <p:spPr>
          <a:xfrm>
            <a:off x="4267634" y="3303264"/>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逻辑运算符</a:t>
            </a:r>
            <a:r>
              <a:rPr lang="en-US" altLang="zh-CN" sz="2000" b="1" dirty="0">
                <a:solidFill>
                  <a:schemeClr val="bg1"/>
                </a:solidFill>
                <a:latin typeface="微软雅黑" pitchFamily="34" charset="-122"/>
                <a:ea typeface="微软雅黑" pitchFamily="34" charset="-122"/>
              </a:rPr>
              <a:t>(Logical Operators)</a:t>
            </a:r>
            <a:endParaRPr lang="zh-CN" altLang="en-US" sz="1600" b="1" dirty="0">
              <a:solidFill>
                <a:schemeClr val="bg1"/>
              </a:solidFill>
              <a:latin typeface="微软雅黑" pitchFamily="34" charset="-122"/>
              <a:ea typeface="微软雅黑" pitchFamily="34" charset="-122"/>
            </a:endParaRPr>
          </a:p>
        </p:txBody>
      </p:sp>
      <p:sp>
        <p:nvSpPr>
          <p:cNvPr id="18" name="矩形 17">
            <a:extLst>
              <a:ext uri="{FF2B5EF4-FFF2-40B4-BE49-F238E27FC236}">
                <a16:creationId xmlns:a16="http://schemas.microsoft.com/office/drawing/2014/main" id="{B474A369-D8EB-744F-A03C-72306104A9C8}"/>
              </a:ext>
            </a:extLst>
          </p:cNvPr>
          <p:cNvSpPr/>
          <p:nvPr/>
        </p:nvSpPr>
        <p:spPr>
          <a:xfrm>
            <a:off x="4267634" y="3918823"/>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位运算符</a:t>
            </a:r>
            <a:r>
              <a:rPr lang="en-US" altLang="zh-CN" sz="2000" b="1" dirty="0">
                <a:solidFill>
                  <a:schemeClr val="bg1"/>
                </a:solidFill>
                <a:latin typeface="微软雅黑" pitchFamily="34" charset="-122"/>
                <a:ea typeface="微软雅黑" pitchFamily="34" charset="-122"/>
              </a:rPr>
              <a:t>(Bitwise Operators)</a:t>
            </a:r>
            <a:endParaRPr lang="zh-CN" altLang="en-US" sz="1600" b="1" dirty="0">
              <a:solidFill>
                <a:schemeClr val="bg1"/>
              </a:solidFill>
              <a:latin typeface="微软雅黑" pitchFamily="34" charset="-122"/>
              <a:ea typeface="微软雅黑" pitchFamily="34" charset="-122"/>
            </a:endParaRPr>
          </a:p>
        </p:txBody>
      </p:sp>
      <p:sp>
        <p:nvSpPr>
          <p:cNvPr id="19" name="矩形 18">
            <a:extLst>
              <a:ext uri="{FF2B5EF4-FFF2-40B4-BE49-F238E27FC236}">
                <a16:creationId xmlns:a16="http://schemas.microsoft.com/office/drawing/2014/main" id="{CCEC2469-2EC5-DE40-AEA4-387E20B83DE9}"/>
              </a:ext>
            </a:extLst>
          </p:cNvPr>
          <p:cNvSpPr/>
          <p:nvPr/>
        </p:nvSpPr>
        <p:spPr>
          <a:xfrm>
            <a:off x="4252500" y="4464818"/>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移位运算符</a:t>
            </a:r>
            <a:r>
              <a:rPr lang="en-US" altLang="zh-CN" sz="2000" b="1" dirty="0">
                <a:solidFill>
                  <a:schemeClr val="bg1"/>
                </a:solidFill>
                <a:latin typeface="微软雅黑" pitchFamily="34" charset="-122"/>
                <a:ea typeface="微软雅黑" pitchFamily="34" charset="-122"/>
              </a:rPr>
              <a:t>(Shift Operators)</a:t>
            </a:r>
            <a:endParaRPr lang="zh-CN" altLang="en-US" sz="1600" b="1" dirty="0">
              <a:solidFill>
                <a:schemeClr val="bg1"/>
              </a:solidFill>
              <a:latin typeface="微软雅黑" pitchFamily="34" charset="-122"/>
              <a:ea typeface="微软雅黑" pitchFamily="34" charset="-122"/>
            </a:endParaRPr>
          </a:p>
        </p:txBody>
      </p:sp>
      <p:sp>
        <p:nvSpPr>
          <p:cNvPr id="20" name="矩形 19">
            <a:extLst>
              <a:ext uri="{FF2B5EF4-FFF2-40B4-BE49-F238E27FC236}">
                <a16:creationId xmlns:a16="http://schemas.microsoft.com/office/drawing/2014/main" id="{BB520075-52A8-D94C-9EF4-E666FF3BC4F4}"/>
              </a:ext>
            </a:extLst>
          </p:cNvPr>
          <p:cNvSpPr/>
          <p:nvPr/>
        </p:nvSpPr>
        <p:spPr>
          <a:xfrm>
            <a:off x="4247419" y="5038439"/>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条件运算符</a:t>
            </a:r>
            <a:r>
              <a:rPr lang="en-US" altLang="zh-CN" sz="2000" b="1" dirty="0">
                <a:solidFill>
                  <a:schemeClr val="bg1"/>
                </a:solidFill>
                <a:latin typeface="微软雅黑" pitchFamily="34" charset="-122"/>
                <a:ea typeface="微软雅黑" pitchFamily="34" charset="-122"/>
              </a:rPr>
              <a:t>(Conditional Operators)</a:t>
            </a:r>
            <a:endParaRPr lang="zh-CN" altLang="en-US" sz="1600" b="1" dirty="0">
              <a:solidFill>
                <a:schemeClr val="bg1"/>
              </a:solidFill>
              <a:latin typeface="微软雅黑" pitchFamily="34" charset="-122"/>
              <a:ea typeface="微软雅黑" pitchFamily="34" charset="-122"/>
            </a:endParaRPr>
          </a:p>
        </p:txBody>
      </p:sp>
      <p:cxnSp>
        <p:nvCxnSpPr>
          <p:cNvPr id="21" name="直接连接符 33">
            <a:extLst>
              <a:ext uri="{FF2B5EF4-FFF2-40B4-BE49-F238E27FC236}">
                <a16:creationId xmlns:a16="http://schemas.microsoft.com/office/drawing/2014/main" id="{B9EAE8F3-2D4C-C244-BE54-3993237528D1}"/>
              </a:ext>
            </a:extLst>
          </p:cNvPr>
          <p:cNvCxnSpPr/>
          <p:nvPr/>
        </p:nvCxnSpPr>
        <p:spPr>
          <a:xfrm>
            <a:off x="2999656" y="583052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E8DB8050-BE40-BD42-845D-EEE6C718D7D2}"/>
              </a:ext>
            </a:extLst>
          </p:cNvPr>
          <p:cNvSpPr/>
          <p:nvPr/>
        </p:nvSpPr>
        <p:spPr>
          <a:xfrm>
            <a:off x="4247419" y="5614503"/>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赋值运算符</a:t>
            </a:r>
            <a:r>
              <a:rPr lang="en-US" altLang="zh-CN" sz="2000" b="1" dirty="0">
                <a:solidFill>
                  <a:schemeClr val="bg1"/>
                </a:solidFill>
                <a:latin typeface="微软雅黑" pitchFamily="34" charset="-122"/>
                <a:ea typeface="微软雅黑" pitchFamily="34" charset="-122"/>
              </a:rPr>
              <a:t>(Assignment Operators)</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85431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15"/>
                                        </p:tgtEl>
                                        <p:attrNameLst>
                                          <p:attrName>style.opacity</p:attrName>
                                        </p:attrNameLst>
                                      </p:cBhvr>
                                      <p:to>
                                        <p:strVal val="0.5"/>
                                      </p:to>
                                    </p:set>
                                    <p:animEffect filter="image" prLst="opacity: 0.5">
                                      <p:cBhvr rctx="IE">
                                        <p:cTn id="7" dur="indefinite"/>
                                        <p:tgtEl>
                                          <p:spTgt spid="15"/>
                                        </p:tgtEl>
                                      </p:cBhvr>
                                    </p:animEffect>
                                  </p:childTnLst>
                                </p:cTn>
                              </p:par>
                              <p:par>
                                <p:cTn id="8" presetID="9" presetClass="emph" presetSubtype="0" grpId="0" nodeType="withEffect">
                                  <p:stCondLst>
                                    <p:cond delay="0"/>
                                  </p:stCondLst>
                                  <p:childTnLst>
                                    <p:set>
                                      <p:cBhvr rctx="PPT">
                                        <p:cTn id="9" dur="indefinite"/>
                                        <p:tgtEl>
                                          <p:spTgt spid="17"/>
                                        </p:tgtEl>
                                        <p:attrNameLst>
                                          <p:attrName>style.opacity</p:attrName>
                                        </p:attrNameLst>
                                      </p:cBhvr>
                                      <p:to>
                                        <p:strVal val="0.5"/>
                                      </p:to>
                                    </p:set>
                                    <p:animEffect filter="image" prLst="opacity: 0.5">
                                      <p:cBhvr rctx="IE">
                                        <p:cTn id="10" dur="indefinite"/>
                                        <p:tgtEl>
                                          <p:spTgt spid="17"/>
                                        </p:tgtEl>
                                      </p:cBhvr>
                                    </p:animEffect>
                                  </p:childTnLst>
                                </p:cTn>
                              </p:par>
                              <p:par>
                                <p:cTn id="11" presetID="9" presetClass="emph" presetSubtype="0" grpId="0" nodeType="withEffect">
                                  <p:stCondLst>
                                    <p:cond delay="0"/>
                                  </p:stCondLst>
                                  <p:childTnLst>
                                    <p:set>
                                      <p:cBhvr rctx="PPT">
                                        <p:cTn id="12" dur="indefinite"/>
                                        <p:tgtEl>
                                          <p:spTgt spid="18"/>
                                        </p:tgtEl>
                                        <p:attrNameLst>
                                          <p:attrName>style.opacity</p:attrName>
                                        </p:attrNameLst>
                                      </p:cBhvr>
                                      <p:to>
                                        <p:strVal val="0.5"/>
                                      </p:to>
                                    </p:set>
                                    <p:animEffect filter="image" prLst="opacity: 0.5">
                                      <p:cBhvr rctx="IE">
                                        <p:cTn id="13" dur="indefinite"/>
                                        <p:tgtEl>
                                          <p:spTgt spid="18"/>
                                        </p:tgtEl>
                                      </p:cBhvr>
                                    </p:animEffect>
                                  </p:childTnLst>
                                </p:cTn>
                              </p:par>
                              <p:par>
                                <p:cTn id="14" presetID="9" presetClass="emph" presetSubtype="0" grpId="0" nodeType="withEffect">
                                  <p:stCondLst>
                                    <p:cond delay="0"/>
                                  </p:stCondLst>
                                  <p:childTnLst>
                                    <p:set>
                                      <p:cBhvr rctx="PPT">
                                        <p:cTn id="15" dur="indefinite"/>
                                        <p:tgtEl>
                                          <p:spTgt spid="19"/>
                                        </p:tgtEl>
                                        <p:attrNameLst>
                                          <p:attrName>style.opacity</p:attrName>
                                        </p:attrNameLst>
                                      </p:cBhvr>
                                      <p:to>
                                        <p:strVal val="0.5"/>
                                      </p:to>
                                    </p:set>
                                    <p:animEffect filter="image" prLst="opacity: 0.5">
                                      <p:cBhvr rctx="IE">
                                        <p:cTn id="16" dur="indefinite"/>
                                        <p:tgtEl>
                                          <p:spTgt spid="19"/>
                                        </p:tgtEl>
                                      </p:cBhvr>
                                    </p:animEffect>
                                  </p:childTnLst>
                                </p:cTn>
                              </p:par>
                              <p:par>
                                <p:cTn id="17" presetID="9" presetClass="emph" presetSubtype="0" grpId="0" nodeType="withEffect">
                                  <p:stCondLst>
                                    <p:cond delay="0"/>
                                  </p:stCondLst>
                                  <p:childTnLst>
                                    <p:set>
                                      <p:cBhvr rctx="PPT">
                                        <p:cTn id="18" dur="indefinite"/>
                                        <p:tgtEl>
                                          <p:spTgt spid="20"/>
                                        </p:tgtEl>
                                        <p:attrNameLst>
                                          <p:attrName>style.opacity</p:attrName>
                                        </p:attrNameLst>
                                      </p:cBhvr>
                                      <p:to>
                                        <p:strVal val="0.5"/>
                                      </p:to>
                                    </p:set>
                                    <p:animEffect filter="image" prLst="opacity: 0.5">
                                      <p:cBhvr rctx="IE">
                                        <p:cTn id="19" dur="indefinite"/>
                                        <p:tgtEl>
                                          <p:spTgt spid="20"/>
                                        </p:tgtEl>
                                      </p:cBhvr>
                                    </p:animEffect>
                                  </p:childTnLst>
                                </p:cTn>
                              </p:par>
                              <p:par>
                                <p:cTn id="20" presetID="9" presetClass="emph" presetSubtype="0" grpId="0" nodeType="withEffect">
                                  <p:stCondLst>
                                    <p:cond delay="0"/>
                                  </p:stCondLst>
                                  <p:childTnLst>
                                    <p:set>
                                      <p:cBhvr rctx="PPT">
                                        <p:cTn id="21" dur="indefinite"/>
                                        <p:tgtEl>
                                          <p:spTgt spid="22"/>
                                        </p:tgtEl>
                                        <p:attrNameLst>
                                          <p:attrName>style.opacity</p:attrName>
                                        </p:attrNameLst>
                                      </p:cBhvr>
                                      <p:to>
                                        <p:strVal val="0.5"/>
                                      </p:to>
                                    </p:set>
                                    <p:animEffect filter="image" prLst="opacity: 0.5">
                                      <p:cBhvr rctx="IE">
                                        <p:cTn id="22" dur="indefinite"/>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0" grpId="0" animBg="1"/>
      <p:bldP spid="2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63</a:t>
            </a:fld>
            <a:endParaRPr lang="zh-CN" altLang="en-US"/>
          </a:p>
        </p:txBody>
      </p:sp>
      <p:sp>
        <p:nvSpPr>
          <p:cNvPr id="6" name="object 2">
            <a:extLst>
              <a:ext uri="{FF2B5EF4-FFF2-40B4-BE49-F238E27FC236}">
                <a16:creationId xmlns:a16="http://schemas.microsoft.com/office/drawing/2014/main" id="{8C4FD01F-3A8D-5C44-9D22-A6389691F5FF}"/>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运算符：关系运算法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69954CB1-09BE-304A-897B-602F3B53F546}"/>
              </a:ext>
            </a:extLst>
          </p:cNvPr>
          <p:cNvSpPr/>
          <p:nvPr/>
        </p:nvSpPr>
        <p:spPr>
          <a:xfrm>
            <a:off x="3575720" y="2564904"/>
            <a:ext cx="5256584" cy="2308324"/>
          </a:xfrm>
          <a:prstGeom prst="rect">
            <a:avLst/>
          </a:prstGeom>
        </p:spPr>
        <p:txBody>
          <a:bodyPr wrap="square">
            <a:spAutoFit/>
          </a:bodyPr>
          <a:lstStyle/>
          <a:p>
            <a:pPr marL="990600" lvl="1" indent="-533400">
              <a:buSzPct val="90000"/>
            </a:pPr>
            <a:r>
              <a:rPr lang="zh-CN" altLang="en-US" sz="2400" b="1" dirty="0">
                <a:solidFill>
                  <a:schemeClr val="tx1">
                    <a:lumMod val="65000"/>
                    <a:lumOff val="35000"/>
                  </a:schemeClr>
                </a:solidFill>
              </a:rPr>
              <a:t>大于</a:t>
            </a:r>
            <a:r>
              <a:rPr lang="en-US" altLang="zh-CN" sz="2400" b="1" dirty="0">
                <a:solidFill>
                  <a:schemeClr val="tx1">
                    <a:lumMod val="65000"/>
                    <a:lumOff val="35000"/>
                  </a:schemeClr>
                </a:solidFill>
              </a:rPr>
              <a:t>	</a:t>
            </a:r>
            <a:r>
              <a:rPr lang="en-US" altLang="zh-CN" sz="2400" b="1" dirty="0">
                <a:solidFill>
                  <a:schemeClr val="accent2"/>
                </a:solidFill>
              </a:rPr>
              <a:t>&gt;</a:t>
            </a:r>
            <a:r>
              <a:rPr lang="en-US" altLang="zh-CN" sz="2400" b="1" dirty="0">
                <a:solidFill>
                  <a:schemeClr val="tx1">
                    <a:lumMod val="65000"/>
                    <a:lumOff val="35000"/>
                  </a:schemeClr>
                </a:solidFill>
              </a:rPr>
              <a:t>	op1 </a:t>
            </a:r>
            <a:r>
              <a:rPr lang="en-US" altLang="zh-CN" sz="2400" b="1" dirty="0">
                <a:solidFill>
                  <a:schemeClr val="accent2"/>
                </a:solidFill>
              </a:rPr>
              <a:t>&gt;</a:t>
            </a:r>
            <a:r>
              <a:rPr lang="en-US" altLang="zh-CN" sz="2400" b="1" dirty="0">
                <a:solidFill>
                  <a:schemeClr val="tx1">
                    <a:lumMod val="65000"/>
                    <a:lumOff val="35000"/>
                  </a:schemeClr>
                </a:solidFill>
              </a:rPr>
              <a:t> op2</a:t>
            </a:r>
          </a:p>
          <a:p>
            <a:pPr marL="990600" lvl="1" indent="-533400">
              <a:buSzPct val="90000"/>
            </a:pPr>
            <a:r>
              <a:rPr lang="zh-CN" altLang="en-US" sz="2400" b="1" dirty="0">
                <a:solidFill>
                  <a:schemeClr val="tx1">
                    <a:lumMod val="65000"/>
                    <a:lumOff val="35000"/>
                  </a:schemeClr>
                </a:solidFill>
              </a:rPr>
              <a:t>大于等于</a:t>
            </a:r>
            <a:r>
              <a:rPr lang="en-US" altLang="zh-CN" sz="2400" b="1" dirty="0">
                <a:solidFill>
                  <a:schemeClr val="tx1">
                    <a:lumMod val="65000"/>
                    <a:lumOff val="35000"/>
                  </a:schemeClr>
                </a:solidFill>
              </a:rPr>
              <a:t>	</a:t>
            </a:r>
            <a:r>
              <a:rPr lang="en-US" altLang="zh-CN" sz="2400" b="1" dirty="0">
                <a:solidFill>
                  <a:schemeClr val="accent2"/>
                </a:solidFill>
              </a:rPr>
              <a:t>&gt;=</a:t>
            </a:r>
            <a:r>
              <a:rPr lang="en-US" altLang="zh-CN" sz="2400" b="1" dirty="0">
                <a:solidFill>
                  <a:schemeClr val="tx1">
                    <a:lumMod val="65000"/>
                    <a:lumOff val="35000"/>
                  </a:schemeClr>
                </a:solidFill>
              </a:rPr>
              <a:t>	op1 </a:t>
            </a:r>
            <a:r>
              <a:rPr lang="en-US" altLang="zh-CN" sz="2400" b="1" dirty="0">
                <a:solidFill>
                  <a:schemeClr val="accent2"/>
                </a:solidFill>
              </a:rPr>
              <a:t>&gt;=</a:t>
            </a:r>
            <a:r>
              <a:rPr lang="en-US" altLang="zh-CN" sz="2400" b="1" dirty="0">
                <a:solidFill>
                  <a:schemeClr val="tx1">
                    <a:lumMod val="65000"/>
                    <a:lumOff val="35000"/>
                  </a:schemeClr>
                </a:solidFill>
              </a:rPr>
              <a:t> op2</a:t>
            </a:r>
          </a:p>
          <a:p>
            <a:pPr marL="990600" lvl="1" indent="-533400">
              <a:buSzPct val="90000"/>
            </a:pPr>
            <a:r>
              <a:rPr lang="zh-CN" altLang="en-US" sz="2400" b="1" dirty="0">
                <a:solidFill>
                  <a:schemeClr val="tx1">
                    <a:lumMod val="65000"/>
                    <a:lumOff val="35000"/>
                  </a:schemeClr>
                </a:solidFill>
              </a:rPr>
              <a:t>小于</a:t>
            </a:r>
            <a:r>
              <a:rPr lang="en-US" altLang="zh-CN" sz="2400" b="1" dirty="0">
                <a:solidFill>
                  <a:schemeClr val="tx1">
                    <a:lumMod val="65000"/>
                    <a:lumOff val="35000"/>
                  </a:schemeClr>
                </a:solidFill>
              </a:rPr>
              <a:t>	</a:t>
            </a:r>
            <a:r>
              <a:rPr lang="en-US" altLang="zh-CN" sz="2400" b="1" dirty="0">
                <a:solidFill>
                  <a:schemeClr val="accent2"/>
                </a:solidFill>
              </a:rPr>
              <a:t>&lt;</a:t>
            </a:r>
            <a:r>
              <a:rPr lang="en-US" altLang="zh-CN" sz="2400" b="1" dirty="0">
                <a:solidFill>
                  <a:schemeClr val="tx1">
                    <a:lumMod val="65000"/>
                    <a:lumOff val="35000"/>
                  </a:schemeClr>
                </a:solidFill>
              </a:rPr>
              <a:t>	op1 </a:t>
            </a:r>
            <a:r>
              <a:rPr lang="en-US" altLang="zh-CN" sz="2400" b="1" dirty="0">
                <a:solidFill>
                  <a:schemeClr val="accent2"/>
                </a:solidFill>
              </a:rPr>
              <a:t>&lt;</a:t>
            </a:r>
            <a:r>
              <a:rPr lang="en-US" altLang="zh-CN" sz="2400" b="1" dirty="0">
                <a:solidFill>
                  <a:schemeClr val="tx1">
                    <a:lumMod val="65000"/>
                    <a:lumOff val="35000"/>
                  </a:schemeClr>
                </a:solidFill>
              </a:rPr>
              <a:t> op2</a:t>
            </a:r>
          </a:p>
          <a:p>
            <a:pPr marL="990600" lvl="1" indent="-533400">
              <a:buSzPct val="90000"/>
            </a:pPr>
            <a:r>
              <a:rPr lang="zh-CN" altLang="en-US" sz="2400" b="1" dirty="0">
                <a:solidFill>
                  <a:schemeClr val="tx1">
                    <a:lumMod val="65000"/>
                    <a:lumOff val="35000"/>
                  </a:schemeClr>
                </a:solidFill>
              </a:rPr>
              <a:t>小于等于</a:t>
            </a:r>
            <a:r>
              <a:rPr lang="en-US" altLang="zh-CN" sz="2400" b="1" dirty="0">
                <a:solidFill>
                  <a:schemeClr val="tx1">
                    <a:lumMod val="65000"/>
                    <a:lumOff val="35000"/>
                  </a:schemeClr>
                </a:solidFill>
              </a:rPr>
              <a:t>	</a:t>
            </a:r>
            <a:r>
              <a:rPr lang="en-US" altLang="zh-CN" sz="2400" b="1" dirty="0">
                <a:solidFill>
                  <a:schemeClr val="accent2"/>
                </a:solidFill>
              </a:rPr>
              <a:t>&lt;=</a:t>
            </a:r>
            <a:r>
              <a:rPr lang="en-US" altLang="zh-CN" sz="2400" b="1" dirty="0">
                <a:solidFill>
                  <a:schemeClr val="tx1">
                    <a:lumMod val="65000"/>
                    <a:lumOff val="35000"/>
                  </a:schemeClr>
                </a:solidFill>
              </a:rPr>
              <a:t>	op1 </a:t>
            </a:r>
            <a:r>
              <a:rPr lang="en-US" altLang="zh-CN" sz="2400" b="1" dirty="0">
                <a:solidFill>
                  <a:schemeClr val="accent2"/>
                </a:solidFill>
              </a:rPr>
              <a:t>&lt;=</a:t>
            </a:r>
            <a:r>
              <a:rPr lang="en-US" altLang="zh-CN" sz="2400" b="1" dirty="0">
                <a:solidFill>
                  <a:schemeClr val="tx1">
                    <a:lumMod val="65000"/>
                    <a:lumOff val="35000"/>
                  </a:schemeClr>
                </a:solidFill>
              </a:rPr>
              <a:t> op2</a:t>
            </a:r>
          </a:p>
          <a:p>
            <a:pPr marL="990600" lvl="1" indent="-533400">
              <a:buSzPct val="90000"/>
            </a:pPr>
            <a:r>
              <a:rPr lang="zh-CN" altLang="en-US" sz="2400" b="1" dirty="0">
                <a:solidFill>
                  <a:schemeClr val="tx1">
                    <a:lumMod val="65000"/>
                    <a:lumOff val="35000"/>
                  </a:schemeClr>
                </a:solidFill>
              </a:rPr>
              <a:t>等于</a:t>
            </a:r>
            <a:r>
              <a:rPr lang="en-US" altLang="zh-CN" sz="2400" b="1" dirty="0">
                <a:solidFill>
                  <a:schemeClr val="tx1">
                    <a:lumMod val="65000"/>
                    <a:lumOff val="35000"/>
                  </a:schemeClr>
                </a:solidFill>
              </a:rPr>
              <a:t>	</a:t>
            </a:r>
            <a:r>
              <a:rPr lang="en-US" altLang="zh-CN" sz="2400" b="1" dirty="0">
                <a:solidFill>
                  <a:schemeClr val="accent2"/>
                </a:solidFill>
              </a:rPr>
              <a:t>==</a:t>
            </a:r>
            <a:r>
              <a:rPr lang="en-US" altLang="zh-CN" sz="2400" b="1" dirty="0">
                <a:solidFill>
                  <a:schemeClr val="tx1">
                    <a:lumMod val="65000"/>
                    <a:lumOff val="35000"/>
                  </a:schemeClr>
                </a:solidFill>
              </a:rPr>
              <a:t>	op1 </a:t>
            </a:r>
            <a:r>
              <a:rPr lang="en-US" altLang="zh-CN" sz="2400" b="1" dirty="0">
                <a:solidFill>
                  <a:schemeClr val="accent2"/>
                </a:solidFill>
              </a:rPr>
              <a:t>==</a:t>
            </a:r>
            <a:r>
              <a:rPr lang="en-US" altLang="zh-CN" sz="2400" b="1" dirty="0">
                <a:solidFill>
                  <a:schemeClr val="tx1">
                    <a:lumMod val="65000"/>
                    <a:lumOff val="35000"/>
                  </a:schemeClr>
                </a:solidFill>
              </a:rPr>
              <a:t> op2</a:t>
            </a:r>
          </a:p>
          <a:p>
            <a:pPr marL="990600" lvl="1" indent="-533400">
              <a:buSzPct val="90000"/>
            </a:pPr>
            <a:r>
              <a:rPr lang="zh-CN" altLang="en-US" sz="2400" b="1" dirty="0">
                <a:solidFill>
                  <a:schemeClr val="tx1">
                    <a:lumMod val="65000"/>
                    <a:lumOff val="35000"/>
                  </a:schemeClr>
                </a:solidFill>
              </a:rPr>
              <a:t>不等于</a:t>
            </a:r>
            <a:r>
              <a:rPr lang="en-US" altLang="zh-CN" sz="2400" b="1" dirty="0">
                <a:solidFill>
                  <a:schemeClr val="tx1">
                    <a:lumMod val="65000"/>
                    <a:lumOff val="35000"/>
                  </a:schemeClr>
                </a:solidFill>
              </a:rPr>
              <a:t>	</a:t>
            </a:r>
            <a:r>
              <a:rPr lang="en-US" altLang="zh-CN" sz="2400" b="1" dirty="0">
                <a:solidFill>
                  <a:schemeClr val="accent2"/>
                </a:solidFill>
              </a:rPr>
              <a:t>!=</a:t>
            </a:r>
            <a:r>
              <a:rPr lang="en-US" altLang="zh-CN" sz="2400" b="1" dirty="0">
                <a:solidFill>
                  <a:schemeClr val="tx1">
                    <a:lumMod val="65000"/>
                    <a:lumOff val="35000"/>
                  </a:schemeClr>
                </a:solidFill>
              </a:rPr>
              <a:t>	op1 </a:t>
            </a:r>
            <a:r>
              <a:rPr lang="en-US" altLang="zh-CN" sz="2400" b="1" dirty="0">
                <a:solidFill>
                  <a:schemeClr val="accent2"/>
                </a:solidFill>
              </a:rPr>
              <a:t>!=</a:t>
            </a:r>
            <a:r>
              <a:rPr lang="en-US" altLang="zh-CN" sz="2400" b="1" dirty="0">
                <a:solidFill>
                  <a:schemeClr val="tx1">
                    <a:lumMod val="65000"/>
                    <a:lumOff val="35000"/>
                  </a:schemeClr>
                </a:solidFill>
              </a:rPr>
              <a:t> op2</a:t>
            </a:r>
          </a:p>
        </p:txBody>
      </p:sp>
      <p:sp>
        <p:nvSpPr>
          <p:cNvPr id="8" name="TextBox 6">
            <a:extLst>
              <a:ext uri="{FF2B5EF4-FFF2-40B4-BE49-F238E27FC236}">
                <a16:creationId xmlns:a16="http://schemas.microsoft.com/office/drawing/2014/main" id="{73D54C4D-6430-7148-9FDB-92270D36CA2E}"/>
              </a:ext>
            </a:extLst>
          </p:cNvPr>
          <p:cNvSpPr txBox="1"/>
          <p:nvPr/>
        </p:nvSpPr>
        <p:spPr>
          <a:xfrm>
            <a:off x="3647728" y="1700808"/>
            <a:ext cx="5256584" cy="523220"/>
          </a:xfrm>
          <a:prstGeom prst="rect">
            <a:avLst/>
          </a:prstGeom>
          <a:noFill/>
        </p:spPr>
        <p:txBody>
          <a:bodyPr wrap="square" rtlCol="0">
            <a:spAutoFit/>
          </a:bodyPr>
          <a:lstStyle/>
          <a:p>
            <a:r>
              <a:rPr lang="zh-CN" altLang="en-US" sz="2000" b="1" dirty="0">
                <a:solidFill>
                  <a:schemeClr val="accent1"/>
                </a:solidFill>
                <a:latin typeface="微软雅黑" pitchFamily="34" charset="-122"/>
                <a:ea typeface="微软雅黑" pitchFamily="34" charset="-122"/>
              </a:rPr>
              <a:t>比较运算，计算结果是</a:t>
            </a:r>
            <a:r>
              <a:rPr lang="en-US" altLang="zh-CN" sz="2000" b="1" dirty="0">
                <a:solidFill>
                  <a:schemeClr val="accent1"/>
                </a:solidFill>
                <a:latin typeface="微软雅黑" pitchFamily="34" charset="-122"/>
                <a:ea typeface="微软雅黑" pitchFamily="34" charset="-122"/>
              </a:rPr>
              <a:t> </a:t>
            </a:r>
            <a:r>
              <a:rPr lang="en-US" altLang="zh-CN" sz="2800" b="1" dirty="0">
                <a:solidFill>
                  <a:schemeClr val="accent2"/>
                </a:solidFill>
                <a:latin typeface="微软雅黑" pitchFamily="34" charset="-122"/>
                <a:ea typeface="微软雅黑" pitchFamily="34" charset="-122"/>
              </a:rPr>
              <a:t>true</a:t>
            </a:r>
            <a:r>
              <a:rPr lang="en-US" altLang="zh-CN" sz="2800" b="1" dirty="0">
                <a:solidFill>
                  <a:schemeClr val="accent1"/>
                </a:solidFill>
                <a:latin typeface="微软雅黑" pitchFamily="34" charset="-122"/>
                <a:ea typeface="微软雅黑" pitchFamily="34" charset="-122"/>
              </a:rPr>
              <a:t> </a:t>
            </a:r>
            <a:r>
              <a:rPr lang="en-US" altLang="zh-CN" sz="2000" b="1" dirty="0">
                <a:solidFill>
                  <a:schemeClr val="accent1"/>
                </a:solidFill>
                <a:latin typeface="微软雅黑" pitchFamily="34" charset="-122"/>
                <a:ea typeface="微软雅黑" pitchFamily="34" charset="-122"/>
              </a:rPr>
              <a:t>or </a:t>
            </a:r>
            <a:r>
              <a:rPr lang="en-US" altLang="zh-CN" sz="2800" b="1" dirty="0">
                <a:solidFill>
                  <a:schemeClr val="accent2"/>
                </a:solidFill>
                <a:latin typeface="微软雅黑" pitchFamily="34" charset="-122"/>
                <a:ea typeface="微软雅黑" pitchFamily="34" charset="-122"/>
              </a:rPr>
              <a:t>false</a:t>
            </a:r>
            <a:endParaRPr lang="zh-CN" altLang="en-US" sz="2000" b="1" dirty="0">
              <a:solidFill>
                <a:schemeClr val="accent2"/>
              </a:solidFill>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EB9C681D-ACE8-B940-A4AD-03192C0EC6B2}"/>
              </a:ext>
            </a:extLst>
          </p:cNvPr>
          <p:cNvSpPr/>
          <p:nvPr/>
        </p:nvSpPr>
        <p:spPr>
          <a:xfrm>
            <a:off x="3741368" y="5517232"/>
            <a:ext cx="5162945" cy="707886"/>
          </a:xfrm>
          <a:prstGeom prst="rect">
            <a:avLst/>
          </a:prstGeom>
        </p:spPr>
        <p:txBody>
          <a:bodyPr wrap="square">
            <a:spAutoFit/>
          </a:bodyPr>
          <a:lstStyle/>
          <a:p>
            <a:pPr lvl="2">
              <a:buSzPct val="90000"/>
            </a:pPr>
            <a:r>
              <a:rPr lang="en-US" altLang="zh-CN" sz="2000" b="1" dirty="0">
                <a:solidFill>
                  <a:schemeClr val="tx1">
                    <a:lumMod val="65000"/>
                    <a:lumOff val="35000"/>
                  </a:schemeClr>
                </a:solidFill>
              </a:rPr>
              <a:t>(&gt;</a:t>
            </a:r>
            <a:r>
              <a:rPr lang="zh-CN" altLang="en-US" sz="2000" b="1" dirty="0">
                <a:solidFill>
                  <a:schemeClr val="tx1">
                    <a:lumMod val="65000"/>
                    <a:lumOff val="35000"/>
                  </a:schemeClr>
                </a:solidFill>
              </a:rPr>
              <a:t>、</a:t>
            </a:r>
            <a:r>
              <a:rPr lang="en-US" altLang="zh-CN" sz="2000" b="1" dirty="0">
                <a:solidFill>
                  <a:schemeClr val="tx1">
                    <a:lumMod val="65000"/>
                    <a:lumOff val="35000"/>
                  </a:schemeClr>
                </a:solidFill>
              </a:rPr>
              <a:t>&gt;=</a:t>
            </a:r>
            <a:r>
              <a:rPr lang="zh-CN" altLang="en-US" sz="2000" b="1" dirty="0">
                <a:solidFill>
                  <a:schemeClr val="tx1">
                    <a:lumMod val="65000"/>
                    <a:lumOff val="35000"/>
                  </a:schemeClr>
                </a:solidFill>
              </a:rPr>
              <a:t>、</a:t>
            </a:r>
            <a:r>
              <a:rPr lang="en-US" altLang="zh-CN" sz="2000" b="1" dirty="0">
                <a:solidFill>
                  <a:schemeClr val="tx1">
                    <a:lumMod val="65000"/>
                    <a:lumOff val="35000"/>
                  </a:schemeClr>
                </a:solidFill>
              </a:rPr>
              <a:t>&lt;</a:t>
            </a:r>
            <a:r>
              <a:rPr lang="zh-CN" altLang="en-US" sz="2000" b="1" dirty="0">
                <a:solidFill>
                  <a:schemeClr val="tx1">
                    <a:lumMod val="65000"/>
                    <a:lumOff val="35000"/>
                  </a:schemeClr>
                </a:solidFill>
              </a:rPr>
              <a:t>、</a:t>
            </a:r>
            <a:r>
              <a:rPr lang="en-US" altLang="zh-CN" sz="2000" b="1" dirty="0">
                <a:solidFill>
                  <a:schemeClr val="tx1">
                    <a:lumMod val="65000"/>
                    <a:lumOff val="35000"/>
                  </a:schemeClr>
                </a:solidFill>
              </a:rPr>
              <a:t>&lt;=) &gt; (==</a:t>
            </a:r>
            <a:r>
              <a:rPr lang="zh-CN" altLang="en-US" sz="2000" b="1" dirty="0">
                <a:solidFill>
                  <a:schemeClr val="tx1">
                    <a:lumMod val="65000"/>
                    <a:lumOff val="35000"/>
                  </a:schemeClr>
                </a:solidFill>
              </a:rPr>
              <a:t>、</a:t>
            </a:r>
            <a:r>
              <a:rPr lang="en-US" altLang="zh-CN" sz="2000" b="1" dirty="0">
                <a:solidFill>
                  <a:schemeClr val="tx1">
                    <a:lumMod val="65000"/>
                    <a:lumOff val="35000"/>
                  </a:schemeClr>
                </a:solidFill>
              </a:rPr>
              <a:t>!=)</a:t>
            </a:r>
          </a:p>
          <a:p>
            <a:pPr lvl="2">
              <a:buSzPct val="90000"/>
            </a:pPr>
            <a:r>
              <a:rPr lang="zh-CN" altLang="en-US" sz="2000" b="1" dirty="0">
                <a:solidFill>
                  <a:schemeClr val="tx1">
                    <a:lumMod val="65000"/>
                    <a:lumOff val="35000"/>
                  </a:schemeClr>
                </a:solidFill>
              </a:rPr>
              <a:t>关系运算符低于算术运算符</a:t>
            </a:r>
          </a:p>
        </p:txBody>
      </p:sp>
      <p:sp>
        <p:nvSpPr>
          <p:cNvPr id="10" name="TextBox 8">
            <a:extLst>
              <a:ext uri="{FF2B5EF4-FFF2-40B4-BE49-F238E27FC236}">
                <a16:creationId xmlns:a16="http://schemas.microsoft.com/office/drawing/2014/main" id="{B9B07359-223E-D44D-99B9-1DF1E8DB7D3F}"/>
              </a:ext>
            </a:extLst>
          </p:cNvPr>
          <p:cNvSpPr txBox="1"/>
          <p:nvPr/>
        </p:nvSpPr>
        <p:spPr>
          <a:xfrm>
            <a:off x="3863753" y="5567536"/>
            <a:ext cx="936104" cy="646331"/>
          </a:xfrm>
          <a:prstGeom prst="rect">
            <a:avLst/>
          </a:prstGeom>
          <a:noFill/>
        </p:spPr>
        <p:txBody>
          <a:bodyPr wrap="square" rtlCol="0">
            <a:spAutoFit/>
          </a:bodyPr>
          <a:lstStyle/>
          <a:p>
            <a:r>
              <a:rPr lang="en-US" altLang="zh-CN" sz="3600" b="1" dirty="0">
                <a:solidFill>
                  <a:schemeClr val="accent2"/>
                </a:solidFill>
              </a:rPr>
              <a:t>P.S.</a:t>
            </a:r>
            <a:endParaRPr lang="zh-CN" altLang="en-US" sz="3600" b="1" dirty="0">
              <a:solidFill>
                <a:schemeClr val="accent2"/>
              </a:solidFill>
            </a:endParaRPr>
          </a:p>
        </p:txBody>
      </p:sp>
    </p:spTree>
    <p:extLst>
      <p:ext uri="{BB962C8B-B14F-4D97-AF65-F5344CB8AC3E}">
        <p14:creationId xmlns:p14="http://schemas.microsoft.com/office/powerpoint/2010/main" val="30148183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64</a:t>
            </a:fld>
            <a:endParaRPr lang="zh-CN" altLang="en-US"/>
          </a:p>
        </p:txBody>
      </p:sp>
      <p:sp>
        <p:nvSpPr>
          <p:cNvPr id="6" name="object 2">
            <a:extLst>
              <a:ext uri="{FF2B5EF4-FFF2-40B4-BE49-F238E27FC236}">
                <a16:creationId xmlns:a16="http://schemas.microsoft.com/office/drawing/2014/main" id="{8C4FD01F-3A8D-5C44-9D22-A6389691F5FF}"/>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运算符：关系运算法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19BEBD3D-2B95-324B-8C52-8D243AA8F4A1}"/>
              </a:ext>
            </a:extLst>
          </p:cNvPr>
          <p:cNvSpPr/>
          <p:nvPr/>
        </p:nvSpPr>
        <p:spPr>
          <a:xfrm>
            <a:off x="2495600" y="1772817"/>
            <a:ext cx="6318448" cy="3748719"/>
          </a:xfrm>
          <a:prstGeom prst="rect">
            <a:avLst/>
          </a:prstGeom>
        </p:spPr>
        <p:txBody>
          <a:bodyPr wrap="square">
            <a:spAutoFit/>
          </a:bodyPr>
          <a:lstStyle/>
          <a:p>
            <a:pPr marL="990600" lvl="1" indent="-533400">
              <a:lnSpc>
                <a:spcPct val="90000"/>
              </a:lnSpc>
              <a:buSzPct val="90000"/>
            </a:pPr>
            <a:r>
              <a:rPr lang="en-US" altLang="zh-CN" sz="2400" dirty="0"/>
              <a:t>class Test {</a:t>
            </a:r>
          </a:p>
          <a:p>
            <a:pPr marL="990600" lvl="1" indent="-533400">
              <a:lnSpc>
                <a:spcPct val="90000"/>
              </a:lnSpc>
              <a:buSzPct val="90000"/>
            </a:pPr>
            <a:r>
              <a:rPr lang="en-US" altLang="zh-CN" sz="2400" dirty="0"/>
              <a:t>	public static void main(String </a:t>
            </a:r>
            <a:r>
              <a:rPr lang="en-US" altLang="zh-CN" sz="2400" dirty="0" err="1"/>
              <a:t>args</a:t>
            </a:r>
            <a:r>
              <a:rPr lang="en-US" altLang="zh-CN" sz="2400" dirty="0"/>
              <a:t>[]) {</a:t>
            </a:r>
          </a:p>
          <a:p>
            <a:pPr marL="990600" lvl="1" indent="-533400">
              <a:lnSpc>
                <a:spcPct val="90000"/>
              </a:lnSpc>
              <a:buSzPct val="90000"/>
            </a:pPr>
            <a:r>
              <a:rPr lang="en-US" altLang="zh-CN" sz="2400" dirty="0"/>
              <a:t>		int w=25, x=3;</a:t>
            </a:r>
          </a:p>
          <a:p>
            <a:pPr marL="990600" lvl="1" indent="-533400">
              <a:lnSpc>
                <a:spcPct val="90000"/>
              </a:lnSpc>
              <a:buSzPct val="90000"/>
            </a:pPr>
            <a:r>
              <a:rPr lang="en-US" altLang="zh-CN" sz="2400" dirty="0"/>
              <a:t>		</a:t>
            </a:r>
            <a:r>
              <a:rPr lang="en-US" altLang="zh-CN" sz="2400" dirty="0" err="1"/>
              <a:t>boolean</a:t>
            </a:r>
            <a:r>
              <a:rPr lang="en-US" altLang="zh-CN" sz="2400" dirty="0"/>
              <a:t> y = w &lt; x;</a:t>
            </a:r>
          </a:p>
          <a:p>
            <a:pPr marL="990600" lvl="1" indent="-533400">
              <a:lnSpc>
                <a:spcPct val="90000"/>
              </a:lnSpc>
              <a:buSzPct val="90000"/>
            </a:pPr>
            <a:r>
              <a:rPr lang="en-US" altLang="zh-CN" sz="2400" dirty="0"/>
              <a:t>		</a:t>
            </a:r>
            <a:r>
              <a:rPr lang="en-US" altLang="zh-CN" sz="2400" dirty="0" err="1"/>
              <a:t>boolean</a:t>
            </a:r>
            <a:r>
              <a:rPr lang="en-US" altLang="zh-CN" sz="2400" dirty="0"/>
              <a:t> z = w &gt;= w * 2 - x * 9;</a:t>
            </a:r>
          </a:p>
          <a:p>
            <a:pPr marL="990600" lvl="1" indent="-533400">
              <a:lnSpc>
                <a:spcPct val="90000"/>
              </a:lnSpc>
              <a:buSzPct val="90000"/>
            </a:pPr>
            <a:r>
              <a:rPr lang="en-US" altLang="zh-CN" sz="2400" dirty="0"/>
              <a:t>		</a:t>
            </a:r>
            <a:r>
              <a:rPr lang="en-US" altLang="zh-CN" sz="2400" dirty="0" err="1"/>
              <a:t>boolean</a:t>
            </a:r>
            <a:r>
              <a:rPr lang="en-US" altLang="zh-CN" sz="2400" dirty="0"/>
              <a:t> cc = 'b' &gt; 'a';</a:t>
            </a:r>
          </a:p>
          <a:p>
            <a:pPr marL="990600" lvl="1" indent="-533400">
              <a:lnSpc>
                <a:spcPct val="90000"/>
              </a:lnSpc>
              <a:buSzPct val="90000"/>
            </a:pPr>
            <a:r>
              <a:rPr lang="en-US" altLang="zh-CN" sz="2400" dirty="0"/>
              <a:t>		</a:t>
            </a:r>
            <a:r>
              <a:rPr lang="en-US" altLang="zh-CN" sz="2400" dirty="0" err="1"/>
              <a:t>System.out.println</a:t>
            </a:r>
            <a:r>
              <a:rPr lang="en-US" altLang="zh-CN" sz="2400" dirty="0"/>
              <a:t>("w &lt; x = " + y);</a:t>
            </a:r>
          </a:p>
          <a:p>
            <a:pPr marL="990600" lvl="1" indent="-533400">
              <a:lnSpc>
                <a:spcPct val="90000"/>
              </a:lnSpc>
              <a:buSzPct val="90000"/>
            </a:pPr>
            <a:r>
              <a:rPr lang="en-US" altLang="zh-CN" sz="2400" dirty="0"/>
              <a:t>		</a:t>
            </a:r>
            <a:r>
              <a:rPr lang="en-US" altLang="zh-CN" sz="2400" dirty="0" err="1"/>
              <a:t>System.out.println</a:t>
            </a:r>
            <a:r>
              <a:rPr lang="en-US" altLang="zh-CN" sz="2400" dirty="0"/>
              <a:t>("z = " + z);</a:t>
            </a:r>
          </a:p>
          <a:p>
            <a:pPr marL="990600" lvl="1" indent="-533400">
              <a:lnSpc>
                <a:spcPct val="90000"/>
              </a:lnSpc>
              <a:buSzPct val="90000"/>
            </a:pPr>
            <a:r>
              <a:rPr lang="en-US" altLang="zh-CN" sz="2400" dirty="0"/>
              <a:t>		</a:t>
            </a:r>
            <a:r>
              <a:rPr lang="en-US" altLang="zh-CN" sz="2400" dirty="0" err="1"/>
              <a:t>System.out.println</a:t>
            </a:r>
            <a:r>
              <a:rPr lang="en-US" altLang="zh-CN" sz="2400" dirty="0"/>
              <a:t>("cc = " + cc);</a:t>
            </a:r>
          </a:p>
          <a:p>
            <a:pPr marL="990600" lvl="1" indent="-533400">
              <a:lnSpc>
                <a:spcPct val="90000"/>
              </a:lnSpc>
              <a:buSzPct val="90000"/>
            </a:pPr>
            <a:r>
              <a:rPr lang="en-US" altLang="zh-CN" sz="2400" dirty="0"/>
              <a:t>	}</a:t>
            </a:r>
          </a:p>
          <a:p>
            <a:pPr marL="990600" lvl="1" indent="-533400">
              <a:lnSpc>
                <a:spcPct val="90000"/>
              </a:lnSpc>
              <a:buSzPct val="90000"/>
            </a:pPr>
            <a:r>
              <a:rPr lang="en-US" altLang="zh-CN" sz="2400" dirty="0"/>
              <a:t>}</a:t>
            </a:r>
          </a:p>
        </p:txBody>
      </p:sp>
      <p:sp>
        <p:nvSpPr>
          <p:cNvPr id="12" name="Rectangle 8">
            <a:extLst>
              <a:ext uri="{FF2B5EF4-FFF2-40B4-BE49-F238E27FC236}">
                <a16:creationId xmlns:a16="http://schemas.microsoft.com/office/drawing/2014/main" id="{5B62D160-5DDC-134C-A95C-8510BB956EC3}"/>
              </a:ext>
            </a:extLst>
          </p:cNvPr>
          <p:cNvSpPr>
            <a:spLocks noChangeArrowheads="1"/>
          </p:cNvSpPr>
          <p:nvPr/>
        </p:nvSpPr>
        <p:spPr bwMode="auto">
          <a:xfrm>
            <a:off x="5951985" y="5371477"/>
            <a:ext cx="2375669" cy="1015663"/>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gn="ctr"/>
            <a:r>
              <a:rPr lang="pl-PL" altLang="zh-CN" sz="2000" dirty="0">
                <a:latin typeface="Arial" pitchFamily="34" charset="0"/>
                <a:ea typeface="宋体" pitchFamily="2" charset="-122"/>
              </a:rPr>
              <a:t>w &lt; x = false</a:t>
            </a:r>
          </a:p>
          <a:p>
            <a:pPr marL="342900" indent="-342900" algn="ctr"/>
            <a:r>
              <a:rPr lang="pl-PL" altLang="zh-CN" sz="2000" dirty="0">
                <a:latin typeface="Arial" pitchFamily="34" charset="0"/>
                <a:ea typeface="宋体" pitchFamily="2" charset="-122"/>
              </a:rPr>
              <a:t>z = true</a:t>
            </a:r>
          </a:p>
          <a:p>
            <a:pPr marL="342900" indent="-342900" algn="ctr"/>
            <a:r>
              <a:rPr lang="pl-PL" altLang="zh-CN" sz="2000" dirty="0">
                <a:latin typeface="Arial" pitchFamily="34" charset="0"/>
                <a:ea typeface="宋体" pitchFamily="2" charset="-122"/>
              </a:rPr>
              <a:t>cc = true</a:t>
            </a:r>
            <a:endParaRPr lang="en-US" altLang="zh-CN" sz="2000" dirty="0">
              <a:latin typeface="Arial" pitchFamily="34" charset="0"/>
              <a:ea typeface="宋体" pitchFamily="2" charset="-122"/>
            </a:endParaRPr>
          </a:p>
        </p:txBody>
      </p:sp>
    </p:spTree>
    <p:extLst>
      <p:ext uri="{BB962C8B-B14F-4D97-AF65-F5344CB8AC3E}">
        <p14:creationId xmlns:p14="http://schemas.microsoft.com/office/powerpoint/2010/main" val="191434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65</a:t>
            </a:fld>
            <a:endParaRPr lang="zh-CN" altLang="en-US"/>
          </a:p>
        </p:txBody>
      </p:sp>
      <p:sp>
        <p:nvSpPr>
          <p:cNvPr id="6" name="object 2">
            <a:extLst>
              <a:ext uri="{FF2B5EF4-FFF2-40B4-BE49-F238E27FC236}">
                <a16:creationId xmlns:a16="http://schemas.microsoft.com/office/drawing/2014/main" id="{8C4FD01F-3A8D-5C44-9D22-A6389691F5FF}"/>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1" name="TextBox 13">
            <a:extLst>
              <a:ext uri="{FF2B5EF4-FFF2-40B4-BE49-F238E27FC236}">
                <a16:creationId xmlns:a16="http://schemas.microsoft.com/office/drawing/2014/main" id="{09827F82-28C2-BE43-A03C-EB8CA7B0C755}"/>
              </a:ext>
            </a:extLst>
          </p:cNvPr>
          <p:cNvSpPr txBox="1"/>
          <p:nvPr/>
        </p:nvSpPr>
        <p:spPr>
          <a:xfrm>
            <a:off x="2135560" y="1412777"/>
            <a:ext cx="3240360" cy="461665"/>
          </a:xfrm>
          <a:prstGeom prst="rect">
            <a:avLst/>
          </a:prstGeom>
          <a:noFill/>
        </p:spPr>
        <p:txBody>
          <a:bodyPr wrap="square" rtlCol="0">
            <a:spAutoFit/>
          </a:bodyPr>
          <a:lstStyle/>
          <a:p>
            <a:r>
              <a:rPr lang="zh-CN" altLang="en-US" sz="2400" b="1" dirty="0">
                <a:solidFill>
                  <a:schemeClr val="accent1"/>
                </a:solidFill>
                <a:latin typeface="微软雅黑" pitchFamily="34" charset="-122"/>
                <a:ea typeface="微软雅黑" pitchFamily="34" charset="-122"/>
              </a:rPr>
              <a:t>按运算符类型分类</a:t>
            </a:r>
          </a:p>
        </p:txBody>
      </p:sp>
      <p:cxnSp>
        <p:nvCxnSpPr>
          <p:cNvPr id="12" name="直接连接符 5">
            <a:extLst>
              <a:ext uri="{FF2B5EF4-FFF2-40B4-BE49-F238E27FC236}">
                <a16:creationId xmlns:a16="http://schemas.microsoft.com/office/drawing/2014/main" id="{ADB7F8B3-285D-5F4F-AA69-1BE75D8F7B55}"/>
              </a:ext>
            </a:extLst>
          </p:cNvPr>
          <p:cNvCxnSpPr/>
          <p:nvPr/>
        </p:nvCxnSpPr>
        <p:spPr>
          <a:xfrm>
            <a:off x="2999656" y="1874442"/>
            <a:ext cx="0" cy="424411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7">
            <a:extLst>
              <a:ext uri="{FF2B5EF4-FFF2-40B4-BE49-F238E27FC236}">
                <a16:creationId xmlns:a16="http://schemas.microsoft.com/office/drawing/2014/main" id="{4C4A84F7-2BBF-A64D-8CDA-C48106107189}"/>
              </a:ext>
            </a:extLst>
          </p:cNvPr>
          <p:cNvCxnSpPr/>
          <p:nvPr/>
        </p:nvCxnSpPr>
        <p:spPr>
          <a:xfrm>
            <a:off x="2999656" y="237414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2">
            <a:extLst>
              <a:ext uri="{FF2B5EF4-FFF2-40B4-BE49-F238E27FC236}">
                <a16:creationId xmlns:a16="http://schemas.microsoft.com/office/drawing/2014/main" id="{02B6486A-43D5-F245-ACD3-FEAF5AB9B175}"/>
              </a:ext>
            </a:extLst>
          </p:cNvPr>
          <p:cNvCxnSpPr/>
          <p:nvPr/>
        </p:nvCxnSpPr>
        <p:spPr>
          <a:xfrm>
            <a:off x="2999656" y="295020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3">
            <a:extLst>
              <a:ext uri="{FF2B5EF4-FFF2-40B4-BE49-F238E27FC236}">
                <a16:creationId xmlns:a16="http://schemas.microsoft.com/office/drawing/2014/main" id="{F247B9F7-FE4D-424F-9B34-491DF826F843}"/>
              </a:ext>
            </a:extLst>
          </p:cNvPr>
          <p:cNvCxnSpPr/>
          <p:nvPr/>
        </p:nvCxnSpPr>
        <p:spPr>
          <a:xfrm>
            <a:off x="2999656" y="352627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24">
            <a:extLst>
              <a:ext uri="{FF2B5EF4-FFF2-40B4-BE49-F238E27FC236}">
                <a16:creationId xmlns:a16="http://schemas.microsoft.com/office/drawing/2014/main" id="{DFE0C47F-B191-954D-85CD-F3D1780FC0C8}"/>
              </a:ext>
            </a:extLst>
          </p:cNvPr>
          <p:cNvCxnSpPr/>
          <p:nvPr/>
        </p:nvCxnSpPr>
        <p:spPr>
          <a:xfrm>
            <a:off x="2999656" y="4102334"/>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25">
            <a:extLst>
              <a:ext uri="{FF2B5EF4-FFF2-40B4-BE49-F238E27FC236}">
                <a16:creationId xmlns:a16="http://schemas.microsoft.com/office/drawing/2014/main" id="{ABE5FC12-74FB-9E48-9F7D-AD1751D63484}"/>
              </a:ext>
            </a:extLst>
          </p:cNvPr>
          <p:cNvCxnSpPr/>
          <p:nvPr/>
        </p:nvCxnSpPr>
        <p:spPr>
          <a:xfrm>
            <a:off x="2993958" y="4648329"/>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26">
            <a:extLst>
              <a:ext uri="{FF2B5EF4-FFF2-40B4-BE49-F238E27FC236}">
                <a16:creationId xmlns:a16="http://schemas.microsoft.com/office/drawing/2014/main" id="{9DC9DB31-5A3C-8240-91ED-4CC346EAD190}"/>
              </a:ext>
            </a:extLst>
          </p:cNvPr>
          <p:cNvCxnSpPr/>
          <p:nvPr/>
        </p:nvCxnSpPr>
        <p:spPr>
          <a:xfrm>
            <a:off x="2999656" y="525446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20868C6F-2057-5845-BD83-48B9DE61F909}"/>
              </a:ext>
            </a:extLst>
          </p:cNvPr>
          <p:cNvSpPr/>
          <p:nvPr/>
        </p:nvSpPr>
        <p:spPr>
          <a:xfrm>
            <a:off x="4267634" y="2187975"/>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算数运算符</a:t>
            </a:r>
            <a:r>
              <a:rPr lang="en-US" altLang="zh-CN" sz="2000" b="1" dirty="0">
                <a:solidFill>
                  <a:schemeClr val="bg1"/>
                </a:solidFill>
                <a:latin typeface="微软雅黑" pitchFamily="34" charset="-122"/>
                <a:ea typeface="微软雅黑" pitchFamily="34" charset="-122"/>
              </a:rPr>
              <a:t>(Arithmetic Operators)</a:t>
            </a:r>
            <a:endParaRPr lang="zh-CN" altLang="en-US" sz="1600" b="1" dirty="0">
              <a:solidFill>
                <a:schemeClr val="bg1"/>
              </a:solidFill>
              <a:latin typeface="微软雅黑" pitchFamily="34" charset="-122"/>
              <a:ea typeface="微软雅黑" pitchFamily="34" charset="-122"/>
            </a:endParaRPr>
          </a:p>
        </p:txBody>
      </p:sp>
      <p:sp>
        <p:nvSpPr>
          <p:cNvPr id="20" name="矩形 19">
            <a:extLst>
              <a:ext uri="{FF2B5EF4-FFF2-40B4-BE49-F238E27FC236}">
                <a16:creationId xmlns:a16="http://schemas.microsoft.com/office/drawing/2014/main" id="{642A81B5-355D-6849-A6E0-4840561701DE}"/>
              </a:ext>
            </a:extLst>
          </p:cNvPr>
          <p:cNvSpPr/>
          <p:nvPr/>
        </p:nvSpPr>
        <p:spPr>
          <a:xfrm>
            <a:off x="4267634" y="2730844"/>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关系运算符</a:t>
            </a:r>
            <a:r>
              <a:rPr lang="en-US" altLang="zh-CN" sz="2000" b="1" dirty="0">
                <a:solidFill>
                  <a:schemeClr val="bg1"/>
                </a:solidFill>
                <a:latin typeface="微软雅黑" pitchFamily="34" charset="-122"/>
                <a:ea typeface="微软雅黑" pitchFamily="34" charset="-122"/>
              </a:rPr>
              <a:t>(Relational Operators)</a:t>
            </a:r>
            <a:endParaRPr lang="zh-CN" altLang="en-US" sz="1600" b="1" dirty="0">
              <a:solidFill>
                <a:schemeClr val="bg1"/>
              </a:solidFill>
              <a:latin typeface="微软雅黑" pitchFamily="34" charset="-122"/>
              <a:ea typeface="微软雅黑" pitchFamily="34" charset="-122"/>
            </a:endParaRPr>
          </a:p>
        </p:txBody>
      </p:sp>
      <p:sp>
        <p:nvSpPr>
          <p:cNvPr id="21" name="矩形 20">
            <a:extLst>
              <a:ext uri="{FF2B5EF4-FFF2-40B4-BE49-F238E27FC236}">
                <a16:creationId xmlns:a16="http://schemas.microsoft.com/office/drawing/2014/main" id="{771CA1DE-AFE7-3949-A4B4-6DFEEB1D4E18}"/>
              </a:ext>
            </a:extLst>
          </p:cNvPr>
          <p:cNvSpPr/>
          <p:nvPr/>
        </p:nvSpPr>
        <p:spPr>
          <a:xfrm>
            <a:off x="4267634" y="3303264"/>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逻辑运算符</a:t>
            </a:r>
            <a:r>
              <a:rPr lang="en-US" altLang="zh-CN" sz="2000" b="1" dirty="0">
                <a:solidFill>
                  <a:schemeClr val="bg1"/>
                </a:solidFill>
                <a:latin typeface="微软雅黑" pitchFamily="34" charset="-122"/>
                <a:ea typeface="微软雅黑" pitchFamily="34" charset="-122"/>
              </a:rPr>
              <a:t>(Logical Operators)</a:t>
            </a:r>
            <a:endParaRPr lang="zh-CN" altLang="en-US" sz="1600" b="1" dirty="0">
              <a:solidFill>
                <a:schemeClr val="bg1"/>
              </a:solidFill>
              <a:latin typeface="微软雅黑" pitchFamily="34" charset="-122"/>
              <a:ea typeface="微软雅黑" pitchFamily="34" charset="-122"/>
            </a:endParaRPr>
          </a:p>
        </p:txBody>
      </p:sp>
      <p:sp>
        <p:nvSpPr>
          <p:cNvPr id="22" name="矩形 21">
            <a:extLst>
              <a:ext uri="{FF2B5EF4-FFF2-40B4-BE49-F238E27FC236}">
                <a16:creationId xmlns:a16="http://schemas.microsoft.com/office/drawing/2014/main" id="{340C1F57-C9E0-9449-94C9-3AB6AAD48781}"/>
              </a:ext>
            </a:extLst>
          </p:cNvPr>
          <p:cNvSpPr/>
          <p:nvPr/>
        </p:nvSpPr>
        <p:spPr>
          <a:xfrm>
            <a:off x="4267634" y="3918823"/>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位运算符</a:t>
            </a:r>
            <a:r>
              <a:rPr lang="en-US" altLang="zh-CN" sz="2000" b="1" dirty="0">
                <a:solidFill>
                  <a:schemeClr val="bg1"/>
                </a:solidFill>
                <a:latin typeface="微软雅黑" pitchFamily="34" charset="-122"/>
                <a:ea typeface="微软雅黑" pitchFamily="34" charset="-122"/>
              </a:rPr>
              <a:t>(Bitwise Operators)</a:t>
            </a:r>
            <a:endParaRPr lang="zh-CN" altLang="en-US" sz="1600" b="1" dirty="0">
              <a:solidFill>
                <a:schemeClr val="bg1"/>
              </a:solidFill>
              <a:latin typeface="微软雅黑" pitchFamily="34" charset="-122"/>
              <a:ea typeface="微软雅黑" pitchFamily="34" charset="-122"/>
            </a:endParaRPr>
          </a:p>
        </p:txBody>
      </p:sp>
      <p:sp>
        <p:nvSpPr>
          <p:cNvPr id="23" name="矩形 22">
            <a:extLst>
              <a:ext uri="{FF2B5EF4-FFF2-40B4-BE49-F238E27FC236}">
                <a16:creationId xmlns:a16="http://schemas.microsoft.com/office/drawing/2014/main" id="{1500AED4-FD63-BD4D-89EB-9D22073486CD}"/>
              </a:ext>
            </a:extLst>
          </p:cNvPr>
          <p:cNvSpPr/>
          <p:nvPr/>
        </p:nvSpPr>
        <p:spPr>
          <a:xfrm>
            <a:off x="4252500" y="4464818"/>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移位运算符</a:t>
            </a:r>
            <a:r>
              <a:rPr lang="en-US" altLang="zh-CN" sz="2000" b="1" dirty="0">
                <a:solidFill>
                  <a:schemeClr val="bg1"/>
                </a:solidFill>
                <a:latin typeface="微软雅黑" pitchFamily="34" charset="-122"/>
                <a:ea typeface="微软雅黑" pitchFamily="34" charset="-122"/>
              </a:rPr>
              <a:t>(Shift Operators)</a:t>
            </a:r>
            <a:endParaRPr lang="zh-CN" altLang="en-US" sz="1600" b="1" dirty="0">
              <a:solidFill>
                <a:schemeClr val="bg1"/>
              </a:solidFill>
              <a:latin typeface="微软雅黑" pitchFamily="34" charset="-122"/>
              <a:ea typeface="微软雅黑" pitchFamily="34" charset="-122"/>
            </a:endParaRPr>
          </a:p>
        </p:txBody>
      </p:sp>
      <p:sp>
        <p:nvSpPr>
          <p:cNvPr id="24" name="矩形 23">
            <a:extLst>
              <a:ext uri="{FF2B5EF4-FFF2-40B4-BE49-F238E27FC236}">
                <a16:creationId xmlns:a16="http://schemas.microsoft.com/office/drawing/2014/main" id="{20A96D3C-AFEB-7647-8A3C-27B37106AF13}"/>
              </a:ext>
            </a:extLst>
          </p:cNvPr>
          <p:cNvSpPr/>
          <p:nvPr/>
        </p:nvSpPr>
        <p:spPr>
          <a:xfrm>
            <a:off x="4247419" y="5038439"/>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条件运算符</a:t>
            </a:r>
            <a:r>
              <a:rPr lang="en-US" altLang="zh-CN" sz="2000" b="1" dirty="0">
                <a:solidFill>
                  <a:schemeClr val="bg1"/>
                </a:solidFill>
                <a:latin typeface="微软雅黑" pitchFamily="34" charset="-122"/>
                <a:ea typeface="微软雅黑" pitchFamily="34" charset="-122"/>
              </a:rPr>
              <a:t>(Conditional Operators)</a:t>
            </a:r>
            <a:endParaRPr lang="zh-CN" altLang="en-US" sz="1600" b="1" dirty="0">
              <a:solidFill>
                <a:schemeClr val="bg1"/>
              </a:solidFill>
              <a:latin typeface="微软雅黑" pitchFamily="34" charset="-122"/>
              <a:ea typeface="微软雅黑" pitchFamily="34" charset="-122"/>
            </a:endParaRPr>
          </a:p>
        </p:txBody>
      </p:sp>
      <p:cxnSp>
        <p:nvCxnSpPr>
          <p:cNvPr id="25" name="直接连接符 33">
            <a:extLst>
              <a:ext uri="{FF2B5EF4-FFF2-40B4-BE49-F238E27FC236}">
                <a16:creationId xmlns:a16="http://schemas.microsoft.com/office/drawing/2014/main" id="{AF8BD1F3-B3DF-1C42-AEAE-C0D6DB8F202D}"/>
              </a:ext>
            </a:extLst>
          </p:cNvPr>
          <p:cNvCxnSpPr/>
          <p:nvPr/>
        </p:nvCxnSpPr>
        <p:spPr>
          <a:xfrm>
            <a:off x="2999656" y="583052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C9039484-0203-B848-BCDE-33F8E14A2F30}"/>
              </a:ext>
            </a:extLst>
          </p:cNvPr>
          <p:cNvSpPr/>
          <p:nvPr/>
        </p:nvSpPr>
        <p:spPr>
          <a:xfrm>
            <a:off x="4247419" y="5614503"/>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赋值运算符</a:t>
            </a:r>
            <a:r>
              <a:rPr lang="en-US" altLang="zh-CN" sz="2000" b="1" dirty="0">
                <a:solidFill>
                  <a:schemeClr val="bg1"/>
                </a:solidFill>
                <a:latin typeface="微软雅黑" pitchFamily="34" charset="-122"/>
                <a:ea typeface="微软雅黑" pitchFamily="34" charset="-122"/>
              </a:rPr>
              <a:t>(Assignment Operators)</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5200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19"/>
                                        </p:tgtEl>
                                        <p:attrNameLst>
                                          <p:attrName>style.opacity</p:attrName>
                                        </p:attrNameLst>
                                      </p:cBhvr>
                                      <p:to>
                                        <p:strVal val="0.5"/>
                                      </p:to>
                                    </p:set>
                                    <p:animEffect filter="image" prLst="opacity: 0.5">
                                      <p:cBhvr rctx="IE">
                                        <p:cTn id="7" dur="indefinite"/>
                                        <p:tgtEl>
                                          <p:spTgt spid="19"/>
                                        </p:tgtEl>
                                      </p:cBhvr>
                                    </p:animEffect>
                                  </p:childTnLst>
                                </p:cTn>
                              </p:par>
                              <p:par>
                                <p:cTn id="8" presetID="9" presetClass="emph" presetSubtype="0" grpId="0" nodeType="withEffect">
                                  <p:stCondLst>
                                    <p:cond delay="0"/>
                                  </p:stCondLst>
                                  <p:childTnLst>
                                    <p:set>
                                      <p:cBhvr rctx="PPT">
                                        <p:cTn id="9" dur="indefinite"/>
                                        <p:tgtEl>
                                          <p:spTgt spid="22"/>
                                        </p:tgtEl>
                                        <p:attrNameLst>
                                          <p:attrName>style.opacity</p:attrName>
                                        </p:attrNameLst>
                                      </p:cBhvr>
                                      <p:to>
                                        <p:strVal val="0.5"/>
                                      </p:to>
                                    </p:set>
                                    <p:animEffect filter="image" prLst="opacity: 0.5">
                                      <p:cBhvr rctx="IE">
                                        <p:cTn id="10" dur="indefinite"/>
                                        <p:tgtEl>
                                          <p:spTgt spid="22"/>
                                        </p:tgtEl>
                                      </p:cBhvr>
                                    </p:animEffect>
                                  </p:childTnLst>
                                </p:cTn>
                              </p:par>
                              <p:par>
                                <p:cTn id="11" presetID="9" presetClass="emph" presetSubtype="0" grpId="0" nodeType="withEffect">
                                  <p:stCondLst>
                                    <p:cond delay="0"/>
                                  </p:stCondLst>
                                  <p:childTnLst>
                                    <p:set>
                                      <p:cBhvr rctx="PPT">
                                        <p:cTn id="12" dur="indefinite"/>
                                        <p:tgtEl>
                                          <p:spTgt spid="23"/>
                                        </p:tgtEl>
                                        <p:attrNameLst>
                                          <p:attrName>style.opacity</p:attrName>
                                        </p:attrNameLst>
                                      </p:cBhvr>
                                      <p:to>
                                        <p:strVal val="0.5"/>
                                      </p:to>
                                    </p:set>
                                    <p:animEffect filter="image" prLst="opacity: 0.5">
                                      <p:cBhvr rctx="IE">
                                        <p:cTn id="13" dur="indefinite"/>
                                        <p:tgtEl>
                                          <p:spTgt spid="23"/>
                                        </p:tgtEl>
                                      </p:cBhvr>
                                    </p:animEffect>
                                  </p:childTnLst>
                                </p:cTn>
                              </p:par>
                              <p:par>
                                <p:cTn id="14" presetID="9" presetClass="emph" presetSubtype="0" grpId="0" nodeType="withEffect">
                                  <p:stCondLst>
                                    <p:cond delay="0"/>
                                  </p:stCondLst>
                                  <p:childTnLst>
                                    <p:set>
                                      <p:cBhvr rctx="PPT">
                                        <p:cTn id="15" dur="indefinite"/>
                                        <p:tgtEl>
                                          <p:spTgt spid="24"/>
                                        </p:tgtEl>
                                        <p:attrNameLst>
                                          <p:attrName>style.opacity</p:attrName>
                                        </p:attrNameLst>
                                      </p:cBhvr>
                                      <p:to>
                                        <p:strVal val="0.5"/>
                                      </p:to>
                                    </p:set>
                                    <p:animEffect filter="image" prLst="opacity: 0.5">
                                      <p:cBhvr rctx="IE">
                                        <p:cTn id="16" dur="indefinite"/>
                                        <p:tgtEl>
                                          <p:spTgt spid="24"/>
                                        </p:tgtEl>
                                      </p:cBhvr>
                                    </p:animEffect>
                                  </p:childTnLst>
                                </p:cTn>
                              </p:par>
                              <p:par>
                                <p:cTn id="17" presetID="9" presetClass="emph" presetSubtype="0" grpId="0" nodeType="withEffect">
                                  <p:stCondLst>
                                    <p:cond delay="0"/>
                                  </p:stCondLst>
                                  <p:childTnLst>
                                    <p:set>
                                      <p:cBhvr rctx="PPT">
                                        <p:cTn id="18" dur="indefinite"/>
                                        <p:tgtEl>
                                          <p:spTgt spid="26"/>
                                        </p:tgtEl>
                                        <p:attrNameLst>
                                          <p:attrName>style.opacity</p:attrName>
                                        </p:attrNameLst>
                                      </p:cBhvr>
                                      <p:to>
                                        <p:strVal val="0.5"/>
                                      </p:to>
                                    </p:set>
                                    <p:animEffect filter="image" prLst="opacity: 0.5">
                                      <p:cBhvr rctx="IE">
                                        <p:cTn id="19" dur="indefinite"/>
                                        <p:tgtEl>
                                          <p:spTgt spid="26"/>
                                        </p:tgtEl>
                                      </p:cBhvr>
                                    </p:animEffect>
                                  </p:childTnLst>
                                </p:cTn>
                              </p:par>
                              <p:par>
                                <p:cTn id="20" presetID="9" presetClass="emph" presetSubtype="0" grpId="0" nodeType="withEffect">
                                  <p:stCondLst>
                                    <p:cond delay="0"/>
                                  </p:stCondLst>
                                  <p:childTnLst>
                                    <p:set>
                                      <p:cBhvr rctx="PPT">
                                        <p:cTn id="21" dur="indefinite"/>
                                        <p:tgtEl>
                                          <p:spTgt spid="20"/>
                                        </p:tgtEl>
                                        <p:attrNameLst>
                                          <p:attrName>style.opacity</p:attrName>
                                        </p:attrNameLst>
                                      </p:cBhvr>
                                      <p:to>
                                        <p:strVal val="0.5"/>
                                      </p:to>
                                    </p:set>
                                    <p:animEffect filter="image" prLst="opacity: 0.5">
                                      <p:cBhvr rctx="IE">
                                        <p:cTn id="22" dur="indefinite"/>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P spid="24" grpId="0" animBg="1"/>
      <p:bldP spid="2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66</a:t>
            </a:fld>
            <a:endParaRPr lang="zh-CN" altLang="en-US"/>
          </a:p>
        </p:txBody>
      </p:sp>
      <p:sp>
        <p:nvSpPr>
          <p:cNvPr id="6" name="object 2">
            <a:extLst>
              <a:ext uri="{FF2B5EF4-FFF2-40B4-BE49-F238E27FC236}">
                <a16:creationId xmlns:a16="http://schemas.microsoft.com/office/drawing/2014/main" id="{8C4FD01F-3A8D-5C44-9D22-A6389691F5FF}"/>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运算符：逻辑运算法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7" name="TextBox 6">
            <a:extLst>
              <a:ext uri="{FF2B5EF4-FFF2-40B4-BE49-F238E27FC236}">
                <a16:creationId xmlns:a16="http://schemas.microsoft.com/office/drawing/2014/main" id="{00CA145D-111A-314A-9E64-9EECC71E1D57}"/>
              </a:ext>
            </a:extLst>
          </p:cNvPr>
          <p:cNvSpPr txBox="1"/>
          <p:nvPr/>
        </p:nvSpPr>
        <p:spPr>
          <a:xfrm>
            <a:off x="2927648" y="1412776"/>
            <a:ext cx="6408712" cy="523220"/>
          </a:xfrm>
          <a:prstGeom prst="rect">
            <a:avLst/>
          </a:prstGeom>
          <a:noFill/>
        </p:spPr>
        <p:txBody>
          <a:bodyPr wrap="square" rtlCol="0">
            <a:spAutoFit/>
          </a:bodyPr>
          <a:lstStyle/>
          <a:p>
            <a:r>
              <a:rPr lang="zh-CN" altLang="en-US" sz="2000" b="1" dirty="0">
                <a:solidFill>
                  <a:schemeClr val="accent1"/>
                </a:solidFill>
                <a:latin typeface="微软雅黑" pitchFamily="34" charset="-122"/>
                <a:ea typeface="微软雅黑" pitchFamily="34" charset="-122"/>
              </a:rPr>
              <a:t>操作数的逻辑关系，计算结果是</a:t>
            </a:r>
            <a:r>
              <a:rPr lang="en-US" altLang="zh-CN" sz="2000" b="1" dirty="0">
                <a:solidFill>
                  <a:schemeClr val="accent1"/>
                </a:solidFill>
                <a:latin typeface="微软雅黑" pitchFamily="34" charset="-122"/>
                <a:ea typeface="微软雅黑" pitchFamily="34" charset="-122"/>
              </a:rPr>
              <a:t> </a:t>
            </a:r>
            <a:r>
              <a:rPr lang="en-US" altLang="zh-CN" sz="2800" b="1" dirty="0">
                <a:solidFill>
                  <a:schemeClr val="accent2"/>
                </a:solidFill>
                <a:latin typeface="微软雅黑" pitchFamily="34" charset="-122"/>
                <a:ea typeface="微软雅黑" pitchFamily="34" charset="-122"/>
              </a:rPr>
              <a:t>true</a:t>
            </a:r>
            <a:r>
              <a:rPr lang="en-US" altLang="zh-CN" sz="2800" b="1" dirty="0">
                <a:solidFill>
                  <a:schemeClr val="accent1"/>
                </a:solidFill>
                <a:latin typeface="微软雅黑" pitchFamily="34" charset="-122"/>
                <a:ea typeface="微软雅黑" pitchFamily="34" charset="-122"/>
              </a:rPr>
              <a:t> </a:t>
            </a:r>
            <a:r>
              <a:rPr lang="en-US" altLang="zh-CN" sz="2000" b="1" dirty="0">
                <a:solidFill>
                  <a:schemeClr val="accent1"/>
                </a:solidFill>
                <a:latin typeface="微软雅黑" pitchFamily="34" charset="-122"/>
                <a:ea typeface="微软雅黑" pitchFamily="34" charset="-122"/>
              </a:rPr>
              <a:t>or </a:t>
            </a:r>
            <a:r>
              <a:rPr lang="en-US" altLang="zh-CN" sz="2800" b="1" dirty="0">
                <a:solidFill>
                  <a:schemeClr val="accent2"/>
                </a:solidFill>
                <a:latin typeface="微软雅黑" pitchFamily="34" charset="-122"/>
                <a:ea typeface="微软雅黑" pitchFamily="34" charset="-122"/>
              </a:rPr>
              <a:t>false</a:t>
            </a:r>
            <a:endParaRPr lang="zh-CN" altLang="en-US" sz="2000" b="1" dirty="0">
              <a:solidFill>
                <a:schemeClr val="accent2"/>
              </a:solidFill>
              <a:latin typeface="微软雅黑" pitchFamily="34" charset="-122"/>
              <a:ea typeface="微软雅黑" pitchFamily="34" charset="-122"/>
            </a:endParaRPr>
          </a:p>
        </p:txBody>
      </p:sp>
      <p:sp>
        <p:nvSpPr>
          <p:cNvPr id="8" name="矩形 7">
            <a:extLst>
              <a:ext uri="{FF2B5EF4-FFF2-40B4-BE49-F238E27FC236}">
                <a16:creationId xmlns:a16="http://schemas.microsoft.com/office/drawing/2014/main" id="{AECE87D3-B684-A44D-BA45-4B904AAC64D3}"/>
              </a:ext>
            </a:extLst>
          </p:cNvPr>
          <p:cNvSpPr/>
          <p:nvPr/>
        </p:nvSpPr>
        <p:spPr>
          <a:xfrm>
            <a:off x="2360113" y="2230261"/>
            <a:ext cx="2088232" cy="734045"/>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逻辑与</a:t>
            </a:r>
            <a:endParaRPr lang="en-US" altLang="zh-CN" sz="2000" b="1" dirty="0">
              <a:solidFill>
                <a:schemeClr val="bg1"/>
              </a:solidFill>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B389520A-12D1-7240-954A-3EB30398B821}"/>
              </a:ext>
            </a:extLst>
          </p:cNvPr>
          <p:cNvSpPr/>
          <p:nvPr/>
        </p:nvSpPr>
        <p:spPr>
          <a:xfrm>
            <a:off x="4943872" y="2204865"/>
            <a:ext cx="2088232" cy="734045"/>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逻辑或</a:t>
            </a:r>
          </a:p>
        </p:txBody>
      </p:sp>
      <p:sp>
        <p:nvSpPr>
          <p:cNvPr id="10" name="矩形 9">
            <a:extLst>
              <a:ext uri="{FF2B5EF4-FFF2-40B4-BE49-F238E27FC236}">
                <a16:creationId xmlns:a16="http://schemas.microsoft.com/office/drawing/2014/main" id="{221AF0A2-2C38-9C41-AFE8-3E247178266A}"/>
              </a:ext>
            </a:extLst>
          </p:cNvPr>
          <p:cNvSpPr/>
          <p:nvPr/>
        </p:nvSpPr>
        <p:spPr>
          <a:xfrm>
            <a:off x="7536160" y="2204865"/>
            <a:ext cx="2088232" cy="734045"/>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逻辑非</a:t>
            </a:r>
            <a:endParaRPr lang="en-US" altLang="zh-CN" sz="2000" b="1" dirty="0">
              <a:solidFill>
                <a:schemeClr val="bg1"/>
              </a:solidFill>
              <a:latin typeface="微软雅黑" pitchFamily="34" charset="-122"/>
              <a:ea typeface="微软雅黑" pitchFamily="34" charset="-122"/>
            </a:endParaRPr>
          </a:p>
        </p:txBody>
      </p:sp>
      <p:sp>
        <p:nvSpPr>
          <p:cNvPr id="13" name="TextBox 12">
            <a:extLst>
              <a:ext uri="{FF2B5EF4-FFF2-40B4-BE49-F238E27FC236}">
                <a16:creationId xmlns:a16="http://schemas.microsoft.com/office/drawing/2014/main" id="{81DC229C-AC17-8147-B460-985D3008DEBC}"/>
              </a:ext>
            </a:extLst>
          </p:cNvPr>
          <p:cNvSpPr txBox="1"/>
          <p:nvPr/>
        </p:nvSpPr>
        <p:spPr>
          <a:xfrm>
            <a:off x="2432121" y="3121958"/>
            <a:ext cx="1800200" cy="584775"/>
          </a:xfrm>
          <a:prstGeom prst="rect">
            <a:avLst/>
          </a:prstGeom>
          <a:noFill/>
        </p:spPr>
        <p:txBody>
          <a:bodyPr wrap="square" rtlCol="0">
            <a:spAutoFit/>
          </a:bodyPr>
          <a:lstStyle/>
          <a:p>
            <a:pPr algn="ctr"/>
            <a:r>
              <a:rPr lang="en-US" altLang="zh-CN" sz="3200" b="1" dirty="0">
                <a:solidFill>
                  <a:schemeClr val="accent2"/>
                </a:solidFill>
              </a:rPr>
              <a:t>&amp;&amp;</a:t>
            </a:r>
            <a:endParaRPr lang="zh-CN" altLang="en-US" sz="3200" b="1" dirty="0">
              <a:solidFill>
                <a:schemeClr val="accent2"/>
              </a:solidFill>
            </a:endParaRPr>
          </a:p>
        </p:txBody>
      </p:sp>
      <p:sp>
        <p:nvSpPr>
          <p:cNvPr id="14" name="TextBox 13">
            <a:extLst>
              <a:ext uri="{FF2B5EF4-FFF2-40B4-BE49-F238E27FC236}">
                <a16:creationId xmlns:a16="http://schemas.microsoft.com/office/drawing/2014/main" id="{E9B49C6B-2E11-7647-A0DB-8FBDC1C2D529}"/>
              </a:ext>
            </a:extLst>
          </p:cNvPr>
          <p:cNvSpPr txBox="1"/>
          <p:nvPr/>
        </p:nvSpPr>
        <p:spPr>
          <a:xfrm>
            <a:off x="2423592" y="3976183"/>
            <a:ext cx="1800200" cy="461665"/>
          </a:xfrm>
          <a:prstGeom prst="rect">
            <a:avLst/>
          </a:prstGeom>
          <a:noFill/>
        </p:spPr>
        <p:txBody>
          <a:bodyPr wrap="square" rtlCol="0">
            <a:spAutoFit/>
          </a:bodyPr>
          <a:lstStyle/>
          <a:p>
            <a:pPr algn="ctr"/>
            <a:r>
              <a:rPr lang="en-US" altLang="zh-CN" sz="2400" b="1" dirty="0">
                <a:solidFill>
                  <a:schemeClr val="tx1">
                    <a:lumMod val="65000"/>
                    <a:lumOff val="35000"/>
                  </a:schemeClr>
                </a:solidFill>
              </a:rPr>
              <a:t>op1</a:t>
            </a:r>
            <a:r>
              <a:rPr lang="en-US" altLang="zh-CN" sz="2400" b="1" dirty="0">
                <a:solidFill>
                  <a:schemeClr val="accent2"/>
                </a:solidFill>
              </a:rPr>
              <a:t> &amp;&amp; </a:t>
            </a:r>
            <a:r>
              <a:rPr lang="en-US" altLang="zh-CN" sz="2400" b="1" dirty="0">
                <a:solidFill>
                  <a:schemeClr val="tx1">
                    <a:lumMod val="65000"/>
                    <a:lumOff val="35000"/>
                  </a:schemeClr>
                </a:solidFill>
              </a:rPr>
              <a:t>op2</a:t>
            </a:r>
            <a:endParaRPr lang="zh-CN" altLang="en-US" sz="3200" b="1" dirty="0">
              <a:solidFill>
                <a:schemeClr val="tx1">
                  <a:lumMod val="65000"/>
                  <a:lumOff val="35000"/>
                </a:schemeClr>
              </a:solidFill>
            </a:endParaRPr>
          </a:p>
        </p:txBody>
      </p:sp>
      <p:sp>
        <p:nvSpPr>
          <p:cNvPr id="15" name="TextBox 14">
            <a:extLst>
              <a:ext uri="{FF2B5EF4-FFF2-40B4-BE49-F238E27FC236}">
                <a16:creationId xmlns:a16="http://schemas.microsoft.com/office/drawing/2014/main" id="{885BE953-0253-7448-8AC7-96D6D4854B30}"/>
              </a:ext>
            </a:extLst>
          </p:cNvPr>
          <p:cNvSpPr txBox="1"/>
          <p:nvPr/>
        </p:nvSpPr>
        <p:spPr>
          <a:xfrm>
            <a:off x="1991544" y="4624254"/>
            <a:ext cx="2808312" cy="400110"/>
          </a:xfrm>
          <a:prstGeom prst="rect">
            <a:avLst/>
          </a:prstGeom>
          <a:noFill/>
        </p:spPr>
        <p:txBody>
          <a:bodyPr wrap="square" rtlCol="0">
            <a:spAutoFit/>
          </a:bodyPr>
          <a:lstStyle/>
          <a:p>
            <a:pPr algn="ctr"/>
            <a:r>
              <a:rPr lang="en-US" altLang="zh-CN" sz="2000" b="1" dirty="0">
                <a:solidFill>
                  <a:schemeClr val="tx1">
                    <a:lumMod val="65000"/>
                    <a:lumOff val="35000"/>
                  </a:schemeClr>
                </a:solidFill>
              </a:rPr>
              <a:t>true &amp;&amp; true </a:t>
            </a:r>
            <a:r>
              <a:rPr lang="en-US" altLang="zh-CN" sz="2000" b="1" dirty="0">
                <a:solidFill>
                  <a:schemeClr val="tx1">
                    <a:lumMod val="65000"/>
                    <a:lumOff val="35000"/>
                  </a:schemeClr>
                </a:solidFill>
                <a:sym typeface="Wingdings" pitchFamily="2" charset="2"/>
              </a:rPr>
              <a:t> true</a:t>
            </a:r>
            <a:endParaRPr lang="zh-CN" altLang="en-US" sz="2800" b="1" dirty="0">
              <a:solidFill>
                <a:schemeClr val="tx1">
                  <a:lumMod val="65000"/>
                  <a:lumOff val="35000"/>
                </a:schemeClr>
              </a:solidFill>
            </a:endParaRPr>
          </a:p>
        </p:txBody>
      </p:sp>
      <p:sp>
        <p:nvSpPr>
          <p:cNvPr id="16" name="TextBox 15">
            <a:extLst>
              <a:ext uri="{FF2B5EF4-FFF2-40B4-BE49-F238E27FC236}">
                <a16:creationId xmlns:a16="http://schemas.microsoft.com/office/drawing/2014/main" id="{307D966B-1FB2-DE49-A6EF-229AFA9E69EA}"/>
              </a:ext>
            </a:extLst>
          </p:cNvPr>
          <p:cNvSpPr txBox="1"/>
          <p:nvPr/>
        </p:nvSpPr>
        <p:spPr>
          <a:xfrm>
            <a:off x="1991544" y="4984294"/>
            <a:ext cx="2808312" cy="400110"/>
          </a:xfrm>
          <a:prstGeom prst="rect">
            <a:avLst/>
          </a:prstGeom>
          <a:noFill/>
        </p:spPr>
        <p:txBody>
          <a:bodyPr wrap="square" rtlCol="0">
            <a:spAutoFit/>
          </a:bodyPr>
          <a:lstStyle/>
          <a:p>
            <a:pPr algn="ctr"/>
            <a:r>
              <a:rPr lang="zh-CN" altLang="en-US" sz="2000" b="1" dirty="0">
                <a:solidFill>
                  <a:schemeClr val="tx1">
                    <a:lumMod val="65000"/>
                    <a:lumOff val="35000"/>
                  </a:schemeClr>
                </a:solidFill>
              </a:rPr>
              <a:t>其他</a:t>
            </a:r>
            <a:r>
              <a:rPr lang="en-US" altLang="zh-CN" sz="2000" b="1" dirty="0">
                <a:solidFill>
                  <a:schemeClr val="tx1">
                    <a:lumMod val="65000"/>
                    <a:lumOff val="35000"/>
                  </a:schemeClr>
                </a:solidFill>
                <a:sym typeface="Wingdings" pitchFamily="2" charset="2"/>
              </a:rPr>
              <a:t> false</a:t>
            </a:r>
            <a:endParaRPr lang="zh-CN" altLang="en-US" sz="2800" b="1" dirty="0">
              <a:solidFill>
                <a:schemeClr val="tx1">
                  <a:lumMod val="65000"/>
                  <a:lumOff val="35000"/>
                </a:schemeClr>
              </a:solidFill>
            </a:endParaRPr>
          </a:p>
        </p:txBody>
      </p:sp>
      <p:sp>
        <p:nvSpPr>
          <p:cNvPr id="17" name="TextBox 16">
            <a:extLst>
              <a:ext uri="{FF2B5EF4-FFF2-40B4-BE49-F238E27FC236}">
                <a16:creationId xmlns:a16="http://schemas.microsoft.com/office/drawing/2014/main" id="{80B0AB09-7DE9-BF4F-B73F-F791B74E676E}"/>
              </a:ext>
            </a:extLst>
          </p:cNvPr>
          <p:cNvSpPr txBox="1"/>
          <p:nvPr/>
        </p:nvSpPr>
        <p:spPr>
          <a:xfrm>
            <a:off x="5087888" y="3134208"/>
            <a:ext cx="1800200" cy="584775"/>
          </a:xfrm>
          <a:prstGeom prst="rect">
            <a:avLst/>
          </a:prstGeom>
          <a:noFill/>
        </p:spPr>
        <p:txBody>
          <a:bodyPr wrap="square" rtlCol="0">
            <a:spAutoFit/>
          </a:bodyPr>
          <a:lstStyle/>
          <a:p>
            <a:pPr algn="ctr"/>
            <a:r>
              <a:rPr lang="en-US" altLang="zh-CN" sz="3200" b="1" dirty="0">
                <a:solidFill>
                  <a:schemeClr val="accent2"/>
                </a:solidFill>
              </a:rPr>
              <a:t>||</a:t>
            </a:r>
            <a:endParaRPr lang="zh-CN" altLang="en-US" sz="3200" b="1" dirty="0">
              <a:solidFill>
                <a:schemeClr val="accent2"/>
              </a:solidFill>
            </a:endParaRPr>
          </a:p>
        </p:txBody>
      </p:sp>
      <p:sp>
        <p:nvSpPr>
          <p:cNvPr id="18" name="TextBox 17">
            <a:extLst>
              <a:ext uri="{FF2B5EF4-FFF2-40B4-BE49-F238E27FC236}">
                <a16:creationId xmlns:a16="http://schemas.microsoft.com/office/drawing/2014/main" id="{41441007-CE69-594C-820F-EC1E9C351EB3}"/>
              </a:ext>
            </a:extLst>
          </p:cNvPr>
          <p:cNvSpPr txBox="1"/>
          <p:nvPr/>
        </p:nvSpPr>
        <p:spPr>
          <a:xfrm>
            <a:off x="5079359" y="3976710"/>
            <a:ext cx="1800200" cy="461665"/>
          </a:xfrm>
          <a:prstGeom prst="rect">
            <a:avLst/>
          </a:prstGeom>
          <a:noFill/>
        </p:spPr>
        <p:txBody>
          <a:bodyPr wrap="square" rtlCol="0">
            <a:spAutoFit/>
          </a:bodyPr>
          <a:lstStyle/>
          <a:p>
            <a:pPr algn="ctr"/>
            <a:r>
              <a:rPr lang="en-US" altLang="zh-CN" sz="2400" b="1" dirty="0">
                <a:solidFill>
                  <a:schemeClr val="tx1">
                    <a:lumMod val="65000"/>
                    <a:lumOff val="35000"/>
                  </a:schemeClr>
                </a:solidFill>
              </a:rPr>
              <a:t>op1</a:t>
            </a:r>
            <a:r>
              <a:rPr lang="en-US" altLang="zh-CN" sz="2400" b="1" dirty="0">
                <a:solidFill>
                  <a:schemeClr val="accent2"/>
                </a:solidFill>
              </a:rPr>
              <a:t> || </a:t>
            </a:r>
            <a:r>
              <a:rPr lang="en-US" altLang="zh-CN" sz="2400" b="1" dirty="0">
                <a:solidFill>
                  <a:schemeClr val="tx1">
                    <a:lumMod val="65000"/>
                    <a:lumOff val="35000"/>
                  </a:schemeClr>
                </a:solidFill>
              </a:rPr>
              <a:t>op2</a:t>
            </a:r>
            <a:endParaRPr lang="zh-CN" altLang="en-US" sz="3200" b="1" dirty="0">
              <a:solidFill>
                <a:schemeClr val="tx1">
                  <a:lumMod val="65000"/>
                  <a:lumOff val="35000"/>
                </a:schemeClr>
              </a:solidFill>
            </a:endParaRPr>
          </a:p>
        </p:txBody>
      </p:sp>
      <p:sp>
        <p:nvSpPr>
          <p:cNvPr id="19" name="TextBox 18">
            <a:extLst>
              <a:ext uri="{FF2B5EF4-FFF2-40B4-BE49-F238E27FC236}">
                <a16:creationId xmlns:a16="http://schemas.microsoft.com/office/drawing/2014/main" id="{B41BEF6F-02E3-7045-A5E0-B6A5C90A54F2}"/>
              </a:ext>
            </a:extLst>
          </p:cNvPr>
          <p:cNvSpPr txBox="1"/>
          <p:nvPr/>
        </p:nvSpPr>
        <p:spPr>
          <a:xfrm>
            <a:off x="4647311" y="4607630"/>
            <a:ext cx="2808312" cy="400110"/>
          </a:xfrm>
          <a:prstGeom prst="rect">
            <a:avLst/>
          </a:prstGeom>
          <a:noFill/>
        </p:spPr>
        <p:txBody>
          <a:bodyPr wrap="square" rtlCol="0">
            <a:spAutoFit/>
          </a:bodyPr>
          <a:lstStyle/>
          <a:p>
            <a:pPr algn="ctr"/>
            <a:r>
              <a:rPr lang="en-US" altLang="zh-CN" sz="2000" b="1" dirty="0">
                <a:solidFill>
                  <a:schemeClr val="tx1">
                    <a:lumMod val="65000"/>
                    <a:lumOff val="35000"/>
                  </a:schemeClr>
                </a:solidFill>
              </a:rPr>
              <a:t>false || false </a:t>
            </a:r>
            <a:r>
              <a:rPr lang="en-US" altLang="zh-CN" sz="2000" b="1" dirty="0">
                <a:solidFill>
                  <a:schemeClr val="tx1">
                    <a:lumMod val="65000"/>
                    <a:lumOff val="35000"/>
                  </a:schemeClr>
                </a:solidFill>
                <a:sym typeface="Wingdings" pitchFamily="2" charset="2"/>
              </a:rPr>
              <a:t> false</a:t>
            </a:r>
            <a:endParaRPr lang="zh-CN" altLang="en-US" sz="2800" b="1" dirty="0">
              <a:solidFill>
                <a:schemeClr val="tx1">
                  <a:lumMod val="65000"/>
                  <a:lumOff val="35000"/>
                </a:schemeClr>
              </a:solidFill>
            </a:endParaRPr>
          </a:p>
        </p:txBody>
      </p:sp>
      <p:sp>
        <p:nvSpPr>
          <p:cNvPr id="20" name="TextBox 19">
            <a:extLst>
              <a:ext uri="{FF2B5EF4-FFF2-40B4-BE49-F238E27FC236}">
                <a16:creationId xmlns:a16="http://schemas.microsoft.com/office/drawing/2014/main" id="{10B255B6-455E-CD47-8A98-6B285DF616C0}"/>
              </a:ext>
            </a:extLst>
          </p:cNvPr>
          <p:cNvSpPr txBox="1"/>
          <p:nvPr/>
        </p:nvSpPr>
        <p:spPr>
          <a:xfrm>
            <a:off x="4647311" y="4984294"/>
            <a:ext cx="2808312" cy="400110"/>
          </a:xfrm>
          <a:prstGeom prst="rect">
            <a:avLst/>
          </a:prstGeom>
          <a:noFill/>
        </p:spPr>
        <p:txBody>
          <a:bodyPr wrap="square" rtlCol="0">
            <a:spAutoFit/>
          </a:bodyPr>
          <a:lstStyle/>
          <a:p>
            <a:pPr algn="ctr"/>
            <a:r>
              <a:rPr lang="zh-CN" altLang="en-US" sz="2000" b="1" dirty="0">
                <a:solidFill>
                  <a:schemeClr val="tx1">
                    <a:lumMod val="65000"/>
                    <a:lumOff val="35000"/>
                  </a:schemeClr>
                </a:solidFill>
              </a:rPr>
              <a:t>其他</a:t>
            </a:r>
            <a:r>
              <a:rPr lang="en-US" altLang="zh-CN" sz="2000" b="1" dirty="0">
                <a:solidFill>
                  <a:schemeClr val="tx1">
                    <a:lumMod val="65000"/>
                    <a:lumOff val="35000"/>
                  </a:schemeClr>
                </a:solidFill>
                <a:sym typeface="Wingdings" pitchFamily="2" charset="2"/>
              </a:rPr>
              <a:t> true</a:t>
            </a:r>
            <a:endParaRPr lang="zh-CN" altLang="en-US" sz="2800" b="1" dirty="0">
              <a:solidFill>
                <a:schemeClr val="tx1">
                  <a:lumMod val="65000"/>
                  <a:lumOff val="35000"/>
                </a:schemeClr>
              </a:solidFill>
            </a:endParaRPr>
          </a:p>
        </p:txBody>
      </p:sp>
      <p:sp>
        <p:nvSpPr>
          <p:cNvPr id="21" name="TextBox 20">
            <a:extLst>
              <a:ext uri="{FF2B5EF4-FFF2-40B4-BE49-F238E27FC236}">
                <a16:creationId xmlns:a16="http://schemas.microsoft.com/office/drawing/2014/main" id="{020BC372-8A97-7149-8D94-F5591E963840}"/>
              </a:ext>
            </a:extLst>
          </p:cNvPr>
          <p:cNvSpPr txBox="1"/>
          <p:nvPr/>
        </p:nvSpPr>
        <p:spPr>
          <a:xfrm>
            <a:off x="7680176" y="3106080"/>
            <a:ext cx="1800200" cy="584775"/>
          </a:xfrm>
          <a:prstGeom prst="rect">
            <a:avLst/>
          </a:prstGeom>
          <a:noFill/>
        </p:spPr>
        <p:txBody>
          <a:bodyPr wrap="square" rtlCol="0">
            <a:spAutoFit/>
          </a:bodyPr>
          <a:lstStyle/>
          <a:p>
            <a:pPr algn="ctr"/>
            <a:r>
              <a:rPr lang="en-US" altLang="zh-CN" sz="3200" b="1" dirty="0">
                <a:solidFill>
                  <a:schemeClr val="accent2"/>
                </a:solidFill>
              </a:rPr>
              <a:t>!</a:t>
            </a:r>
            <a:endParaRPr lang="zh-CN" altLang="en-US" sz="3200" b="1" dirty="0">
              <a:solidFill>
                <a:schemeClr val="accent2"/>
              </a:solidFill>
            </a:endParaRPr>
          </a:p>
        </p:txBody>
      </p:sp>
      <p:sp>
        <p:nvSpPr>
          <p:cNvPr id="22" name="TextBox 21">
            <a:extLst>
              <a:ext uri="{FF2B5EF4-FFF2-40B4-BE49-F238E27FC236}">
                <a16:creationId xmlns:a16="http://schemas.microsoft.com/office/drawing/2014/main" id="{F9FB7238-972F-8248-8391-9F4D70354F9F}"/>
              </a:ext>
            </a:extLst>
          </p:cNvPr>
          <p:cNvSpPr txBox="1"/>
          <p:nvPr/>
        </p:nvSpPr>
        <p:spPr>
          <a:xfrm>
            <a:off x="7671647" y="3960305"/>
            <a:ext cx="1800200" cy="461665"/>
          </a:xfrm>
          <a:prstGeom prst="rect">
            <a:avLst/>
          </a:prstGeom>
          <a:noFill/>
        </p:spPr>
        <p:txBody>
          <a:bodyPr wrap="square" rtlCol="0">
            <a:spAutoFit/>
          </a:bodyPr>
          <a:lstStyle/>
          <a:p>
            <a:pPr algn="ctr"/>
            <a:r>
              <a:rPr lang="en-US" altLang="zh-CN" sz="2400" b="1" dirty="0">
                <a:solidFill>
                  <a:schemeClr val="accent2"/>
                </a:solidFill>
              </a:rPr>
              <a:t>!</a:t>
            </a:r>
            <a:r>
              <a:rPr lang="en-US" altLang="zh-CN" sz="2400" b="1" dirty="0">
                <a:solidFill>
                  <a:schemeClr val="tx1">
                    <a:lumMod val="65000"/>
                    <a:lumOff val="35000"/>
                  </a:schemeClr>
                </a:solidFill>
              </a:rPr>
              <a:t> op</a:t>
            </a:r>
            <a:endParaRPr lang="zh-CN" altLang="en-US" sz="3200" b="1" dirty="0">
              <a:solidFill>
                <a:schemeClr val="tx1">
                  <a:lumMod val="65000"/>
                  <a:lumOff val="35000"/>
                </a:schemeClr>
              </a:solidFill>
            </a:endParaRPr>
          </a:p>
        </p:txBody>
      </p:sp>
      <p:sp>
        <p:nvSpPr>
          <p:cNvPr id="23" name="TextBox 22">
            <a:extLst>
              <a:ext uri="{FF2B5EF4-FFF2-40B4-BE49-F238E27FC236}">
                <a16:creationId xmlns:a16="http://schemas.microsoft.com/office/drawing/2014/main" id="{8ABBDAD0-5CD9-0A4B-B20F-F614723E0B6C}"/>
              </a:ext>
            </a:extLst>
          </p:cNvPr>
          <p:cNvSpPr txBox="1"/>
          <p:nvPr/>
        </p:nvSpPr>
        <p:spPr>
          <a:xfrm>
            <a:off x="7239599" y="4610861"/>
            <a:ext cx="2808312" cy="400110"/>
          </a:xfrm>
          <a:prstGeom prst="rect">
            <a:avLst/>
          </a:prstGeom>
          <a:noFill/>
        </p:spPr>
        <p:txBody>
          <a:bodyPr wrap="square" rtlCol="0">
            <a:spAutoFit/>
          </a:bodyPr>
          <a:lstStyle/>
          <a:p>
            <a:pPr algn="ctr"/>
            <a:r>
              <a:rPr lang="en-US" altLang="zh-CN" sz="2000" b="1" dirty="0">
                <a:solidFill>
                  <a:schemeClr val="tx1">
                    <a:lumMod val="65000"/>
                    <a:lumOff val="35000"/>
                  </a:schemeClr>
                </a:solidFill>
              </a:rPr>
              <a:t>! true </a:t>
            </a:r>
            <a:r>
              <a:rPr lang="en-US" altLang="zh-CN" sz="2000" b="1" dirty="0">
                <a:solidFill>
                  <a:schemeClr val="tx1">
                    <a:lumMod val="65000"/>
                    <a:lumOff val="35000"/>
                  </a:schemeClr>
                </a:solidFill>
                <a:sym typeface="Wingdings" pitchFamily="2" charset="2"/>
              </a:rPr>
              <a:t> false</a:t>
            </a:r>
          </a:p>
        </p:txBody>
      </p:sp>
      <p:sp>
        <p:nvSpPr>
          <p:cNvPr id="24" name="TextBox 23">
            <a:extLst>
              <a:ext uri="{FF2B5EF4-FFF2-40B4-BE49-F238E27FC236}">
                <a16:creationId xmlns:a16="http://schemas.microsoft.com/office/drawing/2014/main" id="{2AF979FB-ED92-D54F-A64C-F0004396DF15}"/>
              </a:ext>
            </a:extLst>
          </p:cNvPr>
          <p:cNvSpPr txBox="1"/>
          <p:nvPr/>
        </p:nvSpPr>
        <p:spPr>
          <a:xfrm>
            <a:off x="7239599" y="4986779"/>
            <a:ext cx="2808312" cy="400110"/>
          </a:xfrm>
          <a:prstGeom prst="rect">
            <a:avLst/>
          </a:prstGeom>
          <a:noFill/>
        </p:spPr>
        <p:txBody>
          <a:bodyPr wrap="square" rtlCol="0">
            <a:spAutoFit/>
          </a:bodyPr>
          <a:lstStyle/>
          <a:p>
            <a:pPr algn="ctr"/>
            <a:r>
              <a:rPr lang="en-US" altLang="zh-CN" sz="2000" b="1" dirty="0">
                <a:solidFill>
                  <a:schemeClr val="tx1">
                    <a:lumMod val="65000"/>
                    <a:lumOff val="35000"/>
                  </a:schemeClr>
                </a:solidFill>
                <a:sym typeface="Wingdings" pitchFamily="2" charset="2"/>
              </a:rPr>
              <a:t>! false  true</a:t>
            </a:r>
            <a:endParaRPr lang="zh-CN" altLang="en-US" sz="2800" b="1" dirty="0">
              <a:solidFill>
                <a:schemeClr val="tx1">
                  <a:lumMod val="65000"/>
                  <a:lumOff val="35000"/>
                </a:schemeClr>
              </a:solidFill>
            </a:endParaRPr>
          </a:p>
        </p:txBody>
      </p:sp>
      <p:sp>
        <p:nvSpPr>
          <p:cNvPr id="25" name="矩形 24">
            <a:extLst>
              <a:ext uri="{FF2B5EF4-FFF2-40B4-BE49-F238E27FC236}">
                <a16:creationId xmlns:a16="http://schemas.microsoft.com/office/drawing/2014/main" id="{7C84DA72-39E8-F543-889B-4B52D7615FA2}"/>
              </a:ext>
            </a:extLst>
          </p:cNvPr>
          <p:cNvSpPr/>
          <p:nvPr/>
        </p:nvSpPr>
        <p:spPr>
          <a:xfrm>
            <a:off x="3694547" y="5877272"/>
            <a:ext cx="5408621" cy="707886"/>
          </a:xfrm>
          <a:prstGeom prst="rect">
            <a:avLst/>
          </a:prstGeom>
        </p:spPr>
        <p:txBody>
          <a:bodyPr wrap="square">
            <a:spAutoFit/>
          </a:bodyPr>
          <a:lstStyle/>
          <a:p>
            <a:pPr marL="1371600" lvl="2" indent="-457200">
              <a:buSzPct val="90000"/>
            </a:pPr>
            <a:r>
              <a:rPr lang="en-US" altLang="zh-CN" sz="2000" dirty="0">
                <a:solidFill>
                  <a:schemeClr val="tx1">
                    <a:lumMod val="65000"/>
                    <a:lumOff val="35000"/>
                  </a:schemeClr>
                </a:solidFill>
              </a:rPr>
              <a:t>(!) &gt; (&amp;&amp;) &gt; (||)</a:t>
            </a:r>
          </a:p>
          <a:p>
            <a:pPr marL="1371600" lvl="2" indent="-457200">
              <a:buSzPct val="90000"/>
            </a:pPr>
            <a:r>
              <a:rPr lang="en-US" altLang="zh-CN" sz="2000" dirty="0">
                <a:solidFill>
                  <a:schemeClr val="tx1">
                    <a:lumMod val="65000"/>
                    <a:lumOff val="35000"/>
                  </a:schemeClr>
                </a:solidFill>
              </a:rPr>
              <a:t>(!)&gt;</a:t>
            </a:r>
            <a:r>
              <a:rPr lang="zh-CN" altLang="en-US" sz="2000" dirty="0">
                <a:solidFill>
                  <a:schemeClr val="tx1">
                    <a:lumMod val="65000"/>
                    <a:lumOff val="35000"/>
                  </a:schemeClr>
                </a:solidFill>
              </a:rPr>
              <a:t>算术运算符</a:t>
            </a:r>
            <a:r>
              <a:rPr lang="en-US" altLang="zh-CN" sz="2000" dirty="0">
                <a:solidFill>
                  <a:schemeClr val="tx1">
                    <a:lumMod val="65000"/>
                    <a:lumOff val="35000"/>
                  </a:schemeClr>
                </a:solidFill>
              </a:rPr>
              <a:t>&gt;</a:t>
            </a:r>
            <a:r>
              <a:rPr lang="zh-CN" altLang="en-US" sz="2000" dirty="0">
                <a:solidFill>
                  <a:schemeClr val="tx1">
                    <a:lumMod val="65000"/>
                    <a:lumOff val="35000"/>
                  </a:schemeClr>
                </a:solidFill>
              </a:rPr>
              <a:t>关系运算符</a:t>
            </a:r>
            <a:r>
              <a:rPr lang="en-US" altLang="zh-CN" sz="2000" dirty="0">
                <a:solidFill>
                  <a:schemeClr val="tx1">
                    <a:lumMod val="65000"/>
                    <a:lumOff val="35000"/>
                  </a:schemeClr>
                </a:solidFill>
              </a:rPr>
              <a:t>&gt;(&amp;&amp;) &gt; (||)</a:t>
            </a:r>
          </a:p>
        </p:txBody>
      </p:sp>
      <p:sp>
        <p:nvSpPr>
          <p:cNvPr id="26" name="TextBox 27">
            <a:extLst>
              <a:ext uri="{FF2B5EF4-FFF2-40B4-BE49-F238E27FC236}">
                <a16:creationId xmlns:a16="http://schemas.microsoft.com/office/drawing/2014/main" id="{E8E9B873-A4D2-4F41-907C-C96188F9DDE6}"/>
              </a:ext>
            </a:extLst>
          </p:cNvPr>
          <p:cNvSpPr txBox="1"/>
          <p:nvPr/>
        </p:nvSpPr>
        <p:spPr>
          <a:xfrm>
            <a:off x="3575720" y="5938828"/>
            <a:ext cx="936104" cy="646331"/>
          </a:xfrm>
          <a:prstGeom prst="rect">
            <a:avLst/>
          </a:prstGeom>
          <a:noFill/>
        </p:spPr>
        <p:txBody>
          <a:bodyPr wrap="square" rtlCol="0">
            <a:spAutoFit/>
          </a:bodyPr>
          <a:lstStyle/>
          <a:p>
            <a:r>
              <a:rPr lang="en-US" altLang="zh-CN" sz="3600" b="1" dirty="0">
                <a:solidFill>
                  <a:schemeClr val="accent2"/>
                </a:solidFill>
              </a:rPr>
              <a:t>P.S.</a:t>
            </a:r>
            <a:endParaRPr lang="zh-CN" altLang="en-US" sz="3600" b="1" dirty="0">
              <a:solidFill>
                <a:schemeClr val="accent2"/>
              </a:solidFill>
            </a:endParaRPr>
          </a:p>
        </p:txBody>
      </p:sp>
    </p:spTree>
    <p:extLst>
      <p:ext uri="{BB962C8B-B14F-4D97-AF65-F5344CB8AC3E}">
        <p14:creationId xmlns:p14="http://schemas.microsoft.com/office/powerpoint/2010/main" val="15159692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67</a:t>
            </a:fld>
            <a:endParaRPr lang="zh-CN" altLang="en-US"/>
          </a:p>
        </p:txBody>
      </p:sp>
      <p:sp>
        <p:nvSpPr>
          <p:cNvPr id="6" name="object 2">
            <a:extLst>
              <a:ext uri="{FF2B5EF4-FFF2-40B4-BE49-F238E27FC236}">
                <a16:creationId xmlns:a16="http://schemas.microsoft.com/office/drawing/2014/main" id="{8C4FD01F-3A8D-5C44-9D22-A6389691F5FF}"/>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运算符：逻辑运算法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70D5E217-8383-5C4F-91A1-72E06ECD4CC1}"/>
              </a:ext>
            </a:extLst>
          </p:cNvPr>
          <p:cNvSpPr/>
          <p:nvPr/>
        </p:nvSpPr>
        <p:spPr>
          <a:xfrm>
            <a:off x="4007769" y="1556792"/>
            <a:ext cx="4055919" cy="600164"/>
          </a:xfrm>
          <a:prstGeom prst="rect">
            <a:avLst/>
          </a:prstGeom>
        </p:spPr>
        <p:txBody>
          <a:bodyPr wrap="none">
            <a:spAutoFit/>
          </a:bodyPr>
          <a:lstStyle/>
          <a:p>
            <a:pPr algn="ctr">
              <a:lnSpc>
                <a:spcPct val="150000"/>
              </a:lnSpc>
            </a:pPr>
            <a:r>
              <a:rPr lang="en-US" altLang="zh-CN" sz="2400" b="1" dirty="0">
                <a:solidFill>
                  <a:schemeClr val="accent2"/>
                </a:solidFill>
                <a:latin typeface="Courier New" pitchFamily="49" charset="0"/>
              </a:rPr>
              <a:t>0 &lt;= 100 &amp;&amp; 200 &lt; 100</a:t>
            </a:r>
            <a:endParaRPr lang="zh-CN" altLang="en-US" sz="2400" b="1" dirty="0">
              <a:solidFill>
                <a:schemeClr val="accent2"/>
              </a:solidFill>
              <a:latin typeface="Courier New" pitchFamily="49" charset="0"/>
            </a:endParaRPr>
          </a:p>
        </p:txBody>
      </p:sp>
      <p:sp>
        <p:nvSpPr>
          <p:cNvPr id="28" name="矩形 27">
            <a:extLst>
              <a:ext uri="{FF2B5EF4-FFF2-40B4-BE49-F238E27FC236}">
                <a16:creationId xmlns:a16="http://schemas.microsoft.com/office/drawing/2014/main" id="{38E2727A-F3C9-EF4E-9844-72C373E73D13}"/>
              </a:ext>
            </a:extLst>
          </p:cNvPr>
          <p:cNvSpPr/>
          <p:nvPr/>
        </p:nvSpPr>
        <p:spPr>
          <a:xfrm>
            <a:off x="2809534" y="3789040"/>
            <a:ext cx="6452407" cy="600164"/>
          </a:xfrm>
          <a:prstGeom prst="rect">
            <a:avLst/>
          </a:prstGeom>
        </p:spPr>
        <p:txBody>
          <a:bodyPr wrap="none">
            <a:spAutoFit/>
          </a:bodyPr>
          <a:lstStyle/>
          <a:p>
            <a:pPr algn="ctr">
              <a:lnSpc>
                <a:spcPct val="150000"/>
              </a:lnSpc>
            </a:pPr>
            <a:r>
              <a:rPr lang="en-US" altLang="zh-CN" sz="2400" b="1" dirty="0">
                <a:solidFill>
                  <a:schemeClr val="accent2"/>
                </a:solidFill>
                <a:latin typeface="Courier New" pitchFamily="49" charset="0"/>
              </a:rPr>
              <a:t>20 &lt;= 25 &amp;&amp; !(40 &gt; 15) || 20 &gt;= 25</a:t>
            </a:r>
            <a:endParaRPr lang="zh-CN" altLang="en-US" sz="2400" b="1" dirty="0">
              <a:solidFill>
                <a:schemeClr val="accent2"/>
              </a:solidFill>
              <a:latin typeface="Courier New" pitchFamily="49" charset="0"/>
            </a:endParaRPr>
          </a:p>
        </p:txBody>
      </p:sp>
      <p:cxnSp>
        <p:nvCxnSpPr>
          <p:cNvPr id="29" name="直接连接符 8">
            <a:extLst>
              <a:ext uri="{FF2B5EF4-FFF2-40B4-BE49-F238E27FC236}">
                <a16:creationId xmlns:a16="http://schemas.microsoft.com/office/drawing/2014/main" id="{A2B70835-8B18-A74D-8C2F-12B74619DA03}"/>
              </a:ext>
            </a:extLst>
          </p:cNvPr>
          <p:cNvCxnSpPr/>
          <p:nvPr/>
        </p:nvCxnSpPr>
        <p:spPr>
          <a:xfrm>
            <a:off x="4007768" y="2203123"/>
            <a:ext cx="165618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直接连接符 11">
            <a:extLst>
              <a:ext uri="{FF2B5EF4-FFF2-40B4-BE49-F238E27FC236}">
                <a16:creationId xmlns:a16="http://schemas.microsoft.com/office/drawing/2014/main" id="{09224704-A91C-2A4F-867B-E9F159EEDC06}"/>
              </a:ext>
            </a:extLst>
          </p:cNvPr>
          <p:cNvCxnSpPr/>
          <p:nvPr/>
        </p:nvCxnSpPr>
        <p:spPr>
          <a:xfrm>
            <a:off x="6240016" y="2203123"/>
            <a:ext cx="17281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直接连接符 13">
            <a:extLst>
              <a:ext uri="{FF2B5EF4-FFF2-40B4-BE49-F238E27FC236}">
                <a16:creationId xmlns:a16="http://schemas.microsoft.com/office/drawing/2014/main" id="{AD19FBB0-E5E4-634C-8AB5-434F7F710BE2}"/>
              </a:ext>
            </a:extLst>
          </p:cNvPr>
          <p:cNvCxnSpPr/>
          <p:nvPr/>
        </p:nvCxnSpPr>
        <p:spPr>
          <a:xfrm>
            <a:off x="4007769" y="2564904"/>
            <a:ext cx="40559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5B7CE34F-75FE-4B41-9D21-C2AF75675F04}"/>
              </a:ext>
            </a:extLst>
          </p:cNvPr>
          <p:cNvSpPr>
            <a:spLocks noChangeAspect="1"/>
          </p:cNvSpPr>
          <p:nvPr/>
        </p:nvSpPr>
        <p:spPr>
          <a:xfrm>
            <a:off x="4684644" y="2089652"/>
            <a:ext cx="259229" cy="25922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rPr>
              <a:t>1</a:t>
            </a:r>
            <a:endParaRPr lang="zh-CN" altLang="en-US" sz="2000" b="1" dirty="0">
              <a:solidFill>
                <a:schemeClr val="tx1">
                  <a:lumMod val="75000"/>
                  <a:lumOff val="25000"/>
                </a:schemeClr>
              </a:solidFill>
            </a:endParaRPr>
          </a:p>
        </p:txBody>
      </p:sp>
      <p:sp>
        <p:nvSpPr>
          <p:cNvPr id="33" name="椭圆 32">
            <a:extLst>
              <a:ext uri="{FF2B5EF4-FFF2-40B4-BE49-F238E27FC236}">
                <a16:creationId xmlns:a16="http://schemas.microsoft.com/office/drawing/2014/main" id="{AB83BD5C-10B6-604B-85BA-39C80B4BA9EB}"/>
              </a:ext>
            </a:extLst>
          </p:cNvPr>
          <p:cNvSpPr>
            <a:spLocks noChangeAspect="1"/>
          </p:cNvSpPr>
          <p:nvPr/>
        </p:nvSpPr>
        <p:spPr>
          <a:xfrm>
            <a:off x="6974498" y="2089652"/>
            <a:ext cx="259229" cy="25922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rPr>
              <a:t>1</a:t>
            </a:r>
            <a:endParaRPr lang="zh-CN" altLang="en-US" sz="2000" b="1" dirty="0">
              <a:solidFill>
                <a:schemeClr val="tx1">
                  <a:lumMod val="75000"/>
                  <a:lumOff val="25000"/>
                </a:schemeClr>
              </a:solidFill>
            </a:endParaRPr>
          </a:p>
        </p:txBody>
      </p:sp>
      <p:sp>
        <p:nvSpPr>
          <p:cNvPr id="34" name="椭圆 33">
            <a:extLst>
              <a:ext uri="{FF2B5EF4-FFF2-40B4-BE49-F238E27FC236}">
                <a16:creationId xmlns:a16="http://schemas.microsoft.com/office/drawing/2014/main" id="{A6A96AA1-F12B-6940-95CC-6968C06FCB6B}"/>
              </a:ext>
            </a:extLst>
          </p:cNvPr>
          <p:cNvSpPr>
            <a:spLocks noChangeAspect="1"/>
          </p:cNvSpPr>
          <p:nvPr/>
        </p:nvSpPr>
        <p:spPr>
          <a:xfrm>
            <a:off x="5800542" y="2435290"/>
            <a:ext cx="259229" cy="25922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rPr>
              <a:t>2</a:t>
            </a:r>
            <a:endParaRPr lang="zh-CN" altLang="en-US" sz="2000" b="1" dirty="0">
              <a:solidFill>
                <a:schemeClr val="tx1">
                  <a:lumMod val="75000"/>
                  <a:lumOff val="25000"/>
                </a:schemeClr>
              </a:solidFill>
            </a:endParaRPr>
          </a:p>
        </p:txBody>
      </p:sp>
      <p:cxnSp>
        <p:nvCxnSpPr>
          <p:cNvPr id="35" name="直接连接符 18">
            <a:extLst>
              <a:ext uri="{FF2B5EF4-FFF2-40B4-BE49-F238E27FC236}">
                <a16:creationId xmlns:a16="http://schemas.microsoft.com/office/drawing/2014/main" id="{6A492AB2-9661-0B44-9377-9042B0A35784}"/>
              </a:ext>
            </a:extLst>
          </p:cNvPr>
          <p:cNvCxnSpPr/>
          <p:nvPr/>
        </p:nvCxnSpPr>
        <p:spPr>
          <a:xfrm>
            <a:off x="5159896" y="4447094"/>
            <a:ext cx="165618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55F95650-9D33-A140-847A-EA28227DF9AF}"/>
              </a:ext>
            </a:extLst>
          </p:cNvPr>
          <p:cNvSpPr>
            <a:spLocks noChangeAspect="1"/>
          </p:cNvSpPr>
          <p:nvPr/>
        </p:nvSpPr>
        <p:spPr>
          <a:xfrm>
            <a:off x="5879977" y="4333623"/>
            <a:ext cx="259229" cy="25922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rPr>
              <a:t>1</a:t>
            </a:r>
            <a:endParaRPr lang="zh-CN" altLang="en-US" sz="2000" b="1" dirty="0">
              <a:solidFill>
                <a:schemeClr val="tx1">
                  <a:lumMod val="75000"/>
                  <a:lumOff val="25000"/>
                </a:schemeClr>
              </a:solidFill>
            </a:endParaRPr>
          </a:p>
        </p:txBody>
      </p:sp>
      <p:cxnSp>
        <p:nvCxnSpPr>
          <p:cNvPr id="37" name="直接连接符 20">
            <a:extLst>
              <a:ext uri="{FF2B5EF4-FFF2-40B4-BE49-F238E27FC236}">
                <a16:creationId xmlns:a16="http://schemas.microsoft.com/office/drawing/2014/main" id="{E660E3E5-9DDF-5840-9E9D-8D0D0092FD94}"/>
              </a:ext>
            </a:extLst>
          </p:cNvPr>
          <p:cNvCxnSpPr/>
          <p:nvPr/>
        </p:nvCxnSpPr>
        <p:spPr>
          <a:xfrm>
            <a:off x="2940930" y="4439790"/>
            <a:ext cx="165618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3821C6A9-AB2D-7046-840A-74633A0F63B3}"/>
              </a:ext>
            </a:extLst>
          </p:cNvPr>
          <p:cNvSpPr>
            <a:spLocks noChangeAspect="1"/>
          </p:cNvSpPr>
          <p:nvPr/>
        </p:nvSpPr>
        <p:spPr>
          <a:xfrm>
            <a:off x="3661011" y="4326319"/>
            <a:ext cx="259229" cy="25922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rPr>
              <a:t>2</a:t>
            </a:r>
            <a:endParaRPr lang="zh-CN" altLang="en-US" sz="2000" b="1" dirty="0">
              <a:solidFill>
                <a:schemeClr val="tx1">
                  <a:lumMod val="75000"/>
                  <a:lumOff val="25000"/>
                </a:schemeClr>
              </a:solidFill>
            </a:endParaRPr>
          </a:p>
        </p:txBody>
      </p:sp>
      <p:cxnSp>
        <p:nvCxnSpPr>
          <p:cNvPr id="39" name="直接连接符 22">
            <a:extLst>
              <a:ext uri="{FF2B5EF4-FFF2-40B4-BE49-F238E27FC236}">
                <a16:creationId xmlns:a16="http://schemas.microsoft.com/office/drawing/2014/main" id="{B686A858-005D-4F4B-B5CE-9F5ED5FDCAB0}"/>
              </a:ext>
            </a:extLst>
          </p:cNvPr>
          <p:cNvCxnSpPr/>
          <p:nvPr/>
        </p:nvCxnSpPr>
        <p:spPr>
          <a:xfrm>
            <a:off x="7605756" y="4439790"/>
            <a:ext cx="165618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BFEA8CCE-F169-A44C-BD26-807A1E711CF7}"/>
              </a:ext>
            </a:extLst>
          </p:cNvPr>
          <p:cNvSpPr>
            <a:spLocks noChangeAspect="1"/>
          </p:cNvSpPr>
          <p:nvPr/>
        </p:nvSpPr>
        <p:spPr>
          <a:xfrm>
            <a:off x="8325837" y="4326319"/>
            <a:ext cx="259229" cy="25922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rPr>
              <a:t>2</a:t>
            </a:r>
            <a:endParaRPr lang="zh-CN" altLang="en-US" sz="2000" b="1" dirty="0">
              <a:solidFill>
                <a:schemeClr val="tx1">
                  <a:lumMod val="75000"/>
                  <a:lumOff val="25000"/>
                </a:schemeClr>
              </a:solidFill>
            </a:endParaRPr>
          </a:p>
        </p:txBody>
      </p:sp>
      <p:cxnSp>
        <p:nvCxnSpPr>
          <p:cNvPr id="41" name="直接连接符 24">
            <a:extLst>
              <a:ext uri="{FF2B5EF4-FFF2-40B4-BE49-F238E27FC236}">
                <a16:creationId xmlns:a16="http://schemas.microsoft.com/office/drawing/2014/main" id="{75317D67-B884-BF43-B308-A29AEC292485}"/>
              </a:ext>
            </a:extLst>
          </p:cNvPr>
          <p:cNvCxnSpPr/>
          <p:nvPr/>
        </p:nvCxnSpPr>
        <p:spPr>
          <a:xfrm>
            <a:off x="2879414" y="4869160"/>
            <a:ext cx="40559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id="{4F9C5D24-C30C-1540-83A3-243994B95000}"/>
              </a:ext>
            </a:extLst>
          </p:cNvPr>
          <p:cNvSpPr>
            <a:spLocks noChangeAspect="1"/>
          </p:cNvSpPr>
          <p:nvPr/>
        </p:nvSpPr>
        <p:spPr>
          <a:xfrm>
            <a:off x="4672187" y="4739546"/>
            <a:ext cx="259229" cy="25922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rPr>
              <a:t>3</a:t>
            </a:r>
            <a:endParaRPr lang="zh-CN" altLang="en-US" sz="2000" b="1" dirty="0">
              <a:solidFill>
                <a:schemeClr val="tx1">
                  <a:lumMod val="75000"/>
                  <a:lumOff val="25000"/>
                </a:schemeClr>
              </a:solidFill>
            </a:endParaRPr>
          </a:p>
        </p:txBody>
      </p:sp>
      <p:cxnSp>
        <p:nvCxnSpPr>
          <p:cNvPr id="43" name="直接连接符 26">
            <a:extLst>
              <a:ext uri="{FF2B5EF4-FFF2-40B4-BE49-F238E27FC236}">
                <a16:creationId xmlns:a16="http://schemas.microsoft.com/office/drawing/2014/main" id="{FC7F89DF-C29D-E145-9DF4-2256595A9364}"/>
              </a:ext>
            </a:extLst>
          </p:cNvPr>
          <p:cNvCxnSpPr/>
          <p:nvPr/>
        </p:nvCxnSpPr>
        <p:spPr>
          <a:xfrm>
            <a:off x="5159897" y="5283165"/>
            <a:ext cx="40559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DD1BD230-22F1-5147-8C5A-21A9A409E802}"/>
              </a:ext>
            </a:extLst>
          </p:cNvPr>
          <p:cNvSpPr>
            <a:spLocks noChangeAspect="1"/>
          </p:cNvSpPr>
          <p:nvPr/>
        </p:nvSpPr>
        <p:spPr>
          <a:xfrm>
            <a:off x="6952670" y="5153551"/>
            <a:ext cx="259229" cy="25922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75000"/>
                    <a:lumOff val="25000"/>
                  </a:schemeClr>
                </a:solidFill>
              </a:rPr>
              <a:t>4</a:t>
            </a:r>
            <a:endParaRPr lang="zh-CN" altLang="en-US" sz="2000" b="1" dirty="0">
              <a:solidFill>
                <a:schemeClr val="tx1">
                  <a:lumMod val="75000"/>
                  <a:lumOff val="25000"/>
                </a:schemeClr>
              </a:solidFill>
            </a:endParaRPr>
          </a:p>
        </p:txBody>
      </p:sp>
      <p:sp>
        <p:nvSpPr>
          <p:cNvPr id="45" name="TextBox 28">
            <a:extLst>
              <a:ext uri="{FF2B5EF4-FFF2-40B4-BE49-F238E27FC236}">
                <a16:creationId xmlns:a16="http://schemas.microsoft.com/office/drawing/2014/main" id="{AAA560F1-D163-7249-8B55-B7E692A7C363}"/>
              </a:ext>
            </a:extLst>
          </p:cNvPr>
          <p:cNvSpPr txBox="1"/>
          <p:nvPr/>
        </p:nvSpPr>
        <p:spPr>
          <a:xfrm>
            <a:off x="5030055" y="2772218"/>
            <a:ext cx="1800200" cy="584775"/>
          </a:xfrm>
          <a:prstGeom prst="rect">
            <a:avLst/>
          </a:prstGeom>
          <a:noFill/>
        </p:spPr>
        <p:txBody>
          <a:bodyPr wrap="square" rtlCol="0">
            <a:spAutoFit/>
          </a:bodyPr>
          <a:lstStyle/>
          <a:p>
            <a:pPr algn="ctr"/>
            <a:r>
              <a:rPr lang="en-US" altLang="zh-CN" sz="3200" b="1" dirty="0">
                <a:solidFill>
                  <a:schemeClr val="tx1">
                    <a:lumMod val="65000"/>
                    <a:lumOff val="35000"/>
                  </a:schemeClr>
                </a:solidFill>
              </a:rPr>
              <a:t>False</a:t>
            </a:r>
            <a:endParaRPr lang="zh-CN" altLang="en-US" sz="3200" b="1" dirty="0">
              <a:solidFill>
                <a:schemeClr val="tx1">
                  <a:lumMod val="65000"/>
                  <a:lumOff val="35000"/>
                </a:schemeClr>
              </a:solidFill>
            </a:endParaRPr>
          </a:p>
        </p:txBody>
      </p:sp>
      <p:sp>
        <p:nvSpPr>
          <p:cNvPr id="46" name="TextBox 29">
            <a:extLst>
              <a:ext uri="{FF2B5EF4-FFF2-40B4-BE49-F238E27FC236}">
                <a16:creationId xmlns:a16="http://schemas.microsoft.com/office/drawing/2014/main" id="{CD93FE09-5987-4E45-91EE-C3FAC120722E}"/>
              </a:ext>
            </a:extLst>
          </p:cNvPr>
          <p:cNvSpPr txBox="1"/>
          <p:nvPr/>
        </p:nvSpPr>
        <p:spPr>
          <a:xfrm>
            <a:off x="5087888" y="5661249"/>
            <a:ext cx="1800200" cy="584775"/>
          </a:xfrm>
          <a:prstGeom prst="rect">
            <a:avLst/>
          </a:prstGeom>
          <a:noFill/>
        </p:spPr>
        <p:txBody>
          <a:bodyPr wrap="square" rtlCol="0">
            <a:spAutoFit/>
          </a:bodyPr>
          <a:lstStyle/>
          <a:p>
            <a:pPr algn="ctr"/>
            <a:r>
              <a:rPr lang="en-US" altLang="zh-CN" sz="3200" b="1" dirty="0">
                <a:solidFill>
                  <a:schemeClr val="tx1">
                    <a:lumMod val="65000"/>
                    <a:lumOff val="35000"/>
                  </a:schemeClr>
                </a:solidFill>
              </a:rPr>
              <a:t>False</a:t>
            </a:r>
            <a:endParaRPr lang="zh-CN" altLang="en-US" sz="3200" b="1" dirty="0">
              <a:solidFill>
                <a:schemeClr val="tx1">
                  <a:lumMod val="65000"/>
                  <a:lumOff val="35000"/>
                </a:schemeClr>
              </a:solidFill>
            </a:endParaRPr>
          </a:p>
        </p:txBody>
      </p:sp>
      <p:sp>
        <p:nvSpPr>
          <p:cNvPr id="47" name="矩形 46">
            <a:extLst>
              <a:ext uri="{FF2B5EF4-FFF2-40B4-BE49-F238E27FC236}">
                <a16:creationId xmlns:a16="http://schemas.microsoft.com/office/drawing/2014/main" id="{90152C80-D1CC-894B-A727-90C9F85168FE}"/>
              </a:ext>
            </a:extLst>
          </p:cNvPr>
          <p:cNvSpPr/>
          <p:nvPr/>
        </p:nvSpPr>
        <p:spPr>
          <a:xfrm>
            <a:off x="1980333" y="6075253"/>
            <a:ext cx="5408621" cy="707886"/>
          </a:xfrm>
          <a:prstGeom prst="rect">
            <a:avLst/>
          </a:prstGeom>
        </p:spPr>
        <p:txBody>
          <a:bodyPr wrap="square">
            <a:spAutoFit/>
          </a:bodyPr>
          <a:lstStyle/>
          <a:p>
            <a:pPr marL="1371600" lvl="2" indent="-457200">
              <a:buSzPct val="90000"/>
            </a:pPr>
            <a:r>
              <a:rPr lang="en-US" altLang="zh-CN" sz="2000" dirty="0">
                <a:solidFill>
                  <a:schemeClr val="tx1">
                    <a:lumMod val="65000"/>
                    <a:lumOff val="35000"/>
                  </a:schemeClr>
                </a:solidFill>
              </a:rPr>
              <a:t>(!) &gt; (&amp;&amp;) &gt; (||)</a:t>
            </a:r>
          </a:p>
          <a:p>
            <a:pPr marL="1371600" lvl="2" indent="-457200">
              <a:buSzPct val="90000"/>
            </a:pPr>
            <a:r>
              <a:rPr lang="en-US" altLang="zh-CN" sz="2000" dirty="0">
                <a:solidFill>
                  <a:schemeClr val="tx1">
                    <a:lumMod val="65000"/>
                    <a:lumOff val="35000"/>
                  </a:schemeClr>
                </a:solidFill>
              </a:rPr>
              <a:t>(!)&gt;</a:t>
            </a:r>
            <a:r>
              <a:rPr lang="zh-CN" altLang="en-US" sz="2000" dirty="0">
                <a:solidFill>
                  <a:schemeClr val="tx1">
                    <a:lumMod val="65000"/>
                    <a:lumOff val="35000"/>
                  </a:schemeClr>
                </a:solidFill>
              </a:rPr>
              <a:t>算术运算符</a:t>
            </a:r>
            <a:r>
              <a:rPr lang="en-US" altLang="zh-CN" sz="2000" dirty="0">
                <a:solidFill>
                  <a:schemeClr val="tx1">
                    <a:lumMod val="65000"/>
                    <a:lumOff val="35000"/>
                  </a:schemeClr>
                </a:solidFill>
              </a:rPr>
              <a:t>&gt;</a:t>
            </a:r>
            <a:r>
              <a:rPr lang="zh-CN" altLang="en-US" sz="2000" dirty="0">
                <a:solidFill>
                  <a:schemeClr val="tx1">
                    <a:lumMod val="65000"/>
                    <a:lumOff val="35000"/>
                  </a:schemeClr>
                </a:solidFill>
              </a:rPr>
              <a:t>关系运算符</a:t>
            </a:r>
            <a:r>
              <a:rPr lang="en-US" altLang="zh-CN" sz="2000" dirty="0">
                <a:solidFill>
                  <a:schemeClr val="tx1">
                    <a:lumMod val="65000"/>
                    <a:lumOff val="35000"/>
                  </a:schemeClr>
                </a:solidFill>
              </a:rPr>
              <a:t>&gt;(&amp;&amp;) &gt; (||)</a:t>
            </a:r>
          </a:p>
        </p:txBody>
      </p:sp>
      <p:sp>
        <p:nvSpPr>
          <p:cNvPr id="48" name="TextBox 27">
            <a:extLst>
              <a:ext uri="{FF2B5EF4-FFF2-40B4-BE49-F238E27FC236}">
                <a16:creationId xmlns:a16="http://schemas.microsoft.com/office/drawing/2014/main" id="{EC19CDF5-79C4-B94C-A3EB-31B9C8616E73}"/>
              </a:ext>
            </a:extLst>
          </p:cNvPr>
          <p:cNvSpPr txBox="1"/>
          <p:nvPr/>
        </p:nvSpPr>
        <p:spPr>
          <a:xfrm>
            <a:off x="1861506" y="6136809"/>
            <a:ext cx="936104" cy="646331"/>
          </a:xfrm>
          <a:prstGeom prst="rect">
            <a:avLst/>
          </a:prstGeom>
          <a:noFill/>
        </p:spPr>
        <p:txBody>
          <a:bodyPr wrap="square" rtlCol="0">
            <a:spAutoFit/>
          </a:bodyPr>
          <a:lstStyle/>
          <a:p>
            <a:r>
              <a:rPr lang="en-US" altLang="zh-CN" sz="3600" b="1" dirty="0">
                <a:solidFill>
                  <a:schemeClr val="accent2"/>
                </a:solidFill>
              </a:rPr>
              <a:t>P.S.</a:t>
            </a:r>
            <a:endParaRPr lang="zh-CN" altLang="en-US" sz="3600" b="1" dirty="0">
              <a:solidFill>
                <a:schemeClr val="accent2"/>
              </a:solidFill>
            </a:endParaRPr>
          </a:p>
        </p:txBody>
      </p:sp>
    </p:spTree>
    <p:extLst>
      <p:ext uri="{BB962C8B-B14F-4D97-AF65-F5344CB8AC3E}">
        <p14:creationId xmlns:p14="http://schemas.microsoft.com/office/powerpoint/2010/main" val="292557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fade">
                                      <p:cBhvr>
                                        <p:cTn id="41" dur="500"/>
                                        <p:tgtEl>
                                          <p:spTgt spid="3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500"/>
                                        <p:tgtEl>
                                          <p:spTgt spid="40"/>
                                        </p:tgtEl>
                                      </p:cBhvr>
                                    </p:animEffect>
                                  </p:childTnLst>
                                </p:cTn>
                              </p:par>
                              <p:par>
                                <p:cTn id="45" presetID="10"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fade">
                                      <p:cBhvr>
                                        <p:cTn id="63" dur="500"/>
                                        <p:tgtEl>
                                          <p:spTgt spid="4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fade">
                                      <p:cBhvr>
                                        <p:cTn id="7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6" grpId="0" animBg="1"/>
      <p:bldP spid="38" grpId="0" animBg="1"/>
      <p:bldP spid="40" grpId="0" animBg="1"/>
      <p:bldP spid="42" grpId="0" animBg="1"/>
      <p:bldP spid="44" grpId="0" animBg="1"/>
      <p:bldP spid="45" grpId="0"/>
      <p:bldP spid="4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68</a:t>
            </a:fld>
            <a:endParaRPr lang="zh-CN" altLang="en-US"/>
          </a:p>
        </p:txBody>
      </p:sp>
      <p:sp>
        <p:nvSpPr>
          <p:cNvPr id="6" name="object 2">
            <a:extLst>
              <a:ext uri="{FF2B5EF4-FFF2-40B4-BE49-F238E27FC236}">
                <a16:creationId xmlns:a16="http://schemas.microsoft.com/office/drawing/2014/main" id="{8C4FD01F-3A8D-5C44-9D22-A6389691F5FF}"/>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26" name="TextBox 13">
            <a:extLst>
              <a:ext uri="{FF2B5EF4-FFF2-40B4-BE49-F238E27FC236}">
                <a16:creationId xmlns:a16="http://schemas.microsoft.com/office/drawing/2014/main" id="{368C2C31-5046-CC4B-83AF-C7B756C4399B}"/>
              </a:ext>
            </a:extLst>
          </p:cNvPr>
          <p:cNvSpPr txBox="1"/>
          <p:nvPr/>
        </p:nvSpPr>
        <p:spPr>
          <a:xfrm>
            <a:off x="2135560" y="1412777"/>
            <a:ext cx="3240360" cy="461665"/>
          </a:xfrm>
          <a:prstGeom prst="rect">
            <a:avLst/>
          </a:prstGeom>
          <a:noFill/>
        </p:spPr>
        <p:txBody>
          <a:bodyPr wrap="square" rtlCol="0">
            <a:spAutoFit/>
          </a:bodyPr>
          <a:lstStyle/>
          <a:p>
            <a:r>
              <a:rPr lang="zh-CN" altLang="en-US" sz="2400" b="1" dirty="0">
                <a:solidFill>
                  <a:schemeClr val="accent1"/>
                </a:solidFill>
                <a:latin typeface="微软雅黑" pitchFamily="34" charset="-122"/>
                <a:ea typeface="微软雅黑" pitchFamily="34" charset="-122"/>
              </a:rPr>
              <a:t>按运算符类型分类</a:t>
            </a:r>
          </a:p>
        </p:txBody>
      </p:sp>
      <p:cxnSp>
        <p:nvCxnSpPr>
          <p:cNvPr id="49" name="直接连接符 5">
            <a:extLst>
              <a:ext uri="{FF2B5EF4-FFF2-40B4-BE49-F238E27FC236}">
                <a16:creationId xmlns:a16="http://schemas.microsoft.com/office/drawing/2014/main" id="{486D9DAF-24DC-E94F-B4C0-58C99A47EE29}"/>
              </a:ext>
            </a:extLst>
          </p:cNvPr>
          <p:cNvCxnSpPr/>
          <p:nvPr/>
        </p:nvCxnSpPr>
        <p:spPr>
          <a:xfrm>
            <a:off x="2999656" y="1874442"/>
            <a:ext cx="0" cy="424411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7">
            <a:extLst>
              <a:ext uri="{FF2B5EF4-FFF2-40B4-BE49-F238E27FC236}">
                <a16:creationId xmlns:a16="http://schemas.microsoft.com/office/drawing/2014/main" id="{BD7DE3A7-F731-1549-B387-0C86D7B3BAE0}"/>
              </a:ext>
            </a:extLst>
          </p:cNvPr>
          <p:cNvCxnSpPr/>
          <p:nvPr/>
        </p:nvCxnSpPr>
        <p:spPr>
          <a:xfrm>
            <a:off x="2999656" y="237414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22">
            <a:extLst>
              <a:ext uri="{FF2B5EF4-FFF2-40B4-BE49-F238E27FC236}">
                <a16:creationId xmlns:a16="http://schemas.microsoft.com/office/drawing/2014/main" id="{E6D70418-7431-4C46-AB4A-28B62CCD0556}"/>
              </a:ext>
            </a:extLst>
          </p:cNvPr>
          <p:cNvCxnSpPr/>
          <p:nvPr/>
        </p:nvCxnSpPr>
        <p:spPr>
          <a:xfrm>
            <a:off x="2999656" y="295020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23">
            <a:extLst>
              <a:ext uri="{FF2B5EF4-FFF2-40B4-BE49-F238E27FC236}">
                <a16:creationId xmlns:a16="http://schemas.microsoft.com/office/drawing/2014/main" id="{8713D303-0DC4-4742-8245-6620302F4B19}"/>
              </a:ext>
            </a:extLst>
          </p:cNvPr>
          <p:cNvCxnSpPr/>
          <p:nvPr/>
        </p:nvCxnSpPr>
        <p:spPr>
          <a:xfrm>
            <a:off x="2999656" y="352627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24">
            <a:extLst>
              <a:ext uri="{FF2B5EF4-FFF2-40B4-BE49-F238E27FC236}">
                <a16:creationId xmlns:a16="http://schemas.microsoft.com/office/drawing/2014/main" id="{D9E2AAD6-19B6-8946-AA6A-9F0FFCAF470E}"/>
              </a:ext>
            </a:extLst>
          </p:cNvPr>
          <p:cNvCxnSpPr/>
          <p:nvPr/>
        </p:nvCxnSpPr>
        <p:spPr>
          <a:xfrm>
            <a:off x="2999656" y="4102334"/>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25">
            <a:extLst>
              <a:ext uri="{FF2B5EF4-FFF2-40B4-BE49-F238E27FC236}">
                <a16:creationId xmlns:a16="http://schemas.microsoft.com/office/drawing/2014/main" id="{0FC48598-878B-4348-862E-8A7E12D8C844}"/>
              </a:ext>
            </a:extLst>
          </p:cNvPr>
          <p:cNvCxnSpPr/>
          <p:nvPr/>
        </p:nvCxnSpPr>
        <p:spPr>
          <a:xfrm>
            <a:off x="2993958" y="4648329"/>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26">
            <a:extLst>
              <a:ext uri="{FF2B5EF4-FFF2-40B4-BE49-F238E27FC236}">
                <a16:creationId xmlns:a16="http://schemas.microsoft.com/office/drawing/2014/main" id="{4560E382-C286-AC45-9608-68549ADC6EFE}"/>
              </a:ext>
            </a:extLst>
          </p:cNvPr>
          <p:cNvCxnSpPr/>
          <p:nvPr/>
        </p:nvCxnSpPr>
        <p:spPr>
          <a:xfrm>
            <a:off x="2999656" y="525446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D08CE7B4-6E85-E749-968A-B83F8C1D582C}"/>
              </a:ext>
            </a:extLst>
          </p:cNvPr>
          <p:cNvSpPr/>
          <p:nvPr/>
        </p:nvSpPr>
        <p:spPr>
          <a:xfrm>
            <a:off x="4267634" y="2187975"/>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算数运算符</a:t>
            </a:r>
            <a:r>
              <a:rPr lang="en-US" altLang="zh-CN" sz="2000" b="1" dirty="0">
                <a:solidFill>
                  <a:schemeClr val="bg1"/>
                </a:solidFill>
                <a:latin typeface="微软雅黑" pitchFamily="34" charset="-122"/>
                <a:ea typeface="微软雅黑" pitchFamily="34" charset="-122"/>
              </a:rPr>
              <a:t>(Arithmetic Operators)</a:t>
            </a:r>
            <a:endParaRPr lang="zh-CN" altLang="en-US" sz="1600" b="1" dirty="0">
              <a:solidFill>
                <a:schemeClr val="bg1"/>
              </a:solidFill>
              <a:latin typeface="微软雅黑" pitchFamily="34" charset="-122"/>
              <a:ea typeface="微软雅黑" pitchFamily="34" charset="-122"/>
            </a:endParaRPr>
          </a:p>
        </p:txBody>
      </p:sp>
      <p:sp>
        <p:nvSpPr>
          <p:cNvPr id="57" name="矩形 56">
            <a:extLst>
              <a:ext uri="{FF2B5EF4-FFF2-40B4-BE49-F238E27FC236}">
                <a16:creationId xmlns:a16="http://schemas.microsoft.com/office/drawing/2014/main" id="{DA736FDE-A40B-2140-AC21-6633A8FCA077}"/>
              </a:ext>
            </a:extLst>
          </p:cNvPr>
          <p:cNvSpPr/>
          <p:nvPr/>
        </p:nvSpPr>
        <p:spPr>
          <a:xfrm>
            <a:off x="4267634" y="2730844"/>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关系运算符</a:t>
            </a:r>
            <a:r>
              <a:rPr lang="en-US" altLang="zh-CN" sz="2000" b="1" dirty="0">
                <a:solidFill>
                  <a:schemeClr val="bg1"/>
                </a:solidFill>
                <a:latin typeface="微软雅黑" pitchFamily="34" charset="-122"/>
                <a:ea typeface="微软雅黑" pitchFamily="34" charset="-122"/>
              </a:rPr>
              <a:t>(Relational Operators)</a:t>
            </a:r>
            <a:endParaRPr lang="zh-CN" altLang="en-US" sz="1600" b="1" dirty="0">
              <a:solidFill>
                <a:schemeClr val="bg1"/>
              </a:solidFill>
              <a:latin typeface="微软雅黑" pitchFamily="34" charset="-122"/>
              <a:ea typeface="微软雅黑" pitchFamily="34" charset="-122"/>
            </a:endParaRPr>
          </a:p>
        </p:txBody>
      </p:sp>
      <p:sp>
        <p:nvSpPr>
          <p:cNvPr id="58" name="矩形 57">
            <a:extLst>
              <a:ext uri="{FF2B5EF4-FFF2-40B4-BE49-F238E27FC236}">
                <a16:creationId xmlns:a16="http://schemas.microsoft.com/office/drawing/2014/main" id="{86147072-31B1-9C47-90AC-4C37FE2FC815}"/>
              </a:ext>
            </a:extLst>
          </p:cNvPr>
          <p:cNvSpPr/>
          <p:nvPr/>
        </p:nvSpPr>
        <p:spPr>
          <a:xfrm>
            <a:off x="4267634" y="3303264"/>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逻辑运算符</a:t>
            </a:r>
            <a:r>
              <a:rPr lang="en-US" altLang="zh-CN" sz="2000" b="1" dirty="0">
                <a:solidFill>
                  <a:schemeClr val="bg1"/>
                </a:solidFill>
                <a:latin typeface="微软雅黑" pitchFamily="34" charset="-122"/>
                <a:ea typeface="微软雅黑" pitchFamily="34" charset="-122"/>
              </a:rPr>
              <a:t>(Logical Operators)</a:t>
            </a:r>
            <a:endParaRPr lang="zh-CN" altLang="en-US" sz="1600" b="1" dirty="0">
              <a:solidFill>
                <a:schemeClr val="bg1"/>
              </a:solidFill>
              <a:latin typeface="微软雅黑" pitchFamily="34" charset="-122"/>
              <a:ea typeface="微软雅黑" pitchFamily="34" charset="-122"/>
            </a:endParaRPr>
          </a:p>
        </p:txBody>
      </p:sp>
      <p:sp>
        <p:nvSpPr>
          <p:cNvPr id="59" name="矩形 58">
            <a:extLst>
              <a:ext uri="{FF2B5EF4-FFF2-40B4-BE49-F238E27FC236}">
                <a16:creationId xmlns:a16="http://schemas.microsoft.com/office/drawing/2014/main" id="{8A841703-FC6D-8146-9F6C-677CE89C303D}"/>
              </a:ext>
            </a:extLst>
          </p:cNvPr>
          <p:cNvSpPr/>
          <p:nvPr/>
        </p:nvSpPr>
        <p:spPr>
          <a:xfrm>
            <a:off x="4267634" y="3918823"/>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位运算符</a:t>
            </a:r>
            <a:r>
              <a:rPr lang="en-US" altLang="zh-CN" sz="2000" b="1" dirty="0">
                <a:solidFill>
                  <a:schemeClr val="bg1"/>
                </a:solidFill>
                <a:latin typeface="微软雅黑" pitchFamily="34" charset="-122"/>
                <a:ea typeface="微软雅黑" pitchFamily="34" charset="-122"/>
              </a:rPr>
              <a:t>(Bitwise Operators)</a:t>
            </a:r>
            <a:endParaRPr lang="zh-CN" altLang="en-US" sz="1600" b="1" dirty="0">
              <a:solidFill>
                <a:schemeClr val="bg1"/>
              </a:solidFill>
              <a:latin typeface="微软雅黑" pitchFamily="34" charset="-122"/>
              <a:ea typeface="微软雅黑" pitchFamily="34" charset="-122"/>
            </a:endParaRPr>
          </a:p>
        </p:txBody>
      </p:sp>
      <p:sp>
        <p:nvSpPr>
          <p:cNvPr id="60" name="矩形 59">
            <a:extLst>
              <a:ext uri="{FF2B5EF4-FFF2-40B4-BE49-F238E27FC236}">
                <a16:creationId xmlns:a16="http://schemas.microsoft.com/office/drawing/2014/main" id="{C8373E91-8C61-3341-B4FB-A4535FA18A0D}"/>
              </a:ext>
            </a:extLst>
          </p:cNvPr>
          <p:cNvSpPr/>
          <p:nvPr/>
        </p:nvSpPr>
        <p:spPr>
          <a:xfrm>
            <a:off x="4252500" y="4464818"/>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移位运算符</a:t>
            </a:r>
            <a:r>
              <a:rPr lang="en-US" altLang="zh-CN" sz="2000" b="1" dirty="0">
                <a:solidFill>
                  <a:schemeClr val="bg1"/>
                </a:solidFill>
                <a:latin typeface="微软雅黑" pitchFamily="34" charset="-122"/>
                <a:ea typeface="微软雅黑" pitchFamily="34" charset="-122"/>
              </a:rPr>
              <a:t>(Shift Operators)</a:t>
            </a:r>
            <a:endParaRPr lang="zh-CN" altLang="en-US" sz="1600" b="1" dirty="0">
              <a:solidFill>
                <a:schemeClr val="bg1"/>
              </a:solidFill>
              <a:latin typeface="微软雅黑" pitchFamily="34" charset="-122"/>
              <a:ea typeface="微软雅黑" pitchFamily="34" charset="-122"/>
            </a:endParaRPr>
          </a:p>
        </p:txBody>
      </p:sp>
      <p:sp>
        <p:nvSpPr>
          <p:cNvPr id="61" name="矩形 60">
            <a:extLst>
              <a:ext uri="{FF2B5EF4-FFF2-40B4-BE49-F238E27FC236}">
                <a16:creationId xmlns:a16="http://schemas.microsoft.com/office/drawing/2014/main" id="{36107382-1565-6E4E-A5E4-94E7466B65CD}"/>
              </a:ext>
            </a:extLst>
          </p:cNvPr>
          <p:cNvSpPr/>
          <p:nvPr/>
        </p:nvSpPr>
        <p:spPr>
          <a:xfrm>
            <a:off x="4247419" y="5038439"/>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条件运算符</a:t>
            </a:r>
            <a:r>
              <a:rPr lang="en-US" altLang="zh-CN" sz="2000" b="1" dirty="0">
                <a:solidFill>
                  <a:schemeClr val="bg1"/>
                </a:solidFill>
                <a:latin typeface="微软雅黑" pitchFamily="34" charset="-122"/>
                <a:ea typeface="微软雅黑" pitchFamily="34" charset="-122"/>
              </a:rPr>
              <a:t>(Conditional Operators)</a:t>
            </a:r>
            <a:endParaRPr lang="zh-CN" altLang="en-US" sz="1600" b="1" dirty="0">
              <a:solidFill>
                <a:schemeClr val="bg1"/>
              </a:solidFill>
              <a:latin typeface="微软雅黑" pitchFamily="34" charset="-122"/>
              <a:ea typeface="微软雅黑" pitchFamily="34" charset="-122"/>
            </a:endParaRPr>
          </a:p>
        </p:txBody>
      </p:sp>
      <p:cxnSp>
        <p:nvCxnSpPr>
          <p:cNvPr id="62" name="直接连接符 33">
            <a:extLst>
              <a:ext uri="{FF2B5EF4-FFF2-40B4-BE49-F238E27FC236}">
                <a16:creationId xmlns:a16="http://schemas.microsoft.com/office/drawing/2014/main" id="{F3C4E85C-6820-1D4C-B4A5-DB242B44932D}"/>
              </a:ext>
            </a:extLst>
          </p:cNvPr>
          <p:cNvCxnSpPr/>
          <p:nvPr/>
        </p:nvCxnSpPr>
        <p:spPr>
          <a:xfrm>
            <a:off x="2999656" y="583052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3" name="矩形 62">
            <a:extLst>
              <a:ext uri="{FF2B5EF4-FFF2-40B4-BE49-F238E27FC236}">
                <a16:creationId xmlns:a16="http://schemas.microsoft.com/office/drawing/2014/main" id="{7B870CEC-287C-814D-A155-42746AA67252}"/>
              </a:ext>
            </a:extLst>
          </p:cNvPr>
          <p:cNvSpPr/>
          <p:nvPr/>
        </p:nvSpPr>
        <p:spPr>
          <a:xfrm>
            <a:off x="4247419" y="5614503"/>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赋值运算符</a:t>
            </a:r>
            <a:r>
              <a:rPr lang="en-US" altLang="zh-CN" sz="2000" b="1" dirty="0">
                <a:solidFill>
                  <a:schemeClr val="bg1"/>
                </a:solidFill>
                <a:latin typeface="微软雅黑" pitchFamily="34" charset="-122"/>
                <a:ea typeface="微软雅黑" pitchFamily="34" charset="-122"/>
              </a:rPr>
              <a:t>(Assignment Operators)</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186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6"/>
                                        </p:tgtEl>
                                        <p:attrNameLst>
                                          <p:attrName>style.opacity</p:attrName>
                                        </p:attrNameLst>
                                      </p:cBhvr>
                                      <p:to>
                                        <p:strVal val="0.5"/>
                                      </p:to>
                                    </p:set>
                                    <p:animEffect filter="image" prLst="opacity: 0.5">
                                      <p:cBhvr rctx="IE">
                                        <p:cTn id="7" dur="indefinite"/>
                                        <p:tgtEl>
                                          <p:spTgt spid="56"/>
                                        </p:tgtEl>
                                      </p:cBhvr>
                                    </p:animEffect>
                                  </p:childTnLst>
                                </p:cTn>
                              </p:par>
                              <p:par>
                                <p:cTn id="8" presetID="9" presetClass="emph" presetSubtype="0" grpId="0" nodeType="withEffect">
                                  <p:stCondLst>
                                    <p:cond delay="0"/>
                                  </p:stCondLst>
                                  <p:childTnLst>
                                    <p:set>
                                      <p:cBhvr rctx="PPT">
                                        <p:cTn id="9" dur="indefinite"/>
                                        <p:tgtEl>
                                          <p:spTgt spid="60"/>
                                        </p:tgtEl>
                                        <p:attrNameLst>
                                          <p:attrName>style.opacity</p:attrName>
                                        </p:attrNameLst>
                                      </p:cBhvr>
                                      <p:to>
                                        <p:strVal val="0.5"/>
                                      </p:to>
                                    </p:set>
                                    <p:animEffect filter="image" prLst="opacity: 0.5">
                                      <p:cBhvr rctx="IE">
                                        <p:cTn id="10" dur="indefinite"/>
                                        <p:tgtEl>
                                          <p:spTgt spid="60"/>
                                        </p:tgtEl>
                                      </p:cBhvr>
                                    </p:animEffect>
                                  </p:childTnLst>
                                </p:cTn>
                              </p:par>
                              <p:par>
                                <p:cTn id="11" presetID="9" presetClass="emph" presetSubtype="0" grpId="0" nodeType="withEffect">
                                  <p:stCondLst>
                                    <p:cond delay="0"/>
                                  </p:stCondLst>
                                  <p:childTnLst>
                                    <p:set>
                                      <p:cBhvr rctx="PPT">
                                        <p:cTn id="12" dur="indefinite"/>
                                        <p:tgtEl>
                                          <p:spTgt spid="61"/>
                                        </p:tgtEl>
                                        <p:attrNameLst>
                                          <p:attrName>style.opacity</p:attrName>
                                        </p:attrNameLst>
                                      </p:cBhvr>
                                      <p:to>
                                        <p:strVal val="0.5"/>
                                      </p:to>
                                    </p:set>
                                    <p:animEffect filter="image" prLst="opacity: 0.5">
                                      <p:cBhvr rctx="IE">
                                        <p:cTn id="13" dur="indefinite"/>
                                        <p:tgtEl>
                                          <p:spTgt spid="61"/>
                                        </p:tgtEl>
                                      </p:cBhvr>
                                    </p:animEffect>
                                  </p:childTnLst>
                                </p:cTn>
                              </p:par>
                              <p:par>
                                <p:cTn id="14" presetID="9" presetClass="emph" presetSubtype="0" grpId="0" nodeType="withEffect">
                                  <p:stCondLst>
                                    <p:cond delay="0"/>
                                  </p:stCondLst>
                                  <p:childTnLst>
                                    <p:set>
                                      <p:cBhvr rctx="PPT">
                                        <p:cTn id="15" dur="indefinite"/>
                                        <p:tgtEl>
                                          <p:spTgt spid="63"/>
                                        </p:tgtEl>
                                        <p:attrNameLst>
                                          <p:attrName>style.opacity</p:attrName>
                                        </p:attrNameLst>
                                      </p:cBhvr>
                                      <p:to>
                                        <p:strVal val="0.5"/>
                                      </p:to>
                                    </p:set>
                                    <p:animEffect filter="image" prLst="opacity: 0.5">
                                      <p:cBhvr rctx="IE">
                                        <p:cTn id="16" dur="indefinite"/>
                                        <p:tgtEl>
                                          <p:spTgt spid="63"/>
                                        </p:tgtEl>
                                      </p:cBhvr>
                                    </p:animEffect>
                                  </p:childTnLst>
                                </p:cTn>
                              </p:par>
                              <p:par>
                                <p:cTn id="17" presetID="9" presetClass="emph" presetSubtype="0" grpId="0" nodeType="withEffect">
                                  <p:stCondLst>
                                    <p:cond delay="0"/>
                                  </p:stCondLst>
                                  <p:childTnLst>
                                    <p:set>
                                      <p:cBhvr rctx="PPT">
                                        <p:cTn id="18" dur="indefinite"/>
                                        <p:tgtEl>
                                          <p:spTgt spid="57"/>
                                        </p:tgtEl>
                                        <p:attrNameLst>
                                          <p:attrName>style.opacity</p:attrName>
                                        </p:attrNameLst>
                                      </p:cBhvr>
                                      <p:to>
                                        <p:strVal val="0.5"/>
                                      </p:to>
                                    </p:set>
                                    <p:animEffect filter="image" prLst="opacity: 0.5">
                                      <p:cBhvr rctx="IE">
                                        <p:cTn id="19" dur="indefinite"/>
                                        <p:tgtEl>
                                          <p:spTgt spid="57"/>
                                        </p:tgtEl>
                                      </p:cBhvr>
                                    </p:animEffect>
                                  </p:childTnLst>
                                </p:cTn>
                              </p:par>
                              <p:par>
                                <p:cTn id="20" presetID="9" presetClass="emph" presetSubtype="0" grpId="0" nodeType="withEffect">
                                  <p:stCondLst>
                                    <p:cond delay="0"/>
                                  </p:stCondLst>
                                  <p:childTnLst>
                                    <p:set>
                                      <p:cBhvr rctx="PPT">
                                        <p:cTn id="21" dur="indefinite"/>
                                        <p:tgtEl>
                                          <p:spTgt spid="58"/>
                                        </p:tgtEl>
                                        <p:attrNameLst>
                                          <p:attrName>style.opacity</p:attrName>
                                        </p:attrNameLst>
                                      </p:cBhvr>
                                      <p:to>
                                        <p:strVal val="0.5"/>
                                      </p:to>
                                    </p:set>
                                    <p:animEffect filter="image" prLst="opacity: 0.5">
                                      <p:cBhvr rctx="IE">
                                        <p:cTn id="22" dur="indefinite"/>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60" grpId="0" animBg="1"/>
      <p:bldP spid="61" grpId="0" animBg="1"/>
      <p:bldP spid="6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69</a:t>
            </a:fld>
            <a:endParaRPr lang="zh-CN" altLang="en-US"/>
          </a:p>
        </p:txBody>
      </p:sp>
      <p:sp>
        <p:nvSpPr>
          <p:cNvPr id="6" name="object 2">
            <a:extLst>
              <a:ext uri="{FF2B5EF4-FFF2-40B4-BE49-F238E27FC236}">
                <a16:creationId xmlns:a16="http://schemas.microsoft.com/office/drawing/2014/main" id="{8C4FD01F-3A8D-5C44-9D22-A6389691F5FF}"/>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运算符：位运算法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26" name="TextBox 30">
            <a:extLst>
              <a:ext uri="{FF2B5EF4-FFF2-40B4-BE49-F238E27FC236}">
                <a16:creationId xmlns:a16="http://schemas.microsoft.com/office/drawing/2014/main" id="{2B10F0E1-27CE-4048-AA44-E56F16400A2B}"/>
              </a:ext>
            </a:extLst>
          </p:cNvPr>
          <p:cNvSpPr txBox="1"/>
          <p:nvPr/>
        </p:nvSpPr>
        <p:spPr>
          <a:xfrm>
            <a:off x="3791744" y="1412776"/>
            <a:ext cx="4680520" cy="400110"/>
          </a:xfrm>
          <a:prstGeom prst="rect">
            <a:avLst/>
          </a:prstGeom>
          <a:noFill/>
        </p:spPr>
        <p:txBody>
          <a:bodyPr wrap="square" rtlCol="0">
            <a:spAutoFit/>
          </a:bodyPr>
          <a:lstStyle/>
          <a:p>
            <a:r>
              <a:rPr lang="zh-CN" altLang="en-US" sz="2000" b="1" dirty="0">
                <a:solidFill>
                  <a:schemeClr val="accent1"/>
                </a:solidFill>
                <a:latin typeface="微软雅黑" pitchFamily="34" charset="-122"/>
                <a:ea typeface="微软雅黑" pitchFamily="34" charset="-122"/>
              </a:rPr>
              <a:t>操作数的位操作，实现更精细的控制</a:t>
            </a:r>
            <a:endParaRPr lang="zh-CN" altLang="en-US" sz="2000" b="1" dirty="0">
              <a:solidFill>
                <a:schemeClr val="accent2"/>
              </a:solidFill>
              <a:latin typeface="微软雅黑" pitchFamily="34" charset="-122"/>
              <a:ea typeface="微软雅黑" pitchFamily="34" charset="-122"/>
            </a:endParaRPr>
          </a:p>
        </p:txBody>
      </p:sp>
      <p:sp>
        <p:nvSpPr>
          <p:cNvPr id="49" name="矩形 48">
            <a:extLst>
              <a:ext uri="{FF2B5EF4-FFF2-40B4-BE49-F238E27FC236}">
                <a16:creationId xmlns:a16="http://schemas.microsoft.com/office/drawing/2014/main" id="{11E92001-C104-DD41-8C96-12C1699A9835}"/>
              </a:ext>
            </a:extLst>
          </p:cNvPr>
          <p:cNvSpPr/>
          <p:nvPr/>
        </p:nvSpPr>
        <p:spPr>
          <a:xfrm>
            <a:off x="2207569" y="2218538"/>
            <a:ext cx="1567007" cy="734045"/>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按位与</a:t>
            </a:r>
            <a:endParaRPr lang="en-US" altLang="zh-CN" sz="2000" b="1" dirty="0">
              <a:solidFill>
                <a:schemeClr val="bg1"/>
              </a:solidFill>
              <a:latin typeface="微软雅黑" pitchFamily="34" charset="-122"/>
              <a:ea typeface="微软雅黑" pitchFamily="34" charset="-122"/>
            </a:endParaRPr>
          </a:p>
        </p:txBody>
      </p:sp>
      <p:sp>
        <p:nvSpPr>
          <p:cNvPr id="50" name="矩形 49">
            <a:extLst>
              <a:ext uri="{FF2B5EF4-FFF2-40B4-BE49-F238E27FC236}">
                <a16:creationId xmlns:a16="http://schemas.microsoft.com/office/drawing/2014/main" id="{F7655600-1176-A846-8EE3-3D550DF8D556}"/>
              </a:ext>
            </a:extLst>
          </p:cNvPr>
          <p:cNvSpPr/>
          <p:nvPr/>
        </p:nvSpPr>
        <p:spPr>
          <a:xfrm>
            <a:off x="4268437" y="2204864"/>
            <a:ext cx="1567007" cy="734045"/>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按位或</a:t>
            </a:r>
          </a:p>
        </p:txBody>
      </p:sp>
      <p:sp>
        <p:nvSpPr>
          <p:cNvPr id="51" name="矩形 50">
            <a:extLst>
              <a:ext uri="{FF2B5EF4-FFF2-40B4-BE49-F238E27FC236}">
                <a16:creationId xmlns:a16="http://schemas.microsoft.com/office/drawing/2014/main" id="{6B4E9D8B-74A4-DA43-80D4-0BA30780F61F}"/>
              </a:ext>
            </a:extLst>
          </p:cNvPr>
          <p:cNvSpPr/>
          <p:nvPr/>
        </p:nvSpPr>
        <p:spPr>
          <a:xfrm>
            <a:off x="6320665" y="2204863"/>
            <a:ext cx="1567007" cy="734045"/>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按位异或</a:t>
            </a:r>
            <a:endParaRPr lang="en-US" altLang="zh-CN" sz="2000" b="1" dirty="0">
              <a:solidFill>
                <a:schemeClr val="bg1"/>
              </a:solidFill>
              <a:latin typeface="微软雅黑" pitchFamily="34" charset="-122"/>
              <a:ea typeface="微软雅黑" pitchFamily="34" charset="-122"/>
            </a:endParaRPr>
          </a:p>
        </p:txBody>
      </p:sp>
      <p:sp>
        <p:nvSpPr>
          <p:cNvPr id="52" name="TextBox 34">
            <a:extLst>
              <a:ext uri="{FF2B5EF4-FFF2-40B4-BE49-F238E27FC236}">
                <a16:creationId xmlns:a16="http://schemas.microsoft.com/office/drawing/2014/main" id="{94D4E657-90FD-3C44-AFDA-589CE9CC93CB}"/>
              </a:ext>
            </a:extLst>
          </p:cNvPr>
          <p:cNvSpPr txBox="1"/>
          <p:nvPr/>
        </p:nvSpPr>
        <p:spPr>
          <a:xfrm>
            <a:off x="2072081" y="3121958"/>
            <a:ext cx="1800200" cy="584775"/>
          </a:xfrm>
          <a:prstGeom prst="rect">
            <a:avLst/>
          </a:prstGeom>
          <a:noFill/>
        </p:spPr>
        <p:txBody>
          <a:bodyPr wrap="square" rtlCol="0">
            <a:spAutoFit/>
          </a:bodyPr>
          <a:lstStyle/>
          <a:p>
            <a:pPr algn="ctr"/>
            <a:r>
              <a:rPr lang="en-US" altLang="zh-CN" sz="3200" b="1" dirty="0">
                <a:solidFill>
                  <a:schemeClr val="accent2"/>
                </a:solidFill>
              </a:rPr>
              <a:t>&amp;</a:t>
            </a:r>
            <a:endParaRPr lang="zh-CN" altLang="en-US" sz="3200" b="1" dirty="0">
              <a:solidFill>
                <a:schemeClr val="accent2"/>
              </a:solidFill>
            </a:endParaRPr>
          </a:p>
        </p:txBody>
      </p:sp>
      <p:sp>
        <p:nvSpPr>
          <p:cNvPr id="53" name="TextBox 35">
            <a:extLst>
              <a:ext uri="{FF2B5EF4-FFF2-40B4-BE49-F238E27FC236}">
                <a16:creationId xmlns:a16="http://schemas.microsoft.com/office/drawing/2014/main" id="{AA7F146D-E158-0646-9F37-A43BFF43B5C9}"/>
              </a:ext>
            </a:extLst>
          </p:cNvPr>
          <p:cNvSpPr txBox="1"/>
          <p:nvPr/>
        </p:nvSpPr>
        <p:spPr>
          <a:xfrm>
            <a:off x="2063552" y="3976183"/>
            <a:ext cx="1800200" cy="461665"/>
          </a:xfrm>
          <a:prstGeom prst="rect">
            <a:avLst/>
          </a:prstGeom>
          <a:noFill/>
        </p:spPr>
        <p:txBody>
          <a:bodyPr wrap="square" rtlCol="0">
            <a:spAutoFit/>
          </a:bodyPr>
          <a:lstStyle/>
          <a:p>
            <a:pPr algn="ctr"/>
            <a:r>
              <a:rPr lang="en-US" altLang="zh-CN" sz="2400" b="1" dirty="0">
                <a:solidFill>
                  <a:schemeClr val="tx1">
                    <a:lumMod val="65000"/>
                    <a:lumOff val="35000"/>
                  </a:schemeClr>
                </a:solidFill>
              </a:rPr>
              <a:t>op1</a:t>
            </a:r>
            <a:r>
              <a:rPr lang="en-US" altLang="zh-CN" sz="2400" b="1" dirty="0">
                <a:solidFill>
                  <a:schemeClr val="accent2"/>
                </a:solidFill>
              </a:rPr>
              <a:t> &amp; </a:t>
            </a:r>
            <a:r>
              <a:rPr lang="en-US" altLang="zh-CN" sz="2400" b="1" dirty="0">
                <a:solidFill>
                  <a:schemeClr val="tx1">
                    <a:lumMod val="65000"/>
                    <a:lumOff val="35000"/>
                  </a:schemeClr>
                </a:solidFill>
              </a:rPr>
              <a:t>op2</a:t>
            </a:r>
            <a:endParaRPr lang="zh-CN" altLang="en-US" sz="3200" b="1" dirty="0">
              <a:solidFill>
                <a:schemeClr val="tx1">
                  <a:lumMod val="65000"/>
                  <a:lumOff val="35000"/>
                </a:schemeClr>
              </a:solidFill>
            </a:endParaRPr>
          </a:p>
        </p:txBody>
      </p:sp>
      <p:sp>
        <p:nvSpPr>
          <p:cNvPr id="54" name="TextBox 36">
            <a:extLst>
              <a:ext uri="{FF2B5EF4-FFF2-40B4-BE49-F238E27FC236}">
                <a16:creationId xmlns:a16="http://schemas.microsoft.com/office/drawing/2014/main" id="{084D749F-9F2A-E045-A72F-3E0F969FED70}"/>
              </a:ext>
            </a:extLst>
          </p:cNvPr>
          <p:cNvSpPr txBox="1"/>
          <p:nvPr/>
        </p:nvSpPr>
        <p:spPr>
          <a:xfrm>
            <a:off x="1559496" y="4624254"/>
            <a:ext cx="2808312" cy="400110"/>
          </a:xfrm>
          <a:prstGeom prst="rect">
            <a:avLst/>
          </a:prstGeom>
          <a:noFill/>
        </p:spPr>
        <p:txBody>
          <a:bodyPr wrap="square" rtlCol="0">
            <a:spAutoFit/>
          </a:bodyPr>
          <a:lstStyle/>
          <a:p>
            <a:pPr algn="ctr"/>
            <a:r>
              <a:rPr lang="en-US" altLang="zh-CN" sz="2000" b="1" dirty="0">
                <a:solidFill>
                  <a:schemeClr val="tx1">
                    <a:lumMod val="65000"/>
                    <a:lumOff val="35000"/>
                  </a:schemeClr>
                </a:solidFill>
              </a:rPr>
              <a:t>1 &amp; 1 </a:t>
            </a:r>
            <a:r>
              <a:rPr lang="en-US" altLang="zh-CN" sz="2000" b="1" dirty="0">
                <a:solidFill>
                  <a:schemeClr val="tx1">
                    <a:lumMod val="65000"/>
                    <a:lumOff val="35000"/>
                  </a:schemeClr>
                </a:solidFill>
                <a:sym typeface="Wingdings" pitchFamily="2" charset="2"/>
              </a:rPr>
              <a:t> 1</a:t>
            </a:r>
            <a:endParaRPr lang="zh-CN" altLang="en-US" sz="2800" b="1" dirty="0">
              <a:solidFill>
                <a:schemeClr val="tx1">
                  <a:lumMod val="65000"/>
                  <a:lumOff val="35000"/>
                </a:schemeClr>
              </a:solidFill>
            </a:endParaRPr>
          </a:p>
        </p:txBody>
      </p:sp>
      <p:sp>
        <p:nvSpPr>
          <p:cNvPr id="55" name="TextBox 37">
            <a:extLst>
              <a:ext uri="{FF2B5EF4-FFF2-40B4-BE49-F238E27FC236}">
                <a16:creationId xmlns:a16="http://schemas.microsoft.com/office/drawing/2014/main" id="{8BB71682-72F3-AA4F-9C40-B689B5FE7085}"/>
              </a:ext>
            </a:extLst>
          </p:cNvPr>
          <p:cNvSpPr txBox="1"/>
          <p:nvPr/>
        </p:nvSpPr>
        <p:spPr>
          <a:xfrm>
            <a:off x="1559496" y="4984294"/>
            <a:ext cx="2808312" cy="400110"/>
          </a:xfrm>
          <a:prstGeom prst="rect">
            <a:avLst/>
          </a:prstGeom>
          <a:noFill/>
        </p:spPr>
        <p:txBody>
          <a:bodyPr wrap="square" rtlCol="0">
            <a:spAutoFit/>
          </a:bodyPr>
          <a:lstStyle/>
          <a:p>
            <a:pPr algn="ctr"/>
            <a:r>
              <a:rPr lang="zh-CN" altLang="en-US" sz="2000" b="1" dirty="0">
                <a:solidFill>
                  <a:schemeClr val="tx1">
                    <a:lumMod val="65000"/>
                    <a:lumOff val="35000"/>
                  </a:schemeClr>
                </a:solidFill>
              </a:rPr>
              <a:t>其他</a:t>
            </a:r>
            <a:r>
              <a:rPr lang="en-US" altLang="zh-CN" sz="2000" b="1" dirty="0">
                <a:solidFill>
                  <a:schemeClr val="tx1">
                    <a:lumMod val="65000"/>
                    <a:lumOff val="35000"/>
                  </a:schemeClr>
                </a:solidFill>
                <a:sym typeface="Wingdings" pitchFamily="2" charset="2"/>
              </a:rPr>
              <a:t> 0</a:t>
            </a:r>
            <a:endParaRPr lang="zh-CN" altLang="en-US" sz="2800" b="1" dirty="0">
              <a:solidFill>
                <a:schemeClr val="tx1">
                  <a:lumMod val="65000"/>
                  <a:lumOff val="35000"/>
                </a:schemeClr>
              </a:solidFill>
            </a:endParaRPr>
          </a:p>
        </p:txBody>
      </p:sp>
      <p:sp>
        <p:nvSpPr>
          <p:cNvPr id="56" name="TextBox 38">
            <a:extLst>
              <a:ext uri="{FF2B5EF4-FFF2-40B4-BE49-F238E27FC236}">
                <a16:creationId xmlns:a16="http://schemas.microsoft.com/office/drawing/2014/main" id="{62346822-7FA2-BA4E-8D22-CCC2171043A1}"/>
              </a:ext>
            </a:extLst>
          </p:cNvPr>
          <p:cNvSpPr txBox="1"/>
          <p:nvPr/>
        </p:nvSpPr>
        <p:spPr>
          <a:xfrm>
            <a:off x="4151784" y="3110762"/>
            <a:ext cx="1800200" cy="584775"/>
          </a:xfrm>
          <a:prstGeom prst="rect">
            <a:avLst/>
          </a:prstGeom>
          <a:noFill/>
        </p:spPr>
        <p:txBody>
          <a:bodyPr wrap="square" rtlCol="0">
            <a:spAutoFit/>
          </a:bodyPr>
          <a:lstStyle/>
          <a:p>
            <a:pPr algn="ctr"/>
            <a:r>
              <a:rPr lang="en-US" altLang="zh-CN" sz="3200" b="1" dirty="0">
                <a:solidFill>
                  <a:schemeClr val="accent2"/>
                </a:solidFill>
              </a:rPr>
              <a:t>|</a:t>
            </a:r>
            <a:endParaRPr lang="zh-CN" altLang="en-US" sz="3200" b="1" dirty="0">
              <a:solidFill>
                <a:schemeClr val="accent2"/>
              </a:solidFill>
            </a:endParaRPr>
          </a:p>
        </p:txBody>
      </p:sp>
      <p:sp>
        <p:nvSpPr>
          <p:cNvPr id="57" name="TextBox 39">
            <a:extLst>
              <a:ext uri="{FF2B5EF4-FFF2-40B4-BE49-F238E27FC236}">
                <a16:creationId xmlns:a16="http://schemas.microsoft.com/office/drawing/2014/main" id="{4EEB58FA-E063-7A44-8433-1A0EF535D53B}"/>
              </a:ext>
            </a:extLst>
          </p:cNvPr>
          <p:cNvSpPr txBox="1"/>
          <p:nvPr/>
        </p:nvSpPr>
        <p:spPr>
          <a:xfrm>
            <a:off x="4151784" y="3976710"/>
            <a:ext cx="1800200" cy="461665"/>
          </a:xfrm>
          <a:prstGeom prst="rect">
            <a:avLst/>
          </a:prstGeom>
          <a:noFill/>
        </p:spPr>
        <p:txBody>
          <a:bodyPr wrap="square" rtlCol="0">
            <a:spAutoFit/>
          </a:bodyPr>
          <a:lstStyle/>
          <a:p>
            <a:pPr algn="ctr"/>
            <a:r>
              <a:rPr lang="en-US" altLang="zh-CN" sz="2400" b="1" dirty="0">
                <a:solidFill>
                  <a:schemeClr val="tx1">
                    <a:lumMod val="65000"/>
                    <a:lumOff val="35000"/>
                  </a:schemeClr>
                </a:solidFill>
              </a:rPr>
              <a:t>op1</a:t>
            </a:r>
            <a:r>
              <a:rPr lang="en-US" altLang="zh-CN" sz="2400" b="1" dirty="0">
                <a:solidFill>
                  <a:schemeClr val="accent2"/>
                </a:solidFill>
              </a:rPr>
              <a:t> | </a:t>
            </a:r>
            <a:r>
              <a:rPr lang="en-US" altLang="zh-CN" sz="2400" b="1" dirty="0">
                <a:solidFill>
                  <a:schemeClr val="tx1">
                    <a:lumMod val="65000"/>
                    <a:lumOff val="35000"/>
                  </a:schemeClr>
                </a:solidFill>
              </a:rPr>
              <a:t>op2</a:t>
            </a:r>
            <a:endParaRPr lang="zh-CN" altLang="en-US" sz="3200" b="1" dirty="0">
              <a:solidFill>
                <a:schemeClr val="tx1">
                  <a:lumMod val="65000"/>
                  <a:lumOff val="35000"/>
                </a:schemeClr>
              </a:solidFill>
            </a:endParaRPr>
          </a:p>
        </p:txBody>
      </p:sp>
      <p:sp>
        <p:nvSpPr>
          <p:cNvPr id="58" name="TextBox 40">
            <a:extLst>
              <a:ext uri="{FF2B5EF4-FFF2-40B4-BE49-F238E27FC236}">
                <a16:creationId xmlns:a16="http://schemas.microsoft.com/office/drawing/2014/main" id="{02C0F126-109C-6B42-8BBB-781BD43CC732}"/>
              </a:ext>
            </a:extLst>
          </p:cNvPr>
          <p:cNvSpPr txBox="1"/>
          <p:nvPr/>
        </p:nvSpPr>
        <p:spPr>
          <a:xfrm>
            <a:off x="3647728" y="4607630"/>
            <a:ext cx="2808312" cy="400110"/>
          </a:xfrm>
          <a:prstGeom prst="rect">
            <a:avLst/>
          </a:prstGeom>
          <a:noFill/>
        </p:spPr>
        <p:txBody>
          <a:bodyPr wrap="square" rtlCol="0">
            <a:spAutoFit/>
          </a:bodyPr>
          <a:lstStyle/>
          <a:p>
            <a:pPr algn="ctr"/>
            <a:r>
              <a:rPr lang="en-US" altLang="zh-CN" sz="2000" b="1" dirty="0">
                <a:solidFill>
                  <a:schemeClr val="tx1">
                    <a:lumMod val="65000"/>
                    <a:lumOff val="35000"/>
                  </a:schemeClr>
                </a:solidFill>
              </a:rPr>
              <a:t>0 | 0 </a:t>
            </a:r>
            <a:r>
              <a:rPr lang="en-US" altLang="zh-CN" sz="2000" b="1" dirty="0">
                <a:solidFill>
                  <a:schemeClr val="tx1">
                    <a:lumMod val="65000"/>
                    <a:lumOff val="35000"/>
                  </a:schemeClr>
                </a:solidFill>
                <a:sym typeface="Wingdings" pitchFamily="2" charset="2"/>
              </a:rPr>
              <a:t> 0</a:t>
            </a:r>
            <a:endParaRPr lang="zh-CN" altLang="en-US" sz="2800" b="1" dirty="0">
              <a:solidFill>
                <a:schemeClr val="tx1">
                  <a:lumMod val="65000"/>
                  <a:lumOff val="35000"/>
                </a:schemeClr>
              </a:solidFill>
            </a:endParaRPr>
          </a:p>
        </p:txBody>
      </p:sp>
      <p:sp>
        <p:nvSpPr>
          <p:cNvPr id="59" name="TextBox 41">
            <a:extLst>
              <a:ext uri="{FF2B5EF4-FFF2-40B4-BE49-F238E27FC236}">
                <a16:creationId xmlns:a16="http://schemas.microsoft.com/office/drawing/2014/main" id="{633E76A1-F229-844E-B1E2-12561BAB6643}"/>
              </a:ext>
            </a:extLst>
          </p:cNvPr>
          <p:cNvSpPr txBox="1"/>
          <p:nvPr/>
        </p:nvSpPr>
        <p:spPr>
          <a:xfrm>
            <a:off x="3647728" y="4984294"/>
            <a:ext cx="2808312" cy="400110"/>
          </a:xfrm>
          <a:prstGeom prst="rect">
            <a:avLst/>
          </a:prstGeom>
          <a:noFill/>
        </p:spPr>
        <p:txBody>
          <a:bodyPr wrap="square" rtlCol="0">
            <a:spAutoFit/>
          </a:bodyPr>
          <a:lstStyle/>
          <a:p>
            <a:pPr algn="ctr"/>
            <a:r>
              <a:rPr lang="zh-CN" altLang="en-US" sz="2000" b="1" dirty="0">
                <a:solidFill>
                  <a:schemeClr val="tx1">
                    <a:lumMod val="65000"/>
                    <a:lumOff val="35000"/>
                  </a:schemeClr>
                </a:solidFill>
              </a:rPr>
              <a:t>其他</a:t>
            </a:r>
            <a:r>
              <a:rPr lang="en-US" altLang="zh-CN" sz="2000" b="1" dirty="0">
                <a:solidFill>
                  <a:schemeClr val="tx1">
                    <a:lumMod val="65000"/>
                    <a:lumOff val="35000"/>
                  </a:schemeClr>
                </a:solidFill>
                <a:sym typeface="Wingdings" pitchFamily="2" charset="2"/>
              </a:rPr>
              <a:t> 1</a:t>
            </a:r>
            <a:endParaRPr lang="zh-CN" altLang="en-US" sz="2800" b="1" dirty="0">
              <a:solidFill>
                <a:schemeClr val="tx1">
                  <a:lumMod val="65000"/>
                  <a:lumOff val="35000"/>
                </a:schemeClr>
              </a:solidFill>
            </a:endParaRPr>
          </a:p>
        </p:txBody>
      </p:sp>
      <p:sp>
        <p:nvSpPr>
          <p:cNvPr id="60" name="TextBox 42">
            <a:extLst>
              <a:ext uri="{FF2B5EF4-FFF2-40B4-BE49-F238E27FC236}">
                <a16:creationId xmlns:a16="http://schemas.microsoft.com/office/drawing/2014/main" id="{3317CEA1-E9FC-F742-9783-9D142E248BDC}"/>
              </a:ext>
            </a:extLst>
          </p:cNvPr>
          <p:cNvSpPr txBox="1"/>
          <p:nvPr/>
        </p:nvSpPr>
        <p:spPr>
          <a:xfrm>
            <a:off x="8256240" y="3106080"/>
            <a:ext cx="1800200" cy="584775"/>
          </a:xfrm>
          <a:prstGeom prst="rect">
            <a:avLst/>
          </a:prstGeom>
          <a:noFill/>
        </p:spPr>
        <p:txBody>
          <a:bodyPr wrap="square" rtlCol="0">
            <a:spAutoFit/>
          </a:bodyPr>
          <a:lstStyle/>
          <a:p>
            <a:pPr algn="ctr"/>
            <a:r>
              <a:rPr lang="en-US" altLang="zh-CN" sz="3200" b="1" dirty="0">
                <a:solidFill>
                  <a:schemeClr val="accent2"/>
                </a:solidFill>
              </a:rPr>
              <a:t>~</a:t>
            </a:r>
            <a:endParaRPr lang="zh-CN" altLang="en-US" sz="3200" b="1" dirty="0">
              <a:solidFill>
                <a:schemeClr val="accent2"/>
              </a:solidFill>
            </a:endParaRPr>
          </a:p>
        </p:txBody>
      </p:sp>
      <p:sp>
        <p:nvSpPr>
          <p:cNvPr id="61" name="TextBox 43">
            <a:extLst>
              <a:ext uri="{FF2B5EF4-FFF2-40B4-BE49-F238E27FC236}">
                <a16:creationId xmlns:a16="http://schemas.microsoft.com/office/drawing/2014/main" id="{8CED4E51-F680-B445-8BF0-8337C258FA9A}"/>
              </a:ext>
            </a:extLst>
          </p:cNvPr>
          <p:cNvSpPr txBox="1"/>
          <p:nvPr/>
        </p:nvSpPr>
        <p:spPr>
          <a:xfrm>
            <a:off x="8256240" y="3960305"/>
            <a:ext cx="1800200" cy="461665"/>
          </a:xfrm>
          <a:prstGeom prst="rect">
            <a:avLst/>
          </a:prstGeom>
          <a:noFill/>
        </p:spPr>
        <p:txBody>
          <a:bodyPr wrap="square" rtlCol="0">
            <a:spAutoFit/>
          </a:bodyPr>
          <a:lstStyle/>
          <a:p>
            <a:pPr algn="ctr"/>
            <a:r>
              <a:rPr lang="en-US" altLang="zh-CN" sz="2400" b="1" dirty="0">
                <a:solidFill>
                  <a:schemeClr val="accent2"/>
                </a:solidFill>
              </a:rPr>
              <a:t>~</a:t>
            </a:r>
            <a:r>
              <a:rPr lang="en-US" altLang="zh-CN" sz="2400" b="1" dirty="0">
                <a:solidFill>
                  <a:schemeClr val="tx1">
                    <a:lumMod val="65000"/>
                    <a:lumOff val="35000"/>
                  </a:schemeClr>
                </a:solidFill>
              </a:rPr>
              <a:t> op1</a:t>
            </a:r>
            <a:endParaRPr lang="zh-CN" altLang="en-US" sz="3200" b="1" dirty="0">
              <a:solidFill>
                <a:schemeClr val="tx1">
                  <a:lumMod val="65000"/>
                  <a:lumOff val="35000"/>
                </a:schemeClr>
              </a:solidFill>
            </a:endParaRPr>
          </a:p>
        </p:txBody>
      </p:sp>
      <p:sp>
        <p:nvSpPr>
          <p:cNvPr id="62" name="TextBox 44">
            <a:extLst>
              <a:ext uri="{FF2B5EF4-FFF2-40B4-BE49-F238E27FC236}">
                <a16:creationId xmlns:a16="http://schemas.microsoft.com/office/drawing/2014/main" id="{C84D95BA-B063-1649-A52E-A97B9FCE6839}"/>
              </a:ext>
            </a:extLst>
          </p:cNvPr>
          <p:cNvSpPr txBox="1"/>
          <p:nvPr/>
        </p:nvSpPr>
        <p:spPr>
          <a:xfrm>
            <a:off x="7824192" y="4610861"/>
            <a:ext cx="2808312" cy="400110"/>
          </a:xfrm>
          <a:prstGeom prst="rect">
            <a:avLst/>
          </a:prstGeom>
          <a:noFill/>
        </p:spPr>
        <p:txBody>
          <a:bodyPr wrap="square" rtlCol="0">
            <a:spAutoFit/>
          </a:bodyPr>
          <a:lstStyle/>
          <a:p>
            <a:pPr algn="ctr"/>
            <a:r>
              <a:rPr lang="en-US" altLang="zh-CN" sz="2000" b="1" dirty="0">
                <a:solidFill>
                  <a:schemeClr val="tx1">
                    <a:lumMod val="65000"/>
                    <a:lumOff val="35000"/>
                  </a:schemeClr>
                </a:solidFill>
              </a:rPr>
              <a:t>1 </a:t>
            </a:r>
            <a:r>
              <a:rPr lang="en-US" altLang="zh-CN" sz="2000" b="1" dirty="0">
                <a:solidFill>
                  <a:schemeClr val="tx1">
                    <a:lumMod val="65000"/>
                    <a:lumOff val="35000"/>
                  </a:schemeClr>
                </a:solidFill>
                <a:sym typeface="Wingdings" pitchFamily="2" charset="2"/>
              </a:rPr>
              <a:t> 0</a:t>
            </a:r>
          </a:p>
        </p:txBody>
      </p:sp>
      <p:sp>
        <p:nvSpPr>
          <p:cNvPr id="63" name="TextBox 45">
            <a:extLst>
              <a:ext uri="{FF2B5EF4-FFF2-40B4-BE49-F238E27FC236}">
                <a16:creationId xmlns:a16="http://schemas.microsoft.com/office/drawing/2014/main" id="{A29D2AC4-B828-9743-8F84-C3BF5AC17A8C}"/>
              </a:ext>
            </a:extLst>
          </p:cNvPr>
          <p:cNvSpPr txBox="1"/>
          <p:nvPr/>
        </p:nvSpPr>
        <p:spPr>
          <a:xfrm>
            <a:off x="7824192" y="4986779"/>
            <a:ext cx="2808312" cy="400110"/>
          </a:xfrm>
          <a:prstGeom prst="rect">
            <a:avLst/>
          </a:prstGeom>
          <a:noFill/>
        </p:spPr>
        <p:txBody>
          <a:bodyPr wrap="square" rtlCol="0">
            <a:spAutoFit/>
          </a:bodyPr>
          <a:lstStyle/>
          <a:p>
            <a:pPr algn="ctr"/>
            <a:r>
              <a:rPr lang="en-US" altLang="zh-CN" sz="2000" b="1" dirty="0">
                <a:solidFill>
                  <a:schemeClr val="tx1">
                    <a:lumMod val="65000"/>
                    <a:lumOff val="35000"/>
                  </a:schemeClr>
                </a:solidFill>
                <a:sym typeface="Wingdings" pitchFamily="2" charset="2"/>
              </a:rPr>
              <a:t>0 1</a:t>
            </a:r>
            <a:endParaRPr lang="zh-CN" altLang="en-US" sz="2800" b="1" dirty="0">
              <a:solidFill>
                <a:schemeClr val="tx1">
                  <a:lumMod val="65000"/>
                  <a:lumOff val="35000"/>
                </a:schemeClr>
              </a:solidFill>
            </a:endParaRPr>
          </a:p>
        </p:txBody>
      </p:sp>
      <p:sp>
        <p:nvSpPr>
          <p:cNvPr id="64" name="矩形 63">
            <a:extLst>
              <a:ext uri="{FF2B5EF4-FFF2-40B4-BE49-F238E27FC236}">
                <a16:creationId xmlns:a16="http://schemas.microsoft.com/office/drawing/2014/main" id="{54C8227B-2376-8949-AC41-F5CBB97F1595}"/>
              </a:ext>
            </a:extLst>
          </p:cNvPr>
          <p:cNvSpPr/>
          <p:nvPr/>
        </p:nvSpPr>
        <p:spPr>
          <a:xfrm>
            <a:off x="4495202" y="5889466"/>
            <a:ext cx="3694161" cy="707886"/>
          </a:xfrm>
          <a:prstGeom prst="rect">
            <a:avLst/>
          </a:prstGeom>
        </p:spPr>
        <p:txBody>
          <a:bodyPr wrap="square">
            <a:spAutoFit/>
          </a:bodyPr>
          <a:lstStyle/>
          <a:p>
            <a:pPr marL="1371600" lvl="2" indent="-457200">
              <a:buSzPct val="90000"/>
            </a:pPr>
            <a:r>
              <a:rPr lang="zh-CN" altLang="en-US" sz="2000" dirty="0">
                <a:solidFill>
                  <a:schemeClr val="tx1">
                    <a:lumMod val="65000"/>
                    <a:lumOff val="35000"/>
                  </a:schemeClr>
                </a:solidFill>
              </a:rPr>
              <a:t>操作数为整数</a:t>
            </a:r>
            <a:endParaRPr lang="en-US" altLang="zh-CN" sz="2000" dirty="0">
              <a:solidFill>
                <a:schemeClr val="tx1">
                  <a:lumMod val="65000"/>
                  <a:lumOff val="35000"/>
                </a:schemeClr>
              </a:solidFill>
            </a:endParaRPr>
          </a:p>
          <a:p>
            <a:pPr marL="1371600" lvl="2" indent="-457200">
              <a:buSzPct val="90000"/>
            </a:pPr>
            <a:r>
              <a:rPr lang="en-US" altLang="zh-CN" sz="2000" dirty="0">
                <a:solidFill>
                  <a:schemeClr val="tx1">
                    <a:lumMod val="65000"/>
                    <a:lumOff val="35000"/>
                  </a:schemeClr>
                </a:solidFill>
              </a:rPr>
              <a:t>(~) &gt; (&amp;) &gt; (^) &gt; (|)</a:t>
            </a:r>
          </a:p>
        </p:txBody>
      </p:sp>
      <p:sp>
        <p:nvSpPr>
          <p:cNvPr id="65" name="TextBox 47">
            <a:extLst>
              <a:ext uri="{FF2B5EF4-FFF2-40B4-BE49-F238E27FC236}">
                <a16:creationId xmlns:a16="http://schemas.microsoft.com/office/drawing/2014/main" id="{7AE78F12-43F9-6549-8468-87FB2153AE12}"/>
              </a:ext>
            </a:extLst>
          </p:cNvPr>
          <p:cNvSpPr txBox="1"/>
          <p:nvPr/>
        </p:nvSpPr>
        <p:spPr>
          <a:xfrm>
            <a:off x="4456985" y="5938828"/>
            <a:ext cx="936104" cy="646331"/>
          </a:xfrm>
          <a:prstGeom prst="rect">
            <a:avLst/>
          </a:prstGeom>
          <a:noFill/>
        </p:spPr>
        <p:txBody>
          <a:bodyPr wrap="square" rtlCol="0">
            <a:spAutoFit/>
          </a:bodyPr>
          <a:lstStyle/>
          <a:p>
            <a:r>
              <a:rPr lang="en-US" altLang="zh-CN" sz="3600" b="1" dirty="0">
                <a:solidFill>
                  <a:schemeClr val="accent2"/>
                </a:solidFill>
              </a:rPr>
              <a:t>P.S.</a:t>
            </a:r>
            <a:endParaRPr lang="zh-CN" altLang="en-US" sz="3600" b="1" dirty="0">
              <a:solidFill>
                <a:schemeClr val="accent2"/>
              </a:solidFill>
            </a:endParaRPr>
          </a:p>
        </p:txBody>
      </p:sp>
      <p:sp>
        <p:nvSpPr>
          <p:cNvPr id="66" name="矩形 65">
            <a:extLst>
              <a:ext uri="{FF2B5EF4-FFF2-40B4-BE49-F238E27FC236}">
                <a16:creationId xmlns:a16="http://schemas.microsoft.com/office/drawing/2014/main" id="{676F2D82-062A-3E4F-98C6-15A2626C7A91}"/>
              </a:ext>
            </a:extLst>
          </p:cNvPr>
          <p:cNvSpPr/>
          <p:nvPr/>
        </p:nvSpPr>
        <p:spPr>
          <a:xfrm>
            <a:off x="8372058" y="2201278"/>
            <a:ext cx="1567007" cy="734045"/>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按位取反</a:t>
            </a:r>
            <a:endParaRPr lang="en-US" altLang="zh-CN" sz="2000" b="1" dirty="0">
              <a:solidFill>
                <a:schemeClr val="bg1"/>
              </a:solidFill>
              <a:latin typeface="微软雅黑" pitchFamily="34" charset="-122"/>
              <a:ea typeface="微软雅黑" pitchFamily="34" charset="-122"/>
            </a:endParaRPr>
          </a:p>
        </p:txBody>
      </p:sp>
      <p:sp>
        <p:nvSpPr>
          <p:cNvPr id="67" name="TextBox 49">
            <a:extLst>
              <a:ext uri="{FF2B5EF4-FFF2-40B4-BE49-F238E27FC236}">
                <a16:creationId xmlns:a16="http://schemas.microsoft.com/office/drawing/2014/main" id="{611797C0-67CA-3642-9FCA-6733B0C05926}"/>
              </a:ext>
            </a:extLst>
          </p:cNvPr>
          <p:cNvSpPr txBox="1"/>
          <p:nvPr/>
        </p:nvSpPr>
        <p:spPr>
          <a:xfrm>
            <a:off x="6204067" y="3110235"/>
            <a:ext cx="1800200" cy="584775"/>
          </a:xfrm>
          <a:prstGeom prst="rect">
            <a:avLst/>
          </a:prstGeom>
          <a:noFill/>
        </p:spPr>
        <p:txBody>
          <a:bodyPr wrap="square" rtlCol="0">
            <a:spAutoFit/>
          </a:bodyPr>
          <a:lstStyle/>
          <a:p>
            <a:pPr algn="ctr"/>
            <a:r>
              <a:rPr lang="en-US" altLang="zh-CN" sz="3200" b="1" dirty="0">
                <a:solidFill>
                  <a:schemeClr val="accent2"/>
                </a:solidFill>
              </a:rPr>
              <a:t>^</a:t>
            </a:r>
            <a:endParaRPr lang="zh-CN" altLang="en-US" sz="3200" b="1" dirty="0">
              <a:solidFill>
                <a:schemeClr val="accent2"/>
              </a:solidFill>
            </a:endParaRPr>
          </a:p>
        </p:txBody>
      </p:sp>
      <p:sp>
        <p:nvSpPr>
          <p:cNvPr id="68" name="TextBox 50">
            <a:extLst>
              <a:ext uri="{FF2B5EF4-FFF2-40B4-BE49-F238E27FC236}">
                <a16:creationId xmlns:a16="http://schemas.microsoft.com/office/drawing/2014/main" id="{9ABCCCB3-1E8E-D14A-B496-7D6B00AE0ABD}"/>
              </a:ext>
            </a:extLst>
          </p:cNvPr>
          <p:cNvSpPr txBox="1"/>
          <p:nvPr/>
        </p:nvSpPr>
        <p:spPr>
          <a:xfrm>
            <a:off x="6229183" y="3972028"/>
            <a:ext cx="1800200" cy="461665"/>
          </a:xfrm>
          <a:prstGeom prst="rect">
            <a:avLst/>
          </a:prstGeom>
          <a:noFill/>
        </p:spPr>
        <p:txBody>
          <a:bodyPr wrap="square" rtlCol="0">
            <a:spAutoFit/>
          </a:bodyPr>
          <a:lstStyle/>
          <a:p>
            <a:pPr algn="ctr"/>
            <a:r>
              <a:rPr lang="en-US" altLang="zh-CN" sz="2400" b="1" dirty="0">
                <a:solidFill>
                  <a:schemeClr val="tx1">
                    <a:lumMod val="65000"/>
                    <a:lumOff val="35000"/>
                  </a:schemeClr>
                </a:solidFill>
              </a:rPr>
              <a:t>op1 </a:t>
            </a:r>
            <a:r>
              <a:rPr lang="en-US" altLang="zh-CN" sz="2400" b="1" dirty="0">
                <a:solidFill>
                  <a:schemeClr val="accent2"/>
                </a:solidFill>
              </a:rPr>
              <a:t>^</a:t>
            </a:r>
            <a:r>
              <a:rPr lang="en-US" altLang="zh-CN" sz="2400" b="1" dirty="0">
                <a:solidFill>
                  <a:schemeClr val="tx1">
                    <a:lumMod val="65000"/>
                    <a:lumOff val="35000"/>
                  </a:schemeClr>
                </a:solidFill>
              </a:rPr>
              <a:t> op2</a:t>
            </a:r>
            <a:endParaRPr lang="zh-CN" altLang="en-US" sz="3200" b="1" dirty="0">
              <a:solidFill>
                <a:schemeClr val="tx1">
                  <a:lumMod val="65000"/>
                  <a:lumOff val="35000"/>
                </a:schemeClr>
              </a:solidFill>
            </a:endParaRPr>
          </a:p>
        </p:txBody>
      </p:sp>
      <p:sp>
        <p:nvSpPr>
          <p:cNvPr id="69" name="TextBox 51">
            <a:extLst>
              <a:ext uri="{FF2B5EF4-FFF2-40B4-BE49-F238E27FC236}">
                <a16:creationId xmlns:a16="http://schemas.microsoft.com/office/drawing/2014/main" id="{4B7B2FE2-E21E-244D-AA06-29E61497C7FA}"/>
              </a:ext>
            </a:extLst>
          </p:cNvPr>
          <p:cNvSpPr txBox="1"/>
          <p:nvPr/>
        </p:nvSpPr>
        <p:spPr>
          <a:xfrm>
            <a:off x="5761076" y="4613066"/>
            <a:ext cx="2808312" cy="400110"/>
          </a:xfrm>
          <a:prstGeom prst="rect">
            <a:avLst/>
          </a:prstGeom>
          <a:noFill/>
        </p:spPr>
        <p:txBody>
          <a:bodyPr wrap="square" rtlCol="0">
            <a:spAutoFit/>
          </a:bodyPr>
          <a:lstStyle/>
          <a:p>
            <a:pPr algn="ctr"/>
            <a:r>
              <a:rPr lang="zh-CN" altLang="en-US" sz="2000" b="1" dirty="0">
                <a:solidFill>
                  <a:schemeClr val="tx1">
                    <a:lumMod val="65000"/>
                    <a:lumOff val="35000"/>
                  </a:schemeClr>
                </a:solidFill>
              </a:rPr>
              <a:t>对应位不同</a:t>
            </a:r>
            <a:r>
              <a:rPr lang="en-US" altLang="zh-CN" sz="2000" b="1" dirty="0">
                <a:solidFill>
                  <a:schemeClr val="tx1">
                    <a:lumMod val="65000"/>
                    <a:lumOff val="35000"/>
                  </a:schemeClr>
                </a:solidFill>
              </a:rPr>
              <a:t> </a:t>
            </a:r>
            <a:r>
              <a:rPr lang="en-US" altLang="zh-CN" sz="2000" b="1" dirty="0">
                <a:solidFill>
                  <a:schemeClr val="tx1">
                    <a:lumMod val="65000"/>
                    <a:lumOff val="35000"/>
                  </a:schemeClr>
                </a:solidFill>
                <a:sym typeface="Wingdings" pitchFamily="2" charset="2"/>
              </a:rPr>
              <a:t> 1</a:t>
            </a:r>
            <a:endParaRPr lang="zh-CN" altLang="en-US" sz="2800" b="1" dirty="0">
              <a:solidFill>
                <a:schemeClr val="tx1">
                  <a:lumMod val="65000"/>
                  <a:lumOff val="35000"/>
                </a:schemeClr>
              </a:solidFill>
            </a:endParaRPr>
          </a:p>
        </p:txBody>
      </p:sp>
      <p:sp>
        <p:nvSpPr>
          <p:cNvPr id="70" name="TextBox 52">
            <a:extLst>
              <a:ext uri="{FF2B5EF4-FFF2-40B4-BE49-F238E27FC236}">
                <a16:creationId xmlns:a16="http://schemas.microsoft.com/office/drawing/2014/main" id="{7DE6DD52-A48C-CF41-AAC7-F4D2CFCEEE24}"/>
              </a:ext>
            </a:extLst>
          </p:cNvPr>
          <p:cNvSpPr txBox="1"/>
          <p:nvPr/>
        </p:nvSpPr>
        <p:spPr>
          <a:xfrm>
            <a:off x="5761076" y="4973106"/>
            <a:ext cx="2808312" cy="400110"/>
          </a:xfrm>
          <a:prstGeom prst="rect">
            <a:avLst/>
          </a:prstGeom>
          <a:noFill/>
        </p:spPr>
        <p:txBody>
          <a:bodyPr wrap="square" rtlCol="0">
            <a:spAutoFit/>
          </a:bodyPr>
          <a:lstStyle/>
          <a:p>
            <a:pPr algn="ctr"/>
            <a:r>
              <a:rPr lang="zh-CN" altLang="en-US" sz="2000" b="1" dirty="0">
                <a:solidFill>
                  <a:schemeClr val="tx1">
                    <a:lumMod val="65000"/>
                    <a:lumOff val="35000"/>
                  </a:schemeClr>
                </a:solidFill>
                <a:sym typeface="Wingdings" pitchFamily="2" charset="2"/>
              </a:rPr>
              <a:t>对应位相同 </a:t>
            </a:r>
            <a:r>
              <a:rPr lang="en-US" altLang="zh-CN" sz="2000" b="1" dirty="0">
                <a:solidFill>
                  <a:schemeClr val="tx1">
                    <a:lumMod val="65000"/>
                    <a:lumOff val="35000"/>
                  </a:schemeClr>
                </a:solidFill>
                <a:sym typeface="Wingdings" pitchFamily="2" charset="2"/>
              </a:rPr>
              <a:t> 0</a:t>
            </a:r>
            <a:endParaRPr lang="zh-CN" altLang="en-US" sz="2800" b="1" dirty="0">
              <a:solidFill>
                <a:schemeClr val="tx1">
                  <a:lumMod val="65000"/>
                  <a:lumOff val="35000"/>
                </a:schemeClr>
              </a:solidFill>
            </a:endParaRPr>
          </a:p>
        </p:txBody>
      </p:sp>
    </p:spTree>
    <p:extLst>
      <p:ext uri="{BB962C8B-B14F-4D97-AF65-F5344CB8AC3E}">
        <p14:creationId xmlns:p14="http://schemas.microsoft.com/office/powerpoint/2010/main" val="26637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14" name="object 2">
            <a:extLst>
              <a:ext uri="{FF2B5EF4-FFF2-40B4-BE49-F238E27FC236}">
                <a16:creationId xmlns:a16="http://schemas.microsoft.com/office/drawing/2014/main" id="{370543DC-F856-8344-93FD-E44A9716B559}"/>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Review</a:t>
            </a:r>
            <a:endParaRPr lang="zh-CN" altLang="en-US" sz="2800" b="1" spc="-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B95754CA-A9A0-994C-B78B-A7FEA5E90C37}"/>
              </a:ext>
            </a:extLst>
          </p:cNvPr>
          <p:cNvSpPr txBox="1"/>
          <p:nvPr/>
        </p:nvSpPr>
        <p:spPr>
          <a:xfrm>
            <a:off x="2996293" y="1484784"/>
            <a:ext cx="6199414" cy="369332"/>
          </a:xfrm>
          <a:prstGeom prst="rect">
            <a:avLst/>
          </a:prstGeom>
          <a:noFill/>
        </p:spPr>
        <p:txBody>
          <a:bodyPr wrap="square">
            <a:spAutoFit/>
          </a:bodyPr>
          <a:lstStyle/>
          <a:p>
            <a:pPr algn="ctr"/>
            <a:r>
              <a:rPr lang="en-US" altLang="zh-CN" sz="1800" b="1" dirty="0">
                <a:solidFill>
                  <a:srgbClr val="C00000"/>
                </a:solidFill>
                <a:latin typeface="微软雅黑" pitchFamily="34" charset="-122"/>
                <a:ea typeface="微软雅黑" pitchFamily="34" charset="-122"/>
              </a:rPr>
              <a:t>Java-9</a:t>
            </a:r>
            <a:r>
              <a:rPr lang="zh-CN" altLang="en-US" sz="1800" b="1" dirty="0">
                <a:solidFill>
                  <a:srgbClr val="C00000"/>
                </a:solidFill>
                <a:latin typeface="微软雅黑" pitchFamily="34" charset="-122"/>
                <a:ea typeface="微软雅黑" pitchFamily="34" charset="-122"/>
              </a:rPr>
              <a:t>以后的项目结构：</a:t>
            </a:r>
            <a:r>
              <a:rPr lang="zh-CN" altLang="en-US" sz="1800" b="1" dirty="0">
                <a:solidFill>
                  <a:srgbClr val="7030A0"/>
                </a:solidFill>
                <a:latin typeface="微软雅黑" pitchFamily="34" charset="-122"/>
                <a:ea typeface="微软雅黑" pitchFamily="34" charset="-122"/>
              </a:rPr>
              <a:t>项目</a:t>
            </a:r>
            <a:r>
              <a:rPr lang="en-US" altLang="zh-CN" sz="1800" b="1" dirty="0">
                <a:solidFill>
                  <a:srgbClr val="7030A0"/>
                </a:solidFill>
                <a:latin typeface="微软雅黑" pitchFamily="34" charset="-122"/>
                <a:ea typeface="微软雅黑" pitchFamily="34" charset="-122"/>
              </a:rPr>
              <a:t>&gt;</a:t>
            </a:r>
            <a:r>
              <a:rPr lang="zh-CN" altLang="en-US" sz="1800" b="1" dirty="0">
                <a:solidFill>
                  <a:srgbClr val="7030A0"/>
                </a:solidFill>
                <a:latin typeface="微软雅黑" pitchFamily="34" charset="-122"/>
                <a:ea typeface="微软雅黑" pitchFamily="34" charset="-122"/>
              </a:rPr>
              <a:t>模块</a:t>
            </a:r>
            <a:r>
              <a:rPr lang="en-US" altLang="zh-CN" sz="1800" b="1" dirty="0">
                <a:solidFill>
                  <a:srgbClr val="7030A0"/>
                </a:solidFill>
                <a:latin typeface="微软雅黑" pitchFamily="34" charset="-122"/>
                <a:ea typeface="微软雅黑" pitchFamily="34" charset="-122"/>
              </a:rPr>
              <a:t>&gt;</a:t>
            </a:r>
            <a:r>
              <a:rPr lang="zh-CN" altLang="en-US" sz="1800" b="1" dirty="0">
                <a:solidFill>
                  <a:srgbClr val="7030A0"/>
                </a:solidFill>
                <a:latin typeface="微软雅黑" pitchFamily="34" charset="-122"/>
                <a:ea typeface="微软雅黑" pitchFamily="34" charset="-122"/>
              </a:rPr>
              <a:t>包</a:t>
            </a:r>
            <a:r>
              <a:rPr lang="en-US" altLang="zh-CN" b="1" dirty="0">
                <a:solidFill>
                  <a:srgbClr val="7030A0"/>
                </a:solidFill>
                <a:latin typeface="微软雅黑" pitchFamily="34" charset="-122"/>
                <a:ea typeface="微软雅黑" pitchFamily="34" charset="-122"/>
              </a:rPr>
              <a:t>&gt;</a:t>
            </a:r>
            <a:r>
              <a:rPr lang="zh-CN" altLang="en-US" b="1" dirty="0">
                <a:solidFill>
                  <a:srgbClr val="7030A0"/>
                </a:solidFill>
                <a:latin typeface="微软雅黑" pitchFamily="34" charset="-122"/>
                <a:ea typeface="微软雅黑" pitchFamily="34" charset="-122"/>
              </a:rPr>
              <a:t>类</a:t>
            </a:r>
            <a:endParaRPr lang="zh-CN" altLang="en-US" dirty="0">
              <a:solidFill>
                <a:srgbClr val="7030A0"/>
              </a:solidFill>
            </a:endParaRPr>
          </a:p>
        </p:txBody>
      </p:sp>
      <p:pic>
        <p:nvPicPr>
          <p:cNvPr id="3" name="图片 2">
            <a:extLst>
              <a:ext uri="{FF2B5EF4-FFF2-40B4-BE49-F238E27FC236}">
                <a16:creationId xmlns:a16="http://schemas.microsoft.com/office/drawing/2014/main" id="{F31C6337-A95F-1D40-92AE-335E31ED2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453" y="1991142"/>
            <a:ext cx="9833093" cy="4716621"/>
          </a:xfrm>
          <a:prstGeom prst="rect">
            <a:avLst/>
          </a:prstGeom>
          <a:ln>
            <a:solidFill>
              <a:schemeClr val="tx1"/>
            </a:solidFill>
          </a:ln>
        </p:spPr>
      </p:pic>
    </p:spTree>
    <p:extLst>
      <p:ext uri="{BB962C8B-B14F-4D97-AF65-F5344CB8AC3E}">
        <p14:creationId xmlns:p14="http://schemas.microsoft.com/office/powerpoint/2010/main" val="31615016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70</a:t>
            </a:fld>
            <a:endParaRPr lang="zh-CN" altLang="en-US"/>
          </a:p>
        </p:txBody>
      </p:sp>
      <p:sp>
        <p:nvSpPr>
          <p:cNvPr id="6" name="object 2">
            <a:extLst>
              <a:ext uri="{FF2B5EF4-FFF2-40B4-BE49-F238E27FC236}">
                <a16:creationId xmlns:a16="http://schemas.microsoft.com/office/drawing/2014/main" id="{8C4FD01F-3A8D-5C44-9D22-A6389691F5FF}"/>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运算符：位运算法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27" name="TextBox 30">
            <a:extLst>
              <a:ext uri="{FF2B5EF4-FFF2-40B4-BE49-F238E27FC236}">
                <a16:creationId xmlns:a16="http://schemas.microsoft.com/office/drawing/2014/main" id="{EFA58656-FAA4-0442-970F-6D7A8E453303}"/>
              </a:ext>
            </a:extLst>
          </p:cNvPr>
          <p:cNvSpPr txBox="1"/>
          <p:nvPr/>
        </p:nvSpPr>
        <p:spPr>
          <a:xfrm>
            <a:off x="5015880" y="1268761"/>
            <a:ext cx="1800200" cy="584775"/>
          </a:xfrm>
          <a:prstGeom prst="rect">
            <a:avLst/>
          </a:prstGeom>
          <a:noFill/>
        </p:spPr>
        <p:txBody>
          <a:bodyPr wrap="square" rtlCol="0">
            <a:spAutoFit/>
          </a:bodyPr>
          <a:lstStyle/>
          <a:p>
            <a:pPr algn="ctr"/>
            <a:r>
              <a:rPr lang="en-US" altLang="zh-CN" sz="3200" b="1" dirty="0">
                <a:solidFill>
                  <a:schemeClr val="accent2"/>
                </a:solidFill>
              </a:rPr>
              <a:t>&amp;</a:t>
            </a:r>
            <a:endParaRPr lang="zh-CN" altLang="en-US" sz="3200" b="1" dirty="0">
              <a:solidFill>
                <a:schemeClr val="accent2"/>
              </a:solidFill>
            </a:endParaRPr>
          </a:p>
        </p:txBody>
      </p:sp>
      <p:sp>
        <p:nvSpPr>
          <p:cNvPr id="28" name="矩形 27">
            <a:extLst>
              <a:ext uri="{FF2B5EF4-FFF2-40B4-BE49-F238E27FC236}">
                <a16:creationId xmlns:a16="http://schemas.microsoft.com/office/drawing/2014/main" id="{FB5FFED4-35EA-134D-9AD7-BF24A04464D7}"/>
              </a:ext>
            </a:extLst>
          </p:cNvPr>
          <p:cNvSpPr/>
          <p:nvPr/>
        </p:nvSpPr>
        <p:spPr>
          <a:xfrm>
            <a:off x="3646421" y="2058293"/>
            <a:ext cx="4634602" cy="594906"/>
          </a:xfrm>
          <a:prstGeom prst="rect">
            <a:avLst/>
          </a:prstGeom>
        </p:spPr>
        <p:txBody>
          <a:bodyPr wrap="none">
            <a:spAutoFit/>
          </a:bodyPr>
          <a:lstStyle/>
          <a:p>
            <a:pPr algn="ctr">
              <a:lnSpc>
                <a:spcPct val="150000"/>
              </a:lnSpc>
            </a:pPr>
            <a:r>
              <a:rPr lang="zh-CN" altLang="en-US" sz="2400" b="1" dirty="0">
                <a:solidFill>
                  <a:schemeClr val="accent1"/>
                </a:solidFill>
                <a:latin typeface="Courier New" pitchFamily="49" charset="0"/>
              </a:rPr>
              <a:t>判断</a:t>
            </a:r>
            <a:r>
              <a:rPr lang="en-US" altLang="zh-CN" sz="2400" b="1" dirty="0" err="1">
                <a:solidFill>
                  <a:schemeClr val="accent1"/>
                </a:solidFill>
                <a:latin typeface="Courier New" pitchFamily="49" charset="0"/>
              </a:rPr>
              <a:t>int</a:t>
            </a:r>
            <a:r>
              <a:rPr lang="zh-CN" altLang="en-US" sz="2400" b="1" dirty="0">
                <a:solidFill>
                  <a:schemeClr val="accent1"/>
                </a:solidFill>
                <a:latin typeface="Courier New" pitchFamily="49" charset="0"/>
              </a:rPr>
              <a:t>型变量</a:t>
            </a:r>
            <a:r>
              <a:rPr lang="en-US" altLang="zh-CN" sz="2400" b="1" dirty="0">
                <a:solidFill>
                  <a:schemeClr val="accent1"/>
                </a:solidFill>
                <a:latin typeface="Courier New" pitchFamily="49" charset="0"/>
              </a:rPr>
              <a:t>a</a:t>
            </a:r>
            <a:r>
              <a:rPr lang="zh-CN" altLang="en-US" sz="2400" b="1" dirty="0">
                <a:solidFill>
                  <a:schemeClr val="accent1"/>
                </a:solidFill>
                <a:latin typeface="Courier New" pitchFamily="49" charset="0"/>
              </a:rPr>
              <a:t>是奇数还是偶数</a:t>
            </a:r>
          </a:p>
        </p:txBody>
      </p:sp>
      <p:sp>
        <p:nvSpPr>
          <p:cNvPr id="29" name="TextBox 33">
            <a:extLst>
              <a:ext uri="{FF2B5EF4-FFF2-40B4-BE49-F238E27FC236}">
                <a16:creationId xmlns:a16="http://schemas.microsoft.com/office/drawing/2014/main" id="{3F6BEA00-198B-3544-B5C1-9ED24149085A}"/>
              </a:ext>
            </a:extLst>
          </p:cNvPr>
          <p:cNvSpPr txBox="1"/>
          <p:nvPr/>
        </p:nvSpPr>
        <p:spPr>
          <a:xfrm>
            <a:off x="2423592" y="4643827"/>
            <a:ext cx="7200800" cy="523220"/>
          </a:xfrm>
          <a:prstGeom prst="rect">
            <a:avLst/>
          </a:prstGeom>
          <a:noFill/>
        </p:spPr>
        <p:txBody>
          <a:bodyPr wrap="square" rtlCol="0">
            <a:spAutoFit/>
          </a:bodyPr>
          <a:lstStyle/>
          <a:p>
            <a:pPr algn="ctr"/>
            <a:r>
              <a:rPr lang="en-US" altLang="zh-CN" sz="2800" b="1" dirty="0">
                <a:solidFill>
                  <a:schemeClr val="accent2"/>
                </a:solidFill>
              </a:rPr>
              <a:t>a=10:  00000000 00000000 00000000 00001010</a:t>
            </a:r>
            <a:endParaRPr lang="zh-CN" altLang="en-US" sz="2800" b="1" dirty="0">
              <a:solidFill>
                <a:schemeClr val="accent2"/>
              </a:solidFill>
            </a:endParaRPr>
          </a:p>
        </p:txBody>
      </p:sp>
      <p:sp>
        <p:nvSpPr>
          <p:cNvPr id="30" name="TextBox 34">
            <a:extLst>
              <a:ext uri="{FF2B5EF4-FFF2-40B4-BE49-F238E27FC236}">
                <a16:creationId xmlns:a16="http://schemas.microsoft.com/office/drawing/2014/main" id="{4CE08D4D-624F-E144-A688-449CA4E75921}"/>
              </a:ext>
            </a:extLst>
          </p:cNvPr>
          <p:cNvSpPr txBox="1"/>
          <p:nvPr/>
        </p:nvSpPr>
        <p:spPr>
          <a:xfrm>
            <a:off x="2244407" y="5167047"/>
            <a:ext cx="7560840" cy="523220"/>
          </a:xfrm>
          <a:prstGeom prst="rect">
            <a:avLst/>
          </a:prstGeom>
          <a:noFill/>
        </p:spPr>
        <p:txBody>
          <a:bodyPr wrap="square" rtlCol="0">
            <a:spAutoFit/>
          </a:bodyPr>
          <a:lstStyle/>
          <a:p>
            <a:pPr algn="ctr"/>
            <a:r>
              <a:rPr lang="en-US" altLang="zh-CN" sz="2800" b="1" dirty="0">
                <a:solidFill>
                  <a:schemeClr val="accent2"/>
                </a:solidFill>
              </a:rPr>
              <a:t>       1:  00000000 00000000 00000000 00000001</a:t>
            </a:r>
            <a:endParaRPr lang="zh-CN" altLang="en-US" sz="2800" b="1" dirty="0">
              <a:solidFill>
                <a:schemeClr val="accent2"/>
              </a:solidFill>
            </a:endParaRPr>
          </a:p>
        </p:txBody>
      </p:sp>
      <p:sp>
        <p:nvSpPr>
          <p:cNvPr id="31" name="TextBox 35">
            <a:extLst>
              <a:ext uri="{FF2B5EF4-FFF2-40B4-BE49-F238E27FC236}">
                <a16:creationId xmlns:a16="http://schemas.microsoft.com/office/drawing/2014/main" id="{CFCAACD1-663E-874A-9FB3-744B94B4893B}"/>
              </a:ext>
            </a:extLst>
          </p:cNvPr>
          <p:cNvSpPr txBox="1"/>
          <p:nvPr/>
        </p:nvSpPr>
        <p:spPr>
          <a:xfrm>
            <a:off x="1775520" y="5149608"/>
            <a:ext cx="1800200" cy="584775"/>
          </a:xfrm>
          <a:prstGeom prst="rect">
            <a:avLst/>
          </a:prstGeom>
          <a:noFill/>
        </p:spPr>
        <p:txBody>
          <a:bodyPr wrap="square" rtlCol="0">
            <a:spAutoFit/>
          </a:bodyPr>
          <a:lstStyle/>
          <a:p>
            <a:pPr algn="ctr"/>
            <a:r>
              <a:rPr lang="en-US" altLang="zh-CN" sz="3200" b="1" dirty="0">
                <a:solidFill>
                  <a:schemeClr val="tx1">
                    <a:lumMod val="65000"/>
                    <a:lumOff val="35000"/>
                  </a:schemeClr>
                </a:solidFill>
              </a:rPr>
              <a:t>&amp;</a:t>
            </a:r>
            <a:endParaRPr lang="zh-CN" altLang="en-US" sz="3200" b="1" dirty="0">
              <a:solidFill>
                <a:schemeClr val="tx1">
                  <a:lumMod val="65000"/>
                  <a:lumOff val="35000"/>
                </a:schemeClr>
              </a:solidFill>
            </a:endParaRPr>
          </a:p>
        </p:txBody>
      </p:sp>
      <p:cxnSp>
        <p:nvCxnSpPr>
          <p:cNvPr id="32" name="直接连接符 6">
            <a:extLst>
              <a:ext uri="{FF2B5EF4-FFF2-40B4-BE49-F238E27FC236}">
                <a16:creationId xmlns:a16="http://schemas.microsoft.com/office/drawing/2014/main" id="{E153DF65-64D5-584A-91C7-57F5780E863A}"/>
              </a:ext>
            </a:extLst>
          </p:cNvPr>
          <p:cNvCxnSpPr/>
          <p:nvPr/>
        </p:nvCxnSpPr>
        <p:spPr>
          <a:xfrm>
            <a:off x="2423592" y="5805265"/>
            <a:ext cx="727280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TextBox 36">
            <a:extLst>
              <a:ext uri="{FF2B5EF4-FFF2-40B4-BE49-F238E27FC236}">
                <a16:creationId xmlns:a16="http://schemas.microsoft.com/office/drawing/2014/main" id="{74E754DC-A66F-D742-A9DA-FF30A2DF4B2D}"/>
              </a:ext>
            </a:extLst>
          </p:cNvPr>
          <p:cNvSpPr txBox="1"/>
          <p:nvPr/>
        </p:nvSpPr>
        <p:spPr>
          <a:xfrm>
            <a:off x="2436150" y="5875006"/>
            <a:ext cx="7200800" cy="523220"/>
          </a:xfrm>
          <a:prstGeom prst="rect">
            <a:avLst/>
          </a:prstGeom>
          <a:noFill/>
        </p:spPr>
        <p:txBody>
          <a:bodyPr wrap="square" rtlCol="0">
            <a:spAutoFit/>
          </a:bodyPr>
          <a:lstStyle/>
          <a:p>
            <a:pPr algn="ctr"/>
            <a:r>
              <a:rPr lang="en-US" altLang="zh-CN" sz="2800" b="1" dirty="0">
                <a:solidFill>
                  <a:schemeClr val="accent2"/>
                </a:solidFill>
              </a:rPr>
              <a:t>            00000000 00000000 00000000 00000000</a:t>
            </a:r>
            <a:endParaRPr lang="zh-CN" altLang="en-US" sz="2800" b="1" dirty="0">
              <a:solidFill>
                <a:schemeClr val="accent2"/>
              </a:solidFill>
            </a:endParaRPr>
          </a:p>
        </p:txBody>
      </p:sp>
      <p:sp>
        <p:nvSpPr>
          <p:cNvPr id="34" name="TextBox 37">
            <a:extLst>
              <a:ext uri="{FF2B5EF4-FFF2-40B4-BE49-F238E27FC236}">
                <a16:creationId xmlns:a16="http://schemas.microsoft.com/office/drawing/2014/main" id="{42262F26-8723-3C4D-9C7E-5B981291A903}"/>
              </a:ext>
            </a:extLst>
          </p:cNvPr>
          <p:cNvSpPr txBox="1"/>
          <p:nvPr/>
        </p:nvSpPr>
        <p:spPr>
          <a:xfrm>
            <a:off x="4314056" y="3050958"/>
            <a:ext cx="3966967" cy="954107"/>
          </a:xfrm>
          <a:prstGeom prst="rect">
            <a:avLst/>
          </a:prstGeom>
          <a:noFill/>
        </p:spPr>
        <p:txBody>
          <a:bodyPr wrap="square" rtlCol="0">
            <a:spAutoFit/>
          </a:bodyPr>
          <a:lstStyle/>
          <a:p>
            <a:r>
              <a:rPr lang="en-US" altLang="zh-CN" sz="2800" b="1" dirty="0">
                <a:solidFill>
                  <a:schemeClr val="tx1">
                    <a:lumMod val="65000"/>
                    <a:lumOff val="35000"/>
                  </a:schemeClr>
                </a:solidFill>
              </a:rPr>
              <a:t>a &amp; 1 == 0 </a:t>
            </a:r>
            <a:r>
              <a:rPr lang="zh-CN" altLang="en-US" sz="2800" b="1" dirty="0">
                <a:solidFill>
                  <a:schemeClr val="tx1">
                    <a:lumMod val="65000"/>
                    <a:lumOff val="35000"/>
                  </a:schemeClr>
                </a:solidFill>
              </a:rPr>
              <a:t>则</a:t>
            </a:r>
            <a:r>
              <a:rPr lang="en-US" altLang="zh-CN" sz="2800" b="1" dirty="0">
                <a:solidFill>
                  <a:schemeClr val="tx1">
                    <a:lumMod val="65000"/>
                    <a:lumOff val="35000"/>
                  </a:schemeClr>
                </a:solidFill>
              </a:rPr>
              <a:t>a</a:t>
            </a:r>
            <a:r>
              <a:rPr lang="zh-CN" altLang="en-US" sz="2800" b="1" dirty="0">
                <a:solidFill>
                  <a:schemeClr val="tx1">
                    <a:lumMod val="65000"/>
                    <a:lumOff val="35000"/>
                  </a:schemeClr>
                </a:solidFill>
              </a:rPr>
              <a:t>是偶数</a:t>
            </a:r>
            <a:endParaRPr lang="en-US" altLang="zh-CN" sz="2800" b="1" dirty="0">
              <a:solidFill>
                <a:schemeClr val="tx1">
                  <a:lumMod val="65000"/>
                  <a:lumOff val="35000"/>
                </a:schemeClr>
              </a:solidFill>
            </a:endParaRPr>
          </a:p>
          <a:p>
            <a:r>
              <a:rPr lang="en-US" altLang="zh-CN" sz="2800" b="1" dirty="0">
                <a:solidFill>
                  <a:schemeClr val="tx1">
                    <a:lumMod val="65000"/>
                    <a:lumOff val="35000"/>
                  </a:schemeClr>
                </a:solidFill>
              </a:rPr>
              <a:t>a &amp; 1 == 1 </a:t>
            </a:r>
            <a:r>
              <a:rPr lang="zh-CN" altLang="en-US" sz="2800" b="1" dirty="0">
                <a:solidFill>
                  <a:schemeClr val="tx1">
                    <a:lumMod val="65000"/>
                    <a:lumOff val="35000"/>
                  </a:schemeClr>
                </a:solidFill>
              </a:rPr>
              <a:t>则</a:t>
            </a:r>
            <a:r>
              <a:rPr lang="en-US" altLang="zh-CN" sz="2800" b="1" dirty="0">
                <a:solidFill>
                  <a:schemeClr val="tx1">
                    <a:lumMod val="65000"/>
                    <a:lumOff val="35000"/>
                  </a:schemeClr>
                </a:solidFill>
              </a:rPr>
              <a:t>a</a:t>
            </a:r>
            <a:r>
              <a:rPr lang="zh-CN" altLang="en-US" sz="2800" b="1" dirty="0">
                <a:solidFill>
                  <a:schemeClr val="tx1">
                    <a:lumMod val="65000"/>
                    <a:lumOff val="35000"/>
                  </a:schemeClr>
                </a:solidFill>
              </a:rPr>
              <a:t>是奇数</a:t>
            </a:r>
          </a:p>
        </p:txBody>
      </p:sp>
    </p:spTree>
    <p:extLst>
      <p:ext uri="{BB962C8B-B14F-4D97-AF65-F5344CB8AC3E}">
        <p14:creationId xmlns:p14="http://schemas.microsoft.com/office/powerpoint/2010/main" val="389043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par>
                                <p:cTn id="17" presetID="10"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3" grpId="0"/>
      <p:bldP spid="3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71</a:t>
            </a:fld>
            <a:endParaRPr lang="zh-CN" altLang="en-US"/>
          </a:p>
        </p:txBody>
      </p:sp>
      <p:sp>
        <p:nvSpPr>
          <p:cNvPr id="6" name="object 2">
            <a:extLst>
              <a:ext uri="{FF2B5EF4-FFF2-40B4-BE49-F238E27FC236}">
                <a16:creationId xmlns:a16="http://schemas.microsoft.com/office/drawing/2014/main" id="{8C4FD01F-3A8D-5C44-9D22-A6389691F5FF}"/>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运算符：位运算法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2" name="TextBox 30">
            <a:extLst>
              <a:ext uri="{FF2B5EF4-FFF2-40B4-BE49-F238E27FC236}">
                <a16:creationId xmlns:a16="http://schemas.microsoft.com/office/drawing/2014/main" id="{D71B0E4C-819C-AC49-95FA-046916029691}"/>
              </a:ext>
            </a:extLst>
          </p:cNvPr>
          <p:cNvSpPr txBox="1"/>
          <p:nvPr/>
        </p:nvSpPr>
        <p:spPr>
          <a:xfrm>
            <a:off x="5015880" y="1268761"/>
            <a:ext cx="1800200" cy="584775"/>
          </a:xfrm>
          <a:prstGeom prst="rect">
            <a:avLst/>
          </a:prstGeom>
          <a:noFill/>
        </p:spPr>
        <p:txBody>
          <a:bodyPr wrap="square" rtlCol="0">
            <a:spAutoFit/>
          </a:bodyPr>
          <a:lstStyle/>
          <a:p>
            <a:pPr algn="ctr"/>
            <a:r>
              <a:rPr lang="en-US" altLang="zh-CN" sz="3200" b="1" dirty="0">
                <a:solidFill>
                  <a:schemeClr val="accent2"/>
                </a:solidFill>
              </a:rPr>
              <a:t>|</a:t>
            </a:r>
            <a:endParaRPr lang="zh-CN" altLang="en-US" sz="3200" b="1" dirty="0">
              <a:solidFill>
                <a:schemeClr val="accent2"/>
              </a:solidFill>
            </a:endParaRPr>
          </a:p>
        </p:txBody>
      </p:sp>
      <p:sp>
        <p:nvSpPr>
          <p:cNvPr id="13" name="矩形 12">
            <a:extLst>
              <a:ext uri="{FF2B5EF4-FFF2-40B4-BE49-F238E27FC236}">
                <a16:creationId xmlns:a16="http://schemas.microsoft.com/office/drawing/2014/main" id="{00D2B98D-D7D8-0F41-A024-948B42B4AF6D}"/>
              </a:ext>
            </a:extLst>
          </p:cNvPr>
          <p:cNvSpPr/>
          <p:nvPr/>
        </p:nvSpPr>
        <p:spPr>
          <a:xfrm>
            <a:off x="3708941" y="2058293"/>
            <a:ext cx="4509568" cy="594906"/>
          </a:xfrm>
          <a:prstGeom prst="rect">
            <a:avLst/>
          </a:prstGeom>
        </p:spPr>
        <p:txBody>
          <a:bodyPr wrap="none">
            <a:spAutoFit/>
          </a:bodyPr>
          <a:lstStyle/>
          <a:p>
            <a:pPr algn="ctr">
              <a:lnSpc>
                <a:spcPct val="150000"/>
              </a:lnSpc>
            </a:pPr>
            <a:r>
              <a:rPr lang="zh-CN" altLang="en-US" sz="2400" b="1" dirty="0">
                <a:solidFill>
                  <a:schemeClr val="accent1"/>
                </a:solidFill>
                <a:latin typeface="Courier New" pitchFamily="49" charset="0"/>
              </a:rPr>
              <a:t>将一个</a:t>
            </a:r>
            <a:r>
              <a:rPr lang="en-US" altLang="zh-CN" sz="2400" b="1" dirty="0" err="1">
                <a:solidFill>
                  <a:schemeClr val="accent1"/>
                </a:solidFill>
                <a:latin typeface="Courier New" pitchFamily="49" charset="0"/>
              </a:rPr>
              <a:t>int</a:t>
            </a:r>
            <a:r>
              <a:rPr lang="zh-CN" altLang="en-US" sz="2400" b="1" dirty="0">
                <a:solidFill>
                  <a:schemeClr val="accent1"/>
                </a:solidFill>
                <a:latin typeface="Courier New" pitchFamily="49" charset="0"/>
              </a:rPr>
              <a:t>变量</a:t>
            </a:r>
            <a:r>
              <a:rPr lang="en-US" altLang="zh-CN" sz="2400" b="1" dirty="0">
                <a:solidFill>
                  <a:schemeClr val="accent1"/>
                </a:solidFill>
                <a:latin typeface="Courier New" pitchFamily="49" charset="0"/>
              </a:rPr>
              <a:t>a</a:t>
            </a:r>
            <a:r>
              <a:rPr lang="zh-CN" altLang="en-US" sz="2400" b="1" dirty="0">
                <a:solidFill>
                  <a:schemeClr val="accent1"/>
                </a:solidFill>
                <a:latin typeface="Courier New" pitchFamily="49" charset="0"/>
              </a:rPr>
              <a:t>的某几位置为</a:t>
            </a:r>
            <a:r>
              <a:rPr lang="en-US" altLang="zh-CN" sz="2400" b="1" dirty="0">
                <a:solidFill>
                  <a:schemeClr val="accent1"/>
                </a:solidFill>
                <a:latin typeface="Courier New" pitchFamily="49" charset="0"/>
              </a:rPr>
              <a:t>1</a:t>
            </a:r>
            <a:endParaRPr lang="zh-CN" altLang="en-US" sz="2400" b="1" dirty="0">
              <a:solidFill>
                <a:schemeClr val="accent1"/>
              </a:solidFill>
              <a:latin typeface="Courier New" pitchFamily="49" charset="0"/>
            </a:endParaRPr>
          </a:p>
        </p:txBody>
      </p:sp>
      <p:sp>
        <p:nvSpPr>
          <p:cNvPr id="14" name="TextBox 32">
            <a:extLst>
              <a:ext uri="{FF2B5EF4-FFF2-40B4-BE49-F238E27FC236}">
                <a16:creationId xmlns:a16="http://schemas.microsoft.com/office/drawing/2014/main" id="{4DB19FED-AB56-EE4A-8670-512B5C58E4CE}"/>
              </a:ext>
            </a:extLst>
          </p:cNvPr>
          <p:cNvSpPr txBox="1"/>
          <p:nvPr/>
        </p:nvSpPr>
        <p:spPr>
          <a:xfrm>
            <a:off x="3719736" y="3050957"/>
            <a:ext cx="4680520" cy="523220"/>
          </a:xfrm>
          <a:prstGeom prst="rect">
            <a:avLst/>
          </a:prstGeom>
          <a:noFill/>
        </p:spPr>
        <p:txBody>
          <a:bodyPr wrap="square" rtlCol="0">
            <a:spAutoFit/>
          </a:bodyPr>
          <a:lstStyle/>
          <a:p>
            <a:r>
              <a:rPr lang="en-US" altLang="zh-CN" sz="2800" b="1" dirty="0">
                <a:solidFill>
                  <a:schemeClr val="tx1">
                    <a:lumMod val="65000"/>
                    <a:lumOff val="35000"/>
                  </a:schemeClr>
                </a:solidFill>
              </a:rPr>
              <a:t>a | 7 </a:t>
            </a:r>
            <a:r>
              <a:rPr lang="en-US" altLang="zh-CN" sz="2800" b="1" dirty="0">
                <a:solidFill>
                  <a:schemeClr val="tx1">
                    <a:lumMod val="65000"/>
                    <a:lumOff val="35000"/>
                  </a:schemeClr>
                </a:solidFill>
                <a:sym typeface="Wingdings" pitchFamily="2" charset="2"/>
              </a:rPr>
              <a:t> </a:t>
            </a:r>
            <a:r>
              <a:rPr lang="zh-CN" altLang="en-US" sz="2800" b="1" dirty="0">
                <a:solidFill>
                  <a:schemeClr val="tx1">
                    <a:lumMod val="65000"/>
                    <a:lumOff val="35000"/>
                  </a:schemeClr>
                </a:solidFill>
                <a:sym typeface="Wingdings" pitchFamily="2" charset="2"/>
              </a:rPr>
              <a:t>将</a:t>
            </a:r>
            <a:r>
              <a:rPr lang="en-US" altLang="zh-CN" sz="2800" b="1" dirty="0">
                <a:solidFill>
                  <a:schemeClr val="tx1">
                    <a:lumMod val="65000"/>
                    <a:lumOff val="35000"/>
                  </a:schemeClr>
                </a:solidFill>
                <a:sym typeface="Wingdings" pitchFamily="2" charset="2"/>
              </a:rPr>
              <a:t>a</a:t>
            </a:r>
            <a:r>
              <a:rPr lang="zh-CN" altLang="en-US" sz="2800" b="1" dirty="0">
                <a:solidFill>
                  <a:schemeClr val="tx1">
                    <a:lumMod val="65000"/>
                    <a:lumOff val="35000"/>
                  </a:schemeClr>
                </a:solidFill>
                <a:sym typeface="Wingdings" pitchFamily="2" charset="2"/>
              </a:rPr>
              <a:t>的最后</a:t>
            </a:r>
            <a:r>
              <a:rPr lang="en-US" altLang="zh-CN" sz="2800" b="1" dirty="0">
                <a:solidFill>
                  <a:schemeClr val="tx1">
                    <a:lumMod val="65000"/>
                    <a:lumOff val="35000"/>
                  </a:schemeClr>
                </a:solidFill>
                <a:sym typeface="Wingdings" pitchFamily="2" charset="2"/>
              </a:rPr>
              <a:t>3</a:t>
            </a:r>
            <a:r>
              <a:rPr lang="zh-CN" altLang="en-US" sz="2800" b="1" dirty="0">
                <a:solidFill>
                  <a:schemeClr val="tx1">
                    <a:lumMod val="65000"/>
                    <a:lumOff val="35000"/>
                  </a:schemeClr>
                </a:solidFill>
                <a:sym typeface="Wingdings" pitchFamily="2" charset="2"/>
              </a:rPr>
              <a:t>位置为</a:t>
            </a:r>
            <a:r>
              <a:rPr lang="en-US" altLang="zh-CN" sz="2800" b="1" dirty="0">
                <a:solidFill>
                  <a:schemeClr val="tx1">
                    <a:lumMod val="65000"/>
                    <a:lumOff val="35000"/>
                  </a:schemeClr>
                </a:solidFill>
                <a:sym typeface="Wingdings" pitchFamily="2" charset="2"/>
              </a:rPr>
              <a:t>1</a:t>
            </a:r>
            <a:endParaRPr lang="en-US" altLang="zh-CN" sz="2800" b="1" dirty="0">
              <a:solidFill>
                <a:schemeClr val="tx1">
                  <a:lumMod val="65000"/>
                  <a:lumOff val="35000"/>
                </a:schemeClr>
              </a:solidFill>
            </a:endParaRPr>
          </a:p>
        </p:txBody>
      </p:sp>
      <p:sp>
        <p:nvSpPr>
          <p:cNvPr id="15" name="TextBox 33">
            <a:extLst>
              <a:ext uri="{FF2B5EF4-FFF2-40B4-BE49-F238E27FC236}">
                <a16:creationId xmlns:a16="http://schemas.microsoft.com/office/drawing/2014/main" id="{51787629-FC53-344F-B8B6-4E94CDC127AE}"/>
              </a:ext>
            </a:extLst>
          </p:cNvPr>
          <p:cNvSpPr txBox="1"/>
          <p:nvPr/>
        </p:nvSpPr>
        <p:spPr>
          <a:xfrm>
            <a:off x="2423592" y="4643827"/>
            <a:ext cx="7200800" cy="523220"/>
          </a:xfrm>
          <a:prstGeom prst="rect">
            <a:avLst/>
          </a:prstGeom>
          <a:noFill/>
        </p:spPr>
        <p:txBody>
          <a:bodyPr wrap="square" rtlCol="0">
            <a:spAutoFit/>
          </a:bodyPr>
          <a:lstStyle/>
          <a:p>
            <a:pPr algn="ctr"/>
            <a:r>
              <a:rPr lang="en-US" altLang="zh-CN" sz="2800" b="1" dirty="0">
                <a:solidFill>
                  <a:schemeClr val="accent2"/>
                </a:solidFill>
              </a:rPr>
              <a:t>a=20:  00000000 00000000 00000000 00010100</a:t>
            </a:r>
            <a:endParaRPr lang="zh-CN" altLang="en-US" sz="2800" b="1" dirty="0">
              <a:solidFill>
                <a:schemeClr val="accent2"/>
              </a:solidFill>
            </a:endParaRPr>
          </a:p>
        </p:txBody>
      </p:sp>
      <p:sp>
        <p:nvSpPr>
          <p:cNvPr id="16" name="TextBox 34">
            <a:extLst>
              <a:ext uri="{FF2B5EF4-FFF2-40B4-BE49-F238E27FC236}">
                <a16:creationId xmlns:a16="http://schemas.microsoft.com/office/drawing/2014/main" id="{DEBA2EE3-362B-0D4D-88EA-CC81E37DEC58}"/>
              </a:ext>
            </a:extLst>
          </p:cNvPr>
          <p:cNvSpPr txBox="1"/>
          <p:nvPr/>
        </p:nvSpPr>
        <p:spPr>
          <a:xfrm>
            <a:off x="1991544" y="5167047"/>
            <a:ext cx="8064896" cy="523220"/>
          </a:xfrm>
          <a:prstGeom prst="rect">
            <a:avLst/>
          </a:prstGeom>
          <a:noFill/>
        </p:spPr>
        <p:txBody>
          <a:bodyPr wrap="square" rtlCol="0">
            <a:spAutoFit/>
          </a:bodyPr>
          <a:lstStyle/>
          <a:p>
            <a:pPr algn="ctr"/>
            <a:r>
              <a:rPr lang="en-US" altLang="zh-CN" sz="2800" b="1" dirty="0">
                <a:solidFill>
                  <a:schemeClr val="accent2"/>
                </a:solidFill>
              </a:rPr>
              <a:t>       7:  00000000 00000000 00000000 00000111</a:t>
            </a:r>
            <a:endParaRPr lang="zh-CN" altLang="en-US" sz="2800" b="1" dirty="0">
              <a:solidFill>
                <a:schemeClr val="accent2"/>
              </a:solidFill>
            </a:endParaRPr>
          </a:p>
        </p:txBody>
      </p:sp>
      <p:sp>
        <p:nvSpPr>
          <p:cNvPr id="17" name="TextBox 35">
            <a:extLst>
              <a:ext uri="{FF2B5EF4-FFF2-40B4-BE49-F238E27FC236}">
                <a16:creationId xmlns:a16="http://schemas.microsoft.com/office/drawing/2014/main" id="{6E35FD02-4FBF-2A4E-A575-139E43EB6F27}"/>
              </a:ext>
            </a:extLst>
          </p:cNvPr>
          <p:cNvSpPr txBox="1"/>
          <p:nvPr/>
        </p:nvSpPr>
        <p:spPr>
          <a:xfrm>
            <a:off x="1775520" y="5149608"/>
            <a:ext cx="1800200" cy="584775"/>
          </a:xfrm>
          <a:prstGeom prst="rect">
            <a:avLst/>
          </a:prstGeom>
          <a:noFill/>
        </p:spPr>
        <p:txBody>
          <a:bodyPr wrap="square" rtlCol="0">
            <a:spAutoFit/>
          </a:bodyPr>
          <a:lstStyle/>
          <a:p>
            <a:pPr algn="ctr"/>
            <a:r>
              <a:rPr lang="en-US" altLang="zh-CN" sz="3200" b="1" dirty="0">
                <a:solidFill>
                  <a:schemeClr val="tx1">
                    <a:lumMod val="65000"/>
                    <a:lumOff val="35000"/>
                  </a:schemeClr>
                </a:solidFill>
              </a:rPr>
              <a:t>|</a:t>
            </a:r>
            <a:endParaRPr lang="zh-CN" altLang="en-US" sz="3200" b="1" dirty="0">
              <a:solidFill>
                <a:schemeClr val="tx1">
                  <a:lumMod val="65000"/>
                  <a:lumOff val="35000"/>
                </a:schemeClr>
              </a:solidFill>
            </a:endParaRPr>
          </a:p>
        </p:txBody>
      </p:sp>
      <p:cxnSp>
        <p:nvCxnSpPr>
          <p:cNvPr id="18" name="直接连接符 6">
            <a:extLst>
              <a:ext uri="{FF2B5EF4-FFF2-40B4-BE49-F238E27FC236}">
                <a16:creationId xmlns:a16="http://schemas.microsoft.com/office/drawing/2014/main" id="{ACF4D967-4EDF-1041-9299-5CB67255B3CD}"/>
              </a:ext>
            </a:extLst>
          </p:cNvPr>
          <p:cNvCxnSpPr/>
          <p:nvPr/>
        </p:nvCxnSpPr>
        <p:spPr>
          <a:xfrm>
            <a:off x="2423592" y="5805265"/>
            <a:ext cx="727280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9" name="TextBox 36">
            <a:extLst>
              <a:ext uri="{FF2B5EF4-FFF2-40B4-BE49-F238E27FC236}">
                <a16:creationId xmlns:a16="http://schemas.microsoft.com/office/drawing/2014/main" id="{6506D010-0D8D-5846-9010-7579A2CA201A}"/>
              </a:ext>
            </a:extLst>
          </p:cNvPr>
          <p:cNvSpPr txBox="1"/>
          <p:nvPr/>
        </p:nvSpPr>
        <p:spPr>
          <a:xfrm>
            <a:off x="2435315" y="5875006"/>
            <a:ext cx="7200800" cy="523220"/>
          </a:xfrm>
          <a:prstGeom prst="rect">
            <a:avLst/>
          </a:prstGeom>
          <a:noFill/>
        </p:spPr>
        <p:txBody>
          <a:bodyPr wrap="square" rtlCol="0">
            <a:spAutoFit/>
          </a:bodyPr>
          <a:lstStyle/>
          <a:p>
            <a:pPr algn="ctr"/>
            <a:r>
              <a:rPr lang="en-US" altLang="zh-CN" sz="2800" b="1" dirty="0">
                <a:solidFill>
                  <a:schemeClr val="accent2"/>
                </a:solidFill>
              </a:rPr>
              <a:t>            00000000 00000000 00000000 00010111</a:t>
            </a:r>
            <a:endParaRPr lang="zh-CN" altLang="en-US" sz="2800" b="1" dirty="0">
              <a:solidFill>
                <a:schemeClr val="accent2"/>
              </a:solidFill>
            </a:endParaRPr>
          </a:p>
        </p:txBody>
      </p:sp>
    </p:spTree>
    <p:extLst>
      <p:ext uri="{BB962C8B-B14F-4D97-AF65-F5344CB8AC3E}">
        <p14:creationId xmlns:p14="http://schemas.microsoft.com/office/powerpoint/2010/main" val="131297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72</a:t>
            </a:fld>
            <a:endParaRPr lang="zh-CN" altLang="en-US"/>
          </a:p>
        </p:txBody>
      </p:sp>
      <p:sp>
        <p:nvSpPr>
          <p:cNvPr id="6" name="object 2">
            <a:extLst>
              <a:ext uri="{FF2B5EF4-FFF2-40B4-BE49-F238E27FC236}">
                <a16:creationId xmlns:a16="http://schemas.microsoft.com/office/drawing/2014/main" id="{8C4FD01F-3A8D-5C44-9D22-A6389691F5FF}"/>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运算符：位运算法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20" name="TextBox 30">
            <a:extLst>
              <a:ext uri="{FF2B5EF4-FFF2-40B4-BE49-F238E27FC236}">
                <a16:creationId xmlns:a16="http://schemas.microsoft.com/office/drawing/2014/main" id="{E5B7C9B7-7027-6643-9365-EEC6E4220128}"/>
              </a:ext>
            </a:extLst>
          </p:cNvPr>
          <p:cNvSpPr txBox="1"/>
          <p:nvPr/>
        </p:nvSpPr>
        <p:spPr>
          <a:xfrm>
            <a:off x="5015880" y="1268761"/>
            <a:ext cx="1800200" cy="584775"/>
          </a:xfrm>
          <a:prstGeom prst="rect">
            <a:avLst/>
          </a:prstGeom>
          <a:noFill/>
        </p:spPr>
        <p:txBody>
          <a:bodyPr wrap="square" rtlCol="0">
            <a:spAutoFit/>
          </a:bodyPr>
          <a:lstStyle/>
          <a:p>
            <a:pPr algn="ctr"/>
            <a:r>
              <a:rPr lang="en-US" altLang="zh-CN" sz="3200" b="1" dirty="0">
                <a:solidFill>
                  <a:schemeClr val="accent2"/>
                </a:solidFill>
              </a:rPr>
              <a:t>^</a:t>
            </a:r>
            <a:endParaRPr lang="zh-CN" altLang="en-US" sz="3200" b="1" dirty="0">
              <a:solidFill>
                <a:schemeClr val="accent2"/>
              </a:solidFill>
            </a:endParaRPr>
          </a:p>
        </p:txBody>
      </p:sp>
      <p:sp>
        <p:nvSpPr>
          <p:cNvPr id="21" name="矩形 20">
            <a:extLst>
              <a:ext uri="{FF2B5EF4-FFF2-40B4-BE49-F238E27FC236}">
                <a16:creationId xmlns:a16="http://schemas.microsoft.com/office/drawing/2014/main" id="{88665576-0819-984C-B271-0392AB688A64}"/>
              </a:ext>
            </a:extLst>
          </p:cNvPr>
          <p:cNvSpPr/>
          <p:nvPr/>
        </p:nvSpPr>
        <p:spPr>
          <a:xfrm>
            <a:off x="3554250" y="2058293"/>
            <a:ext cx="4818948" cy="594906"/>
          </a:xfrm>
          <a:prstGeom prst="rect">
            <a:avLst/>
          </a:prstGeom>
        </p:spPr>
        <p:txBody>
          <a:bodyPr wrap="none">
            <a:spAutoFit/>
          </a:bodyPr>
          <a:lstStyle/>
          <a:p>
            <a:pPr algn="ctr">
              <a:lnSpc>
                <a:spcPct val="150000"/>
              </a:lnSpc>
            </a:pPr>
            <a:r>
              <a:rPr lang="zh-CN" altLang="en-US" sz="2400" b="1" dirty="0">
                <a:solidFill>
                  <a:schemeClr val="accent1"/>
                </a:solidFill>
                <a:latin typeface="Courier New" pitchFamily="49" charset="0"/>
              </a:rPr>
              <a:t>将两个</a:t>
            </a:r>
            <a:r>
              <a:rPr lang="en-US" altLang="zh-CN" sz="2400" b="1" dirty="0" err="1">
                <a:solidFill>
                  <a:schemeClr val="accent1"/>
                </a:solidFill>
                <a:latin typeface="Courier New" pitchFamily="49" charset="0"/>
              </a:rPr>
              <a:t>int</a:t>
            </a:r>
            <a:r>
              <a:rPr lang="zh-CN" altLang="en-US" sz="2400" b="1" dirty="0">
                <a:solidFill>
                  <a:schemeClr val="accent1"/>
                </a:solidFill>
                <a:latin typeface="Courier New" pitchFamily="49" charset="0"/>
              </a:rPr>
              <a:t>类型变量</a:t>
            </a:r>
            <a:r>
              <a:rPr lang="en-US" altLang="zh-CN" sz="2400" b="1" dirty="0">
                <a:solidFill>
                  <a:schemeClr val="accent1"/>
                </a:solidFill>
                <a:latin typeface="Courier New" pitchFamily="49" charset="0"/>
              </a:rPr>
              <a:t>x</a:t>
            </a:r>
            <a:r>
              <a:rPr lang="zh-CN" altLang="en-US" sz="2400" b="1" dirty="0">
                <a:solidFill>
                  <a:schemeClr val="accent1"/>
                </a:solidFill>
                <a:latin typeface="Courier New" pitchFamily="49" charset="0"/>
              </a:rPr>
              <a:t>、</a:t>
            </a:r>
            <a:r>
              <a:rPr lang="en-US" altLang="zh-CN" sz="2400" b="1" dirty="0">
                <a:solidFill>
                  <a:schemeClr val="accent1"/>
                </a:solidFill>
                <a:latin typeface="Courier New" pitchFamily="49" charset="0"/>
              </a:rPr>
              <a:t>y</a:t>
            </a:r>
            <a:r>
              <a:rPr lang="zh-CN" altLang="en-US" sz="2400" b="1" dirty="0">
                <a:solidFill>
                  <a:schemeClr val="accent1"/>
                </a:solidFill>
                <a:latin typeface="Courier New" pitchFamily="49" charset="0"/>
              </a:rPr>
              <a:t>数值交换</a:t>
            </a:r>
          </a:p>
        </p:txBody>
      </p:sp>
      <p:sp>
        <p:nvSpPr>
          <p:cNvPr id="22" name="TextBox 11">
            <a:extLst>
              <a:ext uri="{FF2B5EF4-FFF2-40B4-BE49-F238E27FC236}">
                <a16:creationId xmlns:a16="http://schemas.microsoft.com/office/drawing/2014/main" id="{94A85B92-34E2-744A-A788-0F8EEDDFBBE4}"/>
              </a:ext>
            </a:extLst>
          </p:cNvPr>
          <p:cNvSpPr txBox="1"/>
          <p:nvPr/>
        </p:nvSpPr>
        <p:spPr>
          <a:xfrm>
            <a:off x="3575720" y="3098159"/>
            <a:ext cx="1800200" cy="1815882"/>
          </a:xfrm>
          <a:prstGeom prst="rect">
            <a:avLst/>
          </a:prstGeom>
          <a:noFill/>
        </p:spPr>
        <p:txBody>
          <a:bodyPr wrap="square" rtlCol="0">
            <a:spAutoFit/>
          </a:bodyPr>
          <a:lstStyle/>
          <a:p>
            <a:r>
              <a:rPr lang="en-US" altLang="zh-CN" sz="2800" b="1" dirty="0" err="1">
                <a:solidFill>
                  <a:schemeClr val="tx1">
                    <a:lumMod val="65000"/>
                    <a:lumOff val="35000"/>
                  </a:schemeClr>
                </a:solidFill>
              </a:rPr>
              <a:t>int</a:t>
            </a:r>
            <a:r>
              <a:rPr lang="en-US" altLang="zh-CN" sz="2800" b="1" dirty="0">
                <a:solidFill>
                  <a:schemeClr val="tx1">
                    <a:lumMod val="65000"/>
                    <a:lumOff val="35000"/>
                  </a:schemeClr>
                </a:solidFill>
              </a:rPr>
              <a:t> </a:t>
            </a:r>
            <a:r>
              <a:rPr lang="en-US" altLang="zh-CN" sz="2800" b="1" dirty="0" err="1">
                <a:solidFill>
                  <a:schemeClr val="tx1">
                    <a:lumMod val="65000"/>
                    <a:lumOff val="35000"/>
                  </a:schemeClr>
                </a:solidFill>
              </a:rPr>
              <a:t>tmp</a:t>
            </a:r>
            <a:endParaRPr lang="en-US" altLang="zh-CN" sz="2800" b="1" dirty="0">
              <a:solidFill>
                <a:schemeClr val="tx1">
                  <a:lumMod val="65000"/>
                  <a:lumOff val="35000"/>
                </a:schemeClr>
              </a:solidFill>
            </a:endParaRPr>
          </a:p>
          <a:p>
            <a:r>
              <a:rPr lang="en-US" altLang="zh-CN" sz="2800" b="1" dirty="0" err="1">
                <a:solidFill>
                  <a:schemeClr val="tx1">
                    <a:lumMod val="65000"/>
                    <a:lumOff val="35000"/>
                  </a:schemeClr>
                </a:solidFill>
              </a:rPr>
              <a:t>tmp</a:t>
            </a:r>
            <a:r>
              <a:rPr lang="en-US" altLang="zh-CN" sz="2800" b="1" dirty="0">
                <a:solidFill>
                  <a:schemeClr val="tx1">
                    <a:lumMod val="65000"/>
                    <a:lumOff val="35000"/>
                  </a:schemeClr>
                </a:solidFill>
              </a:rPr>
              <a:t> = x;</a:t>
            </a:r>
          </a:p>
          <a:p>
            <a:r>
              <a:rPr lang="en-US" altLang="zh-CN" sz="2800" b="1" dirty="0">
                <a:solidFill>
                  <a:schemeClr val="tx1">
                    <a:lumMod val="65000"/>
                    <a:lumOff val="35000"/>
                  </a:schemeClr>
                </a:solidFill>
              </a:rPr>
              <a:t>x = y;</a:t>
            </a:r>
          </a:p>
          <a:p>
            <a:r>
              <a:rPr lang="en-US" altLang="zh-CN" sz="2800" b="1" dirty="0">
                <a:solidFill>
                  <a:schemeClr val="tx1">
                    <a:lumMod val="65000"/>
                    <a:lumOff val="35000"/>
                  </a:schemeClr>
                </a:solidFill>
              </a:rPr>
              <a:t>y = </a:t>
            </a:r>
            <a:r>
              <a:rPr lang="en-US" altLang="zh-CN" sz="2800" b="1" dirty="0" err="1">
                <a:solidFill>
                  <a:schemeClr val="tx1">
                    <a:lumMod val="65000"/>
                    <a:lumOff val="35000"/>
                  </a:schemeClr>
                </a:solidFill>
              </a:rPr>
              <a:t>tmp</a:t>
            </a:r>
            <a:r>
              <a:rPr lang="en-US" altLang="zh-CN" sz="2800" b="1" dirty="0">
                <a:solidFill>
                  <a:schemeClr val="tx1">
                    <a:lumMod val="65000"/>
                    <a:lumOff val="35000"/>
                  </a:schemeClr>
                </a:solidFill>
              </a:rPr>
              <a:t>;</a:t>
            </a:r>
          </a:p>
        </p:txBody>
      </p:sp>
      <p:sp>
        <p:nvSpPr>
          <p:cNvPr id="23" name="TextBox 12">
            <a:extLst>
              <a:ext uri="{FF2B5EF4-FFF2-40B4-BE49-F238E27FC236}">
                <a16:creationId xmlns:a16="http://schemas.microsoft.com/office/drawing/2014/main" id="{02440532-2AFE-F340-8DAB-27614E3F0378}"/>
              </a:ext>
            </a:extLst>
          </p:cNvPr>
          <p:cNvSpPr txBox="1"/>
          <p:nvPr/>
        </p:nvSpPr>
        <p:spPr>
          <a:xfrm>
            <a:off x="6960096" y="3356993"/>
            <a:ext cx="1800200" cy="1384995"/>
          </a:xfrm>
          <a:prstGeom prst="rect">
            <a:avLst/>
          </a:prstGeom>
          <a:noFill/>
        </p:spPr>
        <p:txBody>
          <a:bodyPr wrap="square" rtlCol="0">
            <a:spAutoFit/>
          </a:bodyPr>
          <a:lstStyle/>
          <a:p>
            <a:r>
              <a:rPr lang="en-US" altLang="zh-CN" sz="2800" b="1" dirty="0">
                <a:solidFill>
                  <a:schemeClr val="tx1">
                    <a:lumMod val="65000"/>
                    <a:lumOff val="35000"/>
                  </a:schemeClr>
                </a:solidFill>
              </a:rPr>
              <a:t>x = x ^ y; </a:t>
            </a:r>
          </a:p>
          <a:p>
            <a:r>
              <a:rPr lang="en-US" altLang="zh-CN" sz="2800" b="1" dirty="0">
                <a:solidFill>
                  <a:schemeClr val="tx1">
                    <a:lumMod val="65000"/>
                    <a:lumOff val="35000"/>
                  </a:schemeClr>
                </a:solidFill>
              </a:rPr>
              <a:t>y = y ^ x; </a:t>
            </a:r>
          </a:p>
          <a:p>
            <a:r>
              <a:rPr lang="en-US" altLang="zh-CN" sz="2800" b="1" dirty="0">
                <a:solidFill>
                  <a:schemeClr val="tx1">
                    <a:lumMod val="65000"/>
                    <a:lumOff val="35000"/>
                  </a:schemeClr>
                </a:solidFill>
              </a:rPr>
              <a:t>x = x ^ y;</a:t>
            </a:r>
          </a:p>
        </p:txBody>
      </p:sp>
    </p:spTree>
    <p:extLst>
      <p:ext uri="{BB962C8B-B14F-4D97-AF65-F5344CB8AC3E}">
        <p14:creationId xmlns:p14="http://schemas.microsoft.com/office/powerpoint/2010/main" val="157522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73</a:t>
            </a:fld>
            <a:endParaRPr lang="zh-CN" altLang="en-US"/>
          </a:p>
        </p:txBody>
      </p:sp>
      <p:sp>
        <p:nvSpPr>
          <p:cNvPr id="6" name="object 2">
            <a:extLst>
              <a:ext uri="{FF2B5EF4-FFF2-40B4-BE49-F238E27FC236}">
                <a16:creationId xmlns:a16="http://schemas.microsoft.com/office/drawing/2014/main" id="{8C4FD01F-3A8D-5C44-9D22-A6389691F5FF}"/>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运算符：位运算法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8" name="TextBox 30">
            <a:extLst>
              <a:ext uri="{FF2B5EF4-FFF2-40B4-BE49-F238E27FC236}">
                <a16:creationId xmlns:a16="http://schemas.microsoft.com/office/drawing/2014/main" id="{34DCB5D5-5371-4547-BA19-60212B77FB1C}"/>
              </a:ext>
            </a:extLst>
          </p:cNvPr>
          <p:cNvSpPr txBox="1"/>
          <p:nvPr/>
        </p:nvSpPr>
        <p:spPr>
          <a:xfrm>
            <a:off x="5015880" y="1268761"/>
            <a:ext cx="1800200" cy="584775"/>
          </a:xfrm>
          <a:prstGeom prst="rect">
            <a:avLst/>
          </a:prstGeom>
          <a:noFill/>
        </p:spPr>
        <p:txBody>
          <a:bodyPr wrap="square" rtlCol="0">
            <a:spAutoFit/>
          </a:bodyPr>
          <a:lstStyle/>
          <a:p>
            <a:pPr algn="ctr"/>
            <a:r>
              <a:rPr lang="en-US" altLang="zh-CN" sz="3200" b="1" dirty="0">
                <a:solidFill>
                  <a:schemeClr val="accent2"/>
                </a:solidFill>
              </a:rPr>
              <a:t>^</a:t>
            </a:r>
            <a:endParaRPr lang="zh-CN" altLang="en-US" sz="3200" b="1" dirty="0">
              <a:solidFill>
                <a:schemeClr val="accent2"/>
              </a:solidFill>
            </a:endParaRPr>
          </a:p>
        </p:txBody>
      </p:sp>
      <p:sp>
        <p:nvSpPr>
          <p:cNvPr id="9" name="矩形 8">
            <a:extLst>
              <a:ext uri="{FF2B5EF4-FFF2-40B4-BE49-F238E27FC236}">
                <a16:creationId xmlns:a16="http://schemas.microsoft.com/office/drawing/2014/main" id="{FE4A2122-44FD-BC4B-A98F-9A51988013A4}"/>
              </a:ext>
            </a:extLst>
          </p:cNvPr>
          <p:cNvSpPr/>
          <p:nvPr/>
        </p:nvSpPr>
        <p:spPr>
          <a:xfrm>
            <a:off x="3554250" y="2058293"/>
            <a:ext cx="4818948" cy="594906"/>
          </a:xfrm>
          <a:prstGeom prst="rect">
            <a:avLst/>
          </a:prstGeom>
        </p:spPr>
        <p:txBody>
          <a:bodyPr wrap="none">
            <a:spAutoFit/>
          </a:bodyPr>
          <a:lstStyle/>
          <a:p>
            <a:pPr algn="ctr">
              <a:lnSpc>
                <a:spcPct val="150000"/>
              </a:lnSpc>
            </a:pPr>
            <a:r>
              <a:rPr lang="zh-CN" altLang="en-US" sz="2400" b="1" dirty="0">
                <a:solidFill>
                  <a:schemeClr val="accent1"/>
                </a:solidFill>
                <a:latin typeface="Courier New" pitchFamily="49" charset="0"/>
              </a:rPr>
              <a:t>将两个</a:t>
            </a:r>
            <a:r>
              <a:rPr lang="en-US" altLang="zh-CN" sz="2400" b="1" dirty="0" err="1">
                <a:solidFill>
                  <a:schemeClr val="accent1"/>
                </a:solidFill>
                <a:latin typeface="Courier New" pitchFamily="49" charset="0"/>
              </a:rPr>
              <a:t>int</a:t>
            </a:r>
            <a:r>
              <a:rPr lang="zh-CN" altLang="en-US" sz="2400" b="1" dirty="0">
                <a:solidFill>
                  <a:schemeClr val="accent1"/>
                </a:solidFill>
                <a:latin typeface="Courier New" pitchFamily="49" charset="0"/>
              </a:rPr>
              <a:t>类型变量</a:t>
            </a:r>
            <a:r>
              <a:rPr lang="en-US" altLang="zh-CN" sz="2400" b="1" dirty="0">
                <a:solidFill>
                  <a:schemeClr val="accent1"/>
                </a:solidFill>
                <a:latin typeface="Courier New" pitchFamily="49" charset="0"/>
              </a:rPr>
              <a:t>x</a:t>
            </a:r>
            <a:r>
              <a:rPr lang="zh-CN" altLang="en-US" sz="2400" b="1" dirty="0">
                <a:solidFill>
                  <a:schemeClr val="accent1"/>
                </a:solidFill>
                <a:latin typeface="Courier New" pitchFamily="49" charset="0"/>
              </a:rPr>
              <a:t>、</a:t>
            </a:r>
            <a:r>
              <a:rPr lang="en-US" altLang="zh-CN" sz="2400" b="1" dirty="0">
                <a:solidFill>
                  <a:schemeClr val="accent1"/>
                </a:solidFill>
                <a:latin typeface="Courier New" pitchFamily="49" charset="0"/>
              </a:rPr>
              <a:t>y</a:t>
            </a:r>
            <a:r>
              <a:rPr lang="zh-CN" altLang="en-US" sz="2400" b="1" dirty="0">
                <a:solidFill>
                  <a:schemeClr val="accent1"/>
                </a:solidFill>
                <a:latin typeface="Courier New" pitchFamily="49" charset="0"/>
              </a:rPr>
              <a:t>数值交换</a:t>
            </a:r>
          </a:p>
        </p:txBody>
      </p:sp>
      <p:sp>
        <p:nvSpPr>
          <p:cNvPr id="10" name="矩形 9">
            <a:extLst>
              <a:ext uri="{FF2B5EF4-FFF2-40B4-BE49-F238E27FC236}">
                <a16:creationId xmlns:a16="http://schemas.microsoft.com/office/drawing/2014/main" id="{DE6D9F99-1FCF-EF4E-BF22-CAE2B1A0D54C}"/>
              </a:ext>
            </a:extLst>
          </p:cNvPr>
          <p:cNvSpPr/>
          <p:nvPr/>
        </p:nvSpPr>
        <p:spPr>
          <a:xfrm>
            <a:off x="5695260" y="2889290"/>
            <a:ext cx="1120821" cy="369332"/>
          </a:xfrm>
          <a:prstGeom prst="rect">
            <a:avLst/>
          </a:prstGeom>
        </p:spPr>
        <p:txBody>
          <a:bodyPr wrap="none">
            <a:spAutoFit/>
          </a:bodyPr>
          <a:lstStyle/>
          <a:p>
            <a:pPr algn="ctr"/>
            <a:r>
              <a:rPr lang="en-US" altLang="zh-CN" b="1" dirty="0">
                <a:solidFill>
                  <a:schemeClr val="accent2"/>
                </a:solidFill>
              </a:rPr>
              <a:t>00000101</a:t>
            </a:r>
            <a:endParaRPr lang="zh-CN" altLang="en-US" b="1" dirty="0">
              <a:solidFill>
                <a:schemeClr val="accent2"/>
              </a:solidFill>
            </a:endParaRPr>
          </a:p>
        </p:txBody>
      </p:sp>
      <p:sp>
        <p:nvSpPr>
          <p:cNvPr id="11" name="文本框 10">
            <a:extLst>
              <a:ext uri="{FF2B5EF4-FFF2-40B4-BE49-F238E27FC236}">
                <a16:creationId xmlns:a16="http://schemas.microsoft.com/office/drawing/2014/main" id="{0AE9E972-D886-8044-AF37-13DC248C54A5}"/>
              </a:ext>
            </a:extLst>
          </p:cNvPr>
          <p:cNvSpPr txBox="1"/>
          <p:nvPr/>
        </p:nvSpPr>
        <p:spPr>
          <a:xfrm>
            <a:off x="4759157" y="2902129"/>
            <a:ext cx="1008112" cy="369332"/>
          </a:xfrm>
          <a:prstGeom prst="rect">
            <a:avLst/>
          </a:prstGeom>
          <a:noFill/>
        </p:spPr>
        <p:txBody>
          <a:bodyPr wrap="square" rtlCol="0">
            <a:spAutoFit/>
          </a:bodyPr>
          <a:lstStyle/>
          <a:p>
            <a:pPr algn="ctr"/>
            <a:r>
              <a:rPr lang="en-US" altLang="zh-CN" b="1" dirty="0">
                <a:solidFill>
                  <a:schemeClr val="accent2"/>
                </a:solidFill>
              </a:rPr>
              <a:t>x = 5</a:t>
            </a:r>
            <a:endParaRPr lang="zh-CN" altLang="en-US" b="1" dirty="0">
              <a:solidFill>
                <a:schemeClr val="accent2"/>
              </a:solidFill>
            </a:endParaRPr>
          </a:p>
        </p:txBody>
      </p:sp>
      <p:sp>
        <p:nvSpPr>
          <p:cNvPr id="12" name="矩形 11">
            <a:extLst>
              <a:ext uri="{FF2B5EF4-FFF2-40B4-BE49-F238E27FC236}">
                <a16:creationId xmlns:a16="http://schemas.microsoft.com/office/drawing/2014/main" id="{483AB0AE-8902-1448-A8CC-C742DF0CFAC5}"/>
              </a:ext>
            </a:extLst>
          </p:cNvPr>
          <p:cNvSpPr/>
          <p:nvPr/>
        </p:nvSpPr>
        <p:spPr>
          <a:xfrm>
            <a:off x="5695259" y="3258622"/>
            <a:ext cx="1120821" cy="369332"/>
          </a:xfrm>
          <a:prstGeom prst="rect">
            <a:avLst/>
          </a:prstGeom>
        </p:spPr>
        <p:txBody>
          <a:bodyPr wrap="none">
            <a:spAutoFit/>
          </a:bodyPr>
          <a:lstStyle/>
          <a:p>
            <a:pPr algn="ctr"/>
            <a:r>
              <a:rPr lang="en-US" altLang="zh-CN" b="1" dirty="0">
                <a:solidFill>
                  <a:schemeClr val="accent2"/>
                </a:solidFill>
              </a:rPr>
              <a:t>00000110</a:t>
            </a:r>
            <a:endParaRPr lang="zh-CN" altLang="en-US" b="1" dirty="0">
              <a:solidFill>
                <a:schemeClr val="accent2"/>
              </a:solidFill>
            </a:endParaRPr>
          </a:p>
        </p:txBody>
      </p:sp>
      <p:sp>
        <p:nvSpPr>
          <p:cNvPr id="13" name="文本框 12">
            <a:extLst>
              <a:ext uri="{FF2B5EF4-FFF2-40B4-BE49-F238E27FC236}">
                <a16:creationId xmlns:a16="http://schemas.microsoft.com/office/drawing/2014/main" id="{8265F041-6A18-0042-A0AB-AB5E3236A9A0}"/>
              </a:ext>
            </a:extLst>
          </p:cNvPr>
          <p:cNvSpPr txBox="1"/>
          <p:nvPr/>
        </p:nvSpPr>
        <p:spPr>
          <a:xfrm>
            <a:off x="4759157" y="3271461"/>
            <a:ext cx="1008112" cy="369332"/>
          </a:xfrm>
          <a:prstGeom prst="rect">
            <a:avLst/>
          </a:prstGeom>
          <a:noFill/>
        </p:spPr>
        <p:txBody>
          <a:bodyPr wrap="square" rtlCol="0">
            <a:spAutoFit/>
          </a:bodyPr>
          <a:lstStyle/>
          <a:p>
            <a:pPr algn="ctr"/>
            <a:r>
              <a:rPr lang="en-US" altLang="zh-CN" b="1" dirty="0">
                <a:solidFill>
                  <a:schemeClr val="accent2"/>
                </a:solidFill>
              </a:rPr>
              <a:t>y = 6</a:t>
            </a:r>
            <a:endParaRPr lang="zh-CN" altLang="en-US" b="1" dirty="0">
              <a:solidFill>
                <a:schemeClr val="accent2"/>
              </a:solidFill>
            </a:endParaRPr>
          </a:p>
        </p:txBody>
      </p:sp>
      <p:grpSp>
        <p:nvGrpSpPr>
          <p:cNvPr id="14" name="组合 13">
            <a:extLst>
              <a:ext uri="{FF2B5EF4-FFF2-40B4-BE49-F238E27FC236}">
                <a16:creationId xmlns:a16="http://schemas.microsoft.com/office/drawing/2014/main" id="{D9A89679-70D1-B046-9C01-45952095804F}"/>
              </a:ext>
            </a:extLst>
          </p:cNvPr>
          <p:cNvGrpSpPr/>
          <p:nvPr/>
        </p:nvGrpSpPr>
        <p:grpSpPr>
          <a:xfrm>
            <a:off x="1847528" y="4365104"/>
            <a:ext cx="2384790" cy="1305436"/>
            <a:chOff x="323528" y="4365104"/>
            <a:chExt cx="2384790" cy="1305436"/>
          </a:xfrm>
        </p:grpSpPr>
        <p:sp>
          <p:nvSpPr>
            <p:cNvPr id="15" name="矩形 14">
              <a:extLst>
                <a:ext uri="{FF2B5EF4-FFF2-40B4-BE49-F238E27FC236}">
                  <a16:creationId xmlns:a16="http://schemas.microsoft.com/office/drawing/2014/main" id="{D7CC08F5-1CB8-3B48-84EE-73336A4D7E79}"/>
                </a:ext>
              </a:extLst>
            </p:cNvPr>
            <p:cNvSpPr/>
            <p:nvPr/>
          </p:nvSpPr>
          <p:spPr>
            <a:xfrm>
              <a:off x="323528" y="4563943"/>
              <a:ext cx="1000595" cy="369332"/>
            </a:xfrm>
            <a:prstGeom prst="rect">
              <a:avLst/>
            </a:prstGeom>
          </p:spPr>
          <p:txBody>
            <a:bodyPr wrap="none">
              <a:spAutoFit/>
            </a:bodyPr>
            <a:lstStyle/>
            <a:p>
              <a:r>
                <a:rPr lang="en-US" altLang="zh-CN" b="1" dirty="0">
                  <a:solidFill>
                    <a:schemeClr val="tx1">
                      <a:lumMod val="65000"/>
                      <a:lumOff val="35000"/>
                    </a:schemeClr>
                  </a:solidFill>
                </a:rPr>
                <a:t>x = x ^ y </a:t>
              </a:r>
            </a:p>
          </p:txBody>
        </p:sp>
        <p:sp>
          <p:nvSpPr>
            <p:cNvPr id="16" name="矩形 15">
              <a:extLst>
                <a:ext uri="{FF2B5EF4-FFF2-40B4-BE49-F238E27FC236}">
                  <a16:creationId xmlns:a16="http://schemas.microsoft.com/office/drawing/2014/main" id="{D1B5F28E-BC50-E240-87FF-CEBDCA0F11AD}"/>
                </a:ext>
              </a:extLst>
            </p:cNvPr>
            <p:cNvSpPr/>
            <p:nvPr/>
          </p:nvSpPr>
          <p:spPr>
            <a:xfrm>
              <a:off x="1412173" y="5301208"/>
              <a:ext cx="1120821" cy="369332"/>
            </a:xfrm>
            <a:prstGeom prst="rect">
              <a:avLst/>
            </a:prstGeom>
          </p:spPr>
          <p:txBody>
            <a:bodyPr wrap="none">
              <a:spAutoFit/>
            </a:bodyPr>
            <a:lstStyle/>
            <a:p>
              <a:pPr algn="ctr"/>
              <a:r>
                <a:rPr lang="en-US" altLang="zh-CN" b="1" dirty="0">
                  <a:solidFill>
                    <a:schemeClr val="accent2"/>
                  </a:solidFill>
                </a:rPr>
                <a:t>00000011</a:t>
              </a:r>
              <a:endParaRPr lang="zh-CN" altLang="en-US" b="1" dirty="0">
                <a:solidFill>
                  <a:schemeClr val="accent2"/>
                </a:solidFill>
              </a:endParaRPr>
            </a:p>
          </p:txBody>
        </p:sp>
        <p:sp>
          <p:nvSpPr>
            <p:cNvPr id="17" name="矩形 16">
              <a:extLst>
                <a:ext uri="{FF2B5EF4-FFF2-40B4-BE49-F238E27FC236}">
                  <a16:creationId xmlns:a16="http://schemas.microsoft.com/office/drawing/2014/main" id="{D80FF548-57D6-AD4E-B4E5-A15D5C18CECC}"/>
                </a:ext>
              </a:extLst>
            </p:cNvPr>
            <p:cNvSpPr/>
            <p:nvPr/>
          </p:nvSpPr>
          <p:spPr>
            <a:xfrm>
              <a:off x="1412174" y="4365104"/>
              <a:ext cx="1120821" cy="369332"/>
            </a:xfrm>
            <a:prstGeom prst="rect">
              <a:avLst/>
            </a:prstGeom>
            <a:solidFill>
              <a:schemeClr val="accent1"/>
            </a:solidFill>
          </p:spPr>
          <p:txBody>
            <a:bodyPr wrap="none">
              <a:spAutoFit/>
            </a:bodyPr>
            <a:lstStyle/>
            <a:p>
              <a:pPr algn="ctr"/>
              <a:r>
                <a:rPr lang="en-US" altLang="zh-CN" b="1" dirty="0">
                  <a:solidFill>
                    <a:schemeClr val="bg1"/>
                  </a:solidFill>
                </a:rPr>
                <a:t>00000101</a:t>
              </a:r>
              <a:endParaRPr lang="zh-CN" altLang="en-US" b="1" dirty="0">
                <a:solidFill>
                  <a:schemeClr val="bg1"/>
                </a:solidFill>
              </a:endParaRPr>
            </a:p>
          </p:txBody>
        </p:sp>
        <p:sp>
          <p:nvSpPr>
            <p:cNvPr id="18" name="矩形 17">
              <a:extLst>
                <a:ext uri="{FF2B5EF4-FFF2-40B4-BE49-F238E27FC236}">
                  <a16:creationId xmlns:a16="http://schemas.microsoft.com/office/drawing/2014/main" id="{D474E5D8-A59E-FD4B-9641-F02814E5F4C6}"/>
                </a:ext>
              </a:extLst>
            </p:cNvPr>
            <p:cNvSpPr/>
            <p:nvPr/>
          </p:nvSpPr>
          <p:spPr>
            <a:xfrm>
              <a:off x="1412173" y="4806444"/>
              <a:ext cx="1120821" cy="369332"/>
            </a:xfrm>
            <a:prstGeom prst="rect">
              <a:avLst/>
            </a:prstGeom>
            <a:solidFill>
              <a:schemeClr val="accent6"/>
            </a:solidFill>
          </p:spPr>
          <p:txBody>
            <a:bodyPr wrap="none">
              <a:spAutoFit/>
            </a:bodyPr>
            <a:lstStyle/>
            <a:p>
              <a:pPr algn="ctr"/>
              <a:r>
                <a:rPr lang="en-US" altLang="zh-CN" b="1" dirty="0">
                  <a:solidFill>
                    <a:schemeClr val="bg1"/>
                  </a:solidFill>
                </a:rPr>
                <a:t>00000110</a:t>
              </a:r>
              <a:endParaRPr lang="zh-CN" altLang="en-US" b="1" dirty="0">
                <a:solidFill>
                  <a:schemeClr val="bg1"/>
                </a:solidFill>
              </a:endParaRPr>
            </a:p>
          </p:txBody>
        </p:sp>
        <p:cxnSp>
          <p:nvCxnSpPr>
            <p:cNvPr id="19" name="直接连接符 16">
              <a:extLst>
                <a:ext uri="{FF2B5EF4-FFF2-40B4-BE49-F238E27FC236}">
                  <a16:creationId xmlns:a16="http://schemas.microsoft.com/office/drawing/2014/main" id="{B0AD1509-A054-8344-B3CE-306C2DAC3AF1}"/>
                </a:ext>
              </a:extLst>
            </p:cNvPr>
            <p:cNvCxnSpPr/>
            <p:nvPr/>
          </p:nvCxnSpPr>
          <p:spPr>
            <a:xfrm>
              <a:off x="323528" y="5250801"/>
              <a:ext cx="238479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D6F8A712-20F6-4741-92FA-29F9F8CA14AE}"/>
                </a:ext>
              </a:extLst>
            </p:cNvPr>
            <p:cNvSpPr/>
            <p:nvPr/>
          </p:nvSpPr>
          <p:spPr>
            <a:xfrm>
              <a:off x="971600" y="5268639"/>
              <a:ext cx="290464" cy="369332"/>
            </a:xfrm>
            <a:prstGeom prst="rect">
              <a:avLst/>
            </a:prstGeom>
          </p:spPr>
          <p:txBody>
            <a:bodyPr wrap="none">
              <a:spAutoFit/>
            </a:bodyPr>
            <a:lstStyle/>
            <a:p>
              <a:r>
                <a:rPr lang="en-US" altLang="zh-CN" b="1" dirty="0">
                  <a:solidFill>
                    <a:schemeClr val="tx1">
                      <a:lumMod val="65000"/>
                      <a:lumOff val="35000"/>
                    </a:schemeClr>
                  </a:solidFill>
                </a:rPr>
                <a:t>x</a:t>
              </a:r>
            </a:p>
          </p:txBody>
        </p:sp>
      </p:grpSp>
      <p:grpSp>
        <p:nvGrpSpPr>
          <p:cNvPr id="25" name="组合 24">
            <a:extLst>
              <a:ext uri="{FF2B5EF4-FFF2-40B4-BE49-F238E27FC236}">
                <a16:creationId xmlns:a16="http://schemas.microsoft.com/office/drawing/2014/main" id="{21E33B54-F988-BE41-A5D1-A2A503451F9B}"/>
              </a:ext>
            </a:extLst>
          </p:cNvPr>
          <p:cNvGrpSpPr/>
          <p:nvPr/>
        </p:nvGrpSpPr>
        <p:grpSpPr>
          <a:xfrm>
            <a:off x="4937773" y="4355812"/>
            <a:ext cx="2384790" cy="1305436"/>
            <a:chOff x="3413773" y="4355812"/>
            <a:chExt cx="2384790" cy="1305436"/>
          </a:xfrm>
        </p:grpSpPr>
        <p:sp>
          <p:nvSpPr>
            <p:cNvPr id="26" name="矩形 25">
              <a:extLst>
                <a:ext uri="{FF2B5EF4-FFF2-40B4-BE49-F238E27FC236}">
                  <a16:creationId xmlns:a16="http://schemas.microsoft.com/office/drawing/2014/main" id="{BA179566-67ED-864C-9F21-C2A851751216}"/>
                </a:ext>
              </a:extLst>
            </p:cNvPr>
            <p:cNvSpPr/>
            <p:nvPr/>
          </p:nvSpPr>
          <p:spPr>
            <a:xfrm>
              <a:off x="3434497" y="4557743"/>
              <a:ext cx="1067921" cy="369332"/>
            </a:xfrm>
            <a:prstGeom prst="rect">
              <a:avLst/>
            </a:prstGeom>
          </p:spPr>
          <p:txBody>
            <a:bodyPr wrap="none">
              <a:spAutoFit/>
            </a:bodyPr>
            <a:lstStyle/>
            <a:p>
              <a:r>
                <a:rPr lang="en-US" altLang="zh-CN" b="1" dirty="0">
                  <a:solidFill>
                    <a:schemeClr val="tx1">
                      <a:lumMod val="65000"/>
                      <a:lumOff val="35000"/>
                    </a:schemeClr>
                  </a:solidFill>
                </a:rPr>
                <a:t>y = y ^ x; </a:t>
              </a:r>
            </a:p>
          </p:txBody>
        </p:sp>
        <p:sp>
          <p:nvSpPr>
            <p:cNvPr id="27" name="矩形 26">
              <a:extLst>
                <a:ext uri="{FF2B5EF4-FFF2-40B4-BE49-F238E27FC236}">
                  <a16:creationId xmlns:a16="http://schemas.microsoft.com/office/drawing/2014/main" id="{2A70A01A-B86A-844B-B0E9-0ABAF5025632}"/>
                </a:ext>
              </a:extLst>
            </p:cNvPr>
            <p:cNvSpPr/>
            <p:nvPr/>
          </p:nvSpPr>
          <p:spPr>
            <a:xfrm>
              <a:off x="4502418" y="5291916"/>
              <a:ext cx="1120821" cy="369332"/>
            </a:xfrm>
            <a:prstGeom prst="rect">
              <a:avLst/>
            </a:prstGeom>
            <a:solidFill>
              <a:schemeClr val="accent1"/>
            </a:solidFill>
          </p:spPr>
          <p:txBody>
            <a:bodyPr wrap="none">
              <a:spAutoFit/>
            </a:bodyPr>
            <a:lstStyle/>
            <a:p>
              <a:pPr algn="ctr"/>
              <a:r>
                <a:rPr lang="en-US" altLang="zh-CN" b="1" dirty="0">
                  <a:solidFill>
                    <a:schemeClr val="bg1"/>
                  </a:solidFill>
                </a:rPr>
                <a:t>00000101</a:t>
              </a:r>
              <a:endParaRPr lang="zh-CN" altLang="en-US" b="1" dirty="0">
                <a:solidFill>
                  <a:schemeClr val="bg1"/>
                </a:solidFill>
              </a:endParaRPr>
            </a:p>
          </p:txBody>
        </p:sp>
        <p:sp>
          <p:nvSpPr>
            <p:cNvPr id="28" name="矩形 27">
              <a:extLst>
                <a:ext uri="{FF2B5EF4-FFF2-40B4-BE49-F238E27FC236}">
                  <a16:creationId xmlns:a16="http://schemas.microsoft.com/office/drawing/2014/main" id="{BE3E23A5-26D6-2C48-B5F5-273CC593A654}"/>
                </a:ext>
              </a:extLst>
            </p:cNvPr>
            <p:cNvSpPr/>
            <p:nvPr/>
          </p:nvSpPr>
          <p:spPr>
            <a:xfrm>
              <a:off x="4502419" y="4355812"/>
              <a:ext cx="1120821" cy="369332"/>
            </a:xfrm>
            <a:prstGeom prst="rect">
              <a:avLst/>
            </a:prstGeom>
            <a:solidFill>
              <a:schemeClr val="accent6"/>
            </a:solidFill>
          </p:spPr>
          <p:txBody>
            <a:bodyPr wrap="none">
              <a:spAutoFit/>
            </a:bodyPr>
            <a:lstStyle/>
            <a:p>
              <a:pPr algn="ctr"/>
              <a:r>
                <a:rPr lang="en-US" altLang="zh-CN" b="1" dirty="0">
                  <a:solidFill>
                    <a:schemeClr val="bg1"/>
                  </a:solidFill>
                </a:rPr>
                <a:t>00000110</a:t>
              </a:r>
              <a:endParaRPr lang="zh-CN" altLang="en-US" b="1" dirty="0">
                <a:solidFill>
                  <a:schemeClr val="bg1"/>
                </a:solidFill>
              </a:endParaRPr>
            </a:p>
          </p:txBody>
        </p:sp>
        <p:sp>
          <p:nvSpPr>
            <p:cNvPr id="29" name="矩形 28">
              <a:extLst>
                <a:ext uri="{FF2B5EF4-FFF2-40B4-BE49-F238E27FC236}">
                  <a16:creationId xmlns:a16="http://schemas.microsoft.com/office/drawing/2014/main" id="{0317C117-CEF2-FD40-A702-2CD518309D35}"/>
                </a:ext>
              </a:extLst>
            </p:cNvPr>
            <p:cNvSpPr/>
            <p:nvPr/>
          </p:nvSpPr>
          <p:spPr>
            <a:xfrm>
              <a:off x="4502418" y="4787860"/>
              <a:ext cx="1120821" cy="369332"/>
            </a:xfrm>
            <a:prstGeom prst="rect">
              <a:avLst/>
            </a:prstGeom>
          </p:spPr>
          <p:txBody>
            <a:bodyPr wrap="none">
              <a:spAutoFit/>
            </a:bodyPr>
            <a:lstStyle/>
            <a:p>
              <a:pPr algn="ctr"/>
              <a:r>
                <a:rPr lang="en-US" altLang="zh-CN" b="1" dirty="0">
                  <a:solidFill>
                    <a:schemeClr val="accent2"/>
                  </a:solidFill>
                </a:rPr>
                <a:t>00000011</a:t>
              </a:r>
              <a:endParaRPr lang="zh-CN" altLang="en-US" b="1" dirty="0">
                <a:solidFill>
                  <a:schemeClr val="accent2"/>
                </a:solidFill>
              </a:endParaRPr>
            </a:p>
          </p:txBody>
        </p:sp>
        <p:cxnSp>
          <p:nvCxnSpPr>
            <p:cNvPr id="30" name="直接连接符 21">
              <a:extLst>
                <a:ext uri="{FF2B5EF4-FFF2-40B4-BE49-F238E27FC236}">
                  <a16:creationId xmlns:a16="http://schemas.microsoft.com/office/drawing/2014/main" id="{21E9D8EC-B992-564D-B749-6AC9DB2C86EB}"/>
                </a:ext>
              </a:extLst>
            </p:cNvPr>
            <p:cNvCxnSpPr/>
            <p:nvPr/>
          </p:nvCxnSpPr>
          <p:spPr>
            <a:xfrm>
              <a:off x="3413773" y="5241509"/>
              <a:ext cx="238479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95A166E-69E0-F041-BB1D-00E8B234687B}"/>
                </a:ext>
              </a:extLst>
            </p:cNvPr>
            <p:cNvSpPr/>
            <p:nvPr/>
          </p:nvSpPr>
          <p:spPr>
            <a:xfrm>
              <a:off x="4138750" y="5259088"/>
              <a:ext cx="293670" cy="369332"/>
            </a:xfrm>
            <a:prstGeom prst="rect">
              <a:avLst/>
            </a:prstGeom>
          </p:spPr>
          <p:txBody>
            <a:bodyPr wrap="none">
              <a:spAutoFit/>
            </a:bodyPr>
            <a:lstStyle/>
            <a:p>
              <a:r>
                <a:rPr lang="en-US" altLang="zh-CN" b="1" dirty="0">
                  <a:solidFill>
                    <a:schemeClr val="tx1">
                      <a:lumMod val="65000"/>
                      <a:lumOff val="35000"/>
                    </a:schemeClr>
                  </a:solidFill>
                </a:rPr>
                <a:t>y</a:t>
              </a:r>
            </a:p>
          </p:txBody>
        </p:sp>
      </p:grpSp>
      <p:grpSp>
        <p:nvGrpSpPr>
          <p:cNvPr id="32" name="组合 31">
            <a:extLst>
              <a:ext uri="{FF2B5EF4-FFF2-40B4-BE49-F238E27FC236}">
                <a16:creationId xmlns:a16="http://schemas.microsoft.com/office/drawing/2014/main" id="{FD0B80E9-45B6-6D4E-949F-0818905A0FBE}"/>
              </a:ext>
            </a:extLst>
          </p:cNvPr>
          <p:cNvGrpSpPr/>
          <p:nvPr/>
        </p:nvGrpSpPr>
        <p:grpSpPr>
          <a:xfrm>
            <a:off x="7733780" y="4308920"/>
            <a:ext cx="2610693" cy="1342946"/>
            <a:chOff x="6209779" y="4308920"/>
            <a:chExt cx="2610693" cy="1342946"/>
          </a:xfrm>
        </p:grpSpPr>
        <p:sp>
          <p:nvSpPr>
            <p:cNvPr id="33" name="矩形 32">
              <a:extLst>
                <a:ext uri="{FF2B5EF4-FFF2-40B4-BE49-F238E27FC236}">
                  <a16:creationId xmlns:a16="http://schemas.microsoft.com/office/drawing/2014/main" id="{289FC1B5-857A-254E-92CA-90221C2B6050}"/>
                </a:ext>
              </a:extLst>
            </p:cNvPr>
            <p:cNvSpPr/>
            <p:nvPr/>
          </p:nvSpPr>
          <p:spPr>
            <a:xfrm>
              <a:off x="6209779" y="4557743"/>
              <a:ext cx="1011815" cy="369332"/>
            </a:xfrm>
            <a:prstGeom prst="rect">
              <a:avLst/>
            </a:prstGeom>
          </p:spPr>
          <p:txBody>
            <a:bodyPr wrap="none">
              <a:spAutoFit/>
            </a:bodyPr>
            <a:lstStyle/>
            <a:p>
              <a:r>
                <a:rPr lang="en-US" altLang="zh-CN" b="1" dirty="0">
                  <a:solidFill>
                    <a:schemeClr val="tx1">
                      <a:lumMod val="65000"/>
                      <a:lumOff val="35000"/>
                    </a:schemeClr>
                  </a:solidFill>
                </a:rPr>
                <a:t>x = x ^ y;</a:t>
              </a:r>
            </a:p>
          </p:txBody>
        </p:sp>
        <p:sp>
          <p:nvSpPr>
            <p:cNvPr id="34" name="矩形 33">
              <a:extLst>
                <a:ext uri="{FF2B5EF4-FFF2-40B4-BE49-F238E27FC236}">
                  <a16:creationId xmlns:a16="http://schemas.microsoft.com/office/drawing/2014/main" id="{886940F6-C205-904A-88DB-C8F1C62C0D30}"/>
                </a:ext>
              </a:extLst>
            </p:cNvPr>
            <p:cNvSpPr/>
            <p:nvPr/>
          </p:nvSpPr>
          <p:spPr>
            <a:xfrm>
              <a:off x="7524326" y="5282534"/>
              <a:ext cx="1120821" cy="369332"/>
            </a:xfrm>
            <a:prstGeom prst="rect">
              <a:avLst/>
            </a:prstGeom>
            <a:solidFill>
              <a:schemeClr val="accent6"/>
            </a:solidFill>
          </p:spPr>
          <p:txBody>
            <a:bodyPr wrap="none">
              <a:spAutoFit/>
            </a:bodyPr>
            <a:lstStyle/>
            <a:p>
              <a:pPr algn="ctr"/>
              <a:r>
                <a:rPr lang="en-US" altLang="zh-CN" b="1" dirty="0">
                  <a:solidFill>
                    <a:schemeClr val="bg1"/>
                  </a:solidFill>
                </a:rPr>
                <a:t>00000110</a:t>
              </a:r>
              <a:endParaRPr lang="zh-CN" altLang="en-US" b="1" dirty="0">
                <a:solidFill>
                  <a:schemeClr val="bg1"/>
                </a:solidFill>
              </a:endParaRPr>
            </a:p>
          </p:txBody>
        </p:sp>
        <p:sp>
          <p:nvSpPr>
            <p:cNvPr id="35" name="矩形 34">
              <a:extLst>
                <a:ext uri="{FF2B5EF4-FFF2-40B4-BE49-F238E27FC236}">
                  <a16:creationId xmlns:a16="http://schemas.microsoft.com/office/drawing/2014/main" id="{DB48F9D1-178B-204C-8475-597EC57478E8}"/>
                </a:ext>
              </a:extLst>
            </p:cNvPr>
            <p:cNvSpPr/>
            <p:nvPr/>
          </p:nvSpPr>
          <p:spPr>
            <a:xfrm>
              <a:off x="7524327" y="4308920"/>
              <a:ext cx="1120821" cy="369332"/>
            </a:xfrm>
            <a:prstGeom prst="rect">
              <a:avLst/>
            </a:prstGeom>
          </p:spPr>
          <p:txBody>
            <a:bodyPr wrap="none">
              <a:spAutoFit/>
            </a:bodyPr>
            <a:lstStyle/>
            <a:p>
              <a:pPr algn="ctr"/>
              <a:r>
                <a:rPr lang="en-US" altLang="zh-CN" b="1" dirty="0">
                  <a:solidFill>
                    <a:schemeClr val="accent2"/>
                  </a:solidFill>
                </a:rPr>
                <a:t>00000011</a:t>
              </a:r>
              <a:endParaRPr lang="zh-CN" altLang="en-US" b="1" dirty="0">
                <a:solidFill>
                  <a:schemeClr val="accent2"/>
                </a:solidFill>
              </a:endParaRPr>
            </a:p>
          </p:txBody>
        </p:sp>
        <p:sp>
          <p:nvSpPr>
            <p:cNvPr id="36" name="矩形 35">
              <a:extLst>
                <a:ext uri="{FF2B5EF4-FFF2-40B4-BE49-F238E27FC236}">
                  <a16:creationId xmlns:a16="http://schemas.microsoft.com/office/drawing/2014/main" id="{DBFBFEDF-34C0-F542-B2B5-5D44B8032A49}"/>
                </a:ext>
              </a:extLst>
            </p:cNvPr>
            <p:cNvSpPr/>
            <p:nvPr/>
          </p:nvSpPr>
          <p:spPr>
            <a:xfrm>
              <a:off x="7524326" y="4764324"/>
              <a:ext cx="1120821" cy="369332"/>
            </a:xfrm>
            <a:prstGeom prst="rect">
              <a:avLst/>
            </a:prstGeom>
            <a:solidFill>
              <a:schemeClr val="accent1"/>
            </a:solidFill>
          </p:spPr>
          <p:txBody>
            <a:bodyPr wrap="none">
              <a:spAutoFit/>
            </a:bodyPr>
            <a:lstStyle/>
            <a:p>
              <a:pPr algn="ctr"/>
              <a:r>
                <a:rPr lang="en-US" altLang="zh-CN" b="1" dirty="0">
                  <a:solidFill>
                    <a:schemeClr val="bg1"/>
                  </a:solidFill>
                </a:rPr>
                <a:t>00000101</a:t>
              </a:r>
              <a:endParaRPr lang="zh-CN" altLang="en-US" b="1" dirty="0">
                <a:solidFill>
                  <a:schemeClr val="bg1"/>
                </a:solidFill>
              </a:endParaRPr>
            </a:p>
          </p:txBody>
        </p:sp>
        <p:cxnSp>
          <p:nvCxnSpPr>
            <p:cNvPr id="37" name="直接连接符 26">
              <a:extLst>
                <a:ext uri="{FF2B5EF4-FFF2-40B4-BE49-F238E27FC236}">
                  <a16:creationId xmlns:a16="http://schemas.microsoft.com/office/drawing/2014/main" id="{F11FAA1D-AF3B-D441-A9CE-DF9B8110824E}"/>
                </a:ext>
              </a:extLst>
            </p:cNvPr>
            <p:cNvCxnSpPr/>
            <p:nvPr/>
          </p:nvCxnSpPr>
          <p:spPr>
            <a:xfrm>
              <a:off x="6435682" y="5232127"/>
              <a:ext cx="238479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6ACC60AA-493C-BD4A-A8FD-B61AAAA4A654}"/>
                </a:ext>
              </a:extLst>
            </p:cNvPr>
            <p:cNvSpPr/>
            <p:nvPr/>
          </p:nvSpPr>
          <p:spPr>
            <a:xfrm>
              <a:off x="6876256" y="5259088"/>
              <a:ext cx="290464" cy="369332"/>
            </a:xfrm>
            <a:prstGeom prst="rect">
              <a:avLst/>
            </a:prstGeom>
          </p:spPr>
          <p:txBody>
            <a:bodyPr wrap="none">
              <a:spAutoFit/>
            </a:bodyPr>
            <a:lstStyle/>
            <a:p>
              <a:r>
                <a:rPr lang="en-US" altLang="zh-CN" b="1" dirty="0">
                  <a:solidFill>
                    <a:schemeClr val="tx1">
                      <a:lumMod val="65000"/>
                      <a:lumOff val="35000"/>
                    </a:schemeClr>
                  </a:solidFill>
                </a:rPr>
                <a:t>x</a:t>
              </a:r>
            </a:p>
          </p:txBody>
        </p:sp>
      </p:grpSp>
    </p:spTree>
    <p:extLst>
      <p:ext uri="{BB962C8B-B14F-4D97-AF65-F5344CB8AC3E}">
        <p14:creationId xmlns:p14="http://schemas.microsoft.com/office/powerpoint/2010/main" val="254610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74</a:t>
            </a:fld>
            <a:endParaRPr lang="zh-CN" altLang="en-US"/>
          </a:p>
        </p:txBody>
      </p:sp>
      <p:sp>
        <p:nvSpPr>
          <p:cNvPr id="6" name="object 2">
            <a:extLst>
              <a:ext uri="{FF2B5EF4-FFF2-40B4-BE49-F238E27FC236}">
                <a16:creationId xmlns:a16="http://schemas.microsoft.com/office/drawing/2014/main" id="{8C4FD01F-3A8D-5C44-9D22-A6389691F5FF}"/>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运算符：位运算法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39" name="TextBox 30">
            <a:extLst>
              <a:ext uri="{FF2B5EF4-FFF2-40B4-BE49-F238E27FC236}">
                <a16:creationId xmlns:a16="http://schemas.microsoft.com/office/drawing/2014/main" id="{DB43B82F-59F4-0141-9CE9-BCB79AB0653D}"/>
              </a:ext>
            </a:extLst>
          </p:cNvPr>
          <p:cNvSpPr txBox="1"/>
          <p:nvPr/>
        </p:nvSpPr>
        <p:spPr>
          <a:xfrm>
            <a:off x="5015880" y="1268761"/>
            <a:ext cx="1800200" cy="584775"/>
          </a:xfrm>
          <a:prstGeom prst="rect">
            <a:avLst/>
          </a:prstGeom>
          <a:noFill/>
        </p:spPr>
        <p:txBody>
          <a:bodyPr wrap="square" rtlCol="0">
            <a:spAutoFit/>
          </a:bodyPr>
          <a:lstStyle/>
          <a:p>
            <a:pPr algn="ctr"/>
            <a:r>
              <a:rPr lang="en-US" altLang="zh-CN" sz="3200" b="1" dirty="0">
                <a:solidFill>
                  <a:schemeClr val="accent2"/>
                </a:solidFill>
              </a:rPr>
              <a:t>&amp;</a:t>
            </a:r>
            <a:r>
              <a:rPr lang="zh-CN" altLang="en-US" sz="3200" b="1" dirty="0">
                <a:solidFill>
                  <a:schemeClr val="accent2"/>
                </a:solidFill>
              </a:rPr>
              <a:t>与</a:t>
            </a:r>
            <a:r>
              <a:rPr lang="en-US" altLang="zh-CN" sz="3200" b="1" dirty="0">
                <a:solidFill>
                  <a:schemeClr val="accent2"/>
                </a:solidFill>
              </a:rPr>
              <a:t>^</a:t>
            </a:r>
            <a:endParaRPr lang="zh-CN" altLang="en-US" sz="3200" b="1" dirty="0">
              <a:solidFill>
                <a:schemeClr val="accent2"/>
              </a:solidFill>
            </a:endParaRPr>
          </a:p>
        </p:txBody>
      </p:sp>
      <p:sp>
        <p:nvSpPr>
          <p:cNvPr id="40" name="矩形 39">
            <a:extLst>
              <a:ext uri="{FF2B5EF4-FFF2-40B4-BE49-F238E27FC236}">
                <a16:creationId xmlns:a16="http://schemas.microsoft.com/office/drawing/2014/main" id="{DF515A2F-0EF7-C141-8813-8C3186F1B03E}"/>
              </a:ext>
            </a:extLst>
          </p:cNvPr>
          <p:cNvSpPr/>
          <p:nvPr/>
        </p:nvSpPr>
        <p:spPr>
          <a:xfrm>
            <a:off x="3708941" y="2058293"/>
            <a:ext cx="4509568" cy="594906"/>
          </a:xfrm>
          <a:prstGeom prst="rect">
            <a:avLst/>
          </a:prstGeom>
        </p:spPr>
        <p:txBody>
          <a:bodyPr wrap="none">
            <a:spAutoFit/>
          </a:bodyPr>
          <a:lstStyle/>
          <a:p>
            <a:pPr algn="ctr">
              <a:lnSpc>
                <a:spcPct val="150000"/>
              </a:lnSpc>
            </a:pPr>
            <a:r>
              <a:rPr lang="zh-CN" altLang="en-US" sz="2400" b="1" dirty="0">
                <a:solidFill>
                  <a:schemeClr val="accent1"/>
                </a:solidFill>
                <a:latin typeface="Courier New" pitchFamily="49" charset="0"/>
              </a:rPr>
              <a:t>计算两个</a:t>
            </a:r>
            <a:r>
              <a:rPr lang="en-US" altLang="zh-CN" sz="2400" b="1" dirty="0" err="1">
                <a:solidFill>
                  <a:schemeClr val="accent1"/>
                </a:solidFill>
                <a:latin typeface="Courier New" pitchFamily="49" charset="0"/>
              </a:rPr>
              <a:t>int</a:t>
            </a:r>
            <a:r>
              <a:rPr lang="zh-CN" altLang="en-US" sz="2400" b="1" dirty="0">
                <a:solidFill>
                  <a:schemeClr val="accent1"/>
                </a:solidFill>
                <a:latin typeface="Courier New" pitchFamily="49" charset="0"/>
              </a:rPr>
              <a:t>变量</a:t>
            </a:r>
            <a:r>
              <a:rPr lang="en-US" altLang="zh-CN" sz="2400" b="1" dirty="0">
                <a:solidFill>
                  <a:schemeClr val="accent1"/>
                </a:solidFill>
                <a:latin typeface="Courier New" pitchFamily="49" charset="0"/>
              </a:rPr>
              <a:t>x</a:t>
            </a:r>
            <a:r>
              <a:rPr lang="zh-CN" altLang="en-US" sz="2400" b="1" dirty="0">
                <a:solidFill>
                  <a:schemeClr val="accent1"/>
                </a:solidFill>
                <a:latin typeface="Courier New" pitchFamily="49" charset="0"/>
              </a:rPr>
              <a:t>与</a:t>
            </a:r>
            <a:r>
              <a:rPr lang="en-US" altLang="zh-CN" sz="2400" b="1" dirty="0">
                <a:solidFill>
                  <a:schemeClr val="accent1"/>
                </a:solidFill>
                <a:latin typeface="Courier New" pitchFamily="49" charset="0"/>
              </a:rPr>
              <a:t>y</a:t>
            </a:r>
            <a:r>
              <a:rPr lang="zh-CN" altLang="en-US" sz="2400" b="1" dirty="0">
                <a:solidFill>
                  <a:schemeClr val="accent1"/>
                </a:solidFill>
                <a:latin typeface="Courier New" pitchFamily="49" charset="0"/>
              </a:rPr>
              <a:t>的平均值</a:t>
            </a:r>
          </a:p>
        </p:txBody>
      </p:sp>
      <p:sp>
        <p:nvSpPr>
          <p:cNvPr id="41" name="TextBox 32">
            <a:extLst>
              <a:ext uri="{FF2B5EF4-FFF2-40B4-BE49-F238E27FC236}">
                <a16:creationId xmlns:a16="http://schemas.microsoft.com/office/drawing/2014/main" id="{5FAB83E3-DD0B-CD4B-9988-2FE27CE81117}"/>
              </a:ext>
            </a:extLst>
          </p:cNvPr>
          <p:cNvSpPr txBox="1"/>
          <p:nvPr/>
        </p:nvSpPr>
        <p:spPr>
          <a:xfrm>
            <a:off x="4316669" y="3573016"/>
            <a:ext cx="3294112" cy="523220"/>
          </a:xfrm>
          <a:prstGeom prst="rect">
            <a:avLst/>
          </a:prstGeom>
          <a:noFill/>
        </p:spPr>
        <p:txBody>
          <a:bodyPr wrap="square" rtlCol="0">
            <a:spAutoFit/>
          </a:bodyPr>
          <a:lstStyle/>
          <a:p>
            <a:r>
              <a:rPr lang="en-US" altLang="zh-CN" sz="2800" b="1" dirty="0">
                <a:solidFill>
                  <a:schemeClr val="tx1">
                    <a:lumMod val="65000"/>
                    <a:lumOff val="35000"/>
                  </a:schemeClr>
                </a:solidFill>
              </a:rPr>
              <a:t>(</a:t>
            </a:r>
            <a:r>
              <a:rPr lang="en-US" altLang="zh-CN" sz="2800" b="1" dirty="0" err="1">
                <a:solidFill>
                  <a:schemeClr val="tx1">
                    <a:lumMod val="65000"/>
                    <a:lumOff val="35000"/>
                  </a:schemeClr>
                </a:solidFill>
              </a:rPr>
              <a:t>x&amp;y</a:t>
            </a:r>
            <a:r>
              <a:rPr lang="en-US" altLang="zh-CN" sz="2800" b="1" dirty="0">
                <a:solidFill>
                  <a:schemeClr val="tx1">
                    <a:lumMod val="65000"/>
                    <a:lumOff val="35000"/>
                  </a:schemeClr>
                </a:solidFill>
              </a:rPr>
              <a:t>)+((</a:t>
            </a:r>
            <a:r>
              <a:rPr lang="en-US" altLang="zh-CN" sz="2800" b="1" dirty="0" err="1">
                <a:solidFill>
                  <a:schemeClr val="tx1">
                    <a:lumMod val="65000"/>
                    <a:lumOff val="35000"/>
                  </a:schemeClr>
                </a:solidFill>
              </a:rPr>
              <a:t>x^y</a:t>
            </a:r>
            <a:r>
              <a:rPr lang="en-US" altLang="zh-CN" sz="2800" b="1" dirty="0">
                <a:solidFill>
                  <a:schemeClr val="tx1">
                    <a:lumMod val="65000"/>
                    <a:lumOff val="35000"/>
                  </a:schemeClr>
                </a:solidFill>
              </a:rPr>
              <a:t>)&gt;&gt;1)</a:t>
            </a:r>
            <a:endParaRPr lang="zh-CN" altLang="en-US" sz="2800" b="1" dirty="0">
              <a:solidFill>
                <a:schemeClr val="tx1">
                  <a:lumMod val="65000"/>
                  <a:lumOff val="35000"/>
                </a:schemeClr>
              </a:solidFill>
            </a:endParaRPr>
          </a:p>
        </p:txBody>
      </p:sp>
      <p:sp>
        <p:nvSpPr>
          <p:cNvPr id="42" name="TextBox 11">
            <a:extLst>
              <a:ext uri="{FF2B5EF4-FFF2-40B4-BE49-F238E27FC236}">
                <a16:creationId xmlns:a16="http://schemas.microsoft.com/office/drawing/2014/main" id="{6B3379A5-16D0-DE4B-8B64-22298D5371DF}"/>
              </a:ext>
            </a:extLst>
          </p:cNvPr>
          <p:cNvSpPr txBox="1"/>
          <p:nvPr/>
        </p:nvSpPr>
        <p:spPr>
          <a:xfrm>
            <a:off x="4316669" y="2852936"/>
            <a:ext cx="3294112" cy="523220"/>
          </a:xfrm>
          <a:prstGeom prst="rect">
            <a:avLst/>
          </a:prstGeom>
          <a:noFill/>
        </p:spPr>
        <p:txBody>
          <a:bodyPr wrap="square" rtlCol="0">
            <a:spAutoFit/>
          </a:bodyPr>
          <a:lstStyle/>
          <a:p>
            <a:r>
              <a:rPr lang="en-US" altLang="zh-CN" sz="2800" b="1" dirty="0">
                <a:solidFill>
                  <a:schemeClr val="tx1">
                    <a:lumMod val="65000"/>
                    <a:lumOff val="35000"/>
                  </a:schemeClr>
                </a:solidFill>
              </a:rPr>
              <a:t>(</a:t>
            </a:r>
            <a:r>
              <a:rPr lang="en-US" altLang="zh-CN" sz="2800" b="1" dirty="0" err="1">
                <a:solidFill>
                  <a:schemeClr val="tx1">
                    <a:lumMod val="65000"/>
                    <a:lumOff val="35000"/>
                  </a:schemeClr>
                </a:solidFill>
              </a:rPr>
              <a:t>x+y</a:t>
            </a:r>
            <a:r>
              <a:rPr lang="en-US" altLang="zh-CN" sz="2800" b="1" dirty="0">
                <a:solidFill>
                  <a:schemeClr val="tx1">
                    <a:lumMod val="65000"/>
                    <a:lumOff val="35000"/>
                  </a:schemeClr>
                </a:solidFill>
              </a:rPr>
              <a:t>)/2</a:t>
            </a:r>
            <a:endParaRPr lang="zh-CN" altLang="en-US" sz="2800" b="1" dirty="0">
              <a:solidFill>
                <a:schemeClr val="tx1">
                  <a:lumMod val="65000"/>
                  <a:lumOff val="35000"/>
                </a:schemeClr>
              </a:solidFill>
            </a:endParaRPr>
          </a:p>
        </p:txBody>
      </p:sp>
    </p:spTree>
    <p:extLst>
      <p:ext uri="{BB962C8B-B14F-4D97-AF65-F5344CB8AC3E}">
        <p14:creationId xmlns:p14="http://schemas.microsoft.com/office/powerpoint/2010/main" val="4078312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75</a:t>
            </a:fld>
            <a:endParaRPr lang="zh-CN" altLang="en-US"/>
          </a:p>
        </p:txBody>
      </p:sp>
      <p:sp>
        <p:nvSpPr>
          <p:cNvPr id="6" name="object 2">
            <a:extLst>
              <a:ext uri="{FF2B5EF4-FFF2-40B4-BE49-F238E27FC236}">
                <a16:creationId xmlns:a16="http://schemas.microsoft.com/office/drawing/2014/main" id="{8C4FD01F-3A8D-5C44-9D22-A6389691F5FF}"/>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8" name="TextBox 13">
            <a:extLst>
              <a:ext uri="{FF2B5EF4-FFF2-40B4-BE49-F238E27FC236}">
                <a16:creationId xmlns:a16="http://schemas.microsoft.com/office/drawing/2014/main" id="{E70B8430-2655-E040-9A94-339B5E65CAE4}"/>
              </a:ext>
            </a:extLst>
          </p:cNvPr>
          <p:cNvSpPr txBox="1"/>
          <p:nvPr/>
        </p:nvSpPr>
        <p:spPr>
          <a:xfrm>
            <a:off x="2135560" y="1412777"/>
            <a:ext cx="3240360" cy="461665"/>
          </a:xfrm>
          <a:prstGeom prst="rect">
            <a:avLst/>
          </a:prstGeom>
          <a:noFill/>
        </p:spPr>
        <p:txBody>
          <a:bodyPr wrap="square" rtlCol="0">
            <a:spAutoFit/>
          </a:bodyPr>
          <a:lstStyle/>
          <a:p>
            <a:r>
              <a:rPr lang="zh-CN" altLang="en-US" sz="2400" b="1" dirty="0">
                <a:solidFill>
                  <a:schemeClr val="accent1"/>
                </a:solidFill>
                <a:latin typeface="微软雅黑" pitchFamily="34" charset="-122"/>
                <a:ea typeface="微软雅黑" pitchFamily="34" charset="-122"/>
              </a:rPr>
              <a:t>按运算符类型分类</a:t>
            </a:r>
          </a:p>
        </p:txBody>
      </p:sp>
      <p:cxnSp>
        <p:nvCxnSpPr>
          <p:cNvPr id="9" name="直接连接符 5">
            <a:extLst>
              <a:ext uri="{FF2B5EF4-FFF2-40B4-BE49-F238E27FC236}">
                <a16:creationId xmlns:a16="http://schemas.microsoft.com/office/drawing/2014/main" id="{FAF491EC-59C3-C34E-B725-E7F7CF36C20F}"/>
              </a:ext>
            </a:extLst>
          </p:cNvPr>
          <p:cNvCxnSpPr/>
          <p:nvPr/>
        </p:nvCxnSpPr>
        <p:spPr>
          <a:xfrm>
            <a:off x="2999656" y="1874442"/>
            <a:ext cx="0" cy="424411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7">
            <a:extLst>
              <a:ext uri="{FF2B5EF4-FFF2-40B4-BE49-F238E27FC236}">
                <a16:creationId xmlns:a16="http://schemas.microsoft.com/office/drawing/2014/main" id="{7E0B999D-71FF-8743-A7ED-1FDE837CD482}"/>
              </a:ext>
            </a:extLst>
          </p:cNvPr>
          <p:cNvCxnSpPr/>
          <p:nvPr/>
        </p:nvCxnSpPr>
        <p:spPr>
          <a:xfrm>
            <a:off x="2999656" y="237414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22">
            <a:extLst>
              <a:ext uri="{FF2B5EF4-FFF2-40B4-BE49-F238E27FC236}">
                <a16:creationId xmlns:a16="http://schemas.microsoft.com/office/drawing/2014/main" id="{F72BF46C-E26F-7248-BCDC-944A6F75DD27}"/>
              </a:ext>
            </a:extLst>
          </p:cNvPr>
          <p:cNvCxnSpPr/>
          <p:nvPr/>
        </p:nvCxnSpPr>
        <p:spPr>
          <a:xfrm>
            <a:off x="2999656" y="295020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3">
            <a:extLst>
              <a:ext uri="{FF2B5EF4-FFF2-40B4-BE49-F238E27FC236}">
                <a16:creationId xmlns:a16="http://schemas.microsoft.com/office/drawing/2014/main" id="{EB9F0783-E3ED-3643-B463-634B0A1A25A9}"/>
              </a:ext>
            </a:extLst>
          </p:cNvPr>
          <p:cNvCxnSpPr/>
          <p:nvPr/>
        </p:nvCxnSpPr>
        <p:spPr>
          <a:xfrm>
            <a:off x="2999656" y="352627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4">
            <a:extLst>
              <a:ext uri="{FF2B5EF4-FFF2-40B4-BE49-F238E27FC236}">
                <a16:creationId xmlns:a16="http://schemas.microsoft.com/office/drawing/2014/main" id="{9145FC96-30A9-5F49-B57C-2868AB735542}"/>
              </a:ext>
            </a:extLst>
          </p:cNvPr>
          <p:cNvCxnSpPr/>
          <p:nvPr/>
        </p:nvCxnSpPr>
        <p:spPr>
          <a:xfrm>
            <a:off x="2999656" y="4102334"/>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5">
            <a:extLst>
              <a:ext uri="{FF2B5EF4-FFF2-40B4-BE49-F238E27FC236}">
                <a16:creationId xmlns:a16="http://schemas.microsoft.com/office/drawing/2014/main" id="{EA1FC099-15DE-4F4C-84EF-895A5EFCBBD1}"/>
              </a:ext>
            </a:extLst>
          </p:cNvPr>
          <p:cNvCxnSpPr/>
          <p:nvPr/>
        </p:nvCxnSpPr>
        <p:spPr>
          <a:xfrm>
            <a:off x="2993958" y="4648329"/>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6">
            <a:extLst>
              <a:ext uri="{FF2B5EF4-FFF2-40B4-BE49-F238E27FC236}">
                <a16:creationId xmlns:a16="http://schemas.microsoft.com/office/drawing/2014/main" id="{6D09994B-1678-294C-8E60-13B207A59B9D}"/>
              </a:ext>
            </a:extLst>
          </p:cNvPr>
          <p:cNvCxnSpPr/>
          <p:nvPr/>
        </p:nvCxnSpPr>
        <p:spPr>
          <a:xfrm>
            <a:off x="2999656" y="525446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F4E65270-C122-2C4F-9820-B7E6E4535A0C}"/>
              </a:ext>
            </a:extLst>
          </p:cNvPr>
          <p:cNvSpPr/>
          <p:nvPr/>
        </p:nvSpPr>
        <p:spPr>
          <a:xfrm>
            <a:off x="4267634" y="2187975"/>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算数运算符</a:t>
            </a:r>
            <a:r>
              <a:rPr lang="en-US" altLang="zh-CN" sz="2000" b="1" dirty="0">
                <a:solidFill>
                  <a:schemeClr val="bg1"/>
                </a:solidFill>
                <a:latin typeface="微软雅黑" pitchFamily="34" charset="-122"/>
                <a:ea typeface="微软雅黑" pitchFamily="34" charset="-122"/>
              </a:rPr>
              <a:t>(Arithmetic Operators)</a:t>
            </a:r>
            <a:endParaRPr lang="zh-CN" altLang="en-US" sz="1600" b="1" dirty="0">
              <a:solidFill>
                <a:schemeClr val="bg1"/>
              </a:solidFill>
              <a:latin typeface="微软雅黑" pitchFamily="34" charset="-122"/>
              <a:ea typeface="微软雅黑" pitchFamily="34" charset="-122"/>
            </a:endParaRPr>
          </a:p>
        </p:txBody>
      </p:sp>
      <p:sp>
        <p:nvSpPr>
          <p:cNvPr id="17" name="矩形 16">
            <a:extLst>
              <a:ext uri="{FF2B5EF4-FFF2-40B4-BE49-F238E27FC236}">
                <a16:creationId xmlns:a16="http://schemas.microsoft.com/office/drawing/2014/main" id="{BBAFAFE3-A0EA-0B4C-ABFE-E6B2829BFCB8}"/>
              </a:ext>
            </a:extLst>
          </p:cNvPr>
          <p:cNvSpPr/>
          <p:nvPr/>
        </p:nvSpPr>
        <p:spPr>
          <a:xfrm>
            <a:off x="4267634" y="2730844"/>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关系运算符</a:t>
            </a:r>
            <a:r>
              <a:rPr lang="en-US" altLang="zh-CN" sz="2000" b="1" dirty="0">
                <a:solidFill>
                  <a:schemeClr val="bg1"/>
                </a:solidFill>
                <a:latin typeface="微软雅黑" pitchFamily="34" charset="-122"/>
                <a:ea typeface="微软雅黑" pitchFamily="34" charset="-122"/>
              </a:rPr>
              <a:t>(Relational Operators)</a:t>
            </a:r>
            <a:endParaRPr lang="zh-CN" altLang="en-US" sz="1600" b="1" dirty="0">
              <a:solidFill>
                <a:schemeClr val="bg1"/>
              </a:solidFill>
              <a:latin typeface="微软雅黑" pitchFamily="34" charset="-122"/>
              <a:ea typeface="微软雅黑" pitchFamily="34" charset="-122"/>
            </a:endParaRPr>
          </a:p>
        </p:txBody>
      </p:sp>
      <p:sp>
        <p:nvSpPr>
          <p:cNvPr id="18" name="矩形 17">
            <a:extLst>
              <a:ext uri="{FF2B5EF4-FFF2-40B4-BE49-F238E27FC236}">
                <a16:creationId xmlns:a16="http://schemas.microsoft.com/office/drawing/2014/main" id="{2FC401F9-78D1-B44A-9542-7DDE1ECC135F}"/>
              </a:ext>
            </a:extLst>
          </p:cNvPr>
          <p:cNvSpPr/>
          <p:nvPr/>
        </p:nvSpPr>
        <p:spPr>
          <a:xfrm>
            <a:off x="4267634" y="3303264"/>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逻辑运算符</a:t>
            </a:r>
            <a:r>
              <a:rPr lang="en-US" altLang="zh-CN" sz="2000" b="1" dirty="0">
                <a:solidFill>
                  <a:schemeClr val="bg1"/>
                </a:solidFill>
                <a:latin typeface="微软雅黑" pitchFamily="34" charset="-122"/>
                <a:ea typeface="微软雅黑" pitchFamily="34" charset="-122"/>
              </a:rPr>
              <a:t>(Logical Operators)</a:t>
            </a:r>
            <a:endParaRPr lang="zh-CN" altLang="en-US" sz="1600" b="1" dirty="0">
              <a:solidFill>
                <a:schemeClr val="bg1"/>
              </a:solidFill>
              <a:latin typeface="微软雅黑" pitchFamily="34" charset="-122"/>
              <a:ea typeface="微软雅黑" pitchFamily="34" charset="-122"/>
            </a:endParaRPr>
          </a:p>
        </p:txBody>
      </p:sp>
      <p:sp>
        <p:nvSpPr>
          <p:cNvPr id="19" name="矩形 18">
            <a:extLst>
              <a:ext uri="{FF2B5EF4-FFF2-40B4-BE49-F238E27FC236}">
                <a16:creationId xmlns:a16="http://schemas.microsoft.com/office/drawing/2014/main" id="{D615F00E-468F-1345-B295-5E10668A710C}"/>
              </a:ext>
            </a:extLst>
          </p:cNvPr>
          <p:cNvSpPr/>
          <p:nvPr/>
        </p:nvSpPr>
        <p:spPr>
          <a:xfrm>
            <a:off x="4267634" y="3918823"/>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位运算符</a:t>
            </a:r>
            <a:r>
              <a:rPr lang="en-US" altLang="zh-CN" sz="2000" b="1" dirty="0">
                <a:solidFill>
                  <a:schemeClr val="bg1"/>
                </a:solidFill>
                <a:latin typeface="微软雅黑" pitchFamily="34" charset="-122"/>
                <a:ea typeface="微软雅黑" pitchFamily="34" charset="-122"/>
              </a:rPr>
              <a:t>(Bitwise Operators)</a:t>
            </a:r>
            <a:endParaRPr lang="zh-CN" altLang="en-US" sz="1600" b="1" dirty="0">
              <a:solidFill>
                <a:schemeClr val="bg1"/>
              </a:solidFill>
              <a:latin typeface="微软雅黑" pitchFamily="34" charset="-122"/>
              <a:ea typeface="微软雅黑" pitchFamily="34" charset="-122"/>
            </a:endParaRPr>
          </a:p>
        </p:txBody>
      </p:sp>
      <p:sp>
        <p:nvSpPr>
          <p:cNvPr id="20" name="矩形 19">
            <a:extLst>
              <a:ext uri="{FF2B5EF4-FFF2-40B4-BE49-F238E27FC236}">
                <a16:creationId xmlns:a16="http://schemas.microsoft.com/office/drawing/2014/main" id="{7D02FB59-283F-2942-9BB0-03CDF278FC1A}"/>
              </a:ext>
            </a:extLst>
          </p:cNvPr>
          <p:cNvSpPr/>
          <p:nvPr/>
        </p:nvSpPr>
        <p:spPr>
          <a:xfrm>
            <a:off x="4252500" y="4464818"/>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移位运算符</a:t>
            </a:r>
            <a:r>
              <a:rPr lang="en-US" altLang="zh-CN" sz="2000" b="1" dirty="0">
                <a:solidFill>
                  <a:schemeClr val="bg1"/>
                </a:solidFill>
                <a:latin typeface="微软雅黑" pitchFamily="34" charset="-122"/>
                <a:ea typeface="微软雅黑" pitchFamily="34" charset="-122"/>
              </a:rPr>
              <a:t>(Shift Operators)</a:t>
            </a:r>
            <a:endParaRPr lang="zh-CN" altLang="en-US" sz="1600" b="1" dirty="0">
              <a:solidFill>
                <a:schemeClr val="bg1"/>
              </a:solidFill>
              <a:latin typeface="微软雅黑" pitchFamily="34" charset="-122"/>
              <a:ea typeface="微软雅黑" pitchFamily="34" charset="-122"/>
            </a:endParaRPr>
          </a:p>
        </p:txBody>
      </p:sp>
      <p:sp>
        <p:nvSpPr>
          <p:cNvPr id="21" name="矩形 20">
            <a:extLst>
              <a:ext uri="{FF2B5EF4-FFF2-40B4-BE49-F238E27FC236}">
                <a16:creationId xmlns:a16="http://schemas.microsoft.com/office/drawing/2014/main" id="{F7EB90CB-DA6A-404D-8A64-01507F60B7FD}"/>
              </a:ext>
            </a:extLst>
          </p:cNvPr>
          <p:cNvSpPr/>
          <p:nvPr/>
        </p:nvSpPr>
        <p:spPr>
          <a:xfrm>
            <a:off x="4247419" y="5038439"/>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条件运算符</a:t>
            </a:r>
            <a:r>
              <a:rPr lang="en-US" altLang="zh-CN" sz="2000" b="1" dirty="0">
                <a:solidFill>
                  <a:schemeClr val="bg1"/>
                </a:solidFill>
                <a:latin typeface="微软雅黑" pitchFamily="34" charset="-122"/>
                <a:ea typeface="微软雅黑" pitchFamily="34" charset="-122"/>
              </a:rPr>
              <a:t>(Conditional Operators)</a:t>
            </a:r>
            <a:endParaRPr lang="zh-CN" altLang="en-US" sz="1600" b="1" dirty="0">
              <a:solidFill>
                <a:schemeClr val="bg1"/>
              </a:solidFill>
              <a:latin typeface="微软雅黑" pitchFamily="34" charset="-122"/>
              <a:ea typeface="微软雅黑" pitchFamily="34" charset="-122"/>
            </a:endParaRPr>
          </a:p>
        </p:txBody>
      </p:sp>
      <p:cxnSp>
        <p:nvCxnSpPr>
          <p:cNvPr id="22" name="直接连接符 33">
            <a:extLst>
              <a:ext uri="{FF2B5EF4-FFF2-40B4-BE49-F238E27FC236}">
                <a16:creationId xmlns:a16="http://schemas.microsoft.com/office/drawing/2014/main" id="{11A75BE5-BA84-344B-89A6-45BBB53F2DB1}"/>
              </a:ext>
            </a:extLst>
          </p:cNvPr>
          <p:cNvCxnSpPr/>
          <p:nvPr/>
        </p:nvCxnSpPr>
        <p:spPr>
          <a:xfrm>
            <a:off x="2999656" y="583052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29325977-B184-B940-83D2-A4E4BCF0FEDA}"/>
              </a:ext>
            </a:extLst>
          </p:cNvPr>
          <p:cNvSpPr/>
          <p:nvPr/>
        </p:nvSpPr>
        <p:spPr>
          <a:xfrm>
            <a:off x="4247419" y="5614503"/>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赋值运算符</a:t>
            </a:r>
            <a:r>
              <a:rPr lang="en-US" altLang="zh-CN" sz="2000" b="1" dirty="0">
                <a:solidFill>
                  <a:schemeClr val="bg1"/>
                </a:solidFill>
                <a:latin typeface="微软雅黑" pitchFamily="34" charset="-122"/>
                <a:ea typeface="微软雅黑" pitchFamily="34" charset="-122"/>
              </a:rPr>
              <a:t>(Assignment Operators)</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7298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16"/>
                                        </p:tgtEl>
                                        <p:attrNameLst>
                                          <p:attrName>style.opacity</p:attrName>
                                        </p:attrNameLst>
                                      </p:cBhvr>
                                      <p:to>
                                        <p:strVal val="0.5"/>
                                      </p:to>
                                    </p:set>
                                    <p:animEffect filter="image" prLst="opacity: 0.5">
                                      <p:cBhvr rctx="IE">
                                        <p:cTn id="7" dur="indefinite"/>
                                        <p:tgtEl>
                                          <p:spTgt spid="16"/>
                                        </p:tgtEl>
                                      </p:cBhvr>
                                    </p:animEffect>
                                  </p:childTnLst>
                                </p:cTn>
                              </p:par>
                              <p:par>
                                <p:cTn id="8" presetID="9" presetClass="emph" presetSubtype="0" grpId="0" nodeType="withEffect">
                                  <p:stCondLst>
                                    <p:cond delay="0"/>
                                  </p:stCondLst>
                                  <p:childTnLst>
                                    <p:set>
                                      <p:cBhvr rctx="PPT">
                                        <p:cTn id="9" dur="indefinite"/>
                                        <p:tgtEl>
                                          <p:spTgt spid="19"/>
                                        </p:tgtEl>
                                        <p:attrNameLst>
                                          <p:attrName>style.opacity</p:attrName>
                                        </p:attrNameLst>
                                      </p:cBhvr>
                                      <p:to>
                                        <p:strVal val="0.5"/>
                                      </p:to>
                                    </p:set>
                                    <p:animEffect filter="image" prLst="opacity: 0.5">
                                      <p:cBhvr rctx="IE">
                                        <p:cTn id="10" dur="indefinite"/>
                                        <p:tgtEl>
                                          <p:spTgt spid="19"/>
                                        </p:tgtEl>
                                      </p:cBhvr>
                                    </p:animEffect>
                                  </p:childTnLst>
                                </p:cTn>
                              </p:par>
                              <p:par>
                                <p:cTn id="11" presetID="9" presetClass="emph" presetSubtype="0" grpId="0" nodeType="withEffect">
                                  <p:stCondLst>
                                    <p:cond delay="0"/>
                                  </p:stCondLst>
                                  <p:childTnLst>
                                    <p:set>
                                      <p:cBhvr rctx="PPT">
                                        <p:cTn id="12" dur="indefinite"/>
                                        <p:tgtEl>
                                          <p:spTgt spid="21"/>
                                        </p:tgtEl>
                                        <p:attrNameLst>
                                          <p:attrName>style.opacity</p:attrName>
                                        </p:attrNameLst>
                                      </p:cBhvr>
                                      <p:to>
                                        <p:strVal val="0.5"/>
                                      </p:to>
                                    </p:set>
                                    <p:animEffect filter="image" prLst="opacity: 0.5">
                                      <p:cBhvr rctx="IE">
                                        <p:cTn id="13" dur="indefinite"/>
                                        <p:tgtEl>
                                          <p:spTgt spid="21"/>
                                        </p:tgtEl>
                                      </p:cBhvr>
                                    </p:animEffect>
                                  </p:childTnLst>
                                </p:cTn>
                              </p:par>
                              <p:par>
                                <p:cTn id="14" presetID="9" presetClass="emph" presetSubtype="0" grpId="0" nodeType="withEffect">
                                  <p:stCondLst>
                                    <p:cond delay="0"/>
                                  </p:stCondLst>
                                  <p:childTnLst>
                                    <p:set>
                                      <p:cBhvr rctx="PPT">
                                        <p:cTn id="15" dur="indefinite"/>
                                        <p:tgtEl>
                                          <p:spTgt spid="23"/>
                                        </p:tgtEl>
                                        <p:attrNameLst>
                                          <p:attrName>style.opacity</p:attrName>
                                        </p:attrNameLst>
                                      </p:cBhvr>
                                      <p:to>
                                        <p:strVal val="0.5"/>
                                      </p:to>
                                    </p:set>
                                    <p:animEffect filter="image" prLst="opacity: 0.5">
                                      <p:cBhvr rctx="IE">
                                        <p:cTn id="16" dur="indefinite"/>
                                        <p:tgtEl>
                                          <p:spTgt spid="23"/>
                                        </p:tgtEl>
                                      </p:cBhvr>
                                    </p:animEffect>
                                  </p:childTnLst>
                                </p:cTn>
                              </p:par>
                              <p:par>
                                <p:cTn id="17" presetID="9" presetClass="emph" presetSubtype="0" grpId="0" nodeType="withEffect">
                                  <p:stCondLst>
                                    <p:cond delay="0"/>
                                  </p:stCondLst>
                                  <p:childTnLst>
                                    <p:set>
                                      <p:cBhvr rctx="PPT">
                                        <p:cTn id="18" dur="indefinite"/>
                                        <p:tgtEl>
                                          <p:spTgt spid="17"/>
                                        </p:tgtEl>
                                        <p:attrNameLst>
                                          <p:attrName>style.opacity</p:attrName>
                                        </p:attrNameLst>
                                      </p:cBhvr>
                                      <p:to>
                                        <p:strVal val="0.5"/>
                                      </p:to>
                                    </p:set>
                                    <p:animEffect filter="image" prLst="opacity: 0.5">
                                      <p:cBhvr rctx="IE">
                                        <p:cTn id="19" dur="indefinite"/>
                                        <p:tgtEl>
                                          <p:spTgt spid="17"/>
                                        </p:tgtEl>
                                      </p:cBhvr>
                                    </p:animEffect>
                                  </p:childTnLst>
                                </p:cTn>
                              </p:par>
                              <p:par>
                                <p:cTn id="20" presetID="9" presetClass="emph" presetSubtype="0" grpId="0" nodeType="withEffect">
                                  <p:stCondLst>
                                    <p:cond delay="0"/>
                                  </p:stCondLst>
                                  <p:childTnLst>
                                    <p:set>
                                      <p:cBhvr rctx="PPT">
                                        <p:cTn id="21" dur="indefinite"/>
                                        <p:tgtEl>
                                          <p:spTgt spid="18"/>
                                        </p:tgtEl>
                                        <p:attrNameLst>
                                          <p:attrName>style.opacity</p:attrName>
                                        </p:attrNameLst>
                                      </p:cBhvr>
                                      <p:to>
                                        <p:strVal val="0.5"/>
                                      </p:to>
                                    </p:set>
                                    <p:animEffect filter="image" prLst="opacity: 0.5">
                                      <p:cBhvr rctx="IE">
                                        <p:cTn id="22" dur="indefinite"/>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1" grpId="0" animBg="1"/>
      <p:bldP spid="23"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76</a:t>
            </a:fld>
            <a:endParaRPr lang="zh-CN" altLang="en-US"/>
          </a:p>
        </p:txBody>
      </p:sp>
      <p:sp>
        <p:nvSpPr>
          <p:cNvPr id="6" name="object 2">
            <a:extLst>
              <a:ext uri="{FF2B5EF4-FFF2-40B4-BE49-F238E27FC236}">
                <a16:creationId xmlns:a16="http://schemas.microsoft.com/office/drawing/2014/main" id="{8C4FD01F-3A8D-5C44-9D22-A6389691F5FF}"/>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运算符：移位运算法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8" name="TextBox 12">
            <a:extLst>
              <a:ext uri="{FF2B5EF4-FFF2-40B4-BE49-F238E27FC236}">
                <a16:creationId xmlns:a16="http://schemas.microsoft.com/office/drawing/2014/main" id="{A375D731-CFAD-EB49-95BB-F23868AFE925}"/>
              </a:ext>
            </a:extLst>
          </p:cNvPr>
          <p:cNvSpPr txBox="1"/>
          <p:nvPr/>
        </p:nvSpPr>
        <p:spPr>
          <a:xfrm>
            <a:off x="3359696" y="1844824"/>
            <a:ext cx="5040560" cy="400110"/>
          </a:xfrm>
          <a:prstGeom prst="rect">
            <a:avLst/>
          </a:prstGeom>
          <a:noFill/>
        </p:spPr>
        <p:txBody>
          <a:bodyPr wrap="square" rtlCol="0">
            <a:spAutoFit/>
          </a:bodyPr>
          <a:lstStyle/>
          <a:p>
            <a:r>
              <a:rPr lang="zh-CN" altLang="en-US" sz="2000" b="1" dirty="0">
                <a:solidFill>
                  <a:schemeClr val="accent1"/>
                </a:solidFill>
                <a:latin typeface="微软雅黑" pitchFamily="34" charset="-122"/>
                <a:ea typeface="微软雅黑" pitchFamily="34" charset="-122"/>
              </a:rPr>
              <a:t>操作数的移位操作，实现</a:t>
            </a:r>
            <a:r>
              <a:rPr lang="en-US" altLang="zh-CN" sz="2000" b="1" dirty="0">
                <a:solidFill>
                  <a:schemeClr val="accent1"/>
                </a:solidFill>
                <a:latin typeface="微软雅黑" pitchFamily="34" charset="-122"/>
                <a:ea typeface="微软雅黑" pitchFamily="34" charset="-122"/>
              </a:rPr>
              <a:t>2</a:t>
            </a:r>
            <a:r>
              <a:rPr lang="zh-CN" altLang="en-US" sz="2000" b="1" dirty="0">
                <a:solidFill>
                  <a:schemeClr val="accent1"/>
                </a:solidFill>
                <a:latin typeface="微软雅黑" pitchFamily="34" charset="-122"/>
                <a:ea typeface="微软雅黑" pitchFamily="34" charset="-122"/>
              </a:rPr>
              <a:t>的幂次方乘除法</a:t>
            </a:r>
            <a:endParaRPr lang="zh-CN" altLang="en-US" sz="2000" b="1" dirty="0">
              <a:solidFill>
                <a:schemeClr val="accent2"/>
              </a:solidFill>
              <a:latin typeface="微软雅黑" pitchFamily="34" charset="-122"/>
              <a:ea typeface="微软雅黑" pitchFamily="34" charset="-122"/>
            </a:endParaRPr>
          </a:p>
        </p:txBody>
      </p:sp>
      <p:sp>
        <p:nvSpPr>
          <p:cNvPr id="9" name="TextBox 13">
            <a:extLst>
              <a:ext uri="{FF2B5EF4-FFF2-40B4-BE49-F238E27FC236}">
                <a16:creationId xmlns:a16="http://schemas.microsoft.com/office/drawing/2014/main" id="{F1DE8D71-8A5B-914E-A5F1-4DCF326EB178}"/>
              </a:ext>
            </a:extLst>
          </p:cNvPr>
          <p:cNvSpPr txBox="1"/>
          <p:nvPr/>
        </p:nvSpPr>
        <p:spPr>
          <a:xfrm>
            <a:off x="3653644" y="2773470"/>
            <a:ext cx="4824536" cy="523220"/>
          </a:xfrm>
          <a:prstGeom prst="rect">
            <a:avLst/>
          </a:prstGeom>
          <a:noFill/>
        </p:spPr>
        <p:txBody>
          <a:bodyPr wrap="square" rtlCol="0">
            <a:spAutoFit/>
          </a:bodyPr>
          <a:lstStyle/>
          <a:p>
            <a:r>
              <a:rPr lang="zh-CN" altLang="en-US" sz="2800" b="1" dirty="0">
                <a:solidFill>
                  <a:schemeClr val="tx1">
                    <a:lumMod val="65000"/>
                    <a:lumOff val="35000"/>
                  </a:schemeClr>
                </a:solidFill>
              </a:rPr>
              <a:t>左移</a:t>
            </a:r>
            <a:r>
              <a:rPr lang="en-US" altLang="zh-CN" sz="2800" b="1" dirty="0">
                <a:solidFill>
                  <a:schemeClr val="tx1">
                    <a:lumMod val="65000"/>
                    <a:lumOff val="35000"/>
                  </a:schemeClr>
                </a:solidFill>
              </a:rPr>
              <a:t>        </a:t>
            </a:r>
            <a:r>
              <a:rPr lang="en-US" altLang="zh-CN" sz="2800" b="1" dirty="0">
                <a:solidFill>
                  <a:schemeClr val="accent2"/>
                </a:solidFill>
              </a:rPr>
              <a:t>&lt;&lt;</a:t>
            </a:r>
            <a:r>
              <a:rPr lang="en-US" altLang="zh-CN" sz="2800" b="1" dirty="0">
                <a:solidFill>
                  <a:schemeClr val="tx1">
                    <a:lumMod val="65000"/>
                    <a:lumOff val="35000"/>
                  </a:schemeClr>
                </a:solidFill>
              </a:rPr>
              <a:t>        op1 &lt;&lt; op2</a:t>
            </a:r>
            <a:endParaRPr lang="zh-CN" altLang="en-US" sz="2800" b="1" dirty="0">
              <a:solidFill>
                <a:schemeClr val="tx1">
                  <a:lumMod val="65000"/>
                  <a:lumOff val="35000"/>
                </a:schemeClr>
              </a:solidFill>
            </a:endParaRPr>
          </a:p>
        </p:txBody>
      </p:sp>
      <p:sp>
        <p:nvSpPr>
          <p:cNvPr id="10" name="TextBox 14">
            <a:extLst>
              <a:ext uri="{FF2B5EF4-FFF2-40B4-BE49-F238E27FC236}">
                <a16:creationId xmlns:a16="http://schemas.microsoft.com/office/drawing/2014/main" id="{22A8E6B6-73C7-EC42-AA2A-2FE2730D9D24}"/>
              </a:ext>
            </a:extLst>
          </p:cNvPr>
          <p:cNvSpPr txBox="1"/>
          <p:nvPr/>
        </p:nvSpPr>
        <p:spPr>
          <a:xfrm>
            <a:off x="3660286" y="3717032"/>
            <a:ext cx="4824536" cy="523220"/>
          </a:xfrm>
          <a:prstGeom prst="rect">
            <a:avLst/>
          </a:prstGeom>
          <a:noFill/>
        </p:spPr>
        <p:txBody>
          <a:bodyPr wrap="square" rtlCol="0">
            <a:spAutoFit/>
          </a:bodyPr>
          <a:lstStyle/>
          <a:p>
            <a:r>
              <a:rPr lang="zh-CN" altLang="en-US" sz="2800" b="1" dirty="0">
                <a:solidFill>
                  <a:schemeClr val="tx1">
                    <a:lumMod val="65000"/>
                    <a:lumOff val="35000"/>
                  </a:schemeClr>
                </a:solidFill>
              </a:rPr>
              <a:t>右移</a:t>
            </a:r>
            <a:r>
              <a:rPr lang="en-US" altLang="zh-CN" sz="2800" b="1" dirty="0">
                <a:solidFill>
                  <a:schemeClr val="tx1">
                    <a:lumMod val="65000"/>
                    <a:lumOff val="35000"/>
                  </a:schemeClr>
                </a:solidFill>
              </a:rPr>
              <a:t>        </a:t>
            </a:r>
            <a:r>
              <a:rPr lang="en-US" altLang="zh-CN" sz="2800" b="1" dirty="0">
                <a:solidFill>
                  <a:schemeClr val="accent2"/>
                </a:solidFill>
              </a:rPr>
              <a:t>&gt;&gt;</a:t>
            </a:r>
            <a:r>
              <a:rPr lang="en-US" altLang="zh-CN" sz="2800" b="1" dirty="0">
                <a:solidFill>
                  <a:schemeClr val="tx1">
                    <a:lumMod val="65000"/>
                    <a:lumOff val="35000"/>
                  </a:schemeClr>
                </a:solidFill>
              </a:rPr>
              <a:t>        op1 &gt;&gt; op2</a:t>
            </a:r>
            <a:endParaRPr lang="zh-CN" altLang="en-US" sz="2800" b="1" dirty="0">
              <a:solidFill>
                <a:schemeClr val="tx1">
                  <a:lumMod val="65000"/>
                  <a:lumOff val="35000"/>
                </a:schemeClr>
              </a:solidFill>
            </a:endParaRPr>
          </a:p>
        </p:txBody>
      </p:sp>
      <p:sp>
        <p:nvSpPr>
          <p:cNvPr id="11" name="TextBox 15">
            <a:extLst>
              <a:ext uri="{FF2B5EF4-FFF2-40B4-BE49-F238E27FC236}">
                <a16:creationId xmlns:a16="http://schemas.microsoft.com/office/drawing/2014/main" id="{E7E7DE20-E166-784F-B13D-EE7E1517A9FA}"/>
              </a:ext>
            </a:extLst>
          </p:cNvPr>
          <p:cNvSpPr txBox="1"/>
          <p:nvPr/>
        </p:nvSpPr>
        <p:spPr>
          <a:xfrm>
            <a:off x="2927648" y="4777988"/>
            <a:ext cx="6048672" cy="523220"/>
          </a:xfrm>
          <a:prstGeom prst="rect">
            <a:avLst/>
          </a:prstGeom>
          <a:noFill/>
        </p:spPr>
        <p:txBody>
          <a:bodyPr wrap="square" rtlCol="0">
            <a:spAutoFit/>
          </a:bodyPr>
          <a:lstStyle/>
          <a:p>
            <a:r>
              <a:rPr lang="zh-CN" altLang="en-US" sz="2800" b="1" dirty="0">
                <a:solidFill>
                  <a:schemeClr val="tx1">
                    <a:lumMod val="65000"/>
                    <a:lumOff val="35000"/>
                  </a:schemeClr>
                </a:solidFill>
              </a:rPr>
              <a:t>无符号右移</a:t>
            </a:r>
            <a:r>
              <a:rPr lang="en-US" altLang="zh-CN" sz="2800" b="1" dirty="0">
                <a:solidFill>
                  <a:schemeClr val="tx1">
                    <a:lumMod val="65000"/>
                    <a:lumOff val="35000"/>
                  </a:schemeClr>
                </a:solidFill>
              </a:rPr>
              <a:t>        </a:t>
            </a:r>
            <a:r>
              <a:rPr lang="en-US" altLang="zh-CN" sz="2800" b="1" dirty="0">
                <a:solidFill>
                  <a:schemeClr val="accent2"/>
                </a:solidFill>
              </a:rPr>
              <a:t>&gt;&gt;&gt;</a:t>
            </a:r>
            <a:r>
              <a:rPr lang="en-US" altLang="zh-CN" sz="2800" b="1" dirty="0">
                <a:solidFill>
                  <a:schemeClr val="tx1">
                    <a:lumMod val="65000"/>
                    <a:lumOff val="35000"/>
                  </a:schemeClr>
                </a:solidFill>
              </a:rPr>
              <a:t>        op1 &gt;&gt;&gt; op2</a:t>
            </a:r>
            <a:endParaRPr lang="zh-CN" altLang="en-US" sz="2800" b="1" dirty="0">
              <a:solidFill>
                <a:schemeClr val="tx1">
                  <a:lumMod val="65000"/>
                  <a:lumOff val="35000"/>
                </a:schemeClr>
              </a:solidFill>
            </a:endParaRPr>
          </a:p>
        </p:txBody>
      </p:sp>
    </p:spTree>
    <p:extLst>
      <p:ext uri="{BB962C8B-B14F-4D97-AF65-F5344CB8AC3E}">
        <p14:creationId xmlns:p14="http://schemas.microsoft.com/office/powerpoint/2010/main" val="18740348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77</a:t>
            </a:fld>
            <a:endParaRPr lang="zh-CN" altLang="en-US"/>
          </a:p>
        </p:txBody>
      </p:sp>
      <p:sp>
        <p:nvSpPr>
          <p:cNvPr id="12" name="TextBox 30">
            <a:extLst>
              <a:ext uri="{FF2B5EF4-FFF2-40B4-BE49-F238E27FC236}">
                <a16:creationId xmlns:a16="http://schemas.microsoft.com/office/drawing/2014/main" id="{8CBB635C-1DC6-3B4E-9FD4-5502BF4C0627}"/>
              </a:ext>
            </a:extLst>
          </p:cNvPr>
          <p:cNvSpPr txBox="1"/>
          <p:nvPr/>
        </p:nvSpPr>
        <p:spPr>
          <a:xfrm>
            <a:off x="4727848" y="1404066"/>
            <a:ext cx="2304256" cy="584775"/>
          </a:xfrm>
          <a:prstGeom prst="rect">
            <a:avLst/>
          </a:prstGeom>
          <a:noFill/>
        </p:spPr>
        <p:txBody>
          <a:bodyPr wrap="square" rtlCol="0">
            <a:spAutoFit/>
          </a:bodyPr>
          <a:lstStyle/>
          <a:p>
            <a:pPr algn="ctr"/>
            <a:r>
              <a:rPr lang="en-US" altLang="zh-CN" sz="3200" b="1" dirty="0">
                <a:solidFill>
                  <a:schemeClr val="accent2"/>
                </a:solidFill>
              </a:rPr>
              <a:t>op1 &lt;&lt; op2</a:t>
            </a:r>
          </a:p>
        </p:txBody>
      </p:sp>
      <p:sp>
        <p:nvSpPr>
          <p:cNvPr id="13" name="矩形 12">
            <a:extLst>
              <a:ext uri="{FF2B5EF4-FFF2-40B4-BE49-F238E27FC236}">
                <a16:creationId xmlns:a16="http://schemas.microsoft.com/office/drawing/2014/main" id="{44D58CCC-1102-0845-9B12-66E692D2E291}"/>
              </a:ext>
            </a:extLst>
          </p:cNvPr>
          <p:cNvSpPr/>
          <p:nvPr/>
        </p:nvSpPr>
        <p:spPr>
          <a:xfrm>
            <a:off x="1919536" y="2058293"/>
            <a:ext cx="8064896" cy="594906"/>
          </a:xfrm>
          <a:prstGeom prst="rect">
            <a:avLst/>
          </a:prstGeom>
        </p:spPr>
        <p:txBody>
          <a:bodyPr wrap="square">
            <a:spAutoFit/>
          </a:bodyPr>
          <a:lstStyle/>
          <a:p>
            <a:pPr algn="ctr">
              <a:lnSpc>
                <a:spcPct val="150000"/>
              </a:lnSpc>
            </a:pPr>
            <a:r>
              <a:rPr lang="zh-CN" altLang="en-US" sz="2400" b="1" dirty="0">
                <a:solidFill>
                  <a:schemeClr val="accent1"/>
                </a:solidFill>
                <a:latin typeface="Courier New" pitchFamily="49" charset="0"/>
              </a:rPr>
              <a:t>将</a:t>
            </a:r>
            <a:r>
              <a:rPr lang="en-US" altLang="zh-CN" sz="2400" b="1" dirty="0">
                <a:solidFill>
                  <a:schemeClr val="accent1"/>
                </a:solidFill>
                <a:latin typeface="Courier New" pitchFamily="49" charset="0"/>
              </a:rPr>
              <a:t>op1</a:t>
            </a:r>
            <a:r>
              <a:rPr lang="zh-CN" altLang="en-US" sz="2400" b="1" dirty="0">
                <a:solidFill>
                  <a:schemeClr val="accent1"/>
                </a:solidFill>
                <a:latin typeface="Courier New" pitchFamily="49" charset="0"/>
              </a:rPr>
              <a:t>的二进制位向左移</a:t>
            </a:r>
            <a:r>
              <a:rPr lang="en-US" altLang="zh-CN" sz="2400" b="1" dirty="0">
                <a:solidFill>
                  <a:schemeClr val="accent1"/>
                </a:solidFill>
                <a:latin typeface="Courier New" pitchFamily="49" charset="0"/>
              </a:rPr>
              <a:t>op2(</a:t>
            </a:r>
            <a:r>
              <a:rPr lang="zh-CN" altLang="en-US" sz="2400" b="1" dirty="0">
                <a:solidFill>
                  <a:schemeClr val="accent1"/>
                </a:solidFill>
                <a:latin typeface="Courier New" pitchFamily="49" charset="0"/>
              </a:rPr>
              <a:t>正整数</a:t>
            </a:r>
            <a:r>
              <a:rPr lang="en-US" altLang="zh-CN" sz="2400" b="1" dirty="0">
                <a:solidFill>
                  <a:schemeClr val="accent1"/>
                </a:solidFill>
                <a:latin typeface="Courier New" pitchFamily="49" charset="0"/>
              </a:rPr>
              <a:t>)</a:t>
            </a:r>
            <a:r>
              <a:rPr lang="zh-CN" altLang="en-US" sz="2400" b="1" dirty="0">
                <a:solidFill>
                  <a:schemeClr val="accent1"/>
                </a:solidFill>
                <a:latin typeface="Courier New" pitchFamily="49" charset="0"/>
              </a:rPr>
              <a:t>位，低位补零</a:t>
            </a:r>
          </a:p>
        </p:txBody>
      </p:sp>
      <p:sp>
        <p:nvSpPr>
          <p:cNvPr id="14" name="TextBox 7">
            <a:extLst>
              <a:ext uri="{FF2B5EF4-FFF2-40B4-BE49-F238E27FC236}">
                <a16:creationId xmlns:a16="http://schemas.microsoft.com/office/drawing/2014/main" id="{8508F27F-49DC-7841-B76A-96DEDD960298}"/>
              </a:ext>
            </a:extLst>
          </p:cNvPr>
          <p:cNvSpPr txBox="1"/>
          <p:nvPr/>
        </p:nvSpPr>
        <p:spPr>
          <a:xfrm>
            <a:off x="2279576" y="4643827"/>
            <a:ext cx="7200800" cy="523220"/>
          </a:xfrm>
          <a:prstGeom prst="rect">
            <a:avLst/>
          </a:prstGeom>
          <a:noFill/>
        </p:spPr>
        <p:txBody>
          <a:bodyPr wrap="square" rtlCol="0">
            <a:spAutoFit/>
          </a:bodyPr>
          <a:lstStyle/>
          <a:p>
            <a:pPr algn="ctr"/>
            <a:r>
              <a:rPr lang="en-US" altLang="zh-CN" sz="2800" b="1" dirty="0">
                <a:solidFill>
                  <a:schemeClr val="accent2"/>
                </a:solidFill>
              </a:rPr>
              <a:t>a=20:  00000000 00000000 00000000 </a:t>
            </a:r>
            <a:r>
              <a:rPr lang="en-US" altLang="zh-CN" sz="2800" b="1" dirty="0">
                <a:solidFill>
                  <a:schemeClr val="accent1"/>
                </a:solidFill>
              </a:rPr>
              <a:t>00010100</a:t>
            </a:r>
            <a:endParaRPr lang="zh-CN" altLang="en-US" sz="2800" b="1" dirty="0">
              <a:solidFill>
                <a:schemeClr val="accent1"/>
              </a:solidFill>
            </a:endParaRPr>
          </a:p>
        </p:txBody>
      </p:sp>
      <p:sp>
        <p:nvSpPr>
          <p:cNvPr id="15" name="TextBox 8">
            <a:extLst>
              <a:ext uri="{FF2B5EF4-FFF2-40B4-BE49-F238E27FC236}">
                <a16:creationId xmlns:a16="http://schemas.microsoft.com/office/drawing/2014/main" id="{5B7EE197-48F3-2642-AB87-BA4349F412F8}"/>
              </a:ext>
            </a:extLst>
          </p:cNvPr>
          <p:cNvSpPr txBox="1"/>
          <p:nvPr/>
        </p:nvSpPr>
        <p:spPr>
          <a:xfrm>
            <a:off x="1847528" y="5167047"/>
            <a:ext cx="8064896" cy="523220"/>
          </a:xfrm>
          <a:prstGeom prst="rect">
            <a:avLst/>
          </a:prstGeom>
          <a:noFill/>
        </p:spPr>
        <p:txBody>
          <a:bodyPr wrap="square" rtlCol="0">
            <a:spAutoFit/>
          </a:bodyPr>
          <a:lstStyle/>
          <a:p>
            <a:pPr algn="ctr"/>
            <a:r>
              <a:rPr lang="en-US" altLang="zh-CN" sz="2800" b="1" dirty="0">
                <a:solidFill>
                  <a:schemeClr val="accent2"/>
                </a:solidFill>
              </a:rPr>
              <a:t>a&lt;&lt;2:  00000000 00000000 00000000 </a:t>
            </a:r>
            <a:r>
              <a:rPr lang="en-US" altLang="zh-CN" sz="2800" b="1" dirty="0">
                <a:solidFill>
                  <a:schemeClr val="accent1"/>
                </a:solidFill>
              </a:rPr>
              <a:t>01010000</a:t>
            </a:r>
            <a:endParaRPr lang="zh-CN" altLang="en-US" sz="2800" b="1" dirty="0">
              <a:solidFill>
                <a:schemeClr val="accent1"/>
              </a:solidFill>
            </a:endParaRPr>
          </a:p>
        </p:txBody>
      </p:sp>
      <p:cxnSp>
        <p:nvCxnSpPr>
          <p:cNvPr id="16" name="直接连接符 10">
            <a:extLst>
              <a:ext uri="{FF2B5EF4-FFF2-40B4-BE49-F238E27FC236}">
                <a16:creationId xmlns:a16="http://schemas.microsoft.com/office/drawing/2014/main" id="{8692AFD0-1D80-6349-AE37-C4887EF937E2}"/>
              </a:ext>
            </a:extLst>
          </p:cNvPr>
          <p:cNvCxnSpPr/>
          <p:nvPr/>
        </p:nvCxnSpPr>
        <p:spPr>
          <a:xfrm>
            <a:off x="2279576" y="5805265"/>
            <a:ext cx="727280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3">
            <a:extLst>
              <a:ext uri="{FF2B5EF4-FFF2-40B4-BE49-F238E27FC236}">
                <a16:creationId xmlns:a16="http://schemas.microsoft.com/office/drawing/2014/main" id="{0789D878-072E-DB42-9F7D-85C49EE406E5}"/>
              </a:ext>
            </a:extLst>
          </p:cNvPr>
          <p:cNvSpPr txBox="1"/>
          <p:nvPr/>
        </p:nvSpPr>
        <p:spPr>
          <a:xfrm>
            <a:off x="2291299" y="5875006"/>
            <a:ext cx="7200800" cy="523220"/>
          </a:xfrm>
          <a:prstGeom prst="rect">
            <a:avLst/>
          </a:prstGeom>
          <a:noFill/>
        </p:spPr>
        <p:txBody>
          <a:bodyPr wrap="square" rtlCol="0">
            <a:spAutoFit/>
          </a:bodyPr>
          <a:lstStyle/>
          <a:p>
            <a:pPr algn="r"/>
            <a:r>
              <a:rPr lang="en-US" altLang="zh-CN" sz="2800" b="1" dirty="0">
                <a:solidFill>
                  <a:schemeClr val="accent2"/>
                </a:solidFill>
              </a:rPr>
              <a:t>20*2</a:t>
            </a:r>
            <a:r>
              <a:rPr lang="en-US" altLang="zh-CN" sz="2800" b="1" baseline="30000" dirty="0">
                <a:solidFill>
                  <a:schemeClr val="accent2"/>
                </a:solidFill>
              </a:rPr>
              <a:t>2</a:t>
            </a:r>
            <a:r>
              <a:rPr lang="en-US" altLang="zh-CN" sz="2800" b="1" dirty="0">
                <a:solidFill>
                  <a:schemeClr val="accent2"/>
                </a:solidFill>
              </a:rPr>
              <a:t>=80</a:t>
            </a:r>
            <a:endParaRPr lang="zh-CN" altLang="en-US" sz="2800" b="1" dirty="0">
              <a:solidFill>
                <a:schemeClr val="accent2"/>
              </a:solidFill>
            </a:endParaRPr>
          </a:p>
        </p:txBody>
      </p:sp>
      <p:sp>
        <p:nvSpPr>
          <p:cNvPr id="18" name="矩形 17">
            <a:extLst>
              <a:ext uri="{FF2B5EF4-FFF2-40B4-BE49-F238E27FC236}">
                <a16:creationId xmlns:a16="http://schemas.microsoft.com/office/drawing/2014/main" id="{F62347F0-F6AF-3047-9A3C-374B27B4C1B3}"/>
              </a:ext>
            </a:extLst>
          </p:cNvPr>
          <p:cNvSpPr/>
          <p:nvPr/>
        </p:nvSpPr>
        <p:spPr>
          <a:xfrm>
            <a:off x="3665984" y="3020760"/>
            <a:ext cx="4572000" cy="1200329"/>
          </a:xfrm>
          <a:prstGeom prst="rect">
            <a:avLst/>
          </a:prstGeom>
        </p:spPr>
        <p:txBody>
          <a:bodyPr>
            <a:spAutoFit/>
          </a:bodyPr>
          <a:lstStyle/>
          <a:p>
            <a:pPr marL="990600" lvl="1" indent="-533400">
              <a:buSzPct val="90000"/>
            </a:pPr>
            <a:r>
              <a:rPr lang="en-US" altLang="zh-CN" sz="2400" b="1" dirty="0" err="1">
                <a:solidFill>
                  <a:schemeClr val="tx1">
                    <a:lumMod val="65000"/>
                    <a:lumOff val="35000"/>
                  </a:schemeClr>
                </a:solidFill>
              </a:rPr>
              <a:t>int</a:t>
            </a:r>
            <a:r>
              <a:rPr lang="en-US" altLang="zh-CN" sz="2400" b="1" dirty="0">
                <a:solidFill>
                  <a:schemeClr val="tx1">
                    <a:lumMod val="65000"/>
                    <a:lumOff val="35000"/>
                  </a:schemeClr>
                </a:solidFill>
              </a:rPr>
              <a:t>  a = 20;</a:t>
            </a:r>
          </a:p>
          <a:p>
            <a:pPr marL="990600" lvl="1" indent="-533400">
              <a:buSzPct val="90000"/>
            </a:pPr>
            <a:r>
              <a:rPr lang="en-US" altLang="zh-CN" sz="2400" b="1" dirty="0" err="1">
                <a:solidFill>
                  <a:schemeClr val="tx1">
                    <a:lumMod val="65000"/>
                    <a:lumOff val="35000"/>
                  </a:schemeClr>
                </a:solidFill>
              </a:rPr>
              <a:t>int</a:t>
            </a:r>
            <a:r>
              <a:rPr lang="en-US" altLang="zh-CN" sz="2400" b="1" dirty="0">
                <a:solidFill>
                  <a:schemeClr val="tx1">
                    <a:lumMod val="65000"/>
                    <a:lumOff val="35000"/>
                  </a:schemeClr>
                </a:solidFill>
              </a:rPr>
              <a:t>  b = a &lt;&lt; 2;</a:t>
            </a:r>
          </a:p>
          <a:p>
            <a:pPr marL="990600" lvl="1" indent="-533400">
              <a:buSzPct val="90000"/>
            </a:pPr>
            <a:r>
              <a:rPr lang="en-US" altLang="zh-CN" sz="2400" b="1" dirty="0" err="1">
                <a:solidFill>
                  <a:schemeClr val="tx1">
                    <a:lumMod val="65000"/>
                    <a:lumOff val="35000"/>
                  </a:schemeClr>
                </a:solidFill>
              </a:rPr>
              <a:t>System.out.println</a:t>
            </a:r>
            <a:r>
              <a:rPr lang="en-US" altLang="zh-CN" sz="2400" b="1" dirty="0">
                <a:solidFill>
                  <a:schemeClr val="tx1">
                    <a:lumMod val="65000"/>
                    <a:lumOff val="35000"/>
                  </a:schemeClr>
                </a:solidFill>
              </a:rPr>
              <a:t>(“b=” + b);</a:t>
            </a:r>
            <a:endParaRPr lang="zh-CN" altLang="en-US" b="1" dirty="0">
              <a:solidFill>
                <a:schemeClr val="tx1">
                  <a:lumMod val="65000"/>
                  <a:lumOff val="35000"/>
                </a:schemeClr>
              </a:solidFill>
            </a:endParaRPr>
          </a:p>
        </p:txBody>
      </p:sp>
      <p:sp>
        <p:nvSpPr>
          <p:cNvPr id="19" name="object 2">
            <a:extLst>
              <a:ext uri="{FF2B5EF4-FFF2-40B4-BE49-F238E27FC236}">
                <a16:creationId xmlns:a16="http://schemas.microsoft.com/office/drawing/2014/main" id="{4A4F9C49-A7D9-1E48-BC74-7536E4A5FD5A}"/>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运算符：移位运算法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998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1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78</a:t>
            </a:fld>
            <a:endParaRPr lang="zh-CN" altLang="en-US"/>
          </a:p>
        </p:txBody>
      </p:sp>
      <p:sp>
        <p:nvSpPr>
          <p:cNvPr id="19" name="object 2">
            <a:extLst>
              <a:ext uri="{FF2B5EF4-FFF2-40B4-BE49-F238E27FC236}">
                <a16:creationId xmlns:a16="http://schemas.microsoft.com/office/drawing/2014/main" id="{4A4F9C49-A7D9-1E48-BC74-7536E4A5FD5A}"/>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运算符：移位运算法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C07E8B49-0800-C440-86AC-68C2322984E9}"/>
              </a:ext>
            </a:extLst>
          </p:cNvPr>
          <p:cNvSpPr/>
          <p:nvPr/>
        </p:nvSpPr>
        <p:spPr>
          <a:xfrm>
            <a:off x="3071664" y="3501009"/>
            <a:ext cx="3456384" cy="39679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30">
            <a:extLst>
              <a:ext uri="{FF2B5EF4-FFF2-40B4-BE49-F238E27FC236}">
                <a16:creationId xmlns:a16="http://schemas.microsoft.com/office/drawing/2014/main" id="{4447ED63-5581-204C-8161-850B24049121}"/>
              </a:ext>
            </a:extLst>
          </p:cNvPr>
          <p:cNvSpPr txBox="1"/>
          <p:nvPr/>
        </p:nvSpPr>
        <p:spPr>
          <a:xfrm>
            <a:off x="3071664" y="1837621"/>
            <a:ext cx="2304256" cy="584775"/>
          </a:xfrm>
          <a:prstGeom prst="rect">
            <a:avLst/>
          </a:prstGeom>
          <a:noFill/>
        </p:spPr>
        <p:txBody>
          <a:bodyPr wrap="square" rtlCol="0">
            <a:spAutoFit/>
          </a:bodyPr>
          <a:lstStyle/>
          <a:p>
            <a:pPr algn="ctr"/>
            <a:r>
              <a:rPr lang="en-US" altLang="zh-CN" sz="3200" b="1" dirty="0">
                <a:solidFill>
                  <a:schemeClr val="accent2"/>
                </a:solidFill>
              </a:rPr>
              <a:t>op1 &lt;&lt; op2</a:t>
            </a:r>
          </a:p>
        </p:txBody>
      </p:sp>
      <p:sp>
        <p:nvSpPr>
          <p:cNvPr id="21" name="矩形 20">
            <a:extLst>
              <a:ext uri="{FF2B5EF4-FFF2-40B4-BE49-F238E27FC236}">
                <a16:creationId xmlns:a16="http://schemas.microsoft.com/office/drawing/2014/main" id="{04744069-FC18-2D4F-BFF8-C6AA1167933F}"/>
              </a:ext>
            </a:extLst>
          </p:cNvPr>
          <p:cNvSpPr/>
          <p:nvPr/>
        </p:nvSpPr>
        <p:spPr>
          <a:xfrm>
            <a:off x="2711624" y="2854444"/>
            <a:ext cx="6624736" cy="2086725"/>
          </a:xfrm>
          <a:prstGeom prst="rect">
            <a:avLst/>
          </a:prstGeom>
        </p:spPr>
        <p:txBody>
          <a:bodyPr wrap="square">
            <a:spAutoFit/>
          </a:bodyPr>
          <a:lstStyle/>
          <a:p>
            <a:pPr marL="990600" lvl="1" indent="-533400">
              <a:lnSpc>
                <a:spcPct val="90000"/>
              </a:lnSpc>
              <a:buSzPct val="90000"/>
            </a:pPr>
            <a:r>
              <a:rPr lang="en-US" altLang="zh-CN" sz="2400" b="1" dirty="0">
                <a:solidFill>
                  <a:schemeClr val="tx1">
                    <a:lumMod val="65000"/>
                    <a:lumOff val="35000"/>
                  </a:schemeClr>
                </a:solidFill>
              </a:rPr>
              <a:t>byte j = 40;</a:t>
            </a:r>
          </a:p>
          <a:p>
            <a:pPr marL="990600" lvl="1" indent="-533400">
              <a:lnSpc>
                <a:spcPct val="90000"/>
              </a:lnSpc>
              <a:buSzPct val="90000"/>
            </a:pPr>
            <a:r>
              <a:rPr lang="en-US" altLang="zh-CN" sz="2400" b="1" dirty="0">
                <a:solidFill>
                  <a:schemeClr val="tx1">
                    <a:lumMod val="65000"/>
                    <a:lumOff val="35000"/>
                  </a:schemeClr>
                </a:solidFill>
              </a:rPr>
              <a:t>byte j1 = (byte) (j &lt;&lt; 1); 	          </a:t>
            </a:r>
          </a:p>
          <a:p>
            <a:pPr marL="990600" lvl="1" indent="-533400">
              <a:lnSpc>
                <a:spcPct val="90000"/>
              </a:lnSpc>
              <a:buSzPct val="90000"/>
            </a:pPr>
            <a:r>
              <a:rPr lang="en-US" altLang="zh-CN" sz="2400" b="1" dirty="0">
                <a:solidFill>
                  <a:schemeClr val="tx1">
                    <a:lumMod val="65000"/>
                    <a:lumOff val="35000"/>
                  </a:schemeClr>
                </a:solidFill>
              </a:rPr>
              <a:t>byte j2 = (byte) (j &lt;&lt; 2);</a:t>
            </a:r>
          </a:p>
          <a:p>
            <a:pPr marL="990600" lvl="1" indent="-533400">
              <a:lnSpc>
                <a:spcPct val="90000"/>
              </a:lnSpc>
              <a:buSzPct val="90000"/>
            </a:pPr>
            <a:r>
              <a:rPr lang="en-US" altLang="zh-CN" sz="2400" b="1" dirty="0" err="1">
                <a:solidFill>
                  <a:schemeClr val="tx1">
                    <a:lumMod val="65000"/>
                    <a:lumOff val="35000"/>
                  </a:schemeClr>
                </a:solidFill>
              </a:rPr>
              <a:t>System.out.println</a:t>
            </a:r>
            <a:r>
              <a:rPr lang="en-US" altLang="zh-CN" sz="2400" b="1" dirty="0">
                <a:solidFill>
                  <a:schemeClr val="tx1">
                    <a:lumMod val="65000"/>
                    <a:lumOff val="35000"/>
                  </a:schemeClr>
                </a:solidFill>
              </a:rPr>
              <a:t>("j=" + j) 	           </a:t>
            </a:r>
          </a:p>
          <a:p>
            <a:pPr marL="990600" lvl="1" indent="-533400">
              <a:lnSpc>
                <a:spcPct val="90000"/>
              </a:lnSpc>
              <a:buSzPct val="90000"/>
            </a:pPr>
            <a:r>
              <a:rPr lang="en-US" altLang="zh-CN" sz="2400" b="1" dirty="0" err="1">
                <a:solidFill>
                  <a:schemeClr val="tx1">
                    <a:lumMod val="65000"/>
                    <a:lumOff val="35000"/>
                  </a:schemeClr>
                </a:solidFill>
              </a:rPr>
              <a:t>System.out.println</a:t>
            </a:r>
            <a:r>
              <a:rPr lang="en-US" altLang="zh-CN" sz="2400" b="1" dirty="0">
                <a:solidFill>
                  <a:schemeClr val="tx1">
                    <a:lumMod val="65000"/>
                    <a:lumOff val="35000"/>
                  </a:schemeClr>
                </a:solidFill>
              </a:rPr>
              <a:t>("j1=" + j1);</a:t>
            </a:r>
          </a:p>
          <a:p>
            <a:pPr marL="990600" lvl="1" indent="-533400">
              <a:lnSpc>
                <a:spcPct val="90000"/>
              </a:lnSpc>
              <a:buSzPct val="90000"/>
            </a:pPr>
            <a:r>
              <a:rPr lang="en-US" altLang="zh-CN" sz="2400" b="1" dirty="0" err="1">
                <a:solidFill>
                  <a:schemeClr val="tx1">
                    <a:lumMod val="65000"/>
                    <a:lumOff val="35000"/>
                  </a:schemeClr>
                </a:solidFill>
              </a:rPr>
              <a:t>System.out.println</a:t>
            </a:r>
            <a:r>
              <a:rPr lang="en-US" altLang="zh-CN" sz="2400" b="1" dirty="0">
                <a:solidFill>
                  <a:schemeClr val="tx1">
                    <a:lumMod val="65000"/>
                    <a:lumOff val="35000"/>
                  </a:schemeClr>
                </a:solidFill>
              </a:rPr>
              <a:t>("j2=" + j2);</a:t>
            </a:r>
          </a:p>
        </p:txBody>
      </p:sp>
      <p:sp>
        <p:nvSpPr>
          <p:cNvPr id="22" name="矩形 21">
            <a:extLst>
              <a:ext uri="{FF2B5EF4-FFF2-40B4-BE49-F238E27FC236}">
                <a16:creationId xmlns:a16="http://schemas.microsoft.com/office/drawing/2014/main" id="{75AB9CF1-6088-824A-9BC3-E9BD225F8405}"/>
              </a:ext>
            </a:extLst>
          </p:cNvPr>
          <p:cNvSpPr/>
          <p:nvPr/>
        </p:nvSpPr>
        <p:spPr>
          <a:xfrm>
            <a:off x="7608168" y="3131442"/>
            <a:ext cx="1493912" cy="1200329"/>
          </a:xfrm>
          <a:prstGeom prst="rect">
            <a:avLst/>
          </a:prstGeom>
          <a:solidFill>
            <a:schemeClr val="tx2">
              <a:lumMod val="60000"/>
              <a:lumOff val="40000"/>
            </a:schemeClr>
          </a:solidFill>
        </p:spPr>
        <p:txBody>
          <a:bodyPr wrap="square">
            <a:spAutoFit/>
          </a:bodyPr>
          <a:lstStyle/>
          <a:p>
            <a:r>
              <a:rPr lang="en-US" altLang="zh-CN" sz="2400" b="1" dirty="0">
                <a:solidFill>
                  <a:schemeClr val="bg1"/>
                </a:solidFill>
              </a:rPr>
              <a:t>j=40</a:t>
            </a:r>
          </a:p>
          <a:p>
            <a:r>
              <a:rPr lang="en-US" altLang="zh-CN" sz="2400" b="1" dirty="0">
                <a:solidFill>
                  <a:schemeClr val="bg1"/>
                </a:solidFill>
              </a:rPr>
              <a:t>j1=80</a:t>
            </a:r>
          </a:p>
          <a:p>
            <a:r>
              <a:rPr lang="en-US" altLang="zh-CN" sz="2400" b="1" dirty="0">
                <a:solidFill>
                  <a:schemeClr val="bg1"/>
                </a:solidFill>
              </a:rPr>
              <a:t>j2=-96</a:t>
            </a:r>
            <a:endParaRPr lang="zh-CN" altLang="en-US" sz="2400" b="1" dirty="0">
              <a:solidFill>
                <a:schemeClr val="bg1"/>
              </a:solidFill>
            </a:endParaRPr>
          </a:p>
        </p:txBody>
      </p:sp>
      <p:sp>
        <p:nvSpPr>
          <p:cNvPr id="23" name="任意多边形 9">
            <a:extLst>
              <a:ext uri="{FF2B5EF4-FFF2-40B4-BE49-F238E27FC236}">
                <a16:creationId xmlns:a16="http://schemas.microsoft.com/office/drawing/2014/main" id="{3B5D7724-4B70-F944-A767-A876035CAF37}"/>
              </a:ext>
            </a:extLst>
          </p:cNvPr>
          <p:cNvSpPr/>
          <p:nvPr/>
        </p:nvSpPr>
        <p:spPr>
          <a:xfrm>
            <a:off x="2718555" y="3727938"/>
            <a:ext cx="446676" cy="2110154"/>
          </a:xfrm>
          <a:custGeom>
            <a:avLst/>
            <a:gdLst>
              <a:gd name="connsiteX0" fmla="*/ 341168 w 446676"/>
              <a:gd name="connsiteY0" fmla="*/ 0 h 2110154"/>
              <a:gd name="connsiteX1" fmla="*/ 1199 w 446676"/>
              <a:gd name="connsiteY1" fmla="*/ 1207477 h 2110154"/>
              <a:gd name="connsiteX2" fmla="*/ 446676 w 446676"/>
              <a:gd name="connsiteY2" fmla="*/ 2110154 h 2110154"/>
            </a:gdLst>
            <a:ahLst/>
            <a:cxnLst>
              <a:cxn ang="0">
                <a:pos x="connsiteX0" y="connsiteY0"/>
              </a:cxn>
              <a:cxn ang="0">
                <a:pos x="connsiteX1" y="connsiteY1"/>
              </a:cxn>
              <a:cxn ang="0">
                <a:pos x="connsiteX2" y="connsiteY2"/>
              </a:cxn>
            </a:cxnLst>
            <a:rect l="l" t="t" r="r" b="b"/>
            <a:pathLst>
              <a:path w="446676" h="2110154">
                <a:moveTo>
                  <a:pt x="341168" y="0"/>
                </a:moveTo>
                <a:cubicBezTo>
                  <a:pt x="162391" y="427892"/>
                  <a:pt x="-16386" y="855785"/>
                  <a:pt x="1199" y="1207477"/>
                </a:cubicBezTo>
                <a:cubicBezTo>
                  <a:pt x="18784" y="1559169"/>
                  <a:pt x="232730" y="1834661"/>
                  <a:pt x="446676" y="2110154"/>
                </a:cubicBezTo>
              </a:path>
            </a:pathLst>
          </a:cu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11">
            <a:extLst>
              <a:ext uri="{FF2B5EF4-FFF2-40B4-BE49-F238E27FC236}">
                <a16:creationId xmlns:a16="http://schemas.microsoft.com/office/drawing/2014/main" id="{24367771-6C72-3A4B-AE11-49DB2CAF1752}"/>
              </a:ext>
            </a:extLst>
          </p:cNvPr>
          <p:cNvSpPr txBox="1"/>
          <p:nvPr/>
        </p:nvSpPr>
        <p:spPr>
          <a:xfrm>
            <a:off x="3165232" y="5661249"/>
            <a:ext cx="1850649" cy="461665"/>
          </a:xfrm>
          <a:prstGeom prst="rect">
            <a:avLst/>
          </a:prstGeom>
          <a:noFill/>
        </p:spPr>
        <p:txBody>
          <a:bodyPr wrap="square" rtlCol="0">
            <a:spAutoFit/>
          </a:bodyPr>
          <a:lstStyle/>
          <a:p>
            <a:r>
              <a:rPr lang="zh-CN" altLang="en-US" sz="2400" b="1" dirty="0">
                <a:solidFill>
                  <a:schemeClr val="accent2"/>
                </a:solidFill>
                <a:latin typeface="微软雅黑" pitchFamily="34" charset="-122"/>
                <a:ea typeface="微软雅黑" pitchFamily="34" charset="-122"/>
              </a:rPr>
              <a:t>溢出</a:t>
            </a:r>
          </a:p>
        </p:txBody>
      </p:sp>
      <p:sp>
        <p:nvSpPr>
          <p:cNvPr id="25" name="矩形 24">
            <a:extLst>
              <a:ext uri="{FF2B5EF4-FFF2-40B4-BE49-F238E27FC236}">
                <a16:creationId xmlns:a16="http://schemas.microsoft.com/office/drawing/2014/main" id="{C95B8F7D-1109-F946-B72F-7C9341875736}"/>
              </a:ext>
            </a:extLst>
          </p:cNvPr>
          <p:cNvSpPr/>
          <p:nvPr/>
        </p:nvSpPr>
        <p:spPr>
          <a:xfrm>
            <a:off x="6191454" y="5388876"/>
            <a:ext cx="2691172" cy="523220"/>
          </a:xfrm>
          <a:prstGeom prst="rect">
            <a:avLst/>
          </a:prstGeom>
        </p:spPr>
        <p:txBody>
          <a:bodyPr wrap="square">
            <a:spAutoFit/>
          </a:bodyPr>
          <a:lstStyle/>
          <a:p>
            <a:r>
              <a:rPr lang="en-US" altLang="zh-CN" sz="2800" b="1" dirty="0">
                <a:solidFill>
                  <a:schemeClr val="accent2"/>
                </a:solidFill>
              </a:rPr>
              <a:t>j=40: 00101000</a:t>
            </a:r>
            <a:endParaRPr lang="zh-CN" altLang="en-US" sz="2800" dirty="0"/>
          </a:p>
        </p:txBody>
      </p:sp>
      <p:sp>
        <p:nvSpPr>
          <p:cNvPr id="26" name="矩形 25">
            <a:extLst>
              <a:ext uri="{FF2B5EF4-FFF2-40B4-BE49-F238E27FC236}">
                <a16:creationId xmlns:a16="http://schemas.microsoft.com/office/drawing/2014/main" id="{84BA1195-02EE-2C40-BB5F-DC8B654ABE35}"/>
              </a:ext>
            </a:extLst>
          </p:cNvPr>
          <p:cNvSpPr/>
          <p:nvPr/>
        </p:nvSpPr>
        <p:spPr>
          <a:xfrm>
            <a:off x="6168008" y="5858108"/>
            <a:ext cx="2691172" cy="523220"/>
          </a:xfrm>
          <a:prstGeom prst="rect">
            <a:avLst/>
          </a:prstGeom>
        </p:spPr>
        <p:txBody>
          <a:bodyPr wrap="square">
            <a:spAutoFit/>
          </a:bodyPr>
          <a:lstStyle/>
          <a:p>
            <a:r>
              <a:rPr lang="en-US" altLang="zh-CN" sz="2800" b="1" dirty="0">
                <a:solidFill>
                  <a:schemeClr val="accent2"/>
                </a:solidFill>
              </a:rPr>
              <a:t>j&lt;&lt;2: </a:t>
            </a:r>
            <a:r>
              <a:rPr lang="en-US" altLang="zh-CN" sz="2800" b="1" dirty="0">
                <a:solidFill>
                  <a:schemeClr val="accent1"/>
                </a:solidFill>
              </a:rPr>
              <a:t>1</a:t>
            </a:r>
            <a:r>
              <a:rPr lang="en-US" altLang="zh-CN" sz="2800" b="1" dirty="0">
                <a:solidFill>
                  <a:schemeClr val="accent2"/>
                </a:solidFill>
              </a:rPr>
              <a:t>0100000</a:t>
            </a:r>
            <a:endParaRPr lang="zh-CN" altLang="en-US" sz="2800" dirty="0"/>
          </a:p>
        </p:txBody>
      </p:sp>
    </p:spTree>
    <p:extLst>
      <p:ext uri="{BB962C8B-B14F-4D97-AF65-F5344CB8AC3E}">
        <p14:creationId xmlns:p14="http://schemas.microsoft.com/office/powerpoint/2010/main" val="4055204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animBg="1"/>
      <p:bldP spid="23" grpId="0" animBg="1"/>
      <p:bldP spid="24" grpId="0"/>
      <p:bldP spid="25" grpId="0"/>
      <p:bldP spid="2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79</a:t>
            </a:fld>
            <a:endParaRPr lang="zh-CN" altLang="en-US"/>
          </a:p>
        </p:txBody>
      </p:sp>
      <p:sp>
        <p:nvSpPr>
          <p:cNvPr id="19" name="object 2">
            <a:extLst>
              <a:ext uri="{FF2B5EF4-FFF2-40B4-BE49-F238E27FC236}">
                <a16:creationId xmlns:a16="http://schemas.microsoft.com/office/drawing/2014/main" id="{4A4F9C49-A7D9-1E48-BC74-7536E4A5FD5A}"/>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运算符：移位运算法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E1EF4971-600D-9943-B0F3-1047A1E0AAC7}"/>
              </a:ext>
            </a:extLst>
          </p:cNvPr>
          <p:cNvSpPr/>
          <p:nvPr/>
        </p:nvSpPr>
        <p:spPr>
          <a:xfrm>
            <a:off x="4079776" y="1268760"/>
            <a:ext cx="2691172" cy="523220"/>
          </a:xfrm>
          <a:prstGeom prst="rect">
            <a:avLst/>
          </a:prstGeom>
        </p:spPr>
        <p:txBody>
          <a:bodyPr wrap="square">
            <a:spAutoFit/>
          </a:bodyPr>
          <a:lstStyle/>
          <a:p>
            <a:r>
              <a:rPr lang="en-US" altLang="zh-CN" sz="2800" b="1" dirty="0">
                <a:solidFill>
                  <a:schemeClr val="accent2"/>
                </a:solidFill>
              </a:rPr>
              <a:t>j=40: 00101000</a:t>
            </a:r>
            <a:endParaRPr lang="zh-CN" altLang="en-US" sz="2800" dirty="0"/>
          </a:p>
        </p:txBody>
      </p:sp>
      <p:sp>
        <p:nvSpPr>
          <p:cNvPr id="13" name="矩形 12">
            <a:extLst>
              <a:ext uri="{FF2B5EF4-FFF2-40B4-BE49-F238E27FC236}">
                <a16:creationId xmlns:a16="http://schemas.microsoft.com/office/drawing/2014/main" id="{E9D60634-7B18-B648-990E-562DE9AD4936}"/>
              </a:ext>
            </a:extLst>
          </p:cNvPr>
          <p:cNvSpPr/>
          <p:nvPr/>
        </p:nvSpPr>
        <p:spPr>
          <a:xfrm>
            <a:off x="4056330" y="1737992"/>
            <a:ext cx="2691172" cy="523220"/>
          </a:xfrm>
          <a:prstGeom prst="rect">
            <a:avLst/>
          </a:prstGeom>
        </p:spPr>
        <p:txBody>
          <a:bodyPr wrap="square">
            <a:spAutoFit/>
          </a:bodyPr>
          <a:lstStyle/>
          <a:p>
            <a:r>
              <a:rPr lang="en-US" altLang="zh-CN" sz="2800" b="1" dirty="0">
                <a:solidFill>
                  <a:schemeClr val="accent2"/>
                </a:solidFill>
              </a:rPr>
              <a:t>j&lt;&lt;2: </a:t>
            </a:r>
            <a:r>
              <a:rPr lang="en-US" altLang="zh-CN" sz="2800" b="1" dirty="0">
                <a:solidFill>
                  <a:schemeClr val="accent1"/>
                </a:solidFill>
              </a:rPr>
              <a:t>1</a:t>
            </a:r>
            <a:r>
              <a:rPr lang="en-US" altLang="zh-CN" sz="2800" b="1" dirty="0">
                <a:solidFill>
                  <a:schemeClr val="accent2"/>
                </a:solidFill>
              </a:rPr>
              <a:t>0100000</a:t>
            </a:r>
            <a:endParaRPr lang="zh-CN" altLang="en-US" sz="2800" dirty="0"/>
          </a:p>
        </p:txBody>
      </p:sp>
      <p:sp>
        <p:nvSpPr>
          <p:cNvPr id="14" name="文本框 13">
            <a:extLst>
              <a:ext uri="{FF2B5EF4-FFF2-40B4-BE49-F238E27FC236}">
                <a16:creationId xmlns:a16="http://schemas.microsoft.com/office/drawing/2014/main" id="{D435FD34-2B52-444C-BA4F-066EFDA1BB9E}"/>
              </a:ext>
            </a:extLst>
          </p:cNvPr>
          <p:cNvSpPr txBox="1"/>
          <p:nvPr/>
        </p:nvSpPr>
        <p:spPr>
          <a:xfrm>
            <a:off x="6960096" y="1791980"/>
            <a:ext cx="1296144" cy="369332"/>
          </a:xfrm>
          <a:prstGeom prst="rect">
            <a:avLst/>
          </a:prstGeom>
          <a:noFill/>
        </p:spPr>
        <p:txBody>
          <a:bodyPr wrap="square" rtlCol="0">
            <a:spAutoFit/>
          </a:bodyPr>
          <a:lstStyle/>
          <a:p>
            <a:r>
              <a:rPr kumimoji="1" lang="zh-CN" altLang="en-US" dirty="0">
                <a:ea typeface="微软雅黑" panose="020B0503020204020204" pitchFamily="34" charset="-122"/>
              </a:rPr>
              <a:t>补码</a:t>
            </a:r>
          </a:p>
        </p:txBody>
      </p:sp>
      <p:sp>
        <p:nvSpPr>
          <p:cNvPr id="15" name="矩形 14">
            <a:extLst>
              <a:ext uri="{FF2B5EF4-FFF2-40B4-BE49-F238E27FC236}">
                <a16:creationId xmlns:a16="http://schemas.microsoft.com/office/drawing/2014/main" id="{6981AA44-F0F1-3349-838B-7D515D08100B}"/>
              </a:ext>
            </a:extLst>
          </p:cNvPr>
          <p:cNvSpPr/>
          <p:nvPr/>
        </p:nvSpPr>
        <p:spPr>
          <a:xfrm>
            <a:off x="4079776" y="3002416"/>
            <a:ext cx="2691172" cy="523220"/>
          </a:xfrm>
          <a:prstGeom prst="rect">
            <a:avLst/>
          </a:prstGeom>
        </p:spPr>
        <p:txBody>
          <a:bodyPr wrap="square">
            <a:spAutoFit/>
          </a:bodyPr>
          <a:lstStyle/>
          <a:p>
            <a:r>
              <a:rPr lang="en-US" altLang="zh-CN" sz="2800" b="1" dirty="0">
                <a:solidFill>
                  <a:schemeClr val="accent2"/>
                </a:solidFill>
              </a:rPr>
              <a:t>j&lt;&lt;2: </a:t>
            </a:r>
            <a:r>
              <a:rPr lang="en-US" altLang="zh-CN" sz="2800" b="1" dirty="0">
                <a:solidFill>
                  <a:schemeClr val="accent1"/>
                </a:solidFill>
              </a:rPr>
              <a:t>1</a:t>
            </a:r>
            <a:r>
              <a:rPr lang="en-US" altLang="zh-CN" sz="2800" b="1" dirty="0">
                <a:solidFill>
                  <a:schemeClr val="accent2"/>
                </a:solidFill>
              </a:rPr>
              <a:t>1011111</a:t>
            </a:r>
            <a:endParaRPr lang="zh-CN" altLang="en-US" sz="2800" dirty="0"/>
          </a:p>
        </p:txBody>
      </p:sp>
      <p:sp>
        <p:nvSpPr>
          <p:cNvPr id="16" name="文本框 15">
            <a:extLst>
              <a:ext uri="{FF2B5EF4-FFF2-40B4-BE49-F238E27FC236}">
                <a16:creationId xmlns:a16="http://schemas.microsoft.com/office/drawing/2014/main" id="{29193023-B53D-9049-8085-65550C5AFD46}"/>
              </a:ext>
            </a:extLst>
          </p:cNvPr>
          <p:cNvSpPr txBox="1"/>
          <p:nvPr/>
        </p:nvSpPr>
        <p:spPr>
          <a:xfrm>
            <a:off x="6992876" y="3059668"/>
            <a:ext cx="2343484" cy="369332"/>
          </a:xfrm>
          <a:prstGeom prst="rect">
            <a:avLst/>
          </a:prstGeom>
          <a:noFill/>
        </p:spPr>
        <p:txBody>
          <a:bodyPr wrap="square" rtlCol="0">
            <a:spAutoFit/>
          </a:bodyPr>
          <a:lstStyle/>
          <a:p>
            <a:r>
              <a:rPr kumimoji="1" lang="zh-CN" altLang="en-US" dirty="0">
                <a:ea typeface="微软雅黑" panose="020B0503020204020204" pitchFamily="34" charset="-122"/>
              </a:rPr>
              <a:t>按位求反</a:t>
            </a:r>
          </a:p>
        </p:txBody>
      </p:sp>
      <p:cxnSp>
        <p:nvCxnSpPr>
          <p:cNvPr id="17" name="直线箭头连接符 16">
            <a:extLst>
              <a:ext uri="{FF2B5EF4-FFF2-40B4-BE49-F238E27FC236}">
                <a16:creationId xmlns:a16="http://schemas.microsoft.com/office/drawing/2014/main" id="{0F187BF7-8E2F-4540-9B48-B90EFCCAD669}"/>
              </a:ext>
            </a:extLst>
          </p:cNvPr>
          <p:cNvCxnSpPr>
            <a:cxnSpLocks/>
          </p:cNvCxnSpPr>
          <p:nvPr/>
        </p:nvCxnSpPr>
        <p:spPr>
          <a:xfrm>
            <a:off x="7248128" y="2161312"/>
            <a:ext cx="0" cy="898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45A79ECB-E8FA-9444-A9CB-DB07F47FFD80}"/>
              </a:ext>
            </a:extLst>
          </p:cNvPr>
          <p:cNvSpPr/>
          <p:nvPr/>
        </p:nvSpPr>
        <p:spPr>
          <a:xfrm>
            <a:off x="4079776" y="4273932"/>
            <a:ext cx="2691172" cy="523220"/>
          </a:xfrm>
          <a:prstGeom prst="rect">
            <a:avLst/>
          </a:prstGeom>
        </p:spPr>
        <p:txBody>
          <a:bodyPr wrap="square">
            <a:spAutoFit/>
          </a:bodyPr>
          <a:lstStyle/>
          <a:p>
            <a:r>
              <a:rPr lang="en-US" altLang="zh-CN" sz="2800" b="1" dirty="0">
                <a:solidFill>
                  <a:schemeClr val="accent2"/>
                </a:solidFill>
              </a:rPr>
              <a:t>j&lt;&lt;2: </a:t>
            </a:r>
            <a:r>
              <a:rPr lang="en-US" altLang="zh-CN" sz="2800" b="1" dirty="0">
                <a:solidFill>
                  <a:schemeClr val="accent1"/>
                </a:solidFill>
              </a:rPr>
              <a:t>1</a:t>
            </a:r>
            <a:r>
              <a:rPr lang="en-US" altLang="zh-CN" sz="2800" b="1" dirty="0">
                <a:solidFill>
                  <a:schemeClr val="accent2"/>
                </a:solidFill>
              </a:rPr>
              <a:t>1100000</a:t>
            </a:r>
            <a:endParaRPr lang="zh-CN" altLang="en-US" sz="2800" b="1" dirty="0">
              <a:solidFill>
                <a:schemeClr val="accent2"/>
              </a:solidFill>
            </a:endParaRPr>
          </a:p>
        </p:txBody>
      </p:sp>
      <p:sp>
        <p:nvSpPr>
          <p:cNvPr id="27" name="文本框 26">
            <a:extLst>
              <a:ext uri="{FF2B5EF4-FFF2-40B4-BE49-F238E27FC236}">
                <a16:creationId xmlns:a16="http://schemas.microsoft.com/office/drawing/2014/main" id="{2BF15869-9083-3B44-97D5-2D0BCEE4E61A}"/>
              </a:ext>
            </a:extLst>
          </p:cNvPr>
          <p:cNvSpPr txBox="1"/>
          <p:nvPr/>
        </p:nvSpPr>
        <p:spPr>
          <a:xfrm>
            <a:off x="6968171" y="4343323"/>
            <a:ext cx="2343484" cy="369332"/>
          </a:xfrm>
          <a:prstGeom prst="rect">
            <a:avLst/>
          </a:prstGeom>
          <a:noFill/>
        </p:spPr>
        <p:txBody>
          <a:bodyPr wrap="square" rtlCol="0">
            <a:spAutoFit/>
          </a:bodyPr>
          <a:lstStyle/>
          <a:p>
            <a:r>
              <a:rPr kumimoji="1" lang="zh-CN" altLang="en-US" dirty="0">
                <a:ea typeface="微软雅黑" panose="020B0503020204020204" pitchFamily="34" charset="-122"/>
              </a:rPr>
              <a:t>末位</a:t>
            </a:r>
            <a:r>
              <a:rPr kumimoji="1" lang="en-US" altLang="zh-CN" dirty="0">
                <a:ea typeface="微软雅黑" panose="020B0503020204020204" pitchFamily="34" charset="-122"/>
              </a:rPr>
              <a:t>+1=</a:t>
            </a:r>
            <a:r>
              <a:rPr kumimoji="1" lang="zh-CN" altLang="en-US" dirty="0">
                <a:ea typeface="微软雅黑" panose="020B0503020204020204" pitchFamily="34" charset="-122"/>
              </a:rPr>
              <a:t>原码</a:t>
            </a:r>
          </a:p>
        </p:txBody>
      </p:sp>
      <p:cxnSp>
        <p:nvCxnSpPr>
          <p:cNvPr id="28" name="直线箭头连接符 27">
            <a:extLst>
              <a:ext uri="{FF2B5EF4-FFF2-40B4-BE49-F238E27FC236}">
                <a16:creationId xmlns:a16="http://schemas.microsoft.com/office/drawing/2014/main" id="{7D8BBA6D-3BE2-4340-822D-6EA824553564}"/>
              </a:ext>
            </a:extLst>
          </p:cNvPr>
          <p:cNvCxnSpPr>
            <a:cxnSpLocks/>
          </p:cNvCxnSpPr>
          <p:nvPr/>
        </p:nvCxnSpPr>
        <p:spPr>
          <a:xfrm>
            <a:off x="7248128" y="3444967"/>
            <a:ext cx="0" cy="898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51619EFD-441C-634E-B01F-018518DC8893}"/>
              </a:ext>
            </a:extLst>
          </p:cNvPr>
          <p:cNvSpPr/>
          <p:nvPr/>
        </p:nvSpPr>
        <p:spPr>
          <a:xfrm>
            <a:off x="4071689" y="5022228"/>
            <a:ext cx="2691172" cy="523220"/>
          </a:xfrm>
          <a:prstGeom prst="rect">
            <a:avLst/>
          </a:prstGeom>
        </p:spPr>
        <p:txBody>
          <a:bodyPr wrap="square">
            <a:spAutoFit/>
          </a:bodyPr>
          <a:lstStyle/>
          <a:p>
            <a:pPr algn="ctr"/>
            <a:r>
              <a:rPr lang="en-US" altLang="zh-CN" sz="2800" b="1" dirty="0">
                <a:solidFill>
                  <a:schemeClr val="accent1"/>
                </a:solidFill>
              </a:rPr>
              <a:t>1</a:t>
            </a:r>
            <a:r>
              <a:rPr lang="zh-CN" altLang="en-US" sz="2800" b="1" dirty="0">
                <a:solidFill>
                  <a:schemeClr val="accent1"/>
                </a:solidFill>
              </a:rPr>
              <a:t>     </a:t>
            </a:r>
            <a:r>
              <a:rPr lang="en-US" altLang="zh-CN" sz="2800" b="1" dirty="0">
                <a:solidFill>
                  <a:schemeClr val="accent2"/>
                </a:solidFill>
              </a:rPr>
              <a:t>1100000</a:t>
            </a:r>
            <a:endParaRPr lang="zh-CN" altLang="en-US" sz="2800" b="1" dirty="0">
              <a:solidFill>
                <a:schemeClr val="accent2"/>
              </a:solidFill>
            </a:endParaRPr>
          </a:p>
        </p:txBody>
      </p:sp>
      <p:sp>
        <p:nvSpPr>
          <p:cNvPr id="30" name="文本框 29">
            <a:extLst>
              <a:ext uri="{FF2B5EF4-FFF2-40B4-BE49-F238E27FC236}">
                <a16:creationId xmlns:a16="http://schemas.microsoft.com/office/drawing/2014/main" id="{F43D8EDB-B511-C440-94CE-45F978436241}"/>
              </a:ext>
            </a:extLst>
          </p:cNvPr>
          <p:cNvSpPr txBox="1"/>
          <p:nvPr/>
        </p:nvSpPr>
        <p:spPr>
          <a:xfrm>
            <a:off x="3791744" y="5733256"/>
            <a:ext cx="1296144" cy="369332"/>
          </a:xfrm>
          <a:prstGeom prst="rect">
            <a:avLst/>
          </a:prstGeom>
          <a:noFill/>
        </p:spPr>
        <p:txBody>
          <a:bodyPr wrap="square" rtlCol="0">
            <a:spAutoFit/>
          </a:bodyPr>
          <a:lstStyle/>
          <a:p>
            <a:pPr algn="ctr"/>
            <a:r>
              <a:rPr kumimoji="1" lang="zh-CN" altLang="en-US" dirty="0"/>
              <a:t>负号</a:t>
            </a:r>
            <a:r>
              <a:rPr kumimoji="1" lang="en-US" altLang="zh-CN" dirty="0"/>
              <a:t>(-)</a:t>
            </a:r>
            <a:endParaRPr kumimoji="1" lang="zh-CN" altLang="en-US" dirty="0"/>
          </a:p>
        </p:txBody>
      </p:sp>
      <p:sp>
        <p:nvSpPr>
          <p:cNvPr id="31" name="文本框 30">
            <a:extLst>
              <a:ext uri="{FF2B5EF4-FFF2-40B4-BE49-F238E27FC236}">
                <a16:creationId xmlns:a16="http://schemas.microsoft.com/office/drawing/2014/main" id="{AC74CC22-ECC9-E149-B7AD-FE553EE0AB1C}"/>
              </a:ext>
            </a:extLst>
          </p:cNvPr>
          <p:cNvSpPr txBox="1"/>
          <p:nvPr/>
        </p:nvSpPr>
        <p:spPr>
          <a:xfrm>
            <a:off x="5015880" y="5725469"/>
            <a:ext cx="1674752" cy="369332"/>
          </a:xfrm>
          <a:prstGeom prst="rect">
            <a:avLst/>
          </a:prstGeom>
          <a:noFill/>
        </p:spPr>
        <p:txBody>
          <a:bodyPr wrap="square" rtlCol="0">
            <a:spAutoFit/>
          </a:bodyPr>
          <a:lstStyle/>
          <a:p>
            <a:pPr algn="ctr"/>
            <a:r>
              <a:rPr kumimoji="1" lang="en-US" altLang="zh-CN" dirty="0"/>
              <a:t>2^6+2^5=96</a:t>
            </a:r>
            <a:endParaRPr kumimoji="1" lang="zh-CN" altLang="en-US" dirty="0"/>
          </a:p>
        </p:txBody>
      </p:sp>
    </p:spTree>
    <p:extLst>
      <p:ext uri="{BB962C8B-B14F-4D97-AF65-F5344CB8AC3E}">
        <p14:creationId xmlns:p14="http://schemas.microsoft.com/office/powerpoint/2010/main" val="367989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14" name="object 2">
            <a:extLst>
              <a:ext uri="{FF2B5EF4-FFF2-40B4-BE49-F238E27FC236}">
                <a16:creationId xmlns:a16="http://schemas.microsoft.com/office/drawing/2014/main" id="{370543DC-F856-8344-93FD-E44A9716B559}"/>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Review</a:t>
            </a:r>
            <a:endParaRPr lang="zh-CN" altLang="en-US" sz="2800" b="1" spc="-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B95754CA-A9A0-994C-B78B-A7FEA5E90C37}"/>
              </a:ext>
            </a:extLst>
          </p:cNvPr>
          <p:cNvSpPr txBox="1"/>
          <p:nvPr/>
        </p:nvSpPr>
        <p:spPr>
          <a:xfrm>
            <a:off x="2996293" y="1484784"/>
            <a:ext cx="6199414" cy="369332"/>
          </a:xfrm>
          <a:prstGeom prst="rect">
            <a:avLst/>
          </a:prstGeom>
          <a:noFill/>
        </p:spPr>
        <p:txBody>
          <a:bodyPr wrap="square">
            <a:spAutoFit/>
          </a:bodyPr>
          <a:lstStyle/>
          <a:p>
            <a:pPr algn="ctr"/>
            <a:r>
              <a:rPr lang="en-US" altLang="zh-CN" sz="1800" b="1" dirty="0">
                <a:solidFill>
                  <a:srgbClr val="C00000"/>
                </a:solidFill>
                <a:latin typeface="微软雅黑" pitchFamily="34" charset="-122"/>
                <a:ea typeface="微软雅黑" pitchFamily="34" charset="-122"/>
              </a:rPr>
              <a:t>Java-9</a:t>
            </a:r>
            <a:r>
              <a:rPr lang="zh-CN" altLang="en-US" sz="1800" b="1" dirty="0">
                <a:solidFill>
                  <a:srgbClr val="C00000"/>
                </a:solidFill>
                <a:latin typeface="微软雅黑" pitchFamily="34" charset="-122"/>
                <a:ea typeface="微软雅黑" pitchFamily="34" charset="-122"/>
              </a:rPr>
              <a:t>以后的项目结构：</a:t>
            </a:r>
            <a:r>
              <a:rPr lang="zh-CN" altLang="en-US" sz="1800" b="1" dirty="0">
                <a:solidFill>
                  <a:srgbClr val="7030A0"/>
                </a:solidFill>
                <a:latin typeface="微软雅黑" pitchFamily="34" charset="-122"/>
                <a:ea typeface="微软雅黑" pitchFamily="34" charset="-122"/>
              </a:rPr>
              <a:t>项目</a:t>
            </a:r>
            <a:r>
              <a:rPr lang="en-US" altLang="zh-CN" sz="1800" b="1" dirty="0">
                <a:solidFill>
                  <a:srgbClr val="7030A0"/>
                </a:solidFill>
                <a:latin typeface="微软雅黑" pitchFamily="34" charset="-122"/>
                <a:ea typeface="微软雅黑" pitchFamily="34" charset="-122"/>
              </a:rPr>
              <a:t>&gt;</a:t>
            </a:r>
            <a:r>
              <a:rPr lang="zh-CN" altLang="en-US" sz="1800" b="1" dirty="0">
                <a:solidFill>
                  <a:srgbClr val="7030A0"/>
                </a:solidFill>
                <a:latin typeface="微软雅黑" pitchFamily="34" charset="-122"/>
                <a:ea typeface="微软雅黑" pitchFamily="34" charset="-122"/>
              </a:rPr>
              <a:t>模块</a:t>
            </a:r>
            <a:r>
              <a:rPr lang="en-US" altLang="zh-CN" sz="1800" b="1" dirty="0">
                <a:solidFill>
                  <a:srgbClr val="7030A0"/>
                </a:solidFill>
                <a:latin typeface="微软雅黑" pitchFamily="34" charset="-122"/>
                <a:ea typeface="微软雅黑" pitchFamily="34" charset="-122"/>
              </a:rPr>
              <a:t>&gt;</a:t>
            </a:r>
            <a:r>
              <a:rPr lang="zh-CN" altLang="en-US" sz="1800" b="1" dirty="0">
                <a:solidFill>
                  <a:srgbClr val="7030A0"/>
                </a:solidFill>
                <a:latin typeface="微软雅黑" pitchFamily="34" charset="-122"/>
                <a:ea typeface="微软雅黑" pitchFamily="34" charset="-122"/>
              </a:rPr>
              <a:t>包</a:t>
            </a:r>
            <a:r>
              <a:rPr lang="en-US" altLang="zh-CN" b="1" dirty="0">
                <a:solidFill>
                  <a:srgbClr val="7030A0"/>
                </a:solidFill>
                <a:latin typeface="微软雅黑" pitchFamily="34" charset="-122"/>
                <a:ea typeface="微软雅黑" pitchFamily="34" charset="-122"/>
              </a:rPr>
              <a:t>&gt;</a:t>
            </a:r>
            <a:r>
              <a:rPr lang="zh-CN" altLang="en-US" b="1" dirty="0">
                <a:solidFill>
                  <a:srgbClr val="7030A0"/>
                </a:solidFill>
                <a:latin typeface="微软雅黑" pitchFamily="34" charset="-122"/>
                <a:ea typeface="微软雅黑" pitchFamily="34" charset="-122"/>
              </a:rPr>
              <a:t>类</a:t>
            </a:r>
            <a:endParaRPr lang="zh-CN" altLang="en-US" dirty="0">
              <a:solidFill>
                <a:srgbClr val="7030A0"/>
              </a:solidFill>
            </a:endParaRPr>
          </a:p>
        </p:txBody>
      </p:sp>
      <p:pic>
        <p:nvPicPr>
          <p:cNvPr id="5" name="图片 4">
            <a:extLst>
              <a:ext uri="{FF2B5EF4-FFF2-40B4-BE49-F238E27FC236}">
                <a16:creationId xmlns:a16="http://schemas.microsoft.com/office/drawing/2014/main" id="{A955B1E3-98A8-5145-90C7-C46DB2BDA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4491" y="1962016"/>
            <a:ext cx="9583018" cy="4759459"/>
          </a:xfrm>
          <a:prstGeom prst="rect">
            <a:avLst/>
          </a:prstGeom>
          <a:ln>
            <a:solidFill>
              <a:schemeClr val="tx1"/>
            </a:solidFill>
          </a:ln>
        </p:spPr>
      </p:pic>
    </p:spTree>
    <p:extLst>
      <p:ext uri="{BB962C8B-B14F-4D97-AF65-F5344CB8AC3E}">
        <p14:creationId xmlns:p14="http://schemas.microsoft.com/office/powerpoint/2010/main" val="22588976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80</a:t>
            </a:fld>
            <a:endParaRPr lang="zh-CN" altLang="en-US"/>
          </a:p>
        </p:txBody>
      </p:sp>
      <p:sp>
        <p:nvSpPr>
          <p:cNvPr id="19" name="object 2">
            <a:extLst>
              <a:ext uri="{FF2B5EF4-FFF2-40B4-BE49-F238E27FC236}">
                <a16:creationId xmlns:a16="http://schemas.microsoft.com/office/drawing/2014/main" id="{4A4F9C49-A7D9-1E48-BC74-7536E4A5FD5A}"/>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运算符：移位运算法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20" name="TextBox 30">
            <a:extLst>
              <a:ext uri="{FF2B5EF4-FFF2-40B4-BE49-F238E27FC236}">
                <a16:creationId xmlns:a16="http://schemas.microsoft.com/office/drawing/2014/main" id="{442479AF-755E-1942-968E-FA8C2E187D19}"/>
              </a:ext>
            </a:extLst>
          </p:cNvPr>
          <p:cNvSpPr txBox="1"/>
          <p:nvPr/>
        </p:nvSpPr>
        <p:spPr>
          <a:xfrm>
            <a:off x="4727848" y="1404066"/>
            <a:ext cx="2304256" cy="584775"/>
          </a:xfrm>
          <a:prstGeom prst="rect">
            <a:avLst/>
          </a:prstGeom>
          <a:noFill/>
        </p:spPr>
        <p:txBody>
          <a:bodyPr wrap="square" rtlCol="0">
            <a:spAutoFit/>
          </a:bodyPr>
          <a:lstStyle/>
          <a:p>
            <a:pPr algn="ctr"/>
            <a:r>
              <a:rPr lang="en-US" altLang="zh-CN" sz="3200" b="1" dirty="0">
                <a:solidFill>
                  <a:schemeClr val="accent2"/>
                </a:solidFill>
              </a:rPr>
              <a:t>op1 &gt;&gt; op2</a:t>
            </a:r>
          </a:p>
        </p:txBody>
      </p:sp>
      <p:sp>
        <p:nvSpPr>
          <p:cNvPr id="21" name="矩形 20">
            <a:extLst>
              <a:ext uri="{FF2B5EF4-FFF2-40B4-BE49-F238E27FC236}">
                <a16:creationId xmlns:a16="http://schemas.microsoft.com/office/drawing/2014/main" id="{42C2AB31-A257-4F43-839B-478F743A3265}"/>
              </a:ext>
            </a:extLst>
          </p:cNvPr>
          <p:cNvSpPr/>
          <p:nvPr/>
        </p:nvSpPr>
        <p:spPr>
          <a:xfrm>
            <a:off x="1919536" y="2058294"/>
            <a:ext cx="8064896" cy="972767"/>
          </a:xfrm>
          <a:prstGeom prst="rect">
            <a:avLst/>
          </a:prstGeom>
        </p:spPr>
        <p:txBody>
          <a:bodyPr wrap="square">
            <a:spAutoFit/>
          </a:bodyPr>
          <a:lstStyle/>
          <a:p>
            <a:pPr algn="ctr">
              <a:lnSpc>
                <a:spcPct val="150000"/>
              </a:lnSpc>
            </a:pPr>
            <a:r>
              <a:rPr lang="zh-CN" altLang="en-US" sz="2000" b="1" dirty="0">
                <a:solidFill>
                  <a:schemeClr val="accent1"/>
                </a:solidFill>
                <a:latin typeface="Courier New" pitchFamily="49" charset="0"/>
              </a:rPr>
              <a:t>将</a:t>
            </a:r>
            <a:r>
              <a:rPr lang="en-US" altLang="zh-CN" sz="2000" b="1" dirty="0">
                <a:solidFill>
                  <a:schemeClr val="accent1"/>
                </a:solidFill>
                <a:latin typeface="Courier New" pitchFamily="49" charset="0"/>
              </a:rPr>
              <a:t>op1</a:t>
            </a:r>
            <a:r>
              <a:rPr lang="zh-CN" altLang="en-US" sz="2000" b="1" dirty="0">
                <a:solidFill>
                  <a:schemeClr val="accent1"/>
                </a:solidFill>
                <a:latin typeface="Courier New" pitchFamily="49" charset="0"/>
              </a:rPr>
              <a:t>的二进制位向右移</a:t>
            </a:r>
            <a:r>
              <a:rPr lang="en-US" altLang="zh-CN" sz="2000" b="1" dirty="0">
                <a:solidFill>
                  <a:schemeClr val="accent1"/>
                </a:solidFill>
                <a:latin typeface="Courier New" pitchFamily="49" charset="0"/>
              </a:rPr>
              <a:t>op2(</a:t>
            </a:r>
            <a:r>
              <a:rPr lang="zh-CN" altLang="en-US" sz="2000" b="1" dirty="0">
                <a:solidFill>
                  <a:schemeClr val="accent1"/>
                </a:solidFill>
                <a:latin typeface="Courier New" pitchFamily="49" charset="0"/>
              </a:rPr>
              <a:t>正整数</a:t>
            </a:r>
            <a:r>
              <a:rPr lang="en-US" altLang="zh-CN" sz="2000" b="1" dirty="0">
                <a:solidFill>
                  <a:schemeClr val="accent1"/>
                </a:solidFill>
                <a:latin typeface="Courier New" pitchFamily="49" charset="0"/>
              </a:rPr>
              <a:t>)</a:t>
            </a:r>
            <a:r>
              <a:rPr lang="zh-CN" altLang="en-US" sz="2000" b="1" dirty="0">
                <a:solidFill>
                  <a:schemeClr val="accent1"/>
                </a:solidFill>
                <a:latin typeface="Courier New" pitchFamily="49" charset="0"/>
              </a:rPr>
              <a:t>位</a:t>
            </a:r>
            <a:endParaRPr lang="en-US" altLang="zh-CN" sz="2000" b="1" dirty="0">
              <a:solidFill>
                <a:schemeClr val="accent1"/>
              </a:solidFill>
              <a:latin typeface="Courier New" pitchFamily="49" charset="0"/>
            </a:endParaRPr>
          </a:p>
          <a:p>
            <a:pPr algn="ctr">
              <a:lnSpc>
                <a:spcPct val="150000"/>
              </a:lnSpc>
            </a:pPr>
            <a:r>
              <a:rPr lang="zh-CN" altLang="en-US" sz="2000" b="1" dirty="0">
                <a:solidFill>
                  <a:schemeClr val="accent1"/>
                </a:solidFill>
              </a:rPr>
              <a:t>高位补</a:t>
            </a:r>
            <a:r>
              <a:rPr lang="en-US" altLang="zh-CN" sz="2000" b="1" dirty="0">
                <a:solidFill>
                  <a:schemeClr val="accent1"/>
                </a:solidFill>
              </a:rPr>
              <a:t>0(</a:t>
            </a:r>
            <a:r>
              <a:rPr lang="zh-CN" altLang="en-US" sz="2000" b="1" dirty="0">
                <a:solidFill>
                  <a:schemeClr val="accent1"/>
                </a:solidFill>
              </a:rPr>
              <a:t>原为正数</a:t>
            </a:r>
            <a:r>
              <a:rPr lang="en-US" altLang="zh-CN" sz="2000" b="1" dirty="0">
                <a:solidFill>
                  <a:schemeClr val="accent1"/>
                </a:solidFill>
              </a:rPr>
              <a:t>)</a:t>
            </a:r>
            <a:r>
              <a:rPr lang="zh-CN" altLang="en-US" sz="2000" b="1" dirty="0">
                <a:solidFill>
                  <a:schemeClr val="accent1"/>
                </a:solidFill>
              </a:rPr>
              <a:t>、高位补</a:t>
            </a:r>
            <a:r>
              <a:rPr lang="en-US" altLang="zh-CN" sz="2000" b="1" dirty="0">
                <a:solidFill>
                  <a:schemeClr val="accent1"/>
                </a:solidFill>
              </a:rPr>
              <a:t>1(</a:t>
            </a:r>
            <a:r>
              <a:rPr lang="zh-CN" altLang="en-US" sz="2000" b="1" dirty="0">
                <a:solidFill>
                  <a:schemeClr val="accent1"/>
                </a:solidFill>
              </a:rPr>
              <a:t>原为负数</a:t>
            </a:r>
            <a:r>
              <a:rPr lang="en-US" altLang="zh-CN" sz="2000" b="1" dirty="0">
                <a:solidFill>
                  <a:schemeClr val="accent1"/>
                </a:solidFill>
              </a:rPr>
              <a:t>)</a:t>
            </a:r>
            <a:endParaRPr lang="zh-CN" altLang="en-US" sz="2000" b="1" dirty="0">
              <a:solidFill>
                <a:schemeClr val="accent1"/>
              </a:solidFill>
              <a:latin typeface="Courier New" pitchFamily="49" charset="0"/>
            </a:endParaRPr>
          </a:p>
        </p:txBody>
      </p:sp>
      <p:sp>
        <p:nvSpPr>
          <p:cNvPr id="22" name="TextBox 7">
            <a:extLst>
              <a:ext uri="{FF2B5EF4-FFF2-40B4-BE49-F238E27FC236}">
                <a16:creationId xmlns:a16="http://schemas.microsoft.com/office/drawing/2014/main" id="{130F41A9-B57C-2543-AD60-BE786A1F2EE3}"/>
              </a:ext>
            </a:extLst>
          </p:cNvPr>
          <p:cNvSpPr txBox="1"/>
          <p:nvPr/>
        </p:nvSpPr>
        <p:spPr>
          <a:xfrm>
            <a:off x="2279576" y="4643827"/>
            <a:ext cx="7200800" cy="523220"/>
          </a:xfrm>
          <a:prstGeom prst="rect">
            <a:avLst/>
          </a:prstGeom>
          <a:noFill/>
        </p:spPr>
        <p:txBody>
          <a:bodyPr wrap="square" rtlCol="0">
            <a:spAutoFit/>
          </a:bodyPr>
          <a:lstStyle/>
          <a:p>
            <a:pPr algn="ctr"/>
            <a:r>
              <a:rPr lang="en-US" altLang="zh-CN" sz="2800" b="1" dirty="0">
                <a:solidFill>
                  <a:schemeClr val="accent2"/>
                </a:solidFill>
              </a:rPr>
              <a:t>a=20:  00000000 00000000 00000000 </a:t>
            </a:r>
            <a:r>
              <a:rPr lang="en-US" altLang="zh-CN" sz="2800" b="1" dirty="0">
                <a:solidFill>
                  <a:schemeClr val="accent1"/>
                </a:solidFill>
              </a:rPr>
              <a:t>00010100</a:t>
            </a:r>
            <a:endParaRPr lang="zh-CN" altLang="en-US" sz="2800" b="1" dirty="0">
              <a:solidFill>
                <a:schemeClr val="accent1"/>
              </a:solidFill>
            </a:endParaRPr>
          </a:p>
        </p:txBody>
      </p:sp>
      <p:sp>
        <p:nvSpPr>
          <p:cNvPr id="23" name="TextBox 8">
            <a:extLst>
              <a:ext uri="{FF2B5EF4-FFF2-40B4-BE49-F238E27FC236}">
                <a16:creationId xmlns:a16="http://schemas.microsoft.com/office/drawing/2014/main" id="{55FA2A6F-D88C-F347-B3FF-13B2F325D231}"/>
              </a:ext>
            </a:extLst>
          </p:cNvPr>
          <p:cNvSpPr txBox="1"/>
          <p:nvPr/>
        </p:nvSpPr>
        <p:spPr>
          <a:xfrm>
            <a:off x="1847528" y="5167047"/>
            <a:ext cx="8064896" cy="523220"/>
          </a:xfrm>
          <a:prstGeom prst="rect">
            <a:avLst/>
          </a:prstGeom>
          <a:noFill/>
        </p:spPr>
        <p:txBody>
          <a:bodyPr wrap="square" rtlCol="0">
            <a:spAutoFit/>
          </a:bodyPr>
          <a:lstStyle/>
          <a:p>
            <a:pPr algn="ctr"/>
            <a:r>
              <a:rPr lang="en-US" altLang="zh-CN" sz="2800" b="1" dirty="0">
                <a:solidFill>
                  <a:schemeClr val="accent2"/>
                </a:solidFill>
              </a:rPr>
              <a:t>a&lt;&lt;2:  00000000 00000000 00000000 </a:t>
            </a:r>
            <a:r>
              <a:rPr lang="en-US" altLang="zh-CN" sz="2800" b="1" dirty="0">
                <a:solidFill>
                  <a:schemeClr val="accent1"/>
                </a:solidFill>
              </a:rPr>
              <a:t>00000101</a:t>
            </a:r>
            <a:endParaRPr lang="zh-CN" altLang="en-US" sz="2800" b="1" dirty="0">
              <a:solidFill>
                <a:schemeClr val="accent1"/>
              </a:solidFill>
            </a:endParaRPr>
          </a:p>
        </p:txBody>
      </p:sp>
      <p:cxnSp>
        <p:nvCxnSpPr>
          <p:cNvPr id="24" name="直接连接符 10">
            <a:extLst>
              <a:ext uri="{FF2B5EF4-FFF2-40B4-BE49-F238E27FC236}">
                <a16:creationId xmlns:a16="http://schemas.microsoft.com/office/drawing/2014/main" id="{85AEF8D1-D5F3-694D-9198-CD191D987D23}"/>
              </a:ext>
            </a:extLst>
          </p:cNvPr>
          <p:cNvCxnSpPr/>
          <p:nvPr/>
        </p:nvCxnSpPr>
        <p:spPr>
          <a:xfrm>
            <a:off x="2279576" y="5805265"/>
            <a:ext cx="727280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TextBox 13">
            <a:extLst>
              <a:ext uri="{FF2B5EF4-FFF2-40B4-BE49-F238E27FC236}">
                <a16:creationId xmlns:a16="http://schemas.microsoft.com/office/drawing/2014/main" id="{4A1B6E04-E9FF-5D4C-9E9B-4FEAF83B9D98}"/>
              </a:ext>
            </a:extLst>
          </p:cNvPr>
          <p:cNvSpPr txBox="1"/>
          <p:nvPr/>
        </p:nvSpPr>
        <p:spPr>
          <a:xfrm>
            <a:off x="2291299" y="5875006"/>
            <a:ext cx="7200800" cy="523220"/>
          </a:xfrm>
          <a:prstGeom prst="rect">
            <a:avLst/>
          </a:prstGeom>
          <a:noFill/>
        </p:spPr>
        <p:txBody>
          <a:bodyPr wrap="square" rtlCol="0">
            <a:spAutoFit/>
          </a:bodyPr>
          <a:lstStyle/>
          <a:p>
            <a:pPr algn="r"/>
            <a:r>
              <a:rPr lang="en-US" altLang="zh-CN" sz="2800" b="1" dirty="0">
                <a:solidFill>
                  <a:schemeClr val="accent2"/>
                </a:solidFill>
              </a:rPr>
              <a:t>20/2</a:t>
            </a:r>
            <a:r>
              <a:rPr lang="en-US" altLang="zh-CN" sz="2800" b="1" baseline="30000" dirty="0">
                <a:solidFill>
                  <a:schemeClr val="accent2"/>
                </a:solidFill>
              </a:rPr>
              <a:t>2</a:t>
            </a:r>
            <a:r>
              <a:rPr lang="en-US" altLang="zh-CN" sz="2800" b="1" dirty="0">
                <a:solidFill>
                  <a:schemeClr val="accent2"/>
                </a:solidFill>
              </a:rPr>
              <a:t>=5</a:t>
            </a:r>
            <a:endParaRPr lang="zh-CN" altLang="en-US" sz="2800" b="1" dirty="0">
              <a:solidFill>
                <a:schemeClr val="accent2"/>
              </a:solidFill>
            </a:endParaRPr>
          </a:p>
        </p:txBody>
      </p:sp>
      <p:sp>
        <p:nvSpPr>
          <p:cNvPr id="26" name="矩形 25">
            <a:extLst>
              <a:ext uri="{FF2B5EF4-FFF2-40B4-BE49-F238E27FC236}">
                <a16:creationId xmlns:a16="http://schemas.microsoft.com/office/drawing/2014/main" id="{D3F48732-249C-6149-8CF6-9B5959526822}"/>
              </a:ext>
            </a:extLst>
          </p:cNvPr>
          <p:cNvSpPr/>
          <p:nvPr/>
        </p:nvSpPr>
        <p:spPr>
          <a:xfrm>
            <a:off x="3665984" y="3284985"/>
            <a:ext cx="4572000" cy="1200329"/>
          </a:xfrm>
          <a:prstGeom prst="rect">
            <a:avLst/>
          </a:prstGeom>
        </p:spPr>
        <p:txBody>
          <a:bodyPr>
            <a:spAutoFit/>
          </a:bodyPr>
          <a:lstStyle/>
          <a:p>
            <a:pPr marL="990600" lvl="1" indent="-533400">
              <a:buSzPct val="90000"/>
            </a:pPr>
            <a:r>
              <a:rPr lang="en-US" altLang="zh-CN" sz="2400" b="1" dirty="0" err="1">
                <a:solidFill>
                  <a:schemeClr val="tx1">
                    <a:lumMod val="65000"/>
                    <a:lumOff val="35000"/>
                  </a:schemeClr>
                </a:solidFill>
              </a:rPr>
              <a:t>int</a:t>
            </a:r>
            <a:r>
              <a:rPr lang="en-US" altLang="zh-CN" sz="2400" b="1" dirty="0">
                <a:solidFill>
                  <a:schemeClr val="tx1">
                    <a:lumMod val="65000"/>
                    <a:lumOff val="35000"/>
                  </a:schemeClr>
                </a:solidFill>
              </a:rPr>
              <a:t>  a = 20;</a:t>
            </a:r>
          </a:p>
          <a:p>
            <a:pPr marL="990600" lvl="1" indent="-533400">
              <a:buSzPct val="90000"/>
            </a:pPr>
            <a:r>
              <a:rPr lang="en-US" altLang="zh-CN" sz="2400" b="1" dirty="0" err="1">
                <a:solidFill>
                  <a:schemeClr val="tx1">
                    <a:lumMod val="65000"/>
                    <a:lumOff val="35000"/>
                  </a:schemeClr>
                </a:solidFill>
              </a:rPr>
              <a:t>int</a:t>
            </a:r>
            <a:r>
              <a:rPr lang="en-US" altLang="zh-CN" sz="2400" b="1" dirty="0">
                <a:solidFill>
                  <a:schemeClr val="tx1">
                    <a:lumMod val="65000"/>
                    <a:lumOff val="35000"/>
                  </a:schemeClr>
                </a:solidFill>
              </a:rPr>
              <a:t>  b = a &gt;&gt; 2;</a:t>
            </a:r>
          </a:p>
          <a:p>
            <a:pPr marL="990600" lvl="1" indent="-533400">
              <a:buSzPct val="90000"/>
            </a:pPr>
            <a:r>
              <a:rPr lang="en-US" altLang="zh-CN" sz="2400" b="1" dirty="0" err="1">
                <a:solidFill>
                  <a:schemeClr val="tx1">
                    <a:lumMod val="65000"/>
                    <a:lumOff val="35000"/>
                  </a:schemeClr>
                </a:solidFill>
              </a:rPr>
              <a:t>System.out.println</a:t>
            </a:r>
            <a:r>
              <a:rPr lang="en-US" altLang="zh-CN" sz="2400" b="1" dirty="0">
                <a:solidFill>
                  <a:schemeClr val="tx1">
                    <a:lumMod val="65000"/>
                    <a:lumOff val="35000"/>
                  </a:schemeClr>
                </a:solidFill>
              </a:rPr>
              <a:t>(“b=” + b);</a:t>
            </a:r>
            <a:endParaRPr lang="zh-CN" altLang="en-US" b="1" dirty="0">
              <a:solidFill>
                <a:schemeClr val="tx1">
                  <a:lumMod val="65000"/>
                  <a:lumOff val="35000"/>
                </a:schemeClr>
              </a:solidFill>
            </a:endParaRPr>
          </a:p>
        </p:txBody>
      </p:sp>
    </p:spTree>
    <p:extLst>
      <p:ext uri="{BB962C8B-B14F-4D97-AF65-F5344CB8AC3E}">
        <p14:creationId xmlns:p14="http://schemas.microsoft.com/office/powerpoint/2010/main" val="371621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P spid="2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81</a:t>
            </a:fld>
            <a:endParaRPr lang="zh-CN" altLang="en-US"/>
          </a:p>
        </p:txBody>
      </p:sp>
      <p:sp>
        <p:nvSpPr>
          <p:cNvPr id="19" name="object 2">
            <a:extLst>
              <a:ext uri="{FF2B5EF4-FFF2-40B4-BE49-F238E27FC236}">
                <a16:creationId xmlns:a16="http://schemas.microsoft.com/office/drawing/2014/main" id="{4A4F9C49-A7D9-1E48-BC74-7536E4A5FD5A}"/>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运算符：移位运算法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1" name="TextBox 30">
            <a:extLst>
              <a:ext uri="{FF2B5EF4-FFF2-40B4-BE49-F238E27FC236}">
                <a16:creationId xmlns:a16="http://schemas.microsoft.com/office/drawing/2014/main" id="{C4B42AD7-6EEF-904E-B2F1-BAA1EBB95EC8}"/>
              </a:ext>
            </a:extLst>
          </p:cNvPr>
          <p:cNvSpPr txBox="1"/>
          <p:nvPr/>
        </p:nvSpPr>
        <p:spPr>
          <a:xfrm>
            <a:off x="4727848" y="2479190"/>
            <a:ext cx="2304256" cy="584775"/>
          </a:xfrm>
          <a:prstGeom prst="rect">
            <a:avLst/>
          </a:prstGeom>
          <a:noFill/>
        </p:spPr>
        <p:txBody>
          <a:bodyPr wrap="square" rtlCol="0">
            <a:spAutoFit/>
          </a:bodyPr>
          <a:lstStyle/>
          <a:p>
            <a:pPr algn="ctr"/>
            <a:r>
              <a:rPr lang="en-US" altLang="zh-CN" sz="3200" b="1" dirty="0">
                <a:solidFill>
                  <a:schemeClr val="accent2"/>
                </a:solidFill>
              </a:rPr>
              <a:t>op1 &gt;&gt;&gt; op2</a:t>
            </a:r>
          </a:p>
        </p:txBody>
      </p:sp>
      <p:sp>
        <p:nvSpPr>
          <p:cNvPr id="12" name="矩形 11">
            <a:extLst>
              <a:ext uri="{FF2B5EF4-FFF2-40B4-BE49-F238E27FC236}">
                <a16:creationId xmlns:a16="http://schemas.microsoft.com/office/drawing/2014/main" id="{7181F2BD-0177-E243-AEA3-B3E8112E2AF0}"/>
              </a:ext>
            </a:extLst>
          </p:cNvPr>
          <p:cNvSpPr/>
          <p:nvPr/>
        </p:nvSpPr>
        <p:spPr>
          <a:xfrm>
            <a:off x="1919536" y="3216200"/>
            <a:ext cx="8064896" cy="1148904"/>
          </a:xfrm>
          <a:prstGeom prst="rect">
            <a:avLst/>
          </a:prstGeom>
        </p:spPr>
        <p:txBody>
          <a:bodyPr wrap="square">
            <a:spAutoFit/>
          </a:bodyPr>
          <a:lstStyle/>
          <a:p>
            <a:pPr algn="ctr">
              <a:lnSpc>
                <a:spcPct val="150000"/>
              </a:lnSpc>
            </a:pPr>
            <a:r>
              <a:rPr lang="zh-CN" altLang="en-US" sz="2400" b="1" dirty="0">
                <a:solidFill>
                  <a:schemeClr val="accent1"/>
                </a:solidFill>
                <a:latin typeface="Courier New" pitchFamily="49" charset="0"/>
              </a:rPr>
              <a:t>将</a:t>
            </a:r>
            <a:r>
              <a:rPr lang="en-US" altLang="zh-CN" sz="2400" b="1" dirty="0">
                <a:solidFill>
                  <a:schemeClr val="accent1"/>
                </a:solidFill>
                <a:latin typeface="Courier New" pitchFamily="49" charset="0"/>
              </a:rPr>
              <a:t>op1</a:t>
            </a:r>
            <a:r>
              <a:rPr lang="zh-CN" altLang="en-US" sz="2400" b="1" dirty="0">
                <a:solidFill>
                  <a:schemeClr val="accent1"/>
                </a:solidFill>
                <a:latin typeface="Courier New" pitchFamily="49" charset="0"/>
              </a:rPr>
              <a:t>的二进制位向右移</a:t>
            </a:r>
            <a:r>
              <a:rPr lang="en-US" altLang="zh-CN" sz="2400" b="1" dirty="0">
                <a:solidFill>
                  <a:schemeClr val="accent1"/>
                </a:solidFill>
                <a:latin typeface="Courier New" pitchFamily="49" charset="0"/>
              </a:rPr>
              <a:t>op2(</a:t>
            </a:r>
            <a:r>
              <a:rPr lang="zh-CN" altLang="en-US" sz="2400" b="1" dirty="0">
                <a:solidFill>
                  <a:schemeClr val="accent1"/>
                </a:solidFill>
                <a:latin typeface="Courier New" pitchFamily="49" charset="0"/>
              </a:rPr>
              <a:t>正整数</a:t>
            </a:r>
            <a:r>
              <a:rPr lang="en-US" altLang="zh-CN" sz="2400" b="1" dirty="0">
                <a:solidFill>
                  <a:schemeClr val="accent1"/>
                </a:solidFill>
                <a:latin typeface="Courier New" pitchFamily="49" charset="0"/>
              </a:rPr>
              <a:t>)</a:t>
            </a:r>
            <a:r>
              <a:rPr lang="zh-CN" altLang="en-US" sz="2400" b="1" dirty="0">
                <a:solidFill>
                  <a:schemeClr val="accent1"/>
                </a:solidFill>
                <a:latin typeface="Courier New" pitchFamily="49" charset="0"/>
              </a:rPr>
              <a:t>位</a:t>
            </a:r>
            <a:endParaRPr lang="en-US" altLang="zh-CN" sz="2400" b="1" dirty="0">
              <a:solidFill>
                <a:schemeClr val="accent1"/>
              </a:solidFill>
              <a:latin typeface="Courier New" pitchFamily="49" charset="0"/>
            </a:endParaRPr>
          </a:p>
          <a:p>
            <a:pPr algn="ctr">
              <a:lnSpc>
                <a:spcPct val="150000"/>
              </a:lnSpc>
            </a:pPr>
            <a:r>
              <a:rPr lang="zh-CN" altLang="en-US" sz="2400" b="1" dirty="0">
                <a:solidFill>
                  <a:schemeClr val="accent1"/>
                </a:solidFill>
                <a:latin typeface="Courier New" pitchFamily="49" charset="0"/>
              </a:rPr>
              <a:t>高位都补</a:t>
            </a:r>
            <a:r>
              <a:rPr lang="en-US" altLang="zh-CN" sz="2400" b="1" dirty="0">
                <a:solidFill>
                  <a:schemeClr val="accent1"/>
                </a:solidFill>
                <a:latin typeface="Courier New" pitchFamily="49" charset="0"/>
              </a:rPr>
              <a:t>0</a:t>
            </a:r>
            <a:endParaRPr lang="zh-CN" altLang="en-US" sz="2400" b="1" dirty="0">
              <a:solidFill>
                <a:schemeClr val="accent1"/>
              </a:solidFill>
              <a:latin typeface="Courier New" pitchFamily="49" charset="0"/>
            </a:endParaRPr>
          </a:p>
        </p:txBody>
      </p:sp>
    </p:spTree>
    <p:extLst>
      <p:ext uri="{BB962C8B-B14F-4D97-AF65-F5344CB8AC3E}">
        <p14:creationId xmlns:p14="http://schemas.microsoft.com/office/powerpoint/2010/main" val="33542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82</a:t>
            </a:fld>
            <a:endParaRPr lang="zh-CN" altLang="en-US"/>
          </a:p>
        </p:txBody>
      </p:sp>
      <p:sp>
        <p:nvSpPr>
          <p:cNvPr id="19" name="object 2">
            <a:extLst>
              <a:ext uri="{FF2B5EF4-FFF2-40B4-BE49-F238E27FC236}">
                <a16:creationId xmlns:a16="http://schemas.microsoft.com/office/drawing/2014/main" id="{4A4F9C49-A7D9-1E48-BC74-7536E4A5FD5A}"/>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运算符：移位运算法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6" name="TextBox 2">
            <a:extLst>
              <a:ext uri="{FF2B5EF4-FFF2-40B4-BE49-F238E27FC236}">
                <a16:creationId xmlns:a16="http://schemas.microsoft.com/office/drawing/2014/main" id="{986308E5-A6C4-F344-BF09-2E7C924C104D}"/>
              </a:ext>
            </a:extLst>
          </p:cNvPr>
          <p:cNvSpPr txBox="1"/>
          <p:nvPr/>
        </p:nvSpPr>
        <p:spPr>
          <a:xfrm>
            <a:off x="2279576" y="1916832"/>
            <a:ext cx="4104456" cy="369332"/>
          </a:xfrm>
          <a:prstGeom prst="rect">
            <a:avLst/>
          </a:prstGeom>
          <a:noFill/>
        </p:spPr>
        <p:txBody>
          <a:bodyPr wrap="square" rtlCol="0">
            <a:spAutoFit/>
          </a:bodyPr>
          <a:lstStyle/>
          <a:p>
            <a:r>
              <a:rPr lang="zh-CN" altLang="en-US" b="1" dirty="0">
                <a:solidFill>
                  <a:schemeClr val="accent1"/>
                </a:solidFill>
                <a:latin typeface="微软雅黑" pitchFamily="34" charset="-122"/>
                <a:ea typeface="微软雅黑" pitchFamily="34" charset="-122"/>
              </a:rPr>
              <a:t>位运算符在以下领域有着广泛应用</a:t>
            </a:r>
          </a:p>
        </p:txBody>
      </p:sp>
      <p:sp>
        <p:nvSpPr>
          <p:cNvPr id="7" name="矩形 6">
            <a:extLst>
              <a:ext uri="{FF2B5EF4-FFF2-40B4-BE49-F238E27FC236}">
                <a16:creationId xmlns:a16="http://schemas.microsoft.com/office/drawing/2014/main" id="{1C769F9C-2BA2-0E4F-AE1D-45AD603D5A84}"/>
              </a:ext>
            </a:extLst>
          </p:cNvPr>
          <p:cNvSpPr/>
          <p:nvPr/>
        </p:nvSpPr>
        <p:spPr>
          <a:xfrm>
            <a:off x="2279577" y="2874866"/>
            <a:ext cx="1567007" cy="73404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权限控制</a:t>
            </a:r>
            <a:endParaRPr lang="en-US" altLang="zh-CN" sz="2000" b="1" dirty="0">
              <a:solidFill>
                <a:schemeClr val="bg1"/>
              </a:solidFill>
              <a:latin typeface="微软雅黑" pitchFamily="34" charset="-122"/>
              <a:ea typeface="微软雅黑" pitchFamily="34" charset="-122"/>
            </a:endParaRPr>
          </a:p>
        </p:txBody>
      </p:sp>
      <p:sp>
        <p:nvSpPr>
          <p:cNvPr id="8" name="矩形 7">
            <a:extLst>
              <a:ext uri="{FF2B5EF4-FFF2-40B4-BE49-F238E27FC236}">
                <a16:creationId xmlns:a16="http://schemas.microsoft.com/office/drawing/2014/main" id="{B98EBDD2-A51E-CE48-B762-68DF2452624C}"/>
              </a:ext>
            </a:extLst>
          </p:cNvPr>
          <p:cNvSpPr/>
          <p:nvPr/>
        </p:nvSpPr>
        <p:spPr>
          <a:xfrm>
            <a:off x="4290720" y="2874866"/>
            <a:ext cx="1567007" cy="73404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加密算法</a:t>
            </a:r>
            <a:endParaRPr lang="en-US" altLang="zh-CN" sz="2000" b="1" dirty="0">
              <a:solidFill>
                <a:schemeClr val="bg1"/>
              </a:solidFill>
              <a:latin typeface="微软雅黑" pitchFamily="34" charset="-122"/>
              <a:ea typeface="微软雅黑" pitchFamily="34" charset="-122"/>
            </a:endParaRPr>
          </a:p>
        </p:txBody>
      </p:sp>
      <p:sp>
        <p:nvSpPr>
          <p:cNvPr id="9" name="矩形 8">
            <a:extLst>
              <a:ext uri="{FF2B5EF4-FFF2-40B4-BE49-F238E27FC236}">
                <a16:creationId xmlns:a16="http://schemas.microsoft.com/office/drawing/2014/main" id="{159DC68C-DC49-7542-8C82-7D1D74BA53FC}"/>
              </a:ext>
            </a:extLst>
          </p:cNvPr>
          <p:cNvSpPr/>
          <p:nvPr/>
        </p:nvSpPr>
        <p:spPr>
          <a:xfrm>
            <a:off x="6306944" y="2874865"/>
            <a:ext cx="1567007" cy="73404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Bitmap</a:t>
            </a:r>
          </a:p>
          <a:p>
            <a:pPr algn="ctr"/>
            <a:r>
              <a:rPr lang="zh-CN" altLang="en-US" sz="2000" b="1" dirty="0">
                <a:solidFill>
                  <a:schemeClr val="bg1"/>
                </a:solidFill>
                <a:latin typeface="微软雅黑" pitchFamily="34" charset="-122"/>
                <a:ea typeface="微软雅黑" pitchFamily="34" charset="-122"/>
              </a:rPr>
              <a:t>索引</a:t>
            </a:r>
            <a:endParaRPr lang="en-US" altLang="zh-CN" sz="2000" b="1" dirty="0">
              <a:solidFill>
                <a:schemeClr val="bg1"/>
              </a:solidFill>
              <a:latin typeface="微软雅黑" pitchFamily="34" charset="-122"/>
              <a:ea typeface="微软雅黑" pitchFamily="34" charset="-122"/>
            </a:endParaRPr>
          </a:p>
        </p:txBody>
      </p:sp>
      <p:sp>
        <p:nvSpPr>
          <p:cNvPr id="10" name="矩形 9">
            <a:extLst>
              <a:ext uri="{FF2B5EF4-FFF2-40B4-BE49-F238E27FC236}">
                <a16:creationId xmlns:a16="http://schemas.microsoft.com/office/drawing/2014/main" id="{5F3C2FDF-29CD-F148-A1E4-2E36EBD5A07D}"/>
              </a:ext>
            </a:extLst>
          </p:cNvPr>
          <p:cNvSpPr/>
          <p:nvPr/>
        </p:nvSpPr>
        <p:spPr>
          <a:xfrm>
            <a:off x="2261828" y="4799583"/>
            <a:ext cx="6138428" cy="369332"/>
          </a:xfrm>
          <a:prstGeom prst="rect">
            <a:avLst/>
          </a:prstGeom>
        </p:spPr>
        <p:txBody>
          <a:bodyPr wrap="square">
            <a:spAutoFit/>
          </a:bodyPr>
          <a:lstStyle/>
          <a:p>
            <a:r>
              <a:rPr lang="en-US" altLang="zh-CN" dirty="0">
                <a:solidFill>
                  <a:schemeClr val="accent2"/>
                </a:solidFill>
              </a:rPr>
              <a:t>http://www.cnblogs.com/qiaogaojian/p/5873105.html</a:t>
            </a:r>
            <a:endParaRPr lang="zh-CN" altLang="en-US" dirty="0">
              <a:solidFill>
                <a:schemeClr val="accent2"/>
              </a:solidFill>
            </a:endParaRPr>
          </a:p>
        </p:txBody>
      </p:sp>
      <p:sp>
        <p:nvSpPr>
          <p:cNvPr id="13" name="矩形 12">
            <a:extLst>
              <a:ext uri="{FF2B5EF4-FFF2-40B4-BE49-F238E27FC236}">
                <a16:creationId xmlns:a16="http://schemas.microsoft.com/office/drawing/2014/main" id="{0D87E5B4-CE96-6240-A2EB-5E839AED432C}"/>
              </a:ext>
            </a:extLst>
          </p:cNvPr>
          <p:cNvSpPr/>
          <p:nvPr/>
        </p:nvSpPr>
        <p:spPr>
          <a:xfrm>
            <a:off x="2249270" y="4269157"/>
            <a:ext cx="6138428" cy="369332"/>
          </a:xfrm>
          <a:prstGeom prst="rect">
            <a:avLst/>
          </a:prstGeom>
        </p:spPr>
        <p:txBody>
          <a:bodyPr wrap="square">
            <a:spAutoFit/>
          </a:bodyPr>
          <a:lstStyle/>
          <a:p>
            <a:r>
              <a:rPr lang="en-US" altLang="zh-CN" dirty="0">
                <a:solidFill>
                  <a:schemeClr val="accent2"/>
                </a:solidFill>
              </a:rPr>
              <a:t>http://blog.csdn.net/xia744510124/article/details/51509285</a:t>
            </a:r>
            <a:endParaRPr lang="zh-CN" altLang="en-US" dirty="0">
              <a:solidFill>
                <a:schemeClr val="accent2"/>
              </a:solidFill>
            </a:endParaRPr>
          </a:p>
        </p:txBody>
      </p:sp>
      <p:sp>
        <p:nvSpPr>
          <p:cNvPr id="14" name="矩形 13">
            <a:extLst>
              <a:ext uri="{FF2B5EF4-FFF2-40B4-BE49-F238E27FC236}">
                <a16:creationId xmlns:a16="http://schemas.microsoft.com/office/drawing/2014/main" id="{411E180B-D47A-CD4B-BFA6-22C76C50BAF0}"/>
              </a:ext>
            </a:extLst>
          </p:cNvPr>
          <p:cNvSpPr/>
          <p:nvPr/>
        </p:nvSpPr>
        <p:spPr>
          <a:xfrm>
            <a:off x="8382001" y="2874864"/>
            <a:ext cx="1567007" cy="734045"/>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局部</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算法优化</a:t>
            </a:r>
            <a:endParaRPr lang="en-US" altLang="zh-CN" sz="2000" b="1" dirty="0">
              <a:solidFill>
                <a:schemeClr val="bg1"/>
              </a:solidFill>
              <a:latin typeface="微软雅黑" pitchFamily="34" charset="-122"/>
              <a:ea typeface="微软雅黑" pitchFamily="34" charset="-122"/>
            </a:endParaRPr>
          </a:p>
        </p:txBody>
      </p:sp>
      <p:sp>
        <p:nvSpPr>
          <p:cNvPr id="15" name="矩形 14">
            <a:extLst>
              <a:ext uri="{FF2B5EF4-FFF2-40B4-BE49-F238E27FC236}">
                <a16:creationId xmlns:a16="http://schemas.microsoft.com/office/drawing/2014/main" id="{30E88C67-1A62-F749-AAFE-87D6536B2B47}"/>
              </a:ext>
            </a:extLst>
          </p:cNvPr>
          <p:cNvSpPr/>
          <p:nvPr/>
        </p:nvSpPr>
        <p:spPr>
          <a:xfrm>
            <a:off x="2261828" y="5363924"/>
            <a:ext cx="5845324" cy="369332"/>
          </a:xfrm>
          <a:prstGeom prst="rect">
            <a:avLst/>
          </a:prstGeom>
        </p:spPr>
        <p:txBody>
          <a:bodyPr wrap="square">
            <a:spAutoFit/>
          </a:bodyPr>
          <a:lstStyle/>
          <a:p>
            <a:r>
              <a:rPr lang="en-US" altLang="zh-CN" dirty="0">
                <a:solidFill>
                  <a:schemeClr val="accent2"/>
                </a:solidFill>
              </a:rPr>
              <a:t>https://www.zhihu.com/question/34021773</a:t>
            </a:r>
            <a:endParaRPr lang="zh-CN" altLang="en-US" dirty="0">
              <a:solidFill>
                <a:schemeClr val="accent2"/>
              </a:solidFill>
            </a:endParaRPr>
          </a:p>
        </p:txBody>
      </p:sp>
      <p:pic>
        <p:nvPicPr>
          <p:cNvPr id="16" name="Picture 2" descr="C:\Users\Administrator\Desktop\java课件\pics\02\五角星.png">
            <a:extLst>
              <a:ext uri="{FF2B5EF4-FFF2-40B4-BE49-F238E27FC236}">
                <a16:creationId xmlns:a16="http://schemas.microsoft.com/office/drawing/2014/main" id="{90798491-FC4A-B141-8F31-F8A3FAE0A3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49896" y="5258380"/>
            <a:ext cx="474876" cy="47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882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83</a:t>
            </a:fld>
            <a:endParaRPr lang="zh-CN" altLang="en-US"/>
          </a:p>
        </p:txBody>
      </p:sp>
      <p:sp>
        <p:nvSpPr>
          <p:cNvPr id="19" name="object 2">
            <a:extLst>
              <a:ext uri="{FF2B5EF4-FFF2-40B4-BE49-F238E27FC236}">
                <a16:creationId xmlns:a16="http://schemas.microsoft.com/office/drawing/2014/main" id="{4A4F9C49-A7D9-1E48-BC74-7536E4A5FD5A}"/>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7" name="TextBox 13">
            <a:extLst>
              <a:ext uri="{FF2B5EF4-FFF2-40B4-BE49-F238E27FC236}">
                <a16:creationId xmlns:a16="http://schemas.microsoft.com/office/drawing/2014/main" id="{5F262837-52C1-3B42-BE36-62C82BA91D10}"/>
              </a:ext>
            </a:extLst>
          </p:cNvPr>
          <p:cNvSpPr txBox="1"/>
          <p:nvPr/>
        </p:nvSpPr>
        <p:spPr>
          <a:xfrm>
            <a:off x="2135560" y="1412777"/>
            <a:ext cx="3240360" cy="461665"/>
          </a:xfrm>
          <a:prstGeom prst="rect">
            <a:avLst/>
          </a:prstGeom>
          <a:noFill/>
        </p:spPr>
        <p:txBody>
          <a:bodyPr wrap="square" rtlCol="0">
            <a:spAutoFit/>
          </a:bodyPr>
          <a:lstStyle/>
          <a:p>
            <a:r>
              <a:rPr lang="zh-CN" altLang="en-US" sz="2400" b="1" dirty="0">
                <a:solidFill>
                  <a:schemeClr val="accent1"/>
                </a:solidFill>
                <a:latin typeface="微软雅黑" pitchFamily="34" charset="-122"/>
                <a:ea typeface="微软雅黑" pitchFamily="34" charset="-122"/>
              </a:rPr>
              <a:t>按运算符类型分类</a:t>
            </a:r>
          </a:p>
        </p:txBody>
      </p:sp>
      <p:cxnSp>
        <p:nvCxnSpPr>
          <p:cNvPr id="18" name="直接连接符 5">
            <a:extLst>
              <a:ext uri="{FF2B5EF4-FFF2-40B4-BE49-F238E27FC236}">
                <a16:creationId xmlns:a16="http://schemas.microsoft.com/office/drawing/2014/main" id="{2115A027-9E40-9246-A577-D9FD1FA2B27D}"/>
              </a:ext>
            </a:extLst>
          </p:cNvPr>
          <p:cNvCxnSpPr/>
          <p:nvPr/>
        </p:nvCxnSpPr>
        <p:spPr>
          <a:xfrm>
            <a:off x="2999656" y="1874442"/>
            <a:ext cx="0" cy="424411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7">
            <a:extLst>
              <a:ext uri="{FF2B5EF4-FFF2-40B4-BE49-F238E27FC236}">
                <a16:creationId xmlns:a16="http://schemas.microsoft.com/office/drawing/2014/main" id="{5EA42645-F80B-3C4F-9768-2884FA51BA48}"/>
              </a:ext>
            </a:extLst>
          </p:cNvPr>
          <p:cNvCxnSpPr/>
          <p:nvPr/>
        </p:nvCxnSpPr>
        <p:spPr>
          <a:xfrm>
            <a:off x="2999656" y="237414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2">
            <a:extLst>
              <a:ext uri="{FF2B5EF4-FFF2-40B4-BE49-F238E27FC236}">
                <a16:creationId xmlns:a16="http://schemas.microsoft.com/office/drawing/2014/main" id="{6210D984-0FF8-374C-B929-AC4D78C55A8E}"/>
              </a:ext>
            </a:extLst>
          </p:cNvPr>
          <p:cNvCxnSpPr/>
          <p:nvPr/>
        </p:nvCxnSpPr>
        <p:spPr>
          <a:xfrm>
            <a:off x="2999656" y="295020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3">
            <a:extLst>
              <a:ext uri="{FF2B5EF4-FFF2-40B4-BE49-F238E27FC236}">
                <a16:creationId xmlns:a16="http://schemas.microsoft.com/office/drawing/2014/main" id="{F502654A-2214-C345-B20B-4BC55491F3D1}"/>
              </a:ext>
            </a:extLst>
          </p:cNvPr>
          <p:cNvCxnSpPr/>
          <p:nvPr/>
        </p:nvCxnSpPr>
        <p:spPr>
          <a:xfrm>
            <a:off x="2999656" y="352627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4">
            <a:extLst>
              <a:ext uri="{FF2B5EF4-FFF2-40B4-BE49-F238E27FC236}">
                <a16:creationId xmlns:a16="http://schemas.microsoft.com/office/drawing/2014/main" id="{D90F077B-C7FF-EA41-B91C-E5C150179C18}"/>
              </a:ext>
            </a:extLst>
          </p:cNvPr>
          <p:cNvCxnSpPr/>
          <p:nvPr/>
        </p:nvCxnSpPr>
        <p:spPr>
          <a:xfrm>
            <a:off x="2999656" y="4102334"/>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5">
            <a:extLst>
              <a:ext uri="{FF2B5EF4-FFF2-40B4-BE49-F238E27FC236}">
                <a16:creationId xmlns:a16="http://schemas.microsoft.com/office/drawing/2014/main" id="{D3154ACB-1DC6-CA4E-B4FB-523DB540B892}"/>
              </a:ext>
            </a:extLst>
          </p:cNvPr>
          <p:cNvCxnSpPr/>
          <p:nvPr/>
        </p:nvCxnSpPr>
        <p:spPr>
          <a:xfrm>
            <a:off x="2993958" y="4648329"/>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6">
            <a:extLst>
              <a:ext uri="{FF2B5EF4-FFF2-40B4-BE49-F238E27FC236}">
                <a16:creationId xmlns:a16="http://schemas.microsoft.com/office/drawing/2014/main" id="{D43A76A2-FE97-E94A-A47A-F48B93CE8B96}"/>
              </a:ext>
            </a:extLst>
          </p:cNvPr>
          <p:cNvCxnSpPr/>
          <p:nvPr/>
        </p:nvCxnSpPr>
        <p:spPr>
          <a:xfrm>
            <a:off x="2999656" y="525446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9DE8BD82-ED4E-4342-A90C-EEE2E893908B}"/>
              </a:ext>
            </a:extLst>
          </p:cNvPr>
          <p:cNvSpPr/>
          <p:nvPr/>
        </p:nvSpPr>
        <p:spPr>
          <a:xfrm>
            <a:off x="4267634" y="2187975"/>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算数运算符</a:t>
            </a:r>
            <a:r>
              <a:rPr lang="en-US" altLang="zh-CN" sz="2000" b="1" dirty="0">
                <a:solidFill>
                  <a:schemeClr val="bg1"/>
                </a:solidFill>
                <a:latin typeface="微软雅黑" pitchFamily="34" charset="-122"/>
                <a:ea typeface="微软雅黑" pitchFamily="34" charset="-122"/>
              </a:rPr>
              <a:t>(Arithmetic Operators)</a:t>
            </a:r>
            <a:endParaRPr lang="zh-CN" altLang="en-US" sz="1600" b="1" dirty="0">
              <a:solidFill>
                <a:schemeClr val="bg1"/>
              </a:solidFill>
              <a:latin typeface="微软雅黑" pitchFamily="34" charset="-122"/>
              <a:ea typeface="微软雅黑" pitchFamily="34" charset="-122"/>
            </a:endParaRPr>
          </a:p>
        </p:txBody>
      </p:sp>
      <p:sp>
        <p:nvSpPr>
          <p:cNvPr id="27" name="矩形 26">
            <a:extLst>
              <a:ext uri="{FF2B5EF4-FFF2-40B4-BE49-F238E27FC236}">
                <a16:creationId xmlns:a16="http://schemas.microsoft.com/office/drawing/2014/main" id="{B38ED443-D2C8-5F42-8B14-B8640D06A502}"/>
              </a:ext>
            </a:extLst>
          </p:cNvPr>
          <p:cNvSpPr/>
          <p:nvPr/>
        </p:nvSpPr>
        <p:spPr>
          <a:xfrm>
            <a:off x="4267634" y="2730844"/>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关系运算符</a:t>
            </a:r>
            <a:r>
              <a:rPr lang="en-US" altLang="zh-CN" sz="2000" b="1" dirty="0">
                <a:solidFill>
                  <a:schemeClr val="bg1"/>
                </a:solidFill>
                <a:latin typeface="微软雅黑" pitchFamily="34" charset="-122"/>
                <a:ea typeface="微软雅黑" pitchFamily="34" charset="-122"/>
              </a:rPr>
              <a:t>(Relational Operators)</a:t>
            </a:r>
            <a:endParaRPr lang="zh-CN" altLang="en-US" sz="1600" b="1" dirty="0">
              <a:solidFill>
                <a:schemeClr val="bg1"/>
              </a:solidFill>
              <a:latin typeface="微软雅黑" pitchFamily="34" charset="-122"/>
              <a:ea typeface="微软雅黑" pitchFamily="34" charset="-122"/>
            </a:endParaRPr>
          </a:p>
        </p:txBody>
      </p:sp>
      <p:sp>
        <p:nvSpPr>
          <p:cNvPr id="28" name="矩形 27">
            <a:extLst>
              <a:ext uri="{FF2B5EF4-FFF2-40B4-BE49-F238E27FC236}">
                <a16:creationId xmlns:a16="http://schemas.microsoft.com/office/drawing/2014/main" id="{1BD7F80E-FEF3-FB4E-8024-EA242BC9510F}"/>
              </a:ext>
            </a:extLst>
          </p:cNvPr>
          <p:cNvSpPr/>
          <p:nvPr/>
        </p:nvSpPr>
        <p:spPr>
          <a:xfrm>
            <a:off x="4267634" y="3303264"/>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逻辑运算符</a:t>
            </a:r>
            <a:r>
              <a:rPr lang="en-US" altLang="zh-CN" sz="2000" b="1" dirty="0">
                <a:solidFill>
                  <a:schemeClr val="bg1"/>
                </a:solidFill>
                <a:latin typeface="微软雅黑" pitchFamily="34" charset="-122"/>
                <a:ea typeface="微软雅黑" pitchFamily="34" charset="-122"/>
              </a:rPr>
              <a:t>(Logical Operators)</a:t>
            </a:r>
            <a:endParaRPr lang="zh-CN" altLang="en-US" sz="1600" b="1" dirty="0">
              <a:solidFill>
                <a:schemeClr val="bg1"/>
              </a:solidFill>
              <a:latin typeface="微软雅黑" pitchFamily="34" charset="-122"/>
              <a:ea typeface="微软雅黑" pitchFamily="34" charset="-122"/>
            </a:endParaRPr>
          </a:p>
        </p:txBody>
      </p:sp>
      <p:sp>
        <p:nvSpPr>
          <p:cNvPr id="29" name="矩形 28">
            <a:extLst>
              <a:ext uri="{FF2B5EF4-FFF2-40B4-BE49-F238E27FC236}">
                <a16:creationId xmlns:a16="http://schemas.microsoft.com/office/drawing/2014/main" id="{B06CAC9B-7499-3D48-9511-E06403888050}"/>
              </a:ext>
            </a:extLst>
          </p:cNvPr>
          <p:cNvSpPr/>
          <p:nvPr/>
        </p:nvSpPr>
        <p:spPr>
          <a:xfrm>
            <a:off x="4267634" y="3918823"/>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位运算符</a:t>
            </a:r>
            <a:r>
              <a:rPr lang="en-US" altLang="zh-CN" sz="2000" b="1" dirty="0">
                <a:solidFill>
                  <a:schemeClr val="bg1"/>
                </a:solidFill>
                <a:latin typeface="微软雅黑" pitchFamily="34" charset="-122"/>
                <a:ea typeface="微软雅黑" pitchFamily="34" charset="-122"/>
              </a:rPr>
              <a:t>(Bitwise Operators)</a:t>
            </a:r>
            <a:endParaRPr lang="zh-CN" altLang="en-US" sz="1600" b="1" dirty="0">
              <a:solidFill>
                <a:schemeClr val="bg1"/>
              </a:solidFill>
              <a:latin typeface="微软雅黑" pitchFamily="34" charset="-122"/>
              <a:ea typeface="微软雅黑" pitchFamily="34" charset="-122"/>
            </a:endParaRPr>
          </a:p>
        </p:txBody>
      </p:sp>
      <p:sp>
        <p:nvSpPr>
          <p:cNvPr id="30" name="矩形 29">
            <a:extLst>
              <a:ext uri="{FF2B5EF4-FFF2-40B4-BE49-F238E27FC236}">
                <a16:creationId xmlns:a16="http://schemas.microsoft.com/office/drawing/2014/main" id="{835E1A11-5BD0-9141-967B-CCDE7017C1BF}"/>
              </a:ext>
            </a:extLst>
          </p:cNvPr>
          <p:cNvSpPr/>
          <p:nvPr/>
        </p:nvSpPr>
        <p:spPr>
          <a:xfrm>
            <a:off x="4252500" y="4464818"/>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移位运算符</a:t>
            </a:r>
            <a:r>
              <a:rPr lang="en-US" altLang="zh-CN" sz="2000" b="1" dirty="0">
                <a:solidFill>
                  <a:schemeClr val="bg1"/>
                </a:solidFill>
                <a:latin typeface="微软雅黑" pitchFamily="34" charset="-122"/>
                <a:ea typeface="微软雅黑" pitchFamily="34" charset="-122"/>
              </a:rPr>
              <a:t>(Shift Operators)</a:t>
            </a:r>
            <a:endParaRPr lang="zh-CN" altLang="en-US" sz="1600" b="1" dirty="0">
              <a:solidFill>
                <a:schemeClr val="bg1"/>
              </a:solidFill>
              <a:latin typeface="微软雅黑" pitchFamily="34" charset="-122"/>
              <a:ea typeface="微软雅黑" pitchFamily="34" charset="-122"/>
            </a:endParaRPr>
          </a:p>
        </p:txBody>
      </p:sp>
      <p:sp>
        <p:nvSpPr>
          <p:cNvPr id="31" name="矩形 30">
            <a:extLst>
              <a:ext uri="{FF2B5EF4-FFF2-40B4-BE49-F238E27FC236}">
                <a16:creationId xmlns:a16="http://schemas.microsoft.com/office/drawing/2014/main" id="{2FA84319-3A36-F84E-BF12-E64522C25437}"/>
              </a:ext>
            </a:extLst>
          </p:cNvPr>
          <p:cNvSpPr/>
          <p:nvPr/>
        </p:nvSpPr>
        <p:spPr>
          <a:xfrm>
            <a:off x="4247419" y="5038439"/>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条件运算符</a:t>
            </a:r>
            <a:r>
              <a:rPr lang="en-US" altLang="zh-CN" sz="2000" b="1" dirty="0">
                <a:solidFill>
                  <a:schemeClr val="bg1"/>
                </a:solidFill>
                <a:latin typeface="微软雅黑" pitchFamily="34" charset="-122"/>
                <a:ea typeface="微软雅黑" pitchFamily="34" charset="-122"/>
              </a:rPr>
              <a:t>(Conditional Operators)</a:t>
            </a:r>
            <a:endParaRPr lang="zh-CN" altLang="en-US" sz="1600" b="1" dirty="0">
              <a:solidFill>
                <a:schemeClr val="bg1"/>
              </a:solidFill>
              <a:latin typeface="微软雅黑" pitchFamily="34" charset="-122"/>
              <a:ea typeface="微软雅黑" pitchFamily="34" charset="-122"/>
            </a:endParaRPr>
          </a:p>
        </p:txBody>
      </p:sp>
      <p:cxnSp>
        <p:nvCxnSpPr>
          <p:cNvPr id="32" name="直接连接符 33">
            <a:extLst>
              <a:ext uri="{FF2B5EF4-FFF2-40B4-BE49-F238E27FC236}">
                <a16:creationId xmlns:a16="http://schemas.microsoft.com/office/drawing/2014/main" id="{B4B9F47E-BCB8-BF45-ADED-81B603B7BD11}"/>
              </a:ext>
            </a:extLst>
          </p:cNvPr>
          <p:cNvCxnSpPr/>
          <p:nvPr/>
        </p:nvCxnSpPr>
        <p:spPr>
          <a:xfrm>
            <a:off x="2999656" y="583052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1665B277-93C2-C44B-A4C4-E9DFEF5DD5C0}"/>
              </a:ext>
            </a:extLst>
          </p:cNvPr>
          <p:cNvSpPr/>
          <p:nvPr/>
        </p:nvSpPr>
        <p:spPr>
          <a:xfrm>
            <a:off x="4247419" y="5614503"/>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赋值运算符</a:t>
            </a:r>
            <a:r>
              <a:rPr lang="en-US" altLang="zh-CN" sz="2000" b="1" dirty="0">
                <a:solidFill>
                  <a:schemeClr val="bg1"/>
                </a:solidFill>
                <a:latin typeface="微软雅黑" pitchFamily="34" charset="-122"/>
                <a:ea typeface="微软雅黑" pitchFamily="34" charset="-122"/>
              </a:rPr>
              <a:t>(Assignment Operators)</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023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6"/>
                                        </p:tgtEl>
                                        <p:attrNameLst>
                                          <p:attrName>style.opacity</p:attrName>
                                        </p:attrNameLst>
                                      </p:cBhvr>
                                      <p:to>
                                        <p:strVal val="0.5"/>
                                      </p:to>
                                    </p:set>
                                    <p:animEffect filter="image" prLst="opacity: 0.5">
                                      <p:cBhvr rctx="IE">
                                        <p:cTn id="7" dur="indefinite"/>
                                        <p:tgtEl>
                                          <p:spTgt spid="26"/>
                                        </p:tgtEl>
                                      </p:cBhvr>
                                    </p:animEffect>
                                  </p:childTnLst>
                                </p:cTn>
                              </p:par>
                              <p:par>
                                <p:cTn id="8" presetID="9" presetClass="emph" presetSubtype="0" grpId="0" nodeType="withEffect">
                                  <p:stCondLst>
                                    <p:cond delay="0"/>
                                  </p:stCondLst>
                                  <p:childTnLst>
                                    <p:set>
                                      <p:cBhvr rctx="PPT">
                                        <p:cTn id="9" dur="indefinite"/>
                                        <p:tgtEl>
                                          <p:spTgt spid="29"/>
                                        </p:tgtEl>
                                        <p:attrNameLst>
                                          <p:attrName>style.opacity</p:attrName>
                                        </p:attrNameLst>
                                      </p:cBhvr>
                                      <p:to>
                                        <p:strVal val="0.5"/>
                                      </p:to>
                                    </p:set>
                                    <p:animEffect filter="image" prLst="opacity: 0.5">
                                      <p:cBhvr rctx="IE">
                                        <p:cTn id="10" dur="indefinite"/>
                                        <p:tgtEl>
                                          <p:spTgt spid="29"/>
                                        </p:tgtEl>
                                      </p:cBhvr>
                                    </p:animEffect>
                                  </p:childTnLst>
                                </p:cTn>
                              </p:par>
                              <p:par>
                                <p:cTn id="11" presetID="9" presetClass="emph" presetSubtype="0" grpId="0" nodeType="withEffect">
                                  <p:stCondLst>
                                    <p:cond delay="0"/>
                                  </p:stCondLst>
                                  <p:childTnLst>
                                    <p:set>
                                      <p:cBhvr rctx="PPT">
                                        <p:cTn id="12" dur="indefinite"/>
                                        <p:tgtEl>
                                          <p:spTgt spid="33"/>
                                        </p:tgtEl>
                                        <p:attrNameLst>
                                          <p:attrName>style.opacity</p:attrName>
                                        </p:attrNameLst>
                                      </p:cBhvr>
                                      <p:to>
                                        <p:strVal val="0.5"/>
                                      </p:to>
                                    </p:set>
                                    <p:animEffect filter="image" prLst="opacity: 0.5">
                                      <p:cBhvr rctx="IE">
                                        <p:cTn id="13" dur="indefinite"/>
                                        <p:tgtEl>
                                          <p:spTgt spid="33"/>
                                        </p:tgtEl>
                                      </p:cBhvr>
                                    </p:animEffect>
                                  </p:childTnLst>
                                </p:cTn>
                              </p:par>
                              <p:par>
                                <p:cTn id="14" presetID="9" presetClass="emph" presetSubtype="0" grpId="0" nodeType="withEffect">
                                  <p:stCondLst>
                                    <p:cond delay="0"/>
                                  </p:stCondLst>
                                  <p:childTnLst>
                                    <p:set>
                                      <p:cBhvr rctx="PPT">
                                        <p:cTn id="15" dur="indefinite"/>
                                        <p:tgtEl>
                                          <p:spTgt spid="27"/>
                                        </p:tgtEl>
                                        <p:attrNameLst>
                                          <p:attrName>style.opacity</p:attrName>
                                        </p:attrNameLst>
                                      </p:cBhvr>
                                      <p:to>
                                        <p:strVal val="0.5"/>
                                      </p:to>
                                    </p:set>
                                    <p:animEffect filter="image" prLst="opacity: 0.5">
                                      <p:cBhvr rctx="IE">
                                        <p:cTn id="16" dur="indefinite"/>
                                        <p:tgtEl>
                                          <p:spTgt spid="27"/>
                                        </p:tgtEl>
                                      </p:cBhvr>
                                    </p:animEffect>
                                  </p:childTnLst>
                                </p:cTn>
                              </p:par>
                              <p:par>
                                <p:cTn id="17" presetID="9" presetClass="emph" presetSubtype="0" grpId="0" nodeType="withEffect">
                                  <p:stCondLst>
                                    <p:cond delay="0"/>
                                  </p:stCondLst>
                                  <p:childTnLst>
                                    <p:set>
                                      <p:cBhvr rctx="PPT">
                                        <p:cTn id="18" dur="indefinite"/>
                                        <p:tgtEl>
                                          <p:spTgt spid="30"/>
                                        </p:tgtEl>
                                        <p:attrNameLst>
                                          <p:attrName>style.opacity</p:attrName>
                                        </p:attrNameLst>
                                      </p:cBhvr>
                                      <p:to>
                                        <p:strVal val="0.5"/>
                                      </p:to>
                                    </p:set>
                                    <p:animEffect filter="image" prLst="opacity: 0.5">
                                      <p:cBhvr rctx="IE">
                                        <p:cTn id="19" dur="indefinite"/>
                                        <p:tgtEl>
                                          <p:spTgt spid="30"/>
                                        </p:tgtEl>
                                      </p:cBhvr>
                                    </p:animEffect>
                                  </p:childTnLst>
                                </p:cTn>
                              </p:par>
                              <p:par>
                                <p:cTn id="20" presetID="9" presetClass="emph" presetSubtype="0" grpId="0" nodeType="withEffect">
                                  <p:stCondLst>
                                    <p:cond delay="0"/>
                                  </p:stCondLst>
                                  <p:childTnLst>
                                    <p:set>
                                      <p:cBhvr rctx="PPT">
                                        <p:cTn id="21" dur="indefinite"/>
                                        <p:tgtEl>
                                          <p:spTgt spid="28"/>
                                        </p:tgtEl>
                                        <p:attrNameLst>
                                          <p:attrName>style.opacity</p:attrName>
                                        </p:attrNameLst>
                                      </p:cBhvr>
                                      <p:to>
                                        <p:strVal val="0.5"/>
                                      </p:to>
                                    </p:set>
                                    <p:animEffect filter="image" prLst="opacity: 0.5">
                                      <p:cBhvr rctx="IE">
                                        <p:cTn id="22" dur="indefinite"/>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84</a:t>
            </a:fld>
            <a:endParaRPr lang="zh-CN" altLang="en-US"/>
          </a:p>
        </p:txBody>
      </p:sp>
      <p:sp>
        <p:nvSpPr>
          <p:cNvPr id="19" name="object 2">
            <a:extLst>
              <a:ext uri="{FF2B5EF4-FFF2-40B4-BE49-F238E27FC236}">
                <a16:creationId xmlns:a16="http://schemas.microsoft.com/office/drawing/2014/main" id="{4A4F9C49-A7D9-1E48-BC74-7536E4A5FD5A}"/>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运算符：条件运算法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7" name="TextBox 13">
            <a:extLst>
              <a:ext uri="{FF2B5EF4-FFF2-40B4-BE49-F238E27FC236}">
                <a16:creationId xmlns:a16="http://schemas.microsoft.com/office/drawing/2014/main" id="{9064F877-813C-9C42-95C8-24ACA336E8CE}"/>
              </a:ext>
            </a:extLst>
          </p:cNvPr>
          <p:cNvSpPr txBox="1"/>
          <p:nvPr/>
        </p:nvSpPr>
        <p:spPr>
          <a:xfrm>
            <a:off x="4583832" y="2479190"/>
            <a:ext cx="2952328" cy="584775"/>
          </a:xfrm>
          <a:prstGeom prst="rect">
            <a:avLst/>
          </a:prstGeom>
          <a:noFill/>
        </p:spPr>
        <p:txBody>
          <a:bodyPr wrap="square" rtlCol="0">
            <a:spAutoFit/>
          </a:bodyPr>
          <a:lstStyle/>
          <a:p>
            <a:pPr algn="ctr"/>
            <a:r>
              <a:rPr lang="en-US" altLang="zh-CN" sz="3200" b="1" dirty="0">
                <a:solidFill>
                  <a:schemeClr val="accent2"/>
                </a:solidFill>
              </a:rPr>
              <a:t>op1 ? op2 : op3</a:t>
            </a:r>
          </a:p>
        </p:txBody>
      </p:sp>
      <p:sp>
        <p:nvSpPr>
          <p:cNvPr id="18" name="矩形 17">
            <a:extLst>
              <a:ext uri="{FF2B5EF4-FFF2-40B4-BE49-F238E27FC236}">
                <a16:creationId xmlns:a16="http://schemas.microsoft.com/office/drawing/2014/main" id="{31B3A7D3-E81F-9C4B-868D-C9C27A8E974D}"/>
              </a:ext>
            </a:extLst>
          </p:cNvPr>
          <p:cNvSpPr/>
          <p:nvPr/>
        </p:nvSpPr>
        <p:spPr>
          <a:xfrm>
            <a:off x="1919536" y="3216200"/>
            <a:ext cx="8064896" cy="600164"/>
          </a:xfrm>
          <a:prstGeom prst="rect">
            <a:avLst/>
          </a:prstGeom>
        </p:spPr>
        <p:txBody>
          <a:bodyPr wrap="square">
            <a:spAutoFit/>
          </a:bodyPr>
          <a:lstStyle/>
          <a:p>
            <a:pPr algn="ctr">
              <a:lnSpc>
                <a:spcPct val="150000"/>
              </a:lnSpc>
            </a:pPr>
            <a:r>
              <a:rPr lang="zh-CN" altLang="en-US" sz="2400" b="1" dirty="0">
                <a:solidFill>
                  <a:schemeClr val="accent1"/>
                </a:solidFill>
                <a:latin typeface="Courier New" pitchFamily="49" charset="0"/>
              </a:rPr>
              <a:t>若</a:t>
            </a:r>
            <a:r>
              <a:rPr lang="en-US" altLang="zh-CN" sz="2400" b="1" dirty="0">
                <a:solidFill>
                  <a:schemeClr val="accent1"/>
                </a:solidFill>
                <a:latin typeface="Courier New" pitchFamily="49" charset="0"/>
              </a:rPr>
              <a:t>op1</a:t>
            </a:r>
            <a:r>
              <a:rPr lang="zh-CN" altLang="en-US" sz="2400" b="1" dirty="0">
                <a:solidFill>
                  <a:schemeClr val="accent1"/>
                </a:solidFill>
                <a:latin typeface="Courier New" pitchFamily="49" charset="0"/>
              </a:rPr>
              <a:t>为真，则运算结果为</a:t>
            </a:r>
            <a:r>
              <a:rPr lang="en-US" altLang="zh-CN" sz="2400" b="1" dirty="0">
                <a:solidFill>
                  <a:schemeClr val="accent1"/>
                </a:solidFill>
                <a:latin typeface="Courier New" pitchFamily="49" charset="0"/>
              </a:rPr>
              <a:t>op2</a:t>
            </a:r>
            <a:r>
              <a:rPr lang="zh-CN" altLang="en-US" sz="2400" b="1" dirty="0">
                <a:solidFill>
                  <a:schemeClr val="accent1"/>
                </a:solidFill>
                <a:latin typeface="Courier New" pitchFamily="49" charset="0"/>
              </a:rPr>
              <a:t>，否则为</a:t>
            </a:r>
            <a:r>
              <a:rPr lang="en-US" altLang="zh-CN" sz="2400" b="1" dirty="0">
                <a:solidFill>
                  <a:schemeClr val="accent1"/>
                </a:solidFill>
                <a:latin typeface="Courier New" pitchFamily="49" charset="0"/>
              </a:rPr>
              <a:t>op3</a:t>
            </a:r>
            <a:endParaRPr lang="zh-CN" altLang="en-US" sz="2400" b="1" dirty="0">
              <a:solidFill>
                <a:schemeClr val="accent1"/>
              </a:solidFill>
              <a:latin typeface="Courier New" pitchFamily="49" charset="0"/>
            </a:endParaRPr>
          </a:p>
        </p:txBody>
      </p:sp>
      <p:sp>
        <p:nvSpPr>
          <p:cNvPr id="20" name="矩形 19">
            <a:extLst>
              <a:ext uri="{FF2B5EF4-FFF2-40B4-BE49-F238E27FC236}">
                <a16:creationId xmlns:a16="http://schemas.microsoft.com/office/drawing/2014/main" id="{21DBAB58-0275-C145-A887-B92BB8597E14}"/>
              </a:ext>
            </a:extLst>
          </p:cNvPr>
          <p:cNvSpPr/>
          <p:nvPr/>
        </p:nvSpPr>
        <p:spPr>
          <a:xfrm>
            <a:off x="3647728" y="4156274"/>
            <a:ext cx="4824536" cy="830997"/>
          </a:xfrm>
          <a:prstGeom prst="rect">
            <a:avLst/>
          </a:prstGeom>
        </p:spPr>
        <p:txBody>
          <a:bodyPr wrap="square">
            <a:spAutoFit/>
          </a:bodyPr>
          <a:lstStyle/>
          <a:p>
            <a:pPr marL="990600" lvl="1" indent="-533400">
              <a:buSzPct val="90000"/>
            </a:pPr>
            <a:r>
              <a:rPr lang="en-US" altLang="zh-CN" sz="2400" b="1" dirty="0">
                <a:solidFill>
                  <a:schemeClr val="tx1">
                    <a:lumMod val="65000"/>
                    <a:lumOff val="35000"/>
                  </a:schemeClr>
                </a:solidFill>
              </a:rPr>
              <a:t>z = a &gt; 0 ? a : -a;       </a:t>
            </a:r>
            <a:r>
              <a:rPr lang="zh-CN" altLang="en-US" sz="2400" b="1" dirty="0">
                <a:solidFill>
                  <a:schemeClr val="tx1">
                    <a:lumMod val="65000"/>
                    <a:lumOff val="35000"/>
                  </a:schemeClr>
                </a:solidFill>
              </a:rPr>
              <a:t>取绝对值</a:t>
            </a:r>
            <a:endParaRPr lang="en-US" altLang="zh-CN" sz="2400" b="1" dirty="0">
              <a:solidFill>
                <a:schemeClr val="tx1">
                  <a:lumMod val="65000"/>
                  <a:lumOff val="35000"/>
                </a:schemeClr>
              </a:solidFill>
            </a:endParaRPr>
          </a:p>
          <a:p>
            <a:pPr marL="990600" lvl="1" indent="-533400">
              <a:buSzPct val="90000"/>
            </a:pPr>
            <a:r>
              <a:rPr lang="en-US" altLang="zh-CN" sz="2400" b="1" dirty="0">
                <a:solidFill>
                  <a:schemeClr val="tx1">
                    <a:lumMod val="65000"/>
                    <a:lumOff val="35000"/>
                  </a:schemeClr>
                </a:solidFill>
              </a:rPr>
              <a:t>z = a &gt; b ? a : b;        </a:t>
            </a:r>
            <a:r>
              <a:rPr lang="zh-CN" altLang="en-US" sz="2400" b="1" dirty="0">
                <a:solidFill>
                  <a:schemeClr val="tx1">
                    <a:lumMod val="65000"/>
                    <a:lumOff val="35000"/>
                  </a:schemeClr>
                </a:solidFill>
              </a:rPr>
              <a:t>取最大值</a:t>
            </a:r>
            <a:endParaRPr lang="en-US" altLang="zh-CN" sz="2400" b="1" dirty="0">
              <a:solidFill>
                <a:schemeClr val="tx1">
                  <a:lumMod val="65000"/>
                  <a:lumOff val="35000"/>
                </a:schemeClr>
              </a:solidFill>
            </a:endParaRPr>
          </a:p>
        </p:txBody>
      </p:sp>
    </p:spTree>
    <p:extLst>
      <p:ext uri="{BB962C8B-B14F-4D97-AF65-F5344CB8AC3E}">
        <p14:creationId xmlns:p14="http://schemas.microsoft.com/office/powerpoint/2010/main" val="342361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85</a:t>
            </a:fld>
            <a:endParaRPr lang="zh-CN" altLang="en-US"/>
          </a:p>
        </p:txBody>
      </p:sp>
      <p:sp>
        <p:nvSpPr>
          <p:cNvPr id="19" name="object 2">
            <a:extLst>
              <a:ext uri="{FF2B5EF4-FFF2-40B4-BE49-F238E27FC236}">
                <a16:creationId xmlns:a16="http://schemas.microsoft.com/office/drawing/2014/main" id="{4A4F9C49-A7D9-1E48-BC74-7536E4A5FD5A}"/>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运算符：条件运算法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7" name="TextBox 13">
            <a:extLst>
              <a:ext uri="{FF2B5EF4-FFF2-40B4-BE49-F238E27FC236}">
                <a16:creationId xmlns:a16="http://schemas.microsoft.com/office/drawing/2014/main" id="{66F9BB61-E930-FD46-A64F-AE00FDC2B410}"/>
              </a:ext>
            </a:extLst>
          </p:cNvPr>
          <p:cNvSpPr txBox="1"/>
          <p:nvPr/>
        </p:nvSpPr>
        <p:spPr>
          <a:xfrm>
            <a:off x="4583832" y="2479190"/>
            <a:ext cx="2952328" cy="584775"/>
          </a:xfrm>
          <a:prstGeom prst="rect">
            <a:avLst/>
          </a:prstGeom>
          <a:noFill/>
        </p:spPr>
        <p:txBody>
          <a:bodyPr wrap="square" rtlCol="0">
            <a:spAutoFit/>
          </a:bodyPr>
          <a:lstStyle/>
          <a:p>
            <a:pPr algn="ctr"/>
            <a:r>
              <a:rPr lang="en-US" altLang="zh-CN" sz="3200" b="1" dirty="0">
                <a:solidFill>
                  <a:schemeClr val="accent2"/>
                </a:solidFill>
              </a:rPr>
              <a:t>op1 ? op2 : op3</a:t>
            </a:r>
          </a:p>
        </p:txBody>
      </p:sp>
      <p:sp>
        <p:nvSpPr>
          <p:cNvPr id="8" name="矩形 7">
            <a:extLst>
              <a:ext uri="{FF2B5EF4-FFF2-40B4-BE49-F238E27FC236}">
                <a16:creationId xmlns:a16="http://schemas.microsoft.com/office/drawing/2014/main" id="{46477B7C-062B-794B-A022-F0534FF48DFC}"/>
              </a:ext>
            </a:extLst>
          </p:cNvPr>
          <p:cNvSpPr/>
          <p:nvPr/>
        </p:nvSpPr>
        <p:spPr>
          <a:xfrm>
            <a:off x="1919536" y="3216200"/>
            <a:ext cx="8064896" cy="600164"/>
          </a:xfrm>
          <a:prstGeom prst="rect">
            <a:avLst/>
          </a:prstGeom>
        </p:spPr>
        <p:txBody>
          <a:bodyPr wrap="square">
            <a:spAutoFit/>
          </a:bodyPr>
          <a:lstStyle/>
          <a:p>
            <a:pPr algn="ctr">
              <a:lnSpc>
                <a:spcPct val="150000"/>
              </a:lnSpc>
            </a:pPr>
            <a:r>
              <a:rPr lang="zh-CN" altLang="en-US" sz="2400" b="1" dirty="0">
                <a:solidFill>
                  <a:schemeClr val="accent1"/>
                </a:solidFill>
                <a:latin typeface="Courier New" pitchFamily="49" charset="0"/>
              </a:rPr>
              <a:t>若</a:t>
            </a:r>
            <a:r>
              <a:rPr lang="en-US" altLang="zh-CN" sz="2400" b="1" dirty="0">
                <a:solidFill>
                  <a:schemeClr val="accent1"/>
                </a:solidFill>
                <a:latin typeface="Courier New" pitchFamily="49" charset="0"/>
              </a:rPr>
              <a:t>op1</a:t>
            </a:r>
            <a:r>
              <a:rPr lang="zh-CN" altLang="en-US" sz="2400" b="1" dirty="0">
                <a:solidFill>
                  <a:schemeClr val="accent1"/>
                </a:solidFill>
                <a:latin typeface="Courier New" pitchFamily="49" charset="0"/>
              </a:rPr>
              <a:t>为真，则运算结果为</a:t>
            </a:r>
            <a:r>
              <a:rPr lang="en-US" altLang="zh-CN" sz="2400" b="1" dirty="0">
                <a:solidFill>
                  <a:schemeClr val="accent1"/>
                </a:solidFill>
                <a:latin typeface="Courier New" pitchFamily="49" charset="0"/>
              </a:rPr>
              <a:t>op2</a:t>
            </a:r>
            <a:r>
              <a:rPr lang="zh-CN" altLang="en-US" sz="2400" b="1" dirty="0">
                <a:solidFill>
                  <a:schemeClr val="accent1"/>
                </a:solidFill>
                <a:latin typeface="Courier New" pitchFamily="49" charset="0"/>
              </a:rPr>
              <a:t>，否则为</a:t>
            </a:r>
            <a:r>
              <a:rPr lang="en-US" altLang="zh-CN" sz="2400" b="1" dirty="0">
                <a:solidFill>
                  <a:schemeClr val="accent1"/>
                </a:solidFill>
                <a:latin typeface="Courier New" pitchFamily="49" charset="0"/>
              </a:rPr>
              <a:t>op3</a:t>
            </a:r>
            <a:endParaRPr lang="zh-CN" altLang="en-US" sz="2400" b="1" dirty="0">
              <a:solidFill>
                <a:schemeClr val="accent1"/>
              </a:solidFill>
              <a:latin typeface="Courier New" pitchFamily="49" charset="0"/>
            </a:endParaRPr>
          </a:p>
        </p:txBody>
      </p:sp>
      <p:sp>
        <p:nvSpPr>
          <p:cNvPr id="9" name="矩形 8">
            <a:extLst>
              <a:ext uri="{FF2B5EF4-FFF2-40B4-BE49-F238E27FC236}">
                <a16:creationId xmlns:a16="http://schemas.microsoft.com/office/drawing/2014/main" id="{926F0DCB-4DB9-2845-83F4-B2A4A1E59A1C}"/>
              </a:ext>
            </a:extLst>
          </p:cNvPr>
          <p:cNvSpPr/>
          <p:nvPr/>
        </p:nvSpPr>
        <p:spPr>
          <a:xfrm>
            <a:off x="4107016" y="4418410"/>
            <a:ext cx="3429144" cy="461665"/>
          </a:xfrm>
          <a:prstGeom prst="rect">
            <a:avLst/>
          </a:prstGeom>
        </p:spPr>
        <p:txBody>
          <a:bodyPr wrap="none">
            <a:spAutoFit/>
          </a:bodyPr>
          <a:lstStyle/>
          <a:p>
            <a:pPr marL="990600" lvl="1" indent="-533400">
              <a:buSzPct val="90000"/>
            </a:pPr>
            <a:r>
              <a:rPr lang="zh-CN" altLang="en-US" sz="2400" b="1" dirty="0">
                <a:solidFill>
                  <a:schemeClr val="tx1">
                    <a:lumMod val="65000"/>
                    <a:lumOff val="35000"/>
                  </a:schemeClr>
                </a:solidFill>
              </a:rPr>
              <a:t>w&lt;x ? x+w : x&lt;y ? x : y</a:t>
            </a:r>
          </a:p>
        </p:txBody>
      </p:sp>
      <p:sp>
        <p:nvSpPr>
          <p:cNvPr id="10" name="文本框 9">
            <a:extLst>
              <a:ext uri="{FF2B5EF4-FFF2-40B4-BE49-F238E27FC236}">
                <a16:creationId xmlns:a16="http://schemas.microsoft.com/office/drawing/2014/main" id="{10A5EE06-ADF8-0342-AD0C-77B4D6EEEA3F}"/>
              </a:ext>
            </a:extLst>
          </p:cNvPr>
          <p:cNvSpPr txBox="1"/>
          <p:nvPr/>
        </p:nvSpPr>
        <p:spPr>
          <a:xfrm>
            <a:off x="4871864" y="5229200"/>
            <a:ext cx="2160240" cy="369332"/>
          </a:xfrm>
          <a:prstGeom prst="rect">
            <a:avLst/>
          </a:prstGeom>
          <a:noFill/>
        </p:spPr>
        <p:txBody>
          <a:bodyPr wrap="square" rtlCol="0">
            <a:spAutoFit/>
          </a:bodyPr>
          <a:lstStyle/>
          <a:p>
            <a:pPr algn="ctr"/>
            <a:r>
              <a:rPr lang="zh-CN" altLang="en-US" b="1" dirty="0">
                <a:solidFill>
                  <a:schemeClr val="accent2"/>
                </a:solidFill>
                <a:latin typeface="微软雅黑" panose="020B0503020204020204" pitchFamily="34" charset="-122"/>
                <a:ea typeface="微软雅黑" panose="020B0503020204020204" pitchFamily="34" charset="-122"/>
              </a:rPr>
              <a:t>满足右结合</a:t>
            </a:r>
          </a:p>
        </p:txBody>
      </p:sp>
      <p:pic>
        <p:nvPicPr>
          <p:cNvPr id="11" name="图片 10">
            <a:extLst>
              <a:ext uri="{FF2B5EF4-FFF2-40B4-BE49-F238E27FC236}">
                <a16:creationId xmlns:a16="http://schemas.microsoft.com/office/drawing/2014/main" id="{099C079D-E245-424E-934A-0D67A5CB0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00" y="5135562"/>
            <a:ext cx="6985000" cy="1447800"/>
          </a:xfrm>
          <a:prstGeom prst="rect">
            <a:avLst/>
          </a:prstGeom>
        </p:spPr>
      </p:pic>
    </p:spTree>
    <p:extLst>
      <p:ext uri="{BB962C8B-B14F-4D97-AF65-F5344CB8AC3E}">
        <p14:creationId xmlns:p14="http://schemas.microsoft.com/office/powerpoint/2010/main" val="117510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86</a:t>
            </a:fld>
            <a:endParaRPr lang="zh-CN" altLang="en-US"/>
          </a:p>
        </p:txBody>
      </p:sp>
      <p:sp>
        <p:nvSpPr>
          <p:cNvPr id="19" name="object 2">
            <a:extLst>
              <a:ext uri="{FF2B5EF4-FFF2-40B4-BE49-F238E27FC236}">
                <a16:creationId xmlns:a16="http://schemas.microsoft.com/office/drawing/2014/main" id="{4A4F9C49-A7D9-1E48-BC74-7536E4A5FD5A}"/>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2" name="TextBox 13">
            <a:extLst>
              <a:ext uri="{FF2B5EF4-FFF2-40B4-BE49-F238E27FC236}">
                <a16:creationId xmlns:a16="http://schemas.microsoft.com/office/drawing/2014/main" id="{F213B420-FB93-6545-B6CD-5450F4652AB9}"/>
              </a:ext>
            </a:extLst>
          </p:cNvPr>
          <p:cNvSpPr txBox="1"/>
          <p:nvPr/>
        </p:nvSpPr>
        <p:spPr>
          <a:xfrm>
            <a:off x="2135560" y="1412777"/>
            <a:ext cx="3240360" cy="461665"/>
          </a:xfrm>
          <a:prstGeom prst="rect">
            <a:avLst/>
          </a:prstGeom>
          <a:noFill/>
        </p:spPr>
        <p:txBody>
          <a:bodyPr wrap="square" rtlCol="0">
            <a:spAutoFit/>
          </a:bodyPr>
          <a:lstStyle/>
          <a:p>
            <a:r>
              <a:rPr lang="zh-CN" altLang="en-US" sz="2400" b="1" dirty="0">
                <a:solidFill>
                  <a:schemeClr val="accent1"/>
                </a:solidFill>
                <a:latin typeface="微软雅黑" pitchFamily="34" charset="-122"/>
                <a:ea typeface="微软雅黑" pitchFamily="34" charset="-122"/>
              </a:rPr>
              <a:t>按运算符类型分类</a:t>
            </a:r>
          </a:p>
        </p:txBody>
      </p:sp>
      <p:cxnSp>
        <p:nvCxnSpPr>
          <p:cNvPr id="13" name="直接连接符 5">
            <a:extLst>
              <a:ext uri="{FF2B5EF4-FFF2-40B4-BE49-F238E27FC236}">
                <a16:creationId xmlns:a16="http://schemas.microsoft.com/office/drawing/2014/main" id="{86E78A73-1107-5440-80BA-A4D20CC6FCC9}"/>
              </a:ext>
            </a:extLst>
          </p:cNvPr>
          <p:cNvCxnSpPr/>
          <p:nvPr/>
        </p:nvCxnSpPr>
        <p:spPr>
          <a:xfrm>
            <a:off x="2999656" y="1874442"/>
            <a:ext cx="0" cy="424411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7">
            <a:extLst>
              <a:ext uri="{FF2B5EF4-FFF2-40B4-BE49-F238E27FC236}">
                <a16:creationId xmlns:a16="http://schemas.microsoft.com/office/drawing/2014/main" id="{B2785427-6DFB-A749-9A06-3C8E96DBB601}"/>
              </a:ext>
            </a:extLst>
          </p:cNvPr>
          <p:cNvCxnSpPr/>
          <p:nvPr/>
        </p:nvCxnSpPr>
        <p:spPr>
          <a:xfrm>
            <a:off x="2999656" y="237414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22">
            <a:extLst>
              <a:ext uri="{FF2B5EF4-FFF2-40B4-BE49-F238E27FC236}">
                <a16:creationId xmlns:a16="http://schemas.microsoft.com/office/drawing/2014/main" id="{9D2F6320-158D-1447-9105-4FB0303A2703}"/>
              </a:ext>
            </a:extLst>
          </p:cNvPr>
          <p:cNvCxnSpPr/>
          <p:nvPr/>
        </p:nvCxnSpPr>
        <p:spPr>
          <a:xfrm>
            <a:off x="2999656" y="295020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23">
            <a:extLst>
              <a:ext uri="{FF2B5EF4-FFF2-40B4-BE49-F238E27FC236}">
                <a16:creationId xmlns:a16="http://schemas.microsoft.com/office/drawing/2014/main" id="{B2D12734-A236-4C44-A79B-4F2BA3AECEF9}"/>
              </a:ext>
            </a:extLst>
          </p:cNvPr>
          <p:cNvCxnSpPr/>
          <p:nvPr/>
        </p:nvCxnSpPr>
        <p:spPr>
          <a:xfrm>
            <a:off x="2999656" y="352627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24">
            <a:extLst>
              <a:ext uri="{FF2B5EF4-FFF2-40B4-BE49-F238E27FC236}">
                <a16:creationId xmlns:a16="http://schemas.microsoft.com/office/drawing/2014/main" id="{37EE5E19-8542-1340-AF78-4C4EF7800F8C}"/>
              </a:ext>
            </a:extLst>
          </p:cNvPr>
          <p:cNvCxnSpPr/>
          <p:nvPr/>
        </p:nvCxnSpPr>
        <p:spPr>
          <a:xfrm>
            <a:off x="2999656" y="4102334"/>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25">
            <a:extLst>
              <a:ext uri="{FF2B5EF4-FFF2-40B4-BE49-F238E27FC236}">
                <a16:creationId xmlns:a16="http://schemas.microsoft.com/office/drawing/2014/main" id="{153E3E6D-314D-E541-973A-0FE417DFD99F}"/>
              </a:ext>
            </a:extLst>
          </p:cNvPr>
          <p:cNvCxnSpPr/>
          <p:nvPr/>
        </p:nvCxnSpPr>
        <p:spPr>
          <a:xfrm>
            <a:off x="2993958" y="4648329"/>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26">
            <a:extLst>
              <a:ext uri="{FF2B5EF4-FFF2-40B4-BE49-F238E27FC236}">
                <a16:creationId xmlns:a16="http://schemas.microsoft.com/office/drawing/2014/main" id="{4C8E6E8E-29D4-7446-A443-D3C810F5740B}"/>
              </a:ext>
            </a:extLst>
          </p:cNvPr>
          <p:cNvCxnSpPr/>
          <p:nvPr/>
        </p:nvCxnSpPr>
        <p:spPr>
          <a:xfrm>
            <a:off x="2999656" y="525446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221D4DAB-5A00-C146-8466-B1BFC74D08F9}"/>
              </a:ext>
            </a:extLst>
          </p:cNvPr>
          <p:cNvSpPr/>
          <p:nvPr/>
        </p:nvSpPr>
        <p:spPr>
          <a:xfrm>
            <a:off x="4267634" y="2187975"/>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算数运算符</a:t>
            </a:r>
            <a:r>
              <a:rPr lang="en-US" altLang="zh-CN" sz="2000" b="1" dirty="0">
                <a:solidFill>
                  <a:schemeClr val="bg1"/>
                </a:solidFill>
                <a:latin typeface="微软雅黑" pitchFamily="34" charset="-122"/>
                <a:ea typeface="微软雅黑" pitchFamily="34" charset="-122"/>
              </a:rPr>
              <a:t>(Arithmetic Operators)</a:t>
            </a:r>
            <a:endParaRPr lang="zh-CN" altLang="en-US" sz="1600" b="1" dirty="0">
              <a:solidFill>
                <a:schemeClr val="bg1"/>
              </a:solidFill>
              <a:latin typeface="微软雅黑" pitchFamily="34" charset="-122"/>
              <a:ea typeface="微软雅黑" pitchFamily="34" charset="-122"/>
            </a:endParaRPr>
          </a:p>
        </p:txBody>
      </p:sp>
      <p:sp>
        <p:nvSpPr>
          <p:cNvPr id="22" name="矩形 21">
            <a:extLst>
              <a:ext uri="{FF2B5EF4-FFF2-40B4-BE49-F238E27FC236}">
                <a16:creationId xmlns:a16="http://schemas.microsoft.com/office/drawing/2014/main" id="{F0389536-D7C2-1743-8B1B-14A48FA63A51}"/>
              </a:ext>
            </a:extLst>
          </p:cNvPr>
          <p:cNvSpPr/>
          <p:nvPr/>
        </p:nvSpPr>
        <p:spPr>
          <a:xfrm>
            <a:off x="4267634" y="2730844"/>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关系运算符</a:t>
            </a:r>
            <a:r>
              <a:rPr lang="en-US" altLang="zh-CN" sz="2000" b="1" dirty="0">
                <a:solidFill>
                  <a:schemeClr val="bg1"/>
                </a:solidFill>
                <a:latin typeface="微软雅黑" pitchFamily="34" charset="-122"/>
                <a:ea typeface="微软雅黑" pitchFamily="34" charset="-122"/>
              </a:rPr>
              <a:t>(Relational Operators)</a:t>
            </a:r>
            <a:endParaRPr lang="zh-CN" altLang="en-US" sz="1600" b="1" dirty="0">
              <a:solidFill>
                <a:schemeClr val="bg1"/>
              </a:solidFill>
              <a:latin typeface="微软雅黑" pitchFamily="34" charset="-122"/>
              <a:ea typeface="微软雅黑" pitchFamily="34" charset="-122"/>
            </a:endParaRPr>
          </a:p>
        </p:txBody>
      </p:sp>
      <p:sp>
        <p:nvSpPr>
          <p:cNvPr id="23" name="矩形 22">
            <a:extLst>
              <a:ext uri="{FF2B5EF4-FFF2-40B4-BE49-F238E27FC236}">
                <a16:creationId xmlns:a16="http://schemas.microsoft.com/office/drawing/2014/main" id="{9E6F5443-5E85-2243-A3C5-35B8EF40DE9B}"/>
              </a:ext>
            </a:extLst>
          </p:cNvPr>
          <p:cNvSpPr/>
          <p:nvPr/>
        </p:nvSpPr>
        <p:spPr>
          <a:xfrm>
            <a:off x="4267634" y="3303264"/>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逻辑运算符</a:t>
            </a:r>
            <a:r>
              <a:rPr lang="en-US" altLang="zh-CN" sz="2000" b="1" dirty="0">
                <a:solidFill>
                  <a:schemeClr val="bg1"/>
                </a:solidFill>
                <a:latin typeface="微软雅黑" pitchFamily="34" charset="-122"/>
                <a:ea typeface="微软雅黑" pitchFamily="34" charset="-122"/>
              </a:rPr>
              <a:t>(Logical Operators)</a:t>
            </a:r>
            <a:endParaRPr lang="zh-CN" altLang="en-US" sz="1600" b="1" dirty="0">
              <a:solidFill>
                <a:schemeClr val="bg1"/>
              </a:solidFill>
              <a:latin typeface="微软雅黑" pitchFamily="34" charset="-122"/>
              <a:ea typeface="微软雅黑" pitchFamily="34" charset="-122"/>
            </a:endParaRPr>
          </a:p>
        </p:txBody>
      </p:sp>
      <p:sp>
        <p:nvSpPr>
          <p:cNvPr id="24" name="矩形 23">
            <a:extLst>
              <a:ext uri="{FF2B5EF4-FFF2-40B4-BE49-F238E27FC236}">
                <a16:creationId xmlns:a16="http://schemas.microsoft.com/office/drawing/2014/main" id="{3D554FF1-2A07-F24B-B8EF-4BFF95DE1B5F}"/>
              </a:ext>
            </a:extLst>
          </p:cNvPr>
          <p:cNvSpPr/>
          <p:nvPr/>
        </p:nvSpPr>
        <p:spPr>
          <a:xfrm>
            <a:off x="4267634" y="3918823"/>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位运算符</a:t>
            </a:r>
            <a:r>
              <a:rPr lang="en-US" altLang="zh-CN" sz="2000" b="1" dirty="0">
                <a:solidFill>
                  <a:schemeClr val="bg1"/>
                </a:solidFill>
                <a:latin typeface="微软雅黑" pitchFamily="34" charset="-122"/>
                <a:ea typeface="微软雅黑" pitchFamily="34" charset="-122"/>
              </a:rPr>
              <a:t>(Bitwise Operators)</a:t>
            </a:r>
            <a:endParaRPr lang="zh-CN" altLang="en-US" sz="1600" b="1" dirty="0">
              <a:solidFill>
                <a:schemeClr val="bg1"/>
              </a:solidFill>
              <a:latin typeface="微软雅黑" pitchFamily="34" charset="-122"/>
              <a:ea typeface="微软雅黑" pitchFamily="34" charset="-122"/>
            </a:endParaRPr>
          </a:p>
        </p:txBody>
      </p:sp>
      <p:sp>
        <p:nvSpPr>
          <p:cNvPr id="25" name="矩形 24">
            <a:extLst>
              <a:ext uri="{FF2B5EF4-FFF2-40B4-BE49-F238E27FC236}">
                <a16:creationId xmlns:a16="http://schemas.microsoft.com/office/drawing/2014/main" id="{B18DE5A6-421B-D540-AF31-8733B3D57194}"/>
              </a:ext>
            </a:extLst>
          </p:cNvPr>
          <p:cNvSpPr/>
          <p:nvPr/>
        </p:nvSpPr>
        <p:spPr>
          <a:xfrm>
            <a:off x="4252500" y="4464818"/>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移位运算符</a:t>
            </a:r>
            <a:r>
              <a:rPr lang="en-US" altLang="zh-CN" sz="2000" b="1" dirty="0">
                <a:solidFill>
                  <a:schemeClr val="bg1"/>
                </a:solidFill>
                <a:latin typeface="微软雅黑" pitchFamily="34" charset="-122"/>
                <a:ea typeface="微软雅黑" pitchFamily="34" charset="-122"/>
              </a:rPr>
              <a:t>(Shift Operators)</a:t>
            </a:r>
            <a:endParaRPr lang="zh-CN" altLang="en-US" sz="1600" b="1" dirty="0">
              <a:solidFill>
                <a:schemeClr val="bg1"/>
              </a:solidFill>
              <a:latin typeface="微软雅黑" pitchFamily="34" charset="-122"/>
              <a:ea typeface="微软雅黑" pitchFamily="34" charset="-122"/>
            </a:endParaRPr>
          </a:p>
        </p:txBody>
      </p:sp>
      <p:sp>
        <p:nvSpPr>
          <p:cNvPr id="26" name="矩形 25">
            <a:extLst>
              <a:ext uri="{FF2B5EF4-FFF2-40B4-BE49-F238E27FC236}">
                <a16:creationId xmlns:a16="http://schemas.microsoft.com/office/drawing/2014/main" id="{4F38A32B-63D9-8348-9CCC-8899ADBEA1E4}"/>
              </a:ext>
            </a:extLst>
          </p:cNvPr>
          <p:cNvSpPr/>
          <p:nvPr/>
        </p:nvSpPr>
        <p:spPr>
          <a:xfrm>
            <a:off x="4247419" y="5038439"/>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条件运算符</a:t>
            </a:r>
            <a:r>
              <a:rPr lang="en-US" altLang="zh-CN" sz="2000" b="1" dirty="0">
                <a:solidFill>
                  <a:schemeClr val="bg1"/>
                </a:solidFill>
                <a:latin typeface="微软雅黑" pitchFamily="34" charset="-122"/>
                <a:ea typeface="微软雅黑" pitchFamily="34" charset="-122"/>
              </a:rPr>
              <a:t>(Conditional Operators)</a:t>
            </a:r>
            <a:endParaRPr lang="zh-CN" altLang="en-US" sz="1600" b="1" dirty="0">
              <a:solidFill>
                <a:schemeClr val="bg1"/>
              </a:solidFill>
              <a:latin typeface="微软雅黑" pitchFamily="34" charset="-122"/>
              <a:ea typeface="微软雅黑" pitchFamily="34" charset="-122"/>
            </a:endParaRPr>
          </a:p>
        </p:txBody>
      </p:sp>
      <p:cxnSp>
        <p:nvCxnSpPr>
          <p:cNvPr id="27" name="直接连接符 33">
            <a:extLst>
              <a:ext uri="{FF2B5EF4-FFF2-40B4-BE49-F238E27FC236}">
                <a16:creationId xmlns:a16="http://schemas.microsoft.com/office/drawing/2014/main" id="{40B928CC-53E9-3043-B5FB-9CA5859A176D}"/>
              </a:ext>
            </a:extLst>
          </p:cNvPr>
          <p:cNvCxnSpPr/>
          <p:nvPr/>
        </p:nvCxnSpPr>
        <p:spPr>
          <a:xfrm>
            <a:off x="2999656" y="583052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AB791A85-713F-674A-AEBC-584561B67CD7}"/>
              </a:ext>
            </a:extLst>
          </p:cNvPr>
          <p:cNvSpPr/>
          <p:nvPr/>
        </p:nvSpPr>
        <p:spPr>
          <a:xfrm>
            <a:off x="4247419" y="5614503"/>
            <a:ext cx="5356758"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赋值运算符</a:t>
            </a:r>
            <a:r>
              <a:rPr lang="en-US" altLang="zh-CN" sz="2000" b="1" dirty="0">
                <a:solidFill>
                  <a:schemeClr val="bg1"/>
                </a:solidFill>
                <a:latin typeface="微软雅黑" pitchFamily="34" charset="-122"/>
                <a:ea typeface="微软雅黑" pitchFamily="34" charset="-122"/>
              </a:rPr>
              <a:t>(Assignment Operators)</a:t>
            </a:r>
            <a:endParaRPr lang="zh-CN" altLang="en-US" sz="16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83566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1"/>
                                        </p:tgtEl>
                                        <p:attrNameLst>
                                          <p:attrName>style.opacity</p:attrName>
                                        </p:attrNameLst>
                                      </p:cBhvr>
                                      <p:to>
                                        <p:strVal val="0.5"/>
                                      </p:to>
                                    </p:set>
                                    <p:animEffect filter="image" prLst="opacity: 0.5">
                                      <p:cBhvr rctx="IE">
                                        <p:cTn id="7" dur="indefinite"/>
                                        <p:tgtEl>
                                          <p:spTgt spid="21"/>
                                        </p:tgtEl>
                                      </p:cBhvr>
                                    </p:animEffect>
                                  </p:childTnLst>
                                </p:cTn>
                              </p:par>
                              <p:par>
                                <p:cTn id="8" presetID="9" presetClass="emph" presetSubtype="0" grpId="0" nodeType="withEffect">
                                  <p:stCondLst>
                                    <p:cond delay="0"/>
                                  </p:stCondLst>
                                  <p:childTnLst>
                                    <p:set>
                                      <p:cBhvr rctx="PPT">
                                        <p:cTn id="9" dur="indefinite"/>
                                        <p:tgtEl>
                                          <p:spTgt spid="24"/>
                                        </p:tgtEl>
                                        <p:attrNameLst>
                                          <p:attrName>style.opacity</p:attrName>
                                        </p:attrNameLst>
                                      </p:cBhvr>
                                      <p:to>
                                        <p:strVal val="0.5"/>
                                      </p:to>
                                    </p:set>
                                    <p:animEffect filter="image" prLst="opacity: 0.5">
                                      <p:cBhvr rctx="IE">
                                        <p:cTn id="10" dur="indefinite"/>
                                        <p:tgtEl>
                                          <p:spTgt spid="24"/>
                                        </p:tgtEl>
                                      </p:cBhvr>
                                    </p:animEffect>
                                  </p:childTnLst>
                                </p:cTn>
                              </p:par>
                              <p:par>
                                <p:cTn id="11" presetID="9" presetClass="emph" presetSubtype="0" grpId="0" nodeType="withEffect">
                                  <p:stCondLst>
                                    <p:cond delay="0"/>
                                  </p:stCondLst>
                                  <p:childTnLst>
                                    <p:set>
                                      <p:cBhvr rctx="PPT">
                                        <p:cTn id="12" dur="indefinite"/>
                                        <p:tgtEl>
                                          <p:spTgt spid="26"/>
                                        </p:tgtEl>
                                        <p:attrNameLst>
                                          <p:attrName>style.opacity</p:attrName>
                                        </p:attrNameLst>
                                      </p:cBhvr>
                                      <p:to>
                                        <p:strVal val="0.5"/>
                                      </p:to>
                                    </p:set>
                                    <p:animEffect filter="image" prLst="opacity: 0.5">
                                      <p:cBhvr rctx="IE">
                                        <p:cTn id="13" dur="indefinite"/>
                                        <p:tgtEl>
                                          <p:spTgt spid="26"/>
                                        </p:tgtEl>
                                      </p:cBhvr>
                                    </p:animEffect>
                                  </p:childTnLst>
                                </p:cTn>
                              </p:par>
                              <p:par>
                                <p:cTn id="14" presetID="9" presetClass="emph" presetSubtype="0" grpId="0" nodeType="withEffect">
                                  <p:stCondLst>
                                    <p:cond delay="0"/>
                                  </p:stCondLst>
                                  <p:childTnLst>
                                    <p:set>
                                      <p:cBhvr rctx="PPT">
                                        <p:cTn id="15" dur="indefinite"/>
                                        <p:tgtEl>
                                          <p:spTgt spid="22"/>
                                        </p:tgtEl>
                                        <p:attrNameLst>
                                          <p:attrName>style.opacity</p:attrName>
                                        </p:attrNameLst>
                                      </p:cBhvr>
                                      <p:to>
                                        <p:strVal val="0.5"/>
                                      </p:to>
                                    </p:set>
                                    <p:animEffect filter="image" prLst="opacity: 0.5">
                                      <p:cBhvr rctx="IE">
                                        <p:cTn id="16" dur="indefinite"/>
                                        <p:tgtEl>
                                          <p:spTgt spid="22"/>
                                        </p:tgtEl>
                                      </p:cBhvr>
                                    </p:animEffect>
                                  </p:childTnLst>
                                </p:cTn>
                              </p:par>
                              <p:par>
                                <p:cTn id="17" presetID="9" presetClass="emph" presetSubtype="0" grpId="0" nodeType="withEffect">
                                  <p:stCondLst>
                                    <p:cond delay="0"/>
                                  </p:stCondLst>
                                  <p:childTnLst>
                                    <p:set>
                                      <p:cBhvr rctx="PPT">
                                        <p:cTn id="18" dur="indefinite"/>
                                        <p:tgtEl>
                                          <p:spTgt spid="23"/>
                                        </p:tgtEl>
                                        <p:attrNameLst>
                                          <p:attrName>style.opacity</p:attrName>
                                        </p:attrNameLst>
                                      </p:cBhvr>
                                      <p:to>
                                        <p:strVal val="0.5"/>
                                      </p:to>
                                    </p:set>
                                    <p:animEffect filter="image" prLst="opacity: 0.5">
                                      <p:cBhvr rctx="IE">
                                        <p:cTn id="19" dur="indefinite"/>
                                        <p:tgtEl>
                                          <p:spTgt spid="23"/>
                                        </p:tgtEl>
                                      </p:cBhvr>
                                    </p:animEffect>
                                  </p:childTnLst>
                                </p:cTn>
                              </p:par>
                              <p:par>
                                <p:cTn id="20" presetID="9" presetClass="emph" presetSubtype="0" grpId="0" nodeType="withEffect">
                                  <p:stCondLst>
                                    <p:cond delay="0"/>
                                  </p:stCondLst>
                                  <p:childTnLst>
                                    <p:set>
                                      <p:cBhvr rctx="PPT">
                                        <p:cTn id="21" dur="indefinite"/>
                                        <p:tgtEl>
                                          <p:spTgt spid="25"/>
                                        </p:tgtEl>
                                        <p:attrNameLst>
                                          <p:attrName>style.opacity</p:attrName>
                                        </p:attrNameLst>
                                      </p:cBhvr>
                                      <p:to>
                                        <p:strVal val="0.5"/>
                                      </p:to>
                                    </p:set>
                                    <p:animEffect filter="image" prLst="opacity: 0.5">
                                      <p:cBhvr rctx="IE">
                                        <p:cTn id="22" dur="indefinite"/>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87</a:t>
            </a:fld>
            <a:endParaRPr lang="zh-CN" altLang="en-US"/>
          </a:p>
        </p:txBody>
      </p:sp>
      <p:sp>
        <p:nvSpPr>
          <p:cNvPr id="19" name="object 2">
            <a:extLst>
              <a:ext uri="{FF2B5EF4-FFF2-40B4-BE49-F238E27FC236}">
                <a16:creationId xmlns:a16="http://schemas.microsoft.com/office/drawing/2014/main" id="{4A4F9C49-A7D9-1E48-BC74-7536E4A5FD5A}"/>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运算符：赋值运算法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pic>
        <p:nvPicPr>
          <p:cNvPr id="12" name="Picture 5">
            <a:extLst>
              <a:ext uri="{FF2B5EF4-FFF2-40B4-BE49-F238E27FC236}">
                <a16:creationId xmlns:a16="http://schemas.microsoft.com/office/drawing/2014/main" id="{13D85B36-CB57-6947-B7FA-C060E2DA4C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063" y="1700808"/>
            <a:ext cx="9895873" cy="3634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7363420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88</a:t>
            </a:fld>
            <a:endParaRPr lang="zh-CN" altLang="en-US"/>
          </a:p>
        </p:txBody>
      </p:sp>
      <p:sp>
        <p:nvSpPr>
          <p:cNvPr id="19" name="object 2">
            <a:extLst>
              <a:ext uri="{FF2B5EF4-FFF2-40B4-BE49-F238E27FC236}">
                <a16:creationId xmlns:a16="http://schemas.microsoft.com/office/drawing/2014/main" id="{4A4F9C49-A7D9-1E48-BC74-7536E4A5FD5A}"/>
              </a:ext>
            </a:extLst>
          </p:cNvPr>
          <p:cNvSpPr txBox="1"/>
          <p:nvPr/>
        </p:nvSpPr>
        <p:spPr>
          <a:xfrm>
            <a:off x="457199" y="381000"/>
            <a:ext cx="772703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运算符：自增自减运算符</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5" name="TextBox 13">
            <a:extLst>
              <a:ext uri="{FF2B5EF4-FFF2-40B4-BE49-F238E27FC236}">
                <a16:creationId xmlns:a16="http://schemas.microsoft.com/office/drawing/2014/main" id="{0C143650-7EE0-0640-B3C4-65541FBF8C76}"/>
              </a:ext>
            </a:extLst>
          </p:cNvPr>
          <p:cNvSpPr txBox="1"/>
          <p:nvPr/>
        </p:nvSpPr>
        <p:spPr>
          <a:xfrm>
            <a:off x="4367808" y="1628800"/>
            <a:ext cx="2952328" cy="1077218"/>
          </a:xfrm>
          <a:prstGeom prst="rect">
            <a:avLst/>
          </a:prstGeom>
          <a:noFill/>
        </p:spPr>
        <p:txBody>
          <a:bodyPr wrap="square" rtlCol="0">
            <a:spAutoFit/>
          </a:bodyPr>
          <a:lstStyle/>
          <a:p>
            <a:pPr algn="ctr"/>
            <a:r>
              <a:rPr lang="en-US" altLang="zh-CN" sz="3200" b="1" dirty="0">
                <a:solidFill>
                  <a:schemeClr val="accent2"/>
                </a:solidFill>
              </a:rPr>
              <a:t>++</a:t>
            </a:r>
            <a:r>
              <a:rPr lang="en-US" altLang="zh-CN" sz="2800" b="1" dirty="0">
                <a:solidFill>
                  <a:schemeClr val="accent2"/>
                </a:solidFill>
              </a:rPr>
              <a:t>(</a:t>
            </a:r>
            <a:r>
              <a:rPr lang="zh-CN" altLang="en-US" sz="2800" b="1" dirty="0">
                <a:solidFill>
                  <a:schemeClr val="accent2"/>
                </a:solidFill>
              </a:rPr>
              <a:t>自增运算符</a:t>
            </a:r>
            <a:r>
              <a:rPr lang="en-US" altLang="zh-CN" sz="2800" b="1" dirty="0">
                <a:solidFill>
                  <a:schemeClr val="accent2"/>
                </a:solidFill>
              </a:rPr>
              <a:t>)</a:t>
            </a:r>
            <a:r>
              <a:rPr lang="en-US" altLang="zh-CN" sz="3200" b="1" dirty="0">
                <a:solidFill>
                  <a:schemeClr val="accent2"/>
                </a:solidFill>
              </a:rPr>
              <a:t>     -- </a:t>
            </a:r>
            <a:r>
              <a:rPr lang="en-US" altLang="zh-CN" sz="2800" b="1" dirty="0">
                <a:solidFill>
                  <a:schemeClr val="accent2"/>
                </a:solidFill>
              </a:rPr>
              <a:t>(</a:t>
            </a:r>
            <a:r>
              <a:rPr lang="zh-CN" altLang="en-US" sz="2800" b="1" dirty="0">
                <a:solidFill>
                  <a:schemeClr val="accent2"/>
                </a:solidFill>
              </a:rPr>
              <a:t>自减运算符</a:t>
            </a:r>
            <a:r>
              <a:rPr lang="en-US" altLang="zh-CN" sz="2800" b="1" dirty="0">
                <a:solidFill>
                  <a:schemeClr val="accent2"/>
                </a:solidFill>
              </a:rPr>
              <a:t>)</a:t>
            </a:r>
            <a:endParaRPr lang="en-US" altLang="zh-CN" sz="3200" b="1" dirty="0">
              <a:solidFill>
                <a:schemeClr val="accent2"/>
              </a:solidFill>
            </a:endParaRPr>
          </a:p>
        </p:txBody>
      </p:sp>
      <p:sp>
        <p:nvSpPr>
          <p:cNvPr id="6" name="矩形 5">
            <a:extLst>
              <a:ext uri="{FF2B5EF4-FFF2-40B4-BE49-F238E27FC236}">
                <a16:creationId xmlns:a16="http://schemas.microsoft.com/office/drawing/2014/main" id="{848048E8-5902-9349-BC0C-F878AD285ABC}"/>
              </a:ext>
            </a:extLst>
          </p:cNvPr>
          <p:cNvSpPr/>
          <p:nvPr/>
        </p:nvSpPr>
        <p:spPr>
          <a:xfrm>
            <a:off x="2567608" y="2852936"/>
            <a:ext cx="6840760" cy="1148904"/>
          </a:xfrm>
          <a:prstGeom prst="rect">
            <a:avLst/>
          </a:prstGeom>
        </p:spPr>
        <p:txBody>
          <a:bodyPr wrap="square">
            <a:spAutoFit/>
          </a:bodyPr>
          <a:lstStyle/>
          <a:p>
            <a:pPr algn="ctr">
              <a:lnSpc>
                <a:spcPct val="150000"/>
              </a:lnSpc>
            </a:pPr>
            <a:r>
              <a:rPr lang="en-US" altLang="zh-CN" sz="2400" b="1" dirty="0">
                <a:solidFill>
                  <a:schemeClr val="accent1"/>
                </a:solidFill>
                <a:latin typeface="Courier New" pitchFamily="49" charset="0"/>
              </a:rPr>
              <a:t>++op1 </a:t>
            </a:r>
            <a:r>
              <a:rPr lang="en-US" altLang="zh-CN" sz="2400" b="1" dirty="0" err="1">
                <a:solidFill>
                  <a:schemeClr val="accent1"/>
                </a:solidFill>
                <a:latin typeface="Courier New" pitchFamily="49" charset="0"/>
              </a:rPr>
              <a:t>op1</a:t>
            </a:r>
            <a:r>
              <a:rPr lang="en-US" altLang="zh-CN" sz="2400" b="1" dirty="0">
                <a:solidFill>
                  <a:schemeClr val="accent1"/>
                </a:solidFill>
                <a:latin typeface="Courier New" pitchFamily="49" charset="0"/>
              </a:rPr>
              <a:t>++ </a:t>
            </a:r>
            <a:r>
              <a:rPr lang="zh-CN" altLang="en-US" sz="2400" b="1" dirty="0">
                <a:solidFill>
                  <a:schemeClr val="accent1"/>
                </a:solidFill>
                <a:latin typeface="Courier New" pitchFamily="49" charset="0"/>
              </a:rPr>
              <a:t>表示</a:t>
            </a:r>
            <a:r>
              <a:rPr lang="en-US" altLang="zh-CN" sz="2400" b="1" dirty="0">
                <a:solidFill>
                  <a:schemeClr val="accent1"/>
                </a:solidFill>
                <a:latin typeface="Courier New" pitchFamily="49" charset="0"/>
              </a:rPr>
              <a:t>op1</a:t>
            </a:r>
            <a:r>
              <a:rPr lang="zh-CN" altLang="en-US" sz="2400" b="1" dirty="0">
                <a:solidFill>
                  <a:schemeClr val="accent1"/>
                </a:solidFill>
                <a:latin typeface="Courier New" pitchFamily="49" charset="0"/>
              </a:rPr>
              <a:t>自增</a:t>
            </a:r>
            <a:r>
              <a:rPr lang="en-US" altLang="zh-CN" sz="2400" b="1" dirty="0">
                <a:solidFill>
                  <a:schemeClr val="accent1"/>
                </a:solidFill>
                <a:latin typeface="Courier New" pitchFamily="49" charset="0"/>
              </a:rPr>
              <a:t>1</a:t>
            </a:r>
          </a:p>
          <a:p>
            <a:pPr algn="ctr">
              <a:lnSpc>
                <a:spcPct val="150000"/>
              </a:lnSpc>
            </a:pPr>
            <a:r>
              <a:rPr lang="en-US" altLang="zh-CN" sz="2400" b="1" dirty="0">
                <a:solidFill>
                  <a:schemeClr val="accent1"/>
                </a:solidFill>
                <a:latin typeface="Courier New" pitchFamily="49" charset="0"/>
              </a:rPr>
              <a:t>--op1 </a:t>
            </a:r>
            <a:r>
              <a:rPr lang="en-US" altLang="zh-CN" sz="2400" b="1" dirty="0" err="1">
                <a:solidFill>
                  <a:schemeClr val="accent1"/>
                </a:solidFill>
                <a:latin typeface="Courier New" pitchFamily="49" charset="0"/>
              </a:rPr>
              <a:t>op1</a:t>
            </a:r>
            <a:r>
              <a:rPr lang="en-US" altLang="zh-CN" sz="2400" b="1" dirty="0">
                <a:solidFill>
                  <a:schemeClr val="accent1"/>
                </a:solidFill>
                <a:latin typeface="Courier New" pitchFamily="49" charset="0"/>
              </a:rPr>
              <a:t>-- </a:t>
            </a:r>
            <a:r>
              <a:rPr lang="zh-CN" altLang="en-US" sz="2400" b="1" dirty="0">
                <a:solidFill>
                  <a:schemeClr val="accent1"/>
                </a:solidFill>
                <a:latin typeface="Courier New" pitchFamily="49" charset="0"/>
              </a:rPr>
              <a:t>表示</a:t>
            </a:r>
            <a:r>
              <a:rPr lang="en-US" altLang="zh-CN" sz="2400" b="1" dirty="0">
                <a:solidFill>
                  <a:schemeClr val="accent1"/>
                </a:solidFill>
                <a:latin typeface="Courier New" pitchFamily="49" charset="0"/>
              </a:rPr>
              <a:t>op1</a:t>
            </a:r>
            <a:r>
              <a:rPr lang="zh-CN" altLang="en-US" sz="2400" b="1" dirty="0">
                <a:solidFill>
                  <a:schemeClr val="accent1"/>
                </a:solidFill>
                <a:latin typeface="Courier New" pitchFamily="49" charset="0"/>
              </a:rPr>
              <a:t>自减</a:t>
            </a:r>
            <a:r>
              <a:rPr lang="en-US" altLang="zh-CN" sz="2400" b="1" dirty="0">
                <a:solidFill>
                  <a:schemeClr val="accent1"/>
                </a:solidFill>
                <a:latin typeface="Courier New" pitchFamily="49" charset="0"/>
              </a:rPr>
              <a:t>1</a:t>
            </a:r>
            <a:endParaRPr lang="zh-CN" altLang="en-US" sz="2400" b="1" dirty="0">
              <a:solidFill>
                <a:schemeClr val="accent1"/>
              </a:solidFill>
              <a:latin typeface="Courier New" pitchFamily="49" charset="0"/>
            </a:endParaRPr>
          </a:p>
        </p:txBody>
      </p:sp>
      <p:sp>
        <p:nvSpPr>
          <p:cNvPr id="7" name="矩形 6">
            <a:extLst>
              <a:ext uri="{FF2B5EF4-FFF2-40B4-BE49-F238E27FC236}">
                <a16:creationId xmlns:a16="http://schemas.microsoft.com/office/drawing/2014/main" id="{EF99CE2B-4E01-9049-909E-120E2AA123C6}"/>
              </a:ext>
            </a:extLst>
          </p:cNvPr>
          <p:cNvSpPr/>
          <p:nvPr/>
        </p:nvSpPr>
        <p:spPr>
          <a:xfrm>
            <a:off x="2783632" y="4460920"/>
            <a:ext cx="6696744" cy="1200329"/>
          </a:xfrm>
          <a:prstGeom prst="rect">
            <a:avLst/>
          </a:prstGeom>
        </p:spPr>
        <p:txBody>
          <a:bodyPr wrap="square">
            <a:spAutoFit/>
          </a:bodyPr>
          <a:lstStyle/>
          <a:p>
            <a:pPr marL="990600" lvl="1" indent="-533400">
              <a:buSzPct val="90000"/>
            </a:pPr>
            <a:r>
              <a:rPr lang="en-US" altLang="zh-CN" sz="2400" b="1" dirty="0" err="1">
                <a:solidFill>
                  <a:schemeClr val="tx1">
                    <a:lumMod val="65000"/>
                    <a:lumOff val="35000"/>
                  </a:schemeClr>
                </a:solidFill>
              </a:rPr>
              <a:t>int</a:t>
            </a:r>
            <a:r>
              <a:rPr lang="en-US" altLang="zh-CN" sz="2400" b="1" dirty="0">
                <a:solidFill>
                  <a:schemeClr val="tx1">
                    <a:lumMod val="65000"/>
                    <a:lumOff val="35000"/>
                  </a:schemeClr>
                </a:solidFill>
              </a:rPr>
              <a:t> i = 5;</a:t>
            </a:r>
          </a:p>
          <a:p>
            <a:pPr marL="990600" lvl="1" indent="-533400">
              <a:buSzPct val="90000"/>
            </a:pPr>
            <a:r>
              <a:rPr lang="en-US" altLang="zh-CN" sz="2400" b="1" dirty="0" err="1">
                <a:solidFill>
                  <a:schemeClr val="tx1">
                    <a:lumMod val="65000"/>
                    <a:lumOff val="35000"/>
                  </a:schemeClr>
                </a:solidFill>
              </a:rPr>
              <a:t>int</a:t>
            </a:r>
            <a:r>
              <a:rPr lang="en-US" altLang="zh-CN" sz="2400" b="1" dirty="0">
                <a:solidFill>
                  <a:schemeClr val="tx1">
                    <a:lumMod val="65000"/>
                    <a:lumOff val="35000"/>
                  </a:schemeClr>
                </a:solidFill>
              </a:rPr>
              <a:t> a = i++;	          i</a:t>
            </a:r>
            <a:r>
              <a:rPr lang="zh-CN" altLang="en-US" sz="2400" b="1" dirty="0">
                <a:solidFill>
                  <a:schemeClr val="tx1">
                    <a:lumMod val="65000"/>
                    <a:lumOff val="35000"/>
                  </a:schemeClr>
                </a:solidFill>
              </a:rPr>
              <a:t>先赋值再</a:t>
            </a:r>
            <a:r>
              <a:rPr lang="en-US" altLang="zh-CN" sz="2400" b="1" dirty="0">
                <a:solidFill>
                  <a:schemeClr val="tx1">
                    <a:lumMod val="65000"/>
                    <a:lumOff val="35000"/>
                  </a:schemeClr>
                </a:solidFill>
              </a:rPr>
              <a:t>++ 	</a:t>
            </a:r>
            <a:r>
              <a:rPr lang="en-US" altLang="zh-CN" sz="2400" b="1" dirty="0">
                <a:solidFill>
                  <a:schemeClr val="accent2"/>
                </a:solidFill>
              </a:rPr>
              <a:t>     a=5 i=6</a:t>
            </a:r>
          </a:p>
          <a:p>
            <a:pPr marL="990600" lvl="1" indent="-533400">
              <a:buSzPct val="90000"/>
            </a:pPr>
            <a:r>
              <a:rPr lang="en-US" altLang="zh-CN" sz="2400" b="1" dirty="0" err="1">
                <a:solidFill>
                  <a:schemeClr val="tx1">
                    <a:lumMod val="65000"/>
                    <a:lumOff val="35000"/>
                  </a:schemeClr>
                </a:solidFill>
              </a:rPr>
              <a:t>int</a:t>
            </a:r>
            <a:r>
              <a:rPr lang="en-US" altLang="zh-CN" sz="2400" b="1" dirty="0">
                <a:solidFill>
                  <a:schemeClr val="tx1">
                    <a:lumMod val="65000"/>
                    <a:lumOff val="35000"/>
                  </a:schemeClr>
                </a:solidFill>
              </a:rPr>
              <a:t> b = ++i;	          i</a:t>
            </a:r>
            <a:r>
              <a:rPr lang="zh-CN" altLang="en-US" sz="2400" b="1" dirty="0">
                <a:solidFill>
                  <a:schemeClr val="tx1">
                    <a:lumMod val="65000"/>
                    <a:lumOff val="35000"/>
                  </a:schemeClr>
                </a:solidFill>
              </a:rPr>
              <a:t>先</a:t>
            </a:r>
            <a:r>
              <a:rPr lang="en-US" altLang="zh-CN" sz="2400" b="1" dirty="0">
                <a:solidFill>
                  <a:schemeClr val="tx1">
                    <a:lumMod val="65000"/>
                    <a:lumOff val="35000"/>
                  </a:schemeClr>
                </a:solidFill>
              </a:rPr>
              <a:t>++</a:t>
            </a:r>
            <a:r>
              <a:rPr lang="zh-CN" altLang="en-US" sz="2400" b="1" dirty="0">
                <a:solidFill>
                  <a:schemeClr val="tx1">
                    <a:lumMod val="65000"/>
                    <a:lumOff val="35000"/>
                  </a:schemeClr>
                </a:solidFill>
              </a:rPr>
              <a:t>再赋值            </a:t>
            </a:r>
            <a:r>
              <a:rPr lang="en-US" altLang="zh-CN" sz="2400" b="1" dirty="0">
                <a:solidFill>
                  <a:schemeClr val="accent2"/>
                </a:solidFill>
              </a:rPr>
              <a:t>b=7 i=7</a:t>
            </a:r>
          </a:p>
        </p:txBody>
      </p:sp>
      <p:sp>
        <p:nvSpPr>
          <p:cNvPr id="8" name="矩形 7">
            <a:extLst>
              <a:ext uri="{FF2B5EF4-FFF2-40B4-BE49-F238E27FC236}">
                <a16:creationId xmlns:a16="http://schemas.microsoft.com/office/drawing/2014/main" id="{5D3719C6-FDF1-8545-97DA-8FE8279CF050}"/>
              </a:ext>
            </a:extLst>
          </p:cNvPr>
          <p:cNvSpPr/>
          <p:nvPr/>
        </p:nvSpPr>
        <p:spPr>
          <a:xfrm>
            <a:off x="7608168" y="4797152"/>
            <a:ext cx="1296144"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Tree>
    <p:extLst>
      <p:ext uri="{BB962C8B-B14F-4D97-AF65-F5344CB8AC3E}">
        <p14:creationId xmlns:p14="http://schemas.microsoft.com/office/powerpoint/2010/main" val="392036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89</a:t>
            </a:fld>
            <a:endParaRPr lang="zh-CN" altLang="en-US"/>
          </a:p>
        </p:txBody>
      </p:sp>
      <p:sp>
        <p:nvSpPr>
          <p:cNvPr id="9" name="TextBox 13">
            <a:extLst>
              <a:ext uri="{FF2B5EF4-FFF2-40B4-BE49-F238E27FC236}">
                <a16:creationId xmlns:a16="http://schemas.microsoft.com/office/drawing/2014/main" id="{94D7CC96-C1DB-7945-A019-2A09F7876D9B}"/>
              </a:ext>
            </a:extLst>
          </p:cNvPr>
          <p:cNvSpPr txBox="1"/>
          <p:nvPr/>
        </p:nvSpPr>
        <p:spPr>
          <a:xfrm>
            <a:off x="4367808" y="1628800"/>
            <a:ext cx="2952328" cy="1077218"/>
          </a:xfrm>
          <a:prstGeom prst="rect">
            <a:avLst/>
          </a:prstGeom>
          <a:noFill/>
        </p:spPr>
        <p:txBody>
          <a:bodyPr wrap="square" rtlCol="0">
            <a:spAutoFit/>
          </a:bodyPr>
          <a:lstStyle/>
          <a:p>
            <a:pPr algn="ctr"/>
            <a:r>
              <a:rPr lang="en-US" altLang="zh-CN" sz="3200" b="1" dirty="0">
                <a:solidFill>
                  <a:schemeClr val="accent2"/>
                </a:solidFill>
              </a:rPr>
              <a:t>++</a:t>
            </a:r>
            <a:r>
              <a:rPr lang="en-US" altLang="zh-CN" sz="2800" b="1" dirty="0">
                <a:solidFill>
                  <a:schemeClr val="accent2"/>
                </a:solidFill>
              </a:rPr>
              <a:t>(</a:t>
            </a:r>
            <a:r>
              <a:rPr lang="zh-CN" altLang="en-US" sz="2800" b="1" dirty="0">
                <a:solidFill>
                  <a:schemeClr val="accent2"/>
                </a:solidFill>
              </a:rPr>
              <a:t>自增运算符</a:t>
            </a:r>
            <a:r>
              <a:rPr lang="en-US" altLang="zh-CN" sz="2800" b="1" dirty="0">
                <a:solidFill>
                  <a:schemeClr val="accent2"/>
                </a:solidFill>
              </a:rPr>
              <a:t>)</a:t>
            </a:r>
            <a:r>
              <a:rPr lang="en-US" altLang="zh-CN" sz="3200" b="1" dirty="0">
                <a:solidFill>
                  <a:schemeClr val="accent2"/>
                </a:solidFill>
              </a:rPr>
              <a:t>     -- </a:t>
            </a:r>
            <a:r>
              <a:rPr lang="en-US" altLang="zh-CN" sz="2800" b="1" dirty="0">
                <a:solidFill>
                  <a:schemeClr val="accent2"/>
                </a:solidFill>
              </a:rPr>
              <a:t>(</a:t>
            </a:r>
            <a:r>
              <a:rPr lang="zh-CN" altLang="en-US" sz="2800" b="1" dirty="0">
                <a:solidFill>
                  <a:schemeClr val="accent2"/>
                </a:solidFill>
              </a:rPr>
              <a:t>自减运算符</a:t>
            </a:r>
            <a:r>
              <a:rPr lang="en-US" altLang="zh-CN" sz="2800" b="1" dirty="0">
                <a:solidFill>
                  <a:schemeClr val="accent2"/>
                </a:solidFill>
              </a:rPr>
              <a:t>)</a:t>
            </a:r>
            <a:endParaRPr lang="en-US" altLang="zh-CN" sz="3200" b="1" dirty="0">
              <a:solidFill>
                <a:schemeClr val="accent2"/>
              </a:solidFill>
            </a:endParaRPr>
          </a:p>
        </p:txBody>
      </p:sp>
      <p:sp>
        <p:nvSpPr>
          <p:cNvPr id="10" name="矩形 9">
            <a:extLst>
              <a:ext uri="{FF2B5EF4-FFF2-40B4-BE49-F238E27FC236}">
                <a16:creationId xmlns:a16="http://schemas.microsoft.com/office/drawing/2014/main" id="{772A4D69-E9A9-9641-9899-9FBBE184BF53}"/>
              </a:ext>
            </a:extLst>
          </p:cNvPr>
          <p:cNvSpPr/>
          <p:nvPr/>
        </p:nvSpPr>
        <p:spPr>
          <a:xfrm>
            <a:off x="2567608" y="2852936"/>
            <a:ext cx="6840760" cy="1148904"/>
          </a:xfrm>
          <a:prstGeom prst="rect">
            <a:avLst/>
          </a:prstGeom>
        </p:spPr>
        <p:txBody>
          <a:bodyPr wrap="square">
            <a:spAutoFit/>
          </a:bodyPr>
          <a:lstStyle/>
          <a:p>
            <a:pPr algn="ctr">
              <a:lnSpc>
                <a:spcPct val="150000"/>
              </a:lnSpc>
            </a:pPr>
            <a:r>
              <a:rPr lang="en-US" altLang="zh-CN" sz="2400" b="1" dirty="0">
                <a:solidFill>
                  <a:schemeClr val="accent1"/>
                </a:solidFill>
                <a:latin typeface="Courier New" pitchFamily="49" charset="0"/>
              </a:rPr>
              <a:t>++op1 </a:t>
            </a:r>
            <a:r>
              <a:rPr lang="en-US" altLang="zh-CN" sz="2400" b="1" dirty="0" err="1">
                <a:solidFill>
                  <a:schemeClr val="accent1"/>
                </a:solidFill>
                <a:latin typeface="Courier New" pitchFamily="49" charset="0"/>
              </a:rPr>
              <a:t>op1</a:t>
            </a:r>
            <a:r>
              <a:rPr lang="en-US" altLang="zh-CN" sz="2400" b="1" dirty="0">
                <a:solidFill>
                  <a:schemeClr val="accent1"/>
                </a:solidFill>
                <a:latin typeface="Courier New" pitchFamily="49" charset="0"/>
              </a:rPr>
              <a:t>++ </a:t>
            </a:r>
            <a:r>
              <a:rPr lang="zh-CN" altLang="en-US" sz="2400" b="1" dirty="0">
                <a:solidFill>
                  <a:schemeClr val="accent1"/>
                </a:solidFill>
                <a:latin typeface="Courier New" pitchFamily="49" charset="0"/>
              </a:rPr>
              <a:t>表示</a:t>
            </a:r>
            <a:r>
              <a:rPr lang="en-US" altLang="zh-CN" sz="2400" b="1" dirty="0">
                <a:solidFill>
                  <a:schemeClr val="accent1"/>
                </a:solidFill>
                <a:latin typeface="Courier New" pitchFamily="49" charset="0"/>
              </a:rPr>
              <a:t>op1</a:t>
            </a:r>
            <a:r>
              <a:rPr lang="zh-CN" altLang="en-US" sz="2400" b="1" dirty="0">
                <a:solidFill>
                  <a:schemeClr val="accent1"/>
                </a:solidFill>
                <a:latin typeface="Courier New" pitchFamily="49" charset="0"/>
              </a:rPr>
              <a:t>自增</a:t>
            </a:r>
            <a:r>
              <a:rPr lang="en-US" altLang="zh-CN" sz="2400" b="1" dirty="0">
                <a:solidFill>
                  <a:schemeClr val="accent1"/>
                </a:solidFill>
                <a:latin typeface="Courier New" pitchFamily="49" charset="0"/>
              </a:rPr>
              <a:t>1</a:t>
            </a:r>
          </a:p>
          <a:p>
            <a:pPr algn="ctr">
              <a:lnSpc>
                <a:spcPct val="150000"/>
              </a:lnSpc>
            </a:pPr>
            <a:r>
              <a:rPr lang="en-US" altLang="zh-CN" sz="2400" b="1" dirty="0">
                <a:solidFill>
                  <a:schemeClr val="accent1"/>
                </a:solidFill>
                <a:latin typeface="Courier New" pitchFamily="49" charset="0"/>
              </a:rPr>
              <a:t>--op1 </a:t>
            </a:r>
            <a:r>
              <a:rPr lang="en-US" altLang="zh-CN" sz="2400" b="1" dirty="0" err="1">
                <a:solidFill>
                  <a:schemeClr val="accent1"/>
                </a:solidFill>
                <a:latin typeface="Courier New" pitchFamily="49" charset="0"/>
              </a:rPr>
              <a:t>op1</a:t>
            </a:r>
            <a:r>
              <a:rPr lang="en-US" altLang="zh-CN" sz="2400" b="1" dirty="0">
                <a:solidFill>
                  <a:schemeClr val="accent1"/>
                </a:solidFill>
                <a:latin typeface="Courier New" pitchFamily="49" charset="0"/>
              </a:rPr>
              <a:t>-- </a:t>
            </a:r>
            <a:r>
              <a:rPr lang="zh-CN" altLang="en-US" sz="2400" b="1" dirty="0">
                <a:solidFill>
                  <a:schemeClr val="accent1"/>
                </a:solidFill>
                <a:latin typeface="Courier New" pitchFamily="49" charset="0"/>
              </a:rPr>
              <a:t>表示</a:t>
            </a:r>
            <a:r>
              <a:rPr lang="en-US" altLang="zh-CN" sz="2400" b="1" dirty="0">
                <a:solidFill>
                  <a:schemeClr val="accent1"/>
                </a:solidFill>
                <a:latin typeface="Courier New" pitchFamily="49" charset="0"/>
              </a:rPr>
              <a:t>op1</a:t>
            </a:r>
            <a:r>
              <a:rPr lang="zh-CN" altLang="en-US" sz="2400" b="1" dirty="0">
                <a:solidFill>
                  <a:schemeClr val="accent1"/>
                </a:solidFill>
                <a:latin typeface="Courier New" pitchFamily="49" charset="0"/>
              </a:rPr>
              <a:t>自减</a:t>
            </a:r>
            <a:r>
              <a:rPr lang="en-US" altLang="zh-CN" sz="2400" b="1" dirty="0">
                <a:solidFill>
                  <a:schemeClr val="accent1"/>
                </a:solidFill>
                <a:latin typeface="Courier New" pitchFamily="49" charset="0"/>
              </a:rPr>
              <a:t>1</a:t>
            </a:r>
            <a:endParaRPr lang="zh-CN" altLang="en-US" sz="2400" b="1" dirty="0">
              <a:solidFill>
                <a:schemeClr val="accent1"/>
              </a:solidFill>
              <a:latin typeface="Courier New" pitchFamily="49" charset="0"/>
            </a:endParaRPr>
          </a:p>
        </p:txBody>
      </p:sp>
      <p:sp>
        <p:nvSpPr>
          <p:cNvPr id="11" name="Rectangle 6">
            <a:extLst>
              <a:ext uri="{FF2B5EF4-FFF2-40B4-BE49-F238E27FC236}">
                <a16:creationId xmlns:a16="http://schemas.microsoft.com/office/drawing/2014/main" id="{A80C4C3B-8A03-FD4D-85CE-63AA54DDA65E}"/>
              </a:ext>
            </a:extLst>
          </p:cNvPr>
          <p:cNvSpPr>
            <a:spLocks noChangeArrowheads="1"/>
          </p:cNvSpPr>
          <p:nvPr/>
        </p:nvSpPr>
        <p:spPr bwMode="auto">
          <a:xfrm>
            <a:off x="3599656" y="4353272"/>
            <a:ext cx="2362200" cy="9144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indent="-457200"/>
            <a:r>
              <a:rPr lang="en-US" altLang="zh-CN" b="1" dirty="0" err="1">
                <a:solidFill>
                  <a:schemeClr val="tx1">
                    <a:lumMod val="65000"/>
                    <a:lumOff val="35000"/>
                  </a:schemeClr>
                </a:solidFill>
              </a:rPr>
              <a:t>int</a:t>
            </a:r>
            <a:r>
              <a:rPr lang="en-US" altLang="zh-CN" b="1" dirty="0">
                <a:solidFill>
                  <a:schemeClr val="tx1">
                    <a:lumMod val="65000"/>
                    <a:lumOff val="35000"/>
                  </a:schemeClr>
                </a:solidFill>
              </a:rPr>
              <a:t> i = 10; </a:t>
            </a:r>
          </a:p>
          <a:p>
            <a:pPr marL="457200" indent="-457200"/>
            <a:r>
              <a:rPr lang="en-US" altLang="zh-CN" b="1" dirty="0" err="1">
                <a:solidFill>
                  <a:schemeClr val="tx1">
                    <a:lumMod val="65000"/>
                    <a:lumOff val="35000"/>
                  </a:schemeClr>
                </a:solidFill>
              </a:rPr>
              <a:t>int</a:t>
            </a:r>
            <a:r>
              <a:rPr lang="en-US" altLang="zh-CN" b="1" dirty="0">
                <a:solidFill>
                  <a:schemeClr val="tx1">
                    <a:lumMod val="65000"/>
                    <a:lumOff val="35000"/>
                  </a:schemeClr>
                </a:solidFill>
              </a:rPr>
              <a:t> n = i++%5; </a:t>
            </a:r>
          </a:p>
        </p:txBody>
      </p:sp>
      <p:sp>
        <p:nvSpPr>
          <p:cNvPr id="12" name="Rectangle 8">
            <a:extLst>
              <a:ext uri="{FF2B5EF4-FFF2-40B4-BE49-F238E27FC236}">
                <a16:creationId xmlns:a16="http://schemas.microsoft.com/office/drawing/2014/main" id="{29AA5D16-6C40-CF40-8637-6E7E7F78AA20}"/>
              </a:ext>
            </a:extLst>
          </p:cNvPr>
          <p:cNvSpPr>
            <a:spLocks noChangeArrowheads="1"/>
          </p:cNvSpPr>
          <p:nvPr/>
        </p:nvSpPr>
        <p:spPr bwMode="auto">
          <a:xfrm>
            <a:off x="6114256" y="4353272"/>
            <a:ext cx="2286000" cy="9144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indent="-457200"/>
            <a:r>
              <a:rPr lang="en-US" altLang="zh-CN" b="1">
                <a:solidFill>
                  <a:schemeClr val="tx1">
                    <a:lumMod val="65000"/>
                    <a:lumOff val="35000"/>
                  </a:schemeClr>
                </a:solidFill>
              </a:rPr>
              <a:t>int i = 10; </a:t>
            </a:r>
          </a:p>
          <a:p>
            <a:pPr marL="457200" indent="-457200"/>
            <a:r>
              <a:rPr lang="en-US" altLang="zh-CN" b="1">
                <a:solidFill>
                  <a:schemeClr val="tx1">
                    <a:lumMod val="65000"/>
                    <a:lumOff val="35000"/>
                  </a:schemeClr>
                </a:solidFill>
              </a:rPr>
              <a:t>int n = ++i%5; </a:t>
            </a:r>
          </a:p>
        </p:txBody>
      </p:sp>
      <p:sp>
        <p:nvSpPr>
          <p:cNvPr id="13" name="Rectangle 10">
            <a:extLst>
              <a:ext uri="{FF2B5EF4-FFF2-40B4-BE49-F238E27FC236}">
                <a16:creationId xmlns:a16="http://schemas.microsoft.com/office/drawing/2014/main" id="{8860DDC0-C57B-8248-9D79-B183B4768A24}"/>
              </a:ext>
            </a:extLst>
          </p:cNvPr>
          <p:cNvSpPr>
            <a:spLocks noChangeArrowheads="1"/>
          </p:cNvSpPr>
          <p:nvPr/>
        </p:nvSpPr>
        <p:spPr bwMode="auto">
          <a:xfrm>
            <a:off x="3599656" y="5343872"/>
            <a:ext cx="2362200" cy="5334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indent="-457200"/>
            <a:r>
              <a:rPr lang="en-US" altLang="zh-CN" b="1" dirty="0" err="1">
                <a:solidFill>
                  <a:schemeClr val="tx1">
                    <a:lumMod val="65000"/>
                    <a:lumOff val="35000"/>
                  </a:schemeClr>
                </a:solidFill>
              </a:rPr>
              <a:t>i</a:t>
            </a:r>
            <a:r>
              <a:rPr lang="en-US" altLang="zh-CN" b="1" dirty="0">
                <a:solidFill>
                  <a:schemeClr val="tx1">
                    <a:lumMod val="65000"/>
                    <a:lumOff val="35000"/>
                  </a:schemeClr>
                </a:solidFill>
              </a:rPr>
              <a:t> = 11, n = 0</a:t>
            </a:r>
          </a:p>
        </p:txBody>
      </p:sp>
      <p:sp>
        <p:nvSpPr>
          <p:cNvPr id="14" name="Rectangle 11">
            <a:extLst>
              <a:ext uri="{FF2B5EF4-FFF2-40B4-BE49-F238E27FC236}">
                <a16:creationId xmlns:a16="http://schemas.microsoft.com/office/drawing/2014/main" id="{47F195C2-C81B-E94F-AE5D-E14463C42131}"/>
              </a:ext>
            </a:extLst>
          </p:cNvPr>
          <p:cNvSpPr>
            <a:spLocks noChangeArrowheads="1"/>
          </p:cNvSpPr>
          <p:nvPr/>
        </p:nvSpPr>
        <p:spPr bwMode="auto">
          <a:xfrm>
            <a:off x="6114256" y="5343872"/>
            <a:ext cx="2286000" cy="5334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indent="-457200"/>
            <a:r>
              <a:rPr lang="en-US" altLang="zh-CN" b="1">
                <a:solidFill>
                  <a:schemeClr val="tx1">
                    <a:lumMod val="65000"/>
                    <a:lumOff val="35000"/>
                  </a:schemeClr>
                </a:solidFill>
              </a:rPr>
              <a:t>i = 11, n = 1</a:t>
            </a:r>
          </a:p>
        </p:txBody>
      </p:sp>
      <p:sp>
        <p:nvSpPr>
          <p:cNvPr id="15" name="object 2">
            <a:extLst>
              <a:ext uri="{FF2B5EF4-FFF2-40B4-BE49-F238E27FC236}">
                <a16:creationId xmlns:a16="http://schemas.microsoft.com/office/drawing/2014/main" id="{500068F9-D7A5-3445-A0C3-D393C732FAAE}"/>
              </a:ext>
            </a:extLst>
          </p:cNvPr>
          <p:cNvSpPr txBox="1"/>
          <p:nvPr/>
        </p:nvSpPr>
        <p:spPr>
          <a:xfrm>
            <a:off x="457199" y="381000"/>
            <a:ext cx="772703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运算符：自增自减运算符</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45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2" grpId="0" animBg="1" autoUpdateAnimBg="0"/>
      <p:bldP spid="13" grpId="0" animBg="1" autoUpdateAnimBg="0"/>
      <p:bldP spid="1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5" name="TextBox 4"/>
          <p:cNvSpPr txBox="1"/>
          <p:nvPr/>
        </p:nvSpPr>
        <p:spPr>
          <a:xfrm>
            <a:off x="1894846" y="1799239"/>
            <a:ext cx="1584176" cy="523220"/>
          </a:xfrm>
          <a:prstGeom prst="rect">
            <a:avLst/>
          </a:prstGeom>
          <a:noFill/>
        </p:spPr>
        <p:txBody>
          <a:bodyPr wrap="square" rtlCol="0">
            <a:spAutoFit/>
          </a:bodyPr>
          <a:lstStyle/>
          <a:p>
            <a:r>
              <a:rPr lang="en-US" altLang="zh-CN" sz="2800" b="1" dirty="0">
                <a:solidFill>
                  <a:schemeClr val="accent1"/>
                </a:solidFill>
              </a:rPr>
              <a:t>Chapter1</a:t>
            </a:r>
            <a:endParaRPr lang="zh-CN" altLang="en-US" sz="2800" b="1" dirty="0">
              <a:solidFill>
                <a:schemeClr val="accent1"/>
              </a:solidFill>
            </a:endParaRPr>
          </a:p>
        </p:txBody>
      </p:sp>
      <p:sp>
        <p:nvSpPr>
          <p:cNvPr id="13" name="TextBox 12"/>
          <p:cNvSpPr txBox="1"/>
          <p:nvPr/>
        </p:nvSpPr>
        <p:spPr>
          <a:xfrm>
            <a:off x="7824192" y="1799239"/>
            <a:ext cx="2016224" cy="523220"/>
          </a:xfrm>
          <a:prstGeom prst="rect">
            <a:avLst/>
          </a:prstGeom>
          <a:noFill/>
        </p:spPr>
        <p:txBody>
          <a:bodyPr wrap="square" rtlCol="0">
            <a:spAutoFit/>
          </a:bodyPr>
          <a:lstStyle/>
          <a:p>
            <a:r>
              <a:rPr lang="en-US" altLang="zh-CN" sz="2800" b="1" dirty="0">
                <a:solidFill>
                  <a:schemeClr val="accent1"/>
                </a:solidFill>
              </a:rPr>
              <a:t>Chapter2</a:t>
            </a:r>
            <a:endParaRPr lang="zh-CN" altLang="en-US" sz="2800" b="1" dirty="0">
              <a:solidFill>
                <a:schemeClr val="accent1"/>
              </a:solidFill>
            </a:endParaRPr>
          </a:p>
        </p:txBody>
      </p:sp>
      <p:cxnSp>
        <p:nvCxnSpPr>
          <p:cNvPr id="7" name="直接连接符 6"/>
          <p:cNvCxnSpPr/>
          <p:nvPr/>
        </p:nvCxnSpPr>
        <p:spPr>
          <a:xfrm>
            <a:off x="5591944" y="1916832"/>
            <a:ext cx="0" cy="41924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4766" y="2794497"/>
            <a:ext cx="3528392" cy="2660600"/>
          </a:xfrm>
          <a:prstGeom prst="rect">
            <a:avLst/>
          </a:prstGeom>
          <a:noFill/>
        </p:spPr>
        <p:txBody>
          <a:bodyPr wrap="square" rtlCol="0">
            <a:spAutoFit/>
          </a:bodyPr>
          <a:lstStyle/>
          <a:p>
            <a:pPr marL="285750" indent="-285750">
              <a:lnSpc>
                <a:spcPct val="150000"/>
              </a:lnSpc>
              <a:buFont typeface="Wingdings" pitchFamily="2" charset="2"/>
              <a:buChar char="ü"/>
            </a:pPr>
            <a:r>
              <a:rPr lang="en-US" altLang="zh-CN" sz="2400" dirty="0"/>
              <a:t>Java</a:t>
            </a:r>
            <a:r>
              <a:rPr lang="zh-CN" altLang="en-US" sz="2400" dirty="0"/>
              <a:t>相关基础内容</a:t>
            </a:r>
            <a:endParaRPr lang="en-US" altLang="zh-CN" sz="2400" dirty="0"/>
          </a:p>
          <a:p>
            <a:pPr marL="285750" indent="-285750">
              <a:lnSpc>
                <a:spcPct val="150000"/>
              </a:lnSpc>
              <a:buFont typeface="Wingdings" pitchFamily="2" charset="2"/>
              <a:buChar char="ü"/>
            </a:pPr>
            <a:r>
              <a:rPr lang="zh-CN" altLang="en-US" sz="2400" dirty="0"/>
              <a:t>如何编写</a:t>
            </a:r>
            <a:r>
              <a:rPr lang="en-US" altLang="zh-CN" sz="2400" dirty="0"/>
              <a:t>Java</a:t>
            </a:r>
            <a:r>
              <a:rPr lang="zh-CN" altLang="en-US" sz="2400" dirty="0"/>
              <a:t>程序</a:t>
            </a:r>
            <a:endParaRPr lang="en-US" altLang="zh-CN" sz="2400" dirty="0"/>
          </a:p>
          <a:p>
            <a:pPr>
              <a:lnSpc>
                <a:spcPct val="150000"/>
              </a:lnSpc>
            </a:pPr>
            <a:r>
              <a:rPr lang="zh-CN" altLang="en-US" sz="1600" dirty="0">
                <a:solidFill>
                  <a:srgbClr val="FF0000"/>
                </a:solidFill>
              </a:rPr>
              <a:t>    </a:t>
            </a:r>
            <a:r>
              <a:rPr lang="en-US" altLang="zh-CN" sz="1600" dirty="0">
                <a:solidFill>
                  <a:srgbClr val="FF0000"/>
                </a:solidFill>
              </a:rPr>
              <a:t>Install</a:t>
            </a:r>
            <a:r>
              <a:rPr lang="zh-CN" altLang="en-US" sz="1600" dirty="0">
                <a:solidFill>
                  <a:srgbClr val="FF0000"/>
                </a:solidFill>
              </a:rPr>
              <a:t> </a:t>
            </a:r>
            <a:r>
              <a:rPr lang="en-US" altLang="zh-CN" sz="1600" dirty="0">
                <a:solidFill>
                  <a:srgbClr val="FF0000"/>
                </a:solidFill>
              </a:rPr>
              <a:t>JDK</a:t>
            </a:r>
            <a:r>
              <a:rPr lang="zh-CN" altLang="en-US" sz="1600" dirty="0">
                <a:solidFill>
                  <a:srgbClr val="FF0000"/>
                </a:solidFill>
              </a:rPr>
              <a:t> </a:t>
            </a:r>
            <a:r>
              <a:rPr lang="en-US" altLang="zh-CN" sz="1600" dirty="0">
                <a:solidFill>
                  <a:srgbClr val="FF0000"/>
                </a:solidFill>
              </a:rPr>
              <a:t>(JRE);</a:t>
            </a:r>
            <a:r>
              <a:rPr lang="zh-CN" altLang="en-US" sz="1600" dirty="0">
                <a:solidFill>
                  <a:srgbClr val="FF0000"/>
                </a:solidFill>
              </a:rPr>
              <a:t> </a:t>
            </a:r>
            <a:r>
              <a:rPr lang="en-US" altLang="zh-CN" sz="1600" dirty="0">
                <a:solidFill>
                  <a:srgbClr val="FF0000"/>
                </a:solidFill>
              </a:rPr>
              <a:t>Coding</a:t>
            </a:r>
            <a:r>
              <a:rPr lang="zh-CN" altLang="en-US" sz="1600" dirty="0">
                <a:solidFill>
                  <a:srgbClr val="FF0000"/>
                </a:solidFill>
              </a:rPr>
              <a:t> </a:t>
            </a:r>
            <a:r>
              <a:rPr lang="en-US" altLang="zh-CN" sz="1600" dirty="0">
                <a:solidFill>
                  <a:srgbClr val="FF0000"/>
                </a:solidFill>
              </a:rPr>
              <a:t>with</a:t>
            </a:r>
            <a:r>
              <a:rPr lang="zh-CN" altLang="en-US" sz="1600" dirty="0">
                <a:solidFill>
                  <a:srgbClr val="FF0000"/>
                </a:solidFill>
              </a:rPr>
              <a:t> </a:t>
            </a:r>
            <a:r>
              <a:rPr lang="en-US" altLang="zh-CN" sz="1600" dirty="0">
                <a:solidFill>
                  <a:srgbClr val="FF0000"/>
                </a:solidFill>
              </a:rPr>
              <a:t>IDE</a:t>
            </a:r>
          </a:p>
          <a:p>
            <a:pPr marL="285750" indent="-285750">
              <a:lnSpc>
                <a:spcPct val="150000"/>
              </a:lnSpc>
              <a:buFont typeface="Wingdings" pitchFamily="2" charset="2"/>
              <a:buChar char="ü"/>
            </a:pPr>
            <a:r>
              <a:rPr lang="zh-CN" altLang="en-US" sz="2400" dirty="0"/>
              <a:t>如何编译</a:t>
            </a:r>
            <a:r>
              <a:rPr lang="en-US" altLang="zh-CN" sz="2400" dirty="0"/>
              <a:t>Java</a:t>
            </a:r>
            <a:r>
              <a:rPr lang="zh-CN" altLang="en-US" sz="2400" dirty="0"/>
              <a:t>程序</a:t>
            </a:r>
            <a:endParaRPr lang="en-US" altLang="zh-CN" sz="2400" dirty="0"/>
          </a:p>
          <a:p>
            <a:pPr marL="285750" indent="-285750">
              <a:lnSpc>
                <a:spcPct val="150000"/>
              </a:lnSpc>
              <a:buFont typeface="Wingdings" pitchFamily="2" charset="2"/>
              <a:buChar char="ü"/>
            </a:pPr>
            <a:r>
              <a:rPr lang="zh-CN" altLang="en-US" sz="2400" dirty="0"/>
              <a:t>如何执行</a:t>
            </a:r>
            <a:r>
              <a:rPr lang="en-US" altLang="zh-CN" sz="2400" dirty="0"/>
              <a:t>Java</a:t>
            </a:r>
            <a:r>
              <a:rPr lang="zh-CN" altLang="en-US" sz="2400" dirty="0"/>
              <a:t>程序</a:t>
            </a:r>
          </a:p>
        </p:txBody>
      </p:sp>
      <p:sp>
        <p:nvSpPr>
          <p:cNvPr id="18" name="TextBox 17"/>
          <p:cNvSpPr txBox="1"/>
          <p:nvPr/>
        </p:nvSpPr>
        <p:spPr>
          <a:xfrm>
            <a:off x="6631440" y="2970635"/>
            <a:ext cx="4320480" cy="2308324"/>
          </a:xfrm>
          <a:prstGeom prst="rect">
            <a:avLst/>
          </a:prstGeom>
          <a:noFill/>
        </p:spPr>
        <p:txBody>
          <a:bodyPr wrap="square" rtlCol="0">
            <a:spAutoFit/>
          </a:bodyPr>
          <a:lstStyle/>
          <a:p>
            <a:pPr marL="285750" indent="-285750">
              <a:lnSpc>
                <a:spcPct val="150000"/>
              </a:lnSpc>
              <a:buFont typeface="Wingdings" pitchFamily="2" charset="2"/>
              <a:buChar char="ü"/>
            </a:pPr>
            <a:r>
              <a:rPr lang="zh-CN" altLang="en-US" sz="2400" dirty="0"/>
              <a:t>通过例子了解程序基本要素</a:t>
            </a:r>
            <a:endParaRPr lang="en-US" altLang="zh-CN" sz="2400" dirty="0"/>
          </a:p>
          <a:p>
            <a:pPr marL="285750" indent="-285750">
              <a:lnSpc>
                <a:spcPct val="150000"/>
              </a:lnSpc>
              <a:buFont typeface="Wingdings" pitchFamily="2" charset="2"/>
              <a:buChar char="ü"/>
            </a:pPr>
            <a:r>
              <a:rPr lang="zh-CN" altLang="en-US" sz="2400" dirty="0"/>
              <a:t>学习基本数据类型</a:t>
            </a:r>
            <a:endParaRPr lang="en-US" altLang="zh-CN" sz="2400" dirty="0"/>
          </a:p>
          <a:p>
            <a:pPr marL="285750" indent="-285750">
              <a:lnSpc>
                <a:spcPct val="150000"/>
              </a:lnSpc>
              <a:buFont typeface="Wingdings" pitchFamily="2" charset="2"/>
              <a:buChar char="ü"/>
            </a:pPr>
            <a:r>
              <a:rPr lang="zh-CN" altLang="en-US" sz="2400" dirty="0"/>
              <a:t>学习变量、常量</a:t>
            </a:r>
            <a:endParaRPr lang="en-US" altLang="zh-CN" sz="2400" dirty="0"/>
          </a:p>
          <a:p>
            <a:pPr marL="285750" indent="-285750">
              <a:lnSpc>
                <a:spcPct val="150000"/>
              </a:lnSpc>
              <a:buFont typeface="Wingdings" pitchFamily="2" charset="2"/>
              <a:buChar char="ü"/>
            </a:pPr>
            <a:r>
              <a:rPr lang="zh-CN" altLang="en-US" sz="2400" dirty="0"/>
              <a:t>运算符、表达式等等</a:t>
            </a:r>
          </a:p>
        </p:txBody>
      </p:sp>
      <p:sp>
        <p:nvSpPr>
          <p:cNvPr id="3" name="矩形 2">
            <a:extLst>
              <a:ext uri="{FF2B5EF4-FFF2-40B4-BE49-F238E27FC236}">
                <a16:creationId xmlns:a16="http://schemas.microsoft.com/office/drawing/2014/main" id="{71331203-5E08-6041-9193-19A5DB8B5887}"/>
              </a:ext>
            </a:extLst>
          </p:cNvPr>
          <p:cNvSpPr/>
          <p:nvPr/>
        </p:nvSpPr>
        <p:spPr>
          <a:xfrm>
            <a:off x="1174766" y="4391527"/>
            <a:ext cx="2952328" cy="106357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624BC7A9-B00A-244B-AA90-5CC43B102C12}"/>
              </a:ext>
            </a:extLst>
          </p:cNvPr>
          <p:cNvSpPr/>
          <p:nvPr/>
        </p:nvSpPr>
        <p:spPr>
          <a:xfrm>
            <a:off x="1093269" y="5580096"/>
            <a:ext cx="3583994" cy="338554"/>
          </a:xfrm>
          <a:prstGeom prst="rect">
            <a:avLst/>
          </a:prstGeom>
        </p:spPr>
        <p:txBody>
          <a:bodyPr wrap="none">
            <a:spAutoFit/>
          </a:bodyPr>
          <a:lstStyle/>
          <a:p>
            <a:r>
              <a:rPr lang="en-US" altLang="zh-CN" sz="1600" dirty="0" err="1">
                <a:solidFill>
                  <a:srgbClr val="FF0000"/>
                </a:solidFill>
              </a:rPr>
              <a:t>Test.Java</a:t>
            </a:r>
            <a:r>
              <a:rPr lang="en-US" altLang="zh-CN" sz="1600" dirty="0">
                <a:solidFill>
                  <a:srgbClr val="FF0000"/>
                </a:solidFill>
              </a:rPr>
              <a:t>-</a:t>
            </a:r>
            <a:r>
              <a:rPr lang="en-US" altLang="zh-CN" sz="1600" dirty="0">
                <a:solidFill>
                  <a:srgbClr val="FF0000"/>
                </a:solidFill>
                <a:sym typeface="Wingdings" pitchFamily="2" charset="2"/>
              </a:rPr>
              <a:t></a:t>
            </a:r>
            <a:r>
              <a:rPr lang="zh-CN" altLang="en-US" sz="1600" dirty="0">
                <a:solidFill>
                  <a:srgbClr val="FF0000"/>
                </a:solidFill>
                <a:sym typeface="Wingdings" pitchFamily="2" charset="2"/>
              </a:rPr>
              <a:t>编译</a:t>
            </a:r>
            <a:r>
              <a:rPr lang="en-US" altLang="zh-CN" sz="1600" dirty="0">
                <a:solidFill>
                  <a:srgbClr val="FF0000"/>
                </a:solidFill>
                <a:sym typeface="Wingdings" pitchFamily="2" charset="2"/>
              </a:rPr>
              <a:t></a:t>
            </a:r>
            <a:r>
              <a:rPr lang="en-US" altLang="zh-CN" sz="1600" dirty="0" err="1">
                <a:solidFill>
                  <a:srgbClr val="FF0000"/>
                </a:solidFill>
                <a:sym typeface="Wingdings" pitchFamily="2" charset="2"/>
              </a:rPr>
              <a:t>Test.class</a:t>
            </a:r>
            <a:r>
              <a:rPr lang="en-US" altLang="zh-CN" sz="1600" dirty="0">
                <a:solidFill>
                  <a:srgbClr val="FF0000"/>
                </a:solidFill>
                <a:sym typeface="Wingdings" pitchFamily="2" charset="2"/>
              </a:rPr>
              <a:t></a:t>
            </a:r>
            <a:r>
              <a:rPr lang="zh-CN" altLang="en-US" sz="1600" dirty="0">
                <a:solidFill>
                  <a:srgbClr val="FF0000"/>
                </a:solidFill>
                <a:sym typeface="Wingdings" pitchFamily="2" charset="2"/>
              </a:rPr>
              <a:t>解释执行</a:t>
            </a:r>
            <a:endParaRPr lang="zh-CN" altLang="en-US" sz="1600" dirty="0"/>
          </a:p>
        </p:txBody>
      </p:sp>
      <p:sp>
        <p:nvSpPr>
          <p:cNvPr id="14" name="object 2">
            <a:extLst>
              <a:ext uri="{FF2B5EF4-FFF2-40B4-BE49-F238E27FC236}">
                <a16:creationId xmlns:a16="http://schemas.microsoft.com/office/drawing/2014/main" id="{370543DC-F856-8344-93FD-E44A9716B559}"/>
              </a:ext>
            </a:extLst>
          </p:cNvPr>
          <p:cNvSpPr txBox="1"/>
          <p:nvPr/>
        </p:nvSpPr>
        <p:spPr>
          <a:xfrm>
            <a:off x="457199" y="381000"/>
            <a:ext cx="5922431"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Review</a:t>
            </a:r>
            <a:endParaRPr lang="zh-CN" altLang="en-US" sz="2800" b="1" spc="-5" dirty="0">
              <a:solidFill>
                <a:schemeClr val="tx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13936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90</a:t>
            </a:fld>
            <a:endParaRPr lang="zh-CN" altLang="en-US"/>
          </a:p>
        </p:txBody>
      </p:sp>
      <p:sp>
        <p:nvSpPr>
          <p:cNvPr id="15" name="矩形 14">
            <a:extLst>
              <a:ext uri="{FF2B5EF4-FFF2-40B4-BE49-F238E27FC236}">
                <a16:creationId xmlns:a16="http://schemas.microsoft.com/office/drawing/2014/main" id="{E30BDB5E-DAD5-0347-BEE8-83A2BAC69D05}"/>
              </a:ext>
            </a:extLst>
          </p:cNvPr>
          <p:cNvSpPr/>
          <p:nvPr/>
        </p:nvSpPr>
        <p:spPr>
          <a:xfrm>
            <a:off x="2135560" y="2301840"/>
            <a:ext cx="4572000" cy="1631216"/>
          </a:xfrm>
          <a:prstGeom prst="rect">
            <a:avLst/>
          </a:prstGeom>
        </p:spPr>
        <p:txBody>
          <a:bodyPr>
            <a:spAutoFit/>
          </a:bodyPr>
          <a:lstStyle/>
          <a:p>
            <a:r>
              <a:rPr lang="en-US" altLang="zh-CN" sz="2800" b="1" dirty="0" err="1">
                <a:solidFill>
                  <a:schemeClr val="accent2"/>
                </a:solidFill>
              </a:rPr>
              <a:t>int</a:t>
            </a:r>
            <a:r>
              <a:rPr lang="en-US" altLang="zh-CN" sz="2800" b="1" dirty="0">
                <a:solidFill>
                  <a:schemeClr val="accent2"/>
                </a:solidFill>
              </a:rPr>
              <a:t> i = 10;</a:t>
            </a:r>
          </a:p>
          <a:p>
            <a:r>
              <a:rPr lang="en-US" altLang="zh-CN" sz="2800" b="1" dirty="0" err="1">
                <a:solidFill>
                  <a:schemeClr val="accent2"/>
                </a:solidFill>
              </a:rPr>
              <a:t>int</a:t>
            </a:r>
            <a:r>
              <a:rPr lang="en-US" altLang="zh-CN" sz="2800" b="1" dirty="0">
                <a:solidFill>
                  <a:schemeClr val="accent2"/>
                </a:solidFill>
              </a:rPr>
              <a:t> a = 0;</a:t>
            </a:r>
          </a:p>
          <a:p>
            <a:endParaRPr lang="zh-CN" altLang="en-US" sz="1600" dirty="0">
              <a:solidFill>
                <a:schemeClr val="accent2"/>
              </a:solidFill>
            </a:endParaRPr>
          </a:p>
          <a:p>
            <a:r>
              <a:rPr lang="en-US" altLang="zh-CN" sz="2800" b="1" dirty="0">
                <a:solidFill>
                  <a:schemeClr val="tx1">
                    <a:lumMod val="65000"/>
                    <a:lumOff val="35000"/>
                  </a:schemeClr>
                </a:solidFill>
              </a:rPr>
              <a:t>a = i++ + i++; </a:t>
            </a:r>
          </a:p>
        </p:txBody>
      </p:sp>
      <p:grpSp>
        <p:nvGrpSpPr>
          <p:cNvPr id="16" name="组合 15">
            <a:extLst>
              <a:ext uri="{FF2B5EF4-FFF2-40B4-BE49-F238E27FC236}">
                <a16:creationId xmlns:a16="http://schemas.microsoft.com/office/drawing/2014/main" id="{2C24B67E-E27E-1E47-95EF-DC76052C1A6A}"/>
              </a:ext>
            </a:extLst>
          </p:cNvPr>
          <p:cNvGrpSpPr/>
          <p:nvPr/>
        </p:nvGrpSpPr>
        <p:grpSpPr>
          <a:xfrm>
            <a:off x="5447929" y="2463354"/>
            <a:ext cx="2119697" cy="461590"/>
            <a:chOff x="4139952" y="2031306"/>
            <a:chExt cx="2119697" cy="461590"/>
          </a:xfrm>
        </p:grpSpPr>
        <p:sp>
          <p:nvSpPr>
            <p:cNvPr id="17" name="矩形 16">
              <a:extLst>
                <a:ext uri="{FF2B5EF4-FFF2-40B4-BE49-F238E27FC236}">
                  <a16:creationId xmlns:a16="http://schemas.microsoft.com/office/drawing/2014/main" id="{35F4B070-86CC-3B41-97D4-F68C0D0BF2B9}"/>
                </a:ext>
              </a:extLst>
            </p:cNvPr>
            <p:cNvSpPr/>
            <p:nvPr/>
          </p:nvSpPr>
          <p:spPr>
            <a:xfrm>
              <a:off x="5052682" y="2031306"/>
              <a:ext cx="1206967" cy="4615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10</a:t>
              </a:r>
            </a:p>
          </p:txBody>
        </p:sp>
        <p:sp>
          <p:nvSpPr>
            <p:cNvPr id="18" name="TextBox 5">
              <a:extLst>
                <a:ext uri="{FF2B5EF4-FFF2-40B4-BE49-F238E27FC236}">
                  <a16:creationId xmlns:a16="http://schemas.microsoft.com/office/drawing/2014/main" id="{B1D5A6C2-FFE3-9F44-AE9F-F0BE0A4ACBF7}"/>
                </a:ext>
              </a:extLst>
            </p:cNvPr>
            <p:cNvSpPr txBox="1"/>
            <p:nvPr/>
          </p:nvSpPr>
          <p:spPr>
            <a:xfrm>
              <a:off x="4139952" y="2077435"/>
              <a:ext cx="936104" cy="369332"/>
            </a:xfrm>
            <a:prstGeom prst="rect">
              <a:avLst/>
            </a:prstGeom>
            <a:noFill/>
          </p:spPr>
          <p:txBody>
            <a:bodyPr wrap="square" rtlCol="0">
              <a:spAutoFit/>
            </a:bodyPr>
            <a:lstStyle/>
            <a:p>
              <a:r>
                <a:rPr lang="en-US" altLang="zh-CN" b="1" dirty="0">
                  <a:solidFill>
                    <a:schemeClr val="accent2"/>
                  </a:solidFill>
                </a:rPr>
                <a:t>tmp1</a:t>
              </a:r>
              <a:endParaRPr lang="zh-CN" altLang="en-US" b="1" dirty="0">
                <a:solidFill>
                  <a:schemeClr val="accent2"/>
                </a:solidFill>
              </a:endParaRPr>
            </a:p>
          </p:txBody>
        </p:sp>
      </p:grpSp>
      <p:grpSp>
        <p:nvGrpSpPr>
          <p:cNvPr id="20" name="组合 19">
            <a:extLst>
              <a:ext uri="{FF2B5EF4-FFF2-40B4-BE49-F238E27FC236}">
                <a16:creationId xmlns:a16="http://schemas.microsoft.com/office/drawing/2014/main" id="{372F4C8F-5572-E14B-8186-BECCE22EB84A}"/>
              </a:ext>
            </a:extLst>
          </p:cNvPr>
          <p:cNvGrpSpPr/>
          <p:nvPr/>
        </p:nvGrpSpPr>
        <p:grpSpPr>
          <a:xfrm>
            <a:off x="5453375" y="3183434"/>
            <a:ext cx="2119697" cy="461590"/>
            <a:chOff x="4145398" y="2751386"/>
            <a:chExt cx="2119697" cy="461590"/>
          </a:xfrm>
        </p:grpSpPr>
        <p:sp>
          <p:nvSpPr>
            <p:cNvPr id="21" name="矩形 20">
              <a:extLst>
                <a:ext uri="{FF2B5EF4-FFF2-40B4-BE49-F238E27FC236}">
                  <a16:creationId xmlns:a16="http://schemas.microsoft.com/office/drawing/2014/main" id="{A4F9C758-DFE2-3749-9513-92D48BADA559}"/>
                </a:ext>
              </a:extLst>
            </p:cNvPr>
            <p:cNvSpPr/>
            <p:nvPr/>
          </p:nvSpPr>
          <p:spPr>
            <a:xfrm>
              <a:off x="5058128" y="2751386"/>
              <a:ext cx="1206967" cy="4615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11</a:t>
              </a:r>
            </a:p>
          </p:txBody>
        </p:sp>
        <p:sp>
          <p:nvSpPr>
            <p:cNvPr id="22" name="TextBox 16">
              <a:extLst>
                <a:ext uri="{FF2B5EF4-FFF2-40B4-BE49-F238E27FC236}">
                  <a16:creationId xmlns:a16="http://schemas.microsoft.com/office/drawing/2014/main" id="{538A3EF7-5BBA-9147-8180-43540B316CF8}"/>
                </a:ext>
              </a:extLst>
            </p:cNvPr>
            <p:cNvSpPr txBox="1"/>
            <p:nvPr/>
          </p:nvSpPr>
          <p:spPr>
            <a:xfrm>
              <a:off x="4145398" y="2797515"/>
              <a:ext cx="936104" cy="369332"/>
            </a:xfrm>
            <a:prstGeom prst="rect">
              <a:avLst/>
            </a:prstGeom>
            <a:noFill/>
          </p:spPr>
          <p:txBody>
            <a:bodyPr wrap="square" rtlCol="0">
              <a:spAutoFit/>
            </a:bodyPr>
            <a:lstStyle/>
            <a:p>
              <a:r>
                <a:rPr lang="en-US" altLang="zh-CN" b="1" dirty="0">
                  <a:solidFill>
                    <a:schemeClr val="accent2"/>
                  </a:solidFill>
                </a:rPr>
                <a:t>        i</a:t>
              </a:r>
              <a:endParaRPr lang="zh-CN" altLang="en-US" b="1" dirty="0">
                <a:solidFill>
                  <a:schemeClr val="accent2"/>
                </a:solidFill>
              </a:endParaRPr>
            </a:p>
          </p:txBody>
        </p:sp>
      </p:grpSp>
      <p:grpSp>
        <p:nvGrpSpPr>
          <p:cNvPr id="23" name="组合 22">
            <a:extLst>
              <a:ext uri="{FF2B5EF4-FFF2-40B4-BE49-F238E27FC236}">
                <a16:creationId xmlns:a16="http://schemas.microsoft.com/office/drawing/2014/main" id="{89AF7B67-07E2-4E44-8377-CB97AD70ACC8}"/>
              </a:ext>
            </a:extLst>
          </p:cNvPr>
          <p:cNvGrpSpPr/>
          <p:nvPr/>
        </p:nvGrpSpPr>
        <p:grpSpPr>
          <a:xfrm>
            <a:off x="7843028" y="2452394"/>
            <a:ext cx="2119697" cy="461590"/>
            <a:chOff x="6535051" y="2020346"/>
            <a:chExt cx="2119697" cy="461590"/>
          </a:xfrm>
        </p:grpSpPr>
        <p:sp>
          <p:nvSpPr>
            <p:cNvPr id="24" name="矩形 23">
              <a:extLst>
                <a:ext uri="{FF2B5EF4-FFF2-40B4-BE49-F238E27FC236}">
                  <a16:creationId xmlns:a16="http://schemas.microsoft.com/office/drawing/2014/main" id="{64952C14-42AB-5541-B1D5-418328DA6D12}"/>
                </a:ext>
              </a:extLst>
            </p:cNvPr>
            <p:cNvSpPr/>
            <p:nvPr/>
          </p:nvSpPr>
          <p:spPr>
            <a:xfrm>
              <a:off x="7447781" y="2020346"/>
              <a:ext cx="1206967" cy="4615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11</a:t>
              </a:r>
            </a:p>
          </p:txBody>
        </p:sp>
        <p:sp>
          <p:nvSpPr>
            <p:cNvPr id="25" name="TextBox 18">
              <a:extLst>
                <a:ext uri="{FF2B5EF4-FFF2-40B4-BE49-F238E27FC236}">
                  <a16:creationId xmlns:a16="http://schemas.microsoft.com/office/drawing/2014/main" id="{9A217919-B8B1-B241-A0AD-2AE44C04A21B}"/>
                </a:ext>
              </a:extLst>
            </p:cNvPr>
            <p:cNvSpPr txBox="1"/>
            <p:nvPr/>
          </p:nvSpPr>
          <p:spPr>
            <a:xfrm>
              <a:off x="6535051" y="2066475"/>
              <a:ext cx="936104" cy="369332"/>
            </a:xfrm>
            <a:prstGeom prst="rect">
              <a:avLst/>
            </a:prstGeom>
            <a:noFill/>
          </p:spPr>
          <p:txBody>
            <a:bodyPr wrap="square" rtlCol="0">
              <a:spAutoFit/>
            </a:bodyPr>
            <a:lstStyle/>
            <a:p>
              <a:r>
                <a:rPr lang="en-US" altLang="zh-CN" b="1" dirty="0">
                  <a:solidFill>
                    <a:schemeClr val="accent2"/>
                  </a:solidFill>
                </a:rPr>
                <a:t>tmp2</a:t>
              </a:r>
              <a:endParaRPr lang="zh-CN" altLang="en-US" b="1" dirty="0">
                <a:solidFill>
                  <a:schemeClr val="accent2"/>
                </a:solidFill>
              </a:endParaRPr>
            </a:p>
          </p:txBody>
        </p:sp>
      </p:grpSp>
      <p:grpSp>
        <p:nvGrpSpPr>
          <p:cNvPr id="26" name="组合 25">
            <a:extLst>
              <a:ext uri="{FF2B5EF4-FFF2-40B4-BE49-F238E27FC236}">
                <a16:creationId xmlns:a16="http://schemas.microsoft.com/office/drawing/2014/main" id="{B30467A2-71DD-A84C-BD37-B4D7E7FE65F5}"/>
              </a:ext>
            </a:extLst>
          </p:cNvPr>
          <p:cNvGrpSpPr/>
          <p:nvPr/>
        </p:nvGrpSpPr>
        <p:grpSpPr>
          <a:xfrm>
            <a:off x="7841290" y="3190965"/>
            <a:ext cx="2119697" cy="461590"/>
            <a:chOff x="4145398" y="2751386"/>
            <a:chExt cx="2119697" cy="461590"/>
          </a:xfrm>
        </p:grpSpPr>
        <p:sp>
          <p:nvSpPr>
            <p:cNvPr id="27" name="矩形 26">
              <a:extLst>
                <a:ext uri="{FF2B5EF4-FFF2-40B4-BE49-F238E27FC236}">
                  <a16:creationId xmlns:a16="http://schemas.microsoft.com/office/drawing/2014/main" id="{FAD3A4DE-3B4A-F34F-8F86-82208BB4E805}"/>
                </a:ext>
              </a:extLst>
            </p:cNvPr>
            <p:cNvSpPr/>
            <p:nvPr/>
          </p:nvSpPr>
          <p:spPr>
            <a:xfrm>
              <a:off x="5058128" y="2751386"/>
              <a:ext cx="1206967" cy="4615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21</a:t>
              </a:r>
            </a:p>
          </p:txBody>
        </p:sp>
        <p:sp>
          <p:nvSpPr>
            <p:cNvPr id="28" name="TextBox 21">
              <a:extLst>
                <a:ext uri="{FF2B5EF4-FFF2-40B4-BE49-F238E27FC236}">
                  <a16:creationId xmlns:a16="http://schemas.microsoft.com/office/drawing/2014/main" id="{58CF7741-99B6-094A-ADE7-E27CEC5DE5BC}"/>
                </a:ext>
              </a:extLst>
            </p:cNvPr>
            <p:cNvSpPr txBox="1"/>
            <p:nvPr/>
          </p:nvSpPr>
          <p:spPr>
            <a:xfrm>
              <a:off x="4145398" y="2797515"/>
              <a:ext cx="936104" cy="369332"/>
            </a:xfrm>
            <a:prstGeom prst="rect">
              <a:avLst/>
            </a:prstGeom>
            <a:noFill/>
          </p:spPr>
          <p:txBody>
            <a:bodyPr wrap="square" rtlCol="0">
              <a:spAutoFit/>
            </a:bodyPr>
            <a:lstStyle/>
            <a:p>
              <a:r>
                <a:rPr lang="en-US" altLang="zh-CN" b="1" dirty="0">
                  <a:solidFill>
                    <a:schemeClr val="accent2"/>
                  </a:solidFill>
                </a:rPr>
                <a:t>        a</a:t>
              </a:r>
              <a:endParaRPr lang="zh-CN" altLang="en-US" b="1" dirty="0">
                <a:solidFill>
                  <a:schemeClr val="accent2"/>
                </a:solidFill>
              </a:endParaRPr>
            </a:p>
          </p:txBody>
        </p:sp>
      </p:grpSp>
      <p:grpSp>
        <p:nvGrpSpPr>
          <p:cNvPr id="29" name="组合 28">
            <a:extLst>
              <a:ext uri="{FF2B5EF4-FFF2-40B4-BE49-F238E27FC236}">
                <a16:creationId xmlns:a16="http://schemas.microsoft.com/office/drawing/2014/main" id="{5F4A0477-44D4-EF45-B93A-4710033DB4C8}"/>
              </a:ext>
            </a:extLst>
          </p:cNvPr>
          <p:cNvGrpSpPr/>
          <p:nvPr/>
        </p:nvGrpSpPr>
        <p:grpSpPr>
          <a:xfrm>
            <a:off x="5447929" y="3176137"/>
            <a:ext cx="2119697" cy="461590"/>
            <a:chOff x="4145398" y="2751386"/>
            <a:chExt cx="2119697" cy="461590"/>
          </a:xfrm>
        </p:grpSpPr>
        <p:sp>
          <p:nvSpPr>
            <p:cNvPr id="30" name="矩形 29">
              <a:extLst>
                <a:ext uri="{FF2B5EF4-FFF2-40B4-BE49-F238E27FC236}">
                  <a16:creationId xmlns:a16="http://schemas.microsoft.com/office/drawing/2014/main" id="{43020872-67C7-3540-A242-CB9529E030BB}"/>
                </a:ext>
              </a:extLst>
            </p:cNvPr>
            <p:cNvSpPr/>
            <p:nvPr/>
          </p:nvSpPr>
          <p:spPr>
            <a:xfrm>
              <a:off x="5058128" y="2751386"/>
              <a:ext cx="1206967" cy="4615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12</a:t>
              </a:r>
            </a:p>
          </p:txBody>
        </p:sp>
        <p:sp>
          <p:nvSpPr>
            <p:cNvPr id="31" name="TextBox 27">
              <a:extLst>
                <a:ext uri="{FF2B5EF4-FFF2-40B4-BE49-F238E27FC236}">
                  <a16:creationId xmlns:a16="http://schemas.microsoft.com/office/drawing/2014/main" id="{DEABBD05-490C-2846-9B78-F03F85C2615A}"/>
                </a:ext>
              </a:extLst>
            </p:cNvPr>
            <p:cNvSpPr txBox="1"/>
            <p:nvPr/>
          </p:nvSpPr>
          <p:spPr>
            <a:xfrm>
              <a:off x="4145398" y="2797515"/>
              <a:ext cx="936104" cy="369332"/>
            </a:xfrm>
            <a:prstGeom prst="rect">
              <a:avLst/>
            </a:prstGeom>
            <a:noFill/>
          </p:spPr>
          <p:txBody>
            <a:bodyPr wrap="square" rtlCol="0">
              <a:spAutoFit/>
            </a:bodyPr>
            <a:lstStyle/>
            <a:p>
              <a:r>
                <a:rPr lang="en-US" altLang="zh-CN" b="1" dirty="0">
                  <a:solidFill>
                    <a:schemeClr val="accent2"/>
                  </a:solidFill>
                </a:rPr>
                <a:t>        i</a:t>
              </a:r>
              <a:endParaRPr lang="zh-CN" altLang="en-US" b="1" dirty="0">
                <a:solidFill>
                  <a:schemeClr val="accent2"/>
                </a:solidFill>
              </a:endParaRPr>
            </a:p>
          </p:txBody>
        </p:sp>
      </p:grpSp>
      <p:sp>
        <p:nvSpPr>
          <p:cNvPr id="32" name="object 2">
            <a:extLst>
              <a:ext uri="{FF2B5EF4-FFF2-40B4-BE49-F238E27FC236}">
                <a16:creationId xmlns:a16="http://schemas.microsoft.com/office/drawing/2014/main" id="{034AE044-C73F-3940-8777-96668D0871CE}"/>
              </a:ext>
            </a:extLst>
          </p:cNvPr>
          <p:cNvSpPr txBox="1"/>
          <p:nvPr/>
        </p:nvSpPr>
        <p:spPr>
          <a:xfrm>
            <a:off x="457199" y="381000"/>
            <a:ext cx="772703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运算符：自增自减运算符</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706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20"/>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91</a:t>
            </a:fld>
            <a:endParaRPr lang="zh-CN" altLang="en-US"/>
          </a:p>
        </p:txBody>
      </p:sp>
      <p:sp>
        <p:nvSpPr>
          <p:cNvPr id="32" name="矩形 31">
            <a:extLst>
              <a:ext uri="{FF2B5EF4-FFF2-40B4-BE49-F238E27FC236}">
                <a16:creationId xmlns:a16="http://schemas.microsoft.com/office/drawing/2014/main" id="{A9A1F87D-DDFE-214E-92A0-34B7B23B5C0B}"/>
              </a:ext>
            </a:extLst>
          </p:cNvPr>
          <p:cNvSpPr/>
          <p:nvPr/>
        </p:nvSpPr>
        <p:spPr>
          <a:xfrm>
            <a:off x="2135560" y="2301840"/>
            <a:ext cx="4572000" cy="1631216"/>
          </a:xfrm>
          <a:prstGeom prst="rect">
            <a:avLst/>
          </a:prstGeom>
        </p:spPr>
        <p:txBody>
          <a:bodyPr>
            <a:spAutoFit/>
          </a:bodyPr>
          <a:lstStyle/>
          <a:p>
            <a:r>
              <a:rPr lang="en-US" altLang="zh-CN" sz="2800" b="1" dirty="0" err="1">
                <a:solidFill>
                  <a:schemeClr val="accent2"/>
                </a:solidFill>
              </a:rPr>
              <a:t>int</a:t>
            </a:r>
            <a:r>
              <a:rPr lang="en-US" altLang="zh-CN" sz="2800" b="1" dirty="0">
                <a:solidFill>
                  <a:schemeClr val="accent2"/>
                </a:solidFill>
              </a:rPr>
              <a:t> i = 10;</a:t>
            </a:r>
          </a:p>
          <a:p>
            <a:r>
              <a:rPr lang="en-US" altLang="zh-CN" sz="2800" b="1" dirty="0" err="1">
                <a:solidFill>
                  <a:schemeClr val="accent2"/>
                </a:solidFill>
              </a:rPr>
              <a:t>int</a:t>
            </a:r>
            <a:r>
              <a:rPr lang="en-US" altLang="zh-CN" sz="2800" b="1" dirty="0">
                <a:solidFill>
                  <a:schemeClr val="accent2"/>
                </a:solidFill>
              </a:rPr>
              <a:t> a = 0;</a:t>
            </a:r>
          </a:p>
          <a:p>
            <a:endParaRPr lang="zh-CN" altLang="en-US" sz="1600" dirty="0">
              <a:solidFill>
                <a:schemeClr val="accent2"/>
              </a:solidFill>
            </a:endParaRPr>
          </a:p>
          <a:p>
            <a:r>
              <a:rPr lang="en-US" altLang="zh-CN" sz="2800" b="1" dirty="0">
                <a:solidFill>
                  <a:schemeClr val="tx1">
                    <a:lumMod val="65000"/>
                    <a:lumOff val="35000"/>
                  </a:schemeClr>
                </a:solidFill>
              </a:rPr>
              <a:t>a = ++i + ++i; </a:t>
            </a:r>
          </a:p>
        </p:txBody>
      </p:sp>
      <p:grpSp>
        <p:nvGrpSpPr>
          <p:cNvPr id="33" name="组合 32">
            <a:extLst>
              <a:ext uri="{FF2B5EF4-FFF2-40B4-BE49-F238E27FC236}">
                <a16:creationId xmlns:a16="http://schemas.microsoft.com/office/drawing/2014/main" id="{0DF45B53-CC54-784A-A291-56AB1519C58A}"/>
              </a:ext>
            </a:extLst>
          </p:cNvPr>
          <p:cNvGrpSpPr/>
          <p:nvPr/>
        </p:nvGrpSpPr>
        <p:grpSpPr>
          <a:xfrm>
            <a:off x="5447929" y="2463354"/>
            <a:ext cx="2119697" cy="461590"/>
            <a:chOff x="4139952" y="2031306"/>
            <a:chExt cx="2119697" cy="461590"/>
          </a:xfrm>
        </p:grpSpPr>
        <p:sp>
          <p:nvSpPr>
            <p:cNvPr id="34" name="矩形 33">
              <a:extLst>
                <a:ext uri="{FF2B5EF4-FFF2-40B4-BE49-F238E27FC236}">
                  <a16:creationId xmlns:a16="http://schemas.microsoft.com/office/drawing/2014/main" id="{6064D1E7-DE46-694E-AF19-3E9F898148DE}"/>
                </a:ext>
              </a:extLst>
            </p:cNvPr>
            <p:cNvSpPr/>
            <p:nvPr/>
          </p:nvSpPr>
          <p:spPr>
            <a:xfrm>
              <a:off x="5052682" y="2031306"/>
              <a:ext cx="1206967" cy="4615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11</a:t>
              </a:r>
            </a:p>
          </p:txBody>
        </p:sp>
        <p:sp>
          <p:nvSpPr>
            <p:cNvPr id="35" name="TextBox 5">
              <a:extLst>
                <a:ext uri="{FF2B5EF4-FFF2-40B4-BE49-F238E27FC236}">
                  <a16:creationId xmlns:a16="http://schemas.microsoft.com/office/drawing/2014/main" id="{9237C39A-D7A1-694A-B8B2-8D60431A9A3B}"/>
                </a:ext>
              </a:extLst>
            </p:cNvPr>
            <p:cNvSpPr txBox="1"/>
            <p:nvPr/>
          </p:nvSpPr>
          <p:spPr>
            <a:xfrm>
              <a:off x="4139952" y="2077435"/>
              <a:ext cx="936104" cy="369332"/>
            </a:xfrm>
            <a:prstGeom prst="rect">
              <a:avLst/>
            </a:prstGeom>
            <a:noFill/>
          </p:spPr>
          <p:txBody>
            <a:bodyPr wrap="square" rtlCol="0">
              <a:spAutoFit/>
            </a:bodyPr>
            <a:lstStyle/>
            <a:p>
              <a:r>
                <a:rPr lang="en-US" altLang="zh-CN" b="1" dirty="0">
                  <a:solidFill>
                    <a:schemeClr val="accent2"/>
                  </a:solidFill>
                </a:rPr>
                <a:t>        i</a:t>
              </a:r>
              <a:endParaRPr lang="zh-CN" altLang="en-US" b="1" dirty="0">
                <a:solidFill>
                  <a:schemeClr val="accent2"/>
                </a:solidFill>
              </a:endParaRPr>
            </a:p>
          </p:txBody>
        </p:sp>
      </p:grpSp>
      <p:grpSp>
        <p:nvGrpSpPr>
          <p:cNvPr id="36" name="组合 35">
            <a:extLst>
              <a:ext uri="{FF2B5EF4-FFF2-40B4-BE49-F238E27FC236}">
                <a16:creationId xmlns:a16="http://schemas.microsoft.com/office/drawing/2014/main" id="{7C3F8FB7-33CA-D649-97BD-C43E6B6EE389}"/>
              </a:ext>
            </a:extLst>
          </p:cNvPr>
          <p:cNvGrpSpPr/>
          <p:nvPr/>
        </p:nvGrpSpPr>
        <p:grpSpPr>
          <a:xfrm>
            <a:off x="7843028" y="3183434"/>
            <a:ext cx="2119697" cy="461590"/>
            <a:chOff x="6535051" y="2020346"/>
            <a:chExt cx="2119697" cy="461590"/>
          </a:xfrm>
        </p:grpSpPr>
        <p:sp>
          <p:nvSpPr>
            <p:cNvPr id="37" name="矩形 36">
              <a:extLst>
                <a:ext uri="{FF2B5EF4-FFF2-40B4-BE49-F238E27FC236}">
                  <a16:creationId xmlns:a16="http://schemas.microsoft.com/office/drawing/2014/main" id="{B57D536E-DF3B-E040-B914-2BD58F831E55}"/>
                </a:ext>
              </a:extLst>
            </p:cNvPr>
            <p:cNvSpPr/>
            <p:nvPr/>
          </p:nvSpPr>
          <p:spPr>
            <a:xfrm>
              <a:off x="7447781" y="2020346"/>
              <a:ext cx="1206967" cy="4615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12</a:t>
              </a:r>
            </a:p>
          </p:txBody>
        </p:sp>
        <p:sp>
          <p:nvSpPr>
            <p:cNvPr id="38" name="TextBox 18">
              <a:extLst>
                <a:ext uri="{FF2B5EF4-FFF2-40B4-BE49-F238E27FC236}">
                  <a16:creationId xmlns:a16="http://schemas.microsoft.com/office/drawing/2014/main" id="{181BAD17-975C-F245-8B59-6AD3699A4BBF}"/>
                </a:ext>
              </a:extLst>
            </p:cNvPr>
            <p:cNvSpPr txBox="1"/>
            <p:nvPr/>
          </p:nvSpPr>
          <p:spPr>
            <a:xfrm>
              <a:off x="6535051" y="2066475"/>
              <a:ext cx="936104" cy="369332"/>
            </a:xfrm>
            <a:prstGeom prst="rect">
              <a:avLst/>
            </a:prstGeom>
            <a:noFill/>
          </p:spPr>
          <p:txBody>
            <a:bodyPr wrap="square" rtlCol="0">
              <a:spAutoFit/>
            </a:bodyPr>
            <a:lstStyle/>
            <a:p>
              <a:r>
                <a:rPr lang="en-US" altLang="zh-CN" b="1" dirty="0">
                  <a:solidFill>
                    <a:schemeClr val="accent2"/>
                  </a:solidFill>
                </a:rPr>
                <a:t>tmp2</a:t>
              </a:r>
              <a:endParaRPr lang="zh-CN" altLang="en-US" b="1" dirty="0">
                <a:solidFill>
                  <a:schemeClr val="accent2"/>
                </a:solidFill>
              </a:endParaRPr>
            </a:p>
          </p:txBody>
        </p:sp>
      </p:grpSp>
      <p:grpSp>
        <p:nvGrpSpPr>
          <p:cNvPr id="39" name="组合 38">
            <a:extLst>
              <a:ext uri="{FF2B5EF4-FFF2-40B4-BE49-F238E27FC236}">
                <a16:creationId xmlns:a16="http://schemas.microsoft.com/office/drawing/2014/main" id="{ABFE60E8-656B-2348-8D04-02FE15DBA2DA}"/>
              </a:ext>
            </a:extLst>
          </p:cNvPr>
          <p:cNvGrpSpPr/>
          <p:nvPr/>
        </p:nvGrpSpPr>
        <p:grpSpPr>
          <a:xfrm>
            <a:off x="7841290" y="2463354"/>
            <a:ext cx="2119697" cy="461590"/>
            <a:chOff x="4145398" y="2751386"/>
            <a:chExt cx="2119697" cy="461590"/>
          </a:xfrm>
        </p:grpSpPr>
        <p:sp>
          <p:nvSpPr>
            <p:cNvPr id="40" name="矩形 39">
              <a:extLst>
                <a:ext uri="{FF2B5EF4-FFF2-40B4-BE49-F238E27FC236}">
                  <a16:creationId xmlns:a16="http://schemas.microsoft.com/office/drawing/2014/main" id="{EF37252B-6C34-604D-A952-4EA84D98F827}"/>
                </a:ext>
              </a:extLst>
            </p:cNvPr>
            <p:cNvSpPr/>
            <p:nvPr/>
          </p:nvSpPr>
          <p:spPr>
            <a:xfrm>
              <a:off x="5058128" y="2751386"/>
              <a:ext cx="1206967" cy="4615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23</a:t>
              </a:r>
            </a:p>
          </p:txBody>
        </p:sp>
        <p:sp>
          <p:nvSpPr>
            <p:cNvPr id="41" name="TextBox 21">
              <a:extLst>
                <a:ext uri="{FF2B5EF4-FFF2-40B4-BE49-F238E27FC236}">
                  <a16:creationId xmlns:a16="http://schemas.microsoft.com/office/drawing/2014/main" id="{A3605EB3-4926-8F44-A991-36DC65E1A2DA}"/>
                </a:ext>
              </a:extLst>
            </p:cNvPr>
            <p:cNvSpPr txBox="1"/>
            <p:nvPr/>
          </p:nvSpPr>
          <p:spPr>
            <a:xfrm>
              <a:off x="4145398" y="2797515"/>
              <a:ext cx="936104" cy="369332"/>
            </a:xfrm>
            <a:prstGeom prst="rect">
              <a:avLst/>
            </a:prstGeom>
            <a:noFill/>
          </p:spPr>
          <p:txBody>
            <a:bodyPr wrap="square" rtlCol="0">
              <a:spAutoFit/>
            </a:bodyPr>
            <a:lstStyle/>
            <a:p>
              <a:r>
                <a:rPr lang="en-US" altLang="zh-CN" b="1" dirty="0">
                  <a:solidFill>
                    <a:schemeClr val="accent2"/>
                  </a:solidFill>
                </a:rPr>
                <a:t>        a</a:t>
              </a:r>
              <a:endParaRPr lang="zh-CN" altLang="en-US" b="1" dirty="0">
                <a:solidFill>
                  <a:schemeClr val="accent2"/>
                </a:solidFill>
              </a:endParaRPr>
            </a:p>
          </p:txBody>
        </p:sp>
      </p:grpSp>
      <p:grpSp>
        <p:nvGrpSpPr>
          <p:cNvPr id="42" name="组合 41">
            <a:extLst>
              <a:ext uri="{FF2B5EF4-FFF2-40B4-BE49-F238E27FC236}">
                <a16:creationId xmlns:a16="http://schemas.microsoft.com/office/drawing/2014/main" id="{6ADBB5B8-D01F-9643-AE3E-9B57DF7D832D}"/>
              </a:ext>
            </a:extLst>
          </p:cNvPr>
          <p:cNvGrpSpPr/>
          <p:nvPr/>
        </p:nvGrpSpPr>
        <p:grpSpPr>
          <a:xfrm>
            <a:off x="5159897" y="3183434"/>
            <a:ext cx="2413175" cy="461590"/>
            <a:chOff x="3851920" y="2751386"/>
            <a:chExt cx="2413175" cy="461590"/>
          </a:xfrm>
        </p:grpSpPr>
        <p:sp>
          <p:nvSpPr>
            <p:cNvPr id="43" name="矩形 42">
              <a:extLst>
                <a:ext uri="{FF2B5EF4-FFF2-40B4-BE49-F238E27FC236}">
                  <a16:creationId xmlns:a16="http://schemas.microsoft.com/office/drawing/2014/main" id="{F2DDF3CF-C2C6-3840-8239-845147DA2730}"/>
                </a:ext>
              </a:extLst>
            </p:cNvPr>
            <p:cNvSpPr/>
            <p:nvPr/>
          </p:nvSpPr>
          <p:spPr>
            <a:xfrm>
              <a:off x="5058128" y="2751386"/>
              <a:ext cx="1206967" cy="4615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11</a:t>
              </a:r>
            </a:p>
          </p:txBody>
        </p:sp>
        <p:sp>
          <p:nvSpPr>
            <p:cNvPr id="44" name="TextBox 31">
              <a:extLst>
                <a:ext uri="{FF2B5EF4-FFF2-40B4-BE49-F238E27FC236}">
                  <a16:creationId xmlns:a16="http://schemas.microsoft.com/office/drawing/2014/main" id="{0474D48D-4801-D34C-B949-EB7D9F0502D1}"/>
                </a:ext>
              </a:extLst>
            </p:cNvPr>
            <p:cNvSpPr txBox="1"/>
            <p:nvPr/>
          </p:nvSpPr>
          <p:spPr>
            <a:xfrm>
              <a:off x="3851920" y="2797515"/>
              <a:ext cx="1229582" cy="369332"/>
            </a:xfrm>
            <a:prstGeom prst="rect">
              <a:avLst/>
            </a:prstGeom>
            <a:noFill/>
          </p:spPr>
          <p:txBody>
            <a:bodyPr wrap="square" rtlCol="0">
              <a:spAutoFit/>
            </a:bodyPr>
            <a:lstStyle/>
            <a:p>
              <a:r>
                <a:rPr lang="en-US" altLang="zh-CN" b="1" dirty="0">
                  <a:solidFill>
                    <a:schemeClr val="accent2"/>
                  </a:solidFill>
                </a:rPr>
                <a:t>       tmp1</a:t>
              </a:r>
              <a:endParaRPr lang="zh-CN" altLang="en-US" b="1" dirty="0">
                <a:solidFill>
                  <a:schemeClr val="accent2"/>
                </a:solidFill>
              </a:endParaRPr>
            </a:p>
          </p:txBody>
        </p:sp>
      </p:grpSp>
      <p:grpSp>
        <p:nvGrpSpPr>
          <p:cNvPr id="45" name="组合 44">
            <a:extLst>
              <a:ext uri="{FF2B5EF4-FFF2-40B4-BE49-F238E27FC236}">
                <a16:creationId xmlns:a16="http://schemas.microsoft.com/office/drawing/2014/main" id="{CA1797A2-2332-CE43-9782-AD9090A5F9D5}"/>
              </a:ext>
            </a:extLst>
          </p:cNvPr>
          <p:cNvGrpSpPr/>
          <p:nvPr/>
        </p:nvGrpSpPr>
        <p:grpSpPr>
          <a:xfrm>
            <a:off x="5447929" y="2463354"/>
            <a:ext cx="2119697" cy="461590"/>
            <a:chOff x="4139952" y="2031306"/>
            <a:chExt cx="2119697" cy="461590"/>
          </a:xfrm>
        </p:grpSpPr>
        <p:sp>
          <p:nvSpPr>
            <p:cNvPr id="46" name="矩形 45">
              <a:extLst>
                <a:ext uri="{FF2B5EF4-FFF2-40B4-BE49-F238E27FC236}">
                  <a16:creationId xmlns:a16="http://schemas.microsoft.com/office/drawing/2014/main" id="{9EA51802-4B3A-5843-B993-E467009FA4C3}"/>
                </a:ext>
              </a:extLst>
            </p:cNvPr>
            <p:cNvSpPr/>
            <p:nvPr/>
          </p:nvSpPr>
          <p:spPr>
            <a:xfrm>
              <a:off x="5052682" y="2031306"/>
              <a:ext cx="1206967" cy="461590"/>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itchFamily="34" charset="-122"/>
                  <a:ea typeface="微软雅黑" pitchFamily="34" charset="-122"/>
                </a:rPr>
                <a:t>12</a:t>
              </a:r>
            </a:p>
          </p:txBody>
        </p:sp>
        <p:sp>
          <p:nvSpPr>
            <p:cNvPr id="47" name="TextBox 34">
              <a:extLst>
                <a:ext uri="{FF2B5EF4-FFF2-40B4-BE49-F238E27FC236}">
                  <a16:creationId xmlns:a16="http://schemas.microsoft.com/office/drawing/2014/main" id="{1DBBDD7C-A4CC-014B-BDEB-B35B293B7B57}"/>
                </a:ext>
              </a:extLst>
            </p:cNvPr>
            <p:cNvSpPr txBox="1"/>
            <p:nvPr/>
          </p:nvSpPr>
          <p:spPr>
            <a:xfrm>
              <a:off x="4139952" y="2077435"/>
              <a:ext cx="936104" cy="369332"/>
            </a:xfrm>
            <a:prstGeom prst="rect">
              <a:avLst/>
            </a:prstGeom>
            <a:noFill/>
          </p:spPr>
          <p:txBody>
            <a:bodyPr wrap="square" rtlCol="0">
              <a:spAutoFit/>
            </a:bodyPr>
            <a:lstStyle/>
            <a:p>
              <a:r>
                <a:rPr lang="en-US" altLang="zh-CN" b="1" dirty="0">
                  <a:solidFill>
                    <a:schemeClr val="accent2"/>
                  </a:solidFill>
                </a:rPr>
                <a:t>        i</a:t>
              </a:r>
              <a:endParaRPr lang="zh-CN" altLang="en-US" b="1" dirty="0">
                <a:solidFill>
                  <a:schemeClr val="accent2"/>
                </a:solidFill>
              </a:endParaRPr>
            </a:p>
          </p:txBody>
        </p:sp>
      </p:grpSp>
      <p:sp>
        <p:nvSpPr>
          <p:cNvPr id="48" name="object 2">
            <a:extLst>
              <a:ext uri="{FF2B5EF4-FFF2-40B4-BE49-F238E27FC236}">
                <a16:creationId xmlns:a16="http://schemas.microsoft.com/office/drawing/2014/main" id="{BBEFCB1D-FC9F-E945-B294-1E6CA613F8B6}"/>
              </a:ext>
            </a:extLst>
          </p:cNvPr>
          <p:cNvSpPr txBox="1"/>
          <p:nvPr/>
        </p:nvSpPr>
        <p:spPr>
          <a:xfrm>
            <a:off x="457199" y="381000"/>
            <a:ext cx="772703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运算符：自增自减运算符</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645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 presetClass="exit" presetSubtype="0" fill="hold" nodeType="withEffect">
                                  <p:stCondLst>
                                    <p:cond delay="0"/>
                                  </p:stCondLst>
                                  <p:childTnLst>
                                    <p:set>
                                      <p:cBhvr>
                                        <p:cTn id="19" dur="1" fill="hold">
                                          <p:stCondLst>
                                            <p:cond delay="0"/>
                                          </p:stCondLst>
                                        </p:cTn>
                                        <p:tgtEl>
                                          <p:spTgt spid="3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92</a:t>
            </a:fld>
            <a:endParaRPr lang="zh-CN" altLang="en-US"/>
          </a:p>
        </p:txBody>
      </p:sp>
      <p:sp>
        <p:nvSpPr>
          <p:cNvPr id="19" name="object 2">
            <a:extLst>
              <a:ext uri="{FF2B5EF4-FFF2-40B4-BE49-F238E27FC236}">
                <a16:creationId xmlns:a16="http://schemas.microsoft.com/office/drawing/2014/main" id="{4A4F9C49-A7D9-1E48-BC74-7536E4A5FD5A}"/>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Operator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运算符：赋值运算法</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graphicFrame>
        <p:nvGraphicFramePr>
          <p:cNvPr id="20" name="表格 19">
            <a:extLst>
              <a:ext uri="{FF2B5EF4-FFF2-40B4-BE49-F238E27FC236}">
                <a16:creationId xmlns:a16="http://schemas.microsoft.com/office/drawing/2014/main" id="{1BAB81D0-AADD-2A47-BDD9-87BA1C868094}"/>
              </a:ext>
            </a:extLst>
          </p:cNvPr>
          <p:cNvGraphicFramePr>
            <a:graphicFrameLocks noGrp="1"/>
          </p:cNvGraphicFramePr>
          <p:nvPr>
            <p:extLst>
              <p:ext uri="{D42A27DB-BD31-4B8C-83A1-F6EECF244321}">
                <p14:modId xmlns:p14="http://schemas.microsoft.com/office/powerpoint/2010/main" val="1330625658"/>
              </p:ext>
            </p:extLst>
          </p:nvPr>
        </p:nvGraphicFramePr>
        <p:xfrm>
          <a:off x="1991543" y="1124744"/>
          <a:ext cx="7248128" cy="5562600"/>
        </p:xfrm>
        <a:graphic>
          <a:graphicData uri="http://schemas.openxmlformats.org/drawingml/2006/table">
            <a:tbl>
              <a:tblPr firstRow="1" bandRow="1">
                <a:tableStyleId>{5C22544A-7EE6-4342-B048-85BDC9FD1C3A}</a:tableStyleId>
              </a:tblPr>
              <a:tblGrid>
                <a:gridCol w="864097">
                  <a:extLst>
                    <a:ext uri="{9D8B030D-6E8A-4147-A177-3AD203B41FA5}">
                      <a16:colId xmlns:a16="http://schemas.microsoft.com/office/drawing/2014/main" val="20000"/>
                    </a:ext>
                  </a:extLst>
                </a:gridCol>
                <a:gridCol w="1939462">
                  <a:extLst>
                    <a:ext uri="{9D8B030D-6E8A-4147-A177-3AD203B41FA5}">
                      <a16:colId xmlns:a16="http://schemas.microsoft.com/office/drawing/2014/main" val="20001"/>
                    </a:ext>
                  </a:extLst>
                </a:gridCol>
                <a:gridCol w="4444569">
                  <a:extLst>
                    <a:ext uri="{9D8B030D-6E8A-4147-A177-3AD203B41FA5}">
                      <a16:colId xmlns:a16="http://schemas.microsoft.com/office/drawing/2014/main" val="20002"/>
                    </a:ext>
                  </a:extLst>
                </a:gridCol>
              </a:tblGrid>
              <a:tr h="370840">
                <a:tc>
                  <a:txBody>
                    <a:bodyPr/>
                    <a:lstStyle/>
                    <a:p>
                      <a:pPr algn="ctr"/>
                      <a:r>
                        <a:rPr lang="zh-CN" altLang="en-US" sz="1600" dirty="0"/>
                        <a:t>优先级</a:t>
                      </a:r>
                    </a:p>
                  </a:txBody>
                  <a:tcPr anchor="ctr"/>
                </a:tc>
                <a:tc>
                  <a:txBody>
                    <a:bodyPr/>
                    <a:lstStyle/>
                    <a:p>
                      <a:pPr algn="ctr"/>
                      <a:r>
                        <a:rPr lang="zh-CN" altLang="en-US" sz="1600" dirty="0"/>
                        <a:t>运算符类型</a:t>
                      </a:r>
                    </a:p>
                  </a:txBody>
                  <a:tcPr anchor="ctr"/>
                </a:tc>
                <a:tc>
                  <a:txBody>
                    <a:bodyPr/>
                    <a:lstStyle/>
                    <a:p>
                      <a:pPr algn="ctr"/>
                      <a:r>
                        <a:rPr lang="zh-CN" altLang="en-US" sz="1600" dirty="0"/>
                        <a:t>运算符</a:t>
                      </a:r>
                    </a:p>
                  </a:txBody>
                  <a:tcPr anchor="ctr"/>
                </a:tc>
                <a:extLst>
                  <a:ext uri="{0D108BD9-81ED-4DB2-BD59-A6C34878D82A}">
                    <a16:rowId xmlns:a16="http://schemas.microsoft.com/office/drawing/2014/main" val="10000"/>
                  </a:ext>
                </a:extLst>
              </a:tr>
              <a:tr h="370840">
                <a:tc>
                  <a:txBody>
                    <a:bodyPr/>
                    <a:lstStyle/>
                    <a:p>
                      <a:pPr algn="ctr"/>
                      <a:r>
                        <a:rPr lang="en-US" altLang="zh-CN" sz="1800" b="0" dirty="0">
                          <a:solidFill>
                            <a:srgbClr val="C00000"/>
                          </a:solidFill>
                          <a:latin typeface="Microsoft YaHei" panose="020B0503020204020204" pitchFamily="34" charset="-122"/>
                          <a:ea typeface="Microsoft YaHei" panose="020B0503020204020204" pitchFamily="34" charset="-122"/>
                        </a:rPr>
                        <a:t>1</a:t>
                      </a:r>
                      <a:endParaRPr lang="zh-CN" altLang="en-US" sz="1800" b="0" dirty="0">
                        <a:solidFill>
                          <a:srgbClr val="C0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zh-CN" altLang="en-US" sz="1800" b="0" dirty="0">
                          <a:solidFill>
                            <a:srgbClr val="C00000"/>
                          </a:solidFill>
                          <a:latin typeface="Microsoft YaHei" panose="020B0503020204020204" pitchFamily="34" charset="-122"/>
                          <a:ea typeface="Microsoft YaHei" panose="020B0503020204020204" pitchFamily="34" charset="-122"/>
                        </a:rPr>
                        <a:t>括号</a:t>
                      </a:r>
                    </a:p>
                  </a:txBody>
                  <a:tcPr anchor="ctr"/>
                </a:tc>
                <a:tc>
                  <a:txBody>
                    <a:bodyPr/>
                    <a:lstStyle/>
                    <a:p>
                      <a:pPr algn="ctr"/>
                      <a:r>
                        <a:rPr lang="en-US" altLang="zh-CN" dirty="0"/>
                        <a:t>()    []</a:t>
                      </a:r>
                      <a:endParaRPr lang="zh-CN" altLang="en-US" dirty="0"/>
                    </a:p>
                  </a:txBody>
                  <a:tcPr anchor="ctr"/>
                </a:tc>
                <a:extLst>
                  <a:ext uri="{0D108BD9-81ED-4DB2-BD59-A6C34878D82A}">
                    <a16:rowId xmlns:a16="http://schemas.microsoft.com/office/drawing/2014/main" val="10001"/>
                  </a:ext>
                </a:extLst>
              </a:tr>
              <a:tr h="370840">
                <a:tc>
                  <a:txBody>
                    <a:bodyPr/>
                    <a:lstStyle/>
                    <a:p>
                      <a:pPr algn="ctr"/>
                      <a:r>
                        <a:rPr lang="en-US" altLang="zh-CN" sz="1800" b="0" dirty="0">
                          <a:solidFill>
                            <a:srgbClr val="C00000"/>
                          </a:solidFill>
                          <a:latin typeface="Microsoft YaHei" panose="020B0503020204020204" pitchFamily="34" charset="-122"/>
                          <a:ea typeface="Microsoft YaHei" panose="020B0503020204020204" pitchFamily="34" charset="-122"/>
                        </a:rPr>
                        <a:t>2</a:t>
                      </a:r>
                      <a:endParaRPr lang="zh-CN" altLang="en-US" sz="1800" b="0" dirty="0">
                        <a:solidFill>
                          <a:srgbClr val="C0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zh-CN" altLang="en-US" sz="1800" b="0" dirty="0">
                          <a:solidFill>
                            <a:srgbClr val="C00000"/>
                          </a:solidFill>
                          <a:latin typeface="Microsoft YaHei" panose="020B0503020204020204" pitchFamily="34" charset="-122"/>
                          <a:ea typeface="Microsoft YaHei" panose="020B0503020204020204" pitchFamily="34" charset="-122"/>
                        </a:rPr>
                        <a:t>一元运算符</a:t>
                      </a:r>
                    </a:p>
                  </a:txBody>
                  <a:tcPr anchor="ctr"/>
                </a:tc>
                <a:tc>
                  <a:txBody>
                    <a:bodyPr/>
                    <a:lstStyle/>
                    <a:p>
                      <a:pPr algn="ctr"/>
                      <a:r>
                        <a:rPr lang="en-US" altLang="zh-CN" dirty="0"/>
                        <a:t>! +(</a:t>
                      </a:r>
                      <a:r>
                        <a:rPr lang="zh-CN" altLang="en-US" dirty="0"/>
                        <a:t>正号</a:t>
                      </a:r>
                      <a:r>
                        <a:rPr lang="en-US" altLang="zh-CN" dirty="0"/>
                        <a:t>) -(</a:t>
                      </a:r>
                      <a:r>
                        <a:rPr lang="zh-CN" altLang="en-US" dirty="0"/>
                        <a:t>负号</a:t>
                      </a:r>
                      <a:r>
                        <a:rPr lang="en-US" altLang="zh-CN" dirty="0"/>
                        <a:t>) ~(</a:t>
                      </a:r>
                      <a:r>
                        <a:rPr lang="zh-CN" altLang="en-US" dirty="0"/>
                        <a:t>取补</a:t>
                      </a:r>
                      <a:r>
                        <a:rPr lang="en-US" altLang="zh-CN" dirty="0"/>
                        <a:t>) ++(</a:t>
                      </a:r>
                      <a:r>
                        <a:rPr lang="zh-CN" altLang="en-US" dirty="0"/>
                        <a:t>自增</a:t>
                      </a:r>
                      <a:r>
                        <a:rPr lang="en-US" altLang="zh-CN" dirty="0"/>
                        <a:t>) - -(</a:t>
                      </a:r>
                      <a:r>
                        <a:rPr lang="zh-CN" altLang="en-US" dirty="0"/>
                        <a:t>自减</a:t>
                      </a:r>
                      <a:r>
                        <a:rPr lang="en-US" altLang="zh-CN" dirty="0"/>
                        <a:t>)</a:t>
                      </a:r>
                      <a:endParaRPr lang="zh-CN" altLang="en-US" dirty="0"/>
                    </a:p>
                  </a:txBody>
                  <a:tcPr anchor="ctr"/>
                </a:tc>
                <a:extLst>
                  <a:ext uri="{0D108BD9-81ED-4DB2-BD59-A6C34878D82A}">
                    <a16:rowId xmlns:a16="http://schemas.microsoft.com/office/drawing/2014/main" val="10002"/>
                  </a:ext>
                </a:extLst>
              </a:tr>
              <a:tr h="370840">
                <a:tc>
                  <a:txBody>
                    <a:bodyPr/>
                    <a:lstStyle/>
                    <a:p>
                      <a:pPr algn="ctr"/>
                      <a:r>
                        <a:rPr lang="en-US" altLang="zh-CN" sz="1800" b="0" dirty="0">
                          <a:solidFill>
                            <a:srgbClr val="C00000"/>
                          </a:solidFill>
                          <a:latin typeface="Microsoft YaHei" panose="020B0503020204020204" pitchFamily="34" charset="-122"/>
                          <a:ea typeface="Microsoft YaHei" panose="020B0503020204020204" pitchFamily="34" charset="-122"/>
                        </a:rPr>
                        <a:t>3</a:t>
                      </a:r>
                      <a:endParaRPr lang="zh-CN" altLang="en-US" sz="1800" b="0" dirty="0">
                        <a:solidFill>
                          <a:srgbClr val="C0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zh-CN" altLang="en-US" sz="1800" b="0" dirty="0">
                          <a:solidFill>
                            <a:srgbClr val="C00000"/>
                          </a:solidFill>
                          <a:latin typeface="Microsoft YaHei" panose="020B0503020204020204" pitchFamily="34" charset="-122"/>
                          <a:ea typeface="Microsoft YaHei" panose="020B0503020204020204" pitchFamily="34" charset="-122"/>
                        </a:rPr>
                        <a:t>算数运算符</a:t>
                      </a:r>
                    </a:p>
                  </a:txBody>
                  <a:tcPr anchor="ctr"/>
                </a:tc>
                <a:tc>
                  <a:txBody>
                    <a:bodyPr/>
                    <a:lstStyle/>
                    <a:p>
                      <a:pPr algn="ctr"/>
                      <a:r>
                        <a:rPr lang="en-US" altLang="zh-CN" dirty="0"/>
                        <a:t>*</a:t>
                      </a:r>
                      <a:r>
                        <a:rPr lang="en-US" altLang="zh-CN" baseline="0" dirty="0"/>
                        <a:t>    /    %</a:t>
                      </a:r>
                      <a:endParaRPr lang="zh-CN" altLang="en-US" dirty="0"/>
                    </a:p>
                  </a:txBody>
                  <a:tcPr anchor="ctr"/>
                </a:tc>
                <a:extLst>
                  <a:ext uri="{0D108BD9-81ED-4DB2-BD59-A6C34878D82A}">
                    <a16:rowId xmlns:a16="http://schemas.microsoft.com/office/drawing/2014/main" val="10003"/>
                  </a:ext>
                </a:extLst>
              </a:tr>
              <a:tr h="370840">
                <a:tc>
                  <a:txBody>
                    <a:bodyPr/>
                    <a:lstStyle/>
                    <a:p>
                      <a:pPr algn="ctr"/>
                      <a:r>
                        <a:rPr lang="en-US" altLang="zh-CN" sz="1800" b="0" dirty="0">
                          <a:solidFill>
                            <a:srgbClr val="C00000"/>
                          </a:solidFill>
                          <a:latin typeface="Microsoft YaHei" panose="020B0503020204020204" pitchFamily="34" charset="-122"/>
                          <a:ea typeface="Microsoft YaHei" panose="020B0503020204020204" pitchFamily="34" charset="-122"/>
                        </a:rPr>
                        <a:t>4</a:t>
                      </a:r>
                      <a:endParaRPr lang="zh-CN" altLang="en-US" sz="1800" b="0" dirty="0">
                        <a:solidFill>
                          <a:srgbClr val="C0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zh-CN" altLang="en-US" sz="1800" b="0" dirty="0">
                          <a:solidFill>
                            <a:srgbClr val="C00000"/>
                          </a:solidFill>
                          <a:latin typeface="Microsoft YaHei" panose="020B0503020204020204" pitchFamily="34" charset="-122"/>
                          <a:ea typeface="Microsoft YaHei" panose="020B0503020204020204" pitchFamily="34" charset="-122"/>
                        </a:rPr>
                        <a:t>算数运算符</a:t>
                      </a:r>
                    </a:p>
                  </a:txBody>
                  <a:tcPr anchor="ctr"/>
                </a:tc>
                <a:tc>
                  <a:txBody>
                    <a:bodyPr/>
                    <a:lstStyle/>
                    <a:p>
                      <a:pPr algn="ctr"/>
                      <a:r>
                        <a:rPr lang="en-US" altLang="zh-CN" dirty="0"/>
                        <a:t>+(</a:t>
                      </a:r>
                      <a:r>
                        <a:rPr lang="zh-CN" altLang="en-US" dirty="0"/>
                        <a:t>加号</a:t>
                      </a:r>
                      <a:r>
                        <a:rPr lang="en-US" altLang="zh-CN" dirty="0"/>
                        <a:t>)    -(</a:t>
                      </a:r>
                      <a:r>
                        <a:rPr lang="zh-CN" altLang="en-US" dirty="0"/>
                        <a:t>减号</a:t>
                      </a:r>
                      <a:r>
                        <a:rPr lang="en-US" altLang="zh-CN" dirty="0"/>
                        <a:t>)</a:t>
                      </a:r>
                      <a:endParaRPr lang="zh-CN" altLang="en-US" dirty="0"/>
                    </a:p>
                  </a:txBody>
                  <a:tcPr anchor="ctr"/>
                </a:tc>
                <a:extLst>
                  <a:ext uri="{0D108BD9-81ED-4DB2-BD59-A6C34878D82A}">
                    <a16:rowId xmlns:a16="http://schemas.microsoft.com/office/drawing/2014/main" val="10004"/>
                  </a:ext>
                </a:extLst>
              </a:tr>
              <a:tr h="370840">
                <a:tc>
                  <a:txBody>
                    <a:bodyPr/>
                    <a:lstStyle/>
                    <a:p>
                      <a:pPr algn="ctr"/>
                      <a:r>
                        <a:rPr lang="en-US" altLang="zh-CN" sz="1800" b="0" dirty="0">
                          <a:solidFill>
                            <a:srgbClr val="C00000"/>
                          </a:solidFill>
                          <a:latin typeface="Microsoft YaHei" panose="020B0503020204020204" pitchFamily="34" charset="-122"/>
                          <a:ea typeface="Microsoft YaHei" panose="020B0503020204020204" pitchFamily="34" charset="-122"/>
                        </a:rPr>
                        <a:t>5</a:t>
                      </a:r>
                      <a:endParaRPr lang="zh-CN" altLang="en-US" sz="1800" b="0" dirty="0">
                        <a:solidFill>
                          <a:srgbClr val="C0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zh-CN" altLang="en-US" sz="1800" b="0" dirty="0">
                          <a:solidFill>
                            <a:srgbClr val="C00000"/>
                          </a:solidFill>
                          <a:latin typeface="Microsoft YaHei" panose="020B0503020204020204" pitchFamily="34" charset="-122"/>
                          <a:ea typeface="Microsoft YaHei" panose="020B0503020204020204" pitchFamily="34" charset="-122"/>
                        </a:rPr>
                        <a:t>位运算符（移位）</a:t>
                      </a:r>
                    </a:p>
                  </a:txBody>
                  <a:tcPr anchor="ctr"/>
                </a:tc>
                <a:tc>
                  <a:txBody>
                    <a:bodyPr/>
                    <a:lstStyle/>
                    <a:p>
                      <a:pPr algn="ctr"/>
                      <a:r>
                        <a:rPr lang="en-US" altLang="zh-CN" dirty="0"/>
                        <a:t>&lt;&lt;    &gt;&gt;    &gt;&gt;&gt;</a:t>
                      </a:r>
                      <a:endParaRPr lang="zh-CN" altLang="en-US" dirty="0"/>
                    </a:p>
                  </a:txBody>
                  <a:tcPr anchor="ctr"/>
                </a:tc>
                <a:extLst>
                  <a:ext uri="{0D108BD9-81ED-4DB2-BD59-A6C34878D82A}">
                    <a16:rowId xmlns:a16="http://schemas.microsoft.com/office/drawing/2014/main" val="10005"/>
                  </a:ext>
                </a:extLst>
              </a:tr>
              <a:tr h="370840">
                <a:tc>
                  <a:txBody>
                    <a:bodyPr/>
                    <a:lstStyle/>
                    <a:p>
                      <a:pPr algn="ctr"/>
                      <a:r>
                        <a:rPr lang="en-US" altLang="zh-CN" sz="1800" b="0" dirty="0">
                          <a:solidFill>
                            <a:srgbClr val="C00000"/>
                          </a:solidFill>
                          <a:latin typeface="Microsoft YaHei" panose="020B0503020204020204" pitchFamily="34" charset="-122"/>
                          <a:ea typeface="Microsoft YaHei" panose="020B0503020204020204" pitchFamily="34" charset="-122"/>
                        </a:rPr>
                        <a:t>6</a:t>
                      </a:r>
                      <a:endParaRPr lang="zh-CN" altLang="en-US" sz="1800" b="0" dirty="0">
                        <a:solidFill>
                          <a:srgbClr val="C0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zh-CN" altLang="en-US" sz="1800" b="0" dirty="0">
                          <a:solidFill>
                            <a:srgbClr val="C00000"/>
                          </a:solidFill>
                          <a:latin typeface="Microsoft YaHei" panose="020B0503020204020204" pitchFamily="34" charset="-122"/>
                          <a:ea typeface="Microsoft YaHei" panose="020B0503020204020204" pitchFamily="34" charset="-122"/>
                        </a:rPr>
                        <a:t>关系运算符</a:t>
                      </a:r>
                    </a:p>
                  </a:txBody>
                  <a:tcPr anchor="ctr"/>
                </a:tc>
                <a:tc>
                  <a:txBody>
                    <a:bodyPr/>
                    <a:lstStyle/>
                    <a:p>
                      <a:pPr algn="ctr"/>
                      <a:r>
                        <a:rPr lang="en-US" altLang="zh-CN" dirty="0"/>
                        <a:t>&lt; &gt; &lt;= &gt;=</a:t>
                      </a:r>
                      <a:endParaRPr lang="zh-CN" altLang="en-US" dirty="0"/>
                    </a:p>
                  </a:txBody>
                  <a:tcPr anchor="ctr"/>
                </a:tc>
                <a:extLst>
                  <a:ext uri="{0D108BD9-81ED-4DB2-BD59-A6C34878D82A}">
                    <a16:rowId xmlns:a16="http://schemas.microsoft.com/office/drawing/2014/main" val="10006"/>
                  </a:ext>
                </a:extLst>
              </a:tr>
              <a:tr h="370840">
                <a:tc>
                  <a:txBody>
                    <a:bodyPr/>
                    <a:lstStyle/>
                    <a:p>
                      <a:pPr algn="ctr"/>
                      <a:r>
                        <a:rPr lang="en-US" altLang="zh-CN" sz="1800" b="0" dirty="0">
                          <a:solidFill>
                            <a:srgbClr val="C00000"/>
                          </a:solidFill>
                          <a:latin typeface="Microsoft YaHei" panose="020B0503020204020204" pitchFamily="34" charset="-122"/>
                          <a:ea typeface="Microsoft YaHei" panose="020B0503020204020204" pitchFamily="34" charset="-122"/>
                        </a:rPr>
                        <a:t>7</a:t>
                      </a:r>
                      <a:endParaRPr lang="zh-CN" altLang="en-US" sz="1800" b="0" dirty="0">
                        <a:solidFill>
                          <a:srgbClr val="C0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zh-CN" altLang="en-US" sz="1800" b="0" dirty="0">
                          <a:solidFill>
                            <a:srgbClr val="C00000"/>
                          </a:solidFill>
                          <a:latin typeface="Microsoft YaHei" panose="020B0503020204020204" pitchFamily="34" charset="-122"/>
                          <a:ea typeface="Microsoft YaHei" panose="020B0503020204020204" pitchFamily="34" charset="-122"/>
                        </a:rPr>
                        <a:t>关系运算符</a:t>
                      </a:r>
                    </a:p>
                  </a:txBody>
                  <a:tcPr anchor="ctr"/>
                </a:tc>
                <a:tc>
                  <a:txBody>
                    <a:bodyPr/>
                    <a:lstStyle/>
                    <a:p>
                      <a:pPr algn="ctr"/>
                      <a:r>
                        <a:rPr lang="en-US" altLang="zh-CN" dirty="0"/>
                        <a:t>==    !=</a:t>
                      </a:r>
                      <a:endParaRPr lang="zh-CN" altLang="en-US" dirty="0"/>
                    </a:p>
                  </a:txBody>
                  <a:tcPr anchor="ctr"/>
                </a:tc>
                <a:extLst>
                  <a:ext uri="{0D108BD9-81ED-4DB2-BD59-A6C34878D82A}">
                    <a16:rowId xmlns:a16="http://schemas.microsoft.com/office/drawing/2014/main" val="10007"/>
                  </a:ext>
                </a:extLst>
              </a:tr>
              <a:tr h="370840">
                <a:tc rowSpan="3">
                  <a:txBody>
                    <a:bodyPr/>
                    <a:lstStyle/>
                    <a:p>
                      <a:pPr algn="ctr"/>
                      <a:r>
                        <a:rPr lang="en-US" altLang="zh-CN" sz="1800" b="0" dirty="0">
                          <a:solidFill>
                            <a:srgbClr val="C00000"/>
                          </a:solidFill>
                          <a:latin typeface="Microsoft YaHei" panose="020B0503020204020204" pitchFamily="34" charset="-122"/>
                          <a:ea typeface="Microsoft YaHei" panose="020B0503020204020204" pitchFamily="34" charset="-122"/>
                        </a:rPr>
                        <a:t>8</a:t>
                      </a:r>
                      <a:endParaRPr lang="zh-CN" altLang="en-US" sz="1800" b="0" dirty="0">
                        <a:solidFill>
                          <a:srgbClr val="C00000"/>
                        </a:solidFill>
                        <a:latin typeface="Microsoft YaHei" panose="020B0503020204020204" pitchFamily="34" charset="-122"/>
                        <a:ea typeface="Microsoft YaHei" panose="020B0503020204020204" pitchFamily="34" charset="-122"/>
                      </a:endParaRPr>
                    </a:p>
                  </a:txBody>
                  <a:tcPr anchor="ctr"/>
                </a:tc>
                <a:tc rowSpan="3">
                  <a:txBody>
                    <a:bodyPr/>
                    <a:lstStyle/>
                    <a:p>
                      <a:pPr algn="ctr"/>
                      <a:r>
                        <a:rPr lang="zh-CN" altLang="en-US" sz="1800" b="0" dirty="0">
                          <a:solidFill>
                            <a:srgbClr val="C00000"/>
                          </a:solidFill>
                          <a:latin typeface="Microsoft YaHei" panose="020B0503020204020204" pitchFamily="34" charset="-122"/>
                          <a:ea typeface="Microsoft YaHei" panose="020B0503020204020204" pitchFamily="34" charset="-122"/>
                        </a:rPr>
                        <a:t>位运算符（其他）</a:t>
                      </a:r>
                    </a:p>
                  </a:txBody>
                  <a:tcPr anchor="ctr"/>
                </a:tc>
                <a:tc>
                  <a:txBody>
                    <a:bodyPr/>
                    <a:lstStyle/>
                    <a:p>
                      <a:pPr algn="ctr"/>
                      <a:r>
                        <a:rPr lang="en-US" altLang="zh-CN" dirty="0"/>
                        <a:t>&amp;</a:t>
                      </a:r>
                      <a:endParaRPr lang="zh-CN" altLang="en-US" dirty="0"/>
                    </a:p>
                  </a:txBody>
                  <a:tcPr anchor="ctr"/>
                </a:tc>
                <a:extLst>
                  <a:ext uri="{0D108BD9-81ED-4DB2-BD59-A6C34878D82A}">
                    <a16:rowId xmlns:a16="http://schemas.microsoft.com/office/drawing/2014/main" val="10008"/>
                  </a:ext>
                </a:extLst>
              </a:tr>
              <a:tr h="370840">
                <a:tc vMerge="1">
                  <a:txBody>
                    <a:bodyPr/>
                    <a:lstStyle/>
                    <a:p>
                      <a:endParaRPr lang="zh-CN" altLang="en-US"/>
                    </a:p>
                  </a:txBody>
                  <a:tcPr/>
                </a:tc>
                <a:tc vMerge="1">
                  <a:txBody>
                    <a:bodyPr/>
                    <a:lstStyle/>
                    <a:p>
                      <a:pPr algn="ctr"/>
                      <a:endParaRPr lang="zh-CN" altLang="en-US" sz="1800" b="1" dirty="0">
                        <a:solidFill>
                          <a:schemeClr val="accent2"/>
                        </a:solidFill>
                      </a:endParaRPr>
                    </a:p>
                  </a:txBody>
                  <a:tcPr anchor="ctr"/>
                </a:tc>
                <a:tc>
                  <a:txBody>
                    <a:bodyPr/>
                    <a:lstStyle/>
                    <a:p>
                      <a:pPr algn="ctr"/>
                      <a:r>
                        <a:rPr lang="en-US" altLang="zh-CN" dirty="0"/>
                        <a:t>^</a:t>
                      </a:r>
                      <a:endParaRPr lang="zh-CN" altLang="en-US" dirty="0"/>
                    </a:p>
                  </a:txBody>
                  <a:tcPr anchor="ctr"/>
                </a:tc>
                <a:extLst>
                  <a:ext uri="{0D108BD9-81ED-4DB2-BD59-A6C34878D82A}">
                    <a16:rowId xmlns:a16="http://schemas.microsoft.com/office/drawing/2014/main" val="10009"/>
                  </a:ext>
                </a:extLst>
              </a:tr>
              <a:tr h="370840">
                <a:tc vMerge="1">
                  <a:txBody>
                    <a:bodyPr/>
                    <a:lstStyle/>
                    <a:p>
                      <a:endParaRPr lang="zh-CN" altLang="en-US"/>
                    </a:p>
                  </a:txBody>
                  <a:tcPr/>
                </a:tc>
                <a:tc vMerge="1">
                  <a:txBody>
                    <a:bodyPr/>
                    <a:lstStyle/>
                    <a:p>
                      <a:pPr algn="ctr"/>
                      <a:endParaRPr lang="zh-CN" altLang="en-US" sz="1800" b="1" dirty="0">
                        <a:solidFill>
                          <a:schemeClr val="accent2"/>
                        </a:solidFill>
                      </a:endParaRPr>
                    </a:p>
                  </a:txBody>
                  <a:tcPr anchor="ctr"/>
                </a:tc>
                <a:tc>
                  <a:txBody>
                    <a:bodyPr/>
                    <a:lstStyle/>
                    <a:p>
                      <a:pPr algn="ctr"/>
                      <a:r>
                        <a:rPr lang="en-US" altLang="zh-CN" dirty="0"/>
                        <a:t>|</a:t>
                      </a:r>
                      <a:endParaRPr lang="zh-CN" altLang="en-US" dirty="0"/>
                    </a:p>
                  </a:txBody>
                  <a:tcPr anchor="ctr"/>
                </a:tc>
                <a:extLst>
                  <a:ext uri="{0D108BD9-81ED-4DB2-BD59-A6C34878D82A}">
                    <a16:rowId xmlns:a16="http://schemas.microsoft.com/office/drawing/2014/main" val="10010"/>
                  </a:ext>
                </a:extLst>
              </a:tr>
              <a:tr h="370840">
                <a:tc rowSpan="2">
                  <a:txBody>
                    <a:bodyPr/>
                    <a:lstStyle/>
                    <a:p>
                      <a:pPr algn="ctr"/>
                      <a:r>
                        <a:rPr lang="en-US" altLang="zh-CN" sz="1800" b="0" dirty="0">
                          <a:solidFill>
                            <a:srgbClr val="C00000"/>
                          </a:solidFill>
                          <a:latin typeface="Microsoft YaHei" panose="020B0503020204020204" pitchFamily="34" charset="-122"/>
                          <a:ea typeface="Microsoft YaHei" panose="020B0503020204020204" pitchFamily="34" charset="-122"/>
                        </a:rPr>
                        <a:t>9</a:t>
                      </a:r>
                      <a:endParaRPr lang="zh-CN" altLang="en-US" sz="1800" b="0" dirty="0">
                        <a:solidFill>
                          <a:srgbClr val="C00000"/>
                        </a:solidFill>
                        <a:latin typeface="Microsoft YaHei" panose="020B0503020204020204" pitchFamily="34" charset="-122"/>
                        <a:ea typeface="Microsoft YaHei" panose="020B0503020204020204" pitchFamily="34" charset="-122"/>
                      </a:endParaRPr>
                    </a:p>
                  </a:txBody>
                  <a:tcPr anchor="ctr"/>
                </a:tc>
                <a:tc rowSpan="2">
                  <a:txBody>
                    <a:bodyPr/>
                    <a:lstStyle/>
                    <a:p>
                      <a:pPr algn="ctr"/>
                      <a:r>
                        <a:rPr lang="zh-CN" altLang="en-US" sz="1800" b="0" dirty="0">
                          <a:solidFill>
                            <a:srgbClr val="C00000"/>
                          </a:solidFill>
                          <a:latin typeface="Microsoft YaHei" panose="020B0503020204020204" pitchFamily="34" charset="-122"/>
                          <a:ea typeface="Microsoft YaHei" panose="020B0503020204020204" pitchFamily="34" charset="-122"/>
                        </a:rPr>
                        <a:t>逻辑运算符</a:t>
                      </a:r>
                    </a:p>
                  </a:txBody>
                  <a:tcPr anchor="ctr"/>
                </a:tc>
                <a:tc>
                  <a:txBody>
                    <a:bodyPr/>
                    <a:lstStyle/>
                    <a:p>
                      <a:pPr algn="ctr"/>
                      <a:r>
                        <a:rPr lang="en-US" altLang="zh-CN" dirty="0"/>
                        <a:t>&amp;&amp;</a:t>
                      </a:r>
                      <a:endParaRPr lang="zh-CN" altLang="en-US" dirty="0"/>
                    </a:p>
                  </a:txBody>
                  <a:tcPr anchor="ctr"/>
                </a:tc>
                <a:extLst>
                  <a:ext uri="{0D108BD9-81ED-4DB2-BD59-A6C34878D82A}">
                    <a16:rowId xmlns:a16="http://schemas.microsoft.com/office/drawing/2014/main" val="10011"/>
                  </a:ext>
                </a:extLst>
              </a:tr>
              <a:tr h="370840">
                <a:tc vMerge="1">
                  <a:txBody>
                    <a:bodyPr/>
                    <a:lstStyle/>
                    <a:p>
                      <a:endParaRPr lang="zh-CN" altLang="en-US"/>
                    </a:p>
                  </a:txBody>
                  <a:tcPr/>
                </a:tc>
                <a:tc vMerge="1">
                  <a:txBody>
                    <a:bodyPr/>
                    <a:lstStyle/>
                    <a:p>
                      <a:pPr algn="ctr"/>
                      <a:endParaRPr lang="zh-CN" altLang="en-US" sz="1800" b="1" dirty="0">
                        <a:solidFill>
                          <a:schemeClr val="accent2"/>
                        </a:solidFill>
                      </a:endParaRPr>
                    </a:p>
                  </a:txBody>
                  <a:tcPr anchor="ctr"/>
                </a:tc>
                <a:tc>
                  <a:txBody>
                    <a:bodyPr/>
                    <a:lstStyle/>
                    <a:p>
                      <a:pPr algn="ctr"/>
                      <a:r>
                        <a:rPr lang="en-US" altLang="zh-CN" dirty="0"/>
                        <a:t>||</a:t>
                      </a:r>
                      <a:endParaRPr lang="zh-CN" altLang="en-US" dirty="0"/>
                    </a:p>
                  </a:txBody>
                  <a:tcPr anchor="ctr"/>
                </a:tc>
                <a:extLst>
                  <a:ext uri="{0D108BD9-81ED-4DB2-BD59-A6C34878D82A}">
                    <a16:rowId xmlns:a16="http://schemas.microsoft.com/office/drawing/2014/main" val="10012"/>
                  </a:ext>
                </a:extLst>
              </a:tr>
              <a:tr h="370840">
                <a:tc>
                  <a:txBody>
                    <a:bodyPr/>
                    <a:lstStyle/>
                    <a:p>
                      <a:pPr algn="ctr"/>
                      <a:r>
                        <a:rPr lang="en-US" altLang="zh-CN" sz="1800" b="0" dirty="0">
                          <a:solidFill>
                            <a:srgbClr val="C00000"/>
                          </a:solidFill>
                          <a:latin typeface="Microsoft YaHei" panose="020B0503020204020204" pitchFamily="34" charset="-122"/>
                          <a:ea typeface="Microsoft YaHei" panose="020B0503020204020204" pitchFamily="34" charset="-122"/>
                        </a:rPr>
                        <a:t>10</a:t>
                      </a:r>
                      <a:endParaRPr lang="zh-CN" altLang="en-US" sz="1800" b="0" dirty="0">
                        <a:solidFill>
                          <a:srgbClr val="C0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zh-CN" altLang="en-US" sz="1800" b="0" dirty="0">
                          <a:solidFill>
                            <a:srgbClr val="C00000"/>
                          </a:solidFill>
                          <a:latin typeface="Microsoft YaHei" panose="020B0503020204020204" pitchFamily="34" charset="-122"/>
                          <a:ea typeface="Microsoft YaHei" panose="020B0503020204020204" pitchFamily="34" charset="-122"/>
                        </a:rPr>
                        <a:t>条件运算符</a:t>
                      </a:r>
                    </a:p>
                  </a:txBody>
                  <a:tcPr anchor="ctr"/>
                </a:tc>
                <a:tc>
                  <a:txBody>
                    <a:bodyPr/>
                    <a:lstStyle/>
                    <a:p>
                      <a:pPr algn="ctr"/>
                      <a:r>
                        <a:rPr lang="en-US" altLang="zh-CN" dirty="0"/>
                        <a:t>?  :</a:t>
                      </a:r>
                      <a:endParaRPr lang="zh-CN" altLang="en-US" dirty="0"/>
                    </a:p>
                  </a:txBody>
                  <a:tcPr anchor="ctr"/>
                </a:tc>
                <a:extLst>
                  <a:ext uri="{0D108BD9-81ED-4DB2-BD59-A6C34878D82A}">
                    <a16:rowId xmlns:a16="http://schemas.microsoft.com/office/drawing/2014/main" val="10013"/>
                  </a:ext>
                </a:extLst>
              </a:tr>
              <a:tr h="370840">
                <a:tc>
                  <a:txBody>
                    <a:bodyPr/>
                    <a:lstStyle/>
                    <a:p>
                      <a:pPr algn="ctr"/>
                      <a:r>
                        <a:rPr lang="en-US" altLang="zh-CN" sz="1800" b="0" dirty="0">
                          <a:solidFill>
                            <a:srgbClr val="C00000"/>
                          </a:solidFill>
                          <a:latin typeface="Microsoft YaHei" panose="020B0503020204020204" pitchFamily="34" charset="-122"/>
                          <a:ea typeface="Microsoft YaHei" panose="020B0503020204020204" pitchFamily="34" charset="-122"/>
                        </a:rPr>
                        <a:t>11</a:t>
                      </a:r>
                      <a:endParaRPr lang="zh-CN" altLang="en-US" sz="1800" b="0" dirty="0">
                        <a:solidFill>
                          <a:srgbClr val="C00000"/>
                        </a:solidFill>
                        <a:latin typeface="Microsoft YaHei" panose="020B0503020204020204" pitchFamily="34" charset="-122"/>
                        <a:ea typeface="Microsoft YaHei" panose="020B0503020204020204" pitchFamily="34" charset="-122"/>
                      </a:endParaRPr>
                    </a:p>
                  </a:txBody>
                  <a:tcPr anchor="ctr"/>
                </a:tc>
                <a:tc>
                  <a:txBody>
                    <a:bodyPr/>
                    <a:lstStyle/>
                    <a:p>
                      <a:pPr algn="ctr"/>
                      <a:r>
                        <a:rPr lang="zh-CN" altLang="en-US" sz="1800" b="0" dirty="0">
                          <a:solidFill>
                            <a:srgbClr val="C00000"/>
                          </a:solidFill>
                          <a:latin typeface="Microsoft YaHei" panose="020B0503020204020204" pitchFamily="34" charset="-122"/>
                          <a:ea typeface="Microsoft YaHei" panose="020B0503020204020204" pitchFamily="34" charset="-122"/>
                        </a:rPr>
                        <a:t>赋值运算符</a:t>
                      </a:r>
                    </a:p>
                  </a:txBody>
                  <a:tcPr anchor="ctr"/>
                </a:tc>
                <a:tc>
                  <a:txBody>
                    <a:bodyPr/>
                    <a:lstStyle/>
                    <a:p>
                      <a:pPr algn="ctr"/>
                      <a:r>
                        <a:rPr lang="en-US" altLang="zh-CN" sz="1800" dirty="0"/>
                        <a:t>=  +=  -=  *=  /=  %=  &amp;=  ^=  |=  &lt;&lt;=  &gt;&gt;=  &gt;&gt;&gt;= </a:t>
                      </a:r>
                      <a:endParaRPr lang="zh-CN" altLang="en-US" dirty="0"/>
                    </a:p>
                  </a:txBody>
                  <a:tcPr anchor="ctr"/>
                </a:tc>
                <a:extLst>
                  <a:ext uri="{0D108BD9-81ED-4DB2-BD59-A6C34878D82A}">
                    <a16:rowId xmlns:a16="http://schemas.microsoft.com/office/drawing/2014/main" val="10014"/>
                  </a:ext>
                </a:extLst>
              </a:tr>
            </a:tbl>
          </a:graphicData>
        </a:graphic>
      </p:graphicFrame>
      <p:cxnSp>
        <p:nvCxnSpPr>
          <p:cNvPr id="21" name="直接箭头连接符 9">
            <a:extLst>
              <a:ext uri="{FF2B5EF4-FFF2-40B4-BE49-F238E27FC236}">
                <a16:creationId xmlns:a16="http://schemas.microsoft.com/office/drawing/2014/main" id="{45FDDB14-72B9-7640-AC39-C4C658C5E802}"/>
              </a:ext>
            </a:extLst>
          </p:cNvPr>
          <p:cNvCxnSpPr/>
          <p:nvPr/>
        </p:nvCxnSpPr>
        <p:spPr>
          <a:xfrm>
            <a:off x="9624392" y="1772816"/>
            <a:ext cx="0" cy="4104456"/>
          </a:xfrm>
          <a:prstGeom prst="straightConnector1">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TextBox 10">
            <a:extLst>
              <a:ext uri="{FF2B5EF4-FFF2-40B4-BE49-F238E27FC236}">
                <a16:creationId xmlns:a16="http://schemas.microsoft.com/office/drawing/2014/main" id="{B914A9AF-5FD7-864E-98BD-CA4B54C26829}"/>
              </a:ext>
            </a:extLst>
          </p:cNvPr>
          <p:cNvSpPr txBox="1"/>
          <p:nvPr/>
        </p:nvSpPr>
        <p:spPr>
          <a:xfrm>
            <a:off x="9768408" y="2949912"/>
            <a:ext cx="504056" cy="1631216"/>
          </a:xfrm>
          <a:prstGeom prst="rect">
            <a:avLst/>
          </a:prstGeom>
          <a:noFill/>
        </p:spPr>
        <p:txBody>
          <a:bodyPr wrap="square" rtlCol="0">
            <a:spAutoFit/>
          </a:bodyPr>
          <a:lstStyle/>
          <a:p>
            <a:r>
              <a:rPr lang="zh-CN" altLang="en-US" sz="2000" b="1" dirty="0">
                <a:solidFill>
                  <a:schemeClr val="tx1">
                    <a:lumMod val="65000"/>
                    <a:lumOff val="35000"/>
                  </a:schemeClr>
                </a:solidFill>
                <a:latin typeface="微软雅黑" pitchFamily="34" charset="-122"/>
                <a:ea typeface="微软雅黑" pitchFamily="34" charset="-122"/>
              </a:rPr>
              <a:t>优先级降低</a:t>
            </a:r>
          </a:p>
        </p:txBody>
      </p:sp>
    </p:spTree>
    <p:extLst>
      <p:ext uri="{BB962C8B-B14F-4D97-AF65-F5344CB8AC3E}">
        <p14:creationId xmlns:p14="http://schemas.microsoft.com/office/powerpoint/2010/main" val="19779493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93</a:t>
            </a:fld>
            <a:endParaRPr lang="zh-CN" altLang="en-US"/>
          </a:p>
        </p:txBody>
      </p:sp>
      <p:sp>
        <p:nvSpPr>
          <p:cNvPr id="19" name="object 2">
            <a:extLst>
              <a:ext uri="{FF2B5EF4-FFF2-40B4-BE49-F238E27FC236}">
                <a16:creationId xmlns:a16="http://schemas.microsoft.com/office/drawing/2014/main" id="{4A4F9C49-A7D9-1E48-BC74-7536E4A5FD5A}"/>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7" name="TextBox 4">
            <a:extLst>
              <a:ext uri="{FF2B5EF4-FFF2-40B4-BE49-F238E27FC236}">
                <a16:creationId xmlns:a16="http://schemas.microsoft.com/office/drawing/2014/main" id="{A19137F8-3E49-9B43-ABE0-70A2CFEF584E}"/>
              </a:ext>
            </a:extLst>
          </p:cNvPr>
          <p:cNvSpPr txBox="1"/>
          <p:nvPr/>
        </p:nvSpPr>
        <p:spPr>
          <a:xfrm>
            <a:off x="2639616" y="2132857"/>
            <a:ext cx="6840760" cy="461665"/>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表达式</a:t>
            </a:r>
            <a:r>
              <a:rPr lang="zh-CN" altLang="en-US" sz="2000" b="1" dirty="0">
                <a:solidFill>
                  <a:schemeClr val="tx1">
                    <a:lumMod val="65000"/>
                    <a:lumOff val="35000"/>
                  </a:schemeClr>
                </a:solidFill>
                <a:latin typeface="微软雅黑" pitchFamily="34" charset="-122"/>
                <a:ea typeface="微软雅黑" pitchFamily="34" charset="-122"/>
              </a:rPr>
              <a:t>：用</a:t>
            </a:r>
            <a:r>
              <a:rPr lang="zh-CN" altLang="en-US" sz="2400" b="1" dirty="0">
                <a:solidFill>
                  <a:schemeClr val="accent1"/>
                </a:solidFill>
                <a:latin typeface="微软雅黑" pitchFamily="34" charset="-122"/>
                <a:ea typeface="微软雅黑" pitchFamily="34" charset="-122"/>
              </a:rPr>
              <a:t>运算符和括号</a:t>
            </a:r>
            <a:r>
              <a:rPr lang="zh-CN" altLang="en-US" sz="2000" b="1" dirty="0">
                <a:solidFill>
                  <a:schemeClr val="tx1">
                    <a:lumMod val="65000"/>
                    <a:lumOff val="35000"/>
                  </a:schemeClr>
                </a:solidFill>
                <a:latin typeface="微软雅黑" pitchFamily="34" charset="-122"/>
                <a:ea typeface="微软雅黑" pitchFamily="34" charset="-122"/>
              </a:rPr>
              <a:t>将</a:t>
            </a:r>
            <a:r>
              <a:rPr lang="zh-CN" altLang="en-US" sz="2400" b="1" dirty="0">
                <a:solidFill>
                  <a:schemeClr val="accent1"/>
                </a:solidFill>
                <a:latin typeface="微软雅黑" pitchFamily="34" charset="-122"/>
                <a:ea typeface="微软雅黑" pitchFamily="34" charset="-122"/>
              </a:rPr>
              <a:t>操作数</a:t>
            </a:r>
            <a:r>
              <a:rPr lang="zh-CN" altLang="en-US" sz="2000" b="1" dirty="0">
                <a:solidFill>
                  <a:schemeClr val="tx1">
                    <a:lumMod val="65000"/>
                    <a:lumOff val="35000"/>
                  </a:schemeClr>
                </a:solidFill>
                <a:latin typeface="微软雅黑" pitchFamily="34" charset="-122"/>
                <a:ea typeface="微软雅黑" pitchFamily="34" charset="-122"/>
              </a:rPr>
              <a:t>连接起来</a:t>
            </a:r>
            <a:r>
              <a:rPr lang="zh-CN" altLang="en-US" sz="2400" b="1" dirty="0">
                <a:solidFill>
                  <a:schemeClr val="accent1"/>
                </a:solidFill>
                <a:latin typeface="微软雅黑" pitchFamily="34" charset="-122"/>
                <a:ea typeface="微软雅黑" pitchFamily="34" charset="-122"/>
              </a:rPr>
              <a:t>求值</a:t>
            </a:r>
            <a:r>
              <a:rPr lang="zh-CN" altLang="en-US" sz="2000" b="1" dirty="0">
                <a:solidFill>
                  <a:schemeClr val="tx1">
                    <a:lumMod val="65000"/>
                    <a:lumOff val="35000"/>
                  </a:schemeClr>
                </a:solidFill>
                <a:latin typeface="微软雅黑" pitchFamily="34" charset="-122"/>
                <a:ea typeface="微软雅黑" pitchFamily="34" charset="-122"/>
              </a:rPr>
              <a:t>的式子</a:t>
            </a:r>
          </a:p>
        </p:txBody>
      </p:sp>
      <p:cxnSp>
        <p:nvCxnSpPr>
          <p:cNvPr id="8" name="直接连接符 11">
            <a:extLst>
              <a:ext uri="{FF2B5EF4-FFF2-40B4-BE49-F238E27FC236}">
                <a16:creationId xmlns:a16="http://schemas.microsoft.com/office/drawing/2014/main" id="{99C42589-2732-4C4C-8BE6-9FDF0E08FB7A}"/>
              </a:ext>
            </a:extLst>
          </p:cNvPr>
          <p:cNvCxnSpPr/>
          <p:nvPr/>
        </p:nvCxnSpPr>
        <p:spPr>
          <a:xfrm>
            <a:off x="3215680" y="2569260"/>
            <a:ext cx="0" cy="3740061"/>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12">
            <a:extLst>
              <a:ext uri="{FF2B5EF4-FFF2-40B4-BE49-F238E27FC236}">
                <a16:creationId xmlns:a16="http://schemas.microsoft.com/office/drawing/2014/main" id="{EBA150F9-7369-4048-B4E5-423904741D09}"/>
              </a:ext>
            </a:extLst>
          </p:cNvPr>
          <p:cNvCxnSpPr/>
          <p:nvPr/>
        </p:nvCxnSpPr>
        <p:spPr>
          <a:xfrm>
            <a:off x="3215680" y="306896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13">
            <a:extLst>
              <a:ext uri="{FF2B5EF4-FFF2-40B4-BE49-F238E27FC236}">
                <a16:creationId xmlns:a16="http://schemas.microsoft.com/office/drawing/2014/main" id="{2814CCC7-8241-8649-9B02-7AE3789EB08F}"/>
              </a:ext>
            </a:extLst>
          </p:cNvPr>
          <p:cNvCxnSpPr/>
          <p:nvPr/>
        </p:nvCxnSpPr>
        <p:spPr>
          <a:xfrm>
            <a:off x="3215680" y="3645024"/>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68A18A07-79C3-3348-91A7-3E1F8D42919F}"/>
              </a:ext>
            </a:extLst>
          </p:cNvPr>
          <p:cNvSpPr/>
          <p:nvPr/>
        </p:nvSpPr>
        <p:spPr>
          <a:xfrm>
            <a:off x="4511824" y="2852937"/>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算术表达式</a:t>
            </a:r>
          </a:p>
        </p:txBody>
      </p:sp>
      <p:sp>
        <p:nvSpPr>
          <p:cNvPr id="12" name="矩形 11">
            <a:extLst>
              <a:ext uri="{FF2B5EF4-FFF2-40B4-BE49-F238E27FC236}">
                <a16:creationId xmlns:a16="http://schemas.microsoft.com/office/drawing/2014/main" id="{69A97FEA-A12E-B94D-B056-ABA50CBB8F56}"/>
              </a:ext>
            </a:extLst>
          </p:cNvPr>
          <p:cNvSpPr/>
          <p:nvPr/>
        </p:nvSpPr>
        <p:spPr>
          <a:xfrm>
            <a:off x="4511824" y="3422018"/>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关系表达式</a:t>
            </a:r>
          </a:p>
        </p:txBody>
      </p:sp>
      <p:cxnSp>
        <p:nvCxnSpPr>
          <p:cNvPr id="13" name="直接连接符 16">
            <a:extLst>
              <a:ext uri="{FF2B5EF4-FFF2-40B4-BE49-F238E27FC236}">
                <a16:creationId xmlns:a16="http://schemas.microsoft.com/office/drawing/2014/main" id="{7F7F017C-3175-A145-89C1-A605E9DFA1B8}"/>
              </a:ext>
            </a:extLst>
          </p:cNvPr>
          <p:cNvCxnSpPr/>
          <p:nvPr/>
        </p:nvCxnSpPr>
        <p:spPr>
          <a:xfrm>
            <a:off x="3215680" y="4221088"/>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7">
            <a:extLst>
              <a:ext uri="{FF2B5EF4-FFF2-40B4-BE49-F238E27FC236}">
                <a16:creationId xmlns:a16="http://schemas.microsoft.com/office/drawing/2014/main" id="{48E5295B-A7AD-C54F-A067-49915EDE277B}"/>
              </a:ext>
            </a:extLst>
          </p:cNvPr>
          <p:cNvCxnSpPr/>
          <p:nvPr/>
        </p:nvCxnSpPr>
        <p:spPr>
          <a:xfrm>
            <a:off x="3215680" y="479715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83627D7C-6361-1F4B-B3E2-3BEA22CDF56C}"/>
              </a:ext>
            </a:extLst>
          </p:cNvPr>
          <p:cNvSpPr/>
          <p:nvPr/>
        </p:nvSpPr>
        <p:spPr>
          <a:xfrm>
            <a:off x="4511824" y="4005065"/>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逻辑表达式</a:t>
            </a:r>
          </a:p>
        </p:txBody>
      </p:sp>
      <p:sp>
        <p:nvSpPr>
          <p:cNvPr id="16" name="矩形 15">
            <a:extLst>
              <a:ext uri="{FF2B5EF4-FFF2-40B4-BE49-F238E27FC236}">
                <a16:creationId xmlns:a16="http://schemas.microsoft.com/office/drawing/2014/main" id="{B005F9DF-5C7C-334B-968D-505DD70E9488}"/>
              </a:ext>
            </a:extLst>
          </p:cNvPr>
          <p:cNvSpPr/>
          <p:nvPr/>
        </p:nvSpPr>
        <p:spPr>
          <a:xfrm>
            <a:off x="4511824" y="4574146"/>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赋值表达式</a:t>
            </a:r>
          </a:p>
        </p:txBody>
      </p:sp>
      <p:cxnSp>
        <p:nvCxnSpPr>
          <p:cNvPr id="17" name="直接连接符 20">
            <a:extLst>
              <a:ext uri="{FF2B5EF4-FFF2-40B4-BE49-F238E27FC236}">
                <a16:creationId xmlns:a16="http://schemas.microsoft.com/office/drawing/2014/main" id="{F97F7E7F-D0FE-B44A-A60D-35B8346C5318}"/>
              </a:ext>
            </a:extLst>
          </p:cNvPr>
          <p:cNvCxnSpPr/>
          <p:nvPr/>
        </p:nvCxnSpPr>
        <p:spPr>
          <a:xfrm>
            <a:off x="3215680" y="537321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21">
            <a:extLst>
              <a:ext uri="{FF2B5EF4-FFF2-40B4-BE49-F238E27FC236}">
                <a16:creationId xmlns:a16="http://schemas.microsoft.com/office/drawing/2014/main" id="{97650E44-40A3-5F4C-843A-3A584C2EB327}"/>
              </a:ext>
            </a:extLst>
          </p:cNvPr>
          <p:cNvCxnSpPr/>
          <p:nvPr/>
        </p:nvCxnSpPr>
        <p:spPr>
          <a:xfrm>
            <a:off x="3215680" y="594928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3741862E-79AD-0E44-8A4D-A124B585F604}"/>
              </a:ext>
            </a:extLst>
          </p:cNvPr>
          <p:cNvSpPr/>
          <p:nvPr/>
        </p:nvSpPr>
        <p:spPr>
          <a:xfrm>
            <a:off x="4511824" y="5157193"/>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复合赋值运算</a:t>
            </a:r>
          </a:p>
        </p:txBody>
      </p:sp>
      <p:sp>
        <p:nvSpPr>
          <p:cNvPr id="24" name="矩形 23">
            <a:extLst>
              <a:ext uri="{FF2B5EF4-FFF2-40B4-BE49-F238E27FC236}">
                <a16:creationId xmlns:a16="http://schemas.microsoft.com/office/drawing/2014/main" id="{4ACCA14B-289F-2F42-A242-39FA335C475E}"/>
              </a:ext>
            </a:extLst>
          </p:cNvPr>
          <p:cNvSpPr/>
          <p:nvPr/>
        </p:nvSpPr>
        <p:spPr>
          <a:xfrm>
            <a:off x="4511824" y="5726274"/>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类型转换</a:t>
            </a:r>
          </a:p>
        </p:txBody>
      </p:sp>
      <p:sp>
        <p:nvSpPr>
          <p:cNvPr id="25" name="矩形标注 24">
            <a:extLst>
              <a:ext uri="{FF2B5EF4-FFF2-40B4-BE49-F238E27FC236}">
                <a16:creationId xmlns:a16="http://schemas.microsoft.com/office/drawing/2014/main" id="{964C71F9-2732-EB48-B7E1-F07266BF13F2}"/>
              </a:ext>
            </a:extLst>
          </p:cNvPr>
          <p:cNvSpPr/>
          <p:nvPr/>
        </p:nvSpPr>
        <p:spPr>
          <a:xfrm>
            <a:off x="5879976" y="1340768"/>
            <a:ext cx="2088232" cy="504056"/>
          </a:xfrm>
          <a:prstGeom prst="wedgeRectCallout">
            <a:avLst>
              <a:gd name="adj1" fmla="val -20833"/>
              <a:gd name="adj2" fmla="val 9971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65000"/>
                    <a:lumOff val="35000"/>
                  </a:schemeClr>
                </a:solidFill>
                <a:latin typeface="微软雅黑" pitchFamily="34" charset="-122"/>
                <a:ea typeface="微软雅黑" pitchFamily="34" charset="-122"/>
              </a:rPr>
              <a:t>常量、变量、函数</a:t>
            </a:r>
          </a:p>
        </p:txBody>
      </p:sp>
    </p:spTree>
    <p:extLst>
      <p:ext uri="{BB962C8B-B14F-4D97-AF65-F5344CB8AC3E}">
        <p14:creationId xmlns:p14="http://schemas.microsoft.com/office/powerpoint/2010/main" val="29765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12"/>
                                        </p:tgtEl>
                                        <p:attrNameLst>
                                          <p:attrName>style.opacity</p:attrName>
                                        </p:attrNameLst>
                                      </p:cBhvr>
                                      <p:to>
                                        <p:strVal val="0.5"/>
                                      </p:to>
                                    </p:set>
                                    <p:animEffect filter="image" prLst="opacity: 0.5">
                                      <p:cBhvr rctx="IE">
                                        <p:cTn id="7" dur="indefinite"/>
                                        <p:tgtEl>
                                          <p:spTgt spid="12"/>
                                        </p:tgtEl>
                                      </p:cBhvr>
                                    </p:animEffect>
                                  </p:childTnLst>
                                </p:cTn>
                              </p:par>
                              <p:par>
                                <p:cTn id="8" presetID="9" presetClass="emph" presetSubtype="0" grpId="0" nodeType="withEffect">
                                  <p:stCondLst>
                                    <p:cond delay="0"/>
                                  </p:stCondLst>
                                  <p:childTnLst>
                                    <p:set>
                                      <p:cBhvr rctx="PPT">
                                        <p:cTn id="9" dur="indefinite"/>
                                        <p:tgtEl>
                                          <p:spTgt spid="15"/>
                                        </p:tgtEl>
                                        <p:attrNameLst>
                                          <p:attrName>style.opacity</p:attrName>
                                        </p:attrNameLst>
                                      </p:cBhvr>
                                      <p:to>
                                        <p:strVal val="0.5"/>
                                      </p:to>
                                    </p:set>
                                    <p:animEffect filter="image" prLst="opacity: 0.5">
                                      <p:cBhvr rctx="IE">
                                        <p:cTn id="10" dur="indefinite"/>
                                        <p:tgtEl>
                                          <p:spTgt spid="15"/>
                                        </p:tgtEl>
                                      </p:cBhvr>
                                    </p:animEffect>
                                  </p:childTnLst>
                                </p:cTn>
                              </p:par>
                              <p:par>
                                <p:cTn id="11" presetID="9" presetClass="emph" presetSubtype="0" grpId="0" nodeType="withEffect">
                                  <p:stCondLst>
                                    <p:cond delay="0"/>
                                  </p:stCondLst>
                                  <p:childTnLst>
                                    <p:set>
                                      <p:cBhvr rctx="PPT">
                                        <p:cTn id="12" dur="indefinite"/>
                                        <p:tgtEl>
                                          <p:spTgt spid="16"/>
                                        </p:tgtEl>
                                        <p:attrNameLst>
                                          <p:attrName>style.opacity</p:attrName>
                                        </p:attrNameLst>
                                      </p:cBhvr>
                                      <p:to>
                                        <p:strVal val="0.5"/>
                                      </p:to>
                                    </p:set>
                                    <p:animEffect filter="image" prLst="opacity: 0.5">
                                      <p:cBhvr rctx="IE">
                                        <p:cTn id="13" dur="indefinite"/>
                                        <p:tgtEl>
                                          <p:spTgt spid="16"/>
                                        </p:tgtEl>
                                      </p:cBhvr>
                                    </p:animEffect>
                                  </p:childTnLst>
                                </p:cTn>
                              </p:par>
                              <p:par>
                                <p:cTn id="14" presetID="9" presetClass="emph" presetSubtype="0" grpId="0" nodeType="withEffect">
                                  <p:stCondLst>
                                    <p:cond delay="0"/>
                                  </p:stCondLst>
                                  <p:childTnLst>
                                    <p:set>
                                      <p:cBhvr rctx="PPT">
                                        <p:cTn id="15" dur="indefinite"/>
                                        <p:tgtEl>
                                          <p:spTgt spid="23"/>
                                        </p:tgtEl>
                                        <p:attrNameLst>
                                          <p:attrName>style.opacity</p:attrName>
                                        </p:attrNameLst>
                                      </p:cBhvr>
                                      <p:to>
                                        <p:strVal val="0.5"/>
                                      </p:to>
                                    </p:set>
                                    <p:animEffect filter="image" prLst="opacity: 0.5">
                                      <p:cBhvr rctx="IE">
                                        <p:cTn id="16" dur="indefinite"/>
                                        <p:tgtEl>
                                          <p:spTgt spid="23"/>
                                        </p:tgtEl>
                                      </p:cBhvr>
                                    </p:animEffect>
                                  </p:childTnLst>
                                </p:cTn>
                              </p:par>
                              <p:par>
                                <p:cTn id="17" presetID="9" presetClass="emph" presetSubtype="0" grpId="0" nodeType="withEffect">
                                  <p:stCondLst>
                                    <p:cond delay="0"/>
                                  </p:stCondLst>
                                  <p:childTnLst>
                                    <p:set>
                                      <p:cBhvr rctx="PPT">
                                        <p:cTn id="18" dur="indefinite"/>
                                        <p:tgtEl>
                                          <p:spTgt spid="24"/>
                                        </p:tgtEl>
                                        <p:attrNameLst>
                                          <p:attrName>style.opacity</p:attrName>
                                        </p:attrNameLst>
                                      </p:cBhvr>
                                      <p:to>
                                        <p:strVal val="0.5"/>
                                      </p:to>
                                    </p:set>
                                    <p:animEffect filter="image" prLst="opacity: 0.5">
                                      <p:cBhvr rctx="IE">
                                        <p:cTn id="19" dur="indefinite"/>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23" grpId="0" animBg="1"/>
      <p:bldP spid="2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94</a:t>
            </a:fld>
            <a:endParaRPr lang="zh-CN" altLang="en-US"/>
          </a:p>
        </p:txBody>
      </p:sp>
      <p:sp>
        <p:nvSpPr>
          <p:cNvPr id="7" name="object 2">
            <a:extLst>
              <a:ext uri="{FF2B5EF4-FFF2-40B4-BE49-F238E27FC236}">
                <a16:creationId xmlns:a16="http://schemas.microsoft.com/office/drawing/2014/main" id="{38070E67-082E-5249-864E-3A0D84F5FE7C}"/>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表达式：算术表达式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8" name="TextBox 24">
            <a:extLst>
              <a:ext uri="{FF2B5EF4-FFF2-40B4-BE49-F238E27FC236}">
                <a16:creationId xmlns:a16="http://schemas.microsoft.com/office/drawing/2014/main" id="{CC90E908-14F2-1C47-961B-28D17EE2C793}"/>
              </a:ext>
            </a:extLst>
          </p:cNvPr>
          <p:cNvSpPr txBox="1"/>
          <p:nvPr/>
        </p:nvSpPr>
        <p:spPr>
          <a:xfrm>
            <a:off x="2207568" y="1754813"/>
            <a:ext cx="8208912" cy="923330"/>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算术表达式</a:t>
            </a:r>
            <a:r>
              <a:rPr lang="zh-CN" altLang="en-US" sz="2000" b="1" dirty="0">
                <a:solidFill>
                  <a:schemeClr val="tx1">
                    <a:lumMod val="65000"/>
                    <a:lumOff val="35000"/>
                  </a:schemeClr>
                </a:solidFill>
                <a:latin typeface="微软雅黑" pitchFamily="34" charset="-122"/>
                <a:ea typeface="微软雅黑" pitchFamily="34" charset="-122"/>
              </a:rPr>
              <a:t>：</a:t>
            </a:r>
            <a:endParaRPr lang="en-US" altLang="zh-CN" sz="2000" b="1" dirty="0">
              <a:solidFill>
                <a:schemeClr val="tx1">
                  <a:lumMod val="65000"/>
                  <a:lumOff val="35000"/>
                </a:schemeClr>
              </a:solidFill>
              <a:latin typeface="微软雅黑" pitchFamily="34" charset="-122"/>
              <a:ea typeface="微软雅黑" pitchFamily="34" charset="-122"/>
            </a:endParaRPr>
          </a:p>
          <a:p>
            <a:endParaRPr lang="en-US" altLang="zh-CN" sz="1000" b="1" dirty="0">
              <a:solidFill>
                <a:schemeClr val="tx1">
                  <a:lumMod val="65000"/>
                  <a:lumOff val="35000"/>
                </a:schemeClr>
              </a:solidFill>
              <a:latin typeface="微软雅黑" pitchFamily="34" charset="-122"/>
              <a:ea typeface="微软雅黑" pitchFamily="34" charset="-122"/>
            </a:endParaRPr>
          </a:p>
          <a:p>
            <a:r>
              <a:rPr lang="zh-CN" altLang="en-US" sz="2000" b="1" dirty="0">
                <a:solidFill>
                  <a:schemeClr val="tx1">
                    <a:lumMod val="65000"/>
                    <a:lumOff val="35000"/>
                  </a:schemeClr>
                </a:solidFill>
                <a:latin typeface="微软雅黑" pitchFamily="34" charset="-122"/>
                <a:ea typeface="微软雅黑" pitchFamily="34" charset="-122"/>
              </a:rPr>
              <a:t>用</a:t>
            </a:r>
            <a:r>
              <a:rPr lang="zh-CN" altLang="en-US" sz="2400" b="1" dirty="0">
                <a:solidFill>
                  <a:schemeClr val="accent1"/>
                </a:solidFill>
                <a:latin typeface="微软雅黑" pitchFamily="34" charset="-122"/>
                <a:ea typeface="微软雅黑" pitchFamily="34" charset="-122"/>
              </a:rPr>
              <a:t>算术运算符和括号</a:t>
            </a:r>
            <a:r>
              <a:rPr lang="zh-CN" altLang="en-US" sz="2000" b="1" dirty="0">
                <a:solidFill>
                  <a:schemeClr val="tx1">
                    <a:lumMod val="65000"/>
                    <a:lumOff val="35000"/>
                  </a:schemeClr>
                </a:solidFill>
                <a:latin typeface="微软雅黑" pitchFamily="34" charset="-122"/>
                <a:ea typeface="微软雅黑" pitchFamily="34" charset="-122"/>
              </a:rPr>
              <a:t>将</a:t>
            </a:r>
            <a:r>
              <a:rPr lang="zh-CN" altLang="en-US" sz="2400" b="1" dirty="0">
                <a:solidFill>
                  <a:schemeClr val="accent1"/>
                </a:solidFill>
                <a:latin typeface="微软雅黑" pitchFamily="34" charset="-122"/>
                <a:ea typeface="微软雅黑" pitchFamily="34" charset="-122"/>
              </a:rPr>
              <a:t>操作数</a:t>
            </a:r>
            <a:r>
              <a:rPr lang="zh-CN" altLang="en-US" sz="2000" b="1" dirty="0">
                <a:solidFill>
                  <a:schemeClr val="tx1">
                    <a:lumMod val="65000"/>
                    <a:lumOff val="35000"/>
                  </a:schemeClr>
                </a:solidFill>
                <a:latin typeface="微软雅黑" pitchFamily="34" charset="-122"/>
                <a:ea typeface="微软雅黑" pitchFamily="34" charset="-122"/>
              </a:rPr>
              <a:t>连接起来，返回</a:t>
            </a:r>
            <a:r>
              <a:rPr lang="zh-CN" altLang="en-US" sz="2400" b="1" dirty="0">
                <a:solidFill>
                  <a:schemeClr val="accent1"/>
                </a:solidFill>
                <a:latin typeface="微软雅黑" pitchFamily="34" charset="-122"/>
                <a:ea typeface="微软雅黑" pitchFamily="34" charset="-122"/>
              </a:rPr>
              <a:t>整数或实数</a:t>
            </a:r>
            <a:r>
              <a:rPr lang="zh-CN" altLang="en-US" sz="2000" b="1" dirty="0">
                <a:solidFill>
                  <a:schemeClr val="tx1">
                    <a:lumMod val="65000"/>
                    <a:lumOff val="35000"/>
                  </a:schemeClr>
                </a:solidFill>
                <a:latin typeface="微软雅黑" pitchFamily="34" charset="-122"/>
                <a:ea typeface="微软雅黑" pitchFamily="34" charset="-122"/>
              </a:rPr>
              <a:t>的式子</a:t>
            </a:r>
          </a:p>
        </p:txBody>
      </p:sp>
      <p:sp>
        <p:nvSpPr>
          <p:cNvPr id="9" name="矩形 8">
            <a:extLst>
              <a:ext uri="{FF2B5EF4-FFF2-40B4-BE49-F238E27FC236}">
                <a16:creationId xmlns:a16="http://schemas.microsoft.com/office/drawing/2014/main" id="{16AFA52B-E9EC-634D-8425-736DD89ECF2A}"/>
              </a:ext>
            </a:extLst>
          </p:cNvPr>
          <p:cNvSpPr/>
          <p:nvPr/>
        </p:nvSpPr>
        <p:spPr>
          <a:xfrm>
            <a:off x="2458180" y="3284984"/>
            <a:ext cx="4572000" cy="1785104"/>
          </a:xfrm>
          <a:prstGeom prst="rect">
            <a:avLst/>
          </a:prstGeom>
        </p:spPr>
        <p:txBody>
          <a:bodyPr>
            <a:spAutoFit/>
          </a:bodyPr>
          <a:lstStyle/>
          <a:p>
            <a:r>
              <a:rPr lang="en-US" altLang="zh-CN" sz="2400" b="1" dirty="0" err="1">
                <a:solidFill>
                  <a:schemeClr val="accent2"/>
                </a:solidFill>
              </a:rPr>
              <a:t>int</a:t>
            </a:r>
            <a:r>
              <a:rPr lang="en-US" altLang="zh-CN" sz="2400" b="1" dirty="0">
                <a:solidFill>
                  <a:schemeClr val="accent2"/>
                </a:solidFill>
              </a:rPr>
              <a:t> x = 10, y = 3, z = 5;</a:t>
            </a:r>
          </a:p>
          <a:p>
            <a:r>
              <a:rPr lang="en-US" altLang="zh-CN" sz="2400" b="1" dirty="0" err="1">
                <a:solidFill>
                  <a:schemeClr val="accent2"/>
                </a:solidFill>
              </a:rPr>
              <a:t>int</a:t>
            </a:r>
            <a:r>
              <a:rPr lang="en-US" altLang="zh-CN" sz="2400" b="1" dirty="0">
                <a:solidFill>
                  <a:schemeClr val="accent2"/>
                </a:solidFill>
              </a:rPr>
              <a:t> result;</a:t>
            </a:r>
          </a:p>
          <a:p>
            <a:endParaRPr lang="zh-CN" altLang="en-US" sz="1400" dirty="0">
              <a:solidFill>
                <a:schemeClr val="accent2"/>
              </a:solidFill>
            </a:endParaRPr>
          </a:p>
          <a:p>
            <a:r>
              <a:rPr lang="en-US" altLang="zh-CN" sz="2400" b="1" dirty="0">
                <a:solidFill>
                  <a:schemeClr val="tx1">
                    <a:lumMod val="65000"/>
                    <a:lumOff val="35000"/>
                  </a:schemeClr>
                </a:solidFill>
              </a:rPr>
              <a:t>result = </a:t>
            </a:r>
            <a:r>
              <a:rPr lang="en-US" altLang="zh-CN" sz="2400" b="1" dirty="0" err="1">
                <a:solidFill>
                  <a:schemeClr val="tx1">
                    <a:lumMod val="65000"/>
                    <a:lumOff val="35000"/>
                  </a:schemeClr>
                </a:solidFill>
              </a:rPr>
              <a:t>x+y</a:t>
            </a:r>
            <a:r>
              <a:rPr lang="en-US" altLang="zh-CN" sz="2400" b="1" dirty="0">
                <a:solidFill>
                  <a:schemeClr val="tx1">
                    <a:lumMod val="65000"/>
                    <a:lumOff val="35000"/>
                  </a:schemeClr>
                </a:solidFill>
              </a:rPr>
              <a:t>*z;</a:t>
            </a:r>
          </a:p>
          <a:p>
            <a:r>
              <a:rPr lang="en-US" altLang="zh-CN" sz="2400" b="1" dirty="0">
                <a:solidFill>
                  <a:schemeClr val="tx1">
                    <a:lumMod val="65000"/>
                    <a:lumOff val="35000"/>
                  </a:schemeClr>
                </a:solidFill>
              </a:rPr>
              <a:t>result = (</a:t>
            </a:r>
            <a:r>
              <a:rPr lang="en-US" altLang="zh-CN" sz="2400" b="1" dirty="0" err="1">
                <a:solidFill>
                  <a:schemeClr val="tx1">
                    <a:lumMod val="65000"/>
                    <a:lumOff val="35000"/>
                  </a:schemeClr>
                </a:solidFill>
              </a:rPr>
              <a:t>x+y</a:t>
            </a:r>
            <a:r>
              <a:rPr lang="en-US" altLang="zh-CN" sz="2400" b="1" dirty="0">
                <a:solidFill>
                  <a:schemeClr val="tx1">
                    <a:lumMod val="65000"/>
                    <a:lumOff val="35000"/>
                  </a:schemeClr>
                </a:solidFill>
              </a:rPr>
              <a:t>)*z;</a:t>
            </a:r>
          </a:p>
        </p:txBody>
      </p:sp>
      <p:sp>
        <p:nvSpPr>
          <p:cNvPr id="10" name="Rectangle 6">
            <a:extLst>
              <a:ext uri="{FF2B5EF4-FFF2-40B4-BE49-F238E27FC236}">
                <a16:creationId xmlns:a16="http://schemas.microsoft.com/office/drawing/2014/main" id="{EE502210-76FD-124B-B52D-106EF2C25DDC}"/>
              </a:ext>
            </a:extLst>
          </p:cNvPr>
          <p:cNvSpPr>
            <a:spLocks noChangeArrowheads="1"/>
          </p:cNvSpPr>
          <p:nvPr/>
        </p:nvSpPr>
        <p:spPr bwMode="auto">
          <a:xfrm>
            <a:off x="6896100" y="3728639"/>
            <a:ext cx="2362200" cy="126712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indent="-457200">
              <a:buAutoNum type="arabicPeriod"/>
            </a:pPr>
            <a:r>
              <a:rPr lang="en-US" altLang="zh-CN" b="1" dirty="0">
                <a:solidFill>
                  <a:schemeClr val="tx1">
                    <a:lumMod val="65000"/>
                    <a:lumOff val="35000"/>
                  </a:schemeClr>
                </a:solidFill>
              </a:rPr>
              <a:t>result = 25</a:t>
            </a:r>
          </a:p>
          <a:p>
            <a:pPr marL="457200" indent="-457200">
              <a:buAutoNum type="arabicPeriod"/>
            </a:pPr>
            <a:r>
              <a:rPr lang="en-US" altLang="zh-CN" b="1" dirty="0">
                <a:solidFill>
                  <a:schemeClr val="tx1">
                    <a:lumMod val="65000"/>
                    <a:lumOff val="35000"/>
                  </a:schemeClr>
                </a:solidFill>
              </a:rPr>
              <a:t>result = 65</a:t>
            </a:r>
          </a:p>
        </p:txBody>
      </p:sp>
    </p:spTree>
    <p:extLst>
      <p:ext uri="{BB962C8B-B14F-4D97-AF65-F5344CB8AC3E}">
        <p14:creationId xmlns:p14="http://schemas.microsoft.com/office/powerpoint/2010/main" val="25492367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95</a:t>
            </a:fld>
            <a:endParaRPr lang="zh-CN" altLang="en-US"/>
          </a:p>
        </p:txBody>
      </p:sp>
      <p:sp>
        <p:nvSpPr>
          <p:cNvPr id="7" name="object 2">
            <a:extLst>
              <a:ext uri="{FF2B5EF4-FFF2-40B4-BE49-F238E27FC236}">
                <a16:creationId xmlns:a16="http://schemas.microsoft.com/office/drawing/2014/main" id="{38070E67-082E-5249-864E-3A0D84F5FE7C}"/>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11" name="TextBox 4">
            <a:extLst>
              <a:ext uri="{FF2B5EF4-FFF2-40B4-BE49-F238E27FC236}">
                <a16:creationId xmlns:a16="http://schemas.microsoft.com/office/drawing/2014/main" id="{320401F6-35FA-BF46-9A29-C8CB797A1F5B}"/>
              </a:ext>
            </a:extLst>
          </p:cNvPr>
          <p:cNvSpPr txBox="1"/>
          <p:nvPr/>
        </p:nvSpPr>
        <p:spPr>
          <a:xfrm>
            <a:off x="2639616" y="2132857"/>
            <a:ext cx="6840760" cy="461665"/>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表达式</a:t>
            </a:r>
            <a:r>
              <a:rPr lang="zh-CN" altLang="en-US" sz="2000" b="1" dirty="0">
                <a:solidFill>
                  <a:schemeClr val="tx1">
                    <a:lumMod val="65000"/>
                    <a:lumOff val="35000"/>
                  </a:schemeClr>
                </a:solidFill>
                <a:latin typeface="微软雅黑" pitchFamily="34" charset="-122"/>
                <a:ea typeface="微软雅黑" pitchFamily="34" charset="-122"/>
              </a:rPr>
              <a:t>：用</a:t>
            </a:r>
            <a:r>
              <a:rPr lang="zh-CN" altLang="en-US" sz="2400" b="1" dirty="0">
                <a:solidFill>
                  <a:schemeClr val="accent1"/>
                </a:solidFill>
                <a:latin typeface="微软雅黑" pitchFamily="34" charset="-122"/>
                <a:ea typeface="微软雅黑" pitchFamily="34" charset="-122"/>
              </a:rPr>
              <a:t>运算符和括号</a:t>
            </a:r>
            <a:r>
              <a:rPr lang="zh-CN" altLang="en-US" sz="2000" b="1" dirty="0">
                <a:solidFill>
                  <a:schemeClr val="tx1">
                    <a:lumMod val="65000"/>
                    <a:lumOff val="35000"/>
                  </a:schemeClr>
                </a:solidFill>
                <a:latin typeface="微软雅黑" pitchFamily="34" charset="-122"/>
                <a:ea typeface="微软雅黑" pitchFamily="34" charset="-122"/>
              </a:rPr>
              <a:t>将</a:t>
            </a:r>
            <a:r>
              <a:rPr lang="zh-CN" altLang="en-US" sz="2400" b="1" dirty="0">
                <a:solidFill>
                  <a:schemeClr val="accent1"/>
                </a:solidFill>
                <a:latin typeface="微软雅黑" pitchFamily="34" charset="-122"/>
                <a:ea typeface="微软雅黑" pitchFamily="34" charset="-122"/>
              </a:rPr>
              <a:t>操作数</a:t>
            </a:r>
            <a:r>
              <a:rPr lang="zh-CN" altLang="en-US" sz="2000" b="1" dirty="0">
                <a:solidFill>
                  <a:schemeClr val="tx1">
                    <a:lumMod val="65000"/>
                    <a:lumOff val="35000"/>
                  </a:schemeClr>
                </a:solidFill>
                <a:latin typeface="微软雅黑" pitchFamily="34" charset="-122"/>
                <a:ea typeface="微软雅黑" pitchFamily="34" charset="-122"/>
              </a:rPr>
              <a:t>连接起来</a:t>
            </a:r>
            <a:r>
              <a:rPr lang="zh-CN" altLang="en-US" sz="2400" b="1" dirty="0">
                <a:solidFill>
                  <a:schemeClr val="accent1"/>
                </a:solidFill>
                <a:latin typeface="微软雅黑" pitchFamily="34" charset="-122"/>
                <a:ea typeface="微软雅黑" pitchFamily="34" charset="-122"/>
              </a:rPr>
              <a:t>求值</a:t>
            </a:r>
            <a:r>
              <a:rPr lang="zh-CN" altLang="en-US" sz="2000" b="1" dirty="0">
                <a:solidFill>
                  <a:schemeClr val="tx1">
                    <a:lumMod val="65000"/>
                    <a:lumOff val="35000"/>
                  </a:schemeClr>
                </a:solidFill>
                <a:latin typeface="微软雅黑" pitchFamily="34" charset="-122"/>
                <a:ea typeface="微软雅黑" pitchFamily="34" charset="-122"/>
              </a:rPr>
              <a:t>的式子</a:t>
            </a:r>
          </a:p>
        </p:txBody>
      </p:sp>
      <p:cxnSp>
        <p:nvCxnSpPr>
          <p:cNvPr id="12" name="直接连接符 11">
            <a:extLst>
              <a:ext uri="{FF2B5EF4-FFF2-40B4-BE49-F238E27FC236}">
                <a16:creationId xmlns:a16="http://schemas.microsoft.com/office/drawing/2014/main" id="{41FE3F50-EB54-CA4D-B6E5-0869975F8FFE}"/>
              </a:ext>
            </a:extLst>
          </p:cNvPr>
          <p:cNvCxnSpPr/>
          <p:nvPr/>
        </p:nvCxnSpPr>
        <p:spPr>
          <a:xfrm>
            <a:off x="3215680" y="2569260"/>
            <a:ext cx="0" cy="3740061"/>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F698DF0-639C-9642-BED1-634215273559}"/>
              </a:ext>
            </a:extLst>
          </p:cNvPr>
          <p:cNvCxnSpPr/>
          <p:nvPr/>
        </p:nvCxnSpPr>
        <p:spPr>
          <a:xfrm>
            <a:off x="3215680" y="306896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B69F3159-AB36-4F4F-AFDD-88FA52F0607A}"/>
              </a:ext>
            </a:extLst>
          </p:cNvPr>
          <p:cNvCxnSpPr/>
          <p:nvPr/>
        </p:nvCxnSpPr>
        <p:spPr>
          <a:xfrm>
            <a:off x="3215680" y="3645024"/>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99E9FB37-AA93-9944-BA01-BE0769818849}"/>
              </a:ext>
            </a:extLst>
          </p:cNvPr>
          <p:cNvSpPr/>
          <p:nvPr/>
        </p:nvSpPr>
        <p:spPr>
          <a:xfrm>
            <a:off x="4511824" y="2852937"/>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算术表达式</a:t>
            </a:r>
          </a:p>
        </p:txBody>
      </p:sp>
      <p:sp>
        <p:nvSpPr>
          <p:cNvPr id="16" name="矩形 15">
            <a:extLst>
              <a:ext uri="{FF2B5EF4-FFF2-40B4-BE49-F238E27FC236}">
                <a16:creationId xmlns:a16="http://schemas.microsoft.com/office/drawing/2014/main" id="{CC4CE327-9C2A-5C4B-9FAA-B06BBAFEBC2A}"/>
              </a:ext>
            </a:extLst>
          </p:cNvPr>
          <p:cNvSpPr/>
          <p:nvPr/>
        </p:nvSpPr>
        <p:spPr>
          <a:xfrm>
            <a:off x="4511824" y="3422018"/>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关系表达式</a:t>
            </a:r>
          </a:p>
        </p:txBody>
      </p:sp>
      <p:cxnSp>
        <p:nvCxnSpPr>
          <p:cNvPr id="17" name="直接连接符 16">
            <a:extLst>
              <a:ext uri="{FF2B5EF4-FFF2-40B4-BE49-F238E27FC236}">
                <a16:creationId xmlns:a16="http://schemas.microsoft.com/office/drawing/2014/main" id="{6EEA3C30-0F2F-AE46-AB6C-10A32303D793}"/>
              </a:ext>
            </a:extLst>
          </p:cNvPr>
          <p:cNvCxnSpPr/>
          <p:nvPr/>
        </p:nvCxnSpPr>
        <p:spPr>
          <a:xfrm>
            <a:off x="3215680" y="4221088"/>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3E320F3-9186-B94A-8147-05C5084A0A3A}"/>
              </a:ext>
            </a:extLst>
          </p:cNvPr>
          <p:cNvCxnSpPr/>
          <p:nvPr/>
        </p:nvCxnSpPr>
        <p:spPr>
          <a:xfrm>
            <a:off x="3215680" y="479715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C3834A41-BA4D-6D4A-B6E6-143C0027DDA0}"/>
              </a:ext>
            </a:extLst>
          </p:cNvPr>
          <p:cNvSpPr/>
          <p:nvPr/>
        </p:nvSpPr>
        <p:spPr>
          <a:xfrm>
            <a:off x="4511824" y="4005065"/>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逻辑表达式</a:t>
            </a:r>
          </a:p>
        </p:txBody>
      </p:sp>
      <p:sp>
        <p:nvSpPr>
          <p:cNvPr id="20" name="矩形 19">
            <a:extLst>
              <a:ext uri="{FF2B5EF4-FFF2-40B4-BE49-F238E27FC236}">
                <a16:creationId xmlns:a16="http://schemas.microsoft.com/office/drawing/2014/main" id="{E1E3681E-C7EF-D042-A287-268CFCF58995}"/>
              </a:ext>
            </a:extLst>
          </p:cNvPr>
          <p:cNvSpPr/>
          <p:nvPr/>
        </p:nvSpPr>
        <p:spPr>
          <a:xfrm>
            <a:off x="4511824" y="4574146"/>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赋值表达式</a:t>
            </a:r>
          </a:p>
        </p:txBody>
      </p:sp>
      <p:cxnSp>
        <p:nvCxnSpPr>
          <p:cNvPr id="21" name="直接连接符 20">
            <a:extLst>
              <a:ext uri="{FF2B5EF4-FFF2-40B4-BE49-F238E27FC236}">
                <a16:creationId xmlns:a16="http://schemas.microsoft.com/office/drawing/2014/main" id="{EDFE0B34-2114-E84B-9CDC-E0F05BEC0352}"/>
              </a:ext>
            </a:extLst>
          </p:cNvPr>
          <p:cNvCxnSpPr/>
          <p:nvPr/>
        </p:nvCxnSpPr>
        <p:spPr>
          <a:xfrm>
            <a:off x="3215680" y="537321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B50C42A3-A7E0-D148-BC6B-20CF68CA877D}"/>
              </a:ext>
            </a:extLst>
          </p:cNvPr>
          <p:cNvCxnSpPr/>
          <p:nvPr/>
        </p:nvCxnSpPr>
        <p:spPr>
          <a:xfrm>
            <a:off x="3215680" y="594928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A27115B7-8B03-734F-A06F-CDA8AD82FE1E}"/>
              </a:ext>
            </a:extLst>
          </p:cNvPr>
          <p:cNvSpPr/>
          <p:nvPr/>
        </p:nvSpPr>
        <p:spPr>
          <a:xfrm>
            <a:off x="4511824" y="5157193"/>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复合赋值运算</a:t>
            </a:r>
          </a:p>
        </p:txBody>
      </p:sp>
      <p:sp>
        <p:nvSpPr>
          <p:cNvPr id="24" name="矩形 23">
            <a:extLst>
              <a:ext uri="{FF2B5EF4-FFF2-40B4-BE49-F238E27FC236}">
                <a16:creationId xmlns:a16="http://schemas.microsoft.com/office/drawing/2014/main" id="{066D9133-565A-9043-AF75-AB437B1386DF}"/>
              </a:ext>
            </a:extLst>
          </p:cNvPr>
          <p:cNvSpPr/>
          <p:nvPr/>
        </p:nvSpPr>
        <p:spPr>
          <a:xfrm>
            <a:off x="4511824" y="5726274"/>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类型转换</a:t>
            </a:r>
          </a:p>
        </p:txBody>
      </p:sp>
      <p:sp>
        <p:nvSpPr>
          <p:cNvPr id="25" name="矩形标注 24">
            <a:extLst>
              <a:ext uri="{FF2B5EF4-FFF2-40B4-BE49-F238E27FC236}">
                <a16:creationId xmlns:a16="http://schemas.microsoft.com/office/drawing/2014/main" id="{BF67DA7E-8051-2849-8E3B-AFC23C628C06}"/>
              </a:ext>
            </a:extLst>
          </p:cNvPr>
          <p:cNvSpPr/>
          <p:nvPr/>
        </p:nvSpPr>
        <p:spPr>
          <a:xfrm>
            <a:off x="5879976" y="1340768"/>
            <a:ext cx="2088232" cy="504056"/>
          </a:xfrm>
          <a:prstGeom prst="wedgeRectCallout">
            <a:avLst>
              <a:gd name="adj1" fmla="val -20833"/>
              <a:gd name="adj2" fmla="val 9971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65000"/>
                    <a:lumOff val="35000"/>
                  </a:schemeClr>
                </a:solidFill>
                <a:latin typeface="微软雅黑" pitchFamily="34" charset="-122"/>
                <a:ea typeface="微软雅黑" pitchFamily="34" charset="-122"/>
              </a:rPr>
              <a:t>常量、变量、函数</a:t>
            </a:r>
          </a:p>
        </p:txBody>
      </p:sp>
    </p:spTree>
    <p:extLst>
      <p:ext uri="{BB962C8B-B14F-4D97-AF65-F5344CB8AC3E}">
        <p14:creationId xmlns:p14="http://schemas.microsoft.com/office/powerpoint/2010/main" val="128765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19"/>
                                        </p:tgtEl>
                                        <p:attrNameLst>
                                          <p:attrName>style.opacity</p:attrName>
                                        </p:attrNameLst>
                                      </p:cBhvr>
                                      <p:to>
                                        <p:strVal val="0.5"/>
                                      </p:to>
                                    </p:set>
                                    <p:animEffect filter="image" prLst="opacity: 0.5">
                                      <p:cBhvr rctx="IE">
                                        <p:cTn id="7" dur="indefinite"/>
                                        <p:tgtEl>
                                          <p:spTgt spid="19"/>
                                        </p:tgtEl>
                                      </p:cBhvr>
                                    </p:animEffect>
                                  </p:childTnLst>
                                </p:cTn>
                              </p:par>
                              <p:par>
                                <p:cTn id="8" presetID="9" presetClass="emph" presetSubtype="0" grpId="0" nodeType="withEffect">
                                  <p:stCondLst>
                                    <p:cond delay="0"/>
                                  </p:stCondLst>
                                  <p:childTnLst>
                                    <p:set>
                                      <p:cBhvr rctx="PPT">
                                        <p:cTn id="9" dur="indefinite"/>
                                        <p:tgtEl>
                                          <p:spTgt spid="20"/>
                                        </p:tgtEl>
                                        <p:attrNameLst>
                                          <p:attrName>style.opacity</p:attrName>
                                        </p:attrNameLst>
                                      </p:cBhvr>
                                      <p:to>
                                        <p:strVal val="0.5"/>
                                      </p:to>
                                    </p:set>
                                    <p:animEffect filter="image" prLst="opacity: 0.5">
                                      <p:cBhvr rctx="IE">
                                        <p:cTn id="10" dur="indefinite"/>
                                        <p:tgtEl>
                                          <p:spTgt spid="20"/>
                                        </p:tgtEl>
                                      </p:cBhvr>
                                    </p:animEffect>
                                  </p:childTnLst>
                                </p:cTn>
                              </p:par>
                              <p:par>
                                <p:cTn id="11" presetID="9" presetClass="emph" presetSubtype="0" grpId="0" nodeType="withEffect">
                                  <p:stCondLst>
                                    <p:cond delay="0"/>
                                  </p:stCondLst>
                                  <p:childTnLst>
                                    <p:set>
                                      <p:cBhvr rctx="PPT">
                                        <p:cTn id="12" dur="indefinite"/>
                                        <p:tgtEl>
                                          <p:spTgt spid="23"/>
                                        </p:tgtEl>
                                        <p:attrNameLst>
                                          <p:attrName>style.opacity</p:attrName>
                                        </p:attrNameLst>
                                      </p:cBhvr>
                                      <p:to>
                                        <p:strVal val="0.5"/>
                                      </p:to>
                                    </p:set>
                                    <p:animEffect filter="image" prLst="opacity: 0.5">
                                      <p:cBhvr rctx="IE">
                                        <p:cTn id="13" dur="indefinite"/>
                                        <p:tgtEl>
                                          <p:spTgt spid="23"/>
                                        </p:tgtEl>
                                      </p:cBhvr>
                                    </p:animEffect>
                                  </p:childTnLst>
                                </p:cTn>
                              </p:par>
                              <p:par>
                                <p:cTn id="14" presetID="9" presetClass="emph" presetSubtype="0" grpId="0" nodeType="withEffect">
                                  <p:stCondLst>
                                    <p:cond delay="0"/>
                                  </p:stCondLst>
                                  <p:childTnLst>
                                    <p:set>
                                      <p:cBhvr rctx="PPT">
                                        <p:cTn id="15" dur="indefinite"/>
                                        <p:tgtEl>
                                          <p:spTgt spid="24"/>
                                        </p:tgtEl>
                                        <p:attrNameLst>
                                          <p:attrName>style.opacity</p:attrName>
                                        </p:attrNameLst>
                                      </p:cBhvr>
                                      <p:to>
                                        <p:strVal val="0.5"/>
                                      </p:to>
                                    </p:set>
                                    <p:animEffect filter="image" prLst="opacity: 0.5">
                                      <p:cBhvr rctx="IE">
                                        <p:cTn id="16" dur="indefinite"/>
                                        <p:tgtEl>
                                          <p:spTgt spid="24"/>
                                        </p:tgtEl>
                                      </p:cBhvr>
                                    </p:animEffect>
                                  </p:childTnLst>
                                </p:cTn>
                              </p:par>
                              <p:par>
                                <p:cTn id="17" presetID="9" presetClass="emph" presetSubtype="0" grpId="0" nodeType="withEffect">
                                  <p:stCondLst>
                                    <p:cond delay="0"/>
                                  </p:stCondLst>
                                  <p:childTnLst>
                                    <p:set>
                                      <p:cBhvr rctx="PPT">
                                        <p:cTn id="18" dur="indefinite"/>
                                        <p:tgtEl>
                                          <p:spTgt spid="15"/>
                                        </p:tgtEl>
                                        <p:attrNameLst>
                                          <p:attrName>style.opacity</p:attrName>
                                        </p:attrNameLst>
                                      </p:cBhvr>
                                      <p:to>
                                        <p:strVal val="0.5"/>
                                      </p:to>
                                    </p:set>
                                    <p:animEffect filter="image" prLst="opacity: 0.5">
                                      <p:cBhvr rctx="IE">
                                        <p:cTn id="19" dur="indefinite"/>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20" grpId="0" animBg="1"/>
      <p:bldP spid="23" grpId="0" animBg="1"/>
      <p:bldP spid="2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96</a:t>
            </a:fld>
            <a:endParaRPr lang="zh-CN" altLang="en-US"/>
          </a:p>
        </p:txBody>
      </p:sp>
      <p:sp>
        <p:nvSpPr>
          <p:cNvPr id="7" name="object 2">
            <a:extLst>
              <a:ext uri="{FF2B5EF4-FFF2-40B4-BE49-F238E27FC236}">
                <a16:creationId xmlns:a16="http://schemas.microsoft.com/office/drawing/2014/main" id="{38070E67-082E-5249-864E-3A0D84F5FE7C}"/>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表达式：关系表达式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26" name="TextBox 24">
            <a:extLst>
              <a:ext uri="{FF2B5EF4-FFF2-40B4-BE49-F238E27FC236}">
                <a16:creationId xmlns:a16="http://schemas.microsoft.com/office/drawing/2014/main" id="{71F52B9D-163E-D943-81CD-E2B5E676A20C}"/>
              </a:ext>
            </a:extLst>
          </p:cNvPr>
          <p:cNvSpPr txBox="1"/>
          <p:nvPr/>
        </p:nvSpPr>
        <p:spPr>
          <a:xfrm>
            <a:off x="2424608" y="1754814"/>
            <a:ext cx="7631832" cy="954107"/>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关系表达式</a:t>
            </a:r>
            <a:r>
              <a:rPr lang="zh-CN" altLang="en-US" sz="2000" b="1" dirty="0">
                <a:solidFill>
                  <a:schemeClr val="tx1">
                    <a:lumMod val="65000"/>
                    <a:lumOff val="35000"/>
                  </a:schemeClr>
                </a:solidFill>
                <a:latin typeface="微软雅黑" pitchFamily="34" charset="-122"/>
                <a:ea typeface="微软雅黑" pitchFamily="34" charset="-122"/>
              </a:rPr>
              <a:t>：</a:t>
            </a:r>
            <a:endParaRPr lang="en-US" altLang="zh-CN" sz="2000" b="1" dirty="0">
              <a:solidFill>
                <a:schemeClr val="tx1">
                  <a:lumMod val="65000"/>
                  <a:lumOff val="35000"/>
                </a:schemeClr>
              </a:solidFill>
              <a:latin typeface="微软雅黑" pitchFamily="34" charset="-122"/>
              <a:ea typeface="微软雅黑" pitchFamily="34" charset="-122"/>
            </a:endParaRPr>
          </a:p>
          <a:p>
            <a:endParaRPr lang="en-US" altLang="zh-CN" sz="1000" b="1" dirty="0">
              <a:solidFill>
                <a:schemeClr val="tx1">
                  <a:lumMod val="65000"/>
                  <a:lumOff val="35000"/>
                </a:schemeClr>
              </a:solidFill>
              <a:latin typeface="微软雅黑" pitchFamily="34" charset="-122"/>
              <a:ea typeface="微软雅黑" pitchFamily="34" charset="-122"/>
            </a:endParaRPr>
          </a:p>
          <a:p>
            <a:r>
              <a:rPr lang="zh-CN" altLang="en-US" sz="2000" b="1" dirty="0">
                <a:solidFill>
                  <a:schemeClr val="tx1">
                    <a:lumMod val="65000"/>
                    <a:lumOff val="35000"/>
                  </a:schemeClr>
                </a:solidFill>
                <a:latin typeface="微软雅黑" pitchFamily="34" charset="-122"/>
                <a:ea typeface="微软雅黑" pitchFamily="34" charset="-122"/>
              </a:rPr>
              <a:t>将两个</a:t>
            </a:r>
            <a:r>
              <a:rPr lang="zh-CN" altLang="en-US" sz="2400" b="1" dirty="0">
                <a:solidFill>
                  <a:schemeClr val="accent1"/>
                </a:solidFill>
                <a:latin typeface="微软雅黑" pitchFamily="34" charset="-122"/>
                <a:ea typeface="微软雅黑" pitchFamily="34" charset="-122"/>
              </a:rPr>
              <a:t>表达式</a:t>
            </a:r>
            <a:r>
              <a:rPr lang="zh-CN" altLang="en-US" sz="2000" b="1" dirty="0">
                <a:solidFill>
                  <a:schemeClr val="tx1">
                    <a:lumMod val="65000"/>
                    <a:lumOff val="35000"/>
                  </a:schemeClr>
                </a:solidFill>
                <a:latin typeface="微软雅黑" pitchFamily="34" charset="-122"/>
                <a:ea typeface="微软雅黑" pitchFamily="34" charset="-122"/>
              </a:rPr>
              <a:t>连接起来，返回</a:t>
            </a:r>
            <a:r>
              <a:rPr lang="zh-CN" altLang="en-US" sz="2400" b="1" dirty="0">
                <a:solidFill>
                  <a:schemeClr val="accent1"/>
                </a:solidFill>
                <a:latin typeface="微软雅黑" pitchFamily="34" charset="-122"/>
                <a:ea typeface="微软雅黑" pitchFamily="34" charset="-122"/>
              </a:rPr>
              <a:t>布尔类型值</a:t>
            </a:r>
            <a:r>
              <a:rPr lang="zh-CN" altLang="en-US" sz="2000" b="1" dirty="0">
                <a:solidFill>
                  <a:schemeClr val="tx1">
                    <a:lumMod val="65000"/>
                    <a:lumOff val="35000"/>
                  </a:schemeClr>
                </a:solidFill>
                <a:latin typeface="微软雅黑" pitchFamily="34" charset="-122"/>
                <a:ea typeface="微软雅黑" pitchFamily="34" charset="-122"/>
              </a:rPr>
              <a:t>的式子</a:t>
            </a:r>
          </a:p>
        </p:txBody>
      </p:sp>
      <p:cxnSp>
        <p:nvCxnSpPr>
          <p:cNvPr id="27" name="直接连接符 7">
            <a:extLst>
              <a:ext uri="{FF2B5EF4-FFF2-40B4-BE49-F238E27FC236}">
                <a16:creationId xmlns:a16="http://schemas.microsoft.com/office/drawing/2014/main" id="{B90741FA-02D4-FC43-900F-B1EC3202A271}"/>
              </a:ext>
            </a:extLst>
          </p:cNvPr>
          <p:cNvCxnSpPr/>
          <p:nvPr/>
        </p:nvCxnSpPr>
        <p:spPr>
          <a:xfrm>
            <a:off x="3503712" y="2641268"/>
            <a:ext cx="0" cy="1980511"/>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8">
            <a:extLst>
              <a:ext uri="{FF2B5EF4-FFF2-40B4-BE49-F238E27FC236}">
                <a16:creationId xmlns:a16="http://schemas.microsoft.com/office/drawing/2014/main" id="{4C546E58-21DC-7348-A3BE-1B3BD3BE29B2}"/>
              </a:ext>
            </a:extLst>
          </p:cNvPr>
          <p:cNvCxnSpPr/>
          <p:nvPr/>
        </p:nvCxnSpPr>
        <p:spPr>
          <a:xfrm>
            <a:off x="3503712" y="3140968"/>
            <a:ext cx="50405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9">
            <a:extLst>
              <a:ext uri="{FF2B5EF4-FFF2-40B4-BE49-F238E27FC236}">
                <a16:creationId xmlns:a16="http://schemas.microsoft.com/office/drawing/2014/main" id="{3B1169CF-7833-314A-959B-0975E5B67A95}"/>
              </a:ext>
            </a:extLst>
          </p:cNvPr>
          <p:cNvCxnSpPr/>
          <p:nvPr/>
        </p:nvCxnSpPr>
        <p:spPr>
          <a:xfrm>
            <a:off x="3503712" y="3717032"/>
            <a:ext cx="50405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3753326A-447F-4240-9681-588A0187719E}"/>
              </a:ext>
            </a:extLst>
          </p:cNvPr>
          <p:cNvSpPr/>
          <p:nvPr/>
        </p:nvSpPr>
        <p:spPr>
          <a:xfrm>
            <a:off x="4079776" y="2924945"/>
            <a:ext cx="1368152"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算术表达式</a:t>
            </a:r>
          </a:p>
        </p:txBody>
      </p:sp>
      <p:sp>
        <p:nvSpPr>
          <p:cNvPr id="31" name="矩形 30">
            <a:extLst>
              <a:ext uri="{FF2B5EF4-FFF2-40B4-BE49-F238E27FC236}">
                <a16:creationId xmlns:a16="http://schemas.microsoft.com/office/drawing/2014/main" id="{602EA695-BCE4-8146-9908-344EFC295C44}"/>
              </a:ext>
            </a:extLst>
          </p:cNvPr>
          <p:cNvSpPr/>
          <p:nvPr/>
        </p:nvSpPr>
        <p:spPr>
          <a:xfrm>
            <a:off x="4073134" y="3501009"/>
            <a:ext cx="1368152"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赋值表达式</a:t>
            </a:r>
          </a:p>
        </p:txBody>
      </p:sp>
      <p:sp>
        <p:nvSpPr>
          <p:cNvPr id="32" name="矩形 31">
            <a:extLst>
              <a:ext uri="{FF2B5EF4-FFF2-40B4-BE49-F238E27FC236}">
                <a16:creationId xmlns:a16="http://schemas.microsoft.com/office/drawing/2014/main" id="{8679425E-EBB7-B145-B745-B49619EBBBA4}"/>
              </a:ext>
            </a:extLst>
          </p:cNvPr>
          <p:cNvSpPr/>
          <p:nvPr/>
        </p:nvSpPr>
        <p:spPr>
          <a:xfrm>
            <a:off x="4079776" y="4070090"/>
            <a:ext cx="1368152"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字符表达式</a:t>
            </a:r>
          </a:p>
        </p:txBody>
      </p:sp>
      <p:cxnSp>
        <p:nvCxnSpPr>
          <p:cNvPr id="33" name="直接连接符 19">
            <a:extLst>
              <a:ext uri="{FF2B5EF4-FFF2-40B4-BE49-F238E27FC236}">
                <a16:creationId xmlns:a16="http://schemas.microsoft.com/office/drawing/2014/main" id="{EDD3CBB7-1E94-ED4E-93E4-E68BD0B61C29}"/>
              </a:ext>
            </a:extLst>
          </p:cNvPr>
          <p:cNvCxnSpPr/>
          <p:nvPr/>
        </p:nvCxnSpPr>
        <p:spPr>
          <a:xfrm>
            <a:off x="3503712" y="4257927"/>
            <a:ext cx="50405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20">
            <a:extLst>
              <a:ext uri="{FF2B5EF4-FFF2-40B4-BE49-F238E27FC236}">
                <a16:creationId xmlns:a16="http://schemas.microsoft.com/office/drawing/2014/main" id="{4C17791F-233C-7241-B446-8F06D937BAA4}"/>
              </a:ext>
            </a:extLst>
          </p:cNvPr>
          <p:cNvCxnSpPr/>
          <p:nvPr/>
        </p:nvCxnSpPr>
        <p:spPr>
          <a:xfrm>
            <a:off x="7392144" y="2636913"/>
            <a:ext cx="0" cy="1433177"/>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21">
            <a:extLst>
              <a:ext uri="{FF2B5EF4-FFF2-40B4-BE49-F238E27FC236}">
                <a16:creationId xmlns:a16="http://schemas.microsoft.com/office/drawing/2014/main" id="{96A3E457-2079-A745-9313-B9B79B848CF7}"/>
              </a:ext>
            </a:extLst>
          </p:cNvPr>
          <p:cNvCxnSpPr/>
          <p:nvPr/>
        </p:nvCxnSpPr>
        <p:spPr>
          <a:xfrm>
            <a:off x="7392144" y="3136613"/>
            <a:ext cx="50405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22">
            <a:extLst>
              <a:ext uri="{FF2B5EF4-FFF2-40B4-BE49-F238E27FC236}">
                <a16:creationId xmlns:a16="http://schemas.microsoft.com/office/drawing/2014/main" id="{B423985D-B68E-0844-A662-4D4B92DEE0AB}"/>
              </a:ext>
            </a:extLst>
          </p:cNvPr>
          <p:cNvCxnSpPr/>
          <p:nvPr/>
        </p:nvCxnSpPr>
        <p:spPr>
          <a:xfrm>
            <a:off x="7392144" y="3712677"/>
            <a:ext cx="50405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75DD0CC7-9C73-0C41-AFDA-F5D2272ACCB2}"/>
              </a:ext>
            </a:extLst>
          </p:cNvPr>
          <p:cNvSpPr/>
          <p:nvPr/>
        </p:nvSpPr>
        <p:spPr>
          <a:xfrm>
            <a:off x="7968208" y="2920590"/>
            <a:ext cx="1368152" cy="3670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itchFamily="34" charset="-122"/>
                <a:ea typeface="微软雅黑" pitchFamily="34" charset="-122"/>
              </a:rPr>
              <a:t>True</a:t>
            </a:r>
            <a:endParaRPr lang="zh-CN" altLang="en-US" sz="1600" b="1" dirty="0">
              <a:solidFill>
                <a:schemeClr val="bg1"/>
              </a:solidFill>
              <a:latin typeface="微软雅黑" pitchFamily="34" charset="-122"/>
              <a:ea typeface="微软雅黑" pitchFamily="34" charset="-122"/>
            </a:endParaRPr>
          </a:p>
        </p:txBody>
      </p:sp>
      <p:sp>
        <p:nvSpPr>
          <p:cNvPr id="38" name="矩形 37">
            <a:extLst>
              <a:ext uri="{FF2B5EF4-FFF2-40B4-BE49-F238E27FC236}">
                <a16:creationId xmlns:a16="http://schemas.microsoft.com/office/drawing/2014/main" id="{62FCA44C-11A9-F744-BACB-C70F532C36C8}"/>
              </a:ext>
            </a:extLst>
          </p:cNvPr>
          <p:cNvSpPr/>
          <p:nvPr/>
        </p:nvSpPr>
        <p:spPr>
          <a:xfrm>
            <a:off x="7961566" y="3496654"/>
            <a:ext cx="1368152" cy="36702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bg1"/>
                </a:solidFill>
                <a:latin typeface="微软雅黑" pitchFamily="34" charset="-122"/>
                <a:ea typeface="微软雅黑" pitchFamily="34" charset="-122"/>
              </a:rPr>
              <a:t>False</a:t>
            </a:r>
            <a:endParaRPr lang="zh-CN" altLang="en-US" sz="1600" b="1" dirty="0">
              <a:solidFill>
                <a:schemeClr val="bg1"/>
              </a:solidFill>
              <a:latin typeface="微软雅黑" pitchFamily="34" charset="-122"/>
              <a:ea typeface="微软雅黑" pitchFamily="34" charset="-122"/>
            </a:endParaRPr>
          </a:p>
        </p:txBody>
      </p:sp>
      <p:sp>
        <p:nvSpPr>
          <p:cNvPr id="39" name="TextBox 15">
            <a:extLst>
              <a:ext uri="{FF2B5EF4-FFF2-40B4-BE49-F238E27FC236}">
                <a16:creationId xmlns:a16="http://schemas.microsoft.com/office/drawing/2014/main" id="{68A86B81-11E4-5043-A468-2551952C4FF1}"/>
              </a:ext>
            </a:extLst>
          </p:cNvPr>
          <p:cNvSpPr txBox="1"/>
          <p:nvPr/>
        </p:nvSpPr>
        <p:spPr>
          <a:xfrm>
            <a:off x="5519936" y="2924944"/>
            <a:ext cx="1224136" cy="400110"/>
          </a:xfrm>
          <a:prstGeom prst="rect">
            <a:avLst/>
          </a:prstGeom>
          <a:noFill/>
        </p:spPr>
        <p:txBody>
          <a:bodyPr wrap="square" rtlCol="0">
            <a:spAutoFit/>
          </a:bodyPr>
          <a:lstStyle/>
          <a:p>
            <a:r>
              <a:rPr lang="en-US" altLang="zh-CN" sz="2000" b="1" dirty="0" err="1">
                <a:solidFill>
                  <a:schemeClr val="tx1">
                    <a:lumMod val="65000"/>
                    <a:lumOff val="35000"/>
                  </a:schemeClr>
                </a:solidFill>
              </a:rPr>
              <a:t>a+b</a:t>
            </a:r>
            <a:r>
              <a:rPr lang="en-US" altLang="zh-CN" sz="2000" b="1" dirty="0">
                <a:solidFill>
                  <a:schemeClr val="tx1">
                    <a:lumMod val="65000"/>
                    <a:lumOff val="35000"/>
                  </a:schemeClr>
                </a:solidFill>
              </a:rPr>
              <a:t>&gt;b-c</a:t>
            </a:r>
            <a:endParaRPr lang="zh-CN" altLang="en-US" b="1" dirty="0">
              <a:solidFill>
                <a:schemeClr val="tx1">
                  <a:lumMod val="65000"/>
                  <a:lumOff val="35000"/>
                </a:schemeClr>
              </a:solidFill>
            </a:endParaRPr>
          </a:p>
        </p:txBody>
      </p:sp>
      <p:sp>
        <p:nvSpPr>
          <p:cNvPr id="40" name="TextBox 30">
            <a:extLst>
              <a:ext uri="{FF2B5EF4-FFF2-40B4-BE49-F238E27FC236}">
                <a16:creationId xmlns:a16="http://schemas.microsoft.com/office/drawing/2014/main" id="{932DD1EC-A7DF-C445-9910-910D4152FFB4}"/>
              </a:ext>
            </a:extLst>
          </p:cNvPr>
          <p:cNvSpPr txBox="1"/>
          <p:nvPr/>
        </p:nvSpPr>
        <p:spPr>
          <a:xfrm>
            <a:off x="5519936" y="3491716"/>
            <a:ext cx="1224136" cy="369332"/>
          </a:xfrm>
          <a:prstGeom prst="rect">
            <a:avLst/>
          </a:prstGeom>
          <a:noFill/>
        </p:spPr>
        <p:txBody>
          <a:bodyPr wrap="square" rtlCol="0">
            <a:spAutoFit/>
          </a:bodyPr>
          <a:lstStyle/>
          <a:p>
            <a:r>
              <a:rPr lang="en-US" altLang="zh-CN" b="1" dirty="0">
                <a:solidFill>
                  <a:schemeClr val="tx1">
                    <a:lumMod val="65000"/>
                    <a:lumOff val="35000"/>
                  </a:schemeClr>
                </a:solidFill>
              </a:rPr>
              <a:t>(a=3)&gt;(b=5)</a:t>
            </a:r>
            <a:endParaRPr lang="zh-CN" altLang="en-US" b="1" dirty="0">
              <a:solidFill>
                <a:schemeClr val="tx1">
                  <a:lumMod val="65000"/>
                  <a:lumOff val="35000"/>
                </a:schemeClr>
              </a:solidFill>
            </a:endParaRPr>
          </a:p>
        </p:txBody>
      </p:sp>
      <p:sp>
        <p:nvSpPr>
          <p:cNvPr id="41" name="TextBox 31">
            <a:extLst>
              <a:ext uri="{FF2B5EF4-FFF2-40B4-BE49-F238E27FC236}">
                <a16:creationId xmlns:a16="http://schemas.microsoft.com/office/drawing/2014/main" id="{E9E01FCD-B441-E245-B967-A515B57266F1}"/>
              </a:ext>
            </a:extLst>
          </p:cNvPr>
          <p:cNvSpPr txBox="1"/>
          <p:nvPr/>
        </p:nvSpPr>
        <p:spPr>
          <a:xfrm>
            <a:off x="5519936" y="4037002"/>
            <a:ext cx="1224136" cy="400110"/>
          </a:xfrm>
          <a:prstGeom prst="rect">
            <a:avLst/>
          </a:prstGeom>
          <a:noFill/>
        </p:spPr>
        <p:txBody>
          <a:bodyPr wrap="square" rtlCol="0">
            <a:spAutoFit/>
          </a:bodyPr>
          <a:lstStyle/>
          <a:p>
            <a:r>
              <a:rPr lang="en-US" altLang="zh-CN" sz="2000" b="1" dirty="0">
                <a:solidFill>
                  <a:schemeClr val="tx1">
                    <a:lumMod val="65000"/>
                    <a:lumOff val="35000"/>
                  </a:schemeClr>
                </a:solidFill>
              </a:rPr>
              <a:t>‘A’ &gt; ‘a’</a:t>
            </a:r>
            <a:endParaRPr lang="zh-CN" altLang="en-US" b="1" dirty="0">
              <a:solidFill>
                <a:schemeClr val="tx1">
                  <a:lumMod val="65000"/>
                  <a:lumOff val="35000"/>
                </a:schemeClr>
              </a:solidFill>
            </a:endParaRPr>
          </a:p>
        </p:txBody>
      </p:sp>
    </p:spTree>
    <p:extLst>
      <p:ext uri="{BB962C8B-B14F-4D97-AF65-F5344CB8AC3E}">
        <p14:creationId xmlns:p14="http://schemas.microsoft.com/office/powerpoint/2010/main" val="399202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par>
                                <p:cTn id="38" presetID="10" presetClass="entr" presetSubtype="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7" grpId="0" animBg="1"/>
      <p:bldP spid="38" grpId="0" animBg="1"/>
      <p:bldP spid="39" grpId="0"/>
      <p:bldP spid="40" grpId="0"/>
      <p:bldP spid="4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97</a:t>
            </a:fld>
            <a:endParaRPr lang="zh-CN" altLang="en-US"/>
          </a:p>
        </p:txBody>
      </p:sp>
      <p:sp>
        <p:nvSpPr>
          <p:cNvPr id="20" name="矩形 19">
            <a:extLst>
              <a:ext uri="{FF2B5EF4-FFF2-40B4-BE49-F238E27FC236}">
                <a16:creationId xmlns:a16="http://schemas.microsoft.com/office/drawing/2014/main" id="{2ED73BCE-DAC4-6143-9E1E-C48A16461EAF}"/>
              </a:ext>
            </a:extLst>
          </p:cNvPr>
          <p:cNvSpPr/>
          <p:nvPr/>
        </p:nvSpPr>
        <p:spPr>
          <a:xfrm>
            <a:off x="2458180" y="1988840"/>
            <a:ext cx="4572000" cy="2154436"/>
          </a:xfrm>
          <a:prstGeom prst="rect">
            <a:avLst/>
          </a:prstGeom>
        </p:spPr>
        <p:txBody>
          <a:bodyPr>
            <a:spAutoFit/>
          </a:bodyPr>
          <a:lstStyle/>
          <a:p>
            <a:r>
              <a:rPr lang="en-US" altLang="zh-CN" sz="2400" b="1" dirty="0" err="1">
                <a:solidFill>
                  <a:schemeClr val="accent2"/>
                </a:solidFill>
              </a:rPr>
              <a:t>int</a:t>
            </a:r>
            <a:r>
              <a:rPr lang="en-US" altLang="zh-CN" sz="2400" b="1" dirty="0">
                <a:solidFill>
                  <a:schemeClr val="accent2"/>
                </a:solidFill>
              </a:rPr>
              <a:t> a = 3, b = 2, c = 1; </a:t>
            </a:r>
          </a:p>
          <a:p>
            <a:r>
              <a:rPr lang="en-US" altLang="zh-CN" sz="2400" b="1" dirty="0" err="1">
                <a:solidFill>
                  <a:schemeClr val="accent2"/>
                </a:solidFill>
              </a:rPr>
              <a:t>boolean</a:t>
            </a:r>
            <a:r>
              <a:rPr lang="en-US" altLang="zh-CN" sz="2400" b="1" dirty="0">
                <a:solidFill>
                  <a:schemeClr val="accent2"/>
                </a:solidFill>
              </a:rPr>
              <a:t> d, e, f;</a:t>
            </a:r>
          </a:p>
          <a:p>
            <a:endParaRPr lang="zh-CN" altLang="en-US" sz="1400" dirty="0">
              <a:solidFill>
                <a:schemeClr val="accent2"/>
              </a:solidFill>
            </a:endParaRPr>
          </a:p>
          <a:p>
            <a:r>
              <a:rPr lang="en-US" altLang="zh-CN" sz="2400" b="1" dirty="0">
                <a:solidFill>
                  <a:schemeClr val="tx1">
                    <a:lumMod val="65000"/>
                    <a:lumOff val="35000"/>
                  </a:schemeClr>
                </a:solidFill>
              </a:rPr>
              <a:t>d = a &gt; b; </a:t>
            </a:r>
          </a:p>
          <a:p>
            <a:r>
              <a:rPr lang="en-US" altLang="zh-CN" sz="2400" b="1" dirty="0">
                <a:solidFill>
                  <a:schemeClr val="tx1">
                    <a:lumMod val="65000"/>
                    <a:lumOff val="35000"/>
                  </a:schemeClr>
                </a:solidFill>
              </a:rPr>
              <a:t>e = (</a:t>
            </a:r>
            <a:r>
              <a:rPr lang="en-US" altLang="zh-CN" sz="2400" b="1" dirty="0" err="1">
                <a:solidFill>
                  <a:schemeClr val="tx1">
                    <a:lumMod val="65000"/>
                    <a:lumOff val="35000"/>
                  </a:schemeClr>
                </a:solidFill>
              </a:rPr>
              <a:t>a+b</a:t>
            </a:r>
            <a:r>
              <a:rPr lang="en-US" altLang="zh-CN" sz="2400" b="1" dirty="0">
                <a:solidFill>
                  <a:schemeClr val="tx1">
                    <a:lumMod val="65000"/>
                    <a:lumOff val="35000"/>
                  </a:schemeClr>
                </a:solidFill>
              </a:rPr>
              <a:t>) &gt; (b+5);</a:t>
            </a:r>
          </a:p>
          <a:p>
            <a:r>
              <a:rPr lang="en-US" altLang="zh-CN" sz="2400" b="1" dirty="0">
                <a:solidFill>
                  <a:schemeClr val="tx1">
                    <a:lumMod val="65000"/>
                    <a:lumOff val="35000"/>
                  </a:schemeClr>
                </a:solidFill>
              </a:rPr>
              <a:t>f = a &gt; b &gt; c;</a:t>
            </a:r>
          </a:p>
        </p:txBody>
      </p:sp>
      <p:sp>
        <p:nvSpPr>
          <p:cNvPr id="21" name="Rectangle 6">
            <a:extLst>
              <a:ext uri="{FF2B5EF4-FFF2-40B4-BE49-F238E27FC236}">
                <a16:creationId xmlns:a16="http://schemas.microsoft.com/office/drawing/2014/main" id="{EFC8ECC8-C32D-AA41-9C23-BF009AA48FD7}"/>
              </a:ext>
            </a:extLst>
          </p:cNvPr>
          <p:cNvSpPr>
            <a:spLocks noChangeArrowheads="1"/>
          </p:cNvSpPr>
          <p:nvPr/>
        </p:nvSpPr>
        <p:spPr bwMode="auto">
          <a:xfrm>
            <a:off x="6686128" y="2881954"/>
            <a:ext cx="2362200" cy="126712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indent="-457200">
              <a:buAutoNum type="arabicPeriod"/>
            </a:pPr>
            <a:r>
              <a:rPr lang="en-US" altLang="zh-CN" b="1" dirty="0">
                <a:solidFill>
                  <a:schemeClr val="tx1">
                    <a:lumMod val="65000"/>
                    <a:lumOff val="35000"/>
                  </a:schemeClr>
                </a:solidFill>
              </a:rPr>
              <a:t>d = true</a:t>
            </a:r>
          </a:p>
          <a:p>
            <a:pPr marL="457200" indent="-457200">
              <a:buAutoNum type="arabicPeriod"/>
            </a:pPr>
            <a:r>
              <a:rPr lang="en-US" altLang="zh-CN" b="1" dirty="0">
                <a:solidFill>
                  <a:schemeClr val="tx1">
                    <a:lumMod val="65000"/>
                    <a:lumOff val="35000"/>
                  </a:schemeClr>
                </a:solidFill>
              </a:rPr>
              <a:t>e = false</a:t>
            </a:r>
          </a:p>
          <a:p>
            <a:pPr marL="457200" indent="-457200">
              <a:buAutoNum type="arabicPeriod"/>
            </a:pPr>
            <a:r>
              <a:rPr lang="en-US" altLang="zh-CN" b="1" dirty="0">
                <a:solidFill>
                  <a:schemeClr val="accent2"/>
                </a:solidFill>
              </a:rPr>
              <a:t>?</a:t>
            </a:r>
          </a:p>
        </p:txBody>
      </p:sp>
      <p:sp>
        <p:nvSpPr>
          <p:cNvPr id="22" name="object 2">
            <a:extLst>
              <a:ext uri="{FF2B5EF4-FFF2-40B4-BE49-F238E27FC236}">
                <a16:creationId xmlns:a16="http://schemas.microsoft.com/office/drawing/2014/main" id="{414FB80D-E054-9240-AF42-97C6CFF03900}"/>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表达式：关系表达式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57203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98</a:t>
            </a:fld>
            <a:endParaRPr lang="zh-CN" altLang="en-US"/>
          </a:p>
        </p:txBody>
      </p:sp>
      <p:sp>
        <p:nvSpPr>
          <p:cNvPr id="7" name="object 2">
            <a:extLst>
              <a:ext uri="{FF2B5EF4-FFF2-40B4-BE49-F238E27FC236}">
                <a16:creationId xmlns:a16="http://schemas.microsoft.com/office/drawing/2014/main" id="{38070E67-082E-5249-864E-3A0D84F5FE7C}"/>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6" name="TextBox 4">
            <a:extLst>
              <a:ext uri="{FF2B5EF4-FFF2-40B4-BE49-F238E27FC236}">
                <a16:creationId xmlns:a16="http://schemas.microsoft.com/office/drawing/2014/main" id="{2FD64DC7-FB2D-1340-88B2-0D953740BD0F}"/>
              </a:ext>
            </a:extLst>
          </p:cNvPr>
          <p:cNvSpPr txBox="1"/>
          <p:nvPr/>
        </p:nvSpPr>
        <p:spPr>
          <a:xfrm>
            <a:off x="2639616" y="2132857"/>
            <a:ext cx="6840760" cy="461665"/>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表达式</a:t>
            </a:r>
            <a:r>
              <a:rPr lang="zh-CN" altLang="en-US" sz="2000" b="1" dirty="0">
                <a:solidFill>
                  <a:schemeClr val="tx1">
                    <a:lumMod val="65000"/>
                    <a:lumOff val="35000"/>
                  </a:schemeClr>
                </a:solidFill>
                <a:latin typeface="微软雅黑" pitchFamily="34" charset="-122"/>
                <a:ea typeface="微软雅黑" pitchFamily="34" charset="-122"/>
              </a:rPr>
              <a:t>：用</a:t>
            </a:r>
            <a:r>
              <a:rPr lang="zh-CN" altLang="en-US" sz="2400" b="1" dirty="0">
                <a:solidFill>
                  <a:schemeClr val="accent1"/>
                </a:solidFill>
                <a:latin typeface="微软雅黑" pitchFamily="34" charset="-122"/>
                <a:ea typeface="微软雅黑" pitchFamily="34" charset="-122"/>
              </a:rPr>
              <a:t>运算符和括号</a:t>
            </a:r>
            <a:r>
              <a:rPr lang="zh-CN" altLang="en-US" sz="2000" b="1" dirty="0">
                <a:solidFill>
                  <a:schemeClr val="tx1">
                    <a:lumMod val="65000"/>
                    <a:lumOff val="35000"/>
                  </a:schemeClr>
                </a:solidFill>
                <a:latin typeface="微软雅黑" pitchFamily="34" charset="-122"/>
                <a:ea typeface="微软雅黑" pitchFamily="34" charset="-122"/>
              </a:rPr>
              <a:t>将</a:t>
            </a:r>
            <a:r>
              <a:rPr lang="zh-CN" altLang="en-US" sz="2400" b="1" dirty="0">
                <a:solidFill>
                  <a:schemeClr val="accent1"/>
                </a:solidFill>
                <a:latin typeface="微软雅黑" pitchFamily="34" charset="-122"/>
                <a:ea typeface="微软雅黑" pitchFamily="34" charset="-122"/>
              </a:rPr>
              <a:t>操作数</a:t>
            </a:r>
            <a:r>
              <a:rPr lang="zh-CN" altLang="en-US" sz="2000" b="1" dirty="0">
                <a:solidFill>
                  <a:schemeClr val="tx1">
                    <a:lumMod val="65000"/>
                    <a:lumOff val="35000"/>
                  </a:schemeClr>
                </a:solidFill>
                <a:latin typeface="微软雅黑" pitchFamily="34" charset="-122"/>
                <a:ea typeface="微软雅黑" pitchFamily="34" charset="-122"/>
              </a:rPr>
              <a:t>连接起来</a:t>
            </a:r>
            <a:r>
              <a:rPr lang="zh-CN" altLang="en-US" sz="2400" b="1" dirty="0">
                <a:solidFill>
                  <a:schemeClr val="accent1"/>
                </a:solidFill>
                <a:latin typeface="微软雅黑" pitchFamily="34" charset="-122"/>
                <a:ea typeface="微软雅黑" pitchFamily="34" charset="-122"/>
              </a:rPr>
              <a:t>求值</a:t>
            </a:r>
            <a:r>
              <a:rPr lang="zh-CN" altLang="en-US" sz="2000" b="1" dirty="0">
                <a:solidFill>
                  <a:schemeClr val="tx1">
                    <a:lumMod val="65000"/>
                    <a:lumOff val="35000"/>
                  </a:schemeClr>
                </a:solidFill>
                <a:latin typeface="微软雅黑" pitchFamily="34" charset="-122"/>
                <a:ea typeface="微软雅黑" pitchFamily="34" charset="-122"/>
              </a:rPr>
              <a:t>的式子</a:t>
            </a:r>
          </a:p>
        </p:txBody>
      </p:sp>
      <p:cxnSp>
        <p:nvCxnSpPr>
          <p:cNvPr id="8" name="直接连接符 11">
            <a:extLst>
              <a:ext uri="{FF2B5EF4-FFF2-40B4-BE49-F238E27FC236}">
                <a16:creationId xmlns:a16="http://schemas.microsoft.com/office/drawing/2014/main" id="{8D654DBA-4429-2040-ADAC-BBA840B4A7EB}"/>
              </a:ext>
            </a:extLst>
          </p:cNvPr>
          <p:cNvCxnSpPr/>
          <p:nvPr/>
        </p:nvCxnSpPr>
        <p:spPr>
          <a:xfrm>
            <a:off x="3215680" y="2569260"/>
            <a:ext cx="0" cy="3740061"/>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12">
            <a:extLst>
              <a:ext uri="{FF2B5EF4-FFF2-40B4-BE49-F238E27FC236}">
                <a16:creationId xmlns:a16="http://schemas.microsoft.com/office/drawing/2014/main" id="{F4482910-17F9-E34F-B3A8-23D45EBF9DAF}"/>
              </a:ext>
            </a:extLst>
          </p:cNvPr>
          <p:cNvCxnSpPr/>
          <p:nvPr/>
        </p:nvCxnSpPr>
        <p:spPr>
          <a:xfrm>
            <a:off x="3215680" y="306896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13">
            <a:extLst>
              <a:ext uri="{FF2B5EF4-FFF2-40B4-BE49-F238E27FC236}">
                <a16:creationId xmlns:a16="http://schemas.microsoft.com/office/drawing/2014/main" id="{B22F629F-2DDA-574F-9946-760AD96EAE0D}"/>
              </a:ext>
            </a:extLst>
          </p:cNvPr>
          <p:cNvCxnSpPr/>
          <p:nvPr/>
        </p:nvCxnSpPr>
        <p:spPr>
          <a:xfrm>
            <a:off x="3215680" y="3645024"/>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5F1DDB28-558B-5E48-BEEE-CF5877C056F2}"/>
              </a:ext>
            </a:extLst>
          </p:cNvPr>
          <p:cNvSpPr/>
          <p:nvPr/>
        </p:nvSpPr>
        <p:spPr>
          <a:xfrm>
            <a:off x="4511824" y="2852937"/>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算术表达式</a:t>
            </a:r>
          </a:p>
        </p:txBody>
      </p:sp>
      <p:sp>
        <p:nvSpPr>
          <p:cNvPr id="12" name="矩形 11">
            <a:extLst>
              <a:ext uri="{FF2B5EF4-FFF2-40B4-BE49-F238E27FC236}">
                <a16:creationId xmlns:a16="http://schemas.microsoft.com/office/drawing/2014/main" id="{23499633-E837-0946-9F62-208FD872421D}"/>
              </a:ext>
            </a:extLst>
          </p:cNvPr>
          <p:cNvSpPr/>
          <p:nvPr/>
        </p:nvSpPr>
        <p:spPr>
          <a:xfrm>
            <a:off x="4511824" y="3422018"/>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关系表达式</a:t>
            </a:r>
          </a:p>
        </p:txBody>
      </p:sp>
      <p:cxnSp>
        <p:nvCxnSpPr>
          <p:cNvPr id="13" name="直接连接符 16">
            <a:extLst>
              <a:ext uri="{FF2B5EF4-FFF2-40B4-BE49-F238E27FC236}">
                <a16:creationId xmlns:a16="http://schemas.microsoft.com/office/drawing/2014/main" id="{14473A26-08A8-354C-AF43-DB20B43C3BE6}"/>
              </a:ext>
            </a:extLst>
          </p:cNvPr>
          <p:cNvCxnSpPr/>
          <p:nvPr/>
        </p:nvCxnSpPr>
        <p:spPr>
          <a:xfrm>
            <a:off x="3215680" y="4221088"/>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7">
            <a:extLst>
              <a:ext uri="{FF2B5EF4-FFF2-40B4-BE49-F238E27FC236}">
                <a16:creationId xmlns:a16="http://schemas.microsoft.com/office/drawing/2014/main" id="{3354463B-9BD4-CF48-9C4C-3291741E791B}"/>
              </a:ext>
            </a:extLst>
          </p:cNvPr>
          <p:cNvCxnSpPr/>
          <p:nvPr/>
        </p:nvCxnSpPr>
        <p:spPr>
          <a:xfrm>
            <a:off x="3215680" y="4797152"/>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0AB76BE-74F0-2E46-9C89-23EFDCD728F5}"/>
              </a:ext>
            </a:extLst>
          </p:cNvPr>
          <p:cNvSpPr/>
          <p:nvPr/>
        </p:nvSpPr>
        <p:spPr>
          <a:xfrm>
            <a:off x="4511824" y="4005065"/>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逻辑表达式</a:t>
            </a:r>
          </a:p>
        </p:txBody>
      </p:sp>
      <p:sp>
        <p:nvSpPr>
          <p:cNvPr id="16" name="矩形 15">
            <a:extLst>
              <a:ext uri="{FF2B5EF4-FFF2-40B4-BE49-F238E27FC236}">
                <a16:creationId xmlns:a16="http://schemas.microsoft.com/office/drawing/2014/main" id="{BD750A65-EB4A-E74B-83A0-B4C34BB3DFBA}"/>
              </a:ext>
            </a:extLst>
          </p:cNvPr>
          <p:cNvSpPr/>
          <p:nvPr/>
        </p:nvSpPr>
        <p:spPr>
          <a:xfrm>
            <a:off x="4511824" y="4574146"/>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赋值表达式</a:t>
            </a:r>
          </a:p>
        </p:txBody>
      </p:sp>
      <p:cxnSp>
        <p:nvCxnSpPr>
          <p:cNvPr id="17" name="直接连接符 20">
            <a:extLst>
              <a:ext uri="{FF2B5EF4-FFF2-40B4-BE49-F238E27FC236}">
                <a16:creationId xmlns:a16="http://schemas.microsoft.com/office/drawing/2014/main" id="{230BA9FA-CDF2-2B47-A67C-A3E14E4A1500}"/>
              </a:ext>
            </a:extLst>
          </p:cNvPr>
          <p:cNvCxnSpPr/>
          <p:nvPr/>
        </p:nvCxnSpPr>
        <p:spPr>
          <a:xfrm>
            <a:off x="3215680" y="5373216"/>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21">
            <a:extLst>
              <a:ext uri="{FF2B5EF4-FFF2-40B4-BE49-F238E27FC236}">
                <a16:creationId xmlns:a16="http://schemas.microsoft.com/office/drawing/2014/main" id="{C8F8D661-4BE0-B041-8B3F-AB5CF3642A05}"/>
              </a:ext>
            </a:extLst>
          </p:cNvPr>
          <p:cNvCxnSpPr/>
          <p:nvPr/>
        </p:nvCxnSpPr>
        <p:spPr>
          <a:xfrm>
            <a:off x="3215680" y="5949280"/>
            <a:ext cx="1224136"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6B826B8C-D51A-EA46-88A5-E941CF04114C}"/>
              </a:ext>
            </a:extLst>
          </p:cNvPr>
          <p:cNvSpPr/>
          <p:nvPr/>
        </p:nvSpPr>
        <p:spPr>
          <a:xfrm>
            <a:off x="4511824" y="5157193"/>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复合赋值运算</a:t>
            </a:r>
          </a:p>
        </p:txBody>
      </p:sp>
      <p:sp>
        <p:nvSpPr>
          <p:cNvPr id="22" name="矩形 21">
            <a:extLst>
              <a:ext uri="{FF2B5EF4-FFF2-40B4-BE49-F238E27FC236}">
                <a16:creationId xmlns:a16="http://schemas.microsoft.com/office/drawing/2014/main" id="{963BBD32-A9DE-6247-B2D4-021ED2E2A435}"/>
              </a:ext>
            </a:extLst>
          </p:cNvPr>
          <p:cNvSpPr/>
          <p:nvPr/>
        </p:nvSpPr>
        <p:spPr>
          <a:xfrm>
            <a:off x="4511824" y="5726274"/>
            <a:ext cx="3096344" cy="367023"/>
          </a:xfrm>
          <a:prstGeom prst="rect">
            <a:avLst/>
          </a:prstGeom>
          <a:solidFill>
            <a:srgbClr val="00206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bg1"/>
                </a:solidFill>
                <a:latin typeface="微软雅黑" pitchFamily="34" charset="-122"/>
                <a:ea typeface="微软雅黑" pitchFamily="34" charset="-122"/>
              </a:rPr>
              <a:t>类型转换</a:t>
            </a:r>
          </a:p>
        </p:txBody>
      </p:sp>
      <p:sp>
        <p:nvSpPr>
          <p:cNvPr id="23" name="矩形标注 22">
            <a:extLst>
              <a:ext uri="{FF2B5EF4-FFF2-40B4-BE49-F238E27FC236}">
                <a16:creationId xmlns:a16="http://schemas.microsoft.com/office/drawing/2014/main" id="{A1C3A6DA-77E5-1041-8E92-A31CFA9E685F}"/>
              </a:ext>
            </a:extLst>
          </p:cNvPr>
          <p:cNvSpPr/>
          <p:nvPr/>
        </p:nvSpPr>
        <p:spPr>
          <a:xfrm>
            <a:off x="5879976" y="1340768"/>
            <a:ext cx="2088232" cy="504056"/>
          </a:xfrm>
          <a:prstGeom prst="wedgeRectCallout">
            <a:avLst>
              <a:gd name="adj1" fmla="val -20833"/>
              <a:gd name="adj2" fmla="val 9971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lumMod val="65000"/>
                    <a:lumOff val="35000"/>
                  </a:schemeClr>
                </a:solidFill>
                <a:latin typeface="微软雅黑" pitchFamily="34" charset="-122"/>
                <a:ea typeface="微软雅黑" pitchFamily="34" charset="-122"/>
              </a:rPr>
              <a:t>常量、变量、函数</a:t>
            </a:r>
          </a:p>
        </p:txBody>
      </p:sp>
    </p:spTree>
    <p:extLst>
      <p:ext uri="{BB962C8B-B14F-4D97-AF65-F5344CB8AC3E}">
        <p14:creationId xmlns:p14="http://schemas.microsoft.com/office/powerpoint/2010/main" val="6757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16"/>
                                        </p:tgtEl>
                                        <p:attrNameLst>
                                          <p:attrName>style.opacity</p:attrName>
                                        </p:attrNameLst>
                                      </p:cBhvr>
                                      <p:to>
                                        <p:strVal val="0.5"/>
                                      </p:to>
                                    </p:set>
                                    <p:animEffect filter="image" prLst="opacity: 0.5">
                                      <p:cBhvr rctx="IE">
                                        <p:cTn id="7" dur="indefinite"/>
                                        <p:tgtEl>
                                          <p:spTgt spid="16"/>
                                        </p:tgtEl>
                                      </p:cBhvr>
                                    </p:animEffect>
                                  </p:childTnLst>
                                </p:cTn>
                              </p:par>
                              <p:par>
                                <p:cTn id="8" presetID="9" presetClass="emph" presetSubtype="0" grpId="0" nodeType="withEffect">
                                  <p:stCondLst>
                                    <p:cond delay="0"/>
                                  </p:stCondLst>
                                  <p:childTnLst>
                                    <p:set>
                                      <p:cBhvr rctx="PPT">
                                        <p:cTn id="9" dur="indefinite"/>
                                        <p:tgtEl>
                                          <p:spTgt spid="19"/>
                                        </p:tgtEl>
                                        <p:attrNameLst>
                                          <p:attrName>style.opacity</p:attrName>
                                        </p:attrNameLst>
                                      </p:cBhvr>
                                      <p:to>
                                        <p:strVal val="0.5"/>
                                      </p:to>
                                    </p:set>
                                    <p:animEffect filter="image" prLst="opacity: 0.5">
                                      <p:cBhvr rctx="IE">
                                        <p:cTn id="10" dur="indefinite"/>
                                        <p:tgtEl>
                                          <p:spTgt spid="19"/>
                                        </p:tgtEl>
                                      </p:cBhvr>
                                    </p:animEffect>
                                  </p:childTnLst>
                                </p:cTn>
                              </p:par>
                              <p:par>
                                <p:cTn id="11" presetID="9" presetClass="emph" presetSubtype="0" grpId="0" nodeType="withEffect">
                                  <p:stCondLst>
                                    <p:cond delay="0"/>
                                  </p:stCondLst>
                                  <p:childTnLst>
                                    <p:set>
                                      <p:cBhvr rctx="PPT">
                                        <p:cTn id="12" dur="indefinite"/>
                                        <p:tgtEl>
                                          <p:spTgt spid="22"/>
                                        </p:tgtEl>
                                        <p:attrNameLst>
                                          <p:attrName>style.opacity</p:attrName>
                                        </p:attrNameLst>
                                      </p:cBhvr>
                                      <p:to>
                                        <p:strVal val="0.5"/>
                                      </p:to>
                                    </p:set>
                                    <p:animEffect filter="image" prLst="opacity: 0.5">
                                      <p:cBhvr rctx="IE">
                                        <p:cTn id="13" dur="indefinite"/>
                                        <p:tgtEl>
                                          <p:spTgt spid="22"/>
                                        </p:tgtEl>
                                      </p:cBhvr>
                                    </p:animEffect>
                                  </p:childTnLst>
                                </p:cTn>
                              </p:par>
                              <p:par>
                                <p:cTn id="14" presetID="9" presetClass="emph" presetSubtype="0" grpId="0" nodeType="withEffect">
                                  <p:stCondLst>
                                    <p:cond delay="0"/>
                                  </p:stCondLst>
                                  <p:childTnLst>
                                    <p:set>
                                      <p:cBhvr rctx="PPT">
                                        <p:cTn id="15" dur="indefinite"/>
                                        <p:tgtEl>
                                          <p:spTgt spid="11"/>
                                        </p:tgtEl>
                                        <p:attrNameLst>
                                          <p:attrName>style.opacity</p:attrName>
                                        </p:attrNameLst>
                                      </p:cBhvr>
                                      <p:to>
                                        <p:strVal val="0.5"/>
                                      </p:to>
                                    </p:set>
                                    <p:animEffect filter="image" prLst="opacity: 0.5">
                                      <p:cBhvr rctx="IE">
                                        <p:cTn id="16" dur="indefinite"/>
                                        <p:tgtEl>
                                          <p:spTgt spid="11"/>
                                        </p:tgtEl>
                                      </p:cBhvr>
                                    </p:animEffect>
                                  </p:childTnLst>
                                </p:cTn>
                              </p:par>
                              <p:par>
                                <p:cTn id="17" presetID="9" presetClass="emph" presetSubtype="0" grpId="0" nodeType="withEffect">
                                  <p:stCondLst>
                                    <p:cond delay="0"/>
                                  </p:stCondLst>
                                  <p:childTnLst>
                                    <p:set>
                                      <p:cBhvr rctx="PPT">
                                        <p:cTn id="18" dur="indefinite"/>
                                        <p:tgtEl>
                                          <p:spTgt spid="12"/>
                                        </p:tgtEl>
                                        <p:attrNameLst>
                                          <p:attrName>style.opacity</p:attrName>
                                        </p:attrNameLst>
                                      </p:cBhvr>
                                      <p:to>
                                        <p:strVal val="0.5"/>
                                      </p:to>
                                    </p:set>
                                    <p:animEffect filter="image" prLst="opacity: 0.5">
                                      <p:cBhvr rctx="IE">
                                        <p:cTn id="19" dur="indefinite"/>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 grpId="0" animBg="1"/>
      <p:bldP spid="19" grpId="0" animBg="1"/>
      <p:bldP spid="2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99</a:t>
            </a:fld>
            <a:endParaRPr lang="zh-CN" altLang="en-US"/>
          </a:p>
        </p:txBody>
      </p:sp>
      <p:sp>
        <p:nvSpPr>
          <p:cNvPr id="22" name="object 2">
            <a:extLst>
              <a:ext uri="{FF2B5EF4-FFF2-40B4-BE49-F238E27FC236}">
                <a16:creationId xmlns:a16="http://schemas.microsoft.com/office/drawing/2014/main" id="{414FB80D-E054-9240-AF42-97C6CFF03900}"/>
              </a:ext>
            </a:extLst>
          </p:cNvPr>
          <p:cNvSpPr txBox="1"/>
          <p:nvPr/>
        </p:nvSpPr>
        <p:spPr>
          <a:xfrm>
            <a:off x="457199" y="381000"/>
            <a:ext cx="7006953" cy="443070"/>
          </a:xfrm>
          <a:prstGeom prst="rect">
            <a:avLst/>
          </a:prstGeom>
        </p:spPr>
        <p:txBody>
          <a:bodyPr vert="horz" wrap="square" lIns="0" tIns="12065"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95"/>
              </a:spcBef>
            </a:pP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Sec-2:</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编程基础 </a:t>
            </a:r>
            <a:r>
              <a:rPr lang="en-US" altLang="zh-CN"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a:t>
            </a:r>
            <a:r>
              <a:rPr lang="zh-CN" altLang="en-US" sz="2800" b="1" spc="-5" dirty="0">
                <a:solidFill>
                  <a:schemeClr val="tx2">
                    <a:lumMod val="75000"/>
                  </a:schemeClr>
                </a:solidFill>
                <a:latin typeface="微软雅黑" panose="020B0503020204020204" pitchFamily="34" charset="-122"/>
                <a:ea typeface="微软雅黑" panose="020B0503020204020204" pitchFamily="34" charset="-122"/>
                <a:cs typeface="微软雅黑"/>
              </a:rPr>
              <a:t> </a:t>
            </a:r>
            <a:r>
              <a:rPr lang="en-US" altLang="zh-CN" sz="2000" b="1" spc="-5" dirty="0">
                <a:solidFill>
                  <a:srgbClr val="C00000"/>
                </a:solidFill>
                <a:latin typeface="微软雅黑" panose="020B0503020204020204" pitchFamily="34" charset="-122"/>
                <a:ea typeface="微软雅黑" panose="020B0503020204020204" pitchFamily="34" charset="-122"/>
                <a:cs typeface="微软雅黑"/>
              </a:rPr>
              <a:t>Expression </a:t>
            </a:r>
            <a:r>
              <a:rPr lang="zh-CN" altLang="en-US" sz="2000" b="1" spc="-5" dirty="0">
                <a:solidFill>
                  <a:srgbClr val="C00000"/>
                </a:solidFill>
                <a:latin typeface="微软雅黑" panose="020B0503020204020204" pitchFamily="34" charset="-122"/>
                <a:ea typeface="微软雅黑" panose="020B0503020204020204" pitchFamily="34" charset="-122"/>
                <a:cs typeface="微软雅黑"/>
              </a:rPr>
              <a:t>表达式：逻辑表达式</a:t>
            </a:r>
            <a:endParaRPr lang="zh-CN" altLang="en-US" sz="2800" b="1" spc="-5" dirty="0">
              <a:solidFill>
                <a:srgbClr val="C00000"/>
              </a:solidFill>
              <a:latin typeface="微软雅黑" panose="020B0503020204020204" pitchFamily="34" charset="-122"/>
              <a:ea typeface="微软雅黑" panose="020B0503020204020204" pitchFamily="34" charset="-122"/>
            </a:endParaRPr>
          </a:p>
        </p:txBody>
      </p:sp>
      <p:sp>
        <p:nvSpPr>
          <p:cNvPr id="6" name="TextBox 24">
            <a:extLst>
              <a:ext uri="{FF2B5EF4-FFF2-40B4-BE49-F238E27FC236}">
                <a16:creationId xmlns:a16="http://schemas.microsoft.com/office/drawing/2014/main" id="{1A3B7939-151D-654B-8D63-FD3713AD61C3}"/>
              </a:ext>
            </a:extLst>
          </p:cNvPr>
          <p:cNvSpPr txBox="1"/>
          <p:nvPr/>
        </p:nvSpPr>
        <p:spPr>
          <a:xfrm>
            <a:off x="2352600" y="1754813"/>
            <a:ext cx="7631832" cy="1292662"/>
          </a:xfrm>
          <a:prstGeom prst="rect">
            <a:avLst/>
          </a:prstGeom>
          <a:noFill/>
        </p:spPr>
        <p:txBody>
          <a:bodyPr wrap="square" rtlCol="0">
            <a:spAutoFit/>
          </a:bodyPr>
          <a:lstStyle/>
          <a:p>
            <a:r>
              <a:rPr lang="zh-CN" altLang="en-US" sz="2000" b="1" dirty="0">
                <a:solidFill>
                  <a:schemeClr val="accent2"/>
                </a:solidFill>
                <a:latin typeface="微软雅黑" pitchFamily="34" charset="-122"/>
                <a:ea typeface="微软雅黑" pitchFamily="34" charset="-122"/>
              </a:rPr>
              <a:t>逻辑表达式</a:t>
            </a:r>
            <a:r>
              <a:rPr lang="zh-CN" altLang="en-US" sz="2000" b="1" dirty="0">
                <a:solidFill>
                  <a:schemeClr val="tx1">
                    <a:lumMod val="65000"/>
                    <a:lumOff val="35000"/>
                  </a:schemeClr>
                </a:solidFill>
                <a:latin typeface="微软雅黑" pitchFamily="34" charset="-122"/>
                <a:ea typeface="微软雅黑" pitchFamily="34" charset="-122"/>
              </a:rPr>
              <a:t>：</a:t>
            </a:r>
            <a:endParaRPr lang="en-US" altLang="zh-CN" sz="2000" b="1" dirty="0">
              <a:solidFill>
                <a:schemeClr val="tx1">
                  <a:lumMod val="65000"/>
                  <a:lumOff val="35000"/>
                </a:schemeClr>
              </a:solidFill>
              <a:latin typeface="微软雅黑" pitchFamily="34" charset="-122"/>
              <a:ea typeface="微软雅黑" pitchFamily="34" charset="-122"/>
            </a:endParaRPr>
          </a:p>
          <a:p>
            <a:endParaRPr lang="en-US" altLang="zh-CN" sz="1000" b="1" dirty="0">
              <a:solidFill>
                <a:schemeClr val="tx1">
                  <a:lumMod val="65000"/>
                  <a:lumOff val="35000"/>
                </a:schemeClr>
              </a:solidFill>
              <a:latin typeface="微软雅黑" pitchFamily="34" charset="-122"/>
              <a:ea typeface="微软雅黑" pitchFamily="34" charset="-122"/>
            </a:endParaRPr>
          </a:p>
          <a:p>
            <a:r>
              <a:rPr lang="zh-CN" altLang="en-US" sz="2000" b="1" dirty="0">
                <a:solidFill>
                  <a:schemeClr val="tx1">
                    <a:lumMod val="65000"/>
                    <a:lumOff val="35000"/>
                  </a:schemeClr>
                </a:solidFill>
                <a:latin typeface="微软雅黑" pitchFamily="34" charset="-122"/>
                <a:ea typeface="微软雅黑" pitchFamily="34" charset="-122"/>
              </a:rPr>
              <a:t>用</a:t>
            </a:r>
            <a:r>
              <a:rPr lang="zh-CN" altLang="en-US" sz="2400" b="1" dirty="0">
                <a:solidFill>
                  <a:schemeClr val="accent1"/>
                </a:solidFill>
                <a:latin typeface="微软雅黑" pitchFamily="34" charset="-122"/>
                <a:ea typeface="微软雅黑" pitchFamily="34" charset="-122"/>
              </a:rPr>
              <a:t>逻辑运算符和括号</a:t>
            </a:r>
            <a:r>
              <a:rPr lang="zh-CN" altLang="en-US" sz="2000" b="1" dirty="0">
                <a:solidFill>
                  <a:schemeClr val="tx1">
                    <a:lumMod val="65000"/>
                    <a:lumOff val="35000"/>
                  </a:schemeClr>
                </a:solidFill>
                <a:latin typeface="微软雅黑" pitchFamily="34" charset="-122"/>
                <a:ea typeface="微软雅黑" pitchFamily="34" charset="-122"/>
              </a:rPr>
              <a:t>将</a:t>
            </a:r>
            <a:r>
              <a:rPr lang="zh-CN" altLang="en-US" sz="2400" b="1" dirty="0">
                <a:solidFill>
                  <a:schemeClr val="accent1"/>
                </a:solidFill>
                <a:latin typeface="微软雅黑" pitchFamily="34" charset="-122"/>
                <a:ea typeface="微软雅黑" pitchFamily="34" charset="-122"/>
              </a:rPr>
              <a:t>关系表达式和布尔值</a:t>
            </a:r>
            <a:r>
              <a:rPr lang="zh-CN" altLang="en-US" sz="2000" b="1" dirty="0">
                <a:solidFill>
                  <a:schemeClr val="tx1">
                    <a:lumMod val="65000"/>
                    <a:lumOff val="35000"/>
                  </a:schemeClr>
                </a:solidFill>
                <a:latin typeface="微软雅黑" pitchFamily="34" charset="-122"/>
                <a:ea typeface="微软雅黑" pitchFamily="34" charset="-122"/>
              </a:rPr>
              <a:t>连接起来，返回</a:t>
            </a:r>
            <a:r>
              <a:rPr lang="zh-CN" altLang="en-US" sz="2400" b="1" dirty="0">
                <a:solidFill>
                  <a:schemeClr val="accent1"/>
                </a:solidFill>
                <a:latin typeface="微软雅黑" pitchFamily="34" charset="-122"/>
                <a:ea typeface="微软雅黑" pitchFamily="34" charset="-122"/>
              </a:rPr>
              <a:t>布尔值</a:t>
            </a:r>
            <a:r>
              <a:rPr lang="zh-CN" altLang="en-US" sz="2000" b="1" dirty="0">
                <a:solidFill>
                  <a:schemeClr val="tx1">
                    <a:lumMod val="65000"/>
                    <a:lumOff val="35000"/>
                  </a:schemeClr>
                </a:solidFill>
                <a:latin typeface="微软雅黑" pitchFamily="34" charset="-122"/>
                <a:ea typeface="微软雅黑" pitchFamily="34" charset="-122"/>
              </a:rPr>
              <a:t>的式子</a:t>
            </a:r>
          </a:p>
        </p:txBody>
      </p:sp>
      <p:sp>
        <p:nvSpPr>
          <p:cNvPr id="7" name="矩形 6">
            <a:extLst>
              <a:ext uri="{FF2B5EF4-FFF2-40B4-BE49-F238E27FC236}">
                <a16:creationId xmlns:a16="http://schemas.microsoft.com/office/drawing/2014/main" id="{37F686CD-4A9D-474D-8A29-3AFEA24093B8}"/>
              </a:ext>
            </a:extLst>
          </p:cNvPr>
          <p:cNvSpPr/>
          <p:nvPr/>
        </p:nvSpPr>
        <p:spPr>
          <a:xfrm>
            <a:off x="2458180" y="3804136"/>
            <a:ext cx="4572000" cy="1785104"/>
          </a:xfrm>
          <a:prstGeom prst="rect">
            <a:avLst/>
          </a:prstGeom>
        </p:spPr>
        <p:txBody>
          <a:bodyPr>
            <a:spAutoFit/>
          </a:bodyPr>
          <a:lstStyle/>
          <a:p>
            <a:r>
              <a:rPr lang="es-ES" altLang="zh-CN" sz="2400" b="1" dirty="0">
                <a:solidFill>
                  <a:schemeClr val="accent2"/>
                </a:solidFill>
              </a:rPr>
              <a:t>int x=23, y=98;</a:t>
            </a:r>
          </a:p>
          <a:p>
            <a:r>
              <a:rPr lang="es-ES" altLang="zh-CN" sz="2400" b="1" dirty="0">
                <a:solidFill>
                  <a:schemeClr val="accent2"/>
                </a:solidFill>
              </a:rPr>
              <a:t>boolean a = true, b=false, c, d;</a:t>
            </a:r>
          </a:p>
          <a:p>
            <a:endParaRPr lang="es-ES" altLang="zh-CN" sz="1400" b="1" dirty="0">
              <a:solidFill>
                <a:schemeClr val="accent2"/>
              </a:solidFill>
            </a:endParaRPr>
          </a:p>
          <a:p>
            <a:r>
              <a:rPr lang="en-US" altLang="zh-CN" sz="2400" b="1" dirty="0">
                <a:solidFill>
                  <a:schemeClr val="tx1">
                    <a:lumMod val="65000"/>
                    <a:lumOff val="35000"/>
                  </a:schemeClr>
                </a:solidFill>
              </a:rPr>
              <a:t>c</a:t>
            </a:r>
            <a:r>
              <a:rPr lang="es-ES" altLang="zh-CN" sz="2400" b="1" dirty="0">
                <a:solidFill>
                  <a:schemeClr val="tx1">
                    <a:lumMod val="65000"/>
                    <a:lumOff val="35000"/>
                  </a:schemeClr>
                </a:solidFill>
              </a:rPr>
              <a:t> = (x &gt; y) &amp;&amp; a;</a:t>
            </a:r>
          </a:p>
          <a:p>
            <a:r>
              <a:rPr lang="es-ES" altLang="zh-CN" sz="2400" b="1" dirty="0">
                <a:solidFill>
                  <a:schemeClr val="tx1">
                    <a:lumMod val="65000"/>
                    <a:lumOff val="35000"/>
                  </a:schemeClr>
                </a:solidFill>
              </a:rPr>
              <a:t>d = !a &amp;&amp; (x &lt;= y);</a:t>
            </a:r>
          </a:p>
        </p:txBody>
      </p:sp>
      <p:sp>
        <p:nvSpPr>
          <p:cNvPr id="8" name="Rectangle 6">
            <a:extLst>
              <a:ext uri="{FF2B5EF4-FFF2-40B4-BE49-F238E27FC236}">
                <a16:creationId xmlns:a16="http://schemas.microsoft.com/office/drawing/2014/main" id="{5D1AD700-CDD9-7648-874D-ACA1D34DB14F}"/>
              </a:ext>
            </a:extLst>
          </p:cNvPr>
          <p:cNvSpPr>
            <a:spLocks noChangeArrowheads="1"/>
          </p:cNvSpPr>
          <p:nvPr/>
        </p:nvSpPr>
        <p:spPr bwMode="auto">
          <a:xfrm>
            <a:off x="7262192" y="4322114"/>
            <a:ext cx="2362200" cy="1267127"/>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indent="-457200">
              <a:buAutoNum type="arabicPeriod"/>
            </a:pPr>
            <a:r>
              <a:rPr lang="en-US" altLang="zh-CN" b="1" dirty="0">
                <a:solidFill>
                  <a:schemeClr val="tx1">
                    <a:lumMod val="65000"/>
                    <a:lumOff val="35000"/>
                  </a:schemeClr>
                </a:solidFill>
              </a:rPr>
              <a:t>c = false</a:t>
            </a:r>
          </a:p>
          <a:p>
            <a:pPr marL="457200" indent="-457200">
              <a:buAutoNum type="arabicPeriod"/>
            </a:pPr>
            <a:r>
              <a:rPr lang="en-US" altLang="zh-CN" b="1" dirty="0">
                <a:solidFill>
                  <a:schemeClr val="tx1">
                    <a:lumMod val="65000"/>
                    <a:lumOff val="35000"/>
                  </a:schemeClr>
                </a:solidFill>
              </a:rPr>
              <a:t>d = false</a:t>
            </a:r>
          </a:p>
        </p:txBody>
      </p:sp>
    </p:spTree>
    <p:extLst>
      <p:ext uri="{BB962C8B-B14F-4D97-AF65-F5344CB8AC3E}">
        <p14:creationId xmlns:p14="http://schemas.microsoft.com/office/powerpoint/2010/main" val="397692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39101</TotalTime>
  <Words>7517</Words>
  <Application>Microsoft Macintosh PowerPoint</Application>
  <PresentationFormat>宽屏</PresentationFormat>
  <Paragraphs>1348</Paragraphs>
  <Slides>112</Slides>
  <Notes>111</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112</vt:i4>
      </vt:variant>
    </vt:vector>
  </HeadingPairs>
  <TitlesOfParts>
    <vt:vector size="127" baseType="lpstr">
      <vt:lpstr>等线 Light</vt:lpstr>
      <vt:lpstr>微软雅黑</vt:lpstr>
      <vt:lpstr>微软雅黑</vt:lpstr>
      <vt:lpstr>Arial</vt:lpstr>
      <vt:lpstr>Calibri</vt:lpstr>
      <vt:lpstr>Calibri Light</vt:lpstr>
      <vt:lpstr>Comic Sans MS</vt:lpstr>
      <vt:lpstr>Courier New</vt:lpstr>
      <vt:lpstr>Monotype Sorts</vt:lpstr>
      <vt:lpstr>Tahoma</vt:lpstr>
      <vt:lpstr>Times New Roman</vt:lpstr>
      <vt:lpstr>Wingdings</vt:lpstr>
      <vt:lpstr>Office 主题</vt:lpstr>
      <vt:lpstr>Picture</vt:lpstr>
      <vt:lpstr>Equation</vt:lpstr>
      <vt:lpstr>JAVA面向对象程序设计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Basic data type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Sampling-based Hybrid Approximate Query Processing System in the Cloud</dc:title>
  <dc:creator>wyxallen</dc:creator>
  <cp:lastModifiedBy>lsswyx@gmail.com</cp:lastModifiedBy>
  <cp:revision>1440</cp:revision>
  <dcterms:created xsi:type="dcterms:W3CDTF">2014-08-07T06:31:00Z</dcterms:created>
  <dcterms:modified xsi:type="dcterms:W3CDTF">2023-03-07T01:45:30Z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