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79"/>
  </p:notesMasterIdLst>
  <p:sldIdLst>
    <p:sldId id="256" r:id="rId2"/>
    <p:sldId id="545" r:id="rId3"/>
    <p:sldId id="729" r:id="rId4"/>
    <p:sldId id="728" r:id="rId5"/>
    <p:sldId id="727" r:id="rId6"/>
    <p:sldId id="681" r:id="rId7"/>
    <p:sldId id="682" r:id="rId8"/>
    <p:sldId id="683" r:id="rId9"/>
    <p:sldId id="684" r:id="rId10"/>
    <p:sldId id="689" r:id="rId11"/>
    <p:sldId id="730" r:id="rId12"/>
    <p:sldId id="732" r:id="rId13"/>
    <p:sldId id="731" r:id="rId14"/>
    <p:sldId id="733" r:id="rId15"/>
    <p:sldId id="690" r:id="rId16"/>
    <p:sldId id="691" r:id="rId17"/>
    <p:sldId id="692" r:id="rId18"/>
    <p:sldId id="734" r:id="rId19"/>
    <p:sldId id="693" r:id="rId20"/>
    <p:sldId id="735" r:id="rId21"/>
    <p:sldId id="685" r:id="rId22"/>
    <p:sldId id="695" r:id="rId23"/>
    <p:sldId id="696" r:id="rId24"/>
    <p:sldId id="698" r:id="rId25"/>
    <p:sldId id="697" r:id="rId26"/>
    <p:sldId id="700" r:id="rId27"/>
    <p:sldId id="736" r:id="rId28"/>
    <p:sldId id="694" r:id="rId29"/>
    <p:sldId id="687" r:id="rId30"/>
    <p:sldId id="703" r:id="rId31"/>
    <p:sldId id="704" r:id="rId32"/>
    <p:sldId id="737" r:id="rId33"/>
    <p:sldId id="706" r:id="rId34"/>
    <p:sldId id="705" r:id="rId35"/>
    <p:sldId id="702" r:id="rId36"/>
    <p:sldId id="688" r:id="rId37"/>
    <p:sldId id="630" r:id="rId38"/>
    <p:sldId id="707" r:id="rId39"/>
    <p:sldId id="629" r:id="rId40"/>
    <p:sldId id="708" r:id="rId41"/>
    <p:sldId id="709" r:id="rId42"/>
    <p:sldId id="710" r:id="rId43"/>
    <p:sldId id="628" r:id="rId44"/>
    <p:sldId id="711" r:id="rId45"/>
    <p:sldId id="712" r:id="rId46"/>
    <p:sldId id="713" r:id="rId47"/>
    <p:sldId id="714" r:id="rId48"/>
    <p:sldId id="631" r:id="rId49"/>
    <p:sldId id="632" r:id="rId50"/>
    <p:sldId id="715" r:id="rId51"/>
    <p:sldId id="716" r:id="rId52"/>
    <p:sldId id="717" r:id="rId53"/>
    <p:sldId id="634" r:id="rId54"/>
    <p:sldId id="718" r:id="rId55"/>
    <p:sldId id="751" r:id="rId56"/>
    <p:sldId id="745" r:id="rId57"/>
    <p:sldId id="636" r:id="rId58"/>
    <p:sldId id="635" r:id="rId59"/>
    <p:sldId id="416" r:id="rId60"/>
    <p:sldId id="719" r:id="rId61"/>
    <p:sldId id="738" r:id="rId62"/>
    <p:sldId id="739" r:id="rId63"/>
    <p:sldId id="740" r:id="rId64"/>
    <p:sldId id="741" r:id="rId65"/>
    <p:sldId id="742" r:id="rId66"/>
    <p:sldId id="743" r:id="rId67"/>
    <p:sldId id="744" r:id="rId68"/>
    <p:sldId id="746" r:id="rId69"/>
    <p:sldId id="748" r:id="rId70"/>
    <p:sldId id="747" r:id="rId71"/>
    <p:sldId id="749" r:id="rId72"/>
    <p:sldId id="720" r:id="rId73"/>
    <p:sldId id="723" r:id="rId74"/>
    <p:sldId id="750" r:id="rId75"/>
    <p:sldId id="722" r:id="rId76"/>
    <p:sldId id="725" r:id="rId77"/>
    <p:sldId id="726" r:id="rId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B9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 autoAdjust="0"/>
    <p:restoredTop sz="94368" autoAdjust="0"/>
  </p:normalViewPr>
  <p:slideViewPr>
    <p:cSldViewPr>
      <p:cViewPr varScale="1">
        <p:scale>
          <a:sx n="119" d="100"/>
          <a:sy n="119" d="100"/>
        </p:scale>
        <p:origin x="360" y="192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951DD-4DF1-4571-83EB-38AC2FEBD740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27381-AA39-48A1-A649-7082EEC6B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5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718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278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666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242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924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68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4359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655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2106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5746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11282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1519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类的信息如类的名字，类的方法描述等等都放在方法区</a:t>
            </a:r>
            <a:endParaRPr lang="en-US" altLang="zh-CN" dirty="0"/>
          </a:p>
          <a:p>
            <a:r>
              <a:rPr lang="zh-CN" altLang="en-US" dirty="0"/>
              <a:t>对象的引用变量放在栈区</a:t>
            </a:r>
            <a:endParaRPr lang="en-US" altLang="zh-CN" dirty="0"/>
          </a:p>
          <a:p>
            <a:r>
              <a:rPr lang="zh-CN" altLang="en-US" dirty="0"/>
              <a:t>对象本</a:t>
            </a:r>
            <a:r>
              <a:rPr lang="en-US" altLang="zh-CN" dirty="0"/>
              <a:t>·</a:t>
            </a:r>
            <a:r>
              <a:rPr lang="zh-CN" altLang="en-US" dirty="0"/>
              <a:t>身放在堆区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2646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1600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45750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5603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423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90198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17291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50731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63976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60300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056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76192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51164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DDF5-8FB2-4CA4-ADC5-020D22AEBBCE}" type="datetime1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86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80E8-98A1-48EB-8718-63856BD62586}" type="datetime1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01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0FC-C9EB-4E05-8904-6CF44D3051B9}" type="datetime1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6789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3E05-91B8-4D1E-8D52-9ACF2950BA6E}" type="datetime1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41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3E2C-1596-4F8D-A721-FA691D330E97}" type="datetime1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94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8FB5-77C2-4D76-B111-5C136B47BB48}" type="datetime1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6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AEB4-7794-4D9D-92E1-5C04B29CD36A}" type="datetime1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0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2EA6-D5FF-49A0-B568-90938191D35E}" type="datetime1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58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60FE-45DC-4C2E-B802-82952F5F252F}" type="datetime1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26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6C35-319A-424B-B9FA-49799D3C9820}" type="datetime1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48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537A-90BB-420B-A0B0-EEC7C16BD65B}" type="datetime1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0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250FC-C9EB-4E05-8904-6CF44D3051B9}" type="datetime1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bg object 17">
            <a:extLst>
              <a:ext uri="{FF2B5EF4-FFF2-40B4-BE49-F238E27FC236}">
                <a16:creationId xmlns:a16="http://schemas.microsoft.com/office/drawing/2014/main" id="{571A1320-CFCD-C848-B020-1345AEE2DF93}"/>
              </a:ext>
            </a:extLst>
          </p:cNvPr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09728" y="954024"/>
            <a:ext cx="11653714" cy="6096"/>
          </a:xfrm>
          <a:prstGeom prst="rect">
            <a:avLst/>
          </a:prstGeom>
        </p:spPr>
      </p:pic>
      <p:pic>
        <p:nvPicPr>
          <p:cNvPr id="9" name="Picture 1042" descr="logo">
            <a:extLst>
              <a:ext uri="{FF2B5EF4-FFF2-40B4-BE49-F238E27FC236}">
                <a16:creationId xmlns:a16="http://schemas.microsoft.com/office/drawing/2014/main" id="{00F083AA-1FE3-EE4F-96FE-E4C787892B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83" y="60685"/>
            <a:ext cx="632359" cy="8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96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057400" y="2133600"/>
            <a:ext cx="8153400" cy="114300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spcBef>
                <a:spcPts val="0"/>
              </a:spcBef>
            </a:pPr>
            <a:r>
              <a:rPr kumimoji="1" lang="en-US" altLang="zh-CN" kern="0" dirty="0">
                <a:solidFill>
                  <a:srgbClr val="333399"/>
                </a:solidFill>
                <a:latin typeface="Comic Sans MS" pitchFamily="66" charset="0"/>
                <a:ea typeface="华文新魏"/>
              </a:rPr>
              <a:t>JAVA</a:t>
            </a:r>
            <a:r>
              <a:rPr kumimoji="1" lang="zh-CN" altLang="en-US" sz="4800" kern="0" dirty="0">
                <a:solidFill>
                  <a:srgbClr val="333399"/>
                </a:solidFill>
                <a:latin typeface="Comic Sans MS" pitchFamily="66" charset="0"/>
                <a:ea typeface="华文新魏"/>
              </a:rPr>
              <a:t>语言程序设计</a:t>
            </a:r>
            <a:endParaRPr lang="zh-CN" altLang="en-US" sz="4800" kern="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8"/>
          <p:cNvSpPr txBox="1">
            <a:spLocks noChangeArrowheads="1"/>
          </p:cNvSpPr>
          <p:nvPr/>
        </p:nvSpPr>
        <p:spPr bwMode="auto">
          <a:xfrm>
            <a:off x="3048000" y="40386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3333CC"/>
              </a:buClr>
              <a:defRPr/>
            </a:pPr>
            <a:r>
              <a:rPr lang="zh-CN" altLang="en-US" sz="4000" b="1" kern="0" dirty="0">
                <a:solidFill>
                  <a:srgbClr val="000000"/>
                </a:solidFill>
                <a:latin typeface="Comic Sans MS"/>
                <a:ea typeface="华文行楷"/>
              </a:rPr>
              <a:t>王宇翔</a:t>
            </a:r>
          </a:p>
          <a:p>
            <a:pPr>
              <a:buClr>
                <a:srgbClr val="3333CC"/>
              </a:buClr>
              <a:defRPr/>
            </a:pPr>
            <a:r>
              <a:rPr lang="en-US" altLang="zh-CN" b="1" kern="0" dirty="0">
                <a:solidFill>
                  <a:srgbClr val="FF0000"/>
                </a:solidFill>
                <a:latin typeface="Comic Sans MS"/>
                <a:ea typeface="华文行楷"/>
              </a:rPr>
              <a:t>lsswyx@hdu.edu.cn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5446AB-3AF3-CC41-9DFE-65D47E74C31F}"/>
              </a:ext>
            </a:extLst>
          </p:cNvPr>
          <p:cNvSpPr/>
          <p:nvPr/>
        </p:nvSpPr>
        <p:spPr>
          <a:xfrm>
            <a:off x="47328" y="908720"/>
            <a:ext cx="11737304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82008" y="146562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Everything is an Object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直接箭头连接符 8"/>
          <p:cNvCxnSpPr>
            <a:stCxn id="6" idx="2"/>
          </p:cNvCxnSpPr>
          <p:nvPr/>
        </p:nvCxnSpPr>
        <p:spPr>
          <a:xfrm flipH="1">
            <a:off x="3593976" y="1988840"/>
            <a:ext cx="244827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</p:cNvCxnSpPr>
          <p:nvPr/>
        </p:nvCxnSpPr>
        <p:spPr>
          <a:xfrm>
            <a:off x="6042248" y="1988840"/>
            <a:ext cx="244827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135560" y="2546320"/>
            <a:ext cx="2970584" cy="12334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(State):</a:t>
            </a:r>
          </a:p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对象本身所具有的信息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122368" y="2555612"/>
            <a:ext cx="2952328" cy="12334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(Behavior)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对象对这些信息的访问</a:t>
            </a:r>
          </a:p>
        </p:txBody>
      </p:sp>
      <p:cxnSp>
        <p:nvCxnSpPr>
          <p:cNvPr id="8" name="直接箭头连接符 7"/>
          <p:cNvCxnSpPr>
            <a:stCxn id="32" idx="2"/>
          </p:cNvCxnSpPr>
          <p:nvPr/>
        </p:nvCxnSpPr>
        <p:spPr>
          <a:xfrm>
            <a:off x="8598532" y="3789040"/>
            <a:ext cx="0" cy="108012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593976" y="3779748"/>
            <a:ext cx="0" cy="108012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23592" y="4869161"/>
            <a:ext cx="2322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7276" y="4869161"/>
            <a:ext cx="2322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951AC7F8-0EF6-A547-9D0B-04603113CDF5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Object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52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063552" y="1671192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类是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同类对象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抽象模板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2996953"/>
            <a:ext cx="4048540" cy="28582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2" y="2996952"/>
            <a:ext cx="3347864" cy="2510898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2611658" y="6004367"/>
            <a:ext cx="237626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：模板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设计稿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7229872" y="5987018"/>
            <a:ext cx="237626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：实际产品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4C12503F-478F-E44D-B813-4150C1BDABE6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Class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2967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063552" y="1671192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类是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同类对象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抽象模板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5520" y="4797152"/>
            <a:ext cx="9361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永久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83632" y="4797152"/>
            <a:ext cx="9361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凤凰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91744" y="4797152"/>
            <a:ext cx="9361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GIANT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01743" y="4787860"/>
            <a:ext cx="9361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崔克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87688" y="3717032"/>
            <a:ext cx="9361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自行车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38346" y="4797152"/>
            <a:ext cx="93610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BMW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95020" y="4797152"/>
            <a:ext cx="93610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Benz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28248" y="4797152"/>
            <a:ext cx="93610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Audi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372364" y="4787860"/>
            <a:ext cx="93610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Volvo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14293" y="3717032"/>
            <a:ext cx="93610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汽车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519936" y="2852936"/>
            <a:ext cx="93610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车</a:t>
            </a:r>
          </a:p>
        </p:txBody>
      </p:sp>
      <p:cxnSp>
        <p:nvCxnSpPr>
          <p:cNvPr id="8" name="直接箭头连接符 7"/>
          <p:cNvCxnSpPr>
            <a:stCxn id="38" idx="2"/>
            <a:endCxn id="32" idx="0"/>
          </p:cNvCxnSpPr>
          <p:nvPr/>
        </p:nvCxnSpPr>
        <p:spPr>
          <a:xfrm flipH="1">
            <a:off x="3755740" y="3222268"/>
            <a:ext cx="2232248" cy="49476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8" idx="2"/>
            <a:endCxn id="37" idx="0"/>
          </p:cNvCxnSpPr>
          <p:nvPr/>
        </p:nvCxnSpPr>
        <p:spPr>
          <a:xfrm>
            <a:off x="5987989" y="3222268"/>
            <a:ext cx="2194357" cy="49476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2" idx="2"/>
            <a:endCxn id="3" idx="0"/>
          </p:cNvCxnSpPr>
          <p:nvPr/>
        </p:nvCxnSpPr>
        <p:spPr>
          <a:xfrm flipH="1">
            <a:off x="2243572" y="4086364"/>
            <a:ext cx="1512168" cy="71078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2" idx="2"/>
            <a:endCxn id="24" idx="0"/>
          </p:cNvCxnSpPr>
          <p:nvPr/>
        </p:nvCxnSpPr>
        <p:spPr>
          <a:xfrm flipH="1">
            <a:off x="3251684" y="4086364"/>
            <a:ext cx="504056" cy="71078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2" idx="2"/>
            <a:endCxn id="27" idx="0"/>
          </p:cNvCxnSpPr>
          <p:nvPr/>
        </p:nvCxnSpPr>
        <p:spPr>
          <a:xfrm>
            <a:off x="3755740" y="4086364"/>
            <a:ext cx="504056" cy="71078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2" idx="2"/>
            <a:endCxn id="31" idx="0"/>
          </p:cNvCxnSpPr>
          <p:nvPr/>
        </p:nvCxnSpPr>
        <p:spPr>
          <a:xfrm>
            <a:off x="3755741" y="4086364"/>
            <a:ext cx="1514055" cy="70149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76" name="直接箭头连接符 50175"/>
          <p:cNvCxnSpPr>
            <a:stCxn id="37" idx="2"/>
            <a:endCxn id="33" idx="0"/>
          </p:cNvCxnSpPr>
          <p:nvPr/>
        </p:nvCxnSpPr>
        <p:spPr>
          <a:xfrm flipH="1">
            <a:off x="6706399" y="4086364"/>
            <a:ext cx="1475947" cy="71078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78" name="直接箭头连接符 50177"/>
          <p:cNvCxnSpPr>
            <a:stCxn id="37" idx="2"/>
            <a:endCxn id="34" idx="0"/>
          </p:cNvCxnSpPr>
          <p:nvPr/>
        </p:nvCxnSpPr>
        <p:spPr>
          <a:xfrm flipH="1">
            <a:off x="7763073" y="4086364"/>
            <a:ext cx="419273" cy="71078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81" name="直接箭头连接符 50180"/>
          <p:cNvCxnSpPr>
            <a:stCxn id="37" idx="2"/>
            <a:endCxn id="35" idx="0"/>
          </p:cNvCxnSpPr>
          <p:nvPr/>
        </p:nvCxnSpPr>
        <p:spPr>
          <a:xfrm>
            <a:off x="8182346" y="4086364"/>
            <a:ext cx="613955" cy="71078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83" name="直接箭头连接符 50182"/>
          <p:cNvCxnSpPr>
            <a:stCxn id="37" idx="2"/>
            <a:endCxn id="36" idx="0"/>
          </p:cNvCxnSpPr>
          <p:nvPr/>
        </p:nvCxnSpPr>
        <p:spPr>
          <a:xfrm>
            <a:off x="8182346" y="4086364"/>
            <a:ext cx="1658071" cy="70149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4" name="TextBox 50183"/>
          <p:cNvSpPr txBox="1"/>
          <p:nvPr/>
        </p:nvSpPr>
        <p:spPr>
          <a:xfrm>
            <a:off x="1991544" y="5631632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向类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中填入不同的信息，则生成不同的对象</a:t>
            </a:r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D49F4A6B-C4B4-BE48-B6D6-811E153A0234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Class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358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185481"/>
              </p:ext>
            </p:extLst>
          </p:nvPr>
        </p:nvGraphicFramePr>
        <p:xfrm>
          <a:off x="764881" y="1674118"/>
          <a:ext cx="10662238" cy="3509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14" name="Picture" r:id="rId4" imgW="4876920" imgH="1600200" progId="Word.Picture.8">
                  <p:embed/>
                </p:oleObj>
              </mc:Choice>
              <mc:Fallback>
                <p:oleObj name="Picture" r:id="rId4" imgW="4876920" imgH="1600200" progId="Word.Picture.8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881" y="1674118"/>
                        <a:ext cx="10662238" cy="3509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/>
          <p:cNvCxnSpPr/>
          <p:nvPr/>
        </p:nvCxnSpPr>
        <p:spPr>
          <a:xfrm flipH="1">
            <a:off x="2927648" y="3716883"/>
            <a:ext cx="2304256" cy="50405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231904" y="3716883"/>
            <a:ext cx="216024" cy="50405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231904" y="3716883"/>
            <a:ext cx="2736304" cy="43204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ject 2">
            <a:extLst>
              <a:ext uri="{FF2B5EF4-FFF2-40B4-BE49-F238E27FC236}">
                <a16:creationId xmlns:a16="http://schemas.microsoft.com/office/drawing/2014/main" id="{EBDD0FB3-6769-4C48-9FA3-367723D7EF97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Class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677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77" y="2301602"/>
            <a:ext cx="1905000" cy="2495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499" y="2158728"/>
            <a:ext cx="1800225" cy="263842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3603714" y="3549377"/>
            <a:ext cx="155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482290" y="2884524"/>
            <a:ext cx="1797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从代码到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可以识别的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580276" y="2427906"/>
            <a:ext cx="1836204" cy="1508744"/>
            <a:chOff x="7092280" y="4437112"/>
            <a:chExt cx="1836204" cy="1508744"/>
          </a:xfrm>
        </p:grpSpPr>
        <p:grpSp>
          <p:nvGrpSpPr>
            <p:cNvPr id="16" name="组合 15"/>
            <p:cNvGrpSpPr/>
            <p:nvPr/>
          </p:nvGrpSpPr>
          <p:grpSpPr>
            <a:xfrm>
              <a:off x="7740352" y="4437112"/>
              <a:ext cx="504056" cy="360040"/>
              <a:chOff x="7740352" y="4437112"/>
              <a:chExt cx="504056" cy="360040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7740352" y="4437112"/>
                <a:ext cx="360040" cy="3600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aseline="-25000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7740352" y="4437112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O</a:t>
                </a:r>
                <a:r>
                  <a:rPr lang="en-US" altLang="zh-CN" sz="1600" baseline="-25000" dirty="0">
                    <a:solidFill>
                      <a:schemeClr val="bg1"/>
                    </a:solidFill>
                  </a:rPr>
                  <a:t>1</a:t>
                </a:r>
                <a:endParaRPr lang="zh-CN" altLang="en-US" sz="1600" baseline="-25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7092280" y="5009953"/>
              <a:ext cx="360040" cy="3600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aseline="-250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092280" y="5009953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O</a:t>
              </a:r>
              <a:r>
                <a:rPr lang="en-US" altLang="zh-CN" sz="1600" baseline="-25000" dirty="0">
                  <a:solidFill>
                    <a:schemeClr val="bg1"/>
                  </a:solidFill>
                </a:rPr>
                <a:t>2</a:t>
              </a:r>
              <a:endParaRPr lang="zh-CN" altLang="en-US" sz="1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424428" y="4815547"/>
              <a:ext cx="360040" cy="3600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aseline="-250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424428" y="4815547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O</a:t>
              </a:r>
              <a:r>
                <a:rPr lang="en-US" altLang="zh-CN" sz="1600" baseline="-25000" dirty="0">
                  <a:solidFill>
                    <a:schemeClr val="bg1"/>
                  </a:solidFill>
                </a:rPr>
                <a:t>5</a:t>
              </a:r>
              <a:endParaRPr lang="zh-CN" altLang="en-US" sz="1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7539771" y="5513875"/>
              <a:ext cx="360040" cy="3600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aseline="-250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539771" y="5513875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O</a:t>
              </a:r>
              <a:r>
                <a:rPr lang="en-US" altLang="zh-CN" sz="1600" baseline="-25000" dirty="0">
                  <a:solidFill>
                    <a:schemeClr val="bg1"/>
                  </a:solidFill>
                </a:rPr>
                <a:t>6</a:t>
              </a:r>
              <a:endParaRPr lang="zh-CN" altLang="en-US" sz="1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884368" y="5059187"/>
              <a:ext cx="360040" cy="3600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aseline="-250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884368" y="5059187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O</a:t>
              </a:r>
              <a:r>
                <a:rPr lang="en-US" altLang="zh-CN" sz="1600" baseline="-25000" dirty="0">
                  <a:solidFill>
                    <a:schemeClr val="bg1"/>
                  </a:solidFill>
                </a:rPr>
                <a:t>3</a:t>
              </a:r>
              <a:endParaRPr lang="zh-CN" altLang="en-US" sz="1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8388424" y="5585816"/>
              <a:ext cx="360040" cy="3600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aseline="-250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388424" y="558581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O</a:t>
              </a:r>
              <a:r>
                <a:rPr lang="en-US" altLang="zh-CN" sz="1600" baseline="-25000" dirty="0">
                  <a:solidFill>
                    <a:schemeClr val="bg1"/>
                  </a:solidFill>
                </a:rPr>
                <a:t>4</a:t>
              </a:r>
              <a:endParaRPr lang="zh-CN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直接箭头连接符 26"/>
          <p:cNvCxnSpPr/>
          <p:nvPr/>
        </p:nvCxnSpPr>
        <p:spPr>
          <a:xfrm>
            <a:off x="7010683" y="3549377"/>
            <a:ext cx="155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866666" y="2850740"/>
            <a:ext cx="1797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创建对象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703512" y="5380073"/>
            <a:ext cx="237626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程序员写的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727848" y="5380073"/>
            <a:ext cx="2628292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计算机识别的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824192" y="5377241"/>
            <a:ext cx="2808312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内存里实际运行的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object 2">
            <a:extLst>
              <a:ext uri="{FF2B5EF4-FFF2-40B4-BE49-F238E27FC236}">
                <a16:creationId xmlns:a16="http://schemas.microsoft.com/office/drawing/2014/main" id="{4765C58D-B0A4-AA4B-81B9-85E084E00C41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Class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5338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1202" name="Picture 2" descr="C:\Users\Administrator\Desktop\java课件\pics\04\屏幕快照 2017-10-12 上午10.43.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494" y="2060849"/>
            <a:ext cx="16668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3" name="Picture 3" descr="C:\Users\Administrator\Desktop\java课件\pics\04\屏幕快照 2017-10-12 上午10.45.3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2275929"/>
            <a:ext cx="2676583" cy="202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箭头连接符 13"/>
          <p:cNvCxnSpPr>
            <a:stCxn id="51203" idx="3"/>
          </p:cNvCxnSpPr>
          <p:nvPr/>
        </p:nvCxnSpPr>
        <p:spPr>
          <a:xfrm>
            <a:off x="4956159" y="3287576"/>
            <a:ext cx="27853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63953" y="2636912"/>
            <a:ext cx="1368151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封装</a:t>
            </a:r>
          </a:p>
        </p:txBody>
      </p:sp>
      <p:sp>
        <p:nvSpPr>
          <p:cNvPr id="25" name="矩形 24"/>
          <p:cNvSpPr/>
          <p:nvPr/>
        </p:nvSpPr>
        <p:spPr>
          <a:xfrm>
            <a:off x="2351586" y="4923166"/>
            <a:ext cx="77768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  对象本身的数据得到保护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/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隐藏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  其他对象仅需知道对该对象的访问方法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lang="zh-CN" altLang="en-US" sz="28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接口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C90F0648-31BF-D44A-B68B-8E4CFC9C0034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Encapsulation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348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79576" y="1700808"/>
            <a:ext cx="795637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   接口是一系列</a:t>
            </a:r>
            <a:r>
              <a:rPr lang="zh-CN" altLang="en-US" sz="20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抽象方法的集合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，给出了关于操作的</a:t>
            </a:r>
            <a:r>
              <a:rPr lang="zh-CN" altLang="en-US" sz="20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规范</a:t>
            </a:r>
            <a:endParaRPr lang="en-US" altLang="zh-CN" sz="2000" dirty="0">
              <a:solidFill>
                <a:srgbClr val="C00000"/>
              </a:solidFill>
              <a:latin typeface="Calibri" pitchFamily="34" charset="0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en-US" altLang="zh-CN" sz="900" dirty="0">
              <a:solidFill>
                <a:schemeClr val="accent2"/>
              </a:solidFill>
              <a:latin typeface="Calibri" pitchFamily="34" charset="0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接口只</a:t>
            </a:r>
            <a:r>
              <a:rPr lang="zh-CN" altLang="en-US" sz="20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定义了应该做什么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 What)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，但</a:t>
            </a:r>
            <a:r>
              <a:rPr lang="zh-CN" altLang="en-US" sz="20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没有定义操作如何做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 How)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135560" y="2996953"/>
            <a:ext cx="8064896" cy="3528391"/>
            <a:chOff x="611560" y="2996952"/>
            <a:chExt cx="8064896" cy="3528391"/>
          </a:xfrm>
        </p:grpSpPr>
        <p:pic>
          <p:nvPicPr>
            <p:cNvPr id="52226" name="Picture 2" descr="C:\Users\Administrator\Desktop\java课件\pics\04\屏幕快照 2017-10-12 上午10.56.4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5932006"/>
              <a:ext cx="1129779" cy="593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227" name="Picture 3" descr="C:\Users\Administrator\Desktop\java课件\pics\04\屏幕快照 2017-10-12 上午10.56.3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069" y="4365104"/>
              <a:ext cx="985610" cy="936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555776" y="2996952"/>
              <a:ext cx="61206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接口：通用的功能列表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555776" y="3429000"/>
              <a:ext cx="6048672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启动、关机、读盘、手柄控制、红外感应、无线访问</a:t>
              </a:r>
              <a:endParaRPr lang="zh-CN" altLang="en-US" sz="2000" b="1" dirty="0"/>
            </a:p>
          </p:txBody>
        </p:sp>
        <p:cxnSp>
          <p:nvCxnSpPr>
            <p:cNvPr id="8" name="肘形连接符 7"/>
            <p:cNvCxnSpPr/>
            <p:nvPr/>
          </p:nvCxnSpPr>
          <p:spPr>
            <a:xfrm flipV="1">
              <a:off x="1907704" y="3829110"/>
              <a:ext cx="3384376" cy="1256074"/>
            </a:xfrm>
            <a:prstGeom prst="bentConnector3">
              <a:avLst>
                <a:gd name="adj1" fmla="val 99880"/>
              </a:avLst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/>
            <p:nvPr/>
          </p:nvCxnSpPr>
          <p:spPr>
            <a:xfrm flipV="1">
              <a:off x="1907704" y="3829110"/>
              <a:ext cx="5040560" cy="2264186"/>
            </a:xfrm>
            <a:prstGeom prst="bentConnector3">
              <a:avLst>
                <a:gd name="adj1" fmla="val 100236"/>
              </a:avLst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699792" y="4581128"/>
              <a:ext cx="2520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实现接口定义的功能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67944" y="5621178"/>
              <a:ext cx="2736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实现接口定义的功能</a:t>
              </a:r>
            </a:p>
          </p:txBody>
        </p:sp>
      </p:grpSp>
      <p:sp>
        <p:nvSpPr>
          <p:cNvPr id="17" name="object 2">
            <a:extLst>
              <a:ext uri="{FF2B5EF4-FFF2-40B4-BE49-F238E27FC236}">
                <a16:creationId xmlns:a16="http://schemas.microsoft.com/office/drawing/2014/main" id="{33EF47CF-ECE2-3D42-B247-83537C7D679C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Interface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141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83632" y="166073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接口的使用可以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简化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复杂程序的开发，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提高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协作开发效率</a:t>
            </a:r>
          </a:p>
        </p:txBody>
      </p:sp>
      <p:pic>
        <p:nvPicPr>
          <p:cNvPr id="53252" name="Picture 4" descr="C:\Users\Administrator\Desktop\java课件\pics\04\超级药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4306362"/>
            <a:ext cx="562798" cy="56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3" name="Picture 5" descr="C:\Users\Administrator\Desktop\java课件\pics\04\药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5157192"/>
            <a:ext cx="562798" cy="56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4" name="Picture 6" descr="C:\Users\Administrator\Desktop\java课件\pics\04\山丘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2276873"/>
            <a:ext cx="1609166" cy="130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367808" y="256490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实现英雄喝药水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4072" y="3580297"/>
            <a:ext cx="4248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void </a:t>
            </a:r>
            <a:r>
              <a:rPr lang="en-US" altLang="zh-CN" sz="2000" i="1" dirty="0" err="1">
                <a:solidFill>
                  <a:schemeClr val="accent2"/>
                </a:solidFill>
              </a:rPr>
              <a:t>drinkPotion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(){</a:t>
            </a:r>
          </a:p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……</a:t>
            </a:r>
          </a:p>
          <a:p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直接箭头连接符 11"/>
          <p:cNvCxnSpPr>
            <a:stCxn id="53252" idx="3"/>
          </p:cNvCxnSpPr>
          <p:nvPr/>
        </p:nvCxnSpPr>
        <p:spPr>
          <a:xfrm>
            <a:off x="3346430" y="4587761"/>
            <a:ext cx="3541658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346430" y="5438591"/>
            <a:ext cx="3541658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104112" y="4222830"/>
            <a:ext cx="324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 if (</a:t>
            </a:r>
            <a:r>
              <a:rPr lang="en-US" altLang="zh-CN" dirty="0" err="1">
                <a:solidFill>
                  <a:schemeClr val="accent6"/>
                </a:solidFill>
              </a:rPr>
              <a:t>BloodPotion.</a:t>
            </a:r>
            <a:r>
              <a:rPr lang="en-US" altLang="zh-CN" u="sng" dirty="0" err="1">
                <a:solidFill>
                  <a:schemeClr val="accent6"/>
                </a:solidFill>
              </a:rPr>
              <a:t>isFull</a:t>
            </a:r>
            <a:r>
              <a:rPr lang="en-US" altLang="zh-CN" dirty="0">
                <a:solidFill>
                  <a:schemeClr val="accent6"/>
                </a:solidFill>
              </a:rPr>
              <a:t>())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         </a:t>
            </a:r>
            <a:r>
              <a:rPr lang="en-US" altLang="zh-CN" dirty="0" err="1">
                <a:solidFill>
                  <a:schemeClr val="accent6"/>
                </a:solidFill>
              </a:rPr>
              <a:t>BloodPotion.</a:t>
            </a:r>
            <a:r>
              <a:rPr lang="en-US" altLang="zh-CN" u="sng" dirty="0" err="1">
                <a:solidFill>
                  <a:schemeClr val="accent6"/>
                </a:solidFill>
              </a:rPr>
              <a:t>consume</a:t>
            </a:r>
            <a:r>
              <a:rPr lang="en-US" altLang="zh-CN" dirty="0">
                <a:solidFill>
                  <a:schemeClr val="accent6"/>
                </a:solidFill>
              </a:rPr>
              <a:t>();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104112" y="5115426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4"/>
                </a:solidFill>
              </a:rPr>
              <a:t> if (</a:t>
            </a:r>
            <a:r>
              <a:rPr lang="en-US" altLang="zh-CN" dirty="0" err="1">
                <a:solidFill>
                  <a:schemeClr val="accent4"/>
                </a:solidFill>
              </a:rPr>
              <a:t>MagicPotion.</a:t>
            </a:r>
            <a:r>
              <a:rPr lang="en-US" altLang="zh-CN" u="sng" dirty="0" err="1">
                <a:solidFill>
                  <a:schemeClr val="accent4"/>
                </a:solidFill>
              </a:rPr>
              <a:t>isFull</a:t>
            </a:r>
            <a:r>
              <a:rPr lang="en-US" altLang="zh-CN" dirty="0">
                <a:solidFill>
                  <a:schemeClr val="accent4"/>
                </a:solidFill>
              </a:rPr>
              <a:t>())</a:t>
            </a:r>
          </a:p>
          <a:p>
            <a:r>
              <a:rPr lang="en-US" altLang="zh-CN" dirty="0">
                <a:solidFill>
                  <a:schemeClr val="accent4"/>
                </a:solidFill>
              </a:rPr>
              <a:t>         </a:t>
            </a:r>
            <a:r>
              <a:rPr lang="en-US" altLang="zh-CN" dirty="0" err="1">
                <a:solidFill>
                  <a:schemeClr val="accent4"/>
                </a:solidFill>
              </a:rPr>
              <a:t>MagicPotion.</a:t>
            </a:r>
            <a:r>
              <a:rPr lang="en-US" altLang="zh-CN" u="sng" dirty="0" err="1">
                <a:solidFill>
                  <a:schemeClr val="accent4"/>
                </a:solidFill>
              </a:rPr>
              <a:t>clear</a:t>
            </a:r>
            <a:r>
              <a:rPr lang="en-US" altLang="zh-CN" dirty="0">
                <a:solidFill>
                  <a:schemeClr val="accent4"/>
                </a:solidFill>
              </a:rPr>
              <a:t>();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16596" y="350275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检查药水状态（）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消耗药水（）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78478" y="4222829"/>
            <a:ext cx="2533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提供一个已实现的方法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778478" y="5115425"/>
            <a:ext cx="2533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提供一个已实现的方法</a:t>
            </a:r>
          </a:p>
        </p:txBody>
      </p:sp>
      <p:sp>
        <p:nvSpPr>
          <p:cNvPr id="19" name="矩形 18"/>
          <p:cNvSpPr/>
          <p:nvPr/>
        </p:nvSpPr>
        <p:spPr>
          <a:xfrm>
            <a:off x="7885095" y="6134978"/>
            <a:ext cx="108012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46430" y="6134978"/>
            <a:ext cx="108012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C3C40726-F890-1A47-961F-324E99D9223D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Interface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615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6" grpId="0"/>
      <p:bldP spid="17" grpId="0"/>
      <p:bldP spid="3" grpId="0"/>
      <p:bldP spid="18" grpId="0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75920" y="2333788"/>
            <a:ext cx="108012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>
            <a:stCxn id="8" idx="2"/>
          </p:cNvCxnSpPr>
          <p:nvPr/>
        </p:nvCxnSpPr>
        <p:spPr>
          <a:xfrm>
            <a:off x="5915980" y="2765836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9"/>
          <p:cNvSpPr txBox="1"/>
          <p:nvPr/>
        </p:nvSpPr>
        <p:spPr>
          <a:xfrm>
            <a:off x="2783632" y="2981983"/>
            <a:ext cx="4248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void </a:t>
            </a:r>
            <a:r>
              <a:rPr lang="en-US" altLang="zh-CN" sz="2000" i="1" dirty="0" err="1">
                <a:solidFill>
                  <a:schemeClr val="accent2"/>
                </a:solidFill>
              </a:rPr>
              <a:t>drinkPotion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(){</a:t>
            </a:r>
          </a:p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……</a:t>
            </a:r>
          </a:p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5639888" y="4205996"/>
            <a:ext cx="576064" cy="57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</a:p>
        </p:txBody>
      </p:sp>
      <p:sp>
        <p:nvSpPr>
          <p:cNvPr id="28" name="矩形 27"/>
          <p:cNvSpPr/>
          <p:nvPr/>
        </p:nvSpPr>
        <p:spPr>
          <a:xfrm>
            <a:off x="8760296" y="4277972"/>
            <a:ext cx="108012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28" idx="1"/>
            <a:endCxn id="21" idx="6"/>
          </p:cNvCxnSpPr>
          <p:nvPr/>
        </p:nvCxnSpPr>
        <p:spPr>
          <a:xfrm flipH="1">
            <a:off x="6215952" y="4493996"/>
            <a:ext cx="2544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384032" y="4601138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4"/>
                </a:solidFill>
              </a:rPr>
              <a:t> </a:t>
            </a:r>
            <a:r>
              <a:rPr lang="en-US" altLang="zh-CN" dirty="0" err="1">
                <a:solidFill>
                  <a:schemeClr val="accent4"/>
                </a:solidFill>
              </a:rPr>
              <a:t>MagicPotion.</a:t>
            </a:r>
            <a:r>
              <a:rPr lang="en-US" altLang="zh-CN" u="sng" dirty="0" err="1">
                <a:solidFill>
                  <a:schemeClr val="accent4"/>
                </a:solidFill>
              </a:rPr>
              <a:t>isFull</a:t>
            </a:r>
            <a:r>
              <a:rPr lang="en-US" altLang="zh-CN" dirty="0">
                <a:solidFill>
                  <a:schemeClr val="accent4"/>
                </a:solidFill>
              </a:rPr>
              <a:t>()</a:t>
            </a:r>
          </a:p>
          <a:p>
            <a:r>
              <a:rPr lang="en-US" altLang="zh-CN" dirty="0">
                <a:solidFill>
                  <a:schemeClr val="accent4"/>
                </a:solidFill>
              </a:rPr>
              <a:t> </a:t>
            </a:r>
            <a:r>
              <a:rPr lang="en-US" altLang="zh-CN" dirty="0" err="1">
                <a:solidFill>
                  <a:schemeClr val="accent4"/>
                </a:solidFill>
              </a:rPr>
              <a:t>MagicPotion.</a:t>
            </a:r>
            <a:r>
              <a:rPr lang="en-US" altLang="zh-CN" u="sng" dirty="0" err="1">
                <a:solidFill>
                  <a:schemeClr val="accent4"/>
                </a:solidFill>
              </a:rPr>
              <a:t>clear</a:t>
            </a:r>
            <a:r>
              <a:rPr lang="en-US" altLang="zh-CN" dirty="0">
                <a:solidFill>
                  <a:schemeClr val="accent4"/>
                </a:solidFill>
              </a:rPr>
              <a:t>()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422998" y="3668304"/>
            <a:ext cx="23870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accent6"/>
                </a:solidFill>
              </a:rPr>
              <a:t>BloodPotion.</a:t>
            </a:r>
            <a:r>
              <a:rPr lang="en-US" altLang="zh-CN" u="sng" dirty="0" err="1">
                <a:solidFill>
                  <a:schemeClr val="accent6"/>
                </a:solidFill>
              </a:rPr>
              <a:t>isFull</a:t>
            </a:r>
            <a:r>
              <a:rPr lang="en-US" altLang="zh-CN" dirty="0">
                <a:solidFill>
                  <a:schemeClr val="accent6"/>
                </a:solidFill>
              </a:rPr>
              <a:t>()</a:t>
            </a:r>
          </a:p>
          <a:p>
            <a:r>
              <a:rPr lang="en-US" altLang="zh-CN" dirty="0" err="1">
                <a:solidFill>
                  <a:schemeClr val="accent6"/>
                </a:solidFill>
              </a:rPr>
              <a:t>BloodPotion.</a:t>
            </a:r>
            <a:r>
              <a:rPr lang="en-US" altLang="zh-CN" u="sng" dirty="0" err="1">
                <a:solidFill>
                  <a:schemeClr val="accent6"/>
                </a:solidFill>
              </a:rPr>
              <a:t>consume</a:t>
            </a:r>
            <a:r>
              <a:rPr lang="en-US" altLang="zh-CN" dirty="0">
                <a:solidFill>
                  <a:schemeClr val="accent6"/>
                </a:solidFill>
              </a:rPr>
              <a:t>()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1" idx="4"/>
            <a:endCxn id="34" idx="0"/>
          </p:cNvCxnSpPr>
          <p:nvPr/>
        </p:nvCxnSpPr>
        <p:spPr>
          <a:xfrm>
            <a:off x="5927920" y="4781996"/>
            <a:ext cx="92" cy="126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5387952" y="6046266"/>
            <a:ext cx="1080120" cy="551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完成代码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82657C86-3137-3E4C-8491-2318A8E7C58A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Interface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1A627FA6-CCC0-D443-8E7B-04909397CC4F}"/>
              </a:ext>
            </a:extLst>
          </p:cNvPr>
          <p:cNvSpPr txBox="1"/>
          <p:nvPr/>
        </p:nvSpPr>
        <p:spPr>
          <a:xfrm>
            <a:off x="2783632" y="166073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接口的使用可以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简化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复杂程序的开发，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提高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协作开发效率</a:t>
            </a:r>
          </a:p>
        </p:txBody>
      </p:sp>
    </p:spTree>
    <p:extLst>
      <p:ext uri="{BB962C8B-B14F-4D97-AF65-F5344CB8AC3E}">
        <p14:creationId xmlns:p14="http://schemas.microsoft.com/office/powerpoint/2010/main" val="208802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3252" name="Picture 4" descr="C:\Users\Administrator\Desktop\java课件\pics\04\超级药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4306362"/>
            <a:ext cx="562798" cy="56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3" name="Picture 5" descr="C:\Users\Administrator\Desktop\java课件\pics\04\药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5157192"/>
            <a:ext cx="562798" cy="56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4" name="Picture 6" descr="C:\Users\Administrator\Desktop\java课件\pics\04\山丘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1711526"/>
            <a:ext cx="1609166" cy="130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176120" y="3014950"/>
            <a:ext cx="4248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void </a:t>
            </a:r>
            <a:r>
              <a:rPr lang="en-US" altLang="zh-CN" sz="2000" i="1" dirty="0" err="1">
                <a:solidFill>
                  <a:schemeClr val="accent2"/>
                </a:solidFill>
              </a:rPr>
              <a:t>drinkPotion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(){</a:t>
            </a:r>
          </a:p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……</a:t>
            </a:r>
          </a:p>
          <a:p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63752" y="2796372"/>
            <a:ext cx="147616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isFull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consume()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3752" y="2420888"/>
            <a:ext cx="1578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Interface</a:t>
            </a:r>
            <a:endParaRPr lang="zh-CN" altLang="en-US" sz="20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3257" name="组合 53256"/>
          <p:cNvGrpSpPr/>
          <p:nvPr/>
        </p:nvGrpSpPr>
        <p:grpSpPr>
          <a:xfrm>
            <a:off x="2482335" y="3442703"/>
            <a:ext cx="2475561" cy="1995889"/>
            <a:chOff x="958334" y="3442702"/>
            <a:chExt cx="2475561" cy="1995889"/>
          </a:xfrm>
        </p:grpSpPr>
        <p:cxnSp>
          <p:nvCxnSpPr>
            <p:cNvPr id="8" name="肘形连接符 7"/>
            <p:cNvCxnSpPr>
              <a:stCxn id="53252" idx="3"/>
            </p:cNvCxnSpPr>
            <p:nvPr/>
          </p:nvCxnSpPr>
          <p:spPr>
            <a:xfrm flipV="1">
              <a:off x="958334" y="3442702"/>
              <a:ext cx="1813466" cy="1145059"/>
            </a:xfrm>
            <a:prstGeom prst="bentConnector3">
              <a:avLst>
                <a:gd name="adj1" fmla="val 100423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53253" idx="3"/>
            </p:cNvCxnSpPr>
            <p:nvPr/>
          </p:nvCxnSpPr>
          <p:spPr>
            <a:xfrm flipV="1">
              <a:off x="958334" y="3442702"/>
              <a:ext cx="2389530" cy="1995889"/>
            </a:xfrm>
            <a:prstGeom prst="bentConnector3">
              <a:avLst>
                <a:gd name="adj1" fmla="val 100532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403648" y="4181018"/>
              <a:ext cx="15688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实现方法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65067" y="4997140"/>
              <a:ext cx="15688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实现方法</a:t>
              </a:r>
            </a:p>
          </p:txBody>
        </p:sp>
      </p:grpSp>
      <p:grpSp>
        <p:nvGrpSpPr>
          <p:cNvPr id="53258" name="组合 53257"/>
          <p:cNvGrpSpPr/>
          <p:nvPr/>
        </p:nvGrpSpPr>
        <p:grpSpPr>
          <a:xfrm>
            <a:off x="5339916" y="2924945"/>
            <a:ext cx="5436604" cy="2271465"/>
            <a:chOff x="3815916" y="2924944"/>
            <a:chExt cx="5436604" cy="2271465"/>
          </a:xfrm>
        </p:grpSpPr>
        <p:sp>
          <p:nvSpPr>
            <p:cNvPr id="15" name="矩形 14"/>
            <p:cNvSpPr/>
            <p:nvPr/>
          </p:nvSpPr>
          <p:spPr>
            <a:xfrm>
              <a:off x="6012160" y="3657482"/>
              <a:ext cx="32403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accent6"/>
                  </a:solidFill>
                </a:rPr>
                <a:t> if (</a:t>
              </a:r>
              <a:r>
                <a:rPr lang="en-US" altLang="zh-CN" dirty="0" err="1">
                  <a:solidFill>
                    <a:schemeClr val="accent6"/>
                  </a:solidFill>
                </a:rPr>
                <a:t>BloodPotion.</a:t>
              </a:r>
              <a:r>
                <a:rPr lang="en-US" altLang="zh-CN" u="sng" dirty="0" err="1">
                  <a:solidFill>
                    <a:schemeClr val="accent6"/>
                  </a:solidFill>
                </a:rPr>
                <a:t>isFull</a:t>
              </a:r>
              <a:r>
                <a:rPr lang="en-US" altLang="zh-CN" dirty="0">
                  <a:solidFill>
                    <a:schemeClr val="accent6"/>
                  </a:solidFill>
                </a:rPr>
                <a:t>())</a:t>
              </a:r>
            </a:p>
            <a:p>
              <a:r>
                <a:rPr lang="en-US" altLang="zh-CN" dirty="0">
                  <a:solidFill>
                    <a:schemeClr val="accent6"/>
                  </a:solidFill>
                </a:rPr>
                <a:t>         </a:t>
              </a:r>
              <a:r>
                <a:rPr lang="en-US" altLang="zh-CN" dirty="0" err="1">
                  <a:solidFill>
                    <a:schemeClr val="accent6"/>
                  </a:solidFill>
                </a:rPr>
                <a:t>BloodPotion.</a:t>
              </a:r>
              <a:r>
                <a:rPr lang="en-US" altLang="zh-CN" u="sng" dirty="0" err="1">
                  <a:solidFill>
                    <a:schemeClr val="accent6"/>
                  </a:solidFill>
                </a:rPr>
                <a:t>consume</a:t>
              </a:r>
              <a:r>
                <a:rPr lang="en-US" altLang="zh-CN" dirty="0">
                  <a:solidFill>
                    <a:schemeClr val="accent6"/>
                  </a:solidFill>
                </a:rPr>
                <a:t>();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12160" y="4550078"/>
              <a:ext cx="30243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accent4"/>
                  </a:solidFill>
                </a:rPr>
                <a:t> if (</a:t>
              </a:r>
              <a:r>
                <a:rPr lang="en-US" altLang="zh-CN" dirty="0" err="1">
                  <a:solidFill>
                    <a:schemeClr val="accent4"/>
                  </a:solidFill>
                </a:rPr>
                <a:t>MagicPotion.</a:t>
              </a:r>
              <a:r>
                <a:rPr lang="en-US" altLang="zh-CN" u="sng" dirty="0" err="1">
                  <a:solidFill>
                    <a:schemeClr val="accent4"/>
                  </a:solidFill>
                </a:rPr>
                <a:t>isFull</a:t>
              </a:r>
              <a:r>
                <a:rPr lang="en-US" altLang="zh-CN" dirty="0">
                  <a:solidFill>
                    <a:schemeClr val="accent4"/>
                  </a:solidFill>
                </a:rPr>
                <a:t>())</a:t>
              </a:r>
            </a:p>
            <a:p>
              <a:r>
                <a:rPr lang="en-US" altLang="zh-CN" dirty="0">
                  <a:solidFill>
                    <a:schemeClr val="accent4"/>
                  </a:solidFill>
                </a:rPr>
                <a:t>         </a:t>
              </a:r>
              <a:r>
                <a:rPr lang="en-US" altLang="zh-CN" dirty="0" err="1">
                  <a:solidFill>
                    <a:schemeClr val="accent4"/>
                  </a:solidFill>
                </a:rPr>
                <a:t>MagicPotion.</a:t>
              </a:r>
              <a:r>
                <a:rPr lang="en-US" altLang="zh-CN" u="sng" dirty="0" err="1">
                  <a:solidFill>
                    <a:schemeClr val="accent4"/>
                  </a:solidFill>
                </a:rPr>
                <a:t>clear</a:t>
              </a:r>
              <a:r>
                <a:rPr lang="en-US" altLang="zh-CN" dirty="0">
                  <a:solidFill>
                    <a:schemeClr val="accent4"/>
                  </a:solidFill>
                </a:rPr>
                <a:t>();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3815916" y="2924944"/>
              <a:ext cx="2196244" cy="1055703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3815916" y="3292265"/>
              <a:ext cx="2196244" cy="157689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3344348" y="1986181"/>
            <a:ext cx="251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双方协商一个接口</a:t>
            </a:r>
          </a:p>
        </p:txBody>
      </p:sp>
      <p:sp>
        <p:nvSpPr>
          <p:cNvPr id="21" name="矩形 20"/>
          <p:cNvSpPr/>
          <p:nvPr/>
        </p:nvSpPr>
        <p:spPr>
          <a:xfrm>
            <a:off x="7885095" y="6134978"/>
            <a:ext cx="108012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46430" y="6134978"/>
            <a:ext cx="108012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bject 2">
            <a:extLst>
              <a:ext uri="{FF2B5EF4-FFF2-40B4-BE49-F238E27FC236}">
                <a16:creationId xmlns:a16="http://schemas.microsoft.com/office/drawing/2014/main" id="{77E7E796-AAA0-D64D-BAD9-FEBC54B0361A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Interface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402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06334" y="1568981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Chapter4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20136" y="1575857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Chapter5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023992" y="1496974"/>
            <a:ext cx="0" cy="474033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74286" y="2107039"/>
            <a:ext cx="2729626" cy="279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/>
              <a:t>数组的概念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/>
              <a:t>一维数组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/>
              <a:t>多维数组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/>
              <a:t>数组的界限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/>
              <a:t>字符串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04112" y="2122978"/>
            <a:ext cx="3096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/>
              <a:t>面向对象概述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/>
              <a:t>类的描述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/>
              <a:t>类成员的访问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/>
              <a:t>成员方法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3229F2CC-C779-AC43-80B3-C29DD88CE33D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1369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87205" y="2348848"/>
            <a:ext cx="108012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>
            <a:stCxn id="8" idx="2"/>
          </p:cNvCxnSpPr>
          <p:nvPr/>
        </p:nvCxnSpPr>
        <p:spPr>
          <a:xfrm>
            <a:off x="3727265" y="2780896"/>
            <a:ext cx="0" cy="147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077200" y="2350603"/>
            <a:ext cx="108012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28" idx="2"/>
          </p:cNvCxnSpPr>
          <p:nvPr/>
        </p:nvCxnSpPr>
        <p:spPr>
          <a:xfrm>
            <a:off x="8617260" y="2782652"/>
            <a:ext cx="0" cy="147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8" idx="3"/>
            <a:endCxn id="28" idx="1"/>
          </p:cNvCxnSpPr>
          <p:nvPr/>
        </p:nvCxnSpPr>
        <p:spPr>
          <a:xfrm>
            <a:off x="4267326" y="2564873"/>
            <a:ext cx="3809875" cy="175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4180" y="2190652"/>
            <a:ext cx="147616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isFull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consume()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14776" y="2923660"/>
            <a:ext cx="2514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双方协商一个接口</a:t>
            </a:r>
          </a:p>
        </p:txBody>
      </p:sp>
      <p:sp>
        <p:nvSpPr>
          <p:cNvPr id="26" name="TextBox 9"/>
          <p:cNvSpPr txBox="1"/>
          <p:nvPr/>
        </p:nvSpPr>
        <p:spPr>
          <a:xfrm>
            <a:off x="2279576" y="4339703"/>
            <a:ext cx="42484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void </a:t>
            </a:r>
            <a:r>
              <a:rPr lang="en-US" altLang="zh-CN" sz="1600" i="1" dirty="0" err="1">
                <a:solidFill>
                  <a:schemeClr val="accent2"/>
                </a:solidFill>
              </a:rPr>
              <a:t>drinkPotion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(){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……</a:t>
            </a: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639616" y="4797152"/>
            <a:ext cx="3240360" cy="1027276"/>
            <a:chOff x="6012160" y="3657482"/>
            <a:chExt cx="3240360" cy="1027276"/>
          </a:xfrm>
        </p:grpSpPr>
        <p:sp>
          <p:nvSpPr>
            <p:cNvPr id="30" name="矩形 29"/>
            <p:cNvSpPr/>
            <p:nvPr/>
          </p:nvSpPr>
          <p:spPr>
            <a:xfrm>
              <a:off x="6012160" y="3657482"/>
              <a:ext cx="324036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chemeClr val="accent6"/>
                  </a:solidFill>
                </a:rPr>
                <a:t> if (</a:t>
              </a:r>
              <a:r>
                <a:rPr lang="en-US" altLang="zh-CN" sz="1400" dirty="0" err="1">
                  <a:solidFill>
                    <a:schemeClr val="accent6"/>
                  </a:solidFill>
                </a:rPr>
                <a:t>BloodPotion.</a:t>
              </a:r>
              <a:r>
                <a:rPr lang="en-US" altLang="zh-CN" sz="1400" u="sng" dirty="0" err="1">
                  <a:solidFill>
                    <a:schemeClr val="accent6"/>
                  </a:solidFill>
                </a:rPr>
                <a:t>isFull</a:t>
              </a:r>
              <a:r>
                <a:rPr lang="en-US" altLang="zh-CN" sz="1400" dirty="0">
                  <a:solidFill>
                    <a:schemeClr val="accent6"/>
                  </a:solidFill>
                </a:rPr>
                <a:t>())</a:t>
              </a:r>
            </a:p>
            <a:p>
              <a:r>
                <a:rPr lang="en-US" altLang="zh-CN" sz="1400" dirty="0">
                  <a:solidFill>
                    <a:schemeClr val="accent6"/>
                  </a:solidFill>
                </a:rPr>
                <a:t>         </a:t>
              </a:r>
              <a:r>
                <a:rPr lang="en-US" altLang="zh-CN" sz="1400" dirty="0" err="1">
                  <a:solidFill>
                    <a:schemeClr val="accent6"/>
                  </a:solidFill>
                </a:rPr>
                <a:t>BloodPotion.</a:t>
              </a:r>
              <a:r>
                <a:rPr lang="en-US" altLang="zh-CN" sz="1400" u="sng" dirty="0" err="1">
                  <a:solidFill>
                    <a:schemeClr val="accent6"/>
                  </a:solidFill>
                </a:rPr>
                <a:t>consume</a:t>
              </a:r>
              <a:r>
                <a:rPr lang="en-US" altLang="zh-CN" sz="1400" dirty="0">
                  <a:solidFill>
                    <a:schemeClr val="accent6"/>
                  </a:solidFill>
                </a:rPr>
                <a:t>();</a:t>
              </a:r>
              <a:endParaRPr lang="zh-CN" altLang="en-US" sz="14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6012160" y="4161538"/>
              <a:ext cx="30243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chemeClr val="accent4"/>
                  </a:solidFill>
                </a:rPr>
                <a:t> if (</a:t>
              </a:r>
              <a:r>
                <a:rPr lang="en-US" altLang="zh-CN" sz="1400" dirty="0" err="1">
                  <a:solidFill>
                    <a:schemeClr val="accent4"/>
                  </a:solidFill>
                </a:rPr>
                <a:t>MagicPotion.</a:t>
              </a:r>
              <a:r>
                <a:rPr lang="en-US" altLang="zh-CN" sz="1400" u="sng" dirty="0" err="1">
                  <a:solidFill>
                    <a:schemeClr val="accent4"/>
                  </a:solidFill>
                </a:rPr>
                <a:t>isFull</a:t>
              </a:r>
              <a:r>
                <a:rPr lang="en-US" altLang="zh-CN" sz="1400" dirty="0">
                  <a:solidFill>
                    <a:schemeClr val="accent4"/>
                  </a:solidFill>
                </a:rPr>
                <a:t>())</a:t>
              </a:r>
            </a:p>
            <a:p>
              <a:r>
                <a:rPr lang="en-US" altLang="zh-CN" sz="1400" dirty="0">
                  <a:solidFill>
                    <a:schemeClr val="accent4"/>
                  </a:solidFill>
                </a:rPr>
                <a:t>         </a:t>
              </a:r>
              <a:r>
                <a:rPr lang="en-US" altLang="zh-CN" sz="1400" dirty="0" err="1">
                  <a:solidFill>
                    <a:schemeClr val="accent4"/>
                  </a:solidFill>
                </a:rPr>
                <a:t>MagicPotion.</a:t>
              </a:r>
              <a:r>
                <a:rPr lang="en-US" altLang="zh-CN" sz="1400" u="sng" dirty="0" err="1">
                  <a:solidFill>
                    <a:schemeClr val="accent4"/>
                  </a:solidFill>
                </a:rPr>
                <a:t>clear</a:t>
              </a:r>
              <a:r>
                <a:rPr lang="en-US" altLang="zh-CN" sz="1400" dirty="0">
                  <a:solidFill>
                    <a:schemeClr val="accent4"/>
                  </a:solidFill>
                </a:rPr>
                <a:t>();</a:t>
              </a:r>
              <a:endParaRPr lang="zh-CN" altLang="en-US" sz="1400" dirty="0"/>
            </a:p>
          </p:txBody>
        </p:sp>
      </p:grpSp>
      <p:sp>
        <p:nvSpPr>
          <p:cNvPr id="39" name="矩形 38"/>
          <p:cNvSpPr/>
          <p:nvPr/>
        </p:nvSpPr>
        <p:spPr>
          <a:xfrm>
            <a:off x="7693539" y="5085184"/>
            <a:ext cx="3024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4"/>
                </a:solidFill>
              </a:rPr>
              <a:t> </a:t>
            </a:r>
            <a:r>
              <a:rPr lang="en-US" altLang="zh-CN" sz="1400" dirty="0" err="1">
                <a:solidFill>
                  <a:schemeClr val="accent4"/>
                </a:solidFill>
              </a:rPr>
              <a:t>MagicPotion.</a:t>
            </a:r>
            <a:r>
              <a:rPr lang="en-US" altLang="zh-CN" sz="1400" u="sng" dirty="0" err="1">
                <a:solidFill>
                  <a:schemeClr val="accent4"/>
                </a:solidFill>
              </a:rPr>
              <a:t>isFull</a:t>
            </a:r>
            <a:r>
              <a:rPr lang="en-US" altLang="zh-CN" sz="1400" dirty="0">
                <a:solidFill>
                  <a:schemeClr val="accent4"/>
                </a:solidFill>
              </a:rPr>
              <a:t>()</a:t>
            </a:r>
          </a:p>
          <a:p>
            <a:r>
              <a:rPr lang="en-US" altLang="zh-CN" sz="1400" dirty="0">
                <a:solidFill>
                  <a:schemeClr val="accent4"/>
                </a:solidFill>
              </a:rPr>
              <a:t> </a:t>
            </a:r>
            <a:r>
              <a:rPr lang="en-US" altLang="zh-CN" sz="1400" dirty="0" err="1">
                <a:solidFill>
                  <a:schemeClr val="accent4"/>
                </a:solidFill>
              </a:rPr>
              <a:t>MagicPotion.</a:t>
            </a:r>
            <a:r>
              <a:rPr lang="en-US" altLang="zh-CN" sz="1400" u="sng" dirty="0" err="1">
                <a:solidFill>
                  <a:schemeClr val="accent4"/>
                </a:solidFill>
              </a:rPr>
              <a:t>clear</a:t>
            </a:r>
            <a:r>
              <a:rPr lang="en-US" altLang="zh-CN" sz="1400" dirty="0">
                <a:solidFill>
                  <a:schemeClr val="accent4"/>
                </a:solidFill>
              </a:rPr>
              <a:t>()</a:t>
            </a:r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7732505" y="4363040"/>
            <a:ext cx="1898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chemeClr val="accent6"/>
                </a:solidFill>
              </a:rPr>
              <a:t>BloodPotion.</a:t>
            </a:r>
            <a:r>
              <a:rPr lang="en-US" altLang="zh-CN" sz="1400" u="sng" dirty="0" err="1">
                <a:solidFill>
                  <a:schemeClr val="accent6"/>
                </a:solidFill>
              </a:rPr>
              <a:t>isFull</a:t>
            </a:r>
            <a:r>
              <a:rPr lang="en-US" altLang="zh-CN" sz="1400" dirty="0">
                <a:solidFill>
                  <a:schemeClr val="accent6"/>
                </a:solidFill>
              </a:rPr>
              <a:t>()</a:t>
            </a:r>
          </a:p>
          <a:p>
            <a:r>
              <a:rPr lang="en-US" altLang="zh-CN" sz="1400" dirty="0" err="1">
                <a:solidFill>
                  <a:schemeClr val="accent6"/>
                </a:solidFill>
              </a:rPr>
              <a:t>BloodPotion.</a:t>
            </a:r>
            <a:r>
              <a:rPr lang="en-US" altLang="zh-CN" sz="1400" u="sng" dirty="0" err="1">
                <a:solidFill>
                  <a:schemeClr val="accent6"/>
                </a:solidFill>
              </a:rPr>
              <a:t>consume</a:t>
            </a:r>
            <a:r>
              <a:rPr lang="en-US" altLang="zh-CN" sz="1400" dirty="0">
                <a:solidFill>
                  <a:schemeClr val="accent6"/>
                </a:solidFill>
              </a:rPr>
              <a:t>()</a:t>
            </a:r>
            <a:endParaRPr lang="zh-CN" altLang="en-US" sz="1400" dirty="0"/>
          </a:p>
        </p:txBody>
      </p:sp>
      <p:sp>
        <p:nvSpPr>
          <p:cNvPr id="42" name="圆角矩形 41"/>
          <p:cNvSpPr/>
          <p:nvPr/>
        </p:nvSpPr>
        <p:spPr>
          <a:xfrm>
            <a:off x="5591944" y="6046266"/>
            <a:ext cx="1080120" cy="551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完成代码</a:t>
            </a:r>
          </a:p>
        </p:txBody>
      </p:sp>
      <p:cxnSp>
        <p:nvCxnSpPr>
          <p:cNvPr id="20" name="直接箭头连接符 19"/>
          <p:cNvCxnSpPr>
            <a:endCxn id="42" idx="1"/>
          </p:cNvCxnSpPr>
          <p:nvPr/>
        </p:nvCxnSpPr>
        <p:spPr>
          <a:xfrm>
            <a:off x="3727266" y="5949281"/>
            <a:ext cx="1864679" cy="37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42" idx="3"/>
          </p:cNvCxnSpPr>
          <p:nvPr/>
        </p:nvCxnSpPr>
        <p:spPr>
          <a:xfrm flipH="1">
            <a:off x="6672064" y="5824429"/>
            <a:ext cx="1945196" cy="4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ject 2">
            <a:extLst>
              <a:ext uri="{FF2B5EF4-FFF2-40B4-BE49-F238E27FC236}">
                <a16:creationId xmlns:a16="http://schemas.microsoft.com/office/drawing/2014/main" id="{1BFA4BBD-BA6C-CC4D-9C03-053B6F963993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Interface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FE979619-76CD-4F46-9B36-E11D1DAD4447}"/>
              </a:ext>
            </a:extLst>
          </p:cNvPr>
          <p:cNvSpPr txBox="1"/>
          <p:nvPr/>
        </p:nvSpPr>
        <p:spPr>
          <a:xfrm>
            <a:off x="2783632" y="166073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接口的使用可以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简化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复杂程序的开发，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提高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协作开发效率</a:t>
            </a:r>
          </a:p>
        </p:txBody>
      </p:sp>
    </p:spTree>
    <p:extLst>
      <p:ext uri="{BB962C8B-B14F-4D97-AF65-F5344CB8AC3E}">
        <p14:creationId xmlns:p14="http://schemas.microsoft.com/office/powerpoint/2010/main" val="2468171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19536" y="1671192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对象之间的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交互和通信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是通过相互间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发送消息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来实现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9536" y="2708921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Message: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dstObject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method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parameter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431704" y="3170585"/>
            <a:ext cx="1512168" cy="115212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27848" y="4437112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接收对象所采用的方法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879976" y="3170585"/>
            <a:ext cx="648072" cy="115212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91544" y="4445496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接收消息的对象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8184232" y="3170586"/>
            <a:ext cx="864096" cy="105050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96200" y="4437112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方法所需的参数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47728" y="5085184"/>
            <a:ext cx="4968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</a:rPr>
              <a:t>Public class A (){</a:t>
            </a:r>
          </a:p>
          <a:p>
            <a:r>
              <a:rPr lang="en-US" altLang="zh-CN" sz="2000" dirty="0">
                <a:solidFill>
                  <a:schemeClr val="accent1"/>
                </a:solidFill>
              </a:rPr>
              <a:t>        public static void main (){</a:t>
            </a:r>
          </a:p>
          <a:p>
            <a:r>
              <a:rPr lang="en-US" altLang="zh-CN" sz="2000" dirty="0">
                <a:solidFill>
                  <a:schemeClr val="accent1"/>
                </a:solidFill>
              </a:rPr>
              <a:t>	 </a:t>
            </a:r>
            <a:r>
              <a:rPr lang="en-US" altLang="zh-CN" sz="2000" dirty="0" err="1">
                <a:solidFill>
                  <a:schemeClr val="accent1"/>
                </a:solidFill>
              </a:rPr>
              <a:t>System.</a:t>
            </a:r>
            <a:r>
              <a:rPr lang="en-US" altLang="zh-CN" sz="2000" dirty="0" err="1">
                <a:solidFill>
                  <a:schemeClr val="accent2"/>
                </a:solidFill>
              </a:rPr>
              <a:t>out</a:t>
            </a:r>
            <a:r>
              <a:rPr lang="en-US" altLang="zh-CN" sz="2000" dirty="0" err="1">
                <a:solidFill>
                  <a:schemeClr val="accent1"/>
                </a:solidFill>
              </a:rPr>
              <a:t>.println</a:t>
            </a:r>
            <a:r>
              <a:rPr lang="en-US" altLang="zh-CN" sz="2000" dirty="0">
                <a:solidFill>
                  <a:schemeClr val="accent1"/>
                </a:solidFill>
              </a:rPr>
              <a:t>("hello world");</a:t>
            </a:r>
          </a:p>
          <a:p>
            <a:r>
              <a:rPr lang="en-US" altLang="zh-CN" sz="2000" dirty="0">
                <a:solidFill>
                  <a:schemeClr val="accent1"/>
                </a:solidFill>
              </a:rPr>
              <a:t>        }</a:t>
            </a:r>
          </a:p>
          <a:p>
            <a:r>
              <a:rPr lang="en-US" altLang="zh-CN" sz="2000" dirty="0">
                <a:solidFill>
                  <a:schemeClr val="accent1"/>
                </a:solidFill>
              </a:rPr>
              <a:t>}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0899E8CD-8717-B54C-B7AD-7FDA1147DF3A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Message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91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19536" y="1815208"/>
            <a:ext cx="836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建立一个类时，发现另一个已有的类有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相似的特性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，怎么办？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0000" y="4221089"/>
            <a:ext cx="4572000" cy="96128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子类继承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拥有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父类的数据和方法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同时子类可以定义新的数据和方法</a:t>
            </a:r>
          </a:p>
        </p:txBody>
      </p:sp>
      <p:sp>
        <p:nvSpPr>
          <p:cNvPr id="30" name="矩形 29"/>
          <p:cNvSpPr/>
          <p:nvPr/>
        </p:nvSpPr>
        <p:spPr>
          <a:xfrm>
            <a:off x="2295546" y="3068960"/>
            <a:ext cx="1440160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父类</a:t>
            </a:r>
          </a:p>
        </p:txBody>
      </p:sp>
      <p:sp>
        <p:nvSpPr>
          <p:cNvPr id="39" name="矩形 38"/>
          <p:cNvSpPr/>
          <p:nvPr/>
        </p:nvSpPr>
        <p:spPr>
          <a:xfrm>
            <a:off x="8472264" y="3063951"/>
            <a:ext cx="1440160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子类</a:t>
            </a:r>
          </a:p>
        </p:txBody>
      </p:sp>
      <p:cxnSp>
        <p:nvCxnSpPr>
          <p:cNvPr id="40" name="直接箭头连接符 39"/>
          <p:cNvCxnSpPr>
            <a:stCxn id="30" idx="3"/>
            <a:endCxn id="39" idx="1"/>
          </p:cNvCxnSpPr>
          <p:nvPr/>
        </p:nvCxnSpPr>
        <p:spPr>
          <a:xfrm flipV="1">
            <a:off x="3735706" y="3279976"/>
            <a:ext cx="4736558" cy="5009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87888" y="2852936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子类继承父类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691C2F4-965D-A14A-9EE6-4BEDB21B1560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Inheritance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380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 animBg="1"/>
      <p:bldP spid="39" grpId="0" animBg="1"/>
      <p:bldP spid="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5035352" y="1828800"/>
            <a:ext cx="1676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运输工具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2063552" y="2743200"/>
            <a:ext cx="21336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航空运输工具</a:t>
            </a: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4959152" y="2743200"/>
            <a:ext cx="22098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陆地运输工具</a:t>
            </a: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7930952" y="2743200"/>
            <a:ext cx="22098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水上运输工具</a:t>
            </a: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4120952" y="3657600"/>
            <a:ext cx="1676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人力驱动</a:t>
            </a: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6254552" y="3657600"/>
            <a:ext cx="1676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引擎驱动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5797352" y="4648200"/>
            <a:ext cx="10668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二轮</a:t>
            </a:r>
          </a:p>
        </p:txBody>
      </p: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7397552" y="4648200"/>
            <a:ext cx="10668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四轮</a:t>
            </a:r>
          </a:p>
        </p:txBody>
      </p:sp>
      <p:sp>
        <p:nvSpPr>
          <p:cNvPr id="44" name="Rectangle 12"/>
          <p:cNvSpPr>
            <a:spLocks noChangeArrowheads="1"/>
          </p:cNvSpPr>
          <p:nvPr/>
        </p:nvSpPr>
        <p:spPr bwMode="auto">
          <a:xfrm>
            <a:off x="6711752" y="5638800"/>
            <a:ext cx="1143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客运</a:t>
            </a:r>
          </a:p>
        </p:txBody>
      </p:sp>
      <p:sp>
        <p:nvSpPr>
          <p:cNvPr id="45" name="Rectangle 13"/>
          <p:cNvSpPr>
            <a:spLocks noChangeArrowheads="1"/>
          </p:cNvSpPr>
          <p:nvPr/>
        </p:nvSpPr>
        <p:spPr bwMode="auto">
          <a:xfrm>
            <a:off x="8159552" y="5638800"/>
            <a:ext cx="11430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货运</a:t>
            </a:r>
          </a:p>
        </p:txBody>
      </p:sp>
      <p:sp>
        <p:nvSpPr>
          <p:cNvPr id="46" name="Line 14"/>
          <p:cNvSpPr>
            <a:spLocks noChangeShapeType="1"/>
          </p:cNvSpPr>
          <p:nvPr/>
        </p:nvSpPr>
        <p:spPr bwMode="auto">
          <a:xfrm>
            <a:off x="6025952" y="2362200"/>
            <a:ext cx="0" cy="38100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ctr"/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Line 15"/>
          <p:cNvSpPr>
            <a:spLocks noChangeShapeType="1"/>
          </p:cNvSpPr>
          <p:nvPr/>
        </p:nvSpPr>
        <p:spPr bwMode="auto">
          <a:xfrm flipH="1">
            <a:off x="3739952" y="2362201"/>
            <a:ext cx="1295400" cy="347663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ctr"/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Line 16"/>
          <p:cNvSpPr>
            <a:spLocks noChangeShapeType="1"/>
          </p:cNvSpPr>
          <p:nvPr/>
        </p:nvSpPr>
        <p:spPr bwMode="auto">
          <a:xfrm>
            <a:off x="6711752" y="2362201"/>
            <a:ext cx="1295400" cy="347663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ctr"/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Line 17"/>
          <p:cNvSpPr>
            <a:spLocks noChangeShapeType="1"/>
          </p:cNvSpPr>
          <p:nvPr/>
        </p:nvSpPr>
        <p:spPr bwMode="auto">
          <a:xfrm flipH="1">
            <a:off x="5416352" y="3276601"/>
            <a:ext cx="609600" cy="352425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ctr"/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Line 18"/>
          <p:cNvSpPr>
            <a:spLocks noChangeShapeType="1"/>
          </p:cNvSpPr>
          <p:nvPr/>
        </p:nvSpPr>
        <p:spPr bwMode="auto">
          <a:xfrm>
            <a:off x="6025952" y="3276600"/>
            <a:ext cx="609600" cy="350838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ctr"/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Line 19"/>
          <p:cNvSpPr>
            <a:spLocks noChangeShapeType="1"/>
          </p:cNvSpPr>
          <p:nvPr/>
        </p:nvSpPr>
        <p:spPr bwMode="auto">
          <a:xfrm flipH="1">
            <a:off x="6330752" y="4191000"/>
            <a:ext cx="762000" cy="439738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ctr"/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Line 20"/>
          <p:cNvSpPr>
            <a:spLocks noChangeShapeType="1"/>
          </p:cNvSpPr>
          <p:nvPr/>
        </p:nvSpPr>
        <p:spPr bwMode="auto">
          <a:xfrm>
            <a:off x="7092752" y="4191000"/>
            <a:ext cx="762000" cy="439738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ctr"/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21"/>
          <p:cNvSpPr>
            <a:spLocks noChangeShapeType="1"/>
          </p:cNvSpPr>
          <p:nvPr/>
        </p:nvSpPr>
        <p:spPr bwMode="auto">
          <a:xfrm flipH="1">
            <a:off x="7016552" y="5181600"/>
            <a:ext cx="838200" cy="484188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ctr"/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>
            <a:off x="7854752" y="5181600"/>
            <a:ext cx="762000" cy="439738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ctr"/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object 2">
            <a:extLst>
              <a:ext uri="{FF2B5EF4-FFF2-40B4-BE49-F238E27FC236}">
                <a16:creationId xmlns:a16="http://schemas.microsoft.com/office/drawing/2014/main" id="{DE374379-063B-C340-9AFD-72EA58AE33C7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Inheritance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826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29" name="Picture 4" descr="TIJ2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1124745"/>
            <a:ext cx="5282952" cy="409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007768" y="5362359"/>
            <a:ext cx="237626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draw()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erase()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move()</a:t>
            </a:r>
          </a:p>
          <a:p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getColor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setColor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19936" y="573325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所有子类都继承了父类的方法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45B01D58-8D80-C34D-84AB-5A8AE8E1EA45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Inheritance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6109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215680" y="1628800"/>
            <a:ext cx="7315200" cy="4271962"/>
            <a:chOff x="533400" y="2357438"/>
            <a:chExt cx="7315200" cy="4271962"/>
          </a:xfrm>
        </p:grpSpPr>
        <p:pic>
          <p:nvPicPr>
            <p:cNvPr id="24" name="Picture 4" descr="TIJ2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357438"/>
              <a:ext cx="7239000" cy="427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533400" y="2590800"/>
              <a:ext cx="1828800" cy="381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1524000" y="2438400"/>
              <a:ext cx="2667000" cy="1600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75520" y="2204864"/>
            <a:ext cx="482453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多个子类继承同一个父类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每个子类都继承了相同的方法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每个子类中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相同的方法可以有不同的实现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545EBEAC-6888-5C41-8688-230076AFE3CD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Polymorphism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522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639616" y="1094700"/>
            <a:ext cx="5486400" cy="3390900"/>
            <a:chOff x="533400" y="2357438"/>
            <a:chExt cx="7315200" cy="4271962"/>
          </a:xfrm>
        </p:grpSpPr>
        <p:pic>
          <p:nvPicPr>
            <p:cNvPr id="24" name="Picture 4" descr="TIJ2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357438"/>
              <a:ext cx="7239000" cy="427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533400" y="2590800"/>
              <a:ext cx="1828800" cy="381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1524000" y="2438400"/>
              <a:ext cx="2667000" cy="1600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11216" y="3717032"/>
            <a:ext cx="1220688" cy="28803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484767" y="3716179"/>
            <a:ext cx="1220688" cy="28803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70014" y="3716179"/>
            <a:ext cx="1220688" cy="28803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3153509" y="3850180"/>
            <a:ext cx="844061" cy="1307013"/>
          </a:xfrm>
          <a:custGeom>
            <a:avLst/>
            <a:gdLst>
              <a:gd name="connsiteX0" fmla="*/ 844061 w 844061"/>
              <a:gd name="connsiteY0" fmla="*/ 0 h 2321169"/>
              <a:gd name="connsiteX1" fmla="*/ 480646 w 844061"/>
              <a:gd name="connsiteY1" fmla="*/ 691661 h 2321169"/>
              <a:gd name="connsiteX2" fmla="*/ 351692 w 844061"/>
              <a:gd name="connsiteY2" fmla="*/ 1793631 h 2321169"/>
              <a:gd name="connsiteX3" fmla="*/ 0 w 844061"/>
              <a:gd name="connsiteY3" fmla="*/ 2321169 h 232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061" h="2321169">
                <a:moveTo>
                  <a:pt x="844061" y="0"/>
                </a:moveTo>
                <a:cubicBezTo>
                  <a:pt x="703384" y="196361"/>
                  <a:pt x="562707" y="392723"/>
                  <a:pt x="480646" y="691661"/>
                </a:cubicBezTo>
                <a:cubicBezTo>
                  <a:pt x="398584" y="990600"/>
                  <a:pt x="431800" y="1522046"/>
                  <a:pt x="351692" y="1793631"/>
                </a:cubicBezTo>
                <a:cubicBezTo>
                  <a:pt x="271584" y="2065216"/>
                  <a:pt x="135792" y="2193192"/>
                  <a:pt x="0" y="2321169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1585" y="5157192"/>
            <a:ext cx="2031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accent1"/>
                </a:solidFill>
              </a:rPr>
              <a:t>Circle.draw</a:t>
            </a:r>
            <a:r>
              <a:rPr lang="en-US" altLang="zh-CN" sz="2000" dirty="0">
                <a:solidFill>
                  <a:schemeClr val="accent1"/>
                </a:solidFill>
              </a:rPr>
              <a:t>()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783696" y="5805264"/>
            <a:ext cx="576000" cy="576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5338468" y="3838456"/>
            <a:ext cx="687194" cy="1277815"/>
          </a:xfrm>
          <a:custGeom>
            <a:avLst/>
            <a:gdLst>
              <a:gd name="connsiteX0" fmla="*/ 136209 w 687194"/>
              <a:gd name="connsiteY0" fmla="*/ 0 h 1277815"/>
              <a:gd name="connsiteX1" fmla="*/ 18978 w 687194"/>
              <a:gd name="connsiteY1" fmla="*/ 515815 h 1277815"/>
              <a:gd name="connsiteX2" fmla="*/ 487901 w 687194"/>
              <a:gd name="connsiteY2" fmla="*/ 949569 h 1277815"/>
              <a:gd name="connsiteX3" fmla="*/ 687194 w 687194"/>
              <a:gd name="connsiteY3" fmla="*/ 1277815 h 1277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194" h="1277815">
                <a:moveTo>
                  <a:pt x="136209" y="0"/>
                </a:moveTo>
                <a:cubicBezTo>
                  <a:pt x="48286" y="178777"/>
                  <a:pt x="-39637" y="357554"/>
                  <a:pt x="18978" y="515815"/>
                </a:cubicBezTo>
                <a:cubicBezTo>
                  <a:pt x="77593" y="674077"/>
                  <a:pt x="376532" y="822569"/>
                  <a:pt x="487901" y="949569"/>
                </a:cubicBezTo>
                <a:cubicBezTo>
                  <a:pt x="599270" y="1076569"/>
                  <a:pt x="643232" y="1177192"/>
                  <a:pt x="687194" y="1277815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231905" y="5151222"/>
            <a:ext cx="2031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accent1"/>
                </a:solidFill>
              </a:rPr>
              <a:t>Square.draw</a:t>
            </a:r>
            <a:r>
              <a:rPr lang="en-US" altLang="zh-CN" sz="2000" dirty="0">
                <a:solidFill>
                  <a:schemeClr val="accent1"/>
                </a:solidFill>
              </a:rPr>
              <a:t>()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8088923" y="3838456"/>
            <a:ext cx="1103421" cy="1318737"/>
          </a:xfrm>
          <a:custGeom>
            <a:avLst/>
            <a:gdLst>
              <a:gd name="connsiteX0" fmla="*/ 0 w 1019908"/>
              <a:gd name="connsiteY0" fmla="*/ 0 h 1172307"/>
              <a:gd name="connsiteX1" fmla="*/ 445477 w 1019908"/>
              <a:gd name="connsiteY1" fmla="*/ 351692 h 1172307"/>
              <a:gd name="connsiteX2" fmla="*/ 609600 w 1019908"/>
              <a:gd name="connsiteY2" fmla="*/ 961292 h 1172307"/>
              <a:gd name="connsiteX3" fmla="*/ 1019908 w 1019908"/>
              <a:gd name="connsiteY3" fmla="*/ 1172307 h 117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9908" h="1172307">
                <a:moveTo>
                  <a:pt x="0" y="0"/>
                </a:moveTo>
                <a:cubicBezTo>
                  <a:pt x="171938" y="95738"/>
                  <a:pt x="343877" y="191477"/>
                  <a:pt x="445477" y="351692"/>
                </a:cubicBezTo>
                <a:cubicBezTo>
                  <a:pt x="547077" y="511907"/>
                  <a:pt x="513862" y="824523"/>
                  <a:pt x="609600" y="961292"/>
                </a:cubicBezTo>
                <a:cubicBezTo>
                  <a:pt x="705338" y="1098061"/>
                  <a:pt x="862623" y="1135184"/>
                  <a:pt x="1019908" y="1172307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088923" y="5157192"/>
            <a:ext cx="2031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accent1"/>
                </a:solidFill>
              </a:rPr>
              <a:t>Triangle.draw</a:t>
            </a:r>
            <a:r>
              <a:rPr lang="en-US" altLang="zh-CN" sz="2000" dirty="0">
                <a:solidFill>
                  <a:schemeClr val="accent1"/>
                </a:solidFill>
              </a:rPr>
              <a:t>()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01680" y="5830380"/>
            <a:ext cx="610344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8675620" y="5816987"/>
            <a:ext cx="576064" cy="50405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F34FB56D-FA1D-D942-8317-1A64807FFDEC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Polymorphism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217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07568" y="2420888"/>
            <a:ext cx="2088232" cy="1224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</a:p>
        </p:txBody>
      </p:sp>
      <p:sp>
        <p:nvSpPr>
          <p:cNvPr id="22" name="矩形 21"/>
          <p:cNvSpPr/>
          <p:nvPr/>
        </p:nvSpPr>
        <p:spPr>
          <a:xfrm>
            <a:off x="5051884" y="2420888"/>
            <a:ext cx="2088232" cy="1224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</a:p>
        </p:txBody>
      </p:sp>
      <p:sp>
        <p:nvSpPr>
          <p:cNvPr id="27" name="矩形 26"/>
          <p:cNvSpPr/>
          <p:nvPr/>
        </p:nvSpPr>
        <p:spPr>
          <a:xfrm>
            <a:off x="7896200" y="2395917"/>
            <a:ext cx="2088232" cy="1224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C6811BAE-A79E-4246-AF39-69AF9F56BA90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面向对象三大特性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755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559496" y="5405154"/>
            <a:ext cx="1224136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变量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43672" y="5405154"/>
            <a:ext cx="1224136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方法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58671" y="5405154"/>
            <a:ext cx="1224136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变量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042847" y="5405154"/>
            <a:ext cx="1224136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方法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43472" y="4581128"/>
            <a:ext cx="3240360" cy="151216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9576" y="475708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对象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242647" y="4581128"/>
            <a:ext cx="3240360" cy="151216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78751" y="475708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对象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43672" y="4221088"/>
            <a:ext cx="144016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接口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242647" y="4221088"/>
            <a:ext cx="1440160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接口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>
            <a:stCxn id="7" idx="3"/>
            <a:endCxn id="42" idx="1"/>
          </p:cNvCxnSpPr>
          <p:nvPr/>
        </p:nvCxnSpPr>
        <p:spPr>
          <a:xfrm>
            <a:off x="4583832" y="4421143"/>
            <a:ext cx="2658815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31958" y="3933056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消息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119590" y="2060848"/>
            <a:ext cx="0" cy="252028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9726088" y="2060848"/>
            <a:ext cx="0" cy="252028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575466" y="1628800"/>
            <a:ext cx="1440160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类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826823" y="1623791"/>
            <a:ext cx="1440160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类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2495600" y="2060848"/>
            <a:ext cx="0" cy="252028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9330879" y="2049125"/>
            <a:ext cx="0" cy="252028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79" name="TextBox 50178"/>
          <p:cNvSpPr txBox="1"/>
          <p:nvPr/>
        </p:nvSpPr>
        <p:spPr>
          <a:xfrm>
            <a:off x="1343472" y="2708920"/>
            <a:ext cx="77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抽象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639616" y="2708921"/>
            <a:ext cx="126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实例化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instance</a:t>
            </a:r>
            <a:endParaRPr lang="zh-CN" altLang="en-US" dirty="0">
              <a:solidFill>
                <a:srgbClr val="C00000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250760" y="2727359"/>
            <a:ext cx="110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实例化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instance</a:t>
            </a:r>
            <a:endParaRPr lang="zh-CN" altLang="en-US" dirty="0">
              <a:solidFill>
                <a:srgbClr val="C00000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76420" y="2727358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抽象</a:t>
            </a:r>
          </a:p>
        </p:txBody>
      </p:sp>
      <p:sp>
        <p:nvSpPr>
          <p:cNvPr id="50180" name="TextBox 50179"/>
          <p:cNvSpPr txBox="1"/>
          <p:nvPr/>
        </p:nvSpPr>
        <p:spPr>
          <a:xfrm>
            <a:off x="1955540" y="6093296"/>
            <a:ext cx="2052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封装操作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36713" y="6093296"/>
            <a:ext cx="2052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封装操作</a:t>
            </a:r>
          </a:p>
        </p:txBody>
      </p:sp>
      <p:cxnSp>
        <p:nvCxnSpPr>
          <p:cNvPr id="50185" name="直接箭头连接符 50184"/>
          <p:cNvCxnSpPr>
            <a:stCxn id="47" idx="3"/>
            <a:endCxn id="48" idx="1"/>
          </p:cNvCxnSpPr>
          <p:nvPr/>
        </p:nvCxnSpPr>
        <p:spPr>
          <a:xfrm flipV="1">
            <a:off x="3015626" y="1839815"/>
            <a:ext cx="5811197" cy="5009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8" name="TextBox 50187"/>
          <p:cNvSpPr txBox="1"/>
          <p:nvPr/>
        </p:nvSpPr>
        <p:spPr>
          <a:xfrm>
            <a:off x="4511824" y="1412776"/>
            <a:ext cx="266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类的继承，实现多态</a:t>
            </a:r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A5989551-2F16-3E49-97E3-037F726D2195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概念间的关系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077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40" grpId="0" animBg="1"/>
      <p:bldP spid="41" grpId="0"/>
      <p:bldP spid="7" grpId="0" animBg="1"/>
      <p:bldP spid="42" grpId="0" animBg="1"/>
      <p:bldP spid="13" grpId="0"/>
      <p:bldP spid="47" grpId="0" animBg="1"/>
      <p:bldP spid="48" grpId="0" animBg="1"/>
      <p:bldP spid="50179" grpId="0"/>
      <p:bldP spid="57" grpId="0"/>
      <p:bldP spid="58" grpId="0"/>
      <p:bldP spid="59" grpId="0"/>
      <p:bldP spid="50180" grpId="0"/>
      <p:bldP spid="61" grpId="0"/>
      <p:bldP spid="5018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135560" y="1671192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源程序的核心是由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一组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类构成</a:t>
            </a:r>
            <a:endParaRPr lang="en-US" altLang="zh-CN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>
            <a:stCxn id="23" idx="2"/>
            <a:endCxn id="27" idx="0"/>
          </p:cNvCxnSpPr>
          <p:nvPr/>
        </p:nvCxnSpPr>
        <p:spPr>
          <a:xfrm flipH="1">
            <a:off x="3620852" y="2132856"/>
            <a:ext cx="2475148" cy="127756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135560" y="3410416"/>
            <a:ext cx="2970584" cy="12334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JAVA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提供的类</a:t>
            </a:r>
          </a:p>
        </p:txBody>
      </p:sp>
      <p:sp>
        <p:nvSpPr>
          <p:cNvPr id="31" name="矩形 30"/>
          <p:cNvSpPr/>
          <p:nvPr/>
        </p:nvSpPr>
        <p:spPr>
          <a:xfrm>
            <a:off x="7122368" y="3419708"/>
            <a:ext cx="2952328" cy="12334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程序员自己定义的类</a:t>
            </a:r>
          </a:p>
        </p:txBody>
      </p:sp>
      <p:cxnSp>
        <p:nvCxnSpPr>
          <p:cNvPr id="9" name="直接箭头连接符 8"/>
          <p:cNvCxnSpPr>
            <a:stCxn id="23" idx="2"/>
            <a:endCxn id="31" idx="0"/>
          </p:cNvCxnSpPr>
          <p:nvPr/>
        </p:nvCxnSpPr>
        <p:spPr>
          <a:xfrm>
            <a:off x="6096000" y="2132856"/>
            <a:ext cx="2502532" cy="128685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95600" y="4869161"/>
            <a:ext cx="2304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java.lang.System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java.io.PrintStream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java.lang.Math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563D922C-83B8-9349-9C3E-3675248D08CD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中的类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91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143672" y="1134901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90000"/>
            </a:pPr>
            <a:r>
              <a:rPr kumimoji="1" lang="zh-CN" altLang="en-US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kumimoji="1" lang="zh-CN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用</a:t>
            </a:r>
            <a:r>
              <a:rPr kumimoji="1" lang="zh-CN" altLang="en-US" sz="2400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客观世界</a:t>
            </a:r>
            <a:r>
              <a:rPr kumimoji="1" lang="zh-CN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中描述事物的方法来描述程序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25157" y="6370709"/>
            <a:ext cx="332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程序世界中的样子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EF0A31C-83BE-A84C-A9F7-265CB92AABC3}"/>
              </a:ext>
            </a:extLst>
          </p:cNvPr>
          <p:cNvGrpSpPr/>
          <p:nvPr/>
        </p:nvGrpSpPr>
        <p:grpSpPr>
          <a:xfrm>
            <a:off x="1199456" y="1741895"/>
            <a:ext cx="4392488" cy="2167145"/>
            <a:chOff x="1631504" y="2420888"/>
            <a:chExt cx="3960440" cy="181580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41B0960-9BE5-754C-A61B-60C140A790B9}"/>
                </a:ext>
              </a:extLst>
            </p:cNvPr>
            <p:cNvSpPr/>
            <p:nvPr/>
          </p:nvSpPr>
          <p:spPr>
            <a:xfrm>
              <a:off x="1631504" y="2560764"/>
              <a:ext cx="3960440" cy="16759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949279" y="3145635"/>
              <a:ext cx="1170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TV</a:t>
              </a:r>
              <a:r>
                <a:rPr lang="zh-CN" altLang="en-US" sz="1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开关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741367" y="2751514"/>
              <a:ext cx="142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电脑开关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39042" y="3661683"/>
              <a:ext cx="1349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TV</a:t>
              </a:r>
              <a:r>
                <a:rPr lang="zh-CN" altLang="en-US" sz="1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显示器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993396" y="3282190"/>
              <a:ext cx="15481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投影仪开关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320403" y="3778687"/>
              <a:ext cx="1746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电脑显示器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908732" y="2952658"/>
              <a:ext cx="15481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投影仪显示器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47529" y="2420888"/>
              <a:ext cx="659948" cy="28366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5DF982E-D8A3-CB40-842B-678EEA837B5F}"/>
              </a:ext>
            </a:extLst>
          </p:cNvPr>
          <p:cNvGrpSpPr/>
          <p:nvPr/>
        </p:nvGrpSpPr>
        <p:grpSpPr>
          <a:xfrm>
            <a:off x="1199456" y="3994632"/>
            <a:ext cx="4394166" cy="2238531"/>
            <a:chOff x="1631504" y="4238466"/>
            <a:chExt cx="3962118" cy="182839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24CEBA6-F2B9-684E-8BC8-FE9B5B3A739D}"/>
                </a:ext>
              </a:extLst>
            </p:cNvPr>
            <p:cNvSpPr/>
            <p:nvPr/>
          </p:nvSpPr>
          <p:spPr>
            <a:xfrm>
              <a:off x="1633182" y="4390932"/>
              <a:ext cx="3960440" cy="16759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31504" y="5045868"/>
              <a:ext cx="136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TV</a:t>
              </a:r>
              <a:r>
                <a:rPr lang="zh-CN" altLang="en-US" sz="1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639457" y="5253018"/>
              <a:ext cx="136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电脑显示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88539" y="4771247"/>
              <a:ext cx="136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电脑开机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993396" y="5641503"/>
              <a:ext cx="136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投影仪开机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546840" y="4723287"/>
              <a:ext cx="136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投影仪显示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032496" y="5216493"/>
              <a:ext cx="136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TV</a:t>
              </a:r>
              <a:r>
                <a:rPr lang="zh-CN" altLang="en-US" sz="1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47528" y="4238466"/>
              <a:ext cx="659948" cy="27652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E465D0F-051F-EA4B-970B-CF29FF685DD4}"/>
              </a:ext>
            </a:extLst>
          </p:cNvPr>
          <p:cNvGrpSpPr/>
          <p:nvPr/>
        </p:nvGrpSpPr>
        <p:grpSpPr>
          <a:xfrm>
            <a:off x="6640992" y="2080449"/>
            <a:ext cx="4279544" cy="3718510"/>
            <a:chOff x="6640992" y="2561665"/>
            <a:chExt cx="3576399" cy="3237294"/>
          </a:xfrm>
        </p:grpSpPr>
        <p:sp>
          <p:nvSpPr>
            <p:cNvPr id="6" name="文本框 5"/>
            <p:cNvSpPr txBox="1"/>
            <p:nvPr/>
          </p:nvSpPr>
          <p:spPr>
            <a:xfrm>
              <a:off x="6851105" y="3207447"/>
              <a:ext cx="1045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TV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744074" y="2569044"/>
              <a:ext cx="659948" cy="29474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716689" y="3099418"/>
              <a:ext cx="1170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TV</a:t>
              </a:r>
              <a:r>
                <a:rPr lang="zh-CN" altLang="en-US" sz="1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开关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627331" y="3486990"/>
              <a:ext cx="1349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TV</a:t>
              </a:r>
              <a:r>
                <a:rPr lang="zh-CN" altLang="en-US" sz="1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显示器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838565" y="3080992"/>
              <a:ext cx="136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TV</a:t>
              </a:r>
              <a:r>
                <a:rPr lang="zh-CN" altLang="en-US" sz="1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开机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838565" y="3495675"/>
              <a:ext cx="136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TV</a:t>
              </a:r>
              <a:r>
                <a:rPr lang="zh-CN" altLang="en-US" sz="1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716689" y="2564146"/>
              <a:ext cx="1068317" cy="29474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成员变量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985352" y="2561665"/>
              <a:ext cx="1068317" cy="29474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成员方法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744073" y="4203527"/>
              <a:ext cx="1045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电脑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712098" y="4095498"/>
              <a:ext cx="1170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电脑开关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622740" y="4483070"/>
              <a:ext cx="1349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电脑显示器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833974" y="4077072"/>
              <a:ext cx="136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电脑开机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833974" y="4491755"/>
              <a:ext cx="136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电脑显示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704957" y="5211639"/>
              <a:ext cx="1045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投影仪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697527" y="5103610"/>
              <a:ext cx="1170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投影仪开关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608169" y="5491182"/>
              <a:ext cx="1349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投影仪显示器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855499" y="5070588"/>
              <a:ext cx="136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投影仪开机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855499" y="5485271"/>
              <a:ext cx="136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投影仪显示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744073" y="3926843"/>
              <a:ext cx="34126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640992" y="5019570"/>
              <a:ext cx="34126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文本框 61"/>
          <p:cNvSpPr txBox="1"/>
          <p:nvPr/>
        </p:nvSpPr>
        <p:spPr>
          <a:xfrm>
            <a:off x="6851105" y="6342932"/>
            <a:ext cx="332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程序世界中的样子</a:t>
            </a:r>
          </a:p>
        </p:txBody>
      </p:sp>
      <p:sp>
        <p:nvSpPr>
          <p:cNvPr id="45" name="object 2">
            <a:extLst>
              <a:ext uri="{FF2B5EF4-FFF2-40B4-BE49-F238E27FC236}">
                <a16:creationId xmlns:a16="http://schemas.microsoft.com/office/drawing/2014/main" id="{892BDDC1-1945-0443-A49F-6E7D1769B03A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4814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91544" y="1615407"/>
            <a:ext cx="1800200" cy="5891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Request Collector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93360" y="2204864"/>
            <a:ext cx="1798385" cy="129614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checkStatus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getResuest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forwardRequest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processRequest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28248" y="1615407"/>
            <a:ext cx="1800200" cy="5891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/>
                </a:solidFill>
              </a:rPr>
              <a:t>DatabaseAccess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28249" y="2204864"/>
            <a:ext cx="1800200" cy="129614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checkStatus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dbConnection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dbQuery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resultReturn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75520" y="4437112"/>
            <a:ext cx="2376264" cy="5891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HTMLProcess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75521" y="5026569"/>
            <a:ext cx="2378079" cy="129614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checkStatus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staticHTMLProcess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dynamicHTMLProcess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28248" y="4437112"/>
            <a:ext cx="1944215" cy="5891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4"/>
                </a:solidFill>
              </a:rPr>
              <a:t>MainProcess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328249" y="5026569"/>
            <a:ext cx="1944215" cy="129614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main()//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主控流程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791744" y="2420888"/>
            <a:ext cx="50405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7824194" y="3043844"/>
            <a:ext cx="504057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153600" y="5229200"/>
            <a:ext cx="1006297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4295800" y="2085964"/>
            <a:ext cx="648072" cy="6480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176121" y="2708920"/>
            <a:ext cx="648072" cy="6480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159896" y="4905164"/>
            <a:ext cx="648072" cy="6480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4947138" y="2104612"/>
            <a:ext cx="2414954" cy="615142"/>
          </a:xfrm>
          <a:custGeom>
            <a:avLst/>
            <a:gdLst>
              <a:gd name="connsiteX0" fmla="*/ 0 w 2414954"/>
              <a:gd name="connsiteY0" fmla="*/ 298619 h 615142"/>
              <a:gd name="connsiteX1" fmla="*/ 762000 w 2414954"/>
              <a:gd name="connsiteY1" fmla="*/ 5542 h 615142"/>
              <a:gd name="connsiteX2" fmla="*/ 1946031 w 2414954"/>
              <a:gd name="connsiteY2" fmla="*/ 146219 h 615142"/>
              <a:gd name="connsiteX3" fmla="*/ 2414954 w 2414954"/>
              <a:gd name="connsiteY3" fmla="*/ 615142 h 61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4954" h="615142">
                <a:moveTo>
                  <a:pt x="0" y="298619"/>
                </a:moveTo>
                <a:cubicBezTo>
                  <a:pt x="218831" y="164780"/>
                  <a:pt x="437662" y="30942"/>
                  <a:pt x="762000" y="5542"/>
                </a:cubicBezTo>
                <a:cubicBezTo>
                  <a:pt x="1086338" y="-19858"/>
                  <a:pt x="1670539" y="44619"/>
                  <a:pt x="1946031" y="146219"/>
                </a:cubicBezTo>
                <a:cubicBezTo>
                  <a:pt x="2221523" y="247819"/>
                  <a:pt x="2318238" y="431480"/>
                  <a:pt x="2414954" y="615142"/>
                </a:cubicBezTo>
              </a:path>
            </a:pathLst>
          </a:custGeom>
          <a:ln w="28575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4544145" y="2719754"/>
            <a:ext cx="930532" cy="2180492"/>
          </a:xfrm>
          <a:custGeom>
            <a:avLst/>
            <a:gdLst>
              <a:gd name="connsiteX0" fmla="*/ 145086 w 930532"/>
              <a:gd name="connsiteY0" fmla="*/ 0 h 2180492"/>
              <a:gd name="connsiteX1" fmla="*/ 39578 w 930532"/>
              <a:gd name="connsiteY1" fmla="*/ 855784 h 2180492"/>
              <a:gd name="connsiteX2" fmla="*/ 731240 w 930532"/>
              <a:gd name="connsiteY2" fmla="*/ 1652954 h 2180492"/>
              <a:gd name="connsiteX3" fmla="*/ 930532 w 930532"/>
              <a:gd name="connsiteY3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0532" h="2180492">
                <a:moveTo>
                  <a:pt x="145086" y="0"/>
                </a:moveTo>
                <a:cubicBezTo>
                  <a:pt x="43486" y="290146"/>
                  <a:pt x="-58114" y="580292"/>
                  <a:pt x="39578" y="855784"/>
                </a:cubicBezTo>
                <a:cubicBezTo>
                  <a:pt x="137270" y="1131276"/>
                  <a:pt x="582748" y="1432169"/>
                  <a:pt x="731240" y="1652954"/>
                </a:cubicBezTo>
                <a:cubicBezTo>
                  <a:pt x="879732" y="1873739"/>
                  <a:pt x="905132" y="2027115"/>
                  <a:pt x="930532" y="2180492"/>
                </a:cubicBezTo>
              </a:path>
            </a:pathLst>
          </a:custGeom>
          <a:ln w="28575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5814647" y="3352800"/>
            <a:ext cx="1776851" cy="1828800"/>
          </a:xfrm>
          <a:custGeom>
            <a:avLst/>
            <a:gdLst>
              <a:gd name="connsiteX0" fmla="*/ 1711569 w 1776851"/>
              <a:gd name="connsiteY0" fmla="*/ 0 h 1828800"/>
              <a:gd name="connsiteX1" fmla="*/ 1758462 w 1776851"/>
              <a:gd name="connsiteY1" fmla="*/ 644769 h 1828800"/>
              <a:gd name="connsiteX2" fmla="*/ 1441939 w 1776851"/>
              <a:gd name="connsiteY2" fmla="*/ 1172308 h 1828800"/>
              <a:gd name="connsiteX3" fmla="*/ 304800 w 1776851"/>
              <a:gd name="connsiteY3" fmla="*/ 1629508 h 1828800"/>
              <a:gd name="connsiteX4" fmla="*/ 0 w 1776851"/>
              <a:gd name="connsiteY4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6851" h="1828800">
                <a:moveTo>
                  <a:pt x="1711569" y="0"/>
                </a:moveTo>
                <a:cubicBezTo>
                  <a:pt x="1757484" y="224692"/>
                  <a:pt x="1803400" y="449384"/>
                  <a:pt x="1758462" y="644769"/>
                </a:cubicBezTo>
                <a:cubicBezTo>
                  <a:pt x="1713524" y="840154"/>
                  <a:pt x="1684216" y="1008185"/>
                  <a:pt x="1441939" y="1172308"/>
                </a:cubicBezTo>
                <a:cubicBezTo>
                  <a:pt x="1199662" y="1336431"/>
                  <a:pt x="545123" y="1520093"/>
                  <a:pt x="304800" y="1629508"/>
                </a:cubicBezTo>
                <a:cubicBezTo>
                  <a:pt x="64477" y="1738923"/>
                  <a:pt x="32238" y="1783861"/>
                  <a:pt x="0" y="1828800"/>
                </a:cubicBezTo>
              </a:path>
            </a:pathLst>
          </a:custGeom>
          <a:ln w="28575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447928" y="328498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实例化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03912" y="328498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消息传递</a:t>
            </a:r>
          </a:p>
        </p:txBody>
      </p:sp>
      <p:sp>
        <p:nvSpPr>
          <p:cNvPr id="25" name="object 2">
            <a:extLst>
              <a:ext uri="{FF2B5EF4-FFF2-40B4-BE49-F238E27FC236}">
                <a16:creationId xmlns:a16="http://schemas.microsoft.com/office/drawing/2014/main" id="{22080AE8-04FB-9B45-909E-B3B3F4FD4A81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中的类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9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/>
      <p:bldP spid="39" grpId="1"/>
      <p:bldP spid="4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9" y="1495425"/>
            <a:ext cx="3533775" cy="505777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79776" y="1412776"/>
            <a:ext cx="1008112" cy="3480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6" idx="3"/>
            <a:endCxn id="13" idx="1"/>
          </p:cNvCxnSpPr>
          <p:nvPr/>
        </p:nvCxnSpPr>
        <p:spPr>
          <a:xfrm flipV="1">
            <a:off x="5087888" y="1583842"/>
            <a:ext cx="2327856" cy="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415744" y="139917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</a:p>
        </p:txBody>
      </p:sp>
      <p:sp>
        <p:nvSpPr>
          <p:cNvPr id="17" name="矩形 16"/>
          <p:cNvSpPr/>
          <p:nvPr/>
        </p:nvSpPr>
        <p:spPr>
          <a:xfrm>
            <a:off x="3215680" y="1923846"/>
            <a:ext cx="2232248" cy="996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7" idx="3"/>
            <a:endCxn id="19" idx="1"/>
          </p:cNvCxnSpPr>
          <p:nvPr/>
        </p:nvCxnSpPr>
        <p:spPr>
          <a:xfrm>
            <a:off x="5447928" y="2421867"/>
            <a:ext cx="1775394" cy="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223323" y="2238547"/>
            <a:ext cx="146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成员变量</a:t>
            </a:r>
          </a:p>
        </p:txBody>
      </p:sp>
      <p:sp>
        <p:nvSpPr>
          <p:cNvPr id="22" name="矩形 21"/>
          <p:cNvSpPr/>
          <p:nvPr/>
        </p:nvSpPr>
        <p:spPr>
          <a:xfrm>
            <a:off x="3215680" y="3007893"/>
            <a:ext cx="2232248" cy="8626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22" idx="3"/>
            <a:endCxn id="24" idx="1"/>
          </p:cNvCxnSpPr>
          <p:nvPr/>
        </p:nvCxnSpPr>
        <p:spPr>
          <a:xfrm>
            <a:off x="5447928" y="3439233"/>
            <a:ext cx="1775394" cy="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223323" y="3256549"/>
            <a:ext cx="146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</a:p>
        </p:txBody>
      </p:sp>
      <p:sp>
        <p:nvSpPr>
          <p:cNvPr id="25" name="矩形 24"/>
          <p:cNvSpPr/>
          <p:nvPr/>
        </p:nvSpPr>
        <p:spPr>
          <a:xfrm>
            <a:off x="3208260" y="4024312"/>
            <a:ext cx="3103764" cy="24290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stCxn id="25" idx="3"/>
            <a:endCxn id="27" idx="1"/>
          </p:cNvCxnSpPr>
          <p:nvPr/>
        </p:nvCxnSpPr>
        <p:spPr>
          <a:xfrm flipV="1">
            <a:off x="6312024" y="5236456"/>
            <a:ext cx="911298" cy="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223323" y="5051789"/>
            <a:ext cx="146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成员方法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D347BE3C-B0B5-B746-B0E9-AB54EF540246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中的类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092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7" grpId="0" animBg="1"/>
      <p:bldP spid="19" grpId="0"/>
      <p:bldP spid="22" grpId="0" animBg="1"/>
      <p:bldP spid="24" grpId="0"/>
      <p:bldP spid="25" grpId="0" animBg="1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2154288" y="3475892"/>
            <a:ext cx="8208912" cy="11430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zh-CN" kern="0">
              <a:solidFill>
                <a:sysClr val="windowText" lastClr="000000"/>
              </a:solidFill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2154288" y="4683369"/>
            <a:ext cx="8208912" cy="11430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zh-CN" kern="0">
              <a:solidFill>
                <a:sysClr val="windowText" lastClr="000000"/>
              </a:solidFill>
            </a:endParaRPr>
          </a:p>
        </p:txBody>
      </p:sp>
      <p:sp>
        <p:nvSpPr>
          <p:cNvPr id="46" name="Rectangle 5"/>
          <p:cNvSpPr txBox="1">
            <a:spLocks noChangeArrowheads="1"/>
          </p:cNvSpPr>
          <p:nvPr/>
        </p:nvSpPr>
        <p:spPr bwMode="auto">
          <a:xfrm>
            <a:off x="1631504" y="12192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Clr>
                <a:srgbClr val="3333CC"/>
              </a:buClr>
              <a:buSzPct val="90000"/>
              <a:buNone/>
              <a:defRPr/>
            </a:pPr>
            <a:endParaRPr lang="zh-CN" altLang="en-US" kern="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rgbClr val="3333CC"/>
              </a:buClr>
              <a:buSzPct val="90000"/>
              <a:buNone/>
              <a:defRPr/>
            </a:pP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[</a:t>
            </a:r>
            <a:r>
              <a:rPr lang="zh-CN" altLang="en-US" sz="2000" kern="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类修饰符</a:t>
            </a: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] </a:t>
            </a:r>
            <a:r>
              <a:rPr lang="en-US" altLang="zh-CN" sz="2400" kern="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class</a:t>
            </a: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zh-CN" altLang="en-US" sz="2000" kern="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类名</a:t>
            </a:r>
            <a:r>
              <a:rPr lang="zh-CN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[</a:t>
            </a:r>
            <a:r>
              <a:rPr lang="en-US" altLang="zh-CN" sz="2400" kern="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extends</a:t>
            </a: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zh-CN" altLang="en-US" sz="2000" kern="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父类名</a:t>
            </a: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] [</a:t>
            </a:r>
            <a:r>
              <a:rPr lang="en-US" altLang="zh-CN" sz="2400" kern="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implements</a:t>
            </a: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zh-CN" altLang="en-US" sz="2000" kern="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接口名</a:t>
            </a: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]</a:t>
            </a:r>
            <a:r>
              <a:rPr lang="en-US" altLang="zh-CN" sz="7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{</a:t>
            </a:r>
            <a:endParaRPr lang="en-US" altLang="zh-CN" sz="2000" kern="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rgbClr val="3333CC"/>
              </a:buClr>
              <a:buSzPct val="90000"/>
              <a:buNone/>
              <a:defRPr/>
            </a:pPr>
            <a:r>
              <a:rPr lang="en-US" altLang="zh-CN" sz="7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</a:t>
            </a:r>
            <a:endParaRPr lang="en-US" altLang="zh-CN" sz="1100" kern="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rgbClr val="3333CC"/>
              </a:buClr>
              <a:buSzPct val="90000"/>
              <a:buNone/>
              <a:defRPr/>
            </a:pP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[</a:t>
            </a:r>
            <a:r>
              <a:rPr lang="zh-CN" altLang="en-US" sz="2000" kern="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访问权限修饰符</a:t>
            </a: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]		</a:t>
            </a:r>
            <a:r>
              <a:rPr lang="zh-CN" altLang="en-US" sz="2000" kern="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类型</a:t>
            </a:r>
            <a:r>
              <a:rPr lang="zh-CN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</a:t>
            </a:r>
            <a:r>
              <a:rPr lang="zh-CN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成员变量</a:t>
            </a:r>
            <a:r>
              <a:rPr lang="en-US" altLang="zh-CN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1</a:t>
            </a: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;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3333CC"/>
              </a:buClr>
              <a:buSzPct val="90000"/>
              <a:buNone/>
              <a:defRPr/>
            </a:pP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[</a:t>
            </a:r>
            <a:r>
              <a:rPr lang="zh-CN" altLang="en-US" sz="2000" kern="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访问权限修饰符</a:t>
            </a: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]</a:t>
            </a:r>
            <a:r>
              <a:rPr lang="zh-CN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</a:t>
            </a: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</a:t>
            </a:r>
            <a:r>
              <a:rPr lang="zh-CN" altLang="en-US" sz="2000" kern="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类型</a:t>
            </a: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</a:t>
            </a:r>
            <a:r>
              <a:rPr lang="zh-CN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成员变量</a:t>
            </a:r>
            <a:r>
              <a:rPr lang="en-US" altLang="zh-CN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2</a:t>
            </a: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;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3333CC"/>
              </a:buClr>
              <a:buSzPct val="90000"/>
              <a:buNone/>
              <a:defRPr/>
            </a:pP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… …	… … … …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3333CC"/>
              </a:buClr>
              <a:buSzPct val="90000"/>
              <a:buNone/>
              <a:defRPr/>
            </a:pP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[</a:t>
            </a:r>
            <a:r>
              <a:rPr lang="zh-CN" altLang="en-US" sz="2000" kern="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访问权限修饰符</a:t>
            </a: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]		</a:t>
            </a:r>
            <a:r>
              <a:rPr lang="zh-CN" altLang="en-US" sz="2000" kern="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类型</a:t>
            </a:r>
            <a:r>
              <a:rPr lang="zh-CN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成员方法</a:t>
            </a:r>
            <a:r>
              <a:rPr lang="en-US" altLang="zh-CN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1(</a:t>
            </a:r>
            <a:r>
              <a:rPr lang="zh-CN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参数</a:t>
            </a:r>
            <a:r>
              <a:rPr lang="en-US" altLang="zh-CN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1, [</a:t>
            </a:r>
            <a:r>
              <a:rPr lang="zh-CN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参数</a:t>
            </a:r>
            <a:r>
              <a:rPr lang="en-US" altLang="zh-CN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2, …]) </a:t>
            </a: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{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3333CC"/>
              </a:buClr>
              <a:buSzPct val="90000"/>
              <a:buNone/>
              <a:defRPr/>
            </a:pP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		</a:t>
            </a:r>
            <a:r>
              <a:rPr lang="zh-CN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方法体</a:t>
            </a: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;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3333CC"/>
              </a:buClr>
              <a:buSzPct val="90000"/>
              <a:buNone/>
              <a:defRPr/>
            </a:pP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}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3333CC"/>
              </a:buClr>
              <a:buSzPct val="90000"/>
              <a:buNone/>
              <a:defRPr/>
            </a:pP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[</a:t>
            </a:r>
            <a:r>
              <a:rPr lang="zh-CN" altLang="en-US" sz="2000" kern="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访问权限修饰符</a:t>
            </a: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]		</a:t>
            </a:r>
            <a:r>
              <a:rPr lang="zh-CN" altLang="en-US" sz="2000" kern="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类型</a:t>
            </a:r>
            <a:r>
              <a:rPr lang="zh-CN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</a:t>
            </a:r>
            <a:r>
              <a:rPr lang="zh-CN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成员方法</a:t>
            </a:r>
            <a:r>
              <a:rPr lang="en-US" altLang="zh-CN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2(</a:t>
            </a:r>
            <a:r>
              <a:rPr lang="zh-CN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参数</a:t>
            </a:r>
            <a:r>
              <a:rPr lang="en-US" altLang="zh-CN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1, [</a:t>
            </a:r>
            <a:r>
              <a:rPr lang="zh-CN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参数</a:t>
            </a:r>
            <a:r>
              <a:rPr lang="en-US" altLang="zh-CN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2, …]) {</a:t>
            </a:r>
            <a:endParaRPr lang="en-US" altLang="zh-CN" sz="2400" kern="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rgbClr val="3333CC"/>
              </a:buClr>
              <a:buSzPct val="90000"/>
              <a:buNone/>
              <a:defRPr/>
            </a:pP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		</a:t>
            </a:r>
            <a:r>
              <a:rPr lang="zh-CN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方法体</a:t>
            </a:r>
            <a:r>
              <a:rPr lang="en-US" altLang="zh-CN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;</a:t>
            </a:r>
            <a:endParaRPr lang="en-US" altLang="zh-CN" sz="2400" kern="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rgbClr val="3333CC"/>
              </a:buClr>
              <a:buSzPct val="90000"/>
              <a:buNone/>
              <a:defRPr/>
            </a:pP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}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3333CC"/>
              </a:buClr>
              <a:buSzPct val="90000"/>
              <a:buNone/>
              <a:defRPr/>
            </a:pP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… …	… … … …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3333CC"/>
              </a:buClr>
              <a:buSzPct val="90000"/>
              <a:buNone/>
              <a:defRPr/>
            </a:pP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}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61264D9-2C75-9444-BDB4-1FD3CB7E7AEC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中的类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437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438088"/>
              </p:ext>
            </p:extLst>
          </p:nvPr>
        </p:nvGraphicFramePr>
        <p:xfrm>
          <a:off x="1676400" y="1335108"/>
          <a:ext cx="8839200" cy="5118228"/>
        </p:xfrm>
        <a:graphic>
          <a:graphicData uri="http://schemas.openxmlformats.org/drawingml/2006/table">
            <a:tbl>
              <a:tblPr/>
              <a:tblGrid>
                <a:gridCol w="146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5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类声明开始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public class 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AutoCar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extends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Car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21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体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  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private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String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Brand;   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private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int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Gas;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成员变量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18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   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AutoCar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(String s, 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int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i)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        Brand = s;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        Gas = i;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   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构造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3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   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public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void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run()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        if (Gas &gt; 0) {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System.out.println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(“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开车中！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”); Gas-=10}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        else      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System.out.println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(“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没有油了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!”);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   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成员方法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run()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2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   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public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void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display()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       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System.out.println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(“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品牌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:”+Brand +“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油量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:” + Gas);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   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成员方法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display()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类声明结束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2">
            <a:extLst>
              <a:ext uri="{FF2B5EF4-FFF2-40B4-BE49-F238E27FC236}">
                <a16:creationId xmlns:a16="http://schemas.microsoft.com/office/drawing/2014/main" id="{3BDECFF5-1BEF-2245-AC91-AC8F9AD9A4F5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中的类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41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How to define a Class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718374"/>
              </p:ext>
            </p:extLst>
          </p:nvPr>
        </p:nvGraphicFramePr>
        <p:xfrm>
          <a:off x="1752600" y="1160288"/>
          <a:ext cx="8763000" cy="565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87" name="Picture" r:id="rId4" imgW="3543300" imgH="2286000" progId="Word.Picture.8">
                  <p:embed/>
                </p:oleObj>
              </mc:Choice>
              <mc:Fallback>
                <p:oleObj name="Picture" r:id="rId4" imgW="3543300" imgH="22860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60288"/>
                        <a:ext cx="8763000" cy="565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5157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35560" y="2011690"/>
            <a:ext cx="7632848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ct val="90000"/>
              </a:lnSpc>
              <a:buSzPct val="90000"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class Test {</a:t>
            </a:r>
          </a:p>
          <a:p>
            <a:pPr marL="609600" indent="-609600">
              <a:lnSpc>
                <a:spcPct val="90000"/>
              </a:lnSpc>
              <a:buSzPct val="90000"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public static void main(String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args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[]){</a:t>
            </a:r>
          </a:p>
          <a:p>
            <a:pPr marL="609600" indent="-609600">
              <a:lnSpc>
                <a:spcPct val="90000"/>
              </a:lnSpc>
              <a:buSzPct val="90000"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               </a:t>
            </a:r>
            <a:r>
              <a:rPr lang="en-US" altLang="zh-CN" sz="2800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AutoCar</a:t>
            </a:r>
            <a:r>
              <a:rPr lang="en-US" altLang="zh-CN" sz="28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800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mycar</a:t>
            </a:r>
            <a:r>
              <a:rPr lang="en-US" altLang="zh-CN" sz="28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 = new </a:t>
            </a:r>
            <a:r>
              <a:rPr lang="en-US" altLang="zh-CN" sz="2800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AutoCar</a:t>
            </a:r>
            <a:r>
              <a:rPr lang="en-US" altLang="zh-CN" sz="28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(“Audi”, 10);</a:t>
            </a:r>
          </a:p>
          <a:p>
            <a:pPr marL="609600" indent="-609600">
              <a:lnSpc>
                <a:spcPct val="90000"/>
              </a:lnSpc>
              <a:buSzPct val="90000"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               </a:t>
            </a:r>
            <a:r>
              <a:rPr lang="en-US" altLang="zh-CN" sz="2800" dirty="0" err="1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mycar.display</a:t>
            </a:r>
            <a:r>
              <a:rPr lang="en-US" altLang="zh-CN" sz="280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();</a:t>
            </a:r>
          </a:p>
          <a:p>
            <a:pPr marL="609600" indent="-609600">
              <a:lnSpc>
                <a:spcPct val="90000"/>
              </a:lnSpc>
              <a:buSzPct val="90000"/>
            </a:pPr>
            <a:r>
              <a:rPr lang="en-US" altLang="zh-CN" sz="280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                </a:t>
            </a:r>
            <a:r>
              <a:rPr lang="en-US" altLang="zh-CN" sz="2800" dirty="0" err="1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mycar.run</a:t>
            </a:r>
            <a:r>
              <a:rPr lang="en-US" altLang="zh-CN" sz="280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();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609600" indent="-609600">
              <a:lnSpc>
                <a:spcPct val="90000"/>
              </a:lnSpc>
              <a:buSzPct val="90000"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               </a:t>
            </a:r>
            <a:r>
              <a:rPr lang="en-US" altLang="zh-CN" sz="2800" dirty="0" err="1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mycar.run</a:t>
            </a:r>
            <a:r>
              <a:rPr lang="en-US" altLang="zh-CN" sz="280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();</a:t>
            </a:r>
          </a:p>
          <a:p>
            <a:pPr marL="609600" indent="-609600">
              <a:lnSpc>
                <a:spcPct val="90000"/>
              </a:lnSpc>
              <a:buSzPct val="90000"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}</a:t>
            </a:r>
          </a:p>
          <a:p>
            <a:pPr marL="609600" indent="-609600">
              <a:lnSpc>
                <a:spcPct val="90000"/>
              </a:lnSpc>
              <a:buSzPct val="90000"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}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5936704" y="4221088"/>
            <a:ext cx="2895600" cy="228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D:\&gt;java Test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品牌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: Audi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油量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: 10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开车中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!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没有油了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!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0076406-62D2-C44D-86DD-625E0A6A4551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Java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中的类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022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05862" y="1596876"/>
            <a:ext cx="799288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90000"/>
              <a:defRPr/>
            </a:pPr>
            <a:r>
              <a:rPr kumimoji="1" lang="en-US" altLang="zh-CN" sz="2000" kern="0" dirty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rPr>
              <a:t>[</a:t>
            </a:r>
            <a:r>
              <a:rPr kumimoji="1" lang="zh-CN" altLang="en-US" sz="2000" kern="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类修饰符</a:t>
            </a:r>
            <a:r>
              <a:rPr kumimoji="1" lang="en-US" altLang="zh-CN" sz="2000" kern="0" dirty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rPr>
              <a:t>] </a:t>
            </a:r>
            <a:r>
              <a:rPr kumimoji="1" lang="en-US" altLang="zh-CN" sz="2000" kern="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class</a:t>
            </a:r>
            <a:r>
              <a:rPr kumimoji="1" lang="en-US" altLang="zh-CN" sz="2000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kumimoji="1" lang="zh-CN" altLang="en-US" sz="2000" kern="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类名</a:t>
            </a:r>
            <a:r>
              <a:rPr kumimoji="1" lang="zh-CN" altLang="en-US" sz="2000" kern="0" dirty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kumimoji="1" lang="en-US" altLang="zh-CN" sz="2000" kern="0" dirty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rPr>
              <a:t>[</a:t>
            </a:r>
            <a:r>
              <a:rPr kumimoji="1" lang="en-US" altLang="zh-CN" sz="2000" kern="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extends</a:t>
            </a:r>
            <a:r>
              <a:rPr kumimoji="1" lang="en-US" altLang="zh-CN" sz="2000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kumimoji="1" lang="zh-CN" altLang="en-US" sz="2000" kern="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父类名</a:t>
            </a:r>
            <a:r>
              <a:rPr kumimoji="1" lang="en-US" altLang="zh-CN" sz="2000" kern="0" dirty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rPr>
              <a:t>] [</a:t>
            </a:r>
            <a:r>
              <a:rPr kumimoji="1" lang="en-US" altLang="zh-CN" sz="2000" kern="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implements</a:t>
            </a:r>
            <a:r>
              <a:rPr kumimoji="1" lang="en-US" altLang="zh-CN" sz="2000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kumimoji="1" lang="zh-CN" altLang="en-US" sz="2000" kern="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接口名</a:t>
            </a:r>
            <a:r>
              <a:rPr kumimoji="1" lang="en-US" altLang="zh-CN" sz="2000" kern="0" dirty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rPr>
              <a:t>] {</a:t>
            </a:r>
          </a:p>
          <a:p>
            <a:pPr marL="609600" indent="-609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90000"/>
              <a:defRPr/>
            </a:pPr>
            <a:r>
              <a:rPr kumimoji="1" lang="en-US" altLang="zh-CN" sz="2000" kern="0" dirty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rPr>
              <a:t>	… …		… … … …	</a:t>
            </a:r>
          </a:p>
          <a:p>
            <a:pPr marL="609600" indent="-609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90000"/>
              <a:defRPr/>
            </a:pPr>
            <a:r>
              <a:rPr kumimoji="1" lang="en-US" altLang="zh-CN" sz="2000" kern="0" dirty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rPr>
              <a:t>}</a:t>
            </a:r>
            <a:endParaRPr lang="zh-CN" altLang="en-US" kern="0" dirty="0">
              <a:solidFill>
                <a:sysClr val="windowText" lastClr="000000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91544" y="2841318"/>
            <a:ext cx="813861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 b="1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public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: Declares that the class can be used by any class regardless of its package (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无任何限制，能被所有类访问，</a:t>
            </a:r>
            <a:r>
              <a:rPr lang="zh-CN" altLang="en-US" sz="20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本包或其他包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b="1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无修饰</a:t>
            </a:r>
            <a:r>
              <a:rPr lang="en-US" altLang="zh-CN" sz="2000" b="1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(default)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: a class can be used only by other classes in the same package (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仅仅能被</a:t>
            </a:r>
            <a:r>
              <a:rPr lang="zh-CN" altLang="en-US" sz="20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同一个包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中的其他类引用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 b="1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abstract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: Declares that the class cannot be instantiated (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声明该类不能被实例化。称为抽象类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出现在继承关系中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 b="1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final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: Declares that the class cannot be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subclassed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(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声明该类不能有子类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2205862" y="1412776"/>
            <a:ext cx="1297850" cy="70732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2860432" y="2145323"/>
            <a:ext cx="949569" cy="808892"/>
          </a:xfrm>
          <a:custGeom>
            <a:avLst/>
            <a:gdLst>
              <a:gd name="connsiteX0" fmla="*/ 0 w 949569"/>
              <a:gd name="connsiteY0" fmla="*/ 0 h 808892"/>
              <a:gd name="connsiteX1" fmla="*/ 175846 w 949569"/>
              <a:gd name="connsiteY1" fmla="*/ 328246 h 808892"/>
              <a:gd name="connsiteX2" fmla="*/ 738554 w 949569"/>
              <a:gd name="connsiteY2" fmla="*/ 539262 h 808892"/>
              <a:gd name="connsiteX3" fmla="*/ 949569 w 949569"/>
              <a:gd name="connsiteY3" fmla="*/ 808892 h 80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9569" h="808892">
                <a:moveTo>
                  <a:pt x="0" y="0"/>
                </a:moveTo>
                <a:cubicBezTo>
                  <a:pt x="26377" y="119184"/>
                  <a:pt x="52754" y="238369"/>
                  <a:pt x="175846" y="328246"/>
                </a:cubicBezTo>
                <a:cubicBezTo>
                  <a:pt x="298938" y="418123"/>
                  <a:pt x="609600" y="459154"/>
                  <a:pt x="738554" y="539262"/>
                </a:cubicBezTo>
                <a:cubicBezTo>
                  <a:pt x="867508" y="619370"/>
                  <a:pt x="908538" y="714131"/>
                  <a:pt x="949569" y="808892"/>
                </a:cubicBez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D85575F-9BBC-8A46-96CD-07E109BA7549}"/>
              </a:ext>
            </a:extLst>
          </p:cNvPr>
          <p:cNvSpPr txBox="1"/>
          <p:nvPr/>
        </p:nvSpPr>
        <p:spPr>
          <a:xfrm>
            <a:off x="457199" y="381000"/>
            <a:ext cx="671892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类修饰符与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Package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91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54696" y="1595984"/>
            <a:ext cx="5526360" cy="2563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90000"/>
              <a:buFont typeface="Wingdings" pitchFamily="2" charset="2"/>
              <a:buChar char="n"/>
            </a:pPr>
            <a:r>
              <a:rPr kumimoji="1" lang="zh-CN" altLang="en-US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包</a:t>
            </a:r>
            <a:r>
              <a:rPr kumimoji="1" lang="en-US" altLang="zh-CN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kumimoji="1" lang="en-US" altLang="zh-CN" sz="2800" kern="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package</a:t>
            </a:r>
            <a:r>
              <a:rPr kumimoji="1" lang="en-US" altLang="zh-CN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</a:t>
            </a:r>
            <a:r>
              <a:rPr kumimoji="1" lang="zh-CN" altLang="en-US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的概念</a:t>
            </a:r>
          </a:p>
          <a:p>
            <a:pPr marL="990600" lvl="1" indent="-533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itchFamily="2" charset="2"/>
              <a:buChar char="n"/>
            </a:pPr>
            <a:r>
              <a:rPr kumimoji="1" lang="zh-CN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构成层次化的结构</a:t>
            </a:r>
          </a:p>
          <a:p>
            <a:pPr marL="990600" lvl="1" indent="-533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itchFamily="2" charset="2"/>
              <a:buChar char="n"/>
            </a:pPr>
            <a:r>
              <a:rPr kumimoji="1" lang="zh-CN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通过包来管理类名空间</a:t>
            </a:r>
          </a:p>
          <a:p>
            <a:pPr marL="990600" lvl="1" indent="-533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itchFamily="2" charset="2"/>
              <a:buChar char="n"/>
            </a:pPr>
            <a:r>
              <a:rPr kumimoji="1" lang="zh-CN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防止同名类名的冲突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00056" y="1828800"/>
            <a:ext cx="1752600" cy="990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ABC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部门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Engine.java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52656" y="1828800"/>
            <a:ext cx="1752600" cy="990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XYZ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部门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Engine.java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981056" y="3200400"/>
            <a:ext cx="2819400" cy="685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需调用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Engine.java?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828656" y="4267200"/>
            <a:ext cx="3124200" cy="990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ABC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部门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com\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abc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\Engine.java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828656" y="5257800"/>
            <a:ext cx="3124200" cy="990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XYZ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部门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com\xyz\Engine.java</a:t>
            </a: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5161D124-E156-854A-9B10-309A397B65D9}"/>
              </a:ext>
            </a:extLst>
          </p:cNvPr>
          <p:cNvSpPr txBox="1"/>
          <p:nvPr/>
        </p:nvSpPr>
        <p:spPr>
          <a:xfrm>
            <a:off x="457199" y="381000"/>
            <a:ext cx="671892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类修饰符与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Package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85458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Package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719737" y="2060849"/>
            <a:ext cx="47566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org/com.</a:t>
            </a:r>
            <a:r>
              <a:rPr lang="zh-CN" altLang="en-US" sz="240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公司名</a:t>
            </a:r>
            <a:r>
              <a:rPr lang="en-US" altLang="zh-CN" sz="240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.</a:t>
            </a:r>
            <a:r>
              <a:rPr lang="zh-CN" altLang="en-US" sz="240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项目名</a:t>
            </a:r>
            <a:r>
              <a:rPr lang="en-US" altLang="zh-CN" sz="240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.</a:t>
            </a:r>
            <a:r>
              <a:rPr lang="zh-CN" altLang="en-US" sz="240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模块名</a:t>
            </a:r>
            <a:r>
              <a:rPr lang="en-US" altLang="zh-CN" sz="240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.……</a:t>
            </a:r>
          </a:p>
          <a:p>
            <a:r>
              <a:rPr lang="en-US" altLang="zh-CN" sz="24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e.g. 	</a:t>
            </a:r>
            <a:r>
              <a:rPr lang="en-US" altLang="zh-CN" sz="2400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com.sun.xxx.core</a:t>
            </a:r>
            <a:endParaRPr lang="en-US" altLang="zh-CN" sz="2400" dirty="0">
              <a:solidFill>
                <a:schemeClr val="accent2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        	org.w3c.xxx.core</a:t>
            </a:r>
            <a:endParaRPr lang="zh-CN" altLang="en-US" sz="2400" dirty="0">
              <a:solidFill>
                <a:schemeClr val="accent2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66628" y="3933057"/>
            <a:ext cx="47335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pers</a:t>
            </a:r>
            <a:r>
              <a:rPr lang="en-US" altLang="zh-CN" sz="240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/</a:t>
            </a:r>
            <a:r>
              <a:rPr lang="en-US" altLang="zh-CN" sz="2400" dirty="0" err="1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indi</a:t>
            </a:r>
            <a:r>
              <a:rPr lang="en-US" altLang="zh-CN" sz="240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.</a:t>
            </a:r>
            <a:r>
              <a:rPr lang="zh-CN" altLang="en-US" sz="240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个人名</a:t>
            </a:r>
            <a:r>
              <a:rPr lang="en-US" altLang="zh-CN" sz="240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.</a:t>
            </a:r>
            <a:r>
              <a:rPr lang="zh-CN" altLang="en-US" sz="240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项目名</a:t>
            </a:r>
            <a:r>
              <a:rPr lang="en-US" altLang="zh-CN" sz="240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.</a:t>
            </a:r>
            <a:r>
              <a:rPr lang="zh-CN" altLang="en-US" sz="240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模块名</a:t>
            </a:r>
            <a:r>
              <a:rPr lang="en-US" altLang="zh-CN" sz="240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……</a:t>
            </a:r>
          </a:p>
          <a:p>
            <a:r>
              <a:rPr lang="en-US" altLang="zh-CN" sz="24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e.g. 	</a:t>
            </a:r>
            <a:r>
              <a:rPr lang="en-US" altLang="zh-CN" sz="2400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indi.sky.webservice.core</a:t>
            </a:r>
            <a:endParaRPr lang="en-US" altLang="zh-CN" sz="2400" dirty="0">
              <a:solidFill>
                <a:schemeClr val="accent2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4087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56323" name="Picture 3" descr="C:\Users\Administrator\Desktop\java课件\pics\04\屏幕快照 2017-10-15 下午2.19.3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983" y="1879141"/>
            <a:ext cx="4610249" cy="405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2963252" y="1879140"/>
            <a:ext cx="2233954" cy="24095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414991" y="1348155"/>
            <a:ext cx="1664677" cy="492369"/>
          </a:xfrm>
          <a:custGeom>
            <a:avLst/>
            <a:gdLst>
              <a:gd name="connsiteX0" fmla="*/ 0 w 1664677"/>
              <a:gd name="connsiteY0" fmla="*/ 492369 h 492369"/>
              <a:gd name="connsiteX1" fmla="*/ 668215 w 1664677"/>
              <a:gd name="connsiteY1" fmla="*/ 82061 h 492369"/>
              <a:gd name="connsiteX2" fmla="*/ 1664677 w 1664677"/>
              <a:gd name="connsiteY2" fmla="*/ 0 h 49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4677" h="492369">
                <a:moveTo>
                  <a:pt x="0" y="492369"/>
                </a:moveTo>
                <a:cubicBezTo>
                  <a:pt x="195384" y="328245"/>
                  <a:pt x="390769" y="164122"/>
                  <a:pt x="668215" y="82061"/>
                </a:cubicBezTo>
                <a:cubicBezTo>
                  <a:pt x="945661" y="0"/>
                  <a:pt x="1305169" y="0"/>
                  <a:pt x="1664677" y="0"/>
                </a:cubicBez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33310" y="118746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项目名称</a:t>
            </a:r>
          </a:p>
        </p:txBody>
      </p:sp>
      <p:sp>
        <p:nvSpPr>
          <p:cNvPr id="14" name="矩形 13"/>
          <p:cNvSpPr/>
          <p:nvPr/>
        </p:nvSpPr>
        <p:spPr>
          <a:xfrm>
            <a:off x="3613030" y="2348880"/>
            <a:ext cx="4248472" cy="50405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42759" y="4725144"/>
            <a:ext cx="4248472" cy="25202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7873299" y="2579077"/>
            <a:ext cx="1535723" cy="961292"/>
          </a:xfrm>
          <a:custGeom>
            <a:avLst/>
            <a:gdLst>
              <a:gd name="connsiteX0" fmla="*/ 0 w 1535723"/>
              <a:gd name="connsiteY0" fmla="*/ 0 h 961292"/>
              <a:gd name="connsiteX1" fmla="*/ 855784 w 1535723"/>
              <a:gd name="connsiteY1" fmla="*/ 234461 h 961292"/>
              <a:gd name="connsiteX2" fmla="*/ 1535723 w 1535723"/>
              <a:gd name="connsiteY2" fmla="*/ 961292 h 96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5723" h="961292">
                <a:moveTo>
                  <a:pt x="0" y="0"/>
                </a:moveTo>
                <a:cubicBezTo>
                  <a:pt x="299915" y="37123"/>
                  <a:pt x="599830" y="74246"/>
                  <a:pt x="855784" y="234461"/>
                </a:cubicBezTo>
                <a:cubicBezTo>
                  <a:pt x="1111738" y="394676"/>
                  <a:pt x="1323730" y="677984"/>
                  <a:pt x="1535723" y="961292"/>
                </a:cubicBez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7791237" y="3681046"/>
            <a:ext cx="1617785" cy="1148862"/>
          </a:xfrm>
          <a:custGeom>
            <a:avLst/>
            <a:gdLst>
              <a:gd name="connsiteX0" fmla="*/ 0 w 1617785"/>
              <a:gd name="connsiteY0" fmla="*/ 1148862 h 1148862"/>
              <a:gd name="connsiteX1" fmla="*/ 1043354 w 1617785"/>
              <a:gd name="connsiteY1" fmla="*/ 949569 h 1148862"/>
              <a:gd name="connsiteX2" fmla="*/ 1617785 w 1617785"/>
              <a:gd name="connsiteY2" fmla="*/ 0 h 1148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7785" h="1148862">
                <a:moveTo>
                  <a:pt x="0" y="1148862"/>
                </a:moveTo>
                <a:cubicBezTo>
                  <a:pt x="386861" y="1144954"/>
                  <a:pt x="773723" y="1141046"/>
                  <a:pt x="1043354" y="949569"/>
                </a:cubicBezTo>
                <a:cubicBezTo>
                  <a:pt x="1312985" y="758092"/>
                  <a:pt x="1465385" y="379046"/>
                  <a:pt x="1617785" y="0"/>
                </a:cubicBez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444372" y="3429000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包</a:t>
            </a:r>
          </a:p>
        </p:txBody>
      </p:sp>
      <p:sp>
        <p:nvSpPr>
          <p:cNvPr id="18" name="矩形 17"/>
          <p:cNvSpPr/>
          <p:nvPr/>
        </p:nvSpPr>
        <p:spPr>
          <a:xfrm>
            <a:off x="3576191" y="3317632"/>
            <a:ext cx="4248472" cy="25538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555632" y="3446585"/>
            <a:ext cx="1019907" cy="855784"/>
          </a:xfrm>
          <a:custGeom>
            <a:avLst/>
            <a:gdLst>
              <a:gd name="connsiteX0" fmla="*/ 1019907 w 1019907"/>
              <a:gd name="connsiteY0" fmla="*/ 0 h 855784"/>
              <a:gd name="connsiteX1" fmla="*/ 480646 w 1019907"/>
              <a:gd name="connsiteY1" fmla="*/ 211015 h 855784"/>
              <a:gd name="connsiteX2" fmla="*/ 0 w 1019907"/>
              <a:gd name="connsiteY2" fmla="*/ 855784 h 85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9907" h="855784">
                <a:moveTo>
                  <a:pt x="1019907" y="0"/>
                </a:moveTo>
                <a:cubicBezTo>
                  <a:pt x="835268" y="34192"/>
                  <a:pt x="650630" y="68384"/>
                  <a:pt x="480646" y="211015"/>
                </a:cubicBezTo>
                <a:cubicBezTo>
                  <a:pt x="310661" y="353646"/>
                  <a:pt x="155330" y="604715"/>
                  <a:pt x="0" y="855784"/>
                </a:cubicBez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31504" y="4221089"/>
            <a:ext cx="1909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源程序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类、接口等</a:t>
            </a:r>
          </a:p>
        </p:txBody>
      </p:sp>
      <p:sp>
        <p:nvSpPr>
          <p:cNvPr id="16" name="矩形 15"/>
          <p:cNvSpPr/>
          <p:nvPr/>
        </p:nvSpPr>
        <p:spPr>
          <a:xfrm>
            <a:off x="7104112" y="5335441"/>
            <a:ext cx="25898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package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org.jalpha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 test {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… …</a:t>
            </a: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40B0A9A8-8D71-C24B-8A53-E17410C4F397}"/>
              </a:ext>
            </a:extLst>
          </p:cNvPr>
          <p:cNvSpPr txBox="1"/>
          <p:nvPr/>
        </p:nvSpPr>
        <p:spPr>
          <a:xfrm>
            <a:off x="457199" y="381000"/>
            <a:ext cx="671892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类修饰符与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Package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908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567608" y="3004519"/>
            <a:ext cx="2736304" cy="1080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面向过程编程</a:t>
            </a:r>
          </a:p>
        </p:txBody>
      </p:sp>
      <p:sp>
        <p:nvSpPr>
          <p:cNvPr id="19" name="矩形 18"/>
          <p:cNvSpPr/>
          <p:nvPr/>
        </p:nvSpPr>
        <p:spPr>
          <a:xfrm>
            <a:off x="6600056" y="2996952"/>
            <a:ext cx="2736304" cy="1080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面向对象编程</a:t>
            </a: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935760" y="4189151"/>
            <a:ext cx="0" cy="424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968208" y="4181583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5560" y="4685075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32004" y="4664859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类成员方法（参数）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3143672" y="170104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90000"/>
            </a:pPr>
            <a:r>
              <a:rPr kumimoji="1" lang="zh-CN" altLang="en-US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kumimoji="1" lang="zh-CN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用</a:t>
            </a:r>
            <a:r>
              <a:rPr kumimoji="1" lang="zh-CN" altLang="en-US" sz="2400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客观世界</a:t>
            </a:r>
            <a:r>
              <a:rPr kumimoji="1" lang="zh-CN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中描述事物的方法来描述程序</a:t>
            </a:r>
          </a:p>
        </p:txBody>
      </p:sp>
      <p:sp>
        <p:nvSpPr>
          <p:cNvPr id="12" name="TextBox 16"/>
          <p:cNvSpPr txBox="1"/>
          <p:nvPr/>
        </p:nvSpPr>
        <p:spPr>
          <a:xfrm>
            <a:off x="2567608" y="5984043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</a:t>
            </a:r>
            <a:r>
              <a:rPr lang="en-US" altLang="zh-CN" sz="2400" i="1" dirty="0" err="1">
                <a:solidFill>
                  <a:schemeClr val="accent1"/>
                </a:solidFill>
              </a:rPr>
              <a:t>str</a:t>
            </a:r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“This is OOP!”;  </a:t>
            </a:r>
            <a:r>
              <a:rPr lang="en-US" altLang="zh-CN" sz="2400" i="1" dirty="0" err="1">
                <a:solidFill>
                  <a:schemeClr val="accent1"/>
                </a:solidFill>
              </a:rPr>
              <a:t>str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zh-CN" sz="2400" dirty="0" err="1">
                <a:solidFill>
                  <a:schemeClr val="accent2"/>
                </a:solidFill>
              </a:rPr>
              <a:t>length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();  </a:t>
            </a:r>
            <a:r>
              <a:rPr lang="en-US" altLang="zh-CN" sz="2400" i="1" dirty="0" err="1">
                <a:solidFill>
                  <a:schemeClr val="accent1"/>
                </a:solidFill>
              </a:rPr>
              <a:t>str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zh-CN" sz="2400" dirty="0" err="1">
                <a:solidFill>
                  <a:schemeClr val="accent2"/>
                </a:solidFill>
              </a:rPr>
              <a:t>indexOf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(‘O’);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200A2739-29FB-7C4B-B25C-0C1FF6BAE717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884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Package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95800" y="1628800"/>
            <a:ext cx="35924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package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org.sum.graphics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class Circle{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… …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2356774" y="3615408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accent2"/>
                </a:solidFill>
              </a:rPr>
              <a:t>org.sum.graphics.Circle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mycircle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zh-CN" sz="2400" dirty="0">
                <a:solidFill>
                  <a:schemeClr val="accent1"/>
                </a:solidFill>
              </a:rPr>
              <a:t>new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2"/>
                </a:solidFill>
              </a:rPr>
              <a:t>org.sum.graphics.Circle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</a:p>
        </p:txBody>
      </p:sp>
      <p:sp>
        <p:nvSpPr>
          <p:cNvPr id="5" name="椭圆 4"/>
          <p:cNvSpPr/>
          <p:nvPr/>
        </p:nvSpPr>
        <p:spPr>
          <a:xfrm>
            <a:off x="1919536" y="3640524"/>
            <a:ext cx="460800" cy="461665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919536" y="4509121"/>
            <a:ext cx="460800" cy="461665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67608" y="4365105"/>
            <a:ext cx="8280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import </a:t>
            </a:r>
            <a:r>
              <a:rPr lang="en-US" altLang="zh-CN" sz="2400" dirty="0" err="1">
                <a:solidFill>
                  <a:schemeClr val="accent2"/>
                </a:solidFill>
              </a:rPr>
              <a:t>org.sum.graphics.Circle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Circle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mycircle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new</a:t>
            </a:r>
            <a:r>
              <a:rPr lang="en-US" altLang="zh-CN" sz="2400" dirty="0">
                <a:solidFill>
                  <a:schemeClr val="accent2"/>
                </a:solidFill>
              </a:rPr>
              <a:t> Circle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</a:p>
        </p:txBody>
      </p:sp>
      <p:sp>
        <p:nvSpPr>
          <p:cNvPr id="14" name="椭圆 13"/>
          <p:cNvSpPr/>
          <p:nvPr/>
        </p:nvSpPr>
        <p:spPr>
          <a:xfrm>
            <a:off x="1919536" y="5517233"/>
            <a:ext cx="460800" cy="461665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67608" y="5373217"/>
            <a:ext cx="8280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import </a:t>
            </a:r>
            <a:r>
              <a:rPr lang="en-US" altLang="zh-CN" sz="2400" dirty="0" err="1">
                <a:solidFill>
                  <a:schemeClr val="accent2"/>
                </a:solidFill>
              </a:rPr>
              <a:t>org.sum.graphics</a:t>
            </a:r>
            <a:r>
              <a:rPr lang="en-US" altLang="zh-CN" sz="2400" dirty="0">
                <a:solidFill>
                  <a:schemeClr val="accent2"/>
                </a:solidFill>
              </a:rPr>
              <a:t>.*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Circle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mycircle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new</a:t>
            </a:r>
            <a:r>
              <a:rPr lang="en-US" altLang="zh-CN" sz="2400" dirty="0">
                <a:solidFill>
                  <a:schemeClr val="accent2"/>
                </a:solidFill>
              </a:rPr>
              <a:t> Circle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58094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19536" y="1628800"/>
            <a:ext cx="75608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package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</a:rPr>
              <a:t>graphics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	</a:t>
            </a: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class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Circle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{</a:t>
            </a: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. . .</a:t>
            </a: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  <a:p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2800" dirty="0">
                <a:solidFill>
                  <a:srgbClr val="C00000"/>
                </a:solidFill>
              </a:rPr>
              <a:t>package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1"/>
                </a:solidFill>
              </a:rPr>
              <a:t>mygraph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class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Circle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{</a:t>
            </a: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. . .</a:t>
            </a: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057328" y="1772816"/>
            <a:ext cx="5431160" cy="36674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defRPr/>
            </a:pPr>
            <a:r>
              <a:rPr lang="en-US" altLang="zh-CN" sz="2800" kern="0" dirty="0">
                <a:solidFill>
                  <a:srgbClr val="FFFFFF"/>
                </a:solidFill>
                <a:latin typeface="+mj-lt"/>
                <a:ea typeface="华文中宋" pitchFamily="2" charset="-122"/>
              </a:rPr>
              <a:t>import graphics.*;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altLang="zh-CN" sz="2800" kern="0" dirty="0">
                <a:solidFill>
                  <a:srgbClr val="FFFFFF"/>
                </a:solidFill>
                <a:latin typeface="+mj-lt"/>
                <a:ea typeface="华文中宋" pitchFamily="2" charset="-122"/>
              </a:rPr>
              <a:t>import </a:t>
            </a:r>
            <a:r>
              <a:rPr lang="en-US" altLang="zh-CN" sz="2800" kern="0" dirty="0" err="1">
                <a:solidFill>
                  <a:srgbClr val="FFFFFF"/>
                </a:solidFill>
                <a:latin typeface="+mj-lt"/>
                <a:ea typeface="华文中宋" pitchFamily="2" charset="-122"/>
              </a:rPr>
              <a:t>mygraphics</a:t>
            </a:r>
            <a:r>
              <a:rPr lang="en-US" altLang="zh-CN" sz="2800" kern="0" dirty="0">
                <a:solidFill>
                  <a:srgbClr val="FFFFFF"/>
                </a:solidFill>
                <a:latin typeface="+mj-lt"/>
                <a:ea typeface="华文中宋" pitchFamily="2" charset="-122"/>
              </a:rPr>
              <a:t>.*;</a:t>
            </a:r>
          </a:p>
          <a:p>
            <a:pPr marL="342900" indent="-342900">
              <a:lnSpc>
                <a:spcPct val="90000"/>
              </a:lnSpc>
              <a:defRPr/>
            </a:pPr>
            <a:endParaRPr lang="en-US" altLang="zh-CN" sz="2800" kern="0" dirty="0">
              <a:solidFill>
                <a:srgbClr val="FFFFFF"/>
              </a:solidFill>
              <a:latin typeface="+mj-lt"/>
              <a:ea typeface="华文中宋" pitchFamily="2" charset="-122"/>
            </a:endParaRPr>
          </a:p>
          <a:p>
            <a:pPr marL="342900" indent="-342900">
              <a:lnSpc>
                <a:spcPct val="90000"/>
              </a:lnSpc>
              <a:defRPr/>
            </a:pPr>
            <a:r>
              <a:rPr lang="en-US" altLang="zh-CN" sz="2800" kern="0" dirty="0">
                <a:solidFill>
                  <a:srgbClr val="FFFFFF"/>
                </a:solidFill>
                <a:latin typeface="+mj-lt"/>
                <a:ea typeface="华文中宋" pitchFamily="2" charset="-122"/>
              </a:rPr>
              <a:t>class Test {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altLang="zh-CN" sz="2800" kern="0" dirty="0">
                <a:solidFill>
                  <a:srgbClr val="FFFFFF"/>
                </a:solidFill>
                <a:latin typeface="+mj-lt"/>
                <a:ea typeface="华文中宋" pitchFamily="2" charset="-122"/>
              </a:rPr>
              <a:t>	… …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altLang="zh-CN" sz="2800" kern="0" dirty="0">
                <a:solidFill>
                  <a:srgbClr val="FFFFFF"/>
                </a:solidFill>
                <a:latin typeface="+mj-lt"/>
                <a:ea typeface="华文中宋" pitchFamily="2" charset="-122"/>
              </a:rPr>
              <a:t>	</a:t>
            </a:r>
            <a:r>
              <a:rPr lang="en-US" altLang="zh-CN" sz="2400" kern="0" dirty="0" err="1">
                <a:solidFill>
                  <a:srgbClr val="FFFFFF"/>
                </a:solidFill>
                <a:latin typeface="+mj-lt"/>
                <a:ea typeface="华文中宋" pitchFamily="2" charset="-122"/>
              </a:rPr>
              <a:t>graphics.Circle</a:t>
            </a:r>
            <a:r>
              <a:rPr lang="en-US" altLang="zh-CN" sz="2400" kern="0" dirty="0">
                <a:solidFill>
                  <a:srgbClr val="FFFFFF"/>
                </a:solidFill>
                <a:latin typeface="+mj-lt"/>
                <a:ea typeface="华文中宋" pitchFamily="2" charset="-122"/>
              </a:rPr>
              <a:t> c = new </a:t>
            </a:r>
            <a:r>
              <a:rPr lang="en-US" altLang="zh-CN" sz="2400" kern="0" dirty="0" err="1">
                <a:solidFill>
                  <a:srgbClr val="FFFFFF"/>
                </a:solidFill>
                <a:latin typeface="+mj-lt"/>
                <a:ea typeface="华文中宋" pitchFamily="2" charset="-122"/>
              </a:rPr>
              <a:t>graphics.Circle</a:t>
            </a:r>
            <a:r>
              <a:rPr lang="en-US" altLang="zh-CN" sz="2400" kern="0" dirty="0">
                <a:solidFill>
                  <a:srgbClr val="FFFFFF"/>
                </a:solidFill>
                <a:latin typeface="+mj-lt"/>
                <a:ea typeface="华文中宋" pitchFamily="2" charset="-122"/>
              </a:rPr>
              <a:t>();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altLang="zh-CN" sz="2400" kern="0" dirty="0">
                <a:solidFill>
                  <a:srgbClr val="FFFFFF"/>
                </a:solidFill>
                <a:latin typeface="+mj-lt"/>
                <a:ea typeface="华文中宋" pitchFamily="2" charset="-122"/>
              </a:rPr>
              <a:t>	</a:t>
            </a:r>
            <a:r>
              <a:rPr lang="en-US" altLang="zh-CN" sz="2400" kern="0" dirty="0" err="1">
                <a:solidFill>
                  <a:srgbClr val="FFFFFF"/>
                </a:solidFill>
                <a:latin typeface="+mj-lt"/>
                <a:ea typeface="华文中宋" pitchFamily="2" charset="-122"/>
              </a:rPr>
              <a:t>mygraph.Circle</a:t>
            </a:r>
            <a:r>
              <a:rPr lang="en-US" altLang="zh-CN" sz="2400" kern="0" dirty="0">
                <a:solidFill>
                  <a:srgbClr val="FFFFFF"/>
                </a:solidFill>
                <a:latin typeface="+mj-lt"/>
                <a:ea typeface="华文中宋" pitchFamily="2" charset="-122"/>
              </a:rPr>
              <a:t> c = new </a:t>
            </a:r>
            <a:r>
              <a:rPr lang="en-US" altLang="zh-CN" sz="2400" kern="0" dirty="0" err="1">
                <a:solidFill>
                  <a:srgbClr val="FFFFFF"/>
                </a:solidFill>
                <a:latin typeface="+mj-lt"/>
                <a:ea typeface="华文中宋" pitchFamily="2" charset="-122"/>
              </a:rPr>
              <a:t>mygrap.Circle</a:t>
            </a:r>
            <a:r>
              <a:rPr lang="en-US" altLang="zh-CN" sz="2400" kern="0" dirty="0">
                <a:solidFill>
                  <a:srgbClr val="FFFFFF"/>
                </a:solidFill>
                <a:latin typeface="+mj-lt"/>
                <a:ea typeface="华文中宋" pitchFamily="2" charset="-122"/>
              </a:rPr>
              <a:t>();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altLang="zh-CN" sz="2400" kern="0" dirty="0">
                <a:solidFill>
                  <a:srgbClr val="FFFFFF"/>
                </a:solidFill>
                <a:latin typeface="+mj-lt"/>
                <a:ea typeface="华文中宋" pitchFamily="2" charset="-122"/>
              </a:rPr>
              <a:t>	… …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altLang="zh-CN" sz="2800" kern="0" dirty="0">
                <a:solidFill>
                  <a:srgbClr val="FFFFFF"/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21D0589A-A8CE-E440-9B3E-47608C6A4E27}"/>
              </a:ext>
            </a:extLst>
          </p:cNvPr>
          <p:cNvSpPr txBox="1"/>
          <p:nvPr/>
        </p:nvSpPr>
        <p:spPr>
          <a:xfrm>
            <a:off x="457199" y="381000"/>
            <a:ext cx="671892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类修饰符与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Package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10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Package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91544" y="1772816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</a:rPr>
              <a:t>package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</a:rPr>
              <a:t>graphics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	</a:t>
            </a: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class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Circle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{</a:t>
            </a: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. . .</a:t>
            </a: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79576" y="3717032"/>
            <a:ext cx="7848872" cy="2943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zh-CN" altLang="en-US" sz="2000" kern="0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rPr>
              <a:t>根目录	</a:t>
            </a:r>
            <a:r>
              <a:rPr lang="en-US" altLang="zh-CN" sz="2000" kern="0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rPr>
              <a:t>	d:xxx\project\src	d:xxx\project\bin</a:t>
            </a:r>
          </a:p>
          <a:p>
            <a:pPr marL="342900" indent="-342900">
              <a:lnSpc>
                <a:spcPct val="90000"/>
              </a:lnSpc>
            </a:pPr>
            <a:r>
              <a:rPr lang="zh-CN" altLang="en-US" sz="2000" kern="0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rPr>
              <a:t>源文件	</a:t>
            </a:r>
            <a:r>
              <a:rPr lang="en-US" altLang="zh-CN" sz="2000" kern="0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rPr>
              <a:t>	d:xxx\project\</a:t>
            </a:r>
            <a:r>
              <a:rPr lang="en-US" altLang="zh-CN" sz="2000" kern="0" dirty="0" err="1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rPr>
              <a:t>src</a:t>
            </a:r>
            <a:r>
              <a:rPr lang="en-US" altLang="zh-CN" sz="2000" kern="0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rPr>
              <a:t>\graphics\Circle.java </a:t>
            </a:r>
          </a:p>
          <a:p>
            <a:pPr marL="342900" indent="-342900">
              <a:lnSpc>
                <a:spcPct val="90000"/>
              </a:lnSpc>
            </a:pPr>
            <a:r>
              <a:rPr lang="zh-CN" altLang="en-US" sz="2000" kern="0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rPr>
              <a:t>编译		</a:t>
            </a:r>
            <a:r>
              <a:rPr lang="en-US" altLang="zh-CN" sz="2000" kern="0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rPr>
              <a:t>cd d:xxx\project\</a:t>
            </a:r>
            <a:r>
              <a:rPr lang="en-US" altLang="zh-CN" sz="2000" kern="0" dirty="0" err="1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rPr>
              <a:t>src</a:t>
            </a:r>
            <a:endParaRPr lang="en-US" altLang="zh-CN" sz="2000" kern="0" dirty="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  <a:p>
            <a:pPr marL="342900" indent="-342900">
              <a:lnSpc>
                <a:spcPct val="90000"/>
              </a:lnSpc>
              <a:defRPr/>
            </a:pPr>
            <a:r>
              <a:rPr lang="en-US" altLang="zh-CN" sz="2000" kern="0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rPr>
              <a:t>			</a:t>
            </a:r>
            <a:r>
              <a:rPr lang="en-US" altLang="zh-CN" sz="2000" kern="0" dirty="0" err="1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rPr>
              <a:t>javac</a:t>
            </a:r>
            <a:r>
              <a:rPr lang="en-US" altLang="zh-CN" sz="2000" kern="0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rPr>
              <a:t> graphics\Circle.java</a:t>
            </a:r>
          </a:p>
          <a:p>
            <a:pPr marL="342900" indent="-342900">
              <a:lnSpc>
                <a:spcPct val="90000"/>
              </a:lnSpc>
              <a:defRPr/>
            </a:pPr>
            <a:endParaRPr lang="en-US" altLang="zh-CN" sz="2000" kern="0" dirty="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  <a:p>
            <a:pPr marL="342900" indent="-342900">
              <a:lnSpc>
                <a:spcPct val="90000"/>
              </a:lnSpc>
            </a:pPr>
            <a:r>
              <a:rPr lang="zh-CN" altLang="en-US" sz="2000" kern="0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rPr>
              <a:t>执行</a:t>
            </a:r>
            <a:r>
              <a:rPr lang="en-US" altLang="zh-CN" sz="2000" kern="0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lang="zh-CN" altLang="en-US" sz="2000" kern="0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rPr>
              <a:t>根目录</a:t>
            </a:r>
            <a:r>
              <a:rPr lang="en-US" altLang="zh-CN" sz="2000" kern="0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rPr>
              <a:t>)  	 cd d:xxx\project\</a:t>
            </a:r>
            <a:r>
              <a:rPr lang="en-US" altLang="zh-CN" sz="2000" kern="0" dirty="0" err="1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rPr>
              <a:t>src</a:t>
            </a:r>
            <a:endParaRPr lang="en-US" altLang="zh-CN" sz="2000" kern="0" dirty="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  <a:p>
            <a:pPr marL="342900" indent="-342900">
              <a:lnSpc>
                <a:spcPct val="90000"/>
              </a:lnSpc>
              <a:defRPr/>
            </a:pPr>
            <a:r>
              <a:rPr lang="en-US" altLang="zh-CN" sz="2000" kern="0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rPr>
              <a:t>			 java graphics\Circle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zh-CN" altLang="en-US" sz="2000" kern="0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rPr>
              <a:t>执行</a:t>
            </a:r>
            <a:r>
              <a:rPr lang="en-US" altLang="zh-CN" sz="2000" kern="0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lang="zh-CN" altLang="en-US" sz="2000" kern="0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rPr>
              <a:t>其他目录</a:t>
            </a:r>
            <a:r>
              <a:rPr lang="en-US" altLang="zh-CN" sz="2000" kern="0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rPr>
              <a:t>)	 cd d:xxx\soft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altLang="zh-CN" sz="2000" kern="0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rPr>
              <a:t>			 java –</a:t>
            </a:r>
            <a:r>
              <a:rPr lang="en-US" altLang="zh-CN" sz="2000" kern="0" dirty="0" err="1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rPr>
              <a:t>classpath</a:t>
            </a:r>
            <a:r>
              <a:rPr lang="en-US" altLang="zh-CN" sz="2000" kern="0" dirty="0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rPr>
              <a:t> d:xxx\project\src  </a:t>
            </a:r>
            <a:r>
              <a:rPr lang="en-US" altLang="zh-CN" sz="2000" kern="0" dirty="0" err="1">
                <a:solidFill>
                  <a:srgbClr val="FFFFFF"/>
                </a:solidFill>
                <a:latin typeface="Calibri" pitchFamily="34" charset="0"/>
                <a:ea typeface="微软雅黑" pitchFamily="34" charset="-122"/>
              </a:rPr>
              <a:t>graphics.HelloWorld</a:t>
            </a:r>
            <a:endParaRPr lang="en-US" altLang="zh-CN" sz="2000" kern="0" dirty="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04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991544" y="1617181"/>
            <a:ext cx="8138610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400" b="1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public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: Declares that the class can be used by any class regardless of its package (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无任何限制，能被所有类访问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</a:t>
            </a:r>
          </a:p>
        </p:txBody>
      </p:sp>
      <p:sp>
        <p:nvSpPr>
          <p:cNvPr id="15" name="矩形 14"/>
          <p:cNvSpPr/>
          <p:nvPr/>
        </p:nvSpPr>
        <p:spPr>
          <a:xfrm>
            <a:off x="2423592" y="3703672"/>
            <a:ext cx="35283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package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graphics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	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public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Circle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{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. . .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public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Triangle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. . . 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</p:txBody>
      </p:sp>
      <p:sp>
        <p:nvSpPr>
          <p:cNvPr id="18" name="矩形 17"/>
          <p:cNvSpPr/>
          <p:nvPr/>
        </p:nvSpPr>
        <p:spPr>
          <a:xfrm>
            <a:off x="6600056" y="2921822"/>
            <a:ext cx="35283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package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paint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	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PaintMethod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. . .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</p:txBody>
      </p:sp>
      <p:sp>
        <p:nvSpPr>
          <p:cNvPr id="19" name="矩形 18"/>
          <p:cNvSpPr/>
          <p:nvPr/>
        </p:nvSpPr>
        <p:spPr>
          <a:xfrm>
            <a:off x="6600056" y="4805181"/>
            <a:ext cx="35283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package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test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	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. . .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4218603" y="4485283"/>
            <a:ext cx="363415" cy="797170"/>
          </a:xfrm>
          <a:custGeom>
            <a:avLst/>
            <a:gdLst>
              <a:gd name="connsiteX0" fmla="*/ 363415 w 363415"/>
              <a:gd name="connsiteY0" fmla="*/ 797170 h 797170"/>
              <a:gd name="connsiteX1" fmla="*/ 35169 w 363415"/>
              <a:gd name="connsiteY1" fmla="*/ 527539 h 797170"/>
              <a:gd name="connsiteX2" fmla="*/ 117231 w 363415"/>
              <a:gd name="connsiteY2" fmla="*/ 211016 h 797170"/>
              <a:gd name="connsiteX3" fmla="*/ 0 w 363415"/>
              <a:gd name="connsiteY3" fmla="*/ 0 h 79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415" h="797170">
                <a:moveTo>
                  <a:pt x="363415" y="797170"/>
                </a:moveTo>
                <a:cubicBezTo>
                  <a:pt x="219807" y="711200"/>
                  <a:pt x="76200" y="625231"/>
                  <a:pt x="35169" y="527539"/>
                </a:cubicBezTo>
                <a:cubicBezTo>
                  <a:pt x="-5862" y="429847"/>
                  <a:pt x="123092" y="298939"/>
                  <a:pt x="117231" y="211016"/>
                </a:cubicBezTo>
                <a:cubicBezTo>
                  <a:pt x="111370" y="123093"/>
                  <a:pt x="15631" y="35169"/>
                  <a:pt x="0" y="0"/>
                </a:cubicBez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4400310" y="4491483"/>
            <a:ext cx="2960077" cy="1289359"/>
          </a:xfrm>
          <a:custGeom>
            <a:avLst/>
            <a:gdLst>
              <a:gd name="connsiteX0" fmla="*/ 2836984 w 2836984"/>
              <a:gd name="connsiteY0" fmla="*/ 1090246 h 1271149"/>
              <a:gd name="connsiteX1" fmla="*/ 1746738 w 2836984"/>
              <a:gd name="connsiteY1" fmla="*/ 1184031 h 1271149"/>
              <a:gd name="connsiteX2" fmla="*/ 0 w 2836984"/>
              <a:gd name="connsiteY2" fmla="*/ 0 h 127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6984" h="1271149">
                <a:moveTo>
                  <a:pt x="2836984" y="1090246"/>
                </a:moveTo>
                <a:cubicBezTo>
                  <a:pt x="2528276" y="1227992"/>
                  <a:pt x="2219569" y="1365739"/>
                  <a:pt x="1746738" y="1184031"/>
                </a:cubicBezTo>
                <a:cubicBezTo>
                  <a:pt x="1273907" y="1002323"/>
                  <a:pt x="636953" y="501161"/>
                  <a:pt x="0" y="0"/>
                </a:cubicBez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582017" y="3712523"/>
            <a:ext cx="3048000" cy="921858"/>
          </a:xfrm>
          <a:custGeom>
            <a:avLst/>
            <a:gdLst>
              <a:gd name="connsiteX0" fmla="*/ 2989384 w 2989384"/>
              <a:gd name="connsiteY0" fmla="*/ 0 h 781524"/>
              <a:gd name="connsiteX1" fmla="*/ 1453661 w 2989384"/>
              <a:gd name="connsiteY1" fmla="*/ 339969 h 781524"/>
              <a:gd name="connsiteX2" fmla="*/ 832338 w 2989384"/>
              <a:gd name="connsiteY2" fmla="*/ 762000 h 781524"/>
              <a:gd name="connsiteX3" fmla="*/ 0 w 2989384"/>
              <a:gd name="connsiteY3" fmla="*/ 715107 h 78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9384" h="781524">
                <a:moveTo>
                  <a:pt x="2989384" y="0"/>
                </a:moveTo>
                <a:cubicBezTo>
                  <a:pt x="2401276" y="106484"/>
                  <a:pt x="1813169" y="212969"/>
                  <a:pt x="1453661" y="339969"/>
                </a:cubicBezTo>
                <a:cubicBezTo>
                  <a:pt x="1094153" y="466969"/>
                  <a:pt x="1074615" y="699477"/>
                  <a:pt x="832338" y="762000"/>
                </a:cubicBezTo>
                <a:cubicBezTo>
                  <a:pt x="590061" y="824523"/>
                  <a:pt x="41031" y="717061"/>
                  <a:pt x="0" y="715107"/>
                </a:cubicBez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11094A34-6142-4048-903C-A709B428C3E0}"/>
              </a:ext>
            </a:extLst>
          </p:cNvPr>
          <p:cNvSpPr txBox="1"/>
          <p:nvPr/>
        </p:nvSpPr>
        <p:spPr>
          <a:xfrm>
            <a:off x="457199" y="381000"/>
            <a:ext cx="671892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类修饰符与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Package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89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991544" y="1617181"/>
            <a:ext cx="8138610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无修饰</a:t>
            </a:r>
            <a:r>
              <a:rPr lang="en-US" altLang="zh-CN" sz="2400" b="1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(default)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: a class can be used only by other classes in the same package (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仅仅能被同一个包中的其他类引用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2423592" y="3703672"/>
            <a:ext cx="35283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package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graphics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	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Circle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{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. . .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public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Triangle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. . . 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6600056" y="2921822"/>
            <a:ext cx="35283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package </a:t>
            </a:r>
            <a:r>
              <a:rPr lang="en-US" altLang="zh-CN" sz="2400" dirty="0">
                <a:solidFill>
                  <a:schemeClr val="accent1"/>
                </a:solidFill>
              </a:rPr>
              <a:t>paint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	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PaintMethod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. . .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6600056" y="4805181"/>
            <a:ext cx="35283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package </a:t>
            </a:r>
            <a:r>
              <a:rPr lang="en-US" altLang="zh-CN" sz="2400" dirty="0">
                <a:solidFill>
                  <a:schemeClr val="accent1"/>
                </a:solidFill>
              </a:rPr>
              <a:t>test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	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. . .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4218603" y="4485283"/>
            <a:ext cx="363415" cy="797170"/>
          </a:xfrm>
          <a:custGeom>
            <a:avLst/>
            <a:gdLst>
              <a:gd name="connsiteX0" fmla="*/ 363415 w 363415"/>
              <a:gd name="connsiteY0" fmla="*/ 797170 h 797170"/>
              <a:gd name="connsiteX1" fmla="*/ 35169 w 363415"/>
              <a:gd name="connsiteY1" fmla="*/ 527539 h 797170"/>
              <a:gd name="connsiteX2" fmla="*/ 117231 w 363415"/>
              <a:gd name="connsiteY2" fmla="*/ 211016 h 797170"/>
              <a:gd name="connsiteX3" fmla="*/ 0 w 363415"/>
              <a:gd name="connsiteY3" fmla="*/ 0 h 79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415" h="797170">
                <a:moveTo>
                  <a:pt x="363415" y="797170"/>
                </a:moveTo>
                <a:cubicBezTo>
                  <a:pt x="219807" y="711200"/>
                  <a:pt x="76200" y="625231"/>
                  <a:pt x="35169" y="527539"/>
                </a:cubicBezTo>
                <a:cubicBezTo>
                  <a:pt x="-5862" y="429847"/>
                  <a:pt x="123092" y="298939"/>
                  <a:pt x="117231" y="211016"/>
                </a:cubicBezTo>
                <a:cubicBezTo>
                  <a:pt x="111370" y="123093"/>
                  <a:pt x="15631" y="35169"/>
                  <a:pt x="0" y="0"/>
                </a:cubicBez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400310" y="4491483"/>
            <a:ext cx="2960077" cy="1289359"/>
          </a:xfrm>
          <a:custGeom>
            <a:avLst/>
            <a:gdLst>
              <a:gd name="connsiteX0" fmla="*/ 2836984 w 2836984"/>
              <a:gd name="connsiteY0" fmla="*/ 1090246 h 1271149"/>
              <a:gd name="connsiteX1" fmla="*/ 1746738 w 2836984"/>
              <a:gd name="connsiteY1" fmla="*/ 1184031 h 1271149"/>
              <a:gd name="connsiteX2" fmla="*/ 0 w 2836984"/>
              <a:gd name="connsiteY2" fmla="*/ 0 h 127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6984" h="1271149">
                <a:moveTo>
                  <a:pt x="2836984" y="1090246"/>
                </a:moveTo>
                <a:cubicBezTo>
                  <a:pt x="2528276" y="1227992"/>
                  <a:pt x="2219569" y="1365739"/>
                  <a:pt x="1746738" y="1184031"/>
                </a:cubicBezTo>
                <a:cubicBezTo>
                  <a:pt x="1273907" y="1002323"/>
                  <a:pt x="636953" y="501161"/>
                  <a:pt x="0" y="0"/>
                </a:cubicBez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582017" y="3712523"/>
            <a:ext cx="3048000" cy="921858"/>
          </a:xfrm>
          <a:custGeom>
            <a:avLst/>
            <a:gdLst>
              <a:gd name="connsiteX0" fmla="*/ 2989384 w 2989384"/>
              <a:gd name="connsiteY0" fmla="*/ 0 h 781524"/>
              <a:gd name="connsiteX1" fmla="*/ 1453661 w 2989384"/>
              <a:gd name="connsiteY1" fmla="*/ 339969 h 781524"/>
              <a:gd name="connsiteX2" fmla="*/ 832338 w 2989384"/>
              <a:gd name="connsiteY2" fmla="*/ 762000 h 781524"/>
              <a:gd name="connsiteX3" fmla="*/ 0 w 2989384"/>
              <a:gd name="connsiteY3" fmla="*/ 715107 h 78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9384" h="781524">
                <a:moveTo>
                  <a:pt x="2989384" y="0"/>
                </a:moveTo>
                <a:cubicBezTo>
                  <a:pt x="2401276" y="106484"/>
                  <a:pt x="1813169" y="212969"/>
                  <a:pt x="1453661" y="339969"/>
                </a:cubicBezTo>
                <a:cubicBezTo>
                  <a:pt x="1094153" y="466969"/>
                  <a:pt x="1074615" y="699477"/>
                  <a:pt x="832338" y="762000"/>
                </a:cubicBezTo>
                <a:cubicBezTo>
                  <a:pt x="590061" y="824523"/>
                  <a:pt x="41031" y="717061"/>
                  <a:pt x="0" y="715107"/>
                </a:cubicBez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346" name="Picture 2" descr="C:\Users\Administrator\Desktop\java课件\pics\02\叉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192" y="3968615"/>
            <a:ext cx="465584" cy="46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dministrator\Desktop\java课件\pics\02\叉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317" y="5315257"/>
            <a:ext cx="465584" cy="46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F0C4D136-67F8-E445-BB3F-B37D728F99D4}"/>
              </a:ext>
            </a:extLst>
          </p:cNvPr>
          <p:cNvSpPr txBox="1"/>
          <p:nvPr/>
        </p:nvSpPr>
        <p:spPr>
          <a:xfrm>
            <a:off x="457199" y="381000"/>
            <a:ext cx="671892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类修饰符与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Package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701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991544" y="1412776"/>
            <a:ext cx="8138610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400" b="1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abstract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: Declares that the class cannot be instantiated (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声明该类不能被实例化。称为抽象类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,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出现在继承关系中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2133745" y="3696792"/>
            <a:ext cx="2376264" cy="5891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Thing(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东西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3746" y="4286249"/>
            <a:ext cx="2378079" cy="129614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getName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getWeight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getType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isItCanbeEaten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5520" y="3094051"/>
            <a:ext cx="3242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1"/>
                </a:solidFill>
              </a:rPr>
              <a:t>public </a:t>
            </a:r>
            <a:r>
              <a:rPr lang="en-US" altLang="zh-CN" sz="2000" b="1" dirty="0">
                <a:solidFill>
                  <a:schemeClr val="accent2"/>
                </a:solidFill>
              </a:rPr>
              <a:t>abstract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</a:rPr>
              <a:t>class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Thing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678362" y="2564905"/>
            <a:ext cx="2666111" cy="1723831"/>
            <a:chOff x="6154361" y="2564904"/>
            <a:chExt cx="2378079" cy="1723831"/>
          </a:xfrm>
        </p:grpSpPr>
        <p:sp>
          <p:nvSpPr>
            <p:cNvPr id="8" name="矩形 7"/>
            <p:cNvSpPr/>
            <p:nvPr/>
          </p:nvSpPr>
          <p:spPr>
            <a:xfrm>
              <a:off x="6154361" y="2564904"/>
              <a:ext cx="2376264" cy="427386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Vegetables</a:t>
              </a:r>
              <a:endPara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154361" y="2992591"/>
              <a:ext cx="2378079" cy="1296144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getName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()</a:t>
              </a:r>
            </a:p>
            <a:p>
              <a:r>
                <a:rPr lang="en-US" altLang="zh-CN" sz="2000" b="1" dirty="0" err="1">
                  <a:solidFill>
                    <a:schemeClr val="accent2"/>
                  </a:solidFill>
                </a:rPr>
                <a:t>getWeight</a:t>
              </a:r>
              <a:r>
                <a:rPr lang="en-US" altLang="zh-CN" sz="2000" b="1" dirty="0">
                  <a:solidFill>
                    <a:schemeClr val="accent2"/>
                  </a:solidFill>
                </a:rPr>
                <a:t>()  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</a:t>
              </a:r>
              <a:r>
                <a:rPr lang="en-US" altLang="zh-CN" sz="2000" b="1" dirty="0">
                  <a:solidFill>
                    <a:schemeClr val="accent2"/>
                  </a:solidFill>
                </a:rPr>
                <a:t>//kg</a:t>
              </a:r>
            </a:p>
            <a:p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getType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(p1,p2,p3)</a:t>
              </a:r>
            </a:p>
            <a:p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isItCanbeEaten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()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678362" y="4657498"/>
            <a:ext cx="2666111" cy="1723831"/>
            <a:chOff x="6154361" y="4657497"/>
            <a:chExt cx="2378079" cy="1723831"/>
          </a:xfrm>
        </p:grpSpPr>
        <p:sp>
          <p:nvSpPr>
            <p:cNvPr id="10" name="矩形 9"/>
            <p:cNvSpPr/>
            <p:nvPr/>
          </p:nvSpPr>
          <p:spPr>
            <a:xfrm>
              <a:off x="6154361" y="4657497"/>
              <a:ext cx="2376264" cy="427386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Diamond</a:t>
              </a:r>
              <a:endParaRPr lang="zh-CN" altLang="en-US" sz="20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54361" y="5085184"/>
              <a:ext cx="2378079" cy="1296144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getName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()</a:t>
              </a:r>
            </a:p>
            <a:p>
              <a:r>
                <a:rPr lang="en-US" altLang="zh-CN" sz="2000" b="1" dirty="0" err="1">
                  <a:solidFill>
                    <a:schemeClr val="accent2"/>
                  </a:solidFill>
                </a:rPr>
                <a:t>getWeight</a:t>
              </a:r>
              <a:r>
                <a:rPr lang="en-US" altLang="zh-CN" sz="2000" b="1" dirty="0">
                  <a:solidFill>
                    <a:schemeClr val="accent2"/>
                  </a:solidFill>
                </a:rPr>
                <a:t>()  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</a:t>
              </a:r>
              <a:r>
                <a:rPr lang="en-US" altLang="zh-CN" sz="2000" b="1" dirty="0">
                  <a:solidFill>
                    <a:schemeClr val="accent2"/>
                  </a:solidFill>
                </a:rPr>
                <a:t>//carat</a:t>
              </a:r>
            </a:p>
            <a:p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getType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(p1,p2,p3)</a:t>
              </a:r>
            </a:p>
            <a:p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isItCanbeEaten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()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" name="任意多边形 6"/>
          <p:cNvSpPr/>
          <p:nvPr/>
        </p:nvSpPr>
        <p:spPr>
          <a:xfrm>
            <a:off x="4501662" y="3188677"/>
            <a:ext cx="3165230" cy="1324708"/>
          </a:xfrm>
          <a:custGeom>
            <a:avLst/>
            <a:gdLst>
              <a:gd name="connsiteX0" fmla="*/ 0 w 3165230"/>
              <a:gd name="connsiteY0" fmla="*/ 1324708 h 1324708"/>
              <a:gd name="connsiteX1" fmla="*/ 1055076 w 3165230"/>
              <a:gd name="connsiteY1" fmla="*/ 410308 h 1324708"/>
              <a:gd name="connsiteX2" fmla="*/ 2485292 w 3165230"/>
              <a:gd name="connsiteY2" fmla="*/ 316523 h 1324708"/>
              <a:gd name="connsiteX3" fmla="*/ 3165230 w 3165230"/>
              <a:gd name="connsiteY3" fmla="*/ 0 h 1324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5230" h="1324708">
                <a:moveTo>
                  <a:pt x="0" y="1324708"/>
                </a:moveTo>
                <a:cubicBezTo>
                  <a:pt x="320430" y="951523"/>
                  <a:pt x="640861" y="578339"/>
                  <a:pt x="1055076" y="410308"/>
                </a:cubicBezTo>
                <a:cubicBezTo>
                  <a:pt x="1469291" y="242277"/>
                  <a:pt x="2133600" y="384908"/>
                  <a:pt x="2485292" y="316523"/>
                </a:cubicBezTo>
                <a:cubicBezTo>
                  <a:pt x="2836984" y="248138"/>
                  <a:pt x="3001107" y="124069"/>
                  <a:pt x="3165230" y="0"/>
                </a:cubicBez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4501662" y="4581056"/>
            <a:ext cx="3188676" cy="1008185"/>
          </a:xfrm>
          <a:custGeom>
            <a:avLst/>
            <a:gdLst>
              <a:gd name="connsiteX0" fmla="*/ 0 w 3188676"/>
              <a:gd name="connsiteY0" fmla="*/ 0 h 1008185"/>
              <a:gd name="connsiteX1" fmla="*/ 1125415 w 3188676"/>
              <a:gd name="connsiteY1" fmla="*/ 117231 h 1008185"/>
              <a:gd name="connsiteX2" fmla="*/ 2074984 w 3188676"/>
              <a:gd name="connsiteY2" fmla="*/ 691662 h 1008185"/>
              <a:gd name="connsiteX3" fmla="*/ 3188676 w 3188676"/>
              <a:gd name="connsiteY3" fmla="*/ 1008185 h 1008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8676" h="1008185">
                <a:moveTo>
                  <a:pt x="0" y="0"/>
                </a:moveTo>
                <a:cubicBezTo>
                  <a:pt x="389792" y="977"/>
                  <a:pt x="779584" y="1954"/>
                  <a:pt x="1125415" y="117231"/>
                </a:cubicBezTo>
                <a:cubicBezTo>
                  <a:pt x="1471246" y="232508"/>
                  <a:pt x="1731107" y="543170"/>
                  <a:pt x="2074984" y="691662"/>
                </a:cubicBezTo>
                <a:cubicBezTo>
                  <a:pt x="2418861" y="840154"/>
                  <a:pt x="2803768" y="924169"/>
                  <a:pt x="3188676" y="1008185"/>
                </a:cubicBez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98959" y="399137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+mj-lt"/>
              </a:rPr>
              <a:t>extends</a:t>
            </a:r>
            <a:endParaRPr lang="zh-CN" altLang="en-US" sz="2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1544" y="5889466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抽象类中的方法不必在抽象类中实现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因为没有意义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BD8FB85F-398C-574C-8A27-40DE895ED13F}"/>
              </a:ext>
            </a:extLst>
          </p:cNvPr>
          <p:cNvSpPr txBox="1"/>
          <p:nvPr/>
        </p:nvSpPr>
        <p:spPr>
          <a:xfrm>
            <a:off x="457199" y="381000"/>
            <a:ext cx="671892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类修饰符与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Package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701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991544" y="1340768"/>
            <a:ext cx="8138610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400" b="1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final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: Declares that the class cannot be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subclassed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(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声明该类不能有子类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8800" y="2590800"/>
            <a:ext cx="8458200" cy="12192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final class </a:t>
            </a:r>
            <a:r>
              <a:rPr lang="en-US" altLang="zh-CN" sz="24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ChessAlgorithm</a:t>
            </a: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. . .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}</a:t>
            </a:r>
            <a:endParaRPr lang="en-US" altLang="zh-CN" kern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8800" y="3886200"/>
            <a:ext cx="8458200" cy="12192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class </a:t>
            </a:r>
            <a:r>
              <a:rPr lang="en-US" altLang="zh-CN" sz="24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BetterChessAlgorithm</a:t>
            </a: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zh-CN" sz="2400" kern="0" dirty="0">
                <a:solidFill>
                  <a:schemeClr val="accent2"/>
                </a:solidFill>
                <a:latin typeface="+mj-lt"/>
              </a:rPr>
              <a:t>extends</a:t>
            </a: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altLang="zh-CN" sz="24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ChessAlgorithm</a:t>
            </a: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{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. . .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28800" y="5257800"/>
            <a:ext cx="8458200" cy="15240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</a:rPr>
              <a:t>Can't subclass final classes: class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</a:rPr>
              <a:t>ChessAlgorithm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Tahoma" pitchFamily="34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</a:rPr>
              <a:t>class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</a:rPr>
              <a:t>BetterChessAlgorithm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</a:rPr>
              <a:t> extends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</a:rPr>
              <a:t>ChessAlgorithm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</a:rPr>
              <a:t> {</a:t>
            </a:r>
          </a:p>
          <a:p>
            <a:pPr algn="l"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</a:rPr>
              <a:t>      ^</a:t>
            </a:r>
          </a:p>
          <a:p>
            <a:pPr algn="l">
              <a:lnSpc>
                <a:spcPct val="90000"/>
              </a:lnSpc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</a:rPr>
              <a:t>1 error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48F8D207-D071-964B-A98E-B848CD5A9CDA}"/>
              </a:ext>
            </a:extLst>
          </p:cNvPr>
          <p:cNvSpPr txBox="1"/>
          <p:nvPr/>
        </p:nvSpPr>
        <p:spPr>
          <a:xfrm>
            <a:off x="457199" y="381000"/>
            <a:ext cx="671892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类修饰符与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Package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70162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47</a:t>
            </a:fld>
            <a:endParaRPr lang="zh-CN" altLang="en-US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569058"/>
              </p:ext>
            </p:extLst>
          </p:nvPr>
        </p:nvGraphicFramePr>
        <p:xfrm>
          <a:off x="1676400" y="1335108"/>
          <a:ext cx="8839200" cy="5118228"/>
        </p:xfrm>
        <a:graphic>
          <a:graphicData uri="http://schemas.openxmlformats.org/drawingml/2006/table">
            <a:tbl>
              <a:tblPr/>
              <a:tblGrid>
                <a:gridCol w="146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5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类声明开始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public class 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AutoCar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extends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Car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21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体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  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private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String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Brand;   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private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int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Gas;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成员变量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18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   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AutoCar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(String s, 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int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i)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        Brand = s;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        Gas = i;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   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构造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3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   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public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void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run()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        if (Gas &gt; 0) {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System.out.println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(“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开车中！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”); Gas-=10}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        else      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System.out.println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(“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没有油了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!”);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   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成员方法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run()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2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   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public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void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display()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       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System.out.println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(“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品牌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:”+Brand +“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油量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:” + Gas);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   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成员方法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display()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类声明结束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999656" y="1700808"/>
            <a:ext cx="7344816" cy="4392488"/>
          </a:xfrm>
          <a:prstGeom prst="rect">
            <a:avLst/>
          </a:prstGeom>
          <a:solidFill>
            <a:schemeClr val="accent3">
              <a:alpha val="29020"/>
            </a:schemeClr>
          </a:solidFill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320E015-FF99-D64E-806F-C685390CDE10}"/>
              </a:ext>
            </a:extLst>
          </p:cNvPr>
          <p:cNvSpPr txBox="1"/>
          <p:nvPr/>
        </p:nvSpPr>
        <p:spPr>
          <a:xfrm>
            <a:off x="457199" y="381000"/>
            <a:ext cx="671892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类成员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142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351584" y="4221088"/>
            <a:ext cx="7560840" cy="2088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207568" y="1702374"/>
            <a:ext cx="8352928" cy="2049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90000"/>
              <a:defRPr/>
            </a:pPr>
            <a:r>
              <a:rPr kumimoji="1" lang="en-US" altLang="zh-CN" sz="2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itchFamily="34" charset="0"/>
                <a:ea typeface="微软雅黑" pitchFamily="34" charset="-122"/>
              </a:rPr>
              <a:t>[</a:t>
            </a:r>
            <a:r>
              <a:rPr kumimoji="1" lang="zh-CN" altLang="en-US" sz="2000" kern="0" dirty="0">
                <a:solidFill>
                  <a:srgbClr val="4F81BD"/>
                </a:solidFill>
                <a:latin typeface="Calibri" pitchFamily="34" charset="0"/>
                <a:ea typeface="微软雅黑" pitchFamily="34" charset="-122"/>
              </a:rPr>
              <a:t>访问权限修饰符</a:t>
            </a:r>
            <a:r>
              <a:rPr kumimoji="1" lang="en-US" altLang="zh-CN" sz="2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itchFamily="34" charset="0"/>
                <a:ea typeface="微软雅黑" pitchFamily="34" charset="-122"/>
              </a:rPr>
              <a:t>]	</a:t>
            </a:r>
            <a:r>
              <a:rPr kumimoji="1" lang="zh-CN" altLang="en-US" sz="2000" kern="0" dirty="0">
                <a:solidFill>
                  <a:srgbClr val="4F81BD"/>
                </a:solidFill>
                <a:latin typeface="Calibri" pitchFamily="34" charset="0"/>
                <a:ea typeface="微软雅黑" pitchFamily="34" charset="-122"/>
              </a:rPr>
              <a:t>类型</a:t>
            </a:r>
            <a:r>
              <a:rPr kumimoji="1" lang="en-US" altLang="zh-CN" sz="2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itchFamily="34" charset="0"/>
                <a:ea typeface="微软雅黑" pitchFamily="34" charset="-122"/>
              </a:rPr>
              <a:t>	</a:t>
            </a:r>
            <a:r>
              <a:rPr kumimoji="1" lang="zh-CN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itchFamily="34" charset="0"/>
                <a:ea typeface="微软雅黑" pitchFamily="34" charset="-122"/>
              </a:rPr>
              <a:t>成员变量</a:t>
            </a:r>
            <a:r>
              <a:rPr kumimoji="1" lang="en-US" altLang="zh-CN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itchFamily="34" charset="0"/>
                <a:ea typeface="微软雅黑" pitchFamily="34" charset="-122"/>
              </a:rPr>
              <a:t>1</a:t>
            </a:r>
            <a:r>
              <a:rPr kumimoji="1" lang="en-US" altLang="zh-CN" sz="2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itchFamily="34" charset="0"/>
                <a:ea typeface="微软雅黑" pitchFamily="34" charset="-122"/>
              </a:rPr>
              <a:t>;</a:t>
            </a:r>
          </a:p>
          <a:p>
            <a:pPr marL="609600" indent="-609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90000"/>
              <a:defRPr/>
            </a:pPr>
            <a:endParaRPr kumimoji="1" lang="en-US" altLang="zh-CN" sz="2400" kern="0" dirty="0">
              <a:solidFill>
                <a:prstClr val="black">
                  <a:lumMod val="65000"/>
                  <a:lumOff val="35000"/>
                </a:prstClr>
              </a:solidFill>
              <a:latin typeface="Calibri" pitchFamily="34" charset="0"/>
              <a:ea typeface="微软雅黑" pitchFamily="34" charset="-122"/>
            </a:endParaRPr>
          </a:p>
          <a:p>
            <a:pPr marL="609600" indent="-609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90000"/>
              <a:defRPr/>
            </a:pPr>
            <a:r>
              <a:rPr kumimoji="1" lang="en-US" altLang="zh-CN" sz="2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itchFamily="34" charset="0"/>
                <a:ea typeface="微软雅黑" pitchFamily="34" charset="-122"/>
              </a:rPr>
              <a:t>[</a:t>
            </a:r>
            <a:r>
              <a:rPr kumimoji="1" lang="zh-CN" altLang="en-US" sz="2000" kern="0" dirty="0">
                <a:solidFill>
                  <a:srgbClr val="4F81BD"/>
                </a:solidFill>
                <a:latin typeface="Calibri" pitchFamily="34" charset="0"/>
                <a:ea typeface="微软雅黑" pitchFamily="34" charset="-122"/>
              </a:rPr>
              <a:t>访问权限修饰符</a:t>
            </a:r>
            <a:r>
              <a:rPr kumimoji="1" lang="en-US" altLang="zh-CN" sz="2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itchFamily="34" charset="0"/>
                <a:ea typeface="微软雅黑" pitchFamily="34" charset="-122"/>
              </a:rPr>
              <a:t>]	</a:t>
            </a:r>
            <a:r>
              <a:rPr kumimoji="1" lang="zh-CN" altLang="en-US" sz="2000" kern="0" dirty="0">
                <a:solidFill>
                  <a:srgbClr val="4F81BD"/>
                </a:solidFill>
                <a:latin typeface="Calibri" pitchFamily="34" charset="0"/>
                <a:ea typeface="微软雅黑" pitchFamily="34" charset="-122"/>
              </a:rPr>
              <a:t>类型</a:t>
            </a:r>
            <a:r>
              <a:rPr kumimoji="1" lang="zh-CN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itchFamily="34" charset="0"/>
                <a:ea typeface="微软雅黑" pitchFamily="34" charset="-122"/>
              </a:rPr>
              <a:t>	成员方法</a:t>
            </a:r>
            <a:r>
              <a:rPr kumimoji="1" lang="en-US" altLang="zh-CN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itchFamily="34" charset="0"/>
                <a:ea typeface="微软雅黑" pitchFamily="34" charset="-122"/>
              </a:rPr>
              <a:t>1 (</a:t>
            </a:r>
            <a:r>
              <a:rPr kumimoji="1" lang="zh-CN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itchFamily="34" charset="0"/>
                <a:ea typeface="微软雅黑" pitchFamily="34" charset="-122"/>
              </a:rPr>
              <a:t>参数</a:t>
            </a:r>
            <a:r>
              <a:rPr kumimoji="1" lang="en-US" altLang="zh-CN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itchFamily="34" charset="0"/>
                <a:ea typeface="微软雅黑" pitchFamily="34" charset="-122"/>
              </a:rPr>
              <a:t>1, [</a:t>
            </a:r>
            <a:r>
              <a:rPr kumimoji="1" lang="zh-CN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itchFamily="34" charset="0"/>
                <a:ea typeface="微软雅黑" pitchFamily="34" charset="-122"/>
              </a:rPr>
              <a:t>参数</a:t>
            </a:r>
            <a:r>
              <a:rPr kumimoji="1" lang="en-US" altLang="zh-CN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itchFamily="34" charset="0"/>
                <a:ea typeface="微软雅黑" pitchFamily="34" charset="-122"/>
              </a:rPr>
              <a:t>2, …]) </a:t>
            </a:r>
            <a:r>
              <a:rPr kumimoji="1" lang="en-US" altLang="zh-CN" sz="2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itchFamily="34" charset="0"/>
                <a:ea typeface="微软雅黑" pitchFamily="34" charset="-122"/>
              </a:rPr>
              <a:t>{</a:t>
            </a:r>
          </a:p>
          <a:p>
            <a:pPr marL="609600" indent="-609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90000"/>
              <a:defRPr/>
            </a:pPr>
            <a:r>
              <a:rPr kumimoji="1" lang="en-US" altLang="zh-CN" sz="2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itchFamily="34" charset="0"/>
                <a:ea typeface="微软雅黑" pitchFamily="34" charset="-122"/>
              </a:rPr>
              <a:t>		</a:t>
            </a:r>
            <a:r>
              <a:rPr kumimoji="1" lang="zh-CN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itchFamily="34" charset="0"/>
                <a:ea typeface="微软雅黑" pitchFamily="34" charset="-122"/>
              </a:rPr>
              <a:t>方法体</a:t>
            </a:r>
            <a:r>
              <a:rPr kumimoji="1" lang="en-US" altLang="zh-CN" sz="2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itchFamily="34" charset="0"/>
                <a:ea typeface="微软雅黑" pitchFamily="34" charset="-122"/>
              </a:rPr>
              <a:t>;</a:t>
            </a:r>
          </a:p>
          <a:p>
            <a:pPr marL="609600" indent="-609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90000"/>
              <a:defRPr/>
            </a:pPr>
            <a:r>
              <a:rPr kumimoji="1" lang="en-US" altLang="zh-CN" sz="2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itchFamily="34" charset="0"/>
                <a:ea typeface="微软雅黑" pitchFamily="34" charset="-122"/>
              </a:rPr>
              <a:t>}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211506" y="1556792"/>
            <a:ext cx="2228310" cy="70732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4295800" y="2264112"/>
            <a:ext cx="1656184" cy="1884968"/>
          </a:xfrm>
          <a:custGeom>
            <a:avLst/>
            <a:gdLst>
              <a:gd name="connsiteX0" fmla="*/ 0 w 949569"/>
              <a:gd name="connsiteY0" fmla="*/ 0 h 808892"/>
              <a:gd name="connsiteX1" fmla="*/ 175846 w 949569"/>
              <a:gd name="connsiteY1" fmla="*/ 328246 h 808892"/>
              <a:gd name="connsiteX2" fmla="*/ 738554 w 949569"/>
              <a:gd name="connsiteY2" fmla="*/ 539262 h 808892"/>
              <a:gd name="connsiteX3" fmla="*/ 949569 w 949569"/>
              <a:gd name="connsiteY3" fmla="*/ 808892 h 80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9569" h="808892">
                <a:moveTo>
                  <a:pt x="0" y="0"/>
                </a:moveTo>
                <a:cubicBezTo>
                  <a:pt x="26377" y="119184"/>
                  <a:pt x="52754" y="238369"/>
                  <a:pt x="175846" y="328246"/>
                </a:cubicBezTo>
                <a:cubicBezTo>
                  <a:pt x="298938" y="418123"/>
                  <a:pt x="609600" y="459154"/>
                  <a:pt x="738554" y="539262"/>
                </a:cubicBezTo>
                <a:cubicBezTo>
                  <a:pt x="867508" y="619370"/>
                  <a:pt x="908538" y="714131"/>
                  <a:pt x="949569" y="808892"/>
                </a:cubicBez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39616" y="4581128"/>
            <a:ext cx="1878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</a:rPr>
              <a:t>public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43046" y="4581128"/>
            <a:ext cx="1878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</a:rPr>
              <a:t>private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24981" y="4581127"/>
            <a:ext cx="1878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</a:rPr>
              <a:t>protected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08840" y="4580786"/>
            <a:ext cx="2431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无修饰</a:t>
            </a:r>
            <a:r>
              <a:rPr lang="en-US" altLang="zh-CN" sz="2800" b="1" dirty="0">
                <a:solidFill>
                  <a:schemeClr val="accent2"/>
                </a:solidFill>
              </a:rPr>
              <a:t>(default)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39616" y="5517232"/>
            <a:ext cx="1878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</a:rPr>
              <a:t>static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79776" y="5517231"/>
            <a:ext cx="1878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</a:rPr>
              <a:t>final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00EE278E-F13A-2143-9F1A-9F8F6E9F5FE9}"/>
              </a:ext>
            </a:extLst>
          </p:cNvPr>
          <p:cNvSpPr txBox="1"/>
          <p:nvPr/>
        </p:nvSpPr>
        <p:spPr>
          <a:xfrm>
            <a:off x="457199" y="381000"/>
            <a:ext cx="671892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类成员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84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3" grpId="0" animBg="1"/>
      <p:bldP spid="14" grpId="0" animBg="1"/>
      <p:bldP spid="18" grpId="0"/>
      <p:bldP spid="20" grpId="0"/>
      <p:bldP spid="21" grpId="0"/>
      <p:bldP spid="22" grpId="0"/>
      <p:bldP spid="23" grpId="0"/>
      <p:bldP spid="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135560" y="1538789"/>
            <a:ext cx="784887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SzPct val="90000"/>
            </a:pPr>
            <a:r>
              <a:rPr lang="en-US" altLang="zh-CN" sz="2800" b="1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public</a:t>
            </a:r>
            <a:r>
              <a:rPr lang="en-US" altLang="zh-CN" sz="2800" dirty="0"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公共变量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公共方法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</a:t>
            </a:r>
          </a:p>
          <a:p>
            <a:pPr marL="609600" indent="-609600">
              <a:buSzPct val="9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——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容许全权访问，无任何限制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lang="zh-CN" altLang="en-US" sz="200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先构造对象再访问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155080" y="2564904"/>
            <a:ext cx="3530600" cy="4176464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同一个包中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endParaRPr lang="zh-CN" altLang="en-US" sz="2000" dirty="0">
              <a:latin typeface="Calibri" pitchFamily="34" charset="0"/>
              <a:ea typeface="微软雅黑" pitchFamily="34" charset="-122"/>
            </a:endParaRP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class A {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A() { ; }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</a:t>
            </a:r>
            <a:r>
              <a:rPr lang="en-US" altLang="zh-CN" sz="20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public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x;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</a:t>
            </a:r>
            <a:r>
              <a:rPr lang="en-US" altLang="zh-CN" sz="20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public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void print() { ; }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}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class B {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void test() {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	</a:t>
            </a:r>
            <a:r>
              <a:rPr lang="en-US" altLang="zh-CN" sz="20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A </a:t>
            </a:r>
            <a:r>
              <a:rPr lang="en-US" altLang="zh-CN" sz="2000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a</a:t>
            </a:r>
            <a:r>
              <a:rPr lang="en-US" altLang="zh-CN" sz="20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 = new A();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		</a:t>
            </a:r>
            <a:r>
              <a:rPr lang="en-US" altLang="zh-CN" sz="2000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a.x</a:t>
            </a:r>
            <a:r>
              <a:rPr lang="en-US" altLang="zh-CN" sz="20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 = 100;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		</a:t>
            </a:r>
            <a:r>
              <a:rPr lang="en-US" altLang="zh-CN" sz="2000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a.print</a:t>
            </a:r>
            <a:r>
              <a:rPr lang="en-US" altLang="zh-CN" sz="20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();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}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}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116588" y="2564904"/>
            <a:ext cx="3579813" cy="4176464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不在同一个包中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package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abc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;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public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class A {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     </a:t>
            </a:r>
            <a:r>
              <a:rPr lang="en-US" altLang="zh-CN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public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A() {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；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}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     </a:t>
            </a:r>
            <a:r>
              <a:rPr lang="en-US" altLang="zh-CN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public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x;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     </a:t>
            </a:r>
            <a:r>
              <a:rPr lang="en-US" altLang="zh-CN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public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void print() {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；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}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}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package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xyz;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import </a:t>
            </a:r>
            <a:r>
              <a:rPr lang="en-US" altLang="zh-CN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abc.A</a:t>
            </a:r>
            <a:r>
              <a:rPr lang="en-US" altLang="zh-CN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;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class B {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void test() {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	</a:t>
            </a:r>
            <a:r>
              <a:rPr lang="en-US" altLang="zh-CN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A </a:t>
            </a:r>
            <a:r>
              <a:rPr lang="en-US" altLang="zh-CN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a</a:t>
            </a:r>
            <a:r>
              <a:rPr lang="en-US" altLang="zh-CN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 = new A();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		</a:t>
            </a:r>
            <a:r>
              <a:rPr lang="en-US" altLang="zh-CN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a.x</a:t>
            </a:r>
            <a:r>
              <a:rPr lang="en-US" altLang="zh-CN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 = 100;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		</a:t>
            </a:r>
            <a:r>
              <a:rPr lang="en-US" altLang="zh-CN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a.print</a:t>
            </a:r>
            <a:r>
              <a:rPr lang="en-US" altLang="zh-CN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();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}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}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FFA1F74C-5990-8546-8F15-D3D298856B02}"/>
              </a:ext>
            </a:extLst>
          </p:cNvPr>
          <p:cNvSpPr txBox="1"/>
          <p:nvPr/>
        </p:nvSpPr>
        <p:spPr>
          <a:xfrm>
            <a:off x="457199" y="381000"/>
            <a:ext cx="671892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类成员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10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999656" y="1988840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90000"/>
            </a:pPr>
            <a:r>
              <a:rPr kumimoji="1" lang="zh-CN" altLang="en-US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kumimoji="1" lang="zh-CN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用</a:t>
            </a:r>
            <a:r>
              <a:rPr kumimoji="1" lang="zh-CN" altLang="en-US" sz="2400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客观世界</a:t>
            </a:r>
            <a:r>
              <a:rPr kumimoji="1" lang="zh-CN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中描述事物的方法来描述程序</a:t>
            </a:r>
          </a:p>
        </p:txBody>
      </p:sp>
      <p:sp>
        <p:nvSpPr>
          <p:cNvPr id="15" name="矩形 14"/>
          <p:cNvSpPr/>
          <p:nvPr/>
        </p:nvSpPr>
        <p:spPr>
          <a:xfrm>
            <a:off x="2567608" y="2860503"/>
            <a:ext cx="2736304" cy="1080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面向过程编程</a:t>
            </a:r>
          </a:p>
        </p:txBody>
      </p:sp>
      <p:sp>
        <p:nvSpPr>
          <p:cNvPr id="19" name="矩形 18"/>
          <p:cNvSpPr/>
          <p:nvPr/>
        </p:nvSpPr>
        <p:spPr>
          <a:xfrm>
            <a:off x="6600056" y="2852936"/>
            <a:ext cx="2736304" cy="1080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面向对象编程</a:t>
            </a: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935760" y="3940624"/>
            <a:ext cx="0" cy="424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968208" y="393305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5560" y="4313311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开机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 TV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开关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32004" y="4293097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电视 </a:t>
            </a:r>
            <a:r>
              <a:rPr lang="en-US" altLang="zh-CN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开机（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TV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开关）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53962" y="2564904"/>
            <a:ext cx="414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打开电视机</a:t>
            </a:r>
            <a:endParaRPr lang="en-US" altLang="zh-CN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720" name="直接箭头连接符 30719"/>
          <p:cNvCxnSpPr/>
          <p:nvPr/>
        </p:nvCxnSpPr>
        <p:spPr>
          <a:xfrm flipH="1">
            <a:off x="2783632" y="4754761"/>
            <a:ext cx="432048" cy="3907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1" name="TextBox 30720"/>
          <p:cNvSpPr txBox="1"/>
          <p:nvPr/>
        </p:nvSpPr>
        <p:spPr>
          <a:xfrm>
            <a:off x="2279576" y="515724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4439816" y="4774977"/>
            <a:ext cx="504056" cy="370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83832" y="5170769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6600056" y="4754761"/>
            <a:ext cx="432048" cy="3907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68008" y="5174523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</a:p>
        </p:txBody>
      </p:sp>
      <p:cxnSp>
        <p:nvCxnSpPr>
          <p:cNvPr id="30727" name="直接箭头连接符 30726"/>
          <p:cNvCxnSpPr/>
          <p:nvPr/>
        </p:nvCxnSpPr>
        <p:spPr>
          <a:xfrm>
            <a:off x="7680176" y="4754761"/>
            <a:ext cx="0" cy="3907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231324" y="5174523"/>
            <a:ext cx="1456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成员方法</a:t>
            </a:r>
          </a:p>
        </p:txBody>
      </p:sp>
      <p:cxnSp>
        <p:nvCxnSpPr>
          <p:cNvPr id="30729" name="直接箭头连接符 30728"/>
          <p:cNvCxnSpPr/>
          <p:nvPr/>
        </p:nvCxnSpPr>
        <p:spPr>
          <a:xfrm>
            <a:off x="8688288" y="4754761"/>
            <a:ext cx="720080" cy="31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840688" y="5177407"/>
            <a:ext cx="1456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成员变量</a:t>
            </a: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4307F9C8-2F49-054C-8571-601107EB6A82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54061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135560" y="1312312"/>
            <a:ext cx="784887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SzPct val="90000"/>
            </a:pPr>
            <a:r>
              <a:rPr lang="en-US" altLang="zh-CN" sz="2800" b="1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private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私有变量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私有方法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</a:t>
            </a:r>
          </a:p>
          <a:p>
            <a:pPr marL="609600" indent="-609600">
              <a:buSzPct val="9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——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仅能在定义该私有成员的类中被访问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96000" y="2580774"/>
            <a:ext cx="3671888" cy="3080474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Tahoma" pitchFamily="34" charset="0"/>
              </a:rPr>
              <a:t>D:\&gt;javac A.java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  <a:cs typeface="Tahoma" pitchFamily="34" charset="0"/>
              </a:rPr>
              <a:t>D:\&gt;javac B.java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  <a:cs typeface="Tahoma" pitchFamily="34" charset="0"/>
              </a:rPr>
              <a:t>x has private access in A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  <a:cs typeface="Tahoma" pitchFamily="34" charset="0"/>
              </a:rPr>
              <a:t>               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  <a:cs typeface="Tahoma" pitchFamily="34" charset="0"/>
              </a:rPr>
              <a:t>a.x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  <a:cs typeface="Tahoma" pitchFamily="34" charset="0"/>
              </a:rPr>
              <a:t> = 100;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  <a:cs typeface="Tahoma" pitchFamily="34" charset="0"/>
              </a:rPr>
              <a:t>                  ^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  <a:cs typeface="Tahoma" pitchFamily="34" charset="0"/>
              </a:rPr>
              <a:t>print() has private access in A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  <a:cs typeface="Tahoma" pitchFamily="34" charset="0"/>
              </a:rPr>
              <a:t>               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  <a:cs typeface="Tahoma" pitchFamily="34" charset="0"/>
              </a:rPr>
              <a:t>a.print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  <a:cs typeface="Tahoma" pitchFamily="34" charset="0"/>
              </a:rPr>
              <a:t>();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  <a:cs typeface="Tahoma" pitchFamily="34" charset="0"/>
              </a:rPr>
              <a:t>                  ^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  <a:cs typeface="Tahoma" pitchFamily="34" charset="0"/>
              </a:rPr>
              <a:t>2 errors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33601" y="2276874"/>
            <a:ext cx="3241675" cy="453650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同一个包中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class A {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</a:t>
            </a:r>
            <a:r>
              <a:rPr lang="en-US" altLang="zh-CN" sz="20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private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x;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</a:t>
            </a:r>
            <a:r>
              <a:rPr lang="en-US" altLang="zh-CN" sz="20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private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void print() { ; }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</a:t>
            </a:r>
            <a:r>
              <a:rPr lang="en-US" altLang="zh-CN" sz="20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public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void test () {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	</a:t>
            </a:r>
            <a:r>
              <a:rPr lang="en-US" altLang="zh-CN" sz="20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print();	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     }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}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class B {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void test() {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	</a:t>
            </a:r>
            <a:r>
              <a:rPr lang="en-US" altLang="zh-CN" sz="20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A </a:t>
            </a:r>
            <a:r>
              <a:rPr lang="en-US" altLang="zh-CN" sz="2000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a</a:t>
            </a:r>
            <a:r>
              <a:rPr lang="en-US" altLang="zh-CN" sz="20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 = new A();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		</a:t>
            </a:r>
            <a:r>
              <a:rPr lang="en-US" altLang="zh-CN" sz="2000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a.x</a:t>
            </a:r>
            <a:r>
              <a:rPr lang="en-US" altLang="zh-CN" sz="20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 = 100;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		</a:t>
            </a:r>
            <a:r>
              <a:rPr lang="en-US" altLang="zh-CN" sz="2000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a.print</a:t>
            </a:r>
            <a:r>
              <a:rPr lang="en-US" altLang="zh-CN" sz="20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();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		</a:t>
            </a:r>
            <a:r>
              <a:rPr lang="en-US" altLang="zh-CN" sz="2000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a.test</a:t>
            </a:r>
            <a:r>
              <a:rPr lang="en-US" altLang="zh-CN" sz="20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()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}</a:t>
            </a:r>
          </a:p>
          <a:p>
            <a:pPr marL="457200" indent="-4572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}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58FA7A5D-DABD-DB48-B88D-258EC1E8278B}"/>
              </a:ext>
            </a:extLst>
          </p:cNvPr>
          <p:cNvSpPr txBox="1"/>
          <p:nvPr/>
        </p:nvSpPr>
        <p:spPr>
          <a:xfrm>
            <a:off x="457199" y="381000"/>
            <a:ext cx="671892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类成员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262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135560" y="1538789"/>
            <a:ext cx="784887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SzPct val="90000"/>
            </a:pPr>
            <a:r>
              <a:rPr lang="en-US" altLang="zh-CN" sz="2800" b="1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protected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保护变量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保护方法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</a:t>
            </a:r>
          </a:p>
          <a:p>
            <a:pPr marL="609600" indent="-609600">
              <a:buSzPct val="9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——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容许类本身、同一个包中所有类及子类访问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lang="zh-CN" altLang="en-US" sz="200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先构造对象再访问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07568" y="2564905"/>
            <a:ext cx="3625850" cy="3510641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同一个包中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class A {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A(){ ; }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</a:t>
            </a:r>
            <a:r>
              <a:rPr lang="en-US" altLang="zh-CN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protected</a:t>
            </a: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x;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</a:t>
            </a:r>
            <a:r>
              <a:rPr lang="en-US" altLang="zh-CN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protected</a:t>
            </a: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void print() { ; }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}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class B {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void test() {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	</a:t>
            </a:r>
            <a:r>
              <a:rPr lang="en-US" altLang="zh-CN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A </a:t>
            </a:r>
            <a:r>
              <a:rPr lang="en-US" altLang="zh-CN" kern="0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a</a:t>
            </a:r>
            <a:r>
              <a:rPr lang="en-US" altLang="zh-CN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 = new A();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		</a:t>
            </a:r>
            <a:r>
              <a:rPr lang="en-US" altLang="zh-CN" kern="0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a.x</a:t>
            </a:r>
            <a:r>
              <a:rPr lang="en-US" altLang="zh-CN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 = 100;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		</a:t>
            </a:r>
            <a:r>
              <a:rPr lang="en-US" altLang="zh-CN" kern="0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a.print</a:t>
            </a:r>
            <a:r>
              <a:rPr lang="en-US" altLang="zh-CN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();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}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312992" y="2564904"/>
            <a:ext cx="3527425" cy="386104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不在同一个包中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package</a:t>
            </a: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 </a:t>
            </a:r>
            <a:r>
              <a:rPr lang="en-US" altLang="zh-CN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abc</a:t>
            </a: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;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public</a:t>
            </a: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class A {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        </a:t>
            </a:r>
            <a:r>
              <a:rPr lang="en-US" altLang="zh-CN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public</a:t>
            </a: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A() { ; }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</a:t>
            </a:r>
            <a:r>
              <a:rPr lang="en-US" altLang="zh-CN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protected</a:t>
            </a: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x;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</a:t>
            </a:r>
            <a:r>
              <a:rPr lang="en-US" altLang="zh-CN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protected</a:t>
            </a: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void print() { ; }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}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package</a:t>
            </a: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xyz;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import </a:t>
            </a:r>
            <a:r>
              <a:rPr lang="en-US" altLang="zh-CN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abc.A</a:t>
            </a: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;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class B extends A {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void test(B b) {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		</a:t>
            </a:r>
            <a:r>
              <a:rPr lang="en-US" altLang="zh-CN" kern="0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b.x</a:t>
            </a:r>
            <a:r>
              <a:rPr lang="en-US" altLang="zh-CN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 = 100;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		</a:t>
            </a:r>
            <a:r>
              <a:rPr lang="en-US" altLang="zh-CN" kern="0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b.print</a:t>
            </a:r>
            <a:r>
              <a:rPr lang="en-US" altLang="zh-CN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();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	}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}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ED07FF07-40CD-2B43-9E39-CB13F9228EAB}"/>
              </a:ext>
            </a:extLst>
          </p:cNvPr>
          <p:cNvSpPr txBox="1"/>
          <p:nvPr/>
        </p:nvSpPr>
        <p:spPr>
          <a:xfrm>
            <a:off x="457199" y="381000"/>
            <a:ext cx="671892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类成员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9876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135560" y="1538789"/>
            <a:ext cx="784887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SzPct val="90000"/>
            </a:pPr>
            <a:r>
              <a:rPr lang="zh-CN" altLang="en-US" sz="2000" b="1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无修饰</a:t>
            </a:r>
            <a:r>
              <a:rPr lang="en-US" altLang="zh-CN" sz="2800" b="1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default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友好变量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友好方法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</a:t>
            </a:r>
          </a:p>
          <a:p>
            <a:pPr marL="609600" indent="-609600">
              <a:buSzPct val="9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——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容许类本身、同一个包中所有类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lang="zh-CN" altLang="en-US" sz="200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先构造对象再访问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198342" y="2441794"/>
            <a:ext cx="3625850" cy="401154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同一个包中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class A {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A(){ ; }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</a:t>
            </a:r>
            <a:r>
              <a:rPr lang="en-US" altLang="zh-CN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x;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void print() { 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                </a:t>
            </a:r>
            <a:r>
              <a:rPr lang="en-US" altLang="zh-CN" kern="0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System.out.println</a:t>
            </a:r>
            <a:r>
              <a:rPr lang="en-US" altLang="zh-CN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(x);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        }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}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class B {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void test() {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	</a:t>
            </a:r>
            <a:r>
              <a:rPr lang="en-US" altLang="zh-CN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A </a:t>
            </a:r>
            <a:r>
              <a:rPr lang="en-US" altLang="zh-CN" kern="0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a</a:t>
            </a:r>
            <a:r>
              <a:rPr lang="en-US" altLang="zh-CN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 = new A();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		</a:t>
            </a:r>
            <a:r>
              <a:rPr lang="en-US" altLang="zh-CN" kern="0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a.x</a:t>
            </a:r>
            <a:r>
              <a:rPr lang="en-US" altLang="zh-CN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 = 100;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		</a:t>
            </a:r>
            <a:r>
              <a:rPr lang="en-US" altLang="zh-CN" kern="0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a.print</a:t>
            </a:r>
            <a:r>
              <a:rPr lang="en-US" altLang="zh-CN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();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}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}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85C0B11D-1626-D54E-9692-67940AB56E1F}"/>
              </a:ext>
            </a:extLst>
          </p:cNvPr>
          <p:cNvSpPr txBox="1"/>
          <p:nvPr/>
        </p:nvSpPr>
        <p:spPr>
          <a:xfrm>
            <a:off x="457199" y="381000"/>
            <a:ext cx="671892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类成员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16585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53</a:t>
            </a:fld>
            <a:endParaRPr lang="zh-CN" altLang="en-US"/>
          </a:p>
        </p:txBody>
      </p:sp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60835"/>
              </p:ext>
            </p:extLst>
          </p:nvPr>
        </p:nvGraphicFramePr>
        <p:xfrm>
          <a:off x="1847528" y="1981200"/>
          <a:ext cx="8382000" cy="40640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名称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访问权修饰符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类本身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子类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所有类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公共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Symbol" pitchFamily="18" charset="2"/>
                        </a:rPr>
                        <a:t>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友好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无（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default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）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保护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私有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2">
            <a:extLst>
              <a:ext uri="{FF2B5EF4-FFF2-40B4-BE49-F238E27FC236}">
                <a16:creationId xmlns:a16="http://schemas.microsoft.com/office/drawing/2014/main" id="{14FC5862-A21D-CB44-8551-0CCB4E1019AF}"/>
              </a:ext>
            </a:extLst>
          </p:cNvPr>
          <p:cNvSpPr txBox="1"/>
          <p:nvPr/>
        </p:nvSpPr>
        <p:spPr>
          <a:xfrm>
            <a:off x="457199" y="381000"/>
            <a:ext cx="671892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类成员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2445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135560" y="1538789"/>
            <a:ext cx="784887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SzPct val="90000"/>
            </a:pPr>
            <a:r>
              <a:rPr lang="en-US" altLang="zh-CN" sz="2800" b="1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static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静态变量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静态方法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</a:t>
            </a:r>
          </a:p>
          <a:p>
            <a:pPr marL="609600" indent="-609600">
              <a:buSzPct val="9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——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类成员独立于类的对象，可直接根据类名调用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lang="zh-CN" altLang="en-US" sz="2000" dirty="0">
                <a:solidFill>
                  <a:schemeClr val="accent1"/>
                </a:solidFill>
                <a:latin typeface="Calibri" pitchFamily="34" charset="0"/>
                <a:ea typeface="微软雅黑" pitchFamily="34" charset="-122"/>
              </a:rPr>
              <a:t>无需构造对象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23592" y="2441794"/>
            <a:ext cx="7416824" cy="401154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</a:pPr>
            <a:r>
              <a:rPr lang="en-US" altLang="zh-CN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class S {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</a:pPr>
            <a:r>
              <a:rPr lang="en-US" altLang="zh-CN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</a:t>
            </a:r>
            <a:r>
              <a:rPr lang="en-US" altLang="zh-CN" sz="2800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static</a:t>
            </a:r>
            <a:r>
              <a:rPr lang="en-US" altLang="zh-CN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8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A = 12, B = 34;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</a:pPr>
            <a:r>
              <a:rPr lang="en-US" altLang="zh-CN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</a:t>
            </a:r>
            <a:r>
              <a:rPr lang="en-US" altLang="zh-CN" sz="2800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static</a:t>
            </a:r>
            <a:r>
              <a:rPr lang="en-US" altLang="zh-CN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void print() { ; }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</a:pPr>
            <a:r>
              <a:rPr lang="en-US" altLang="zh-CN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}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</a:pPr>
            <a:r>
              <a:rPr lang="en-US" altLang="zh-CN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class Test {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</a:pPr>
            <a:r>
              <a:rPr lang="en-US" altLang="zh-CN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public static void main(String </a:t>
            </a:r>
            <a:r>
              <a:rPr lang="en-US" altLang="zh-CN" sz="28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args</a:t>
            </a:r>
            <a:r>
              <a:rPr lang="en-US" altLang="zh-CN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[]) {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</a:pPr>
            <a:r>
              <a:rPr lang="en-US" altLang="zh-CN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    </a:t>
            </a:r>
            <a:r>
              <a:rPr lang="en-US" altLang="zh-CN" sz="2800" kern="0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System.out.println</a:t>
            </a:r>
            <a:r>
              <a:rPr lang="en-US" altLang="zh-CN" sz="2800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(“A=“ + S.A + “ B=“ + S.B);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</a:pPr>
            <a:r>
              <a:rPr lang="en-US" altLang="zh-CN" sz="2800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	    </a:t>
            </a:r>
            <a:r>
              <a:rPr lang="en-US" altLang="zh-CN" sz="2800" kern="0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S.print</a:t>
            </a:r>
            <a:r>
              <a:rPr lang="en-US" altLang="zh-CN" sz="2800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();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</a:pPr>
            <a:r>
              <a:rPr lang="en-US" altLang="zh-CN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}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</a:pPr>
            <a:r>
              <a:rPr lang="en-US" altLang="zh-CN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}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F9367C2-12BF-4040-B007-34B83EA7C0EA}"/>
              </a:ext>
            </a:extLst>
          </p:cNvPr>
          <p:cNvSpPr txBox="1"/>
          <p:nvPr/>
        </p:nvSpPr>
        <p:spPr>
          <a:xfrm>
            <a:off x="457199" y="381000"/>
            <a:ext cx="671892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类成员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7512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03104" y="2276873"/>
            <a:ext cx="3504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静态变量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: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</a:rPr>
              <a:t>static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num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静态方法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: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</a:rPr>
              <a:t>static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void print()</a:t>
            </a:r>
          </a:p>
        </p:txBody>
      </p:sp>
      <p:sp>
        <p:nvSpPr>
          <p:cNvPr id="10" name="矩形 9"/>
          <p:cNvSpPr/>
          <p:nvPr/>
        </p:nvSpPr>
        <p:spPr>
          <a:xfrm>
            <a:off x="6960096" y="227687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非静态变量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: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num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非静态方法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rPr>
              <a:t>: void print()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608978" y="2913769"/>
            <a:ext cx="303021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773694" y="2913769"/>
            <a:ext cx="303021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07160" y="300874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静态变量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257119" y="300453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实例变量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16" name="矩形 15"/>
          <p:cNvSpPr/>
          <p:nvPr/>
        </p:nvSpPr>
        <p:spPr>
          <a:xfrm>
            <a:off x="2351584" y="4221088"/>
            <a:ext cx="7560840" cy="2088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7"/>
          <p:cNvSpPr txBox="1"/>
          <p:nvPr/>
        </p:nvSpPr>
        <p:spPr>
          <a:xfrm>
            <a:off x="2639616" y="4581128"/>
            <a:ext cx="1878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6"/>
                </a:solidFill>
              </a:rPr>
              <a:t>public</a:t>
            </a:r>
            <a:endParaRPr lang="zh-CN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18" name="TextBox 19"/>
          <p:cNvSpPr txBox="1"/>
          <p:nvPr/>
        </p:nvSpPr>
        <p:spPr>
          <a:xfrm>
            <a:off x="4043046" y="4581128"/>
            <a:ext cx="1878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6"/>
                </a:solidFill>
              </a:rPr>
              <a:t>private</a:t>
            </a:r>
            <a:endParaRPr lang="zh-CN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19" name="TextBox 20"/>
          <p:cNvSpPr txBox="1"/>
          <p:nvPr/>
        </p:nvSpPr>
        <p:spPr>
          <a:xfrm>
            <a:off x="5524981" y="4581127"/>
            <a:ext cx="1878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6"/>
                </a:solidFill>
              </a:rPr>
              <a:t>protected</a:t>
            </a:r>
            <a:endParaRPr lang="zh-CN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20" name="TextBox 21"/>
          <p:cNvSpPr txBox="1"/>
          <p:nvPr/>
        </p:nvSpPr>
        <p:spPr>
          <a:xfrm>
            <a:off x="7408840" y="4580786"/>
            <a:ext cx="2431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无修饰</a:t>
            </a:r>
            <a:r>
              <a:rPr lang="en-US" altLang="zh-CN" sz="2800" b="1" dirty="0">
                <a:solidFill>
                  <a:schemeClr val="accent6"/>
                </a:solidFill>
              </a:rPr>
              <a:t>(default)</a:t>
            </a:r>
            <a:endParaRPr lang="zh-CN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21" name="TextBox 22"/>
          <p:cNvSpPr txBox="1"/>
          <p:nvPr/>
        </p:nvSpPr>
        <p:spPr>
          <a:xfrm>
            <a:off x="2639616" y="5517232"/>
            <a:ext cx="1878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</a:rPr>
              <a:t>static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22" name="TextBox 23"/>
          <p:cNvSpPr txBox="1"/>
          <p:nvPr/>
        </p:nvSpPr>
        <p:spPr>
          <a:xfrm>
            <a:off x="4079776" y="5517231"/>
            <a:ext cx="1878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6"/>
                </a:solidFill>
              </a:rPr>
              <a:t>final</a:t>
            </a:r>
            <a:endParaRPr lang="zh-CN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622E9A2A-83E3-9745-9A2D-A3486F4F7293}"/>
              </a:ext>
            </a:extLst>
          </p:cNvPr>
          <p:cNvSpPr txBox="1"/>
          <p:nvPr/>
        </p:nvSpPr>
        <p:spPr>
          <a:xfrm>
            <a:off x="457199" y="381000"/>
            <a:ext cx="671892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类成员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1620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47528" y="1268761"/>
            <a:ext cx="4446240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class Square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a, h;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Square()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a = 10; h = 20;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static void print(){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       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System.out.println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(a);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11" name="矩形 10"/>
          <p:cNvSpPr/>
          <p:nvPr/>
        </p:nvSpPr>
        <p:spPr>
          <a:xfrm>
            <a:off x="6528048" y="1700808"/>
            <a:ext cx="3911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Square a1 = </a:t>
            </a:r>
            <a:r>
              <a:rPr lang="en-US" altLang="zh-CN" sz="2800" dirty="0">
                <a:solidFill>
                  <a:schemeClr val="accent2"/>
                </a:solidFill>
              </a:rPr>
              <a:t>new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Square()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28048" y="2549110"/>
            <a:ext cx="3911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Square a2 = </a:t>
            </a:r>
            <a:r>
              <a:rPr lang="en-US" altLang="zh-CN" sz="2800" dirty="0">
                <a:solidFill>
                  <a:schemeClr val="accent2"/>
                </a:solidFill>
              </a:rPr>
              <a:t>new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Square()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375920" y="2224028"/>
            <a:ext cx="1152128" cy="32508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2711624" y="5013176"/>
            <a:ext cx="1656184" cy="1440160"/>
            <a:chOff x="1187624" y="5013176"/>
            <a:chExt cx="1656184" cy="144016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187624" y="5013176"/>
              <a:ext cx="0" cy="144016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187624" y="6453336"/>
              <a:ext cx="1656184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2843808" y="5013176"/>
              <a:ext cx="0" cy="144016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87624" y="5949280"/>
              <a:ext cx="16561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方法区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394466" y="5013176"/>
            <a:ext cx="1656184" cy="1440160"/>
            <a:chOff x="1187624" y="5013176"/>
            <a:chExt cx="1656184" cy="144016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1187624" y="5013176"/>
              <a:ext cx="0" cy="144016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187624" y="6453336"/>
              <a:ext cx="1656184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2843808" y="5013176"/>
              <a:ext cx="0" cy="144016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187624" y="5949280"/>
              <a:ext cx="16561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栈区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040216" y="5013176"/>
            <a:ext cx="1656184" cy="1440160"/>
            <a:chOff x="1187624" y="5013176"/>
            <a:chExt cx="1656184" cy="1440160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1187624" y="5013176"/>
              <a:ext cx="0" cy="144016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187624" y="6453336"/>
              <a:ext cx="1656184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2843808" y="5013176"/>
              <a:ext cx="0" cy="144016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187624" y="5949280"/>
              <a:ext cx="16561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堆区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2279576" y="2924944"/>
            <a:ext cx="3456384" cy="108012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3235570" y="3997570"/>
            <a:ext cx="422031" cy="1312985"/>
          </a:xfrm>
          <a:custGeom>
            <a:avLst/>
            <a:gdLst>
              <a:gd name="connsiteX0" fmla="*/ 422031 w 422031"/>
              <a:gd name="connsiteY0" fmla="*/ 0 h 1312985"/>
              <a:gd name="connsiteX1" fmla="*/ 164123 w 422031"/>
              <a:gd name="connsiteY1" fmla="*/ 422031 h 1312985"/>
              <a:gd name="connsiteX2" fmla="*/ 222739 w 422031"/>
              <a:gd name="connsiteY2" fmla="*/ 1019908 h 1312985"/>
              <a:gd name="connsiteX3" fmla="*/ 0 w 422031"/>
              <a:gd name="connsiteY3" fmla="*/ 1312985 h 1312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031" h="1312985">
                <a:moveTo>
                  <a:pt x="422031" y="0"/>
                </a:moveTo>
                <a:cubicBezTo>
                  <a:pt x="309684" y="126023"/>
                  <a:pt x="197338" y="252046"/>
                  <a:pt x="164123" y="422031"/>
                </a:cubicBezTo>
                <a:cubicBezTo>
                  <a:pt x="130908" y="592016"/>
                  <a:pt x="250093" y="871416"/>
                  <a:pt x="222739" y="1019908"/>
                </a:cubicBezTo>
                <a:cubicBezTo>
                  <a:pt x="195385" y="1168400"/>
                  <a:pt x="97692" y="1240692"/>
                  <a:pt x="0" y="1312985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856130" y="1268760"/>
            <a:ext cx="2151638" cy="43204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720120" y="1723293"/>
            <a:ext cx="1257542" cy="3270739"/>
          </a:xfrm>
          <a:custGeom>
            <a:avLst/>
            <a:gdLst>
              <a:gd name="connsiteX0" fmla="*/ 331418 w 1257542"/>
              <a:gd name="connsiteY0" fmla="*/ 0 h 3270739"/>
              <a:gd name="connsiteX1" fmla="*/ 3172 w 1257542"/>
              <a:gd name="connsiteY1" fmla="*/ 2086708 h 3270739"/>
              <a:gd name="connsiteX2" fmla="*/ 507265 w 1257542"/>
              <a:gd name="connsiteY2" fmla="*/ 2965939 h 3270739"/>
              <a:gd name="connsiteX3" fmla="*/ 1257542 w 1257542"/>
              <a:gd name="connsiteY3" fmla="*/ 3270739 h 3270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7542" h="3270739">
                <a:moveTo>
                  <a:pt x="331418" y="0"/>
                </a:moveTo>
                <a:cubicBezTo>
                  <a:pt x="152641" y="796192"/>
                  <a:pt x="-26136" y="1592385"/>
                  <a:pt x="3172" y="2086708"/>
                </a:cubicBezTo>
                <a:cubicBezTo>
                  <a:pt x="32480" y="2581031"/>
                  <a:pt x="298203" y="2768601"/>
                  <a:pt x="507265" y="2965939"/>
                </a:cubicBezTo>
                <a:cubicBezTo>
                  <a:pt x="716327" y="3163278"/>
                  <a:pt x="986934" y="3217008"/>
                  <a:pt x="1257542" y="3270739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643337" y="1723292"/>
            <a:ext cx="432048" cy="1349038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6060832" y="3071446"/>
            <a:ext cx="1863969" cy="2239108"/>
          </a:xfrm>
          <a:custGeom>
            <a:avLst/>
            <a:gdLst>
              <a:gd name="connsiteX0" fmla="*/ 1863969 w 1863969"/>
              <a:gd name="connsiteY0" fmla="*/ 0 h 1899139"/>
              <a:gd name="connsiteX1" fmla="*/ 1324707 w 1863969"/>
              <a:gd name="connsiteY1" fmla="*/ 808892 h 1899139"/>
              <a:gd name="connsiteX2" fmla="*/ 504092 w 1863969"/>
              <a:gd name="connsiteY2" fmla="*/ 1101969 h 1899139"/>
              <a:gd name="connsiteX3" fmla="*/ 0 w 1863969"/>
              <a:gd name="connsiteY3" fmla="*/ 1899139 h 189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3969" h="1899139">
                <a:moveTo>
                  <a:pt x="1863969" y="0"/>
                </a:moveTo>
                <a:cubicBezTo>
                  <a:pt x="1707661" y="312615"/>
                  <a:pt x="1551353" y="625231"/>
                  <a:pt x="1324707" y="808892"/>
                </a:cubicBezTo>
                <a:cubicBezTo>
                  <a:pt x="1098061" y="992553"/>
                  <a:pt x="724876" y="920261"/>
                  <a:pt x="504092" y="1101969"/>
                </a:cubicBezTo>
                <a:cubicBezTo>
                  <a:pt x="283308" y="1283677"/>
                  <a:pt x="141654" y="1591408"/>
                  <a:pt x="0" y="1899139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328248" y="1700808"/>
            <a:ext cx="2111448" cy="1349038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8873942" y="3062100"/>
            <a:ext cx="822458" cy="2167100"/>
          </a:xfrm>
          <a:custGeom>
            <a:avLst/>
            <a:gdLst>
              <a:gd name="connsiteX0" fmla="*/ 822458 w 822458"/>
              <a:gd name="connsiteY0" fmla="*/ 0 h 2239108"/>
              <a:gd name="connsiteX1" fmla="*/ 693504 w 822458"/>
              <a:gd name="connsiteY1" fmla="*/ 644769 h 2239108"/>
              <a:gd name="connsiteX2" fmla="*/ 400427 w 822458"/>
              <a:gd name="connsiteY2" fmla="*/ 1066800 h 2239108"/>
              <a:gd name="connsiteX3" fmla="*/ 60458 w 822458"/>
              <a:gd name="connsiteY3" fmla="*/ 1735015 h 2239108"/>
              <a:gd name="connsiteX4" fmla="*/ 1842 w 822458"/>
              <a:gd name="connsiteY4" fmla="*/ 2239108 h 2239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458" h="2239108">
                <a:moveTo>
                  <a:pt x="822458" y="0"/>
                </a:moveTo>
                <a:cubicBezTo>
                  <a:pt x="793150" y="233484"/>
                  <a:pt x="763842" y="466969"/>
                  <a:pt x="693504" y="644769"/>
                </a:cubicBezTo>
                <a:cubicBezTo>
                  <a:pt x="623165" y="822569"/>
                  <a:pt x="505935" y="885092"/>
                  <a:pt x="400427" y="1066800"/>
                </a:cubicBezTo>
                <a:cubicBezTo>
                  <a:pt x="294919" y="1248508"/>
                  <a:pt x="126889" y="1539630"/>
                  <a:pt x="60458" y="1735015"/>
                </a:cubicBezTo>
                <a:cubicBezTo>
                  <a:pt x="-5973" y="1930400"/>
                  <a:pt x="-2066" y="2084754"/>
                  <a:pt x="1842" y="2239108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539716" y="5301208"/>
            <a:ext cx="684076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print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5591944" y="5373216"/>
            <a:ext cx="509210" cy="3600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a1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6334091" y="5373216"/>
            <a:ext cx="509210" cy="3600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a2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8100502" y="5359116"/>
            <a:ext cx="747053" cy="5667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a=10</a:t>
            </a:r>
          </a:p>
          <a:p>
            <a:pPr algn="ctr"/>
            <a:r>
              <a:rPr lang="en-US" altLang="zh-CN" sz="2000" dirty="0"/>
              <a:t>h=20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8896117" y="5349770"/>
            <a:ext cx="747053" cy="5667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a=10</a:t>
            </a:r>
          </a:p>
          <a:p>
            <a:pPr algn="ctr"/>
            <a:r>
              <a:rPr lang="en-US" altLang="zh-CN" sz="2000" dirty="0"/>
              <a:t>h=20</a:t>
            </a:r>
            <a:endParaRPr lang="zh-CN" altLang="en-US" sz="2000" dirty="0"/>
          </a:p>
        </p:txBody>
      </p:sp>
      <p:cxnSp>
        <p:nvCxnSpPr>
          <p:cNvPr id="7" name="肘形连接符 6"/>
          <p:cNvCxnSpPr>
            <a:stCxn id="32" idx="0"/>
            <a:endCxn id="42" idx="0"/>
          </p:cNvCxnSpPr>
          <p:nvPr/>
        </p:nvCxnSpPr>
        <p:spPr>
          <a:xfrm rot="5400000" flipH="1" flipV="1">
            <a:off x="7153238" y="4052428"/>
            <a:ext cx="14100" cy="2627479"/>
          </a:xfrm>
          <a:prstGeom prst="bentConnector3">
            <a:avLst>
              <a:gd name="adj1" fmla="val 346727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/>
          <p:nvPr/>
        </p:nvCxnSpPr>
        <p:spPr>
          <a:xfrm rot="5400000" flipH="1" flipV="1">
            <a:off x="7895386" y="4028981"/>
            <a:ext cx="14100" cy="2627479"/>
          </a:xfrm>
          <a:prstGeom prst="bentConnector3">
            <a:avLst>
              <a:gd name="adj1" fmla="val 4963837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bject 2">
            <a:extLst>
              <a:ext uri="{FF2B5EF4-FFF2-40B4-BE49-F238E27FC236}">
                <a16:creationId xmlns:a16="http://schemas.microsoft.com/office/drawing/2014/main" id="{5940CBC8-A02A-D646-BF85-675A030D21EC}"/>
              </a:ext>
            </a:extLst>
          </p:cNvPr>
          <p:cNvSpPr txBox="1"/>
          <p:nvPr/>
        </p:nvSpPr>
        <p:spPr>
          <a:xfrm>
            <a:off x="457199" y="381000"/>
            <a:ext cx="671892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类成员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587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3" grpId="0" animBg="1"/>
      <p:bldP spid="32" grpId="0" animBg="1"/>
      <p:bldP spid="41" grpId="0" animBg="1"/>
      <p:bldP spid="42" grpId="0" animBg="1"/>
      <p:bldP spid="4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631504" y="1844676"/>
            <a:ext cx="4392488" cy="396081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class Test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Test() { ;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华文中宋" pitchFamily="2" charset="-122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</a:t>
            </a:r>
            <a:r>
              <a:rPr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public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void print(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x)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	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System.out.println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(x);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</a:t>
            </a:r>
            <a:r>
              <a:rPr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public static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void main(String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args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[])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	</a:t>
            </a:r>
            <a:r>
              <a:rPr lang="en-US" altLang="zh-CN" sz="2000" dirty="0" err="1">
                <a:solidFill>
                  <a:schemeClr val="accent1"/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itchFamily="2" charset="-122"/>
              </a:rPr>
              <a:t> x = 3;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itchFamily="2" charset="-122"/>
              </a:rPr>
              <a:t>		Test t = new Test();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itchFamily="2" charset="-122"/>
              </a:rPr>
              <a:t>		</a:t>
            </a:r>
            <a:r>
              <a:rPr lang="en-US" altLang="zh-CN" sz="2000" dirty="0" err="1">
                <a:solidFill>
                  <a:schemeClr val="accent1"/>
                </a:solidFill>
                <a:latin typeface="+mj-lt"/>
                <a:ea typeface="华文中宋" pitchFamily="2" charset="-122"/>
              </a:rPr>
              <a:t>t.print</a:t>
            </a:r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itchFamily="2" charset="-122"/>
              </a:rPr>
              <a:t>(x);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	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096000" y="1844824"/>
            <a:ext cx="4536504" cy="36718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class Test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华文中宋" pitchFamily="2" charset="-122"/>
              </a:rPr>
              <a:t>Test() { ;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华文中宋" pitchFamily="2" charset="-122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	</a:t>
            </a:r>
            <a:r>
              <a:rPr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public static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void print(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x)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		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System.out.println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(x);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	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</a:t>
            </a:r>
            <a:r>
              <a:rPr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public static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void main(String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args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[]){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	</a:t>
            </a:r>
            <a:r>
              <a:rPr lang="en-US" altLang="zh-CN" sz="2000" dirty="0" err="1">
                <a:solidFill>
                  <a:schemeClr val="accent1"/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itchFamily="2" charset="-122"/>
              </a:rPr>
              <a:t> x = 3;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华文中宋" pitchFamily="2" charset="-122"/>
              </a:rPr>
              <a:t>		print(x);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19369DAF-479A-C14D-B531-7157CA04C238}"/>
              </a:ext>
            </a:extLst>
          </p:cNvPr>
          <p:cNvSpPr txBox="1"/>
          <p:nvPr/>
        </p:nvSpPr>
        <p:spPr>
          <a:xfrm>
            <a:off x="457199" y="381000"/>
            <a:ext cx="671892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类成员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70665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51089" y="1916113"/>
            <a:ext cx="4897437" cy="3601119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class Test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	public void print(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x)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		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System.out.println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(x);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	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	public static void main(String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args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[])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	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x = 3;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	</a:t>
            </a:r>
            <a:r>
              <a:rPr lang="en-US" altLang="zh-CN" sz="2400" dirty="0">
                <a:solidFill>
                  <a:schemeClr val="accent1"/>
                </a:solidFill>
                <a:latin typeface="+mj-lt"/>
                <a:ea typeface="华文中宋" pitchFamily="2" charset="-122"/>
              </a:rPr>
              <a:t>print(x);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159375" y="3933825"/>
            <a:ext cx="4967288" cy="21463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D:\&gt;javac Test.java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Test.java:9: non-static method print(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)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cannot be referenced from a static context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   print(x);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   ^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1 error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36D5923-E6CD-AC48-AA98-8341B18E37E0}"/>
              </a:ext>
            </a:extLst>
          </p:cNvPr>
          <p:cNvSpPr txBox="1"/>
          <p:nvPr/>
        </p:nvSpPr>
        <p:spPr>
          <a:xfrm>
            <a:off x="457199" y="381000"/>
            <a:ext cx="671892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类成员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438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97885BD-54A7-1846-8487-97B96205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C7F5-0E4C-3440-9D0D-6D8D5C5D80E9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DA0E5B-042B-364A-894D-61C62ACEB30A}"/>
              </a:ext>
            </a:extLst>
          </p:cNvPr>
          <p:cNvSpPr/>
          <p:nvPr/>
        </p:nvSpPr>
        <p:spPr>
          <a:xfrm>
            <a:off x="2135560" y="1538789"/>
            <a:ext cx="784887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SzPct val="90000"/>
            </a:pPr>
            <a:r>
              <a:rPr lang="en-US" altLang="zh-CN" sz="2800" b="1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final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常量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不可重写的方法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</a:t>
            </a:r>
          </a:p>
          <a:p>
            <a:pPr marL="609600" indent="-609600">
              <a:buSzPct val="9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定义常量以及确保一个方法不可被子类重写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55FFCBE-99B1-D049-919B-35188D2E2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68" y="2564904"/>
            <a:ext cx="4824536" cy="401845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同一个包中</a:t>
            </a:r>
            <a:endParaRPr lang="en-US" altLang="zh-CN" kern="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class A {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A(){ ; }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</a:t>
            </a:r>
            <a:r>
              <a:rPr lang="en-US" altLang="zh-CN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final</a:t>
            </a: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int PI</a:t>
            </a: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=</a:t>
            </a: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3.14159;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</a:t>
            </a:r>
            <a:r>
              <a:rPr lang="en-US" altLang="zh-CN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final</a:t>
            </a: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void print() { 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	</a:t>
            </a:r>
            <a:r>
              <a:rPr lang="en-US" altLang="zh-CN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System.out.println</a:t>
            </a: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(“A</a:t>
            </a: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print”); 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}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}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class B </a:t>
            </a:r>
            <a:r>
              <a:rPr lang="en-US" altLang="zh-CN" kern="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extends</a:t>
            </a: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A{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	PI = 3.1415926;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</a:t>
            </a:r>
            <a:r>
              <a:rPr lang="en-US" altLang="zh-CN" kern="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void</a:t>
            </a:r>
            <a:r>
              <a:rPr lang="zh-CN" altLang="en-US" kern="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kern="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print(){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		 </a:t>
            </a:r>
            <a:r>
              <a:rPr lang="en-US" altLang="zh-CN" kern="0" dirty="0" err="1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System.out.println</a:t>
            </a:r>
            <a:r>
              <a:rPr lang="en-US" altLang="zh-CN" kern="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(“B</a:t>
            </a:r>
            <a:r>
              <a:rPr lang="zh-CN" altLang="en-US" kern="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kern="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print”);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	} </a:t>
            </a:r>
          </a:p>
          <a:p>
            <a:pPr marL="457200" indent="-457200">
              <a:lnSpc>
                <a:spcPct val="90000"/>
              </a:lnSpc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}</a:t>
            </a: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AA04B067-BC56-0844-969B-6308FD630EB2}"/>
              </a:ext>
            </a:extLst>
          </p:cNvPr>
          <p:cNvCxnSpPr/>
          <p:nvPr/>
        </p:nvCxnSpPr>
        <p:spPr>
          <a:xfrm flipV="1">
            <a:off x="4223792" y="4293096"/>
            <a:ext cx="3600400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685C8BD-91E2-DC4F-AAFC-CCFE5C56F0BB}"/>
              </a:ext>
            </a:extLst>
          </p:cNvPr>
          <p:cNvCxnSpPr>
            <a:cxnSpLocks/>
          </p:cNvCxnSpPr>
          <p:nvPr/>
        </p:nvCxnSpPr>
        <p:spPr>
          <a:xfrm flipV="1">
            <a:off x="6113538" y="5229201"/>
            <a:ext cx="1710655" cy="47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0C8519F-E468-8247-A775-47DA0DB861F5}"/>
              </a:ext>
            </a:extLst>
          </p:cNvPr>
          <p:cNvSpPr txBox="1"/>
          <p:nvPr/>
        </p:nvSpPr>
        <p:spPr>
          <a:xfrm>
            <a:off x="7824192" y="4005065"/>
            <a:ext cx="238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常量不可改变取值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endParaRPr kumimoji="1" lang="zh-CN" altLang="en-US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94A2A9-80E8-E341-88A6-7CE5D8B00521}"/>
              </a:ext>
            </a:extLst>
          </p:cNvPr>
          <p:cNvSpPr txBox="1"/>
          <p:nvPr/>
        </p:nvSpPr>
        <p:spPr>
          <a:xfrm>
            <a:off x="7841236" y="5044535"/>
            <a:ext cx="238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不可被子类重写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endParaRPr kumimoji="1" lang="zh-CN" altLang="en-US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32EBA1A-EBE9-B14E-B1CF-EA2674E98819}"/>
              </a:ext>
            </a:extLst>
          </p:cNvPr>
          <p:cNvSpPr txBox="1"/>
          <p:nvPr/>
        </p:nvSpPr>
        <p:spPr>
          <a:xfrm>
            <a:off x="457199" y="381000"/>
            <a:ext cx="671892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类成员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40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49154" name="Picture 2" descr="C:\Users\Administrator\Desktop\java课件\pics\04\汽车总成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00" y="1628801"/>
            <a:ext cx="5377382" cy="359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680176" y="141277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刹车功能</a:t>
            </a:r>
          </a:p>
        </p:txBody>
      </p:sp>
      <p:sp>
        <p:nvSpPr>
          <p:cNvPr id="31" name="矩形 30"/>
          <p:cNvSpPr/>
          <p:nvPr/>
        </p:nvSpPr>
        <p:spPr>
          <a:xfrm>
            <a:off x="7715672" y="1979548"/>
            <a:ext cx="2628800" cy="1881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面向过程编程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5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加压（助力泵）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启动（制动油管）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摩擦（刹车片）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减速（）</a:t>
            </a:r>
          </a:p>
        </p:txBody>
      </p:sp>
      <p:sp>
        <p:nvSpPr>
          <p:cNvPr id="32" name="矩形 31"/>
          <p:cNvSpPr/>
          <p:nvPr/>
        </p:nvSpPr>
        <p:spPr>
          <a:xfrm>
            <a:off x="7715672" y="4149080"/>
            <a:ext cx="2628800" cy="11521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面向对象编程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5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汽车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制动（刹车片）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7715672" y="5085184"/>
            <a:ext cx="515380" cy="77991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92144" y="58650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8663100" y="5085184"/>
            <a:ext cx="366972" cy="782796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14248" y="5865096"/>
            <a:ext cx="145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成员方法</a:t>
            </a:r>
          </a:p>
        </p:txBody>
      </p:sp>
      <p:cxnSp>
        <p:nvCxnSpPr>
          <p:cNvPr id="12" name="直接箭头连接符 11"/>
          <p:cNvCxnSpPr>
            <a:endCxn id="13" idx="0"/>
          </p:cNvCxnSpPr>
          <p:nvPr/>
        </p:nvCxnSpPr>
        <p:spPr>
          <a:xfrm>
            <a:off x="9840416" y="5085184"/>
            <a:ext cx="368442" cy="782796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80376" y="5867980"/>
            <a:ext cx="145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成员变量</a:t>
            </a: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A3915BBF-709D-CD44-8697-AF2DC93C94D2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46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 animBg="1"/>
      <p:bldP spid="32" grpId="0" animBg="1"/>
      <p:bldP spid="9" grpId="0"/>
      <p:bldP spid="11" grpId="0"/>
      <p:bldP spid="1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members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135560" y="1538789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SzPct val="90000"/>
            </a:pPr>
            <a:r>
              <a:rPr lang="en-US" altLang="zh-CN" sz="2800" b="1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final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变量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方法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5560" y="2348881"/>
            <a:ext cx="7992888" cy="966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final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变量：变量值不可修改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final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方法：不能被重写（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overriding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）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,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即不能被子类重新定义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008153" y="3429001"/>
            <a:ext cx="4103687" cy="306863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class A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     final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x;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final void print() {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	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System.out.println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(“1”);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class B extends A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void print()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		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  <a:cs typeface="Tahoma" pitchFamily="34" charset="0"/>
              </a:rPr>
              <a:t>System.out.println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  <a:cs typeface="Tahoma" pitchFamily="34" charset="0"/>
              </a:rPr>
              <a:t>(“2”);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  <a:cs typeface="Tahoma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  <a:cs typeface="Tahoma" pitchFamily="34" charset="0"/>
              </a:rPr>
              <a:t>}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5927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51584" y="2564905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Encapsulation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4D23B147-A434-B744-9992-B23480E36D99}"/>
              </a:ext>
            </a:extLst>
          </p:cNvPr>
          <p:cNvSpPr txBox="1"/>
          <p:nvPr/>
        </p:nvSpPr>
        <p:spPr>
          <a:xfrm>
            <a:off x="457199" y="381000"/>
            <a:ext cx="671892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封装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33841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51584" y="2204865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将类的某些信息</a:t>
            </a:r>
            <a:r>
              <a:rPr lang="zh-CN" altLang="en-US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隐藏在类内部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，不允许外部直接访问，但允许使用该类提供的方法实现对隐藏信息的访问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30461" y="5075892"/>
            <a:ext cx="439248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隐藏了类的实现细节，向用户透明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30461" y="5651956"/>
            <a:ext cx="439248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增加了类的安全性，避免误修改类变量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30570" y="3861048"/>
            <a:ext cx="439248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减少代码耦合性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35760" y="4481628"/>
            <a:ext cx="439248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类内部结构可自由修改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93BD0970-7914-BD4F-BE4B-B0A698F32A32}"/>
              </a:ext>
            </a:extLst>
          </p:cNvPr>
          <p:cNvSpPr txBox="1"/>
          <p:nvPr/>
        </p:nvSpPr>
        <p:spPr>
          <a:xfrm>
            <a:off x="457199" y="381000"/>
            <a:ext cx="830309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通过类成员访问权限实现封装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47190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70040" y="1562016"/>
            <a:ext cx="53103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class Person{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public String name ;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public String sex ;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2400" dirty="0">
                <a:solidFill>
                  <a:schemeClr val="accent2"/>
                </a:solidFill>
              </a:rPr>
              <a:t>public </a:t>
            </a:r>
            <a:r>
              <a:rPr lang="en-US" altLang="zh-CN" sz="2400" dirty="0" err="1">
                <a:solidFill>
                  <a:schemeClr val="accent2"/>
                </a:solidFill>
              </a:rPr>
              <a:t>int</a:t>
            </a:r>
            <a:r>
              <a:rPr lang="en-US" altLang="zh-CN" sz="2400" dirty="0">
                <a:solidFill>
                  <a:schemeClr val="accent2"/>
                </a:solidFill>
              </a:rPr>
              <a:t> age ;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 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23592" y="4387275"/>
            <a:ext cx="3312368" cy="15696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Person p = new Person();  </a:t>
            </a:r>
          </a:p>
          <a:p>
            <a:r>
              <a:rPr lang="en-US" altLang="zh-CN" sz="2400" b="1" i="1" dirty="0" err="1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p.age</a:t>
            </a:r>
            <a:r>
              <a:rPr lang="en-US" altLang="zh-CN" sz="2400" b="1" i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= 30;</a:t>
            </a:r>
            <a:r>
              <a:rPr lang="en-US" altLang="zh-CN" sz="2400" b="1" i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p.name=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张三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 </a:t>
            </a:r>
          </a:p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p.sex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男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96000" y="4370328"/>
            <a:ext cx="3672408" cy="1938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age = 25;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Person p = new Person();  </a:t>
            </a:r>
          </a:p>
          <a:p>
            <a:r>
              <a:rPr lang="en-US" altLang="zh-CN" sz="2400" b="1" i="1" dirty="0" err="1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p.age</a:t>
            </a:r>
            <a:r>
              <a:rPr lang="en-US" altLang="zh-CN" sz="2400" b="1" i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= age;  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p.name= “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李四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 </a:t>
            </a:r>
          </a:p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p.sex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男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528647" y="3235569"/>
            <a:ext cx="1559169" cy="1125416"/>
          </a:xfrm>
          <a:custGeom>
            <a:avLst/>
            <a:gdLst>
              <a:gd name="connsiteX0" fmla="*/ 1559169 w 1559169"/>
              <a:gd name="connsiteY0" fmla="*/ 0 h 1125416"/>
              <a:gd name="connsiteX1" fmla="*/ 1242646 w 1559169"/>
              <a:gd name="connsiteY1" fmla="*/ 480646 h 1125416"/>
              <a:gd name="connsiteX2" fmla="*/ 515816 w 1559169"/>
              <a:gd name="connsiteY2" fmla="*/ 762000 h 1125416"/>
              <a:gd name="connsiteX3" fmla="*/ 0 w 1559169"/>
              <a:gd name="connsiteY3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9169" h="1125416">
                <a:moveTo>
                  <a:pt x="1559169" y="0"/>
                </a:moveTo>
                <a:cubicBezTo>
                  <a:pt x="1487853" y="176823"/>
                  <a:pt x="1416538" y="353646"/>
                  <a:pt x="1242646" y="480646"/>
                </a:cubicBezTo>
                <a:cubicBezTo>
                  <a:pt x="1068754" y="607646"/>
                  <a:pt x="722924" y="654538"/>
                  <a:pt x="515816" y="762000"/>
                </a:cubicBezTo>
                <a:cubicBezTo>
                  <a:pt x="308708" y="869462"/>
                  <a:pt x="154354" y="997439"/>
                  <a:pt x="0" y="1125416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6260123" y="3259016"/>
            <a:ext cx="1500554" cy="1031631"/>
          </a:xfrm>
          <a:custGeom>
            <a:avLst/>
            <a:gdLst>
              <a:gd name="connsiteX0" fmla="*/ 0 w 1500554"/>
              <a:gd name="connsiteY0" fmla="*/ 0 h 1031631"/>
              <a:gd name="connsiteX1" fmla="*/ 222739 w 1500554"/>
              <a:gd name="connsiteY1" fmla="*/ 398585 h 1031631"/>
              <a:gd name="connsiteX2" fmla="*/ 867508 w 1500554"/>
              <a:gd name="connsiteY2" fmla="*/ 562708 h 1031631"/>
              <a:gd name="connsiteX3" fmla="*/ 1500554 w 1500554"/>
              <a:gd name="connsiteY3" fmla="*/ 1031631 h 103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0554" h="1031631">
                <a:moveTo>
                  <a:pt x="0" y="0"/>
                </a:moveTo>
                <a:cubicBezTo>
                  <a:pt x="39077" y="152400"/>
                  <a:pt x="78154" y="304800"/>
                  <a:pt x="222739" y="398585"/>
                </a:cubicBezTo>
                <a:cubicBezTo>
                  <a:pt x="367324" y="492370"/>
                  <a:pt x="654539" y="457200"/>
                  <a:pt x="867508" y="562708"/>
                </a:cubicBezTo>
                <a:cubicBezTo>
                  <a:pt x="1080477" y="668216"/>
                  <a:pt x="1290515" y="849923"/>
                  <a:pt x="1500554" y="1031631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60678" y="1772816"/>
            <a:ext cx="157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耦合性高</a:t>
            </a: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E89C77A8-AC84-484D-888D-327650EE2D90}"/>
              </a:ext>
            </a:extLst>
          </p:cNvPr>
          <p:cNvSpPr txBox="1"/>
          <p:nvPr/>
        </p:nvSpPr>
        <p:spPr>
          <a:xfrm>
            <a:off x="457199" y="381000"/>
            <a:ext cx="830309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通过类成员访问权限实现封装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2864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70040" y="1562016"/>
            <a:ext cx="53103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class Person{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public String name ;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public String sex ;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2400" b="1" i="1" dirty="0">
                <a:solidFill>
                  <a:schemeClr val="accent2"/>
                </a:solidFill>
              </a:rPr>
              <a:t>public String age ;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 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35560" y="4387275"/>
            <a:ext cx="3600400" cy="15696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Person p = new Person();  </a:t>
            </a:r>
          </a:p>
          <a:p>
            <a:r>
              <a:rPr lang="en-US" altLang="zh-CN" sz="2400" b="1" i="1" dirty="0" err="1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p.age</a:t>
            </a:r>
            <a:r>
              <a:rPr lang="en-US" altLang="zh-CN" sz="2400" b="1" i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= </a:t>
            </a:r>
            <a:r>
              <a:rPr lang="en-US" altLang="zh-CN" sz="2400" b="1" i="1" dirty="0" err="1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String.valueOf</a:t>
            </a:r>
            <a:r>
              <a:rPr lang="en-US" altLang="zh-CN" sz="2400" b="1" i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(30);</a:t>
            </a:r>
            <a:r>
              <a:rPr lang="en-US" altLang="zh-CN" sz="2400" b="1" i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p.name=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张三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 </a:t>
            </a:r>
          </a:p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p.sex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男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96000" y="4370328"/>
            <a:ext cx="3672408" cy="1938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age = 25;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Person p = new Person();  </a:t>
            </a:r>
          </a:p>
          <a:p>
            <a:r>
              <a:rPr lang="en-US" altLang="zh-CN" sz="2400" b="1" i="1" dirty="0" err="1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p.age</a:t>
            </a:r>
            <a:r>
              <a:rPr lang="en-US" altLang="zh-CN" sz="2400" b="1" i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= </a:t>
            </a:r>
            <a:r>
              <a:rPr lang="en-US" altLang="zh-CN" sz="2400" b="1" i="1" dirty="0" err="1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String.valueOf</a:t>
            </a:r>
            <a:r>
              <a:rPr lang="en-US" altLang="zh-CN" sz="2400" b="1" i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(age);  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p.name= “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李四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 </a:t>
            </a:r>
          </a:p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p.sex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男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528647" y="3235569"/>
            <a:ext cx="1559169" cy="1125416"/>
          </a:xfrm>
          <a:custGeom>
            <a:avLst/>
            <a:gdLst>
              <a:gd name="connsiteX0" fmla="*/ 1559169 w 1559169"/>
              <a:gd name="connsiteY0" fmla="*/ 0 h 1125416"/>
              <a:gd name="connsiteX1" fmla="*/ 1242646 w 1559169"/>
              <a:gd name="connsiteY1" fmla="*/ 480646 h 1125416"/>
              <a:gd name="connsiteX2" fmla="*/ 515816 w 1559169"/>
              <a:gd name="connsiteY2" fmla="*/ 762000 h 1125416"/>
              <a:gd name="connsiteX3" fmla="*/ 0 w 1559169"/>
              <a:gd name="connsiteY3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9169" h="1125416">
                <a:moveTo>
                  <a:pt x="1559169" y="0"/>
                </a:moveTo>
                <a:cubicBezTo>
                  <a:pt x="1487853" y="176823"/>
                  <a:pt x="1416538" y="353646"/>
                  <a:pt x="1242646" y="480646"/>
                </a:cubicBezTo>
                <a:cubicBezTo>
                  <a:pt x="1068754" y="607646"/>
                  <a:pt x="722924" y="654538"/>
                  <a:pt x="515816" y="762000"/>
                </a:cubicBezTo>
                <a:cubicBezTo>
                  <a:pt x="308708" y="869462"/>
                  <a:pt x="154354" y="997439"/>
                  <a:pt x="0" y="1125416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6260123" y="3259016"/>
            <a:ext cx="1500554" cy="1031631"/>
          </a:xfrm>
          <a:custGeom>
            <a:avLst/>
            <a:gdLst>
              <a:gd name="connsiteX0" fmla="*/ 0 w 1500554"/>
              <a:gd name="connsiteY0" fmla="*/ 0 h 1031631"/>
              <a:gd name="connsiteX1" fmla="*/ 222739 w 1500554"/>
              <a:gd name="connsiteY1" fmla="*/ 398585 h 1031631"/>
              <a:gd name="connsiteX2" fmla="*/ 867508 w 1500554"/>
              <a:gd name="connsiteY2" fmla="*/ 562708 h 1031631"/>
              <a:gd name="connsiteX3" fmla="*/ 1500554 w 1500554"/>
              <a:gd name="connsiteY3" fmla="*/ 1031631 h 103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0554" h="1031631">
                <a:moveTo>
                  <a:pt x="0" y="0"/>
                </a:moveTo>
                <a:cubicBezTo>
                  <a:pt x="39077" y="152400"/>
                  <a:pt x="78154" y="304800"/>
                  <a:pt x="222739" y="398585"/>
                </a:cubicBezTo>
                <a:cubicBezTo>
                  <a:pt x="367324" y="492370"/>
                  <a:pt x="654539" y="457200"/>
                  <a:pt x="867508" y="562708"/>
                </a:cubicBezTo>
                <a:cubicBezTo>
                  <a:pt x="1080477" y="668216"/>
                  <a:pt x="1290515" y="849923"/>
                  <a:pt x="1500554" y="1031631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760678" y="1772816"/>
            <a:ext cx="157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耦合性高</a:t>
            </a: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E47B7ED9-E33F-734B-A26D-2D5622FEA480}"/>
              </a:ext>
            </a:extLst>
          </p:cNvPr>
          <p:cNvSpPr txBox="1"/>
          <p:nvPr/>
        </p:nvSpPr>
        <p:spPr>
          <a:xfrm>
            <a:off x="457199" y="381000"/>
            <a:ext cx="830309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通过类成员访问权限实现封装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9726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63552" y="1884888"/>
            <a:ext cx="53103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class Person{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public String name ;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public String sex ;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2400" dirty="0">
                <a:solidFill>
                  <a:schemeClr val="accent2"/>
                </a:solidFill>
              </a:rPr>
              <a:t>private </a:t>
            </a:r>
            <a:r>
              <a:rPr lang="en-US" altLang="zh-CN" sz="2400" dirty="0" err="1">
                <a:solidFill>
                  <a:schemeClr val="accent2"/>
                </a:solidFill>
              </a:rPr>
              <a:t>int</a:t>
            </a:r>
            <a:r>
              <a:rPr lang="en-US" altLang="zh-CN" sz="2400" dirty="0">
                <a:solidFill>
                  <a:schemeClr val="accent2"/>
                </a:solidFill>
              </a:rPr>
              <a:t> age ;  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public void </a:t>
            </a:r>
            <a:r>
              <a:rPr lang="en-US" altLang="zh-CN" sz="2400" dirty="0" err="1">
                <a:solidFill>
                  <a:schemeClr val="accent2"/>
                </a:solidFill>
              </a:rPr>
              <a:t>setAge</a:t>
            </a:r>
            <a:r>
              <a:rPr lang="en-US" altLang="zh-CN" sz="2400" dirty="0">
                <a:solidFill>
                  <a:schemeClr val="accent2"/>
                </a:solidFill>
              </a:rPr>
              <a:t>(</a:t>
            </a:r>
            <a:r>
              <a:rPr lang="en-US" altLang="zh-CN" sz="2400" dirty="0" err="1">
                <a:solidFill>
                  <a:schemeClr val="accent2"/>
                </a:solidFill>
              </a:rPr>
              <a:t>int</a:t>
            </a:r>
            <a:r>
              <a:rPr lang="en-US" altLang="zh-CN" sz="2400" dirty="0">
                <a:solidFill>
                  <a:schemeClr val="accent2"/>
                </a:solidFill>
              </a:rPr>
              <a:t> age){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        </a:t>
            </a:r>
            <a:r>
              <a:rPr lang="en-US" altLang="zh-CN" sz="2400" dirty="0" err="1">
                <a:solidFill>
                  <a:schemeClr val="accent2"/>
                </a:solidFill>
              </a:rPr>
              <a:t>this.age</a:t>
            </a:r>
            <a:r>
              <a:rPr lang="en-US" altLang="zh-CN" sz="2400" dirty="0">
                <a:solidFill>
                  <a:schemeClr val="accent2"/>
                </a:solidFill>
              </a:rPr>
              <a:t> = age;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}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 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72391" y="1737860"/>
            <a:ext cx="3600400" cy="15696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Person p = new Person();  </a:t>
            </a:r>
          </a:p>
          <a:p>
            <a:r>
              <a:rPr lang="en-US" altLang="zh-CN" sz="2400" b="1" i="1" dirty="0" err="1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p.setAge</a:t>
            </a:r>
            <a:r>
              <a:rPr lang="en-US" altLang="zh-CN" sz="2400" b="1" i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(20);</a:t>
            </a:r>
            <a:r>
              <a:rPr lang="en-US" altLang="zh-CN" sz="2400" b="1" i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p.name=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张三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 </a:t>
            </a:r>
          </a:p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p.sex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男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36387" y="3789040"/>
            <a:ext cx="3672408" cy="1938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age = 25;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Person p = new Person();  </a:t>
            </a:r>
          </a:p>
          <a:p>
            <a:r>
              <a:rPr lang="en-US" altLang="zh-CN" sz="2400" b="1" i="1" dirty="0" err="1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p.setAge</a:t>
            </a:r>
            <a:r>
              <a:rPr lang="en-US" altLang="zh-CN" sz="2400" b="1" i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(age);  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p.name= “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李四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 </a:t>
            </a:r>
          </a:p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p.sex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男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39617" y="5463534"/>
            <a:ext cx="157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减小耦合性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5888CB6-E16D-F448-8A94-327BA2CDBDF1}"/>
              </a:ext>
            </a:extLst>
          </p:cNvPr>
          <p:cNvSpPr txBox="1"/>
          <p:nvPr/>
        </p:nvSpPr>
        <p:spPr>
          <a:xfrm>
            <a:off x="457199" y="381000"/>
            <a:ext cx="830309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通过类成员访问权限实现封装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811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59496" y="1884888"/>
            <a:ext cx="53103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class Person{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public String name ;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public String sex ;  </a:t>
            </a:r>
          </a:p>
          <a:p>
            <a:r>
              <a:rPr lang="en-US" altLang="zh-CN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2400" b="1" i="1" dirty="0">
                <a:solidFill>
                  <a:schemeClr val="accent2"/>
                </a:solidFill>
              </a:rPr>
              <a:t>private String age ;  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public void </a:t>
            </a:r>
            <a:r>
              <a:rPr lang="en-US" altLang="zh-CN" sz="2400" dirty="0" err="1">
                <a:solidFill>
                  <a:schemeClr val="accent2"/>
                </a:solidFill>
              </a:rPr>
              <a:t>setAge</a:t>
            </a:r>
            <a:r>
              <a:rPr lang="en-US" altLang="zh-CN" sz="2400" dirty="0">
                <a:solidFill>
                  <a:schemeClr val="accent2"/>
                </a:solidFill>
              </a:rPr>
              <a:t>(</a:t>
            </a:r>
            <a:r>
              <a:rPr lang="en-US" altLang="zh-CN" sz="2400" dirty="0" err="1">
                <a:solidFill>
                  <a:schemeClr val="accent2"/>
                </a:solidFill>
              </a:rPr>
              <a:t>int</a:t>
            </a:r>
            <a:r>
              <a:rPr lang="en-US" altLang="zh-CN" sz="2400" dirty="0">
                <a:solidFill>
                  <a:schemeClr val="accent2"/>
                </a:solidFill>
              </a:rPr>
              <a:t> age){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        </a:t>
            </a:r>
            <a:r>
              <a:rPr lang="en-US" altLang="zh-CN" sz="2400" dirty="0" err="1">
                <a:solidFill>
                  <a:schemeClr val="accent2"/>
                </a:solidFill>
              </a:rPr>
              <a:t>this.age</a:t>
            </a:r>
            <a:r>
              <a:rPr lang="en-US" altLang="zh-CN" sz="2400" dirty="0">
                <a:solidFill>
                  <a:schemeClr val="accent2"/>
                </a:solidFill>
              </a:rPr>
              <a:t> = </a:t>
            </a:r>
            <a:r>
              <a:rPr lang="en-US" altLang="zh-CN" sz="2400" b="1" i="1" dirty="0" err="1">
                <a:solidFill>
                  <a:schemeClr val="accent2"/>
                </a:solidFill>
              </a:rPr>
              <a:t>String.valueOf</a:t>
            </a:r>
            <a:r>
              <a:rPr lang="en-US" altLang="zh-CN" sz="2400" b="1" i="1" dirty="0">
                <a:solidFill>
                  <a:schemeClr val="accent2"/>
                </a:solidFill>
              </a:rPr>
              <a:t>(age)</a:t>
            </a:r>
            <a:r>
              <a:rPr lang="en-US" altLang="zh-CN" sz="2400" dirty="0">
                <a:solidFill>
                  <a:schemeClr val="accent2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}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 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72391" y="1737860"/>
            <a:ext cx="3600400" cy="15696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Person p = new Person();  </a:t>
            </a:r>
          </a:p>
          <a:p>
            <a:r>
              <a:rPr lang="en-US" altLang="zh-CN" sz="2400" b="1" i="1" dirty="0" err="1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p.setAge</a:t>
            </a:r>
            <a:r>
              <a:rPr lang="en-US" altLang="zh-CN" sz="2400" b="1" i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(20);</a:t>
            </a:r>
            <a:r>
              <a:rPr lang="en-US" altLang="zh-CN" sz="2400" b="1" i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p.name=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张三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 </a:t>
            </a:r>
          </a:p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p.sex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男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36387" y="3789040"/>
            <a:ext cx="3672408" cy="1938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age = 25;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Person p = new Person();  </a:t>
            </a:r>
          </a:p>
          <a:p>
            <a:r>
              <a:rPr lang="en-US" altLang="zh-CN" sz="2400" b="1" i="1" dirty="0" err="1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p.setAge</a:t>
            </a:r>
            <a:r>
              <a:rPr lang="en-US" altLang="zh-CN" sz="2400" b="1" i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(age);  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p.name= “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李四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 </a:t>
            </a:r>
          </a:p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p.sex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男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39617" y="5463534"/>
            <a:ext cx="157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减小耦合性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F4A736D2-A461-3340-96BE-61FE4A3FA0EC}"/>
              </a:ext>
            </a:extLst>
          </p:cNvPr>
          <p:cNvSpPr txBox="1"/>
          <p:nvPr/>
        </p:nvSpPr>
        <p:spPr>
          <a:xfrm>
            <a:off x="457199" y="381000"/>
            <a:ext cx="830309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通过类成员访问权限实现封装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83339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67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47528" y="191683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封装的过程</a:t>
            </a:r>
          </a:p>
        </p:txBody>
      </p:sp>
      <p:sp>
        <p:nvSpPr>
          <p:cNvPr id="6" name="矩形 5"/>
          <p:cNvSpPr/>
          <p:nvPr/>
        </p:nvSpPr>
        <p:spPr>
          <a:xfrm>
            <a:off x="3880484" y="1772816"/>
            <a:ext cx="3168352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修改属性的可见性</a:t>
            </a:r>
          </a:p>
        </p:txBody>
      </p:sp>
      <p:sp>
        <p:nvSpPr>
          <p:cNvPr id="9" name="矩形 8"/>
          <p:cNvSpPr/>
          <p:nvPr/>
        </p:nvSpPr>
        <p:spPr>
          <a:xfrm>
            <a:off x="3863752" y="3356992"/>
            <a:ext cx="3168352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get/set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cxnSp>
        <p:nvCxnSpPr>
          <p:cNvPr id="8" name="直接箭头连接符 7"/>
          <p:cNvCxnSpPr>
            <a:endCxn id="6" idx="3"/>
          </p:cNvCxnSpPr>
          <p:nvPr/>
        </p:nvCxnSpPr>
        <p:spPr>
          <a:xfrm flipH="1">
            <a:off x="7048836" y="2204864"/>
            <a:ext cx="919372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7048836" y="3789040"/>
            <a:ext cx="919372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12224" y="1988840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private</a:t>
            </a:r>
            <a:endParaRPr lang="zh-CN" altLang="en-US" sz="20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12224" y="3588985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用于属性的读写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FD50A57B-7AA7-CC43-BA0B-8FFDCA8630F4}"/>
              </a:ext>
            </a:extLst>
          </p:cNvPr>
          <p:cNvSpPr txBox="1"/>
          <p:nvPr/>
        </p:nvSpPr>
        <p:spPr>
          <a:xfrm>
            <a:off x="457199" y="381000"/>
            <a:ext cx="830309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通过类成员访问权限实现封装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06988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59496" y="1884888"/>
            <a:ext cx="53103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class Person{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public String name ;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public String sex ;  </a:t>
            </a:r>
          </a:p>
          <a:p>
            <a:r>
              <a:rPr lang="en-US" altLang="zh-CN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2400" b="1" i="1" dirty="0">
                <a:solidFill>
                  <a:schemeClr val="accent2"/>
                </a:solidFill>
              </a:rPr>
              <a:t>private String age ;  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public void </a:t>
            </a:r>
            <a:r>
              <a:rPr lang="en-US" altLang="zh-CN" sz="2400" dirty="0" err="1">
                <a:solidFill>
                  <a:schemeClr val="accent2"/>
                </a:solidFill>
              </a:rPr>
              <a:t>setAge</a:t>
            </a:r>
            <a:r>
              <a:rPr lang="en-US" altLang="zh-CN" sz="2400" dirty="0">
                <a:solidFill>
                  <a:schemeClr val="accent2"/>
                </a:solidFill>
              </a:rPr>
              <a:t>(</a:t>
            </a:r>
            <a:r>
              <a:rPr lang="en-US" altLang="zh-CN" sz="2400" dirty="0" err="1">
                <a:solidFill>
                  <a:schemeClr val="accent2"/>
                </a:solidFill>
              </a:rPr>
              <a:t>int</a:t>
            </a:r>
            <a:r>
              <a:rPr lang="en-US" altLang="zh-CN" sz="2400" dirty="0">
                <a:solidFill>
                  <a:schemeClr val="accent2"/>
                </a:solidFill>
              </a:rPr>
              <a:t> age){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       </a:t>
            </a:r>
            <a:r>
              <a:rPr lang="en-US" altLang="zh-CN" sz="2400" dirty="0" err="1">
                <a:solidFill>
                  <a:schemeClr val="accent2"/>
                </a:solidFill>
              </a:rPr>
              <a:t>this.age</a:t>
            </a:r>
            <a:r>
              <a:rPr lang="en-US" altLang="zh-CN" sz="2400" dirty="0">
                <a:solidFill>
                  <a:schemeClr val="accent2"/>
                </a:solidFill>
              </a:rPr>
              <a:t> = </a:t>
            </a:r>
            <a:r>
              <a:rPr lang="en-US" altLang="zh-CN" sz="2400" b="1" i="1" dirty="0" err="1">
                <a:solidFill>
                  <a:schemeClr val="accent2"/>
                </a:solidFill>
              </a:rPr>
              <a:t>String.valueOf</a:t>
            </a:r>
            <a:r>
              <a:rPr lang="en-US" altLang="zh-CN" sz="2400" b="1" i="1" dirty="0">
                <a:solidFill>
                  <a:schemeClr val="accent2"/>
                </a:solidFill>
              </a:rPr>
              <a:t>(age)</a:t>
            </a:r>
            <a:r>
              <a:rPr lang="en-US" altLang="zh-CN" sz="2400" dirty="0">
                <a:solidFill>
                  <a:schemeClr val="accent2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}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 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72391" y="1737860"/>
            <a:ext cx="3600400" cy="15696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Person p = new Person();  </a:t>
            </a:r>
          </a:p>
          <a:p>
            <a:r>
              <a:rPr lang="en-US" altLang="zh-CN" sz="2400" b="1" i="1" dirty="0" err="1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p.setAge</a:t>
            </a:r>
            <a:r>
              <a:rPr lang="en-US" altLang="zh-CN" sz="2400" b="1" i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(20);</a:t>
            </a:r>
            <a:r>
              <a:rPr lang="en-US" altLang="zh-CN" sz="2400" b="1" i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p.name=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张三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 </a:t>
            </a:r>
          </a:p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p.sex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男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36387" y="3789040"/>
            <a:ext cx="3672408" cy="1938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age = 25;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Person p = new Person();  </a:t>
            </a:r>
          </a:p>
          <a:p>
            <a:r>
              <a:rPr lang="en-US" altLang="zh-CN" sz="2400" b="1" i="1" dirty="0" err="1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p.setAge</a:t>
            </a:r>
            <a:r>
              <a:rPr lang="en-US" altLang="zh-CN" sz="2400" b="1" i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(age);  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p.name= “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李四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 </a:t>
            </a:r>
          </a:p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p.sex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男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39617" y="5463534"/>
            <a:ext cx="157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低安全性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A9B9E84C-3AF5-8B48-853A-1D4E1551B51A}"/>
              </a:ext>
            </a:extLst>
          </p:cNvPr>
          <p:cNvSpPr txBox="1"/>
          <p:nvPr/>
        </p:nvSpPr>
        <p:spPr>
          <a:xfrm>
            <a:off x="457199" y="381000"/>
            <a:ext cx="830309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通过类成员访问权限实现封装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66454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69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59496" y="1884888"/>
            <a:ext cx="53103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class Person{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public String name ;  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public String sex ;  </a:t>
            </a:r>
          </a:p>
          <a:p>
            <a:r>
              <a:rPr lang="en-US" altLang="zh-CN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altLang="zh-CN" sz="2400" b="1" i="1" dirty="0">
                <a:solidFill>
                  <a:schemeClr val="accent2"/>
                </a:solidFill>
              </a:rPr>
              <a:t>private String age ;  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public void </a:t>
            </a:r>
            <a:r>
              <a:rPr lang="en-US" altLang="zh-CN" sz="2400" dirty="0" err="1">
                <a:solidFill>
                  <a:schemeClr val="accent2"/>
                </a:solidFill>
              </a:rPr>
              <a:t>setAge</a:t>
            </a:r>
            <a:r>
              <a:rPr lang="en-US" altLang="zh-CN" sz="2400" dirty="0">
                <a:solidFill>
                  <a:schemeClr val="accent2"/>
                </a:solidFill>
              </a:rPr>
              <a:t>(</a:t>
            </a:r>
            <a:r>
              <a:rPr lang="en-US" altLang="zh-CN" sz="2400" dirty="0" err="1">
                <a:solidFill>
                  <a:schemeClr val="accent2"/>
                </a:solidFill>
              </a:rPr>
              <a:t>int</a:t>
            </a:r>
            <a:r>
              <a:rPr lang="en-US" altLang="zh-CN" sz="2400" dirty="0">
                <a:solidFill>
                  <a:schemeClr val="accent2"/>
                </a:solidFill>
              </a:rPr>
              <a:t> age){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    if(….</a:t>
            </a:r>
            <a:r>
              <a:rPr lang="zh-CN" altLang="en-US" sz="2400" dirty="0">
                <a:solidFill>
                  <a:schemeClr val="accent2"/>
                </a:solidFill>
              </a:rPr>
              <a:t>权限判断</a:t>
            </a:r>
            <a:r>
              <a:rPr lang="en-US" altLang="zh-CN" sz="2400" dirty="0">
                <a:solidFill>
                  <a:schemeClr val="accent2"/>
                </a:solidFill>
              </a:rPr>
              <a:t>….){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        </a:t>
            </a:r>
            <a:r>
              <a:rPr lang="en-US" altLang="zh-CN" sz="2400" dirty="0" err="1">
                <a:solidFill>
                  <a:schemeClr val="accent2"/>
                </a:solidFill>
              </a:rPr>
              <a:t>this.age</a:t>
            </a:r>
            <a:r>
              <a:rPr lang="en-US" altLang="zh-CN" sz="2400" dirty="0">
                <a:solidFill>
                  <a:schemeClr val="accent2"/>
                </a:solidFill>
              </a:rPr>
              <a:t> = </a:t>
            </a:r>
            <a:r>
              <a:rPr lang="en-US" altLang="zh-CN" sz="2400" b="1" i="1" dirty="0" err="1">
                <a:solidFill>
                  <a:schemeClr val="accent2"/>
                </a:solidFill>
              </a:rPr>
              <a:t>String.valueOf</a:t>
            </a:r>
            <a:r>
              <a:rPr lang="en-US" altLang="zh-CN" sz="2400" b="1" i="1" dirty="0">
                <a:solidFill>
                  <a:schemeClr val="accent2"/>
                </a:solidFill>
              </a:rPr>
              <a:t>(age)</a:t>
            </a:r>
            <a:r>
              <a:rPr lang="en-US" altLang="zh-CN" sz="2400" dirty="0">
                <a:solidFill>
                  <a:schemeClr val="accent2"/>
                </a:solidFill>
              </a:rPr>
              <a:t>;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    }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        }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 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72391" y="1737860"/>
            <a:ext cx="3600400" cy="15696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Person p = new Person();  </a:t>
            </a:r>
          </a:p>
          <a:p>
            <a:r>
              <a:rPr lang="en-US" altLang="zh-CN" sz="2400" b="1" i="1" dirty="0" err="1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p.setAge</a:t>
            </a:r>
            <a:r>
              <a:rPr lang="en-US" altLang="zh-CN" sz="2400" b="1" i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(20);</a:t>
            </a:r>
            <a:r>
              <a:rPr lang="en-US" altLang="zh-CN" sz="2400" b="1" i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p.name=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张三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 </a:t>
            </a:r>
          </a:p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p.sex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男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36387" y="3789040"/>
            <a:ext cx="3672408" cy="19389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age = 25;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Person p = new Person();  </a:t>
            </a:r>
          </a:p>
          <a:p>
            <a:r>
              <a:rPr lang="en-US" altLang="zh-CN" sz="2400" b="1" i="1" dirty="0" err="1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p.setAge</a:t>
            </a:r>
            <a:r>
              <a:rPr lang="en-US" altLang="zh-CN" sz="2400" b="1" i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(age);  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p.name= “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李四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 </a:t>
            </a:r>
          </a:p>
          <a:p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p.sex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= "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男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"; 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39617" y="5949280"/>
            <a:ext cx="157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高安全性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6A914A51-A9BD-974E-8182-132B574F71CA}"/>
              </a:ext>
            </a:extLst>
          </p:cNvPr>
          <p:cNvSpPr txBox="1"/>
          <p:nvPr/>
        </p:nvSpPr>
        <p:spPr>
          <a:xfrm>
            <a:off x="457199" y="381000"/>
            <a:ext cx="830309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通过类成员访问权限实现封装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623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47528" y="1628801"/>
            <a:ext cx="856895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p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所有的事物、实体都是</a:t>
            </a:r>
            <a:r>
              <a:rPr lang="zh-CN" altLang="en-US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</a:p>
          <a:p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itchFamily="2" charset="2"/>
              <a:buChar char="p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程序便是成堆的对象，彼此通过消息的传递，</a:t>
            </a:r>
            <a:r>
              <a:rPr lang="zh-CN" altLang="en-US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协作完成工作</a:t>
            </a:r>
          </a:p>
        </p:txBody>
      </p:sp>
      <p:grpSp>
        <p:nvGrpSpPr>
          <p:cNvPr id="50199" name="组合 50198"/>
          <p:cNvGrpSpPr/>
          <p:nvPr/>
        </p:nvGrpSpPr>
        <p:grpSpPr>
          <a:xfrm>
            <a:off x="1991544" y="3627853"/>
            <a:ext cx="8568952" cy="2862322"/>
            <a:chOff x="467544" y="3627853"/>
            <a:chExt cx="8568952" cy="2862322"/>
          </a:xfrm>
        </p:grpSpPr>
        <p:pic>
          <p:nvPicPr>
            <p:cNvPr id="50180" name="Picture 4" descr="C:\Users\Administrator\Desktop\java课件\pics\04\阵型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645024"/>
              <a:ext cx="2290110" cy="267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直接箭头连接符 6"/>
            <p:cNvCxnSpPr/>
            <p:nvPr/>
          </p:nvCxnSpPr>
          <p:spPr>
            <a:xfrm>
              <a:off x="1835696" y="3861048"/>
              <a:ext cx="2276382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2123728" y="5085184"/>
              <a:ext cx="201622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2627784" y="5517232"/>
              <a:ext cx="1512168" cy="7984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1835696" y="6165304"/>
              <a:ext cx="2276382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139952" y="3645024"/>
              <a:ext cx="20162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前锋对象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39952" y="4869160"/>
              <a:ext cx="20162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中场对象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39952" y="5333146"/>
              <a:ext cx="20162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后卫对象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39952" y="5949280"/>
              <a:ext cx="20162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门将对象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84168" y="3627853"/>
              <a:ext cx="504056" cy="28623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ea typeface="微软雅黑" pitchFamily="34" charset="-122"/>
                </a:rPr>
                <a:t>球的传递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ea typeface="微软雅黑" pitchFamily="34" charset="-122"/>
                </a:rPr>
                <a:t>&amp;</a:t>
              </a:r>
            </a:p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ea typeface="微软雅黑" pitchFamily="34" charset="-122"/>
                </a:rPr>
                <a:t>对话交流</a:t>
              </a:r>
            </a:p>
          </p:txBody>
        </p:sp>
        <p:cxnSp>
          <p:nvCxnSpPr>
            <p:cNvPr id="50187" name="直接箭头连接符 50186"/>
            <p:cNvCxnSpPr/>
            <p:nvPr/>
          </p:nvCxnSpPr>
          <p:spPr>
            <a:xfrm>
              <a:off x="5292080" y="3845079"/>
              <a:ext cx="792088" cy="448017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90" name="直接箭头连接符 50189"/>
            <p:cNvCxnSpPr/>
            <p:nvPr/>
          </p:nvCxnSpPr>
          <p:spPr>
            <a:xfrm flipV="1">
              <a:off x="5292080" y="4869160"/>
              <a:ext cx="792088" cy="216024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92" name="直接箭头连接符 50191"/>
            <p:cNvCxnSpPr/>
            <p:nvPr/>
          </p:nvCxnSpPr>
          <p:spPr>
            <a:xfrm flipV="1">
              <a:off x="5292080" y="5333146"/>
              <a:ext cx="792088" cy="20005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94" name="直接箭头连接符 50193"/>
            <p:cNvCxnSpPr/>
            <p:nvPr/>
          </p:nvCxnSpPr>
          <p:spPr>
            <a:xfrm flipV="1">
              <a:off x="5292080" y="5949280"/>
              <a:ext cx="792088" cy="20005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97" name="直接箭头连接符 50196"/>
            <p:cNvCxnSpPr>
              <a:stCxn id="18" idx="3"/>
              <a:endCxn id="50198" idx="1"/>
            </p:cNvCxnSpPr>
            <p:nvPr/>
          </p:nvCxnSpPr>
          <p:spPr>
            <a:xfrm flipV="1">
              <a:off x="6588224" y="5058182"/>
              <a:ext cx="720080" cy="83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98" name="TextBox 50197"/>
            <p:cNvSpPr txBox="1"/>
            <p:nvPr/>
          </p:nvSpPr>
          <p:spPr>
            <a:xfrm>
              <a:off x="7308304" y="4581128"/>
              <a:ext cx="17281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协作完成踢足球</a:t>
              </a:r>
            </a:p>
          </p:txBody>
        </p:sp>
      </p:grpSp>
      <p:sp>
        <p:nvSpPr>
          <p:cNvPr id="24" name="object 2">
            <a:extLst>
              <a:ext uri="{FF2B5EF4-FFF2-40B4-BE49-F238E27FC236}">
                <a16:creationId xmlns:a16="http://schemas.microsoft.com/office/drawing/2014/main" id="{A39DEBBD-0243-7143-801C-B85F112060A3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416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70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47528" y="191683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封装的过程</a:t>
            </a:r>
          </a:p>
        </p:txBody>
      </p:sp>
      <p:sp>
        <p:nvSpPr>
          <p:cNvPr id="6" name="矩形 5"/>
          <p:cNvSpPr/>
          <p:nvPr/>
        </p:nvSpPr>
        <p:spPr>
          <a:xfrm>
            <a:off x="3880484" y="1772816"/>
            <a:ext cx="3168352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修改属性的可见性</a:t>
            </a:r>
          </a:p>
        </p:txBody>
      </p:sp>
      <p:sp>
        <p:nvSpPr>
          <p:cNvPr id="9" name="矩形 8"/>
          <p:cNvSpPr/>
          <p:nvPr/>
        </p:nvSpPr>
        <p:spPr>
          <a:xfrm>
            <a:off x="3863752" y="3356992"/>
            <a:ext cx="3168352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get/set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sp>
        <p:nvSpPr>
          <p:cNvPr id="10" name="矩形 9"/>
          <p:cNvSpPr/>
          <p:nvPr/>
        </p:nvSpPr>
        <p:spPr>
          <a:xfrm>
            <a:off x="3880484" y="4941168"/>
            <a:ext cx="3168352" cy="10081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get/set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方法中加入属性控制语句</a:t>
            </a:r>
          </a:p>
        </p:txBody>
      </p:sp>
      <p:cxnSp>
        <p:nvCxnSpPr>
          <p:cNvPr id="8" name="直接箭头连接符 7"/>
          <p:cNvCxnSpPr>
            <a:endCxn id="6" idx="3"/>
          </p:cNvCxnSpPr>
          <p:nvPr/>
        </p:nvCxnSpPr>
        <p:spPr>
          <a:xfrm flipH="1">
            <a:off x="7048836" y="2204864"/>
            <a:ext cx="919372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7048836" y="3789040"/>
            <a:ext cx="919372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7048836" y="5457873"/>
            <a:ext cx="919372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12224" y="1988840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private</a:t>
            </a:r>
            <a:endParaRPr lang="zh-CN" altLang="en-US" sz="20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12224" y="3588985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用于属性的读写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12224" y="5257818"/>
            <a:ext cx="233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属性值合法性判断</a:t>
            </a: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97FFCA40-09FE-884A-9732-E3B204049475}"/>
              </a:ext>
            </a:extLst>
          </p:cNvPr>
          <p:cNvSpPr txBox="1"/>
          <p:nvPr/>
        </p:nvSpPr>
        <p:spPr>
          <a:xfrm>
            <a:off x="457199" y="381000"/>
            <a:ext cx="830309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通过类成员访问权限实现封装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8898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71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51584" y="2564905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Overloading &amp; Overriding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40DAE12-BB38-7F45-8544-20AD70D1FB63}"/>
              </a:ext>
            </a:extLst>
          </p:cNvPr>
          <p:cNvSpPr txBox="1"/>
          <p:nvPr/>
        </p:nvSpPr>
        <p:spPr>
          <a:xfrm>
            <a:off x="457199" y="381000"/>
            <a:ext cx="859112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类成员方法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55406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72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35560" y="2031232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类的成员方法具有两个特性</a:t>
            </a:r>
            <a:endParaRPr lang="en-US" altLang="zh-CN" sz="2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>
            <a:stCxn id="14" idx="2"/>
            <a:endCxn id="16" idx="0"/>
          </p:cNvCxnSpPr>
          <p:nvPr/>
        </p:nvCxnSpPr>
        <p:spPr>
          <a:xfrm flipH="1">
            <a:off x="3620852" y="2492896"/>
            <a:ext cx="2475148" cy="127756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135560" y="3770456"/>
            <a:ext cx="2970584" cy="12334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成员方法的</a:t>
            </a:r>
            <a:r>
              <a:rPr lang="zh-CN" altLang="en-US" sz="24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重写</a:t>
            </a:r>
          </a:p>
        </p:txBody>
      </p:sp>
      <p:sp>
        <p:nvSpPr>
          <p:cNvPr id="17" name="矩形 16"/>
          <p:cNvSpPr/>
          <p:nvPr/>
        </p:nvSpPr>
        <p:spPr>
          <a:xfrm>
            <a:off x="7122368" y="3779748"/>
            <a:ext cx="2952328" cy="12334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成员方法的</a:t>
            </a:r>
            <a:r>
              <a:rPr lang="zh-CN" altLang="en-US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重载</a:t>
            </a:r>
          </a:p>
        </p:txBody>
      </p:sp>
      <p:cxnSp>
        <p:nvCxnSpPr>
          <p:cNvPr id="18" name="直接箭头连接符 17"/>
          <p:cNvCxnSpPr>
            <a:stCxn id="14" idx="2"/>
            <a:endCxn id="17" idx="0"/>
          </p:cNvCxnSpPr>
          <p:nvPr/>
        </p:nvCxnSpPr>
        <p:spPr>
          <a:xfrm>
            <a:off x="6096000" y="2492896"/>
            <a:ext cx="2502532" cy="128685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ject 2">
            <a:extLst>
              <a:ext uri="{FF2B5EF4-FFF2-40B4-BE49-F238E27FC236}">
                <a16:creationId xmlns:a16="http://schemas.microsoft.com/office/drawing/2014/main" id="{D9B4147B-0F35-234A-8491-D1D5126705D2}"/>
              </a:ext>
            </a:extLst>
          </p:cNvPr>
          <p:cNvSpPr txBox="1"/>
          <p:nvPr/>
        </p:nvSpPr>
        <p:spPr>
          <a:xfrm>
            <a:off x="457199" y="381000"/>
            <a:ext cx="859112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类成员方法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87877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67608" y="4302036"/>
            <a:ext cx="6984776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90000"/>
              <a:defRPr/>
            </a:pPr>
            <a:r>
              <a:rPr kumimoji="1" lang="en-US" altLang="zh-CN" sz="2400" b="1" kern="0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java.lang.Math</a:t>
            </a:r>
            <a:endParaRPr kumimoji="1" lang="en-US" altLang="zh-CN" b="1" kern="0" dirty="0">
              <a:solidFill>
                <a:schemeClr val="accent2"/>
              </a:solidFill>
              <a:latin typeface="Calibri" pitchFamily="34" charset="0"/>
              <a:ea typeface="微软雅黑" pitchFamily="34" charset="-122"/>
            </a:endParaRP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90000"/>
              <a:defRPr/>
            </a:pPr>
            <a:r>
              <a:rPr kumimoji="1"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 static </a:t>
            </a:r>
            <a:r>
              <a:rPr kumimoji="1" lang="en-US" altLang="zh-CN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kumimoji="1"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kumimoji="1"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abs</a:t>
            </a:r>
            <a:r>
              <a:rPr kumimoji="1"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kumimoji="1" lang="en-US" altLang="zh-CN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kumimoji="1"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 a) 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90000"/>
              <a:defRPr/>
            </a:pPr>
            <a:r>
              <a:rPr kumimoji="1"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 static long </a:t>
            </a:r>
            <a:r>
              <a:rPr kumimoji="1"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abs</a:t>
            </a:r>
            <a:r>
              <a:rPr kumimoji="1"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(long a) 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90000"/>
              <a:defRPr/>
            </a:pPr>
            <a:r>
              <a:rPr kumimoji="1"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 static float </a:t>
            </a:r>
            <a:r>
              <a:rPr kumimoji="1"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abs</a:t>
            </a:r>
            <a:r>
              <a:rPr kumimoji="1"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(float a)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90000"/>
              <a:defRPr/>
            </a:pPr>
            <a:r>
              <a:rPr kumimoji="1"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 static double </a:t>
            </a:r>
            <a:r>
              <a:rPr kumimoji="1"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abs</a:t>
            </a:r>
            <a:r>
              <a:rPr kumimoji="1"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(double a) 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698685"/>
              </p:ext>
            </p:extLst>
          </p:nvPr>
        </p:nvGraphicFramePr>
        <p:xfrm>
          <a:off x="2952328" y="179082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libri" pitchFamily="34" charset="0"/>
                          <a:ea typeface="微软雅黑" pitchFamily="34" charset="-122"/>
                        </a:rPr>
                        <a:t>方法描述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libri" pitchFamily="34" charset="0"/>
                          <a:ea typeface="微软雅黑" pitchFamily="34" charset="-122"/>
                        </a:rPr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libri" pitchFamily="34" charset="0"/>
                          <a:ea typeface="微软雅黑" pitchFamily="34" charset="-122"/>
                        </a:rPr>
                        <a:t>参数类型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Calibri" pitchFamily="34" charset="0"/>
                          <a:ea typeface="微软雅黑" pitchFamily="34" charset="-122"/>
                        </a:rPr>
                        <a:t>返回值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绝对值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abs</a:t>
                      </a:r>
                      <a:endParaRPr lang="zh-CN" altLang="en-US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int</a:t>
                      </a:r>
                      <a:endParaRPr lang="zh-CN" altLang="en-US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int</a:t>
                      </a:r>
                      <a:endParaRPr lang="zh-CN" altLang="en-US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绝对值</a:t>
                      </a:r>
                      <a:endParaRPr lang="en-US" altLang="zh-CN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abs</a:t>
                      </a:r>
                      <a:endParaRPr lang="zh-CN" altLang="en-US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long</a:t>
                      </a:r>
                      <a:endParaRPr lang="zh-CN" altLang="en-US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long</a:t>
                      </a:r>
                      <a:endParaRPr lang="zh-CN" altLang="en-US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绝对值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abs</a:t>
                      </a:r>
                      <a:endParaRPr lang="zh-CN" altLang="en-US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float</a:t>
                      </a:r>
                      <a:endParaRPr lang="zh-CN" altLang="en-US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float</a:t>
                      </a:r>
                      <a:endParaRPr lang="zh-CN" altLang="en-US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绝对值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abs</a:t>
                      </a:r>
                      <a:endParaRPr lang="zh-CN" altLang="en-US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double</a:t>
                      </a:r>
                      <a:endParaRPr lang="zh-CN" altLang="en-US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微软雅黑" pitchFamily="34" charset="-122"/>
                        </a:rPr>
                        <a:t>double</a:t>
                      </a:r>
                      <a:endParaRPr lang="zh-CN" altLang="en-US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23992" y="4839544"/>
            <a:ext cx="471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方法重载（</a:t>
            </a:r>
            <a:r>
              <a:rPr lang="en-US" altLang="zh-CN" sz="24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Overloading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）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84032" y="5301208"/>
            <a:ext cx="295232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——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同名不同参数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7074E9B4-C86A-2B41-8ACB-7D0880BEE312}"/>
              </a:ext>
            </a:extLst>
          </p:cNvPr>
          <p:cNvSpPr txBox="1"/>
          <p:nvPr/>
        </p:nvSpPr>
        <p:spPr>
          <a:xfrm>
            <a:off x="457199" y="381000"/>
            <a:ext cx="859112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类成员方法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34600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16206" y="5710020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float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max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b);</a:t>
            </a:r>
          </a:p>
          <a:p>
            <a:r>
              <a:rPr lang="en-US" altLang="zh-CN" b="1" dirty="0" err="1">
                <a:solidFill>
                  <a:schemeClr val="accent1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max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b);</a:t>
            </a:r>
            <a:endParaRPr lang="zh-CN" altLang="en-US" dirty="0"/>
          </a:p>
        </p:txBody>
      </p:sp>
      <p:sp>
        <p:nvSpPr>
          <p:cNvPr id="9" name="TextBox 12"/>
          <p:cNvSpPr txBox="1"/>
          <p:nvPr/>
        </p:nvSpPr>
        <p:spPr>
          <a:xfrm>
            <a:off x="2016206" y="1568111"/>
            <a:ext cx="471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方法重载（</a:t>
            </a:r>
            <a:r>
              <a:rPr lang="en-US" altLang="zh-CN" sz="24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Overloading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）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76246" y="2029775"/>
            <a:ext cx="295232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——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同名不同参数</a:t>
            </a:r>
          </a:p>
        </p:txBody>
      </p:sp>
      <p:sp>
        <p:nvSpPr>
          <p:cNvPr id="11" name="矩形 10"/>
          <p:cNvSpPr/>
          <p:nvPr/>
        </p:nvSpPr>
        <p:spPr>
          <a:xfrm>
            <a:off x="2032049" y="2996952"/>
            <a:ext cx="6984776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90000"/>
              <a:defRPr/>
            </a:pPr>
            <a:r>
              <a:rPr kumimoji="1" lang="en-US" altLang="zh-CN" sz="2400" b="1" kern="0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java.lang.Math</a:t>
            </a:r>
            <a:endParaRPr kumimoji="1" lang="en-US" altLang="zh-CN" b="1" kern="0" dirty="0">
              <a:solidFill>
                <a:schemeClr val="accent2"/>
              </a:solidFill>
              <a:latin typeface="Calibri" pitchFamily="34" charset="0"/>
              <a:ea typeface="微软雅黑" pitchFamily="34" charset="-122"/>
            </a:endParaRP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90000"/>
              <a:defRPr/>
            </a:pPr>
            <a:r>
              <a:rPr kumimoji="1"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 static </a:t>
            </a:r>
            <a:r>
              <a:rPr kumimoji="1" lang="en-US" altLang="zh-CN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kumimoji="1"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kumimoji="1"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abs</a:t>
            </a:r>
            <a:r>
              <a:rPr kumimoji="1"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kumimoji="1" lang="en-US" altLang="zh-CN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int</a:t>
            </a:r>
            <a:r>
              <a:rPr kumimoji="1"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 a) 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90000"/>
              <a:defRPr/>
            </a:pPr>
            <a:r>
              <a:rPr kumimoji="1"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 static long </a:t>
            </a:r>
            <a:r>
              <a:rPr kumimoji="1"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abs</a:t>
            </a:r>
            <a:r>
              <a:rPr kumimoji="1"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(long a) 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90000"/>
              <a:defRPr/>
            </a:pPr>
            <a:r>
              <a:rPr kumimoji="1"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 static float </a:t>
            </a:r>
            <a:r>
              <a:rPr kumimoji="1"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abs</a:t>
            </a:r>
            <a:r>
              <a:rPr kumimoji="1"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(float a)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90000"/>
              <a:defRPr/>
            </a:pPr>
            <a:r>
              <a:rPr kumimoji="1"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public static double </a:t>
            </a:r>
            <a:r>
              <a:rPr kumimoji="1" lang="en-US" altLang="zh-CN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abs</a:t>
            </a:r>
            <a:r>
              <a:rPr kumimoji="1"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(double a)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114437" y="3379876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Math.abs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(10)</a:t>
            </a:r>
          </a:p>
          <a:p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Math.abs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(10L)</a:t>
            </a:r>
          </a:p>
          <a:p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Math.abs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(10.0F)</a:t>
            </a:r>
          </a:p>
          <a:p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Math.abs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(10.0D)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95628" y="4778461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通过参数可以判断出调用的哪一个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114437" y="5673603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Math</a:t>
            </a:r>
            <a:r>
              <a:rPr lang="en-US" altLang="zh-CN" b="1" dirty="0" err="1">
                <a:solidFill>
                  <a:schemeClr val="accent2"/>
                </a:solidFill>
              </a:rPr>
              <a:t>.max</a:t>
            </a:r>
            <a:r>
              <a:rPr lang="en-US" altLang="zh-CN" dirty="0"/>
              <a:t>(10, 20);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795628" y="6042935"/>
            <a:ext cx="397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无法知道调用的是哪一个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951984" y="1916833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不能根据函数返回值的不同来判断是否是方法的重载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C0308329-3BFD-1240-927E-8763D6414A44}"/>
              </a:ext>
            </a:extLst>
          </p:cNvPr>
          <p:cNvSpPr txBox="1"/>
          <p:nvPr/>
        </p:nvSpPr>
        <p:spPr>
          <a:xfrm>
            <a:off x="457199" y="381000"/>
            <a:ext cx="859112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类成员方法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51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4" grpId="0"/>
      <p:bldP spid="15" grpId="0"/>
      <p:bldP spid="1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75</a:t>
            </a:fld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03512" y="2578224"/>
            <a:ext cx="4326904" cy="1800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class Father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void </a:t>
            </a:r>
            <a:r>
              <a:rPr lang="en-US" altLang="zh-CN" sz="24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display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 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 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System.out.println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(“Father”);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246440" y="2578224"/>
            <a:ext cx="4386064" cy="1800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class Son </a:t>
            </a:r>
            <a:r>
              <a:rPr lang="en-US" altLang="zh-CN" sz="24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extends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Father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void </a:t>
            </a:r>
            <a:r>
              <a:rPr lang="en-US" altLang="zh-CN" sz="24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display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	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System.out.println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(“Son”);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703512" y="4378424"/>
            <a:ext cx="4326904" cy="1066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Father f = new Father();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f.display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();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246440" y="4378424"/>
            <a:ext cx="4386064" cy="1066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Son s = new Son();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s.display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78613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方法重写（</a:t>
            </a:r>
            <a:r>
              <a:rPr lang="en-US" altLang="zh-CN" sz="24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Overriding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）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实现多态性的手段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7568" y="5805265"/>
            <a:ext cx="7920880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同名、同参数、同返回类型的函数</a:t>
            </a: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7DD6D338-9C0B-F149-A273-16258E2294B8}"/>
              </a:ext>
            </a:extLst>
          </p:cNvPr>
          <p:cNvSpPr txBox="1"/>
          <p:nvPr/>
        </p:nvSpPr>
        <p:spPr>
          <a:xfrm>
            <a:off x="457199" y="381000"/>
            <a:ext cx="859112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类成员方法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907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639616" y="878676"/>
            <a:ext cx="5486400" cy="3390900"/>
            <a:chOff x="533400" y="2357438"/>
            <a:chExt cx="7315200" cy="4271962"/>
          </a:xfrm>
        </p:grpSpPr>
        <p:pic>
          <p:nvPicPr>
            <p:cNvPr id="24" name="Picture 4" descr="TIJ2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357438"/>
              <a:ext cx="7239000" cy="427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533400" y="2590800"/>
              <a:ext cx="1828800" cy="381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1524000" y="2438400"/>
              <a:ext cx="2667000" cy="1600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76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11216" y="3501008"/>
            <a:ext cx="1220688" cy="28803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484767" y="3500155"/>
            <a:ext cx="1220688" cy="28803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70014" y="3500155"/>
            <a:ext cx="1220688" cy="28803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3153509" y="3634156"/>
            <a:ext cx="844061" cy="1307013"/>
          </a:xfrm>
          <a:custGeom>
            <a:avLst/>
            <a:gdLst>
              <a:gd name="connsiteX0" fmla="*/ 844061 w 844061"/>
              <a:gd name="connsiteY0" fmla="*/ 0 h 2321169"/>
              <a:gd name="connsiteX1" fmla="*/ 480646 w 844061"/>
              <a:gd name="connsiteY1" fmla="*/ 691661 h 2321169"/>
              <a:gd name="connsiteX2" fmla="*/ 351692 w 844061"/>
              <a:gd name="connsiteY2" fmla="*/ 1793631 h 2321169"/>
              <a:gd name="connsiteX3" fmla="*/ 0 w 844061"/>
              <a:gd name="connsiteY3" fmla="*/ 2321169 h 232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061" h="2321169">
                <a:moveTo>
                  <a:pt x="844061" y="0"/>
                </a:moveTo>
                <a:cubicBezTo>
                  <a:pt x="703384" y="196361"/>
                  <a:pt x="562707" y="392723"/>
                  <a:pt x="480646" y="691661"/>
                </a:cubicBezTo>
                <a:cubicBezTo>
                  <a:pt x="398584" y="990600"/>
                  <a:pt x="431800" y="1522046"/>
                  <a:pt x="351692" y="1793631"/>
                </a:cubicBezTo>
                <a:cubicBezTo>
                  <a:pt x="271584" y="2065216"/>
                  <a:pt x="135792" y="2193192"/>
                  <a:pt x="0" y="2321169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75520" y="4941168"/>
            <a:ext cx="3562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/>
                </a:solidFill>
              </a:rPr>
              <a:t>Circle.draw</a:t>
            </a:r>
            <a:r>
              <a:rPr lang="en-US" altLang="zh-CN" dirty="0">
                <a:solidFill>
                  <a:schemeClr val="accent1"/>
                </a:solidFill>
              </a:rPr>
              <a:t>(){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    </a:t>
            </a:r>
            <a:r>
              <a:rPr lang="en-US" altLang="zh-CN" dirty="0" err="1">
                <a:solidFill>
                  <a:schemeClr val="accent1"/>
                </a:solidFill>
              </a:rPr>
              <a:t>System.out.println</a:t>
            </a:r>
            <a:r>
              <a:rPr lang="en-US" altLang="zh-CN" dirty="0">
                <a:solidFill>
                  <a:schemeClr val="accent1"/>
                </a:solidFill>
              </a:rPr>
              <a:t>(“circle”)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17" name="任意多边形 16"/>
          <p:cNvSpPr/>
          <p:nvPr/>
        </p:nvSpPr>
        <p:spPr>
          <a:xfrm>
            <a:off x="5338468" y="3622431"/>
            <a:ext cx="469501" cy="2182833"/>
          </a:xfrm>
          <a:custGeom>
            <a:avLst/>
            <a:gdLst>
              <a:gd name="connsiteX0" fmla="*/ 136209 w 687194"/>
              <a:gd name="connsiteY0" fmla="*/ 0 h 1277815"/>
              <a:gd name="connsiteX1" fmla="*/ 18978 w 687194"/>
              <a:gd name="connsiteY1" fmla="*/ 515815 h 1277815"/>
              <a:gd name="connsiteX2" fmla="*/ 487901 w 687194"/>
              <a:gd name="connsiteY2" fmla="*/ 949569 h 1277815"/>
              <a:gd name="connsiteX3" fmla="*/ 687194 w 687194"/>
              <a:gd name="connsiteY3" fmla="*/ 1277815 h 1277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194" h="1277815">
                <a:moveTo>
                  <a:pt x="136209" y="0"/>
                </a:moveTo>
                <a:cubicBezTo>
                  <a:pt x="48286" y="178777"/>
                  <a:pt x="-39637" y="357554"/>
                  <a:pt x="18978" y="515815"/>
                </a:cubicBezTo>
                <a:cubicBezTo>
                  <a:pt x="77593" y="674077"/>
                  <a:pt x="376532" y="822569"/>
                  <a:pt x="487901" y="949569"/>
                </a:cubicBezTo>
                <a:cubicBezTo>
                  <a:pt x="599270" y="1076569"/>
                  <a:pt x="643232" y="1177192"/>
                  <a:pt x="687194" y="1277815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935760" y="5805264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/>
                </a:solidFill>
              </a:rPr>
              <a:t>Square.draw</a:t>
            </a:r>
            <a:r>
              <a:rPr lang="en-US" altLang="zh-CN" dirty="0">
                <a:solidFill>
                  <a:schemeClr val="accent1"/>
                </a:solidFill>
              </a:rPr>
              <a:t>(){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    </a:t>
            </a:r>
            <a:r>
              <a:rPr lang="en-US" altLang="zh-CN" dirty="0" err="1">
                <a:solidFill>
                  <a:schemeClr val="accent1"/>
                </a:solidFill>
              </a:rPr>
              <a:t>System.out.println</a:t>
            </a:r>
            <a:r>
              <a:rPr lang="en-US" altLang="zh-CN" dirty="0">
                <a:solidFill>
                  <a:schemeClr val="accent1"/>
                </a:solidFill>
              </a:rPr>
              <a:t>(“square”)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18" name="任意多边形 17"/>
          <p:cNvSpPr/>
          <p:nvPr/>
        </p:nvSpPr>
        <p:spPr>
          <a:xfrm>
            <a:off x="8088923" y="3622432"/>
            <a:ext cx="1103421" cy="1318737"/>
          </a:xfrm>
          <a:custGeom>
            <a:avLst/>
            <a:gdLst>
              <a:gd name="connsiteX0" fmla="*/ 0 w 1019908"/>
              <a:gd name="connsiteY0" fmla="*/ 0 h 1172307"/>
              <a:gd name="connsiteX1" fmla="*/ 445477 w 1019908"/>
              <a:gd name="connsiteY1" fmla="*/ 351692 h 1172307"/>
              <a:gd name="connsiteX2" fmla="*/ 609600 w 1019908"/>
              <a:gd name="connsiteY2" fmla="*/ 961292 h 1172307"/>
              <a:gd name="connsiteX3" fmla="*/ 1019908 w 1019908"/>
              <a:gd name="connsiteY3" fmla="*/ 1172307 h 117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9908" h="1172307">
                <a:moveTo>
                  <a:pt x="0" y="0"/>
                </a:moveTo>
                <a:cubicBezTo>
                  <a:pt x="171938" y="95738"/>
                  <a:pt x="343877" y="191477"/>
                  <a:pt x="445477" y="351692"/>
                </a:cubicBezTo>
                <a:cubicBezTo>
                  <a:pt x="547077" y="511907"/>
                  <a:pt x="513862" y="824523"/>
                  <a:pt x="609600" y="961292"/>
                </a:cubicBezTo>
                <a:cubicBezTo>
                  <a:pt x="705338" y="1098061"/>
                  <a:pt x="862623" y="1135184"/>
                  <a:pt x="1019908" y="1172307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264334" y="4941168"/>
            <a:ext cx="3440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/>
                </a:solidFill>
              </a:rPr>
              <a:t>Triangle.draw</a:t>
            </a:r>
            <a:r>
              <a:rPr lang="en-US" altLang="zh-CN" dirty="0">
                <a:solidFill>
                  <a:schemeClr val="accent1"/>
                </a:solidFill>
              </a:rPr>
              <a:t>(){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    </a:t>
            </a:r>
            <a:r>
              <a:rPr lang="en-US" altLang="zh-CN" dirty="0" err="1">
                <a:solidFill>
                  <a:schemeClr val="accent1"/>
                </a:solidFill>
              </a:rPr>
              <a:t>System.out.println</a:t>
            </a:r>
            <a:r>
              <a:rPr lang="en-US" altLang="zh-CN" dirty="0">
                <a:solidFill>
                  <a:schemeClr val="accent1"/>
                </a:solidFill>
              </a:rPr>
              <a:t>(“triangle”)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659BAACE-8F78-3F44-913E-6B5675599B67}"/>
              </a:ext>
            </a:extLst>
          </p:cNvPr>
          <p:cNvSpPr txBox="1"/>
          <p:nvPr/>
        </p:nvSpPr>
        <p:spPr>
          <a:xfrm>
            <a:off x="457199" y="381000"/>
            <a:ext cx="859112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类成员方法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14151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639616" y="878676"/>
            <a:ext cx="5486400" cy="3390900"/>
            <a:chOff x="533400" y="2357438"/>
            <a:chExt cx="7315200" cy="4271962"/>
          </a:xfrm>
        </p:grpSpPr>
        <p:pic>
          <p:nvPicPr>
            <p:cNvPr id="24" name="Picture 4" descr="TIJ2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357438"/>
              <a:ext cx="7239000" cy="427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533400" y="2590800"/>
              <a:ext cx="1828800" cy="381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1524000" y="2438400"/>
              <a:ext cx="2667000" cy="1600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77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11216" y="3501008"/>
            <a:ext cx="1220688" cy="28803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484767" y="3500155"/>
            <a:ext cx="1220688" cy="28803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70014" y="3500155"/>
            <a:ext cx="1220688" cy="28803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3153509" y="3634156"/>
            <a:ext cx="844061" cy="1307013"/>
          </a:xfrm>
          <a:custGeom>
            <a:avLst/>
            <a:gdLst>
              <a:gd name="connsiteX0" fmla="*/ 844061 w 844061"/>
              <a:gd name="connsiteY0" fmla="*/ 0 h 2321169"/>
              <a:gd name="connsiteX1" fmla="*/ 480646 w 844061"/>
              <a:gd name="connsiteY1" fmla="*/ 691661 h 2321169"/>
              <a:gd name="connsiteX2" fmla="*/ 351692 w 844061"/>
              <a:gd name="connsiteY2" fmla="*/ 1793631 h 2321169"/>
              <a:gd name="connsiteX3" fmla="*/ 0 w 844061"/>
              <a:gd name="connsiteY3" fmla="*/ 2321169 h 232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061" h="2321169">
                <a:moveTo>
                  <a:pt x="844061" y="0"/>
                </a:moveTo>
                <a:cubicBezTo>
                  <a:pt x="703384" y="196361"/>
                  <a:pt x="562707" y="392723"/>
                  <a:pt x="480646" y="691661"/>
                </a:cubicBezTo>
                <a:cubicBezTo>
                  <a:pt x="398584" y="990600"/>
                  <a:pt x="431800" y="1522046"/>
                  <a:pt x="351692" y="1793631"/>
                </a:cubicBezTo>
                <a:cubicBezTo>
                  <a:pt x="271584" y="2065216"/>
                  <a:pt x="135792" y="2193192"/>
                  <a:pt x="0" y="2321169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75520" y="4941168"/>
            <a:ext cx="3562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/>
                </a:solidFill>
              </a:rPr>
              <a:t>Circle.draw</a:t>
            </a:r>
            <a:r>
              <a:rPr lang="en-US" altLang="zh-CN" dirty="0">
                <a:solidFill>
                  <a:schemeClr val="accent1"/>
                </a:solidFill>
              </a:rPr>
              <a:t>(){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    </a:t>
            </a:r>
            <a:r>
              <a:rPr lang="en-US" altLang="zh-CN" dirty="0" err="1">
                <a:solidFill>
                  <a:schemeClr val="accent1"/>
                </a:solidFill>
              </a:rPr>
              <a:t>System.out.println</a:t>
            </a:r>
            <a:r>
              <a:rPr lang="en-US" altLang="zh-CN" dirty="0">
                <a:solidFill>
                  <a:schemeClr val="accent1"/>
                </a:solidFill>
              </a:rPr>
              <a:t>(“circle”)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}</a:t>
            </a:r>
          </a:p>
          <a:p>
            <a:r>
              <a:rPr lang="en-US" altLang="zh-CN" dirty="0" err="1">
                <a:solidFill>
                  <a:schemeClr val="accent2"/>
                </a:solidFill>
              </a:rPr>
              <a:t>Circle.draw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dirty="0" err="1">
                <a:solidFill>
                  <a:schemeClr val="accent2"/>
                </a:solidFill>
              </a:rPr>
              <a:t>int</a:t>
            </a:r>
            <a:r>
              <a:rPr lang="en-US" altLang="zh-CN" dirty="0">
                <a:solidFill>
                  <a:schemeClr val="accent2"/>
                </a:solidFill>
              </a:rPr>
              <a:t> a){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17" name="任意多边形 16"/>
          <p:cNvSpPr/>
          <p:nvPr/>
        </p:nvSpPr>
        <p:spPr>
          <a:xfrm>
            <a:off x="5338468" y="3622431"/>
            <a:ext cx="469501" cy="2182833"/>
          </a:xfrm>
          <a:custGeom>
            <a:avLst/>
            <a:gdLst>
              <a:gd name="connsiteX0" fmla="*/ 136209 w 687194"/>
              <a:gd name="connsiteY0" fmla="*/ 0 h 1277815"/>
              <a:gd name="connsiteX1" fmla="*/ 18978 w 687194"/>
              <a:gd name="connsiteY1" fmla="*/ 515815 h 1277815"/>
              <a:gd name="connsiteX2" fmla="*/ 487901 w 687194"/>
              <a:gd name="connsiteY2" fmla="*/ 949569 h 1277815"/>
              <a:gd name="connsiteX3" fmla="*/ 687194 w 687194"/>
              <a:gd name="connsiteY3" fmla="*/ 1277815 h 1277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194" h="1277815">
                <a:moveTo>
                  <a:pt x="136209" y="0"/>
                </a:moveTo>
                <a:cubicBezTo>
                  <a:pt x="48286" y="178777"/>
                  <a:pt x="-39637" y="357554"/>
                  <a:pt x="18978" y="515815"/>
                </a:cubicBezTo>
                <a:cubicBezTo>
                  <a:pt x="77593" y="674077"/>
                  <a:pt x="376532" y="822569"/>
                  <a:pt x="487901" y="949569"/>
                </a:cubicBezTo>
                <a:cubicBezTo>
                  <a:pt x="599270" y="1076569"/>
                  <a:pt x="643232" y="1177192"/>
                  <a:pt x="687194" y="1277815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935760" y="5805264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/>
                </a:solidFill>
              </a:rPr>
              <a:t>Square.draw</a:t>
            </a:r>
            <a:r>
              <a:rPr lang="en-US" altLang="zh-CN" dirty="0">
                <a:solidFill>
                  <a:schemeClr val="accent1"/>
                </a:solidFill>
              </a:rPr>
              <a:t>(){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    </a:t>
            </a:r>
            <a:r>
              <a:rPr lang="en-US" altLang="zh-CN" dirty="0" err="1">
                <a:solidFill>
                  <a:schemeClr val="accent1"/>
                </a:solidFill>
              </a:rPr>
              <a:t>System.out.println</a:t>
            </a:r>
            <a:r>
              <a:rPr lang="en-US" altLang="zh-CN" dirty="0">
                <a:solidFill>
                  <a:schemeClr val="accent1"/>
                </a:solidFill>
              </a:rPr>
              <a:t>(“square”)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18" name="任意多边形 17"/>
          <p:cNvSpPr/>
          <p:nvPr/>
        </p:nvSpPr>
        <p:spPr>
          <a:xfrm>
            <a:off x="8088923" y="3622432"/>
            <a:ext cx="1103421" cy="1318737"/>
          </a:xfrm>
          <a:custGeom>
            <a:avLst/>
            <a:gdLst>
              <a:gd name="connsiteX0" fmla="*/ 0 w 1019908"/>
              <a:gd name="connsiteY0" fmla="*/ 0 h 1172307"/>
              <a:gd name="connsiteX1" fmla="*/ 445477 w 1019908"/>
              <a:gd name="connsiteY1" fmla="*/ 351692 h 1172307"/>
              <a:gd name="connsiteX2" fmla="*/ 609600 w 1019908"/>
              <a:gd name="connsiteY2" fmla="*/ 961292 h 1172307"/>
              <a:gd name="connsiteX3" fmla="*/ 1019908 w 1019908"/>
              <a:gd name="connsiteY3" fmla="*/ 1172307 h 117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9908" h="1172307">
                <a:moveTo>
                  <a:pt x="0" y="0"/>
                </a:moveTo>
                <a:cubicBezTo>
                  <a:pt x="171938" y="95738"/>
                  <a:pt x="343877" y="191477"/>
                  <a:pt x="445477" y="351692"/>
                </a:cubicBezTo>
                <a:cubicBezTo>
                  <a:pt x="547077" y="511907"/>
                  <a:pt x="513862" y="824523"/>
                  <a:pt x="609600" y="961292"/>
                </a:cubicBezTo>
                <a:cubicBezTo>
                  <a:pt x="705338" y="1098061"/>
                  <a:pt x="862623" y="1135184"/>
                  <a:pt x="1019908" y="1172307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264334" y="4941168"/>
            <a:ext cx="3440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/>
                </a:solidFill>
              </a:rPr>
              <a:t>Triangle.draw</a:t>
            </a:r>
            <a:r>
              <a:rPr lang="en-US" altLang="zh-CN" dirty="0">
                <a:solidFill>
                  <a:schemeClr val="accent1"/>
                </a:solidFill>
              </a:rPr>
              <a:t>(){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    </a:t>
            </a:r>
            <a:r>
              <a:rPr lang="en-US" altLang="zh-CN" dirty="0" err="1">
                <a:solidFill>
                  <a:schemeClr val="accent1"/>
                </a:solidFill>
              </a:rPr>
              <a:t>System.out.println</a:t>
            </a:r>
            <a:r>
              <a:rPr lang="en-US" altLang="zh-CN" dirty="0">
                <a:solidFill>
                  <a:schemeClr val="accent1"/>
                </a:solidFill>
              </a:rPr>
              <a:t>(“triangle”)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}</a:t>
            </a:r>
          </a:p>
          <a:p>
            <a:r>
              <a:rPr lang="en-US" altLang="zh-CN" dirty="0" err="1">
                <a:solidFill>
                  <a:schemeClr val="accent2"/>
                </a:solidFill>
              </a:rPr>
              <a:t>Triangle.draw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dirty="0" err="1">
                <a:solidFill>
                  <a:schemeClr val="accent2"/>
                </a:solidFill>
              </a:rPr>
              <a:t>int</a:t>
            </a:r>
            <a:r>
              <a:rPr lang="en-US" altLang="zh-CN" dirty="0">
                <a:solidFill>
                  <a:schemeClr val="accent2"/>
                </a:solidFill>
              </a:rPr>
              <a:t> a){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824D539A-AF1B-404D-82D0-46362E285E08}"/>
              </a:ext>
            </a:extLst>
          </p:cNvPr>
          <p:cNvSpPr txBox="1"/>
          <p:nvPr/>
        </p:nvSpPr>
        <p:spPr>
          <a:xfrm>
            <a:off x="457199" y="381000"/>
            <a:ext cx="859112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类成员方法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881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135560" y="1412777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面向对象编程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993958" y="1874442"/>
            <a:ext cx="5698" cy="450688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999656" y="2374142"/>
            <a:ext cx="122413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999656" y="2950206"/>
            <a:ext cx="122413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999656" y="3526270"/>
            <a:ext cx="122413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999656" y="4102334"/>
            <a:ext cx="122413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993958" y="4648329"/>
            <a:ext cx="122413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267634" y="2187975"/>
            <a:ext cx="4060614" cy="367023"/>
          </a:xfrm>
          <a:prstGeom prst="rect">
            <a:avLst/>
          </a:prstGeom>
          <a:solidFill>
            <a:srgbClr val="00206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(Object)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267634" y="2730844"/>
            <a:ext cx="4060614" cy="367023"/>
          </a:xfrm>
          <a:prstGeom prst="rect">
            <a:avLst/>
          </a:prstGeom>
          <a:solidFill>
            <a:srgbClr val="00206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(Class)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67634" y="3303264"/>
            <a:ext cx="4060614" cy="367023"/>
          </a:xfrm>
          <a:prstGeom prst="rect">
            <a:avLst/>
          </a:prstGeom>
          <a:solidFill>
            <a:srgbClr val="00206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封装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Encapsulation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267634" y="3918823"/>
            <a:ext cx="4060614" cy="367023"/>
          </a:xfrm>
          <a:prstGeom prst="rect">
            <a:avLst/>
          </a:prstGeom>
          <a:solidFill>
            <a:srgbClr val="00206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(Interface)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252500" y="4464818"/>
            <a:ext cx="4060614" cy="367023"/>
          </a:xfrm>
          <a:prstGeom prst="rect">
            <a:avLst/>
          </a:prstGeom>
          <a:solidFill>
            <a:srgbClr val="00206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(Message)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67634" y="5085185"/>
            <a:ext cx="4060614" cy="367023"/>
          </a:xfrm>
          <a:prstGeom prst="rect">
            <a:avLst/>
          </a:prstGeom>
          <a:solidFill>
            <a:srgbClr val="00206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(Inheritance)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252500" y="5733257"/>
            <a:ext cx="4060614" cy="367023"/>
          </a:xfrm>
          <a:prstGeom prst="rect">
            <a:avLst/>
          </a:prstGeom>
          <a:solidFill>
            <a:srgbClr val="00206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多态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(Polymorphism)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999656" y="5262962"/>
            <a:ext cx="122413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993958" y="5916767"/>
            <a:ext cx="122413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2">
            <a:extLst>
              <a:ext uri="{FF2B5EF4-FFF2-40B4-BE49-F238E27FC236}">
                <a16:creationId xmlns:a16="http://schemas.microsoft.com/office/drawing/2014/main" id="{A3D235BC-A28B-4A4D-854C-7064E47F7136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B15727-27AB-9245-9E0F-7B0E12887FF2}"/>
              </a:ext>
            </a:extLst>
          </p:cNvPr>
          <p:cNvSpPr txBox="1"/>
          <p:nvPr/>
        </p:nvSpPr>
        <p:spPr>
          <a:xfrm>
            <a:off x="8388161" y="325594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</a:rPr>
              <a:t>★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673911F-9100-5544-A8D1-B89CB1F14E58}"/>
              </a:ext>
            </a:extLst>
          </p:cNvPr>
          <p:cNvSpPr txBox="1"/>
          <p:nvPr/>
        </p:nvSpPr>
        <p:spPr>
          <a:xfrm>
            <a:off x="8367558" y="505239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</a:rPr>
              <a:t>★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1929273-2A01-E74D-ADA0-E8D614E6D1C0}"/>
              </a:ext>
            </a:extLst>
          </p:cNvPr>
          <p:cNvSpPr txBox="1"/>
          <p:nvPr/>
        </p:nvSpPr>
        <p:spPr>
          <a:xfrm>
            <a:off x="8388161" y="568593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</a:rPr>
              <a:t>★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91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82008" y="1465620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Everything is an Object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直接箭头连接符 8"/>
          <p:cNvCxnSpPr>
            <a:stCxn id="6" idx="2"/>
          </p:cNvCxnSpPr>
          <p:nvPr/>
        </p:nvCxnSpPr>
        <p:spPr>
          <a:xfrm flipH="1">
            <a:off x="3593976" y="1988840"/>
            <a:ext cx="244827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</p:cNvCxnSpPr>
          <p:nvPr/>
        </p:nvCxnSpPr>
        <p:spPr>
          <a:xfrm>
            <a:off x="6042248" y="1988840"/>
            <a:ext cx="244827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135560" y="2546320"/>
            <a:ext cx="2970584" cy="12334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(State):</a:t>
            </a:r>
          </a:p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对象本身所具有的信息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122368" y="2555612"/>
            <a:ext cx="2952328" cy="12334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行为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(Behavior)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对象对这些信息的访问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75242"/>
              </p:ext>
            </p:extLst>
          </p:nvPr>
        </p:nvGraphicFramePr>
        <p:xfrm>
          <a:off x="2639617" y="4581129"/>
          <a:ext cx="7128791" cy="1368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1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对象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itchFamily="34" charset="-122"/>
                          <a:ea typeface="微软雅黑" pitchFamily="34" charset="-122"/>
                        </a:rPr>
                        <a:t>行为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计算机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CPU</a:t>
                      </a:r>
                      <a:r>
                        <a:rPr lang="zh-CN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、内存、硬盘</a:t>
                      </a:r>
                      <a:r>
                        <a:rPr lang="en-US" altLang="zh-C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开机，读盘，显示，执行</a:t>
                      </a:r>
                      <a:r>
                        <a:rPr lang="en-US" altLang="zh-C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汽车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方向盘、变速箱、座椅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启动、加速、刹车、停车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2">
            <a:extLst>
              <a:ext uri="{FF2B5EF4-FFF2-40B4-BE49-F238E27FC236}">
                <a16:creationId xmlns:a16="http://schemas.microsoft.com/office/drawing/2014/main" id="{235830DB-A8F8-C44D-8C0E-D0FCAFF135F5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Sec-5: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0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Object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91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51914</TotalTime>
  <Words>5622</Words>
  <Application>Microsoft Macintosh PowerPoint</Application>
  <PresentationFormat>宽屏</PresentationFormat>
  <Paragraphs>1279</Paragraphs>
  <Slides>77</Slides>
  <Notes>76</Notes>
  <HiddenSlides>7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7" baseType="lpstr">
      <vt:lpstr>Microsoft YaHei</vt:lpstr>
      <vt:lpstr>Microsoft YaHei</vt:lpstr>
      <vt:lpstr>Arial</vt:lpstr>
      <vt:lpstr>Calibri</vt:lpstr>
      <vt:lpstr>Calibri Light</vt:lpstr>
      <vt:lpstr>Comic Sans MS</vt:lpstr>
      <vt:lpstr>Tahoma</vt:lpstr>
      <vt:lpstr>Wingdings</vt:lpstr>
      <vt:lpstr>Office 主题</vt:lpstr>
      <vt:lpstr>Picture</vt:lpstr>
      <vt:lpstr>JAVA语言程序设计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How to define a Class</vt:lpstr>
      <vt:lpstr>PowerPoint 演示文稿</vt:lpstr>
      <vt:lpstr>PowerPoint 演示文稿</vt:lpstr>
      <vt:lpstr>PowerPoint 演示文稿</vt:lpstr>
      <vt:lpstr>Package</vt:lpstr>
      <vt:lpstr>PowerPoint 演示文稿</vt:lpstr>
      <vt:lpstr>Package</vt:lpstr>
      <vt:lpstr>PowerPoint 演示文稿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Final members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Sampling-based Hybrid Approximate Query Processing System in the Cloud</dc:title>
  <dc:creator>wyxallen</dc:creator>
  <cp:lastModifiedBy>lsswyx@gmail.com</cp:lastModifiedBy>
  <cp:revision>2290</cp:revision>
  <dcterms:created xsi:type="dcterms:W3CDTF">2014-08-07T06:31:00Z</dcterms:created>
  <dcterms:modified xsi:type="dcterms:W3CDTF">2023-04-11T00:54:46Z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