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85"/>
  </p:notesMasterIdLst>
  <p:sldIdLst>
    <p:sldId id="256" r:id="rId2"/>
    <p:sldId id="545" r:id="rId3"/>
    <p:sldId id="549" r:id="rId4"/>
    <p:sldId id="837" r:id="rId5"/>
    <p:sldId id="836" r:id="rId6"/>
    <p:sldId id="730" r:id="rId7"/>
    <p:sldId id="681" r:id="rId8"/>
    <p:sldId id="682" r:id="rId9"/>
    <p:sldId id="733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4" r:id="rId18"/>
    <p:sldId id="810" r:id="rId19"/>
    <p:sldId id="748" r:id="rId20"/>
    <p:sldId id="749" r:id="rId21"/>
    <p:sldId id="828" r:id="rId22"/>
    <p:sldId id="750" r:id="rId23"/>
    <p:sldId id="829" r:id="rId24"/>
    <p:sldId id="830" r:id="rId25"/>
    <p:sldId id="832" r:id="rId26"/>
    <p:sldId id="831" r:id="rId27"/>
    <p:sldId id="807" r:id="rId28"/>
    <p:sldId id="809" r:id="rId29"/>
    <p:sldId id="808" r:id="rId30"/>
    <p:sldId id="838" r:id="rId31"/>
    <p:sldId id="758" r:id="rId32"/>
    <p:sldId id="839" r:id="rId33"/>
    <p:sldId id="840" r:id="rId34"/>
    <p:sldId id="820" r:id="rId35"/>
    <p:sldId id="813" r:id="rId36"/>
    <p:sldId id="815" r:id="rId37"/>
    <p:sldId id="816" r:id="rId38"/>
    <p:sldId id="817" r:id="rId39"/>
    <p:sldId id="818" r:id="rId40"/>
    <p:sldId id="821" r:id="rId41"/>
    <p:sldId id="823" r:id="rId42"/>
    <p:sldId id="824" r:id="rId43"/>
    <p:sldId id="847" r:id="rId44"/>
    <p:sldId id="848" r:id="rId45"/>
    <p:sldId id="849" r:id="rId46"/>
    <p:sldId id="850" r:id="rId47"/>
    <p:sldId id="743" r:id="rId48"/>
    <p:sldId id="851" r:id="rId49"/>
    <p:sldId id="746" r:id="rId50"/>
    <p:sldId id="852" r:id="rId51"/>
    <p:sldId id="747" r:id="rId52"/>
    <p:sldId id="759" r:id="rId53"/>
    <p:sldId id="835" r:id="rId54"/>
    <p:sldId id="763" r:id="rId55"/>
    <p:sldId id="765" r:id="rId56"/>
    <p:sldId id="766" r:id="rId57"/>
    <p:sldId id="767" r:id="rId58"/>
    <p:sldId id="768" r:id="rId59"/>
    <p:sldId id="769" r:id="rId60"/>
    <p:sldId id="770" r:id="rId61"/>
    <p:sldId id="771" r:id="rId62"/>
    <p:sldId id="798" r:id="rId63"/>
    <p:sldId id="799" r:id="rId64"/>
    <p:sldId id="800" r:id="rId65"/>
    <p:sldId id="801" r:id="rId66"/>
    <p:sldId id="782" r:id="rId67"/>
    <p:sldId id="780" r:id="rId68"/>
    <p:sldId id="783" r:id="rId69"/>
    <p:sldId id="784" r:id="rId70"/>
    <p:sldId id="781" r:id="rId71"/>
    <p:sldId id="785" r:id="rId72"/>
    <p:sldId id="793" r:id="rId73"/>
    <p:sldId id="792" r:id="rId74"/>
    <p:sldId id="786" r:id="rId75"/>
    <p:sldId id="787" r:id="rId76"/>
    <p:sldId id="788" r:id="rId77"/>
    <p:sldId id="789" r:id="rId78"/>
    <p:sldId id="795" r:id="rId79"/>
    <p:sldId id="796" r:id="rId80"/>
    <p:sldId id="854" r:id="rId81"/>
    <p:sldId id="790" r:id="rId82"/>
    <p:sldId id="855" r:id="rId83"/>
    <p:sldId id="791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3681" autoAdjust="0"/>
  </p:normalViewPr>
  <p:slideViewPr>
    <p:cSldViewPr>
      <p:cViewPr varScale="1">
        <p:scale>
          <a:sx n="118" d="100"/>
          <a:sy n="118" d="100"/>
        </p:scale>
        <p:origin x="416" y="20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951DD-4DF1-4571-83EB-38AC2FEBD740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7381-AA39-48A1-A649-7082EEC6B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9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59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4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60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33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06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50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18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6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51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94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78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34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89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97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89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0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66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1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342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045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57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60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42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01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729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073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3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15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030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565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222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类的信息如类的名字，类的方法描述等等都放在方法区</a:t>
            </a:r>
            <a:endParaRPr lang="en-US" altLang="zh-CN" dirty="0"/>
          </a:p>
          <a:p>
            <a:r>
              <a:rPr lang="zh-CN" altLang="en-US" dirty="0"/>
              <a:t>对象的引用变量放在栈区</a:t>
            </a:r>
            <a:endParaRPr lang="en-US" altLang="zh-CN" dirty="0"/>
          </a:p>
          <a:p>
            <a:r>
              <a:rPr lang="zh-CN" altLang="en-US" dirty="0"/>
              <a:t>对象本身放在堆区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问题是增加新的多边形，要增加新参数和新的函数，用户需要知道这个类到底有哪些参数和函数才能很好的使用，比较麻烦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每个函数的实现就比较复杂，不断的增加类型，增加判断分支，导致一个函数很长。维护一个函数的成本较高。对象空间浪费，很多方法是不用的，很多变量也是不用的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每个函数的实现就比较复杂，不断的增加类型，增加判断分支，导致一个函数很长。维护一个函数的成本较高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456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696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569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3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768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46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0FC-C9EB-4E05-8904-6CF44D3051B9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495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0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7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0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bg object 17">
            <a:extLst>
              <a:ext uri="{FF2B5EF4-FFF2-40B4-BE49-F238E27FC236}">
                <a16:creationId xmlns:a16="http://schemas.microsoft.com/office/drawing/2014/main" id="{EF383EED-11C2-D341-A523-D77A38863A50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9728" y="954024"/>
            <a:ext cx="11653714" cy="6096"/>
          </a:xfrm>
          <a:prstGeom prst="rect">
            <a:avLst/>
          </a:prstGeom>
        </p:spPr>
      </p:pic>
      <p:pic>
        <p:nvPicPr>
          <p:cNvPr id="9" name="Picture 1042" descr="logo">
            <a:extLst>
              <a:ext uri="{FF2B5EF4-FFF2-40B4-BE49-F238E27FC236}">
                <a16:creationId xmlns:a16="http://schemas.microsoft.com/office/drawing/2014/main" id="{EFAB56C8-719E-3441-B68A-8A89DEFF8B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3" y="60685"/>
            <a:ext cx="632359" cy="8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8.png"/><Relationship Id="rId4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057400" y="2133600"/>
            <a:ext cx="8153400" cy="114300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spcBef>
                <a:spcPts val="0"/>
              </a:spcBef>
            </a:pPr>
            <a:r>
              <a:rPr kumimoji="1" lang="en-US" altLang="zh-CN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JAVA</a:t>
            </a:r>
            <a:r>
              <a:rPr kumimoji="1" lang="zh-CN" altLang="en-US" sz="4800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语言程序设计</a:t>
            </a:r>
            <a:endParaRPr lang="zh-CN" altLang="en-US" sz="48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3048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3333CC"/>
              </a:buClr>
              <a:defRPr/>
            </a:pPr>
            <a:r>
              <a:rPr lang="zh-CN" altLang="en-US" sz="4000" b="1" kern="0" dirty="0">
                <a:solidFill>
                  <a:srgbClr val="000000"/>
                </a:solidFill>
                <a:latin typeface="Comic Sans MS"/>
                <a:ea typeface="华文行楷"/>
              </a:rPr>
              <a:t>王宇翔</a:t>
            </a:r>
          </a:p>
          <a:p>
            <a:pPr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/>
                <a:ea typeface="华文行楷"/>
              </a:rPr>
              <a:t>lsswyx@hdu.edu.cn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BF71B0-7BF9-324D-9EA6-C8F0948C87FC}"/>
              </a:ext>
            </a:extLst>
          </p:cNvPr>
          <p:cNvSpPr/>
          <p:nvPr/>
        </p:nvSpPr>
        <p:spPr>
          <a:xfrm>
            <a:off x="47328" y="908720"/>
            <a:ext cx="1173730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5640" y="171869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对象作为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方法的返回值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3592" y="2510781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Example: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求两个坐标点之间的中点坐标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6816081" y="2930288"/>
            <a:ext cx="674077" cy="445476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94646" y="3399384"/>
            <a:ext cx="3297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(x1, y1) </a:t>
            </a: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(x2, y2)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sym typeface="Wingdings" pitchFamily="2" charset="2"/>
              </a:rPr>
              <a:t>(x, y)</a:t>
            </a:r>
            <a:endParaRPr lang="zh-CN" altLang="en-US" sz="2400" dirty="0">
              <a:solidFill>
                <a:schemeClr val="accent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3996" y="4437113"/>
            <a:ext cx="3906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algn="ctr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Spot  s1 = new Spot(2, 3);</a:t>
            </a:r>
          </a:p>
          <a:p>
            <a:pPr marL="990600" lvl="1" indent="-533400" algn="ctr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Spot  s2 = new Spot(4, 5);</a:t>
            </a:r>
          </a:p>
          <a:p>
            <a:pPr marL="990600" lvl="1" indent="-533400" algn="ctr">
              <a:buSzPct val="90000"/>
            </a:pPr>
            <a:r>
              <a:rPr lang="en-US" altLang="zh-CN" sz="2400" dirty="0">
                <a:solidFill>
                  <a:schemeClr val="accent2"/>
                </a:solidFill>
              </a:rPr>
              <a:t> Spot  s   = s1.midSpot(s2);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151A427-7EDB-F145-89A7-67CD7FDE04D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0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75921" y="1143033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对象作为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方法的返回值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2F2FA8-1BB4-5745-AF33-790336C45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1484785"/>
            <a:ext cx="3570007" cy="4410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D4416D-E53E-694F-B307-89865A9BA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1" y="1825505"/>
            <a:ext cx="5142622" cy="2012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C5A5C3C4-7CD3-1447-A1BC-2619BD5D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32" y="4418730"/>
            <a:ext cx="2674937" cy="14843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结果：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点的坐标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3.0,5.0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点的坐标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6.0,8.0</a:t>
            </a:r>
          </a:p>
          <a:p>
            <a:pPr marL="457200" indent="-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中点的坐标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4.5,6.5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923F13-341A-9E48-998D-FBE370DDFC35}"/>
              </a:ext>
            </a:extLst>
          </p:cNvPr>
          <p:cNvSpPr/>
          <p:nvPr/>
        </p:nvSpPr>
        <p:spPr>
          <a:xfrm>
            <a:off x="1957671" y="4797152"/>
            <a:ext cx="2306726" cy="2150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18212B-69A2-6542-BF9F-BF1BBE393A7E}"/>
              </a:ext>
            </a:extLst>
          </p:cNvPr>
          <p:cNvSpPr/>
          <p:nvPr/>
        </p:nvSpPr>
        <p:spPr>
          <a:xfrm>
            <a:off x="2335152" y="5372273"/>
            <a:ext cx="2464704" cy="230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DDC6CD-AAB9-2946-9540-7C86981DB1AE}"/>
              </a:ext>
            </a:extLst>
          </p:cNvPr>
          <p:cNvSpPr/>
          <p:nvPr/>
        </p:nvSpPr>
        <p:spPr>
          <a:xfrm>
            <a:off x="5879976" y="2492896"/>
            <a:ext cx="2448272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99B1AB-E4B2-DC46-BCA0-8642DA0054F7}"/>
              </a:ext>
            </a:extLst>
          </p:cNvPr>
          <p:cNvSpPr/>
          <p:nvPr/>
        </p:nvSpPr>
        <p:spPr>
          <a:xfrm>
            <a:off x="5879976" y="3126224"/>
            <a:ext cx="2448272" cy="180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AF43658-13BE-4C4A-A735-439B04699D0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7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446" y="1782768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对象数组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8F42F8-6FC6-6146-832D-980957A01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960822"/>
            <a:ext cx="5114200" cy="356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9294DF-3489-F440-9692-9441D998E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7" y="1268760"/>
            <a:ext cx="4829667" cy="2792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29D43D7-0792-5E4F-B192-A5AA6B2898AE}"/>
              </a:ext>
            </a:extLst>
          </p:cNvPr>
          <p:cNvSpPr/>
          <p:nvPr/>
        </p:nvSpPr>
        <p:spPr>
          <a:xfrm>
            <a:off x="6312024" y="2060848"/>
            <a:ext cx="3898776" cy="13681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33C4758-684A-394C-8DD4-C28E468A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339" y="3820596"/>
            <a:ext cx="2674937" cy="2949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结果：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name0 0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name1 1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name2 2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name3 3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name4 4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name5 5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name6 6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name7 7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name8 8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name9 9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1FEE112-70A0-4042-96A8-CF302C605FF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0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71664" y="153762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指代当前对象本身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3863753" y="1988840"/>
            <a:ext cx="674077" cy="445476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7830" y="2211578"/>
            <a:ext cx="429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应用一：增强代码可读性，避免歧义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B9CCAF-0C35-4F42-96BC-CF9D19B3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429000"/>
            <a:ext cx="4360516" cy="2976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7E50A3-C855-2348-84BE-3F348E0E9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88" y="3429000"/>
            <a:ext cx="4597617" cy="297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C06958D-FF78-7944-BEEC-1ABB1C8A4BD5}"/>
              </a:ext>
            </a:extLst>
          </p:cNvPr>
          <p:cNvSpPr/>
          <p:nvPr/>
        </p:nvSpPr>
        <p:spPr>
          <a:xfrm>
            <a:off x="1790366" y="4077072"/>
            <a:ext cx="3369530" cy="11026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C62C75-D9F9-7249-B064-2E9844A9C353}"/>
              </a:ext>
            </a:extLst>
          </p:cNvPr>
          <p:cNvSpPr/>
          <p:nvPr/>
        </p:nvSpPr>
        <p:spPr>
          <a:xfrm>
            <a:off x="6312024" y="4077072"/>
            <a:ext cx="3369530" cy="11026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E8A6A2-C6B5-7E40-9F05-E9186F09626C}"/>
              </a:ext>
            </a:extLst>
          </p:cNvPr>
          <p:cNvSpPr txBox="1"/>
          <p:nvPr/>
        </p:nvSpPr>
        <p:spPr>
          <a:xfrm>
            <a:off x="3739755" y="2897722"/>
            <a:ext cx="459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a.</a:t>
            </a:r>
            <a:r>
              <a:rPr kumimoji="1" lang="zh-CN" altLang="en-US" dirty="0">
                <a:solidFill>
                  <a:srgbClr val="00B050"/>
                </a:solidFill>
              </a:rPr>
              <a:t> 根据参数给</a:t>
            </a:r>
            <a:r>
              <a:rPr kumimoji="1" lang="en-US" altLang="zh-CN" dirty="0" err="1">
                <a:solidFill>
                  <a:srgbClr val="00B050"/>
                </a:solidFill>
              </a:rPr>
              <a:t>x,y</a:t>
            </a:r>
            <a:r>
              <a:rPr kumimoji="1" lang="zh-CN" altLang="en-US" dirty="0">
                <a:solidFill>
                  <a:srgbClr val="00B050"/>
                </a:solidFill>
              </a:rPr>
              <a:t>赋值，</a:t>
            </a:r>
            <a:r>
              <a:rPr kumimoji="1" lang="en-US" altLang="zh-CN" dirty="0">
                <a:solidFill>
                  <a:srgbClr val="00B050"/>
                </a:solidFill>
              </a:rPr>
              <a:t>b.</a:t>
            </a:r>
            <a:r>
              <a:rPr kumimoji="1" lang="zh-CN" altLang="en-US" dirty="0">
                <a:solidFill>
                  <a:srgbClr val="00B050"/>
                </a:solidFill>
              </a:rPr>
              <a:t> 返回</a:t>
            </a:r>
            <a:r>
              <a:rPr kumimoji="1" lang="en-US" altLang="zh-CN" dirty="0">
                <a:solidFill>
                  <a:srgbClr val="00B050"/>
                </a:solidFill>
              </a:rPr>
              <a:t>x+</a:t>
            </a:r>
            <a:r>
              <a:rPr kumimoji="1" lang="zh-CN" altLang="en-US" dirty="0">
                <a:solidFill>
                  <a:srgbClr val="00B050"/>
                </a:solidFill>
              </a:rPr>
              <a:t>参数</a:t>
            </a:r>
            <a:r>
              <a:rPr kumimoji="1" lang="en-US" altLang="zh-CN" dirty="0">
                <a:solidFill>
                  <a:srgbClr val="00B050"/>
                </a:solidFill>
              </a:rPr>
              <a:t>x</a:t>
            </a:r>
            <a:r>
              <a:rPr kumimoji="1" lang="zh-CN" altLang="en-US" dirty="0">
                <a:solidFill>
                  <a:srgbClr val="00B050"/>
                </a:solidFill>
              </a:rPr>
              <a:t>的值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823BC0-98BB-1544-9D82-99FC1413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960" y="6066481"/>
            <a:ext cx="2674937" cy="62984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结果：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5.0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50951CA-1BD8-5047-A0B0-E114067E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924" y="6066480"/>
            <a:ext cx="2674937" cy="62984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结果：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4.0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B4B781D1-0F10-C544-8179-728000674443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71664" y="153762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指代当前对象本身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3863753" y="1988840"/>
            <a:ext cx="674077" cy="445476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7830" y="2211578"/>
            <a:ext cx="5086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应用二：同一个对象实现多次方法调用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BFF52-0460-4741-A6FD-B6CB0C86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78" y="2898124"/>
            <a:ext cx="6340822" cy="3837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E9459CE8-92F5-3844-92B9-8CA1E93F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3474713"/>
            <a:ext cx="1944688" cy="11525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结果：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i=3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6B1BBA-FF6B-2646-88A4-287580910B66}"/>
              </a:ext>
            </a:extLst>
          </p:cNvPr>
          <p:cNvSpPr/>
          <p:nvPr/>
        </p:nvSpPr>
        <p:spPr>
          <a:xfrm>
            <a:off x="2178987" y="4005064"/>
            <a:ext cx="3369530" cy="2026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182999-ECEF-D847-8A2B-932D89945F4F}"/>
              </a:ext>
            </a:extLst>
          </p:cNvPr>
          <p:cNvSpPr/>
          <p:nvPr/>
        </p:nvSpPr>
        <p:spPr>
          <a:xfrm>
            <a:off x="2567608" y="5733256"/>
            <a:ext cx="5400600" cy="319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D1A1CDD5-7C63-254A-B31E-47565286B36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4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71664" y="153762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指代当前对象本身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3863753" y="1988840"/>
            <a:ext cx="674077" cy="445476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7830" y="2211578"/>
            <a:ext cx="573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应用三：在一个构造函数中调用另一个构造函数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D60C7-75D1-D542-BB4A-04FB9429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58" y="2729166"/>
            <a:ext cx="4298342" cy="4045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6E02B3A-65D5-CD42-8256-DBA6F697FFEF}"/>
              </a:ext>
            </a:extLst>
          </p:cNvPr>
          <p:cNvSpPr/>
          <p:nvPr/>
        </p:nvSpPr>
        <p:spPr>
          <a:xfrm>
            <a:off x="2423592" y="3755366"/>
            <a:ext cx="2520280" cy="2496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E23D36-5E30-A241-B3B9-A5B20A902509}"/>
              </a:ext>
            </a:extLst>
          </p:cNvPr>
          <p:cNvSpPr/>
          <p:nvPr/>
        </p:nvSpPr>
        <p:spPr>
          <a:xfrm>
            <a:off x="2135560" y="4122542"/>
            <a:ext cx="3744416" cy="674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8FCBBA8-6ADC-DA43-8CE1-4D0F0C81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2" y="3755366"/>
            <a:ext cx="2281064" cy="11525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结果：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Apple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100.23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9738F7C-48F7-3E40-A8E0-1947AF3AF69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6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76510" y="1962418"/>
            <a:ext cx="1379730" cy="445476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9896" y="1700808"/>
            <a:ext cx="172819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extends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V="1">
            <a:off x="3863753" y="2021887"/>
            <a:ext cx="1296144" cy="422412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15681" y="2470176"/>
            <a:ext cx="117512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8676" y="2456022"/>
            <a:ext cx="117512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</a:p>
        </p:txBody>
      </p:sp>
      <p:sp>
        <p:nvSpPr>
          <p:cNvPr id="10" name="矩形 9"/>
          <p:cNvSpPr/>
          <p:nvPr/>
        </p:nvSpPr>
        <p:spPr>
          <a:xfrm>
            <a:off x="3143672" y="3180306"/>
            <a:ext cx="64807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可调用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父类的方法和变量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可增加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父类中没有的方法和变量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可以调用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父类的构造函数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类成员访问修饰符会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变量在继承关系中的访问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可重新定义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父类的变量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39616" y="5624480"/>
            <a:ext cx="350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静态变量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static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int num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静态方法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static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void print()</a:t>
            </a:r>
          </a:p>
        </p:txBody>
      </p:sp>
      <p:sp>
        <p:nvSpPr>
          <p:cNvPr id="6" name="矩形 5"/>
          <p:cNvSpPr/>
          <p:nvPr/>
        </p:nvSpPr>
        <p:spPr>
          <a:xfrm>
            <a:off x="6996608" y="56244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非静态变量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num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非静态方法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void print()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645490" y="6261376"/>
            <a:ext cx="30302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10206" y="6261376"/>
            <a:ext cx="30302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43672" y="63563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293631" y="635214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实例变量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75920" y="13314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0B1EC1D4-896E-D140-AAC0-85AB3F482B1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69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5B01B0-8C86-564A-9667-69C0182B3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445144"/>
            <a:ext cx="5220072" cy="13296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66785E-6E60-194B-A58C-FF86CD9FC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21" y="2780666"/>
            <a:ext cx="5086625" cy="1446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0" y="1047805"/>
            <a:ext cx="4326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可以调用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父类的变量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可以增加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父类没有的变量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180B3E-9CA8-BF4D-A7C4-9FE004B0D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4007908"/>
            <a:ext cx="4846340" cy="280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F6D661A5-2AF4-244E-A7B8-CAD771B49CE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0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23592" y="169550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可以调用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父类的构造函数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2546176" y="2499320"/>
            <a:ext cx="1447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2546176" y="4099520"/>
            <a:ext cx="1447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</a:p>
        </p:txBody>
      </p:sp>
      <p:grpSp>
        <p:nvGrpSpPr>
          <p:cNvPr id="19" name="Group 1036"/>
          <p:cNvGrpSpPr>
            <a:grpSpLocks/>
          </p:cNvGrpSpPr>
          <p:nvPr/>
        </p:nvGrpSpPr>
        <p:grpSpPr bwMode="auto">
          <a:xfrm>
            <a:off x="7194383" y="3572470"/>
            <a:ext cx="1925639" cy="2051050"/>
            <a:chOff x="3984" y="2116"/>
            <a:chExt cx="1213" cy="1292"/>
          </a:xfrm>
        </p:grpSpPr>
        <p:sp>
          <p:nvSpPr>
            <p:cNvPr id="20" name="Oval 1037"/>
            <p:cNvSpPr>
              <a:spLocks noChangeArrowheads="1"/>
            </p:cNvSpPr>
            <p:nvPr/>
          </p:nvSpPr>
          <p:spPr bwMode="auto">
            <a:xfrm>
              <a:off x="3984" y="2496"/>
              <a:ext cx="1008" cy="43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038"/>
            <p:cNvSpPr>
              <a:spLocks noChangeArrowheads="1"/>
            </p:cNvSpPr>
            <p:nvPr/>
          </p:nvSpPr>
          <p:spPr bwMode="auto">
            <a:xfrm>
              <a:off x="4464" y="2592"/>
              <a:ext cx="528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1039"/>
            <p:cNvSpPr>
              <a:spLocks noChangeArrowheads="1"/>
            </p:cNvSpPr>
            <p:nvPr/>
          </p:nvSpPr>
          <p:spPr bwMode="auto">
            <a:xfrm>
              <a:off x="4266" y="3024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Clr>
                  <a:schemeClr val="folHlink"/>
                </a:buClr>
                <a:buSzPct val="60000"/>
              </a:pPr>
              <a:r>
                <a:rPr lang="en-US" altLang="zh-CN" dirty="0">
                  <a:latin typeface="+mj-lt"/>
                  <a:ea typeface="华文中宋" pitchFamily="2" charset="-122"/>
                </a:rPr>
                <a:t>this</a:t>
              </a:r>
            </a:p>
          </p:txBody>
        </p:sp>
        <p:sp>
          <p:nvSpPr>
            <p:cNvPr id="23" name="Line 1040"/>
            <p:cNvSpPr>
              <a:spLocks noChangeShapeType="1"/>
            </p:cNvSpPr>
            <p:nvPr/>
          </p:nvSpPr>
          <p:spPr bwMode="auto">
            <a:xfrm>
              <a:off x="446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041"/>
            <p:cNvSpPr>
              <a:spLocks noChangeArrowheads="1"/>
            </p:cNvSpPr>
            <p:nvPr/>
          </p:nvSpPr>
          <p:spPr bwMode="auto">
            <a:xfrm>
              <a:off x="4573" y="2116"/>
              <a:ext cx="62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Clr>
                  <a:schemeClr val="folHlink"/>
                </a:buClr>
                <a:buSzPct val="60000"/>
              </a:pPr>
              <a:r>
                <a:rPr lang="en-US" altLang="zh-CN" dirty="0">
                  <a:latin typeface="+mj-lt"/>
                  <a:ea typeface="华文中宋" pitchFamily="2" charset="-122"/>
                </a:rPr>
                <a:t>super</a:t>
              </a:r>
            </a:p>
          </p:txBody>
        </p:sp>
        <p:sp>
          <p:nvSpPr>
            <p:cNvPr id="25" name="Line 1042"/>
            <p:cNvSpPr>
              <a:spLocks noChangeShapeType="1"/>
            </p:cNvSpPr>
            <p:nvPr/>
          </p:nvSpPr>
          <p:spPr bwMode="auto">
            <a:xfrm>
              <a:off x="4800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Rectangle 1043"/>
          <p:cNvSpPr>
            <a:spLocks noChangeArrowheads="1"/>
          </p:cNvSpPr>
          <p:nvPr/>
        </p:nvSpPr>
        <p:spPr bwMode="auto">
          <a:xfrm>
            <a:off x="7803976" y="272792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调用父类的</a:t>
            </a:r>
          </a:p>
          <a:p>
            <a:pPr algn="l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变量和方法</a:t>
            </a:r>
          </a:p>
        </p:txBody>
      </p:sp>
      <p:sp>
        <p:nvSpPr>
          <p:cNvPr id="27" name="Rectangle 1044"/>
          <p:cNvSpPr>
            <a:spLocks noChangeArrowheads="1"/>
          </p:cNvSpPr>
          <p:nvPr/>
        </p:nvSpPr>
        <p:spPr bwMode="auto">
          <a:xfrm>
            <a:off x="7346776" y="554732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调用子类的</a:t>
            </a:r>
          </a:p>
          <a:p>
            <a:pPr algn="l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变量和方法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23792" y="4556720"/>
            <a:ext cx="280831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11824" y="470912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实例化一个对象</a:t>
            </a:r>
          </a:p>
        </p:txBody>
      </p:sp>
      <p:cxnSp>
        <p:nvCxnSpPr>
          <p:cNvPr id="7" name="直接箭头连接符 6"/>
          <p:cNvCxnSpPr>
            <a:stCxn id="9" idx="0"/>
            <a:endCxn id="8" idx="2"/>
          </p:cNvCxnSpPr>
          <p:nvPr/>
        </p:nvCxnSpPr>
        <p:spPr>
          <a:xfrm flipV="1">
            <a:off x="3270076" y="3413720"/>
            <a:ext cx="0" cy="685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46DC59CF-F744-0E44-A181-1D1BD3C846D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3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FB05EBC9-1195-3947-AD42-996EB459E4A9}"/>
              </a:ext>
            </a:extLst>
          </p:cNvPr>
          <p:cNvSpPr txBox="1"/>
          <p:nvPr/>
        </p:nvSpPr>
        <p:spPr>
          <a:xfrm>
            <a:off x="3887416" y="1149153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继承中的构造函数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C04861-A396-F941-9B55-281CE1BC9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1635226"/>
            <a:ext cx="5397929" cy="3501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F8FD87-E7C1-6747-98D7-E35198893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3" y="4930305"/>
            <a:ext cx="5101817" cy="179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FF0C0D93-0E04-5D45-870B-E90D6606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94" y="2060848"/>
            <a:ext cx="2376331" cy="15121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结果：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Art Constructor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Drawing Constructor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Cartoon Constructor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F6815C-5B44-C141-BBC8-5E3BEC7461AE}"/>
              </a:ext>
            </a:extLst>
          </p:cNvPr>
          <p:cNvSpPr/>
          <p:nvPr/>
        </p:nvSpPr>
        <p:spPr>
          <a:xfrm>
            <a:off x="2135560" y="5615582"/>
            <a:ext cx="242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子类的构造方法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必须调用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父类的构造方法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715D1-3F9A-D547-A1F2-AD2A3042E8F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5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06334" y="156898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Chapter5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0136" y="157585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Chapter6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23992" y="1496974"/>
            <a:ext cx="0" cy="47403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04111" y="2122978"/>
            <a:ext cx="3672403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对象的创建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对象的使用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类的继承、多态、封装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抽象类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接口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面向对象编程范例</a:t>
            </a:r>
            <a:endParaRPr lang="en-US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67608" y="2132856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面向对象概述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类的描述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类成员的访问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成员方法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B95C2D9-93EC-D948-B3AA-B460BAE97FF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36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F83160B3-0D2F-F54B-907E-34FC0BCC6635}"/>
              </a:ext>
            </a:extLst>
          </p:cNvPr>
          <p:cNvSpPr txBox="1"/>
          <p:nvPr/>
        </p:nvSpPr>
        <p:spPr>
          <a:xfrm>
            <a:off x="3887416" y="1149153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继承中的构造函数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B06CB2-A4E3-FF4D-A119-D8147B62E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80" y="1988840"/>
            <a:ext cx="5527734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442DEC8-35D7-AE40-97EE-55BA9F8308C0}"/>
              </a:ext>
            </a:extLst>
          </p:cNvPr>
          <p:cNvSpPr/>
          <p:nvPr/>
        </p:nvSpPr>
        <p:spPr>
          <a:xfrm>
            <a:off x="7766145" y="2477881"/>
            <a:ext cx="242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子类的构造方法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必须调用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父类的构造方法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7606BD-4DC1-7E49-B933-3C2EA8559CD5}"/>
              </a:ext>
            </a:extLst>
          </p:cNvPr>
          <p:cNvSpPr/>
          <p:nvPr/>
        </p:nvSpPr>
        <p:spPr>
          <a:xfrm>
            <a:off x="7786700" y="4104291"/>
            <a:ext cx="242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若要手动写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super()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必须是构造函数的第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句代码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8AA247-23C6-A34B-A061-41EFD7D32866}"/>
              </a:ext>
            </a:extLst>
          </p:cNvPr>
          <p:cNvSpPr/>
          <p:nvPr/>
        </p:nvSpPr>
        <p:spPr>
          <a:xfrm>
            <a:off x="2495601" y="5085184"/>
            <a:ext cx="1269467" cy="274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B3343F-F794-1A4B-8AB0-2E1B80FE5D3F}"/>
              </a:ext>
            </a:extLst>
          </p:cNvPr>
          <p:cNvSpPr/>
          <p:nvPr/>
        </p:nvSpPr>
        <p:spPr>
          <a:xfrm>
            <a:off x="2461456" y="3706014"/>
            <a:ext cx="1269467" cy="274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958F9F8-F620-B94C-967F-4B3F011FB4C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25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F83160B3-0D2F-F54B-907E-34FC0BCC6635}"/>
              </a:ext>
            </a:extLst>
          </p:cNvPr>
          <p:cNvSpPr txBox="1"/>
          <p:nvPr/>
        </p:nvSpPr>
        <p:spPr>
          <a:xfrm>
            <a:off x="3887416" y="1149153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继承中的构造函数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90E55-8838-DF4C-BCFF-1B43AA7E1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94" y="2386226"/>
            <a:ext cx="5382649" cy="332262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2F5C335E-FECD-4543-9324-A0B912E5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813" y="2535368"/>
            <a:ext cx="2376331" cy="15121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结果：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Art Constructor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Cartoon Constructor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519C31-5E14-2D4F-A5DA-E80F65E54207}"/>
              </a:ext>
            </a:extLst>
          </p:cNvPr>
          <p:cNvSpPr/>
          <p:nvPr/>
        </p:nvSpPr>
        <p:spPr>
          <a:xfrm>
            <a:off x="7661633" y="4617168"/>
            <a:ext cx="2964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B050"/>
                </a:solidFill>
                <a:ea typeface="华文中宋" pitchFamily="2" charset="-122"/>
              </a:rPr>
              <a:t>若没有写构造函数则</a:t>
            </a:r>
            <a:endParaRPr lang="en-US" altLang="zh-CN" sz="1600" dirty="0">
              <a:solidFill>
                <a:srgbClr val="00B050"/>
              </a:solidFill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C00000"/>
                </a:solidFill>
                <a:ea typeface="华文中宋" pitchFamily="2" charset="-122"/>
              </a:rPr>
              <a:t>默认有一个不带参的构造函数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F9DA82-69FF-D54C-963B-5308E10BD0CD}"/>
              </a:ext>
            </a:extLst>
          </p:cNvPr>
          <p:cNvSpPr/>
          <p:nvPr/>
        </p:nvSpPr>
        <p:spPr>
          <a:xfrm>
            <a:off x="2013858" y="3573016"/>
            <a:ext cx="3002023" cy="7200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51E7FAE-AB18-4641-955F-D79BB5A57A33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5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D5D239C7-39B5-A241-B6AE-BB784E866915}"/>
              </a:ext>
            </a:extLst>
          </p:cNvPr>
          <p:cNvSpPr txBox="1"/>
          <p:nvPr/>
        </p:nvSpPr>
        <p:spPr>
          <a:xfrm>
            <a:off x="3887416" y="1149153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继承中的构造函数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2CD2EB-5A74-0342-81FF-CE4B550F753C}"/>
              </a:ext>
            </a:extLst>
          </p:cNvPr>
          <p:cNvSpPr/>
          <p:nvPr/>
        </p:nvSpPr>
        <p:spPr>
          <a:xfrm>
            <a:off x="1693168" y="1988840"/>
            <a:ext cx="5554960" cy="417646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92A7DE-B7B0-C949-BADC-D360E2323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09" y="2120229"/>
            <a:ext cx="4944479" cy="23528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796DF71-A4A0-DE4F-B92C-9A1E9C8A9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08" y="4617931"/>
            <a:ext cx="5177712" cy="129442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2C52402-E97F-AC4D-AE58-8A0D1E1EB316}"/>
              </a:ext>
            </a:extLst>
          </p:cNvPr>
          <p:cNvSpPr/>
          <p:nvPr/>
        </p:nvSpPr>
        <p:spPr>
          <a:xfrm>
            <a:off x="2666294" y="5013176"/>
            <a:ext cx="1269467" cy="274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714659-F61D-5947-A374-486AED9175BB}"/>
              </a:ext>
            </a:extLst>
          </p:cNvPr>
          <p:cNvSpPr/>
          <p:nvPr/>
        </p:nvSpPr>
        <p:spPr>
          <a:xfrm>
            <a:off x="2329918" y="3432198"/>
            <a:ext cx="1821867" cy="2848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ADF09D-3534-3F45-A959-E17CC4B37E8F}"/>
              </a:ext>
            </a:extLst>
          </p:cNvPr>
          <p:cNvSpPr/>
          <p:nvPr/>
        </p:nvSpPr>
        <p:spPr>
          <a:xfrm>
            <a:off x="7661633" y="3282227"/>
            <a:ext cx="29647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itchFamily="2" charset="-122"/>
              </a:rPr>
              <a:t>结果：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itchFamily="2" charset="-122"/>
              </a:rPr>
              <a:t>Error</a:t>
            </a:r>
          </a:p>
          <a:p>
            <a:pPr>
              <a:spcBef>
                <a:spcPct val="0"/>
              </a:spcBef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B050"/>
                </a:solidFill>
                <a:ea typeface="华文中宋" pitchFamily="2" charset="-122"/>
              </a:rPr>
              <a:t>若有构造函数则</a:t>
            </a:r>
            <a:endParaRPr lang="en-US" altLang="zh-CN" sz="1600" dirty="0">
              <a:solidFill>
                <a:srgbClr val="00B050"/>
              </a:solidFill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C00000"/>
                </a:solidFill>
                <a:ea typeface="华文中宋" pitchFamily="2" charset="-122"/>
              </a:rPr>
              <a:t>默认的不带参的构造函数失效</a:t>
            </a:r>
            <a:endParaRPr lang="en-US" altLang="zh-CN" sz="1600" dirty="0">
              <a:solidFill>
                <a:srgbClr val="C00000"/>
              </a:solidFill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solidFill>
                <a:srgbClr val="C00000"/>
              </a:solidFill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C00000"/>
                </a:solidFill>
                <a:ea typeface="华文中宋" pitchFamily="2" charset="-122"/>
              </a:rPr>
              <a:t>要满足父类构造函数的参数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71627B-8F3D-A645-A9FE-173BA32F9D31}"/>
              </a:ext>
            </a:extLst>
          </p:cNvPr>
          <p:cNvSpPr txBox="1"/>
          <p:nvPr/>
        </p:nvSpPr>
        <p:spPr>
          <a:xfrm>
            <a:off x="3971764" y="49210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super</a:t>
            </a:r>
            <a:r>
              <a:rPr kumimoji="1" lang="en-US" altLang="zh-CN" dirty="0"/>
              <a:t>(5);</a:t>
            </a:r>
            <a:endParaRPr kumimoji="1" lang="zh-CN" alt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076E836-A9E2-B948-9D71-E69AA10AA62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7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9CFDC46F-C2BD-D144-AC37-B51AF4B9D93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9736" y="1671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继承关系受类访问修饰符的影响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4379168"/>
            <a:ext cx="6629400" cy="2362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import points.Point3d;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Point4d extends Point3d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w;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x += dx; y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z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w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dw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0" y="111968"/>
            <a:ext cx="6629400" cy="1828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 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0" y="1940768"/>
            <a:ext cx="6629400" cy="2438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Point3d extends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z;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z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620000" y="1828800"/>
            <a:ext cx="3048000" cy="1524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目录结构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/points/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Point.java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中宋" pitchFamily="2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/points/Point3d.java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/Point4d.java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967664" y="4267200"/>
            <a:ext cx="2700337" cy="1295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华文中宋" pitchFamily="2" charset="-122"/>
              </a:rPr>
              <a:t>编译时报错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华文中宋" pitchFamily="2" charset="-122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华文中宋" pitchFamily="2" charset="-122"/>
              </a:rPr>
              <a:t>x, y, z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华文中宋" pitchFamily="2" charset="-122"/>
              </a:rPr>
              <a:t>仅在本包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华文中宋" pitchFamily="2" charset="-122"/>
              </a:rPr>
              <a:t>中才能访问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+mj-lt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4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0DBE4D01-1598-294A-BC20-2947A311B0C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9736" y="1671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继承关系受类访问修饰符的影响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4379168"/>
            <a:ext cx="6629400" cy="2362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import points.Point3d;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class Point4d extends Point3d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	int w;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	public void move(int dx, int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, int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, int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dw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华文中宋" pitchFamily="2" charset="-122"/>
              </a:rPr>
              <a:t>super.move</a:t>
            </a:r>
            <a:r>
              <a:rPr lang="en-US" altLang="zh-CN" sz="2400" dirty="0">
                <a:solidFill>
                  <a:srgbClr val="C00000"/>
                </a:solidFill>
                <a:ea typeface="华文中宋" pitchFamily="2" charset="-122"/>
              </a:rPr>
              <a:t>(dx, </a:t>
            </a:r>
            <a:r>
              <a:rPr lang="en-US" altLang="zh-CN" sz="2400" dirty="0" err="1">
                <a:solidFill>
                  <a:srgbClr val="C00000"/>
                </a:solidFill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rgbClr val="C00000"/>
                </a:solidFill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rgbClr val="C00000"/>
                </a:solidFill>
                <a:ea typeface="华文中宋" pitchFamily="2" charset="-122"/>
              </a:rPr>
              <a:t>); w += </a:t>
            </a:r>
            <a:r>
              <a:rPr lang="en-US" altLang="zh-CN" sz="2400" dirty="0" err="1">
                <a:solidFill>
                  <a:srgbClr val="C00000"/>
                </a:solidFill>
                <a:ea typeface="华文中宋" pitchFamily="2" charset="-122"/>
              </a:rPr>
              <a:t>dw</a:t>
            </a:r>
            <a:r>
              <a:rPr lang="en-US" altLang="zh-CN" sz="2400" dirty="0">
                <a:solidFill>
                  <a:srgbClr val="C00000"/>
                </a:solidFill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0" y="111968"/>
            <a:ext cx="6629400" cy="1828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 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0" y="1940768"/>
            <a:ext cx="6629400" cy="2438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Point3d extends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z;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z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52D3C3-6D5A-284C-9595-AA0904C42497}"/>
              </a:ext>
            </a:extLst>
          </p:cNvPr>
          <p:cNvSpPr txBox="1"/>
          <p:nvPr/>
        </p:nvSpPr>
        <p:spPr>
          <a:xfrm>
            <a:off x="8177259" y="2780928"/>
            <a:ext cx="251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修改</a:t>
            </a:r>
            <a:r>
              <a:rPr kumimoji="1" lang="en-US" altLang="zh-CN" dirty="0">
                <a:solidFill>
                  <a:srgbClr val="C00000"/>
                </a:solidFill>
              </a:rPr>
              <a:t>move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  <a:r>
              <a:rPr kumimoji="1" lang="zh-CN" altLang="en-US" dirty="0"/>
              <a:t>，将不可见的参数在父类的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中操作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CCAC03-0816-6645-88B1-9B3B0A802EC8}"/>
              </a:ext>
            </a:extLst>
          </p:cNvPr>
          <p:cNvSpPr/>
          <p:nvPr/>
        </p:nvSpPr>
        <p:spPr>
          <a:xfrm>
            <a:off x="8210727" y="24115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/>
              <a:t>解决方案：</a:t>
            </a:r>
            <a:endParaRPr kumimoji="1" lang="en-US" altLang="zh-CN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6EA822-81E9-EA4B-8973-09ED2FB573B9}"/>
              </a:ext>
            </a:extLst>
          </p:cNvPr>
          <p:cNvSpPr/>
          <p:nvPr/>
        </p:nvSpPr>
        <p:spPr>
          <a:xfrm>
            <a:off x="1897870" y="5454690"/>
            <a:ext cx="5854315" cy="9986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69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7A72160F-0081-E848-85EC-0CDF384C6E0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9736" y="1671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继承关系受类访问修饰符的影响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4379168"/>
            <a:ext cx="6629400" cy="2362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import points.Point3d;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Point4d extends Point3d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w;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x += dx; y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z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w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dw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0" y="111968"/>
            <a:ext cx="6629400" cy="1828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protected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int x, 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 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0" y="1940768"/>
            <a:ext cx="6629400" cy="2438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Point3d extends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protected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int z;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z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5A91D3-5460-3F46-864A-169BFF01189C}"/>
              </a:ext>
            </a:extLst>
          </p:cNvPr>
          <p:cNvSpPr txBox="1"/>
          <p:nvPr/>
        </p:nvSpPr>
        <p:spPr>
          <a:xfrm>
            <a:off x="8177259" y="2780928"/>
            <a:ext cx="251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修改变量</a:t>
            </a:r>
            <a:r>
              <a:rPr kumimoji="1" lang="en-US" altLang="zh-CN" dirty="0" err="1">
                <a:solidFill>
                  <a:srgbClr val="C00000"/>
                </a:solidFill>
              </a:rPr>
              <a:t>x,y,z</a:t>
            </a:r>
            <a:r>
              <a:rPr kumimoji="1" lang="zh-CN" altLang="en-US" dirty="0">
                <a:solidFill>
                  <a:srgbClr val="C00000"/>
                </a:solidFill>
              </a:rPr>
              <a:t>的访问权限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A107B3-1ACF-B24B-825D-B597954F300A}"/>
              </a:ext>
            </a:extLst>
          </p:cNvPr>
          <p:cNvSpPr/>
          <p:nvPr/>
        </p:nvSpPr>
        <p:spPr>
          <a:xfrm>
            <a:off x="8210727" y="24115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/>
              <a:t>解决方案：</a:t>
            </a:r>
            <a:endParaRPr kumimoji="1" lang="en-US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C18739-263F-E541-9CBB-2BCBFDC16259}"/>
              </a:ext>
            </a:extLst>
          </p:cNvPr>
          <p:cNvSpPr/>
          <p:nvPr/>
        </p:nvSpPr>
        <p:spPr>
          <a:xfrm>
            <a:off x="1847528" y="790518"/>
            <a:ext cx="2339752" cy="3591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C67AAB-A442-C445-9F1F-20FB31F85F2F}"/>
              </a:ext>
            </a:extLst>
          </p:cNvPr>
          <p:cNvSpPr/>
          <p:nvPr/>
        </p:nvSpPr>
        <p:spPr>
          <a:xfrm>
            <a:off x="1847528" y="2619318"/>
            <a:ext cx="2339752" cy="3591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9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44E4757-AF2A-D043-98CB-0B3AEE09F49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9736" y="1671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继承关系受类访问修饰符的影响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4379168"/>
            <a:ext cx="6629400" cy="2362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C00000"/>
                </a:solidFill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Point4d extends Point3d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w;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x += dx; y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z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w +=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华文中宋" pitchFamily="2" charset="-122"/>
              </a:rPr>
              <a:t>dw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0" y="111968"/>
            <a:ext cx="6629400" cy="1828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 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0" y="1940768"/>
            <a:ext cx="6629400" cy="2438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package points;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Point3d extends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z;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move(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x += dx; y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z +=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dz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328248" y="4103360"/>
            <a:ext cx="2232248" cy="1524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目录结构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/points/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Point.java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中宋" pitchFamily="2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/points/Point3d.java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/points/Point4d.java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5A91D3-5460-3F46-864A-169BFF01189C}"/>
              </a:ext>
            </a:extLst>
          </p:cNvPr>
          <p:cNvSpPr txBox="1"/>
          <p:nvPr/>
        </p:nvSpPr>
        <p:spPr>
          <a:xfrm>
            <a:off x="8177259" y="2780928"/>
            <a:ext cx="251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修改包目录</a:t>
            </a:r>
            <a:r>
              <a:rPr kumimoji="1" lang="zh-CN" altLang="en-US" dirty="0"/>
              <a:t>，将</a:t>
            </a:r>
            <a:r>
              <a:rPr kumimoji="1" lang="en-US" altLang="zh-CN" dirty="0"/>
              <a:t>Point4d</a:t>
            </a:r>
            <a:r>
              <a:rPr kumimoji="1" lang="zh-CN" altLang="en-US" dirty="0"/>
              <a:t>移到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A107B3-1ACF-B24B-825D-B597954F300A}"/>
              </a:ext>
            </a:extLst>
          </p:cNvPr>
          <p:cNvSpPr/>
          <p:nvPr/>
        </p:nvSpPr>
        <p:spPr>
          <a:xfrm>
            <a:off x="8210727" y="24115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/>
              <a:t>解决方案：</a:t>
            </a:r>
            <a:endParaRPr kumimoji="1" lang="en-US" altLang="zh-CN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A9E813-6EB6-7240-9BA8-2219A896187C}"/>
              </a:ext>
            </a:extLst>
          </p:cNvPr>
          <p:cNvSpPr/>
          <p:nvPr/>
        </p:nvSpPr>
        <p:spPr>
          <a:xfrm>
            <a:off x="1524001" y="4366037"/>
            <a:ext cx="2339752" cy="3591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0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5720" y="155679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子类可以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重新定义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父类中变量和方法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69870"/>
              </p:ext>
            </p:extLst>
          </p:nvPr>
        </p:nvGraphicFramePr>
        <p:xfrm>
          <a:off x="1775520" y="218117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4271738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3950374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33081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变量重定义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566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999656" y="5081117"/>
            <a:ext cx="65527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1.父类的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实例变量和静态变量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能被子类的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同名变量隐藏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2.父类的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被子类的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同名静态方法隐藏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3.父类的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被子类的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同名实例变量覆盖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（多态实现的基础）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75808"/>
              </p:ext>
            </p:extLst>
          </p:nvPr>
        </p:nvGraphicFramePr>
        <p:xfrm>
          <a:off x="1775520" y="3542642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4271738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3950374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33081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方法重定义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56601"/>
                  </a:ext>
                </a:extLst>
              </a:tr>
            </a:tbl>
          </a:graphicData>
        </a:graphic>
      </p:graphicFrame>
      <p:sp>
        <p:nvSpPr>
          <p:cNvPr id="8" name="五角星 7"/>
          <p:cNvSpPr/>
          <p:nvPr/>
        </p:nvSpPr>
        <p:spPr>
          <a:xfrm rot="20344828">
            <a:off x="3024390" y="1564804"/>
            <a:ext cx="396044" cy="396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5586F71-D310-0446-863B-2E488D9D44D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82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7664" y="1246213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可以重新定义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父类的变量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父类中的变量被隐藏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变量名访问父类变量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8E433A-E048-EA4F-B2B3-12C9BE597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038562"/>
            <a:ext cx="6588224" cy="37478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366E34-E61A-6C43-B98B-806296678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21" y="2129514"/>
            <a:ext cx="4820940" cy="199487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6CAE94D1-07E8-E341-8336-28002C1F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29" y="4624516"/>
            <a:ext cx="2376331" cy="123319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结果：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itchFamily="2" charset="-122"/>
              </a:rPr>
              <a:t>256 x 5.0 321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itchFamily="2" charset="-122"/>
              </a:rPr>
              <a:t>64 32 2.718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A9C95C5-69BE-0E4E-A722-13EC9776D88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2725148"/>
            <a:ext cx="3924944" cy="1351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36" y="2659732"/>
            <a:ext cx="3991694" cy="1417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9" y="4444718"/>
            <a:ext cx="4090071" cy="15045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16" y="4387548"/>
            <a:ext cx="4144001" cy="15617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06788" y="402655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静态方法的隐藏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8884" y="4026550"/>
            <a:ext cx="476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编译错误：不能用实例方法去隐藏静态方法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78841" y="6003639"/>
            <a:ext cx="4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编译错误：不能用静态方法去覆盖实例方法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98884" y="6003639"/>
            <a:ext cx="476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实例方法的覆盖</a:t>
            </a:r>
          </a:p>
        </p:txBody>
      </p:sp>
      <p:sp>
        <p:nvSpPr>
          <p:cNvPr id="16" name="矩形 15"/>
          <p:cNvSpPr/>
          <p:nvPr/>
        </p:nvSpPr>
        <p:spPr>
          <a:xfrm>
            <a:off x="4467760" y="1099489"/>
            <a:ext cx="351891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可以重新定义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父类的方法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1420"/>
              </p:ext>
            </p:extLst>
          </p:nvPr>
        </p:nvGraphicFramePr>
        <p:xfrm>
          <a:off x="3801918" y="1741944"/>
          <a:ext cx="491592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643">
                  <a:extLst>
                    <a:ext uri="{9D8B030D-6E8A-4147-A177-3AD203B41FA5}">
                      <a16:colId xmlns:a16="http://schemas.microsoft.com/office/drawing/2014/main" val="2042717387"/>
                    </a:ext>
                  </a:extLst>
                </a:gridCol>
                <a:gridCol w="1638643">
                  <a:extLst>
                    <a:ext uri="{9D8B030D-6E8A-4147-A177-3AD203B41FA5}">
                      <a16:colId xmlns:a16="http://schemas.microsoft.com/office/drawing/2014/main" val="4139503740"/>
                    </a:ext>
                  </a:extLst>
                </a:gridCol>
                <a:gridCol w="1638643">
                  <a:extLst>
                    <a:ext uri="{9D8B030D-6E8A-4147-A177-3AD203B41FA5}">
                      <a16:colId xmlns:a16="http://schemas.microsoft.com/office/drawing/2014/main" val="1330816221"/>
                    </a:ext>
                  </a:extLst>
                </a:gridCol>
              </a:tblGrid>
              <a:tr h="252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方法重定义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1941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5235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56601"/>
                  </a:ext>
                </a:extLst>
              </a:tr>
            </a:tbl>
          </a:graphicData>
        </a:graphic>
      </p:graphicFrame>
      <p:sp>
        <p:nvSpPr>
          <p:cNvPr id="18" name="object 2">
            <a:extLst>
              <a:ext uri="{FF2B5EF4-FFF2-40B4-BE49-F238E27FC236}">
                <a16:creationId xmlns:a16="http://schemas.microsoft.com/office/drawing/2014/main" id="{03C0543E-1EB1-9E46-B274-62340F0A0B4F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3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A88C487-979D-1E4E-9535-774C5584F07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对象的创建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430DF9-D2CF-2246-B59F-A86409504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24744"/>
            <a:ext cx="8330654" cy="4926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6C286E-2866-0E4C-B798-E38018D8A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5490774"/>
            <a:ext cx="7585596" cy="1073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208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5BF7610B-3C22-504B-AC70-437AA8726D6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2E8569-B6DC-B94B-A645-A74CFE6CD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" y="60205"/>
            <a:ext cx="5796729" cy="387285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BE6681-721B-0E41-A7F4-654B8A7EA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16" y="2482425"/>
            <a:ext cx="5796729" cy="437747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6B5E837-1CD6-104C-8D1D-0DCC89F7FA5D}"/>
              </a:ext>
            </a:extLst>
          </p:cNvPr>
          <p:cNvSpPr/>
          <p:nvPr/>
        </p:nvSpPr>
        <p:spPr>
          <a:xfrm>
            <a:off x="695400" y="1150400"/>
            <a:ext cx="4608512" cy="846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0AE1AB-AA46-0049-A144-62B126BAB83E}"/>
              </a:ext>
            </a:extLst>
          </p:cNvPr>
          <p:cNvSpPr/>
          <p:nvPr/>
        </p:nvSpPr>
        <p:spPr>
          <a:xfrm>
            <a:off x="702002" y="2826876"/>
            <a:ext cx="4608512" cy="846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E3FB62-4CC0-9D4B-AAC6-5CF36F690AFF}"/>
              </a:ext>
            </a:extLst>
          </p:cNvPr>
          <p:cNvSpPr/>
          <p:nvPr/>
        </p:nvSpPr>
        <p:spPr>
          <a:xfrm>
            <a:off x="6601407" y="3573016"/>
            <a:ext cx="4752393" cy="85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8382ED-A365-AA45-9709-696D30089E4F}"/>
              </a:ext>
            </a:extLst>
          </p:cNvPr>
          <p:cNvSpPr/>
          <p:nvPr/>
        </p:nvSpPr>
        <p:spPr>
          <a:xfrm>
            <a:off x="6601407" y="5095654"/>
            <a:ext cx="4752393" cy="781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8F03F11-6BC8-EC44-9FE7-C27982DAB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" y="4202148"/>
            <a:ext cx="5594101" cy="24563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B96C8C5-E06B-DA4F-82B3-4D9C9572C511}"/>
              </a:ext>
            </a:extLst>
          </p:cNvPr>
          <p:cNvSpPr/>
          <p:nvPr/>
        </p:nvSpPr>
        <p:spPr>
          <a:xfrm>
            <a:off x="911424" y="5095654"/>
            <a:ext cx="1872208" cy="241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77FFCA-18C1-7941-A1E9-E3DC51BC8DE6}"/>
              </a:ext>
            </a:extLst>
          </p:cNvPr>
          <p:cNvSpPr/>
          <p:nvPr/>
        </p:nvSpPr>
        <p:spPr>
          <a:xfrm>
            <a:off x="6877236" y="381000"/>
            <a:ext cx="3466728" cy="180455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Child 25 cn.edu.hdu.chapter6.child1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Parent 50 cn.edu.hdu.chapter6.parent1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child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getName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被调用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child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getName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被调用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child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getPath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被调用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getPath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被调用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05D995-82ED-1B40-A904-365224B0ADD4}"/>
              </a:ext>
            </a:extLst>
          </p:cNvPr>
          <p:cNvSpPr/>
          <p:nvPr/>
        </p:nvSpPr>
        <p:spPr>
          <a:xfrm>
            <a:off x="6908406" y="1311300"/>
            <a:ext cx="2325485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47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FE5AAA2C-9D5B-5740-9B50-DD6FB937E07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1624" y="226151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文件中定义多个类，需要注意什么？</a:t>
            </a:r>
          </a:p>
        </p:txBody>
      </p:sp>
      <p:sp>
        <p:nvSpPr>
          <p:cNvPr id="5" name="矩形 4"/>
          <p:cNvSpPr/>
          <p:nvPr/>
        </p:nvSpPr>
        <p:spPr>
          <a:xfrm>
            <a:off x="6746550" y="1465810"/>
            <a:ext cx="359792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在类定义中最多只能将一个类定义为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</a:p>
        </p:txBody>
      </p:sp>
      <p:sp>
        <p:nvSpPr>
          <p:cNvPr id="6" name="矩形 5"/>
          <p:cNvSpPr/>
          <p:nvPr/>
        </p:nvSpPr>
        <p:spPr>
          <a:xfrm>
            <a:off x="6746550" y="2338314"/>
            <a:ext cx="376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类的名字和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文件名一致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 ExtendExample4.java)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6550" y="3223298"/>
            <a:ext cx="33193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编译后，产生两个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文件，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Parent.class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Child.class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javac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ExtendExample4.java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6550" y="4108283"/>
            <a:ext cx="376753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执行，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ExtendExample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(main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入口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6741154" y="4805324"/>
            <a:ext cx="360331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类时，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只能在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6741155" y="5517233"/>
            <a:ext cx="346001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若没有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可以放在任意类中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执行时需人为指定入口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393CB5-1B46-8841-84AB-EB11E5D82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0" y="94320"/>
            <a:ext cx="5924440" cy="6669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20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FE5AAA2C-9D5B-5740-9B50-DD6FB937E07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1624" y="226151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文件中定义多个类，需要注意什么？</a:t>
            </a:r>
          </a:p>
        </p:txBody>
      </p:sp>
      <p:sp>
        <p:nvSpPr>
          <p:cNvPr id="5" name="矩形 4"/>
          <p:cNvSpPr/>
          <p:nvPr/>
        </p:nvSpPr>
        <p:spPr>
          <a:xfrm>
            <a:off x="6746550" y="1465810"/>
            <a:ext cx="359792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在类定义中最多只能将一个类定义为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</a:p>
        </p:txBody>
      </p:sp>
      <p:sp>
        <p:nvSpPr>
          <p:cNvPr id="6" name="矩形 5"/>
          <p:cNvSpPr/>
          <p:nvPr/>
        </p:nvSpPr>
        <p:spPr>
          <a:xfrm>
            <a:off x="6746550" y="2338314"/>
            <a:ext cx="376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类的名字和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文件名一致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 ExtendExample4.java)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6550" y="3223298"/>
            <a:ext cx="33193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编译后，产生两个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文件，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Parent.class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Child.class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javac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ExtendExample4.java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6550" y="4108283"/>
            <a:ext cx="376753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执行，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ExtendExample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(main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入口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6741154" y="4805324"/>
            <a:ext cx="360331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类时，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只能在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6741155" y="5517233"/>
            <a:ext cx="346001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若没有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可以放在任意类中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执行时需人为指定入口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7FD2EE-33BA-144D-B719-5DF0B9E0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28" y="2927736"/>
            <a:ext cx="5367292" cy="390251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B76384-364C-6D4D-8DF3-E37A5532D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28" y="35923"/>
            <a:ext cx="5367292" cy="263163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26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Polymorphism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4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5720" y="159279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多态：对象的多种形态</a:t>
            </a:r>
          </a:p>
        </p:txBody>
      </p:sp>
      <p:sp>
        <p:nvSpPr>
          <p:cNvPr id="6" name="矩形 5"/>
          <p:cNvSpPr/>
          <p:nvPr/>
        </p:nvSpPr>
        <p:spPr>
          <a:xfrm>
            <a:off x="3071664" y="2492896"/>
            <a:ext cx="79208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cxnSp>
        <p:nvCxnSpPr>
          <p:cNvPr id="17" name="直接箭头连接符 16"/>
          <p:cNvCxnSpPr>
            <a:stCxn id="6" idx="2"/>
            <a:endCxn id="18" idx="0"/>
          </p:cNvCxnSpPr>
          <p:nvPr/>
        </p:nvCxnSpPr>
        <p:spPr>
          <a:xfrm flipH="1">
            <a:off x="2423592" y="3068960"/>
            <a:ext cx="1044116" cy="79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7548" y="3861048"/>
            <a:ext cx="79208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9686" y="3861048"/>
            <a:ext cx="79208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6516" y="3861048"/>
            <a:ext cx="79208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6" idx="2"/>
            <a:endCxn id="19" idx="0"/>
          </p:cNvCxnSpPr>
          <p:nvPr/>
        </p:nvCxnSpPr>
        <p:spPr>
          <a:xfrm>
            <a:off x="3467708" y="3068960"/>
            <a:ext cx="198022" cy="79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0" idx="0"/>
          </p:cNvCxnSpPr>
          <p:nvPr/>
        </p:nvCxnSpPr>
        <p:spPr>
          <a:xfrm>
            <a:off x="3467708" y="3068960"/>
            <a:ext cx="1434852" cy="79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</p:cNvCxnSpPr>
          <p:nvPr/>
        </p:nvCxnSpPr>
        <p:spPr>
          <a:xfrm>
            <a:off x="2423592" y="4437112"/>
            <a:ext cx="0" cy="5040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027548" y="4941168"/>
            <a:ext cx="792088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说话快</a:t>
            </a:r>
          </a:p>
        </p:txBody>
      </p:sp>
      <p:sp>
        <p:nvSpPr>
          <p:cNvPr id="31" name="矩形 30"/>
          <p:cNvSpPr/>
          <p:nvPr/>
        </p:nvSpPr>
        <p:spPr>
          <a:xfrm>
            <a:off x="3281636" y="4941168"/>
            <a:ext cx="792088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说话慢</a:t>
            </a:r>
          </a:p>
        </p:txBody>
      </p:sp>
      <p:sp>
        <p:nvSpPr>
          <p:cNvPr id="32" name="矩形 31"/>
          <p:cNvSpPr/>
          <p:nvPr/>
        </p:nvSpPr>
        <p:spPr>
          <a:xfrm>
            <a:off x="4506516" y="4941168"/>
            <a:ext cx="792088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说话响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665730" y="4437112"/>
            <a:ext cx="0" cy="5040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02560" y="4437112"/>
            <a:ext cx="0" cy="5040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829500" y="2492896"/>
            <a:ext cx="79208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</a:p>
        </p:txBody>
      </p:sp>
      <p:cxnSp>
        <p:nvCxnSpPr>
          <p:cNvPr id="36" name="直接箭头连接符 35"/>
          <p:cNvCxnSpPr>
            <a:stCxn id="35" idx="2"/>
            <a:endCxn id="37" idx="0"/>
          </p:cNvCxnSpPr>
          <p:nvPr/>
        </p:nvCxnSpPr>
        <p:spPr>
          <a:xfrm flipH="1">
            <a:off x="7181428" y="3068960"/>
            <a:ext cx="1044116" cy="79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785384" y="3861048"/>
            <a:ext cx="79208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27522" y="3861048"/>
            <a:ext cx="79208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64352" y="3861048"/>
            <a:ext cx="79208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5" idx="2"/>
            <a:endCxn id="38" idx="0"/>
          </p:cNvCxnSpPr>
          <p:nvPr/>
        </p:nvCxnSpPr>
        <p:spPr>
          <a:xfrm>
            <a:off x="8225544" y="3068960"/>
            <a:ext cx="198022" cy="79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2"/>
            <a:endCxn id="39" idx="0"/>
          </p:cNvCxnSpPr>
          <p:nvPr/>
        </p:nvCxnSpPr>
        <p:spPr>
          <a:xfrm>
            <a:off x="8225544" y="3068960"/>
            <a:ext cx="1434852" cy="7920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</p:cNvCxnSpPr>
          <p:nvPr/>
        </p:nvCxnSpPr>
        <p:spPr>
          <a:xfrm>
            <a:off x="7181428" y="4437112"/>
            <a:ext cx="0" cy="5040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535434" y="4941168"/>
            <a:ext cx="1042039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</a:p>
        </p:txBody>
      </p:sp>
      <p:sp>
        <p:nvSpPr>
          <p:cNvPr id="44" name="矩形 43"/>
          <p:cNvSpPr/>
          <p:nvPr/>
        </p:nvSpPr>
        <p:spPr>
          <a:xfrm>
            <a:off x="7951540" y="4941168"/>
            <a:ext cx="1024781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</a:p>
        </p:txBody>
      </p:sp>
      <p:sp>
        <p:nvSpPr>
          <p:cNvPr id="45" name="矩形 44"/>
          <p:cNvSpPr/>
          <p:nvPr/>
        </p:nvSpPr>
        <p:spPr>
          <a:xfrm>
            <a:off x="9264352" y="4941168"/>
            <a:ext cx="1080121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选择英雄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423566" y="4437112"/>
            <a:ext cx="0" cy="5040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660396" y="4437112"/>
            <a:ext cx="0" cy="5040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133452" y="5892582"/>
            <a:ext cx="6552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现实中：同一个事件发生在不同的对象上会产生不同的结果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程序中：同一个方法被不同实例调用而执行不同操作</a:t>
            </a:r>
          </a:p>
        </p:txBody>
      </p:sp>
      <p:cxnSp>
        <p:nvCxnSpPr>
          <p:cNvPr id="49" name="直接箭头连接符 48"/>
          <p:cNvCxnSpPr>
            <a:stCxn id="6" idx="3"/>
          </p:cNvCxnSpPr>
          <p:nvPr/>
        </p:nvCxnSpPr>
        <p:spPr>
          <a:xfrm>
            <a:off x="3863752" y="2780928"/>
            <a:ext cx="43204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282232" y="2589984"/>
            <a:ext cx="100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说话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8635156" y="2755848"/>
            <a:ext cx="43204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53636" y="2564904"/>
            <a:ext cx="100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0E96F2FD-6663-CC4C-BE56-A9358112CB0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259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5520" y="20608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多态：对象的多种形态</a:t>
            </a:r>
          </a:p>
        </p:txBody>
      </p:sp>
      <p:sp>
        <p:nvSpPr>
          <p:cNvPr id="10" name="矩形 9"/>
          <p:cNvSpPr/>
          <p:nvPr/>
        </p:nvSpPr>
        <p:spPr>
          <a:xfrm>
            <a:off x="1847528" y="4149080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引用多态</a:t>
            </a:r>
          </a:p>
        </p:txBody>
      </p:sp>
      <p:cxnSp>
        <p:nvCxnSpPr>
          <p:cNvPr id="11" name="直接箭头连接符 10"/>
          <p:cNvCxnSpPr>
            <a:stCxn id="3" idx="2"/>
            <a:endCxn id="10" idx="0"/>
          </p:cNvCxnSpPr>
          <p:nvPr/>
        </p:nvCxnSpPr>
        <p:spPr>
          <a:xfrm flipH="1">
            <a:off x="3035660" y="2584068"/>
            <a:ext cx="1296144" cy="15650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84032" y="4149080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方法多态</a:t>
            </a:r>
          </a:p>
        </p:txBody>
      </p:sp>
      <p:cxnSp>
        <p:nvCxnSpPr>
          <p:cNvPr id="13" name="直接箭头连接符 12"/>
          <p:cNvCxnSpPr>
            <a:stCxn id="3" idx="2"/>
            <a:endCxn id="12" idx="0"/>
          </p:cNvCxnSpPr>
          <p:nvPr/>
        </p:nvCxnSpPr>
        <p:spPr>
          <a:xfrm>
            <a:off x="4331804" y="2584068"/>
            <a:ext cx="3240360" cy="15650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12124" y="2060849"/>
            <a:ext cx="300067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前提条件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必须存在继承关系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子类必须重写了父类方法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245EB17-5263-D845-8411-1C5B572CBA8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790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4" name="TextBox 2"/>
          <p:cNvSpPr txBox="1"/>
          <p:nvPr/>
        </p:nvSpPr>
        <p:spPr>
          <a:xfrm>
            <a:off x="3359696" y="1705159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多态：对象的多种形态</a:t>
            </a:r>
          </a:p>
        </p:txBody>
      </p:sp>
      <p:sp>
        <p:nvSpPr>
          <p:cNvPr id="15" name="矩形 14"/>
          <p:cNvSpPr/>
          <p:nvPr/>
        </p:nvSpPr>
        <p:spPr>
          <a:xfrm>
            <a:off x="2531604" y="3068960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引用多态</a:t>
            </a:r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 flipH="1">
            <a:off x="3719736" y="2228380"/>
            <a:ext cx="2196244" cy="84058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84132" y="3068960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方法多态</a:t>
            </a:r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>
            <a:off x="5915980" y="2228380"/>
            <a:ext cx="2556284" cy="84058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51584" y="452248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父类引用指向本类对象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父类引用指向子类对象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91544" y="5455189"/>
            <a:ext cx="282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Animal a = new Animal();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Animal b = new Dog();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Dog c = new Animal();       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0220" y="5501356"/>
            <a:ext cx="5615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Right</a:t>
            </a:r>
            <a:r>
              <a:rPr lang="zh-CN" altLang="en-US" sz="1600" dirty="0">
                <a:solidFill>
                  <a:schemeClr val="accent2"/>
                </a:solidFill>
              </a:rPr>
              <a:t> </a:t>
            </a:r>
            <a:r>
              <a:rPr lang="zh-CN" altLang="en-US" sz="1600" dirty="0">
                <a:solidFill>
                  <a:srgbClr val="002060"/>
                </a:solidFill>
              </a:rPr>
              <a:t>指向本类对象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b="1" dirty="0">
                <a:solidFill>
                  <a:srgbClr val="C00000"/>
                </a:solidFill>
              </a:rPr>
              <a:t>Right</a:t>
            </a:r>
            <a:r>
              <a:rPr lang="zh-CN" altLang="en-US" sz="1600" b="1" dirty="0">
                <a:solidFill>
                  <a:schemeClr val="accent2"/>
                </a:solidFill>
              </a:rPr>
              <a:t> </a:t>
            </a:r>
            <a:r>
              <a:rPr lang="zh-CN" altLang="en-US" sz="1600" dirty="0">
                <a:solidFill>
                  <a:srgbClr val="002060"/>
                </a:solidFill>
              </a:rPr>
              <a:t>指向子类对象     狗是一种动物，当然可以用动物指向狗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en-US" altLang="zh-CN" sz="1600" b="1" dirty="0">
                <a:solidFill>
                  <a:srgbClr val="C00000"/>
                </a:solidFill>
              </a:rPr>
              <a:t>Wrong</a:t>
            </a:r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zh-CN" altLang="en-US" sz="1600" dirty="0">
                <a:solidFill>
                  <a:srgbClr val="002060"/>
                </a:solidFill>
              </a:rPr>
              <a:t>指向父类对象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415C8A4B-219F-454B-BB8F-EEFECFAA2A6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5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4" name="TextBox 2"/>
          <p:cNvSpPr txBox="1"/>
          <p:nvPr/>
        </p:nvSpPr>
        <p:spPr>
          <a:xfrm>
            <a:off x="3359696" y="1705159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多态：对象的多种形态</a:t>
            </a:r>
          </a:p>
        </p:txBody>
      </p:sp>
      <p:sp>
        <p:nvSpPr>
          <p:cNvPr id="15" name="矩形 14"/>
          <p:cNvSpPr/>
          <p:nvPr/>
        </p:nvSpPr>
        <p:spPr>
          <a:xfrm>
            <a:off x="2531604" y="3068960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引用多态</a:t>
            </a:r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 flipH="1">
            <a:off x="3719736" y="2228380"/>
            <a:ext cx="2196244" cy="84058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84132" y="3068960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方法多态</a:t>
            </a:r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>
            <a:off x="5915980" y="2228380"/>
            <a:ext cx="2556284" cy="84058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51584" y="452248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父类引用指向本类对象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父类引用指向子类对象</a:t>
            </a:r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5087888" y="4725145"/>
            <a:ext cx="2196244" cy="1273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87888" y="5008311"/>
            <a:ext cx="2196244" cy="6779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84132" y="455321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调用本类的方法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84132" y="5470699"/>
            <a:ext cx="292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调用子类重写或继承的方法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AC86F1F5-1105-3741-B3F5-8F3230DE2CE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8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1CF5EF-F1B3-5E4F-9DF9-2CED181C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62539"/>
            <a:ext cx="4348666" cy="292887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3663B-D168-2343-BBE4-92F254C10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3649654"/>
            <a:ext cx="4947022" cy="3043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2139CAC-1489-3143-AE95-AF50E7B5CC27}"/>
              </a:ext>
            </a:extLst>
          </p:cNvPr>
          <p:cNvSpPr/>
          <p:nvPr/>
        </p:nvSpPr>
        <p:spPr>
          <a:xfrm>
            <a:off x="6888088" y="1124744"/>
            <a:ext cx="1881006" cy="18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动物需要吃东西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狗吃肉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动物需要吃东西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74F6BDF-8D53-9C44-91A1-40FE6C98490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0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1200" y="1844825"/>
            <a:ext cx="51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多态的使用可以降低代码的耦合性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63552" y="263691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实现一个人骑电瓶车的功能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8128" y="5301209"/>
            <a:ext cx="2592288" cy="63770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我在骑电驴！！！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4576D0-0A92-734E-A0EC-C5F1A5222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89" y="3886215"/>
            <a:ext cx="4463030" cy="22842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8601BD-AC0B-C74D-A42E-F395995BB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45" y="2606400"/>
            <a:ext cx="4427888" cy="19943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1FCBAA5B-43D6-5242-9689-091DD562ECB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5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7809" y="2126466"/>
            <a:ext cx="3395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 a = </a:t>
            </a:r>
            <a:r>
              <a:rPr lang="en-US" altLang="zh-CN" sz="2800" dirty="0">
                <a:solidFill>
                  <a:srgbClr val="C00000"/>
                </a:solidFill>
              </a:rPr>
              <a:t>new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Apple()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986954" y="2600200"/>
            <a:ext cx="1348154" cy="890953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80176" y="350287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136" y="401783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构造函数与类同名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没有返回值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可以有多个</a:t>
            </a:r>
          </a:p>
        </p:txBody>
      </p:sp>
      <p:sp>
        <p:nvSpPr>
          <p:cNvPr id="31" name="任意多边形 30"/>
          <p:cNvSpPr/>
          <p:nvPr/>
        </p:nvSpPr>
        <p:spPr>
          <a:xfrm flipH="1">
            <a:off x="4007768" y="2622830"/>
            <a:ext cx="1080120" cy="890953"/>
          </a:xfrm>
          <a:custGeom>
            <a:avLst/>
            <a:gdLst>
              <a:gd name="connsiteX0" fmla="*/ 0 w 1348154"/>
              <a:gd name="connsiteY0" fmla="*/ 0 h 890953"/>
              <a:gd name="connsiteX1" fmla="*/ 304800 w 1348154"/>
              <a:gd name="connsiteY1" fmla="*/ 410307 h 890953"/>
              <a:gd name="connsiteX2" fmla="*/ 949569 w 1348154"/>
              <a:gd name="connsiteY2" fmla="*/ 597877 h 890953"/>
              <a:gd name="connsiteX3" fmla="*/ 1348154 w 1348154"/>
              <a:gd name="connsiteY3" fmla="*/ 890953 h 8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890953">
                <a:moveTo>
                  <a:pt x="0" y="0"/>
                </a:moveTo>
                <a:cubicBezTo>
                  <a:pt x="73269" y="155330"/>
                  <a:pt x="146539" y="310661"/>
                  <a:pt x="304800" y="410307"/>
                </a:cubicBezTo>
                <a:cubicBezTo>
                  <a:pt x="463062" y="509953"/>
                  <a:pt x="775677" y="517769"/>
                  <a:pt x="949569" y="597877"/>
                </a:cubicBezTo>
                <a:cubicBezTo>
                  <a:pt x="1123461" y="677985"/>
                  <a:pt x="1235807" y="784469"/>
                  <a:pt x="1348154" y="890953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15680" y="349115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对象声明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A88C487-979D-1E4E-9535-774C5584F07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对象的创建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F45623-CA9D-2F48-9EAF-9239122FD97E}"/>
              </a:ext>
            </a:extLst>
          </p:cNvPr>
          <p:cNvSpPr txBox="1"/>
          <p:nvPr/>
        </p:nvSpPr>
        <p:spPr>
          <a:xfrm>
            <a:off x="6708068" y="514889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通过执行同名构造函数创建对象</a:t>
            </a:r>
          </a:p>
        </p:txBody>
      </p:sp>
    </p:spTree>
    <p:extLst>
      <p:ext uri="{BB962C8B-B14F-4D97-AF65-F5344CB8AC3E}">
        <p14:creationId xmlns:p14="http://schemas.microsoft.com/office/powerpoint/2010/main" val="271982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1200" y="1844825"/>
            <a:ext cx="51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多态的使用可以降低代码的耦合性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63552" y="263691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这个人赚了笔钱，电驴换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Santana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1FC6FD-DB85-C142-B93A-10AF3BDAB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1922"/>
            <a:ext cx="4459562" cy="27188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659046-7D82-5044-AAF9-EAB23D888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11" y="3131002"/>
            <a:ext cx="4019344" cy="202441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D97069-DC99-F44A-82E1-EF7F27228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12" y="5372193"/>
            <a:ext cx="5110169" cy="13659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2095403" y="4130564"/>
            <a:ext cx="3345905" cy="792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75520" y="5466954"/>
            <a:ext cx="4896544" cy="1130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2BA3A2-1FCA-F24C-97C9-181A273D1BFF}"/>
              </a:ext>
            </a:extLst>
          </p:cNvPr>
          <p:cNvSpPr/>
          <p:nvPr/>
        </p:nvSpPr>
        <p:spPr>
          <a:xfrm>
            <a:off x="7464152" y="5645267"/>
            <a:ext cx="2592288" cy="63770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我在骑电驴！！！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我在开桑塔纳！！！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B9B9661-8B39-0A4E-A7EE-D96A25D97CA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7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1200" y="1844825"/>
            <a:ext cx="51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多态的使用可以降低代码的耦合性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63552" y="263691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这个人越赚越多，买了奔驰、奥迪、宝马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3" name="矩形 12"/>
          <p:cNvSpPr/>
          <p:nvPr/>
        </p:nvSpPr>
        <p:spPr>
          <a:xfrm>
            <a:off x="2078708" y="3421696"/>
            <a:ext cx="5434508" cy="637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代码修改越来越多，新增代码越来越多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94236" y="4869160"/>
            <a:ext cx="126546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Dianlv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9736" y="4869160"/>
            <a:ext cx="126546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Santana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4360" y="5780286"/>
            <a:ext cx="126546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Benz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0544" y="5780286"/>
            <a:ext cx="126546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00316" y="5780286"/>
            <a:ext cx="126546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BMW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4D0170-3305-4F4B-84A1-5C4F19B05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39" y="2689746"/>
            <a:ext cx="2946794" cy="30905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730B3A0E-138A-4D4B-896A-B820081048D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443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1200" y="1844825"/>
            <a:ext cx="51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多态的使用可以降低代码的耦合性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75520" y="263691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这个人越赚越多，买了奔驰、奥迪、宝马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3908E7-2948-0140-AB4B-C7093D995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339824"/>
            <a:ext cx="3776196" cy="34716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526A8B-0CCE-9347-8725-30C89409F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561079"/>
            <a:ext cx="3776196" cy="211287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FBC891-B4A0-2C4C-AA16-09D8D1A9F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88" y="4234245"/>
            <a:ext cx="4822676" cy="24397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146B4B6-FBEF-2A4F-A380-E85520C97933}"/>
              </a:ext>
            </a:extLst>
          </p:cNvPr>
          <p:cNvSpPr/>
          <p:nvPr/>
        </p:nvSpPr>
        <p:spPr>
          <a:xfrm>
            <a:off x="2402530" y="3166947"/>
            <a:ext cx="2016224" cy="123342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我在骑电驴！！！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我在开桑塔纳！！！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我在开奔驰！！！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我在开奥迪！！！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我在开宝马！！！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9869CE-C3B7-1C4B-A0CD-20152BBA2AB2}"/>
              </a:ext>
            </a:extLst>
          </p:cNvPr>
          <p:cNvSpPr/>
          <p:nvPr/>
        </p:nvSpPr>
        <p:spPr>
          <a:xfrm>
            <a:off x="2063552" y="4798585"/>
            <a:ext cx="3024337" cy="792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FA2C9E-697B-E848-A4E8-361829D42ABA}"/>
              </a:ext>
            </a:extLst>
          </p:cNvPr>
          <p:cNvSpPr/>
          <p:nvPr/>
        </p:nvSpPr>
        <p:spPr>
          <a:xfrm>
            <a:off x="1729679" y="5955210"/>
            <a:ext cx="2689076" cy="665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D95FC3-DD6C-284C-AB73-512BBC926FE6}"/>
              </a:ext>
            </a:extLst>
          </p:cNvPr>
          <p:cNvSpPr/>
          <p:nvPr/>
        </p:nvSpPr>
        <p:spPr>
          <a:xfrm>
            <a:off x="7074904" y="4254292"/>
            <a:ext cx="1829409" cy="3268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899A10-A4BF-3843-9214-464949E701BD}"/>
              </a:ext>
            </a:extLst>
          </p:cNvPr>
          <p:cNvSpPr/>
          <p:nvPr/>
        </p:nvSpPr>
        <p:spPr>
          <a:xfrm>
            <a:off x="7184303" y="5415514"/>
            <a:ext cx="1829409" cy="3268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F7AD79A-D7C7-A546-A13E-B24172CA4B2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类的多态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24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19" grpId="0" animBg="1"/>
      <p:bldP spid="20" grpId="0" animBg="1"/>
      <p:bldP spid="21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51584" y="220486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将类的某些信息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隐藏在类内部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，不允许外部直接访问，但允许使用该类提供的方法实现对隐藏信息的访问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0461" y="5075892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隐藏了类的实现细节，向用户透明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0461" y="5651956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增加了类的安全性，避免误修改类变量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0570" y="3861048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减少代码耦合性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5760" y="4481628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类内部结构可自由修改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5424A6B-6A03-BB4F-82E3-30D53F2532CF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719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70040" y="1562016"/>
            <a:ext cx="5310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</a:rPr>
              <a:t>public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3592" y="4387275"/>
            <a:ext cx="3312368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30;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0" y="4370328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age;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28647" y="3235569"/>
            <a:ext cx="1559169" cy="1125416"/>
          </a:xfrm>
          <a:custGeom>
            <a:avLst/>
            <a:gdLst>
              <a:gd name="connsiteX0" fmla="*/ 1559169 w 1559169"/>
              <a:gd name="connsiteY0" fmla="*/ 0 h 1125416"/>
              <a:gd name="connsiteX1" fmla="*/ 1242646 w 1559169"/>
              <a:gd name="connsiteY1" fmla="*/ 480646 h 1125416"/>
              <a:gd name="connsiteX2" fmla="*/ 515816 w 1559169"/>
              <a:gd name="connsiteY2" fmla="*/ 762000 h 1125416"/>
              <a:gd name="connsiteX3" fmla="*/ 0 w 1559169"/>
              <a:gd name="connsiteY3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169" h="1125416">
                <a:moveTo>
                  <a:pt x="1559169" y="0"/>
                </a:moveTo>
                <a:cubicBezTo>
                  <a:pt x="1487853" y="176823"/>
                  <a:pt x="1416538" y="353646"/>
                  <a:pt x="1242646" y="480646"/>
                </a:cubicBezTo>
                <a:cubicBezTo>
                  <a:pt x="1068754" y="607646"/>
                  <a:pt x="722924" y="654538"/>
                  <a:pt x="515816" y="762000"/>
                </a:cubicBezTo>
                <a:cubicBezTo>
                  <a:pt x="308708" y="869462"/>
                  <a:pt x="154354" y="997439"/>
                  <a:pt x="0" y="1125416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260123" y="3259016"/>
            <a:ext cx="1500554" cy="1031631"/>
          </a:xfrm>
          <a:custGeom>
            <a:avLst/>
            <a:gdLst>
              <a:gd name="connsiteX0" fmla="*/ 0 w 1500554"/>
              <a:gd name="connsiteY0" fmla="*/ 0 h 1031631"/>
              <a:gd name="connsiteX1" fmla="*/ 222739 w 1500554"/>
              <a:gd name="connsiteY1" fmla="*/ 398585 h 1031631"/>
              <a:gd name="connsiteX2" fmla="*/ 867508 w 1500554"/>
              <a:gd name="connsiteY2" fmla="*/ 562708 h 1031631"/>
              <a:gd name="connsiteX3" fmla="*/ 1500554 w 1500554"/>
              <a:gd name="connsiteY3" fmla="*/ 1031631 h 103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554" h="1031631">
                <a:moveTo>
                  <a:pt x="0" y="0"/>
                </a:moveTo>
                <a:cubicBezTo>
                  <a:pt x="39077" y="152400"/>
                  <a:pt x="78154" y="304800"/>
                  <a:pt x="222739" y="398585"/>
                </a:cubicBezTo>
                <a:cubicBezTo>
                  <a:pt x="367324" y="492370"/>
                  <a:pt x="654539" y="457200"/>
                  <a:pt x="867508" y="562708"/>
                </a:cubicBezTo>
                <a:cubicBezTo>
                  <a:pt x="1080477" y="668216"/>
                  <a:pt x="1290515" y="849923"/>
                  <a:pt x="1500554" y="1031631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60678" y="1772816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耦合性高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13B0419-1E05-2F48-BCEC-28C5A46FE49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286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70040" y="1562016"/>
            <a:ext cx="5310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public String age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5560" y="4387275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</a:t>
            </a:r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String.valueOf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(30);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0" y="4370328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</a:t>
            </a:r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String.valueOf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28647" y="3235569"/>
            <a:ext cx="1559169" cy="1125416"/>
          </a:xfrm>
          <a:custGeom>
            <a:avLst/>
            <a:gdLst>
              <a:gd name="connsiteX0" fmla="*/ 1559169 w 1559169"/>
              <a:gd name="connsiteY0" fmla="*/ 0 h 1125416"/>
              <a:gd name="connsiteX1" fmla="*/ 1242646 w 1559169"/>
              <a:gd name="connsiteY1" fmla="*/ 480646 h 1125416"/>
              <a:gd name="connsiteX2" fmla="*/ 515816 w 1559169"/>
              <a:gd name="connsiteY2" fmla="*/ 762000 h 1125416"/>
              <a:gd name="connsiteX3" fmla="*/ 0 w 1559169"/>
              <a:gd name="connsiteY3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169" h="1125416">
                <a:moveTo>
                  <a:pt x="1559169" y="0"/>
                </a:moveTo>
                <a:cubicBezTo>
                  <a:pt x="1487853" y="176823"/>
                  <a:pt x="1416538" y="353646"/>
                  <a:pt x="1242646" y="480646"/>
                </a:cubicBezTo>
                <a:cubicBezTo>
                  <a:pt x="1068754" y="607646"/>
                  <a:pt x="722924" y="654538"/>
                  <a:pt x="515816" y="762000"/>
                </a:cubicBezTo>
                <a:cubicBezTo>
                  <a:pt x="308708" y="869462"/>
                  <a:pt x="154354" y="997439"/>
                  <a:pt x="0" y="1125416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260123" y="3259016"/>
            <a:ext cx="1500554" cy="1031631"/>
          </a:xfrm>
          <a:custGeom>
            <a:avLst/>
            <a:gdLst>
              <a:gd name="connsiteX0" fmla="*/ 0 w 1500554"/>
              <a:gd name="connsiteY0" fmla="*/ 0 h 1031631"/>
              <a:gd name="connsiteX1" fmla="*/ 222739 w 1500554"/>
              <a:gd name="connsiteY1" fmla="*/ 398585 h 1031631"/>
              <a:gd name="connsiteX2" fmla="*/ 867508 w 1500554"/>
              <a:gd name="connsiteY2" fmla="*/ 562708 h 1031631"/>
              <a:gd name="connsiteX3" fmla="*/ 1500554 w 1500554"/>
              <a:gd name="connsiteY3" fmla="*/ 1031631 h 103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554" h="1031631">
                <a:moveTo>
                  <a:pt x="0" y="0"/>
                </a:moveTo>
                <a:cubicBezTo>
                  <a:pt x="39077" y="152400"/>
                  <a:pt x="78154" y="304800"/>
                  <a:pt x="222739" y="398585"/>
                </a:cubicBezTo>
                <a:cubicBezTo>
                  <a:pt x="367324" y="492370"/>
                  <a:pt x="654539" y="457200"/>
                  <a:pt x="867508" y="562708"/>
                </a:cubicBezTo>
                <a:cubicBezTo>
                  <a:pt x="1080477" y="668216"/>
                  <a:pt x="1290515" y="849923"/>
                  <a:pt x="1500554" y="1031631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60678" y="1772816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耦合性高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9A2349-8175-2D4F-BBDE-47D693081E3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72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63552" y="1884888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</a:rPr>
              <a:t>private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age;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9617" y="5463534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减小耦合性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0E00123-277C-7846-B1E8-5600FE87C69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81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9496" y="1884888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private String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String.valueOf</a:t>
            </a:r>
            <a:r>
              <a:rPr lang="en-US" altLang="zh-CN" sz="2400" b="1" i="1" dirty="0">
                <a:solidFill>
                  <a:schemeClr val="accent2"/>
                </a:solidFill>
              </a:rPr>
              <a:t>(age)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9617" y="5463534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减小耦合性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CCE1E4C-4F19-B54B-A7C5-1507BF132303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33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7528" y="191683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3880484" y="1772816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修改属性的可见性</a:t>
            </a:r>
          </a:p>
        </p:txBody>
      </p:sp>
      <p:sp>
        <p:nvSpPr>
          <p:cNvPr id="9" name="矩形 8"/>
          <p:cNvSpPr/>
          <p:nvPr/>
        </p:nvSpPr>
        <p:spPr>
          <a:xfrm>
            <a:off x="3863752" y="335699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cxnSp>
        <p:nvCxnSpPr>
          <p:cNvPr id="8" name="直接箭头连接符 7"/>
          <p:cNvCxnSpPr>
            <a:endCxn id="6" idx="3"/>
          </p:cNvCxnSpPr>
          <p:nvPr/>
        </p:nvCxnSpPr>
        <p:spPr>
          <a:xfrm flipH="1">
            <a:off x="7048836" y="2204864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48836" y="3789040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198884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2224" y="35889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用于属性的读写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A3A800C-B879-EA48-85CF-984F60BA606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698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9496" y="1884888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private String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String.valueOf</a:t>
            </a:r>
            <a:r>
              <a:rPr lang="en-US" altLang="zh-CN" sz="2400" b="1" i="1" dirty="0">
                <a:solidFill>
                  <a:schemeClr val="accent2"/>
                </a:solidFill>
              </a:rPr>
              <a:t>(age)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9617" y="5463534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低安全性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9727519-60CD-7F42-BA37-20403F9FA79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6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A88C487-979D-1E4E-9535-774C5584F07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对象的创建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5139A6-295D-7942-B897-34E8C084B5A4}"/>
              </a:ext>
            </a:extLst>
          </p:cNvPr>
          <p:cNvSpPr/>
          <p:nvPr/>
        </p:nvSpPr>
        <p:spPr>
          <a:xfrm>
            <a:off x="851857" y="5863073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highlight>
                  <a:srgbClr val="FF0000"/>
                </a:highlight>
              </a:rPr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Apple()</a:t>
            </a:r>
          </a:p>
          <a:p>
            <a:pPr algn="ctr"/>
            <a:r>
              <a:rPr kumimoji="1" lang="zh-CN" altLang="en-US" dirty="0"/>
              <a:t>触发创建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D3AF77-6A9D-C843-9625-DDBD392C09BF}"/>
              </a:ext>
            </a:extLst>
          </p:cNvPr>
          <p:cNvSpPr/>
          <p:nvPr/>
        </p:nvSpPr>
        <p:spPr>
          <a:xfrm>
            <a:off x="3010812" y="5868029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加载</a:t>
            </a:r>
            <a:r>
              <a:rPr kumimoji="1" lang="en-US" altLang="zh-CN" dirty="0" err="1">
                <a:solidFill>
                  <a:schemeClr val="bg1"/>
                </a:solidFill>
              </a:rPr>
              <a:t>Apple.class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311C323-CFF1-194A-AE8C-B353B2694B59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2220009" y="6187109"/>
            <a:ext cx="790803" cy="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60AC552-1E2D-4448-80E1-7D4201001B2D}"/>
              </a:ext>
            </a:extLst>
          </p:cNvPr>
          <p:cNvSpPr/>
          <p:nvPr/>
        </p:nvSpPr>
        <p:spPr>
          <a:xfrm>
            <a:off x="5103134" y="5868029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为</a:t>
            </a:r>
            <a:r>
              <a:rPr kumimoji="1" lang="en-US" altLang="zh-CN" dirty="0">
                <a:solidFill>
                  <a:schemeClr val="bg1"/>
                </a:solidFill>
              </a:rPr>
              <a:t>Apple</a:t>
            </a:r>
            <a:r>
              <a:rPr kumimoji="1" lang="zh-CN" altLang="en-US" dirty="0">
                <a:solidFill>
                  <a:schemeClr val="bg1"/>
                </a:solidFill>
              </a:rPr>
              <a:t>的对象分配内存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56F8637-BB86-994E-8001-E0E054548F5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378964" y="6192065"/>
            <a:ext cx="72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F5C6DEE-13E0-BA45-BB41-3BC05FD966F8}"/>
              </a:ext>
            </a:extLst>
          </p:cNvPr>
          <p:cNvSpPr/>
          <p:nvPr/>
        </p:nvSpPr>
        <p:spPr>
          <a:xfrm>
            <a:off x="7387683" y="5864742"/>
            <a:ext cx="158863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执行</a:t>
            </a:r>
            <a:r>
              <a:rPr kumimoji="1" lang="en-US" altLang="zh-CN" dirty="0">
                <a:solidFill>
                  <a:schemeClr val="bg1"/>
                </a:solidFill>
              </a:rPr>
              <a:t>Apple()</a:t>
            </a:r>
            <a:r>
              <a:rPr kumimoji="1" lang="zh-CN" altLang="en-US" dirty="0">
                <a:solidFill>
                  <a:schemeClr val="bg1"/>
                </a:solidFill>
              </a:rPr>
              <a:t>中的操作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C322D03-8432-BE48-BB46-2E344AEF710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6615302" y="6188778"/>
            <a:ext cx="772381" cy="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1A06704-04E0-574B-B149-9C0D25CF3EA0}"/>
              </a:ext>
            </a:extLst>
          </p:cNvPr>
          <p:cNvSpPr/>
          <p:nvPr/>
        </p:nvSpPr>
        <p:spPr>
          <a:xfrm>
            <a:off x="9748702" y="5863073"/>
            <a:ext cx="158863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引用变量指向对象地址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D1CA134-E438-5049-AF9E-FC4D10CEF9BE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 flipV="1">
            <a:off x="8976321" y="6187109"/>
            <a:ext cx="772381" cy="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8E99F682-B2C5-504F-991C-FDBF08B18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96" y="1143150"/>
            <a:ext cx="7377510" cy="4362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E5EA232D-9134-7B49-9D3B-57E7C9D39F19}"/>
              </a:ext>
            </a:extLst>
          </p:cNvPr>
          <p:cNvSpPr/>
          <p:nvPr/>
        </p:nvSpPr>
        <p:spPr>
          <a:xfrm>
            <a:off x="2855640" y="4509120"/>
            <a:ext cx="32403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145048-0218-B24A-8D9D-636C50E8F38F}"/>
              </a:ext>
            </a:extLst>
          </p:cNvPr>
          <p:cNvSpPr/>
          <p:nvPr/>
        </p:nvSpPr>
        <p:spPr>
          <a:xfrm>
            <a:off x="2596192" y="1505164"/>
            <a:ext cx="2275672" cy="627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70F19C-D104-FE4E-B83B-12EBF3080BB9}"/>
              </a:ext>
            </a:extLst>
          </p:cNvPr>
          <p:cNvSpPr/>
          <p:nvPr/>
        </p:nvSpPr>
        <p:spPr>
          <a:xfrm>
            <a:off x="2855640" y="2451935"/>
            <a:ext cx="2247494" cy="627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E2C92509-7E1E-C44C-BE7F-6985971E1989}"/>
              </a:ext>
            </a:extLst>
          </p:cNvPr>
          <p:cNvCxnSpPr>
            <a:stCxn id="41" idx="3"/>
            <a:endCxn id="15" idx="0"/>
          </p:cNvCxnSpPr>
          <p:nvPr/>
        </p:nvCxnSpPr>
        <p:spPr>
          <a:xfrm>
            <a:off x="4871864" y="1819010"/>
            <a:ext cx="987354" cy="4049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B6194DF-7202-A944-94D6-28C797B9DEB6}"/>
              </a:ext>
            </a:extLst>
          </p:cNvPr>
          <p:cNvCxnSpPr>
            <a:stCxn id="44" idx="3"/>
            <a:endCxn id="20" idx="0"/>
          </p:cNvCxnSpPr>
          <p:nvPr/>
        </p:nvCxnSpPr>
        <p:spPr>
          <a:xfrm>
            <a:off x="5103134" y="2765781"/>
            <a:ext cx="3078868" cy="3098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69E6020C-B710-7549-94EF-526F0AC83741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>
            <a:off x="6096000" y="4581128"/>
            <a:ext cx="4447021" cy="1281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A7D504F3-68B6-154D-AB1B-E2DD5B27AD56}"/>
              </a:ext>
            </a:extLst>
          </p:cNvPr>
          <p:cNvCxnSpPr>
            <a:stCxn id="38" idx="1"/>
            <a:endCxn id="2" idx="0"/>
          </p:cNvCxnSpPr>
          <p:nvPr/>
        </p:nvCxnSpPr>
        <p:spPr>
          <a:xfrm rot="10800000" flipV="1">
            <a:off x="1535934" y="4581127"/>
            <a:ext cx="1319707" cy="1281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2AA84EC-3A02-9646-85AE-0CD0C1C29BD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694888" y="5506014"/>
            <a:ext cx="0" cy="3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70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9496" y="1884888"/>
            <a:ext cx="53103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private String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if(….</a:t>
            </a:r>
            <a:r>
              <a:rPr lang="zh-CN" altLang="en-US" sz="2400" dirty="0">
                <a:solidFill>
                  <a:schemeClr val="accent2"/>
                </a:solidFill>
              </a:rPr>
              <a:t>权限判断</a:t>
            </a:r>
            <a:r>
              <a:rPr lang="en-US" altLang="zh-CN" sz="2400" dirty="0">
                <a:solidFill>
                  <a:schemeClr val="accent2"/>
                </a:solidFill>
              </a:rPr>
              <a:t>….){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String.valueOf</a:t>
            </a:r>
            <a:r>
              <a:rPr lang="en-US" altLang="zh-CN" sz="2400" b="1" i="1" dirty="0">
                <a:solidFill>
                  <a:schemeClr val="accent2"/>
                </a:solidFill>
              </a:rPr>
              <a:t>(age)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}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9617" y="5949280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高安全性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291C82A-770B-764A-B781-B726B9C1E28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236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7528" y="191683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3880484" y="1772816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修改属性的可见性</a:t>
            </a:r>
          </a:p>
        </p:txBody>
      </p:sp>
      <p:sp>
        <p:nvSpPr>
          <p:cNvPr id="9" name="矩形 8"/>
          <p:cNvSpPr/>
          <p:nvPr/>
        </p:nvSpPr>
        <p:spPr>
          <a:xfrm>
            <a:off x="3863752" y="335699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3880484" y="4941168"/>
            <a:ext cx="316835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方法中加入属性控制语句</a:t>
            </a:r>
          </a:p>
        </p:txBody>
      </p:sp>
      <p:cxnSp>
        <p:nvCxnSpPr>
          <p:cNvPr id="8" name="直接箭头连接符 7"/>
          <p:cNvCxnSpPr>
            <a:endCxn id="6" idx="3"/>
          </p:cNvCxnSpPr>
          <p:nvPr/>
        </p:nvCxnSpPr>
        <p:spPr>
          <a:xfrm flipH="1">
            <a:off x="7048836" y="2204864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48836" y="3789040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048836" y="5457873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198884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2224" y="35889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用于属性的读写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2224" y="5257818"/>
            <a:ext cx="233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属性值合法性判断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9727D5C2-2263-5346-BDD8-C44E466247C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类的封装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89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656" y="174320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抽象类：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一个未完成的类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021016" y="2192215"/>
            <a:ext cx="832339" cy="715108"/>
          </a:xfrm>
          <a:custGeom>
            <a:avLst/>
            <a:gdLst>
              <a:gd name="connsiteX0" fmla="*/ 832339 w 832339"/>
              <a:gd name="connsiteY0" fmla="*/ 0 h 715108"/>
              <a:gd name="connsiteX1" fmla="*/ 691662 w 832339"/>
              <a:gd name="connsiteY1" fmla="*/ 293077 h 715108"/>
              <a:gd name="connsiteX2" fmla="*/ 269631 w 832339"/>
              <a:gd name="connsiteY2" fmla="*/ 422031 h 715108"/>
              <a:gd name="connsiteX3" fmla="*/ 0 w 832339"/>
              <a:gd name="connsiteY3" fmla="*/ 715108 h 7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339" h="715108">
                <a:moveTo>
                  <a:pt x="832339" y="0"/>
                </a:moveTo>
                <a:cubicBezTo>
                  <a:pt x="808893" y="111369"/>
                  <a:pt x="785447" y="222739"/>
                  <a:pt x="691662" y="293077"/>
                </a:cubicBezTo>
                <a:cubicBezTo>
                  <a:pt x="597877" y="363415"/>
                  <a:pt x="384908" y="351693"/>
                  <a:pt x="269631" y="422031"/>
                </a:cubicBezTo>
                <a:cubicBezTo>
                  <a:pt x="154354" y="492369"/>
                  <a:pt x="77177" y="603738"/>
                  <a:pt x="0" y="715108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03512" y="290732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只有抽象类可以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包含抽象方法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(abstract method)</a:t>
            </a:r>
            <a:endParaRPr lang="zh-CN" altLang="en-US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5128140" y="3368988"/>
            <a:ext cx="823845" cy="715108"/>
          </a:xfrm>
          <a:custGeom>
            <a:avLst/>
            <a:gdLst>
              <a:gd name="connsiteX0" fmla="*/ 832339 w 832339"/>
              <a:gd name="connsiteY0" fmla="*/ 0 h 715108"/>
              <a:gd name="connsiteX1" fmla="*/ 691662 w 832339"/>
              <a:gd name="connsiteY1" fmla="*/ 293077 h 715108"/>
              <a:gd name="connsiteX2" fmla="*/ 269631 w 832339"/>
              <a:gd name="connsiteY2" fmla="*/ 422031 h 715108"/>
              <a:gd name="connsiteX3" fmla="*/ 0 w 832339"/>
              <a:gd name="connsiteY3" fmla="*/ 715108 h 7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339" h="715108">
                <a:moveTo>
                  <a:pt x="832339" y="0"/>
                </a:moveTo>
                <a:cubicBezTo>
                  <a:pt x="808893" y="111369"/>
                  <a:pt x="785447" y="222739"/>
                  <a:pt x="691662" y="293077"/>
                </a:cubicBezTo>
                <a:cubicBezTo>
                  <a:pt x="597877" y="363415"/>
                  <a:pt x="384908" y="351693"/>
                  <a:pt x="269631" y="422031"/>
                </a:cubicBezTo>
                <a:cubicBezTo>
                  <a:pt x="154354" y="492369"/>
                  <a:pt x="77177" y="603738"/>
                  <a:pt x="0" y="715108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99656" y="411200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只有方法声明，没有具体实现</a:t>
            </a:r>
            <a:endParaRPr lang="zh-CN" altLang="en-US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2024" y="4725144"/>
            <a:ext cx="2466782" cy="1631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有访问修饰词</a:t>
            </a:r>
          </a:p>
          <a:p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有返回值类型</a:t>
            </a:r>
          </a:p>
          <a:p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有方法名</a:t>
            </a:r>
          </a:p>
          <a:p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有参数列表</a:t>
            </a:r>
          </a:p>
          <a:p>
            <a:r>
              <a: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无方法体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AE66299-64B6-FE41-B533-4F4A7DF20560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抽象类（服务于继承）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343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19636" y="1694082"/>
            <a:ext cx="7560840" cy="96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抽象类不能被实例化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，即不能用</a:t>
            </a:r>
            <a:r>
              <a:rPr lang="en-US" altLang="zh-CN" sz="20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new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关键字实例化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子类继承抽象类时，</a:t>
            </a:r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必须重写抽象方法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，否则仍为抽象类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27448" y="1196752"/>
            <a:ext cx="4978896" cy="273630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abstract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class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 = 1, y = 1;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move(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x += dx;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y +=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alert();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abstract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void alert();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27448" y="4941168"/>
            <a:ext cx="4978896" cy="13681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SimplePoint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extends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alert() {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(“Test”);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7448" y="4005064"/>
            <a:ext cx="4978896" cy="815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abstract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ColoredPoint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extends Point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color;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638782" y="2636912"/>
            <a:ext cx="3921715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Point p = new Point();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Point p1 = new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ColoredPoint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Point p2 = new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SimplePoint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p2.alert();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6144" y="242466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Abstract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6144" y="429763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Abstract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8152" y="57861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Normal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782" y="4354491"/>
            <a:ext cx="3921715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不能实例化抽象类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不能实例化抽象类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 不是抽象类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CB2911C8-ADC2-2A4E-9105-0850B2939288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抽象类（服务于继承）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66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5" grpId="0" animBg="1"/>
      <p:bldP spid="6" grpId="0"/>
      <p:bldP spid="13" grpId="0"/>
      <p:bldP spid="16" grpId="0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95600" y="1916832"/>
            <a:ext cx="7560840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抽象类在多态性上的应用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639558-63CC-A84D-AD59-47A5AC597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5077330"/>
            <a:ext cx="4918380" cy="16441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DDB5D5-FD6E-2A46-BD30-37644B91D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1" y="3554255"/>
            <a:ext cx="5137704" cy="316721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DF8C9B2F-C1A0-4545-A283-9363A9D8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217" y="3288803"/>
            <a:ext cx="2902042" cy="157976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1.0 2.0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 Red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28.274333882308138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9411DC7-A6D9-4A49-88E9-27C9058CB86C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抽象类（服务于继承）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3E581E-F6DB-D343-B23F-E5E2EBC2A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1" y="122946"/>
            <a:ext cx="5123415" cy="329120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790827-B400-2545-936A-3D27D6F34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19" y="112815"/>
            <a:ext cx="5689872" cy="30466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4D415BD-E484-3B45-BFF9-0DD29C8ED80F}"/>
              </a:ext>
            </a:extLst>
          </p:cNvPr>
          <p:cNvSpPr/>
          <p:nvPr/>
        </p:nvSpPr>
        <p:spPr>
          <a:xfrm>
            <a:off x="6838248" y="1466240"/>
            <a:ext cx="4608179" cy="1180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 autoUpdateAnimBg="0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79576" y="1700808"/>
            <a:ext cx="795637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接口是一系列</a:t>
            </a:r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抽象方法的集合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，给出了关于操作的</a:t>
            </a:r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规范</a:t>
            </a:r>
            <a:endParaRPr lang="en-US" altLang="zh-CN" sz="20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9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接口只</a:t>
            </a:r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定义了应该做什么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 What)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，但</a:t>
            </a:r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没有定义操作如何做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 How)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3712" y="3436930"/>
            <a:ext cx="122413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724400" y="3377462"/>
            <a:ext cx="1195754" cy="281354"/>
          </a:xfrm>
          <a:custGeom>
            <a:avLst/>
            <a:gdLst>
              <a:gd name="connsiteX0" fmla="*/ 0 w 1195754"/>
              <a:gd name="connsiteY0" fmla="*/ 281354 h 281354"/>
              <a:gd name="connsiteX1" fmla="*/ 422031 w 1195754"/>
              <a:gd name="connsiteY1" fmla="*/ 246184 h 281354"/>
              <a:gd name="connsiteX2" fmla="*/ 808892 w 1195754"/>
              <a:gd name="connsiteY2" fmla="*/ 70338 h 281354"/>
              <a:gd name="connsiteX3" fmla="*/ 1195754 w 1195754"/>
              <a:gd name="connsiteY3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754" h="281354">
                <a:moveTo>
                  <a:pt x="0" y="281354"/>
                </a:moveTo>
                <a:cubicBezTo>
                  <a:pt x="143608" y="281353"/>
                  <a:pt x="287216" y="281353"/>
                  <a:pt x="422031" y="246184"/>
                </a:cubicBezTo>
                <a:cubicBezTo>
                  <a:pt x="556846" y="211015"/>
                  <a:pt x="679938" y="111369"/>
                  <a:pt x="808892" y="70338"/>
                </a:cubicBezTo>
                <a:cubicBezTo>
                  <a:pt x="937846" y="29307"/>
                  <a:pt x="1066800" y="14653"/>
                  <a:pt x="1195754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20154" y="2917974"/>
            <a:ext cx="348821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[public]</a:t>
            </a:r>
            <a:r>
              <a:rPr lang="en-US" altLang="zh-CN" dirty="0"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interface</a:t>
            </a:r>
            <a:r>
              <a:rPr lang="en-US" altLang="zh-CN" sz="2000" dirty="0"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接口名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成员变量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方法声明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636" y="5693186"/>
            <a:ext cx="1008112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Class1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7808" y="5693186"/>
            <a:ext cx="1008112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Class2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直接箭头连接符 17"/>
          <p:cNvCxnSpPr>
            <a:stCxn id="15" idx="0"/>
          </p:cNvCxnSpPr>
          <p:nvPr/>
        </p:nvCxnSpPr>
        <p:spPr>
          <a:xfrm flipV="1">
            <a:off x="3323692" y="3837040"/>
            <a:ext cx="684076" cy="1856146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</p:cNvCxnSpPr>
          <p:nvPr/>
        </p:nvCxnSpPr>
        <p:spPr>
          <a:xfrm flipH="1" flipV="1">
            <a:off x="4223792" y="3837040"/>
            <a:ext cx="648072" cy="1856146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920154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folHlink"/>
              </a:buClr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类名 </a:t>
            </a:r>
            <a:r>
              <a:rPr lang="en-US" altLang="zh-CN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implements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 …… {</a:t>
            </a:r>
          </a:p>
          <a:p>
            <a:pPr>
              <a:buClr>
                <a:schemeClr val="folHlink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… … …</a:t>
            </a:r>
          </a:p>
          <a:p>
            <a:pPr>
              <a:buClr>
                <a:schemeClr val="folHlink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63552" y="4653136"/>
            <a:ext cx="16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实现具体方法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5375920" y="4837803"/>
            <a:ext cx="544234" cy="1055439"/>
          </a:xfrm>
          <a:custGeom>
            <a:avLst/>
            <a:gdLst>
              <a:gd name="connsiteX0" fmla="*/ 0 w 1195754"/>
              <a:gd name="connsiteY0" fmla="*/ 281354 h 281354"/>
              <a:gd name="connsiteX1" fmla="*/ 422031 w 1195754"/>
              <a:gd name="connsiteY1" fmla="*/ 246184 h 281354"/>
              <a:gd name="connsiteX2" fmla="*/ 808892 w 1195754"/>
              <a:gd name="connsiteY2" fmla="*/ 70338 h 281354"/>
              <a:gd name="connsiteX3" fmla="*/ 1195754 w 1195754"/>
              <a:gd name="connsiteY3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754" h="281354">
                <a:moveTo>
                  <a:pt x="0" y="281354"/>
                </a:moveTo>
                <a:cubicBezTo>
                  <a:pt x="143608" y="281353"/>
                  <a:pt x="287216" y="281353"/>
                  <a:pt x="422031" y="246184"/>
                </a:cubicBezTo>
                <a:cubicBezTo>
                  <a:pt x="556846" y="211015"/>
                  <a:pt x="679938" y="111369"/>
                  <a:pt x="808892" y="70338"/>
                </a:cubicBezTo>
                <a:cubicBezTo>
                  <a:pt x="937846" y="29307"/>
                  <a:pt x="1066800" y="14653"/>
                  <a:pt x="1195754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A2182B96-FE02-584D-BFD3-6F574B8572A5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783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07568" y="2924944"/>
            <a:ext cx="47525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[public]</a:t>
            </a:r>
            <a:r>
              <a:rPr lang="en-US" altLang="zh-CN" sz="2400" dirty="0"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interface</a:t>
            </a:r>
            <a:r>
              <a:rPr lang="en-US" altLang="zh-CN" sz="2800" dirty="0"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接口名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成员变量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方法声明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}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2731478" y="1735015"/>
            <a:ext cx="1617785" cy="1301262"/>
          </a:xfrm>
          <a:custGeom>
            <a:avLst/>
            <a:gdLst>
              <a:gd name="connsiteX0" fmla="*/ 0 w 1617785"/>
              <a:gd name="connsiteY0" fmla="*/ 1301262 h 1301262"/>
              <a:gd name="connsiteX1" fmla="*/ 328246 w 1617785"/>
              <a:gd name="connsiteY1" fmla="*/ 1078523 h 1301262"/>
              <a:gd name="connsiteX2" fmla="*/ 644769 w 1617785"/>
              <a:gd name="connsiteY2" fmla="*/ 879231 h 1301262"/>
              <a:gd name="connsiteX3" fmla="*/ 961292 w 1617785"/>
              <a:gd name="connsiteY3" fmla="*/ 328247 h 1301262"/>
              <a:gd name="connsiteX4" fmla="*/ 1617785 w 1617785"/>
              <a:gd name="connsiteY4" fmla="*/ 0 h 130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785" h="1301262">
                <a:moveTo>
                  <a:pt x="0" y="1301262"/>
                </a:moveTo>
                <a:cubicBezTo>
                  <a:pt x="110392" y="1225061"/>
                  <a:pt x="220785" y="1148861"/>
                  <a:pt x="328246" y="1078523"/>
                </a:cubicBezTo>
                <a:cubicBezTo>
                  <a:pt x="435707" y="1008185"/>
                  <a:pt x="539261" y="1004277"/>
                  <a:pt x="644769" y="879231"/>
                </a:cubicBezTo>
                <a:cubicBezTo>
                  <a:pt x="750277" y="754185"/>
                  <a:pt x="799123" y="474785"/>
                  <a:pt x="961292" y="328247"/>
                </a:cubicBezTo>
                <a:cubicBezTo>
                  <a:pt x="1123461" y="181709"/>
                  <a:pt x="1370623" y="90854"/>
                  <a:pt x="1617785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49262" y="1556793"/>
            <a:ext cx="484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无任何访问限制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>
            <a:endCxn id="28" idx="1"/>
          </p:cNvCxnSpPr>
          <p:nvPr/>
        </p:nvCxnSpPr>
        <p:spPr>
          <a:xfrm>
            <a:off x="4223793" y="3573016"/>
            <a:ext cx="2547011" cy="2061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70804" y="3548336"/>
            <a:ext cx="357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public static final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成员变量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72064" y="4045913"/>
            <a:ext cx="3672408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public:	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要被多个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static:	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属于接口的变量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final:	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该变量无法被修改</a:t>
            </a:r>
            <a:endParaRPr lang="zh-CN" altLang="en-US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19736" y="4149080"/>
            <a:ext cx="629526" cy="109289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3632" y="5674023"/>
            <a:ext cx="374441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public:       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要被多个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static:     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可以实现多态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58436" y="5208601"/>
            <a:ext cx="357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成员方法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2550B140-20C8-5848-876A-CA9D325F55A4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169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9FC72AC6-83B2-1B41-B073-B2BBFE49A3DC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D4B2C-CE24-DF41-98D5-414DEBF6C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130"/>
            <a:ext cx="4751370" cy="26773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81680E-5924-E043-9D55-35A347DCD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04" y="5205040"/>
            <a:ext cx="3528392" cy="14701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8062F6-5C2B-0649-8BFF-DEDDBC733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7" y="106250"/>
            <a:ext cx="5027939" cy="321297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FDC4D6-3E03-F742-8559-17A5D0D8A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1" y="3444582"/>
            <a:ext cx="5027938" cy="323062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182A64A7-743B-2142-A282-29F57B34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450" y="3044266"/>
            <a:ext cx="3041006" cy="175288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2.0 3.0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50.26544</a:t>
            </a:r>
          </a:p>
        </p:txBody>
      </p:sp>
    </p:spTree>
    <p:extLst>
      <p:ext uri="{BB962C8B-B14F-4D97-AF65-F5344CB8AC3E}">
        <p14:creationId xmlns:p14="http://schemas.microsoft.com/office/powerpoint/2010/main" val="20888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69976" y="1929478"/>
            <a:ext cx="3810000" cy="252028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DC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add(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DB extends DC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sub(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DA extends DB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mul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79976" y="1917755"/>
            <a:ext cx="3810000" cy="253200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DY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div(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DX extends DY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mod(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7708" y="1336832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接口的继承：使多个接口融合成一个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69976" y="4449758"/>
            <a:ext cx="7620000" cy="1988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DD </a:t>
            </a:r>
            <a:r>
              <a:rPr lang="en-US" altLang="zh-CN" sz="2000" dirty="0">
                <a:solidFill>
                  <a:srgbClr val="C00000"/>
                </a:solidFill>
                <a:latin typeface="+mj-lt"/>
                <a:ea typeface="华文中宋" pitchFamily="2" charset="-122"/>
              </a:rPr>
              <a:t>implements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DA, DX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add(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 { return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x+y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sub(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 { return x-y;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mul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 { return x*y;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div(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  { return x/y;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mod(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y){ return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x%y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77137A5-4ABB-1048-BB4D-7E847BFC39A7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8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3712" y="170080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可以同时实现多个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38400" y="3155776"/>
            <a:ext cx="2971800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CanFight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fight();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CanSwim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swim();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CanFly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fly();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410200" y="3155776"/>
            <a:ext cx="3810000" cy="1295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ActionCharacter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fight() {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38400" y="1022176"/>
            <a:ext cx="6781800" cy="21336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Hero extends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ActionCharacter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implements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CanFight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CanSwim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CanFly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swim() {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fly() {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540524" y="5170612"/>
            <a:ext cx="367967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Fight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ActionCharacter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不需要实现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6E7231D-1D5F-DB4C-B91A-DD15540CBA72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92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2" grpId="0" animBg="1" autoUpdateAnimBg="0"/>
      <p:bldP spid="13" grpId="0" animBg="1" autoUpdateAnimBg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47528" y="1268761"/>
            <a:ext cx="444624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Square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int length, width;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Square()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a = 10; h = 20;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static void print(){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(a);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6528048" y="1700808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a1 = </a:t>
            </a:r>
            <a:r>
              <a:rPr lang="en-US" altLang="zh-CN" sz="2800" dirty="0">
                <a:solidFill>
                  <a:schemeClr val="accent2"/>
                </a:solidFill>
              </a:rPr>
              <a:t>new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Square()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8048" y="2549110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a2 = </a:t>
            </a:r>
            <a:r>
              <a:rPr lang="en-US" altLang="zh-CN" sz="2800" dirty="0">
                <a:solidFill>
                  <a:schemeClr val="accent2"/>
                </a:solidFill>
              </a:rPr>
              <a:t>new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Square()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375920" y="2224028"/>
            <a:ext cx="1152128" cy="32508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711624" y="5013176"/>
            <a:ext cx="1656184" cy="1440160"/>
            <a:chOff x="1187624" y="5013176"/>
            <a:chExt cx="1656184" cy="144016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187624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87624" y="6453336"/>
              <a:ext cx="16561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843808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87624" y="5949280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方法区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94466" y="5013176"/>
            <a:ext cx="1656184" cy="1440160"/>
            <a:chOff x="1187624" y="5013176"/>
            <a:chExt cx="1656184" cy="144016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187624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187624" y="6453336"/>
              <a:ext cx="16561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843808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187624" y="5949280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栈区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40216" y="5013176"/>
            <a:ext cx="1656184" cy="1440160"/>
            <a:chOff x="1187624" y="5013176"/>
            <a:chExt cx="1656184" cy="144016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87624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87624" y="6453336"/>
              <a:ext cx="16561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843808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87624" y="5949280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堆区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279576" y="2924944"/>
            <a:ext cx="3456384" cy="108012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3235570" y="3997570"/>
            <a:ext cx="422031" cy="1312985"/>
          </a:xfrm>
          <a:custGeom>
            <a:avLst/>
            <a:gdLst>
              <a:gd name="connsiteX0" fmla="*/ 422031 w 422031"/>
              <a:gd name="connsiteY0" fmla="*/ 0 h 1312985"/>
              <a:gd name="connsiteX1" fmla="*/ 164123 w 422031"/>
              <a:gd name="connsiteY1" fmla="*/ 422031 h 1312985"/>
              <a:gd name="connsiteX2" fmla="*/ 222739 w 422031"/>
              <a:gd name="connsiteY2" fmla="*/ 1019908 h 1312985"/>
              <a:gd name="connsiteX3" fmla="*/ 0 w 422031"/>
              <a:gd name="connsiteY3" fmla="*/ 1312985 h 131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031" h="1312985">
                <a:moveTo>
                  <a:pt x="422031" y="0"/>
                </a:moveTo>
                <a:cubicBezTo>
                  <a:pt x="309684" y="126023"/>
                  <a:pt x="197338" y="252046"/>
                  <a:pt x="164123" y="422031"/>
                </a:cubicBezTo>
                <a:cubicBezTo>
                  <a:pt x="130908" y="592016"/>
                  <a:pt x="250093" y="871416"/>
                  <a:pt x="222739" y="1019908"/>
                </a:cubicBezTo>
                <a:cubicBezTo>
                  <a:pt x="195385" y="1168400"/>
                  <a:pt x="97692" y="1240692"/>
                  <a:pt x="0" y="1312985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56130" y="1268760"/>
            <a:ext cx="2151638" cy="4320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720120" y="1723293"/>
            <a:ext cx="1257542" cy="3270739"/>
          </a:xfrm>
          <a:custGeom>
            <a:avLst/>
            <a:gdLst>
              <a:gd name="connsiteX0" fmla="*/ 331418 w 1257542"/>
              <a:gd name="connsiteY0" fmla="*/ 0 h 3270739"/>
              <a:gd name="connsiteX1" fmla="*/ 3172 w 1257542"/>
              <a:gd name="connsiteY1" fmla="*/ 2086708 h 3270739"/>
              <a:gd name="connsiteX2" fmla="*/ 507265 w 1257542"/>
              <a:gd name="connsiteY2" fmla="*/ 2965939 h 3270739"/>
              <a:gd name="connsiteX3" fmla="*/ 1257542 w 1257542"/>
              <a:gd name="connsiteY3" fmla="*/ 3270739 h 327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542" h="3270739">
                <a:moveTo>
                  <a:pt x="331418" y="0"/>
                </a:moveTo>
                <a:cubicBezTo>
                  <a:pt x="152641" y="796192"/>
                  <a:pt x="-26136" y="1592385"/>
                  <a:pt x="3172" y="2086708"/>
                </a:cubicBezTo>
                <a:cubicBezTo>
                  <a:pt x="32480" y="2581031"/>
                  <a:pt x="298203" y="2768601"/>
                  <a:pt x="507265" y="2965939"/>
                </a:cubicBezTo>
                <a:cubicBezTo>
                  <a:pt x="716327" y="3163278"/>
                  <a:pt x="986934" y="3217008"/>
                  <a:pt x="1257542" y="327073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643337" y="1723292"/>
            <a:ext cx="432048" cy="134903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060832" y="3071446"/>
            <a:ext cx="1863969" cy="2239108"/>
          </a:xfrm>
          <a:custGeom>
            <a:avLst/>
            <a:gdLst>
              <a:gd name="connsiteX0" fmla="*/ 1863969 w 1863969"/>
              <a:gd name="connsiteY0" fmla="*/ 0 h 1899139"/>
              <a:gd name="connsiteX1" fmla="*/ 1324707 w 1863969"/>
              <a:gd name="connsiteY1" fmla="*/ 808892 h 1899139"/>
              <a:gd name="connsiteX2" fmla="*/ 504092 w 1863969"/>
              <a:gd name="connsiteY2" fmla="*/ 1101969 h 1899139"/>
              <a:gd name="connsiteX3" fmla="*/ 0 w 1863969"/>
              <a:gd name="connsiteY3" fmla="*/ 1899139 h 189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969" h="1899139">
                <a:moveTo>
                  <a:pt x="1863969" y="0"/>
                </a:moveTo>
                <a:cubicBezTo>
                  <a:pt x="1707661" y="312615"/>
                  <a:pt x="1551353" y="625231"/>
                  <a:pt x="1324707" y="808892"/>
                </a:cubicBezTo>
                <a:cubicBezTo>
                  <a:pt x="1098061" y="992553"/>
                  <a:pt x="724876" y="920261"/>
                  <a:pt x="504092" y="1101969"/>
                </a:cubicBezTo>
                <a:cubicBezTo>
                  <a:pt x="283308" y="1283677"/>
                  <a:pt x="141654" y="1591408"/>
                  <a:pt x="0" y="189913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328248" y="1700808"/>
            <a:ext cx="2111448" cy="1349038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8873942" y="3062100"/>
            <a:ext cx="822458" cy="2167100"/>
          </a:xfrm>
          <a:custGeom>
            <a:avLst/>
            <a:gdLst>
              <a:gd name="connsiteX0" fmla="*/ 822458 w 822458"/>
              <a:gd name="connsiteY0" fmla="*/ 0 h 2239108"/>
              <a:gd name="connsiteX1" fmla="*/ 693504 w 822458"/>
              <a:gd name="connsiteY1" fmla="*/ 644769 h 2239108"/>
              <a:gd name="connsiteX2" fmla="*/ 400427 w 822458"/>
              <a:gd name="connsiteY2" fmla="*/ 1066800 h 2239108"/>
              <a:gd name="connsiteX3" fmla="*/ 60458 w 822458"/>
              <a:gd name="connsiteY3" fmla="*/ 1735015 h 2239108"/>
              <a:gd name="connsiteX4" fmla="*/ 1842 w 822458"/>
              <a:gd name="connsiteY4" fmla="*/ 2239108 h 223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58" h="2239108">
                <a:moveTo>
                  <a:pt x="822458" y="0"/>
                </a:moveTo>
                <a:cubicBezTo>
                  <a:pt x="793150" y="233484"/>
                  <a:pt x="763842" y="466969"/>
                  <a:pt x="693504" y="644769"/>
                </a:cubicBezTo>
                <a:cubicBezTo>
                  <a:pt x="623165" y="822569"/>
                  <a:pt x="505935" y="885092"/>
                  <a:pt x="400427" y="1066800"/>
                </a:cubicBezTo>
                <a:cubicBezTo>
                  <a:pt x="294919" y="1248508"/>
                  <a:pt x="126889" y="1539630"/>
                  <a:pt x="60458" y="1735015"/>
                </a:cubicBezTo>
                <a:cubicBezTo>
                  <a:pt x="-5973" y="1930400"/>
                  <a:pt x="-2066" y="2084754"/>
                  <a:pt x="1842" y="2239108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39716" y="5301208"/>
            <a:ext cx="6840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print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5591944" y="5373216"/>
            <a:ext cx="50921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a1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6334091" y="5373216"/>
            <a:ext cx="509210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a2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8100502" y="5359116"/>
            <a:ext cx="747053" cy="5667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a=10</a:t>
            </a:r>
          </a:p>
          <a:p>
            <a:pPr algn="ctr"/>
            <a:r>
              <a:rPr lang="en-US" altLang="zh-CN" sz="2000" dirty="0"/>
              <a:t>h=20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8896117" y="5349770"/>
            <a:ext cx="747053" cy="566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a=10</a:t>
            </a:r>
          </a:p>
          <a:p>
            <a:pPr algn="ctr"/>
            <a:r>
              <a:rPr lang="en-US" altLang="zh-CN" sz="2000" dirty="0"/>
              <a:t>h=20</a:t>
            </a:r>
            <a:endParaRPr lang="zh-CN" altLang="en-US" sz="2000" dirty="0"/>
          </a:p>
        </p:txBody>
      </p:sp>
      <p:cxnSp>
        <p:nvCxnSpPr>
          <p:cNvPr id="7" name="肘形连接符 6"/>
          <p:cNvCxnSpPr>
            <a:stCxn id="32" idx="0"/>
            <a:endCxn id="42" idx="0"/>
          </p:cNvCxnSpPr>
          <p:nvPr/>
        </p:nvCxnSpPr>
        <p:spPr>
          <a:xfrm rot="5400000" flipH="1" flipV="1">
            <a:off x="7153238" y="4052428"/>
            <a:ext cx="14100" cy="2627479"/>
          </a:xfrm>
          <a:prstGeom prst="bentConnector3">
            <a:avLst>
              <a:gd name="adj1" fmla="val 346727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 flipH="1" flipV="1">
            <a:off x="7895386" y="4028981"/>
            <a:ext cx="14100" cy="2627479"/>
          </a:xfrm>
          <a:prstGeom prst="bentConnector3">
            <a:avLst>
              <a:gd name="adj1" fmla="val 4963837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2">
            <a:extLst>
              <a:ext uri="{FF2B5EF4-FFF2-40B4-BE49-F238E27FC236}">
                <a16:creationId xmlns:a16="http://schemas.microsoft.com/office/drawing/2014/main" id="{C67D5FD6-C37C-4A4E-A6B9-2797B92F7B22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对象的创建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9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3" grpId="0" animBg="1"/>
      <p:bldP spid="32" grpId="0" animBg="1"/>
      <p:bldP spid="41" grpId="0" animBg="1"/>
      <p:bldP spid="42" grpId="0" animBg="1"/>
      <p:bldP spid="4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3712" y="170080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接口合并时的命名冲突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59496" y="2651720"/>
            <a:ext cx="3810000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A1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f();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A2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int f(int i);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A3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int f();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59496" y="1356320"/>
            <a:ext cx="3810000" cy="1295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C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f() { return 4;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791200" y="1350537"/>
            <a:ext cx="4648200" cy="1732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C1 implements A1, A2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f() {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f(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i) { return 5;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791200" y="2950737"/>
            <a:ext cx="4648200" cy="173298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C2 extends C implements A2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f(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i) { return 5;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791200" y="4550937"/>
            <a:ext cx="4648200" cy="173298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C3 extends C implements A3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f() { return 5;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4" y="244833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7030A0"/>
                </a:solidFill>
              </a:rPr>
              <a:t>Implement&amp;overload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2064" y="401183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7030A0"/>
                </a:solidFill>
              </a:rPr>
              <a:t>Implement&amp;overload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2064" y="568823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7030A0"/>
                </a:solidFill>
              </a:rPr>
              <a:t>Implement&amp;overriding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FC55819F-6462-CA49-A452-C49845C388DF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接口的继承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9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 autoUpdateAnimBg="0"/>
      <p:bldP spid="9" grpId="0" animBg="1" autoUpdateAnimBg="0"/>
      <p:bldP spid="11" grpId="0" animBg="1"/>
      <p:bldP spid="14" grpId="0" animBg="1"/>
      <p:bldP spid="15" grpId="0" animBg="1"/>
      <p:bldP spid="5" grpId="0"/>
      <p:bldP spid="16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inheritance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33664" y="170080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接口继承时的命名冲突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063552" y="2057400"/>
            <a:ext cx="8305800" cy="4800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BaseColors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RED = 1, GREEN = 2, BLUE = 4;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RainbowColors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extends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BaseColors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YELLOW = 3, ORANGE = 5, VIOLET = 6;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PrintColors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extends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BaseColors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YELLOW = 8, CYAN = 16, MAGENTA = 32;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interface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LotsOfColors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extends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RainbowColors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,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PrintColors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FUCHSIA = 17, CHARTREUSE = RED+90;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063552" y="0"/>
            <a:ext cx="8305800" cy="2057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class DD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	public static void main(String </a:t>
            </a:r>
            <a:r>
              <a:rPr lang="en-US" altLang="zh-CN" sz="2400" dirty="0" err="1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args</a:t>
            </a: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[])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		</a:t>
            </a:r>
            <a:r>
              <a:rPr lang="en-US" altLang="zh-CN" sz="2400" dirty="0" err="1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LotsOfColors.YELLOW</a:t>
            </a: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}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425752" y="1629544"/>
            <a:ext cx="5943600" cy="129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reference to YELLOW is ambiguous,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both variable YELLOW in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RainbowColors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and variable YELLOW in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PrintColors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28043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 animBg="1" autoUpdateAnimBg="0"/>
      <p:bldP spid="30" grpId="0" animBg="1" autoUpdateAnimBg="0"/>
      <p:bldP spid="32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Abstract class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4072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Interface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endCxn id="20" idx="2"/>
          </p:cNvCxnSpPr>
          <p:nvPr/>
        </p:nvCxnSpPr>
        <p:spPr>
          <a:xfrm flipV="1">
            <a:off x="4295800" y="2480122"/>
            <a:ext cx="0" cy="80486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4" idx="2"/>
          </p:cNvCxnSpPr>
          <p:nvPr/>
        </p:nvCxnSpPr>
        <p:spPr>
          <a:xfrm flipV="1">
            <a:off x="7824192" y="2480121"/>
            <a:ext cx="0" cy="80486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39126" y="328498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A</a:t>
            </a:r>
          </a:p>
          <a:p>
            <a:pPr algn="ctr"/>
            <a:r>
              <a:rPr lang="en-US" altLang="zh-CN" b="1" dirty="0"/>
              <a:t>print()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6744072" y="328498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A</a:t>
            </a:r>
          </a:p>
          <a:p>
            <a:pPr algn="ctr"/>
            <a:r>
              <a:rPr lang="en-US" altLang="zh-CN" b="1" dirty="0"/>
              <a:t>print()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15680" y="2018458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print()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4072" y="2018457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print()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3672" y="458112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两者的区别是什么？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99370"/>
              </p:ext>
            </p:extLst>
          </p:nvPr>
        </p:nvGraphicFramePr>
        <p:xfrm>
          <a:off x="2999656" y="4424979"/>
          <a:ext cx="6096000" cy="195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Abstract</a:t>
                      </a:r>
                      <a:r>
                        <a:rPr lang="en-US" altLang="zh-CN" baseline="0" dirty="0"/>
                        <a:t> class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只能继承一个抽象类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可以实现多个接口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允许默认实现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2">
            <a:extLst>
              <a:ext uri="{FF2B5EF4-FFF2-40B4-BE49-F238E27FC236}">
                <a16:creationId xmlns:a16="http://schemas.microsoft.com/office/drawing/2014/main" id="{6AD0695F-7D00-1E46-A16F-9A50A97752D6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抽象类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VS.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67808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Abstract class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200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Abstract class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24" idx="2"/>
          </p:cNvCxnSpPr>
          <p:nvPr/>
        </p:nvCxnSpPr>
        <p:spPr>
          <a:xfrm flipV="1">
            <a:off x="8976320" y="2480122"/>
            <a:ext cx="0" cy="13089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19536" y="3140968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A</a:t>
            </a:r>
          </a:p>
          <a:p>
            <a:pPr algn="ctr"/>
            <a:r>
              <a:rPr lang="en-US" altLang="zh-CN" b="1" dirty="0"/>
              <a:t>print()</a:t>
            </a:r>
          </a:p>
          <a:p>
            <a:pPr algn="ctr"/>
            <a:r>
              <a:rPr lang="en-US" altLang="zh-CN" b="1" dirty="0"/>
              <a:t>show()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67808" y="2018458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print()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6200" y="2018457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show()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007768" y="3789040"/>
            <a:ext cx="496855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007768" y="3429000"/>
            <a:ext cx="144016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20" idx="2"/>
          </p:cNvCxnSpPr>
          <p:nvPr/>
        </p:nvCxnSpPr>
        <p:spPr>
          <a:xfrm flipV="1">
            <a:off x="5447928" y="2480122"/>
            <a:ext cx="0" cy="9488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1944" y="34197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WRONG: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不允许继承多个类</a:t>
            </a:r>
          </a:p>
        </p:txBody>
      </p:sp>
      <p:pic>
        <p:nvPicPr>
          <p:cNvPr id="27" name="Picture 5" descr="C:\Users\Administrator\Desktop\java课件\pics\02\叉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108" y="3573434"/>
            <a:ext cx="431213" cy="4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367808" y="5097959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Interface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6200" y="5097959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Interface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7808" y="5559624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print()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96200" y="5559623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show()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7928" y="2708920"/>
            <a:ext cx="1044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extends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76320" y="2708920"/>
            <a:ext cx="1044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extends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007768" y="3429000"/>
            <a:ext cx="496855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1" idx="0"/>
          </p:cNvCxnSpPr>
          <p:nvPr/>
        </p:nvCxnSpPr>
        <p:spPr>
          <a:xfrm>
            <a:off x="8976320" y="3419708"/>
            <a:ext cx="0" cy="16782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007768" y="3789040"/>
            <a:ext cx="144016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0" idx="0"/>
          </p:cNvCxnSpPr>
          <p:nvPr/>
        </p:nvCxnSpPr>
        <p:spPr>
          <a:xfrm>
            <a:off x="5447928" y="3789040"/>
            <a:ext cx="0" cy="130891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47928" y="4325034"/>
            <a:ext cx="15121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Implements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76320" y="4325034"/>
            <a:ext cx="15121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Implements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1FC19350-5BFD-B84B-9DFA-E97D586D89F3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抽象类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VS.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6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0" grpId="0" animBg="1"/>
      <p:bldP spid="31" grpId="0" animBg="1"/>
      <p:bldP spid="32" grpId="0" animBg="1"/>
      <p:bldP spid="33" grpId="0" animBg="1"/>
      <p:bldP spid="15" grpId="0" animBg="1"/>
      <p:bldP spid="34" grpId="0" animBg="1"/>
      <p:bldP spid="40" grpId="0" animBg="1"/>
      <p:bldP spid="4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Abstract class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4072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Interface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endCxn id="20" idx="2"/>
          </p:cNvCxnSpPr>
          <p:nvPr/>
        </p:nvCxnSpPr>
        <p:spPr>
          <a:xfrm flipV="1">
            <a:off x="4295800" y="3218786"/>
            <a:ext cx="0" cy="10718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4" idx="2"/>
          </p:cNvCxnSpPr>
          <p:nvPr/>
        </p:nvCxnSpPr>
        <p:spPr>
          <a:xfrm flipV="1">
            <a:off x="7824192" y="2480122"/>
            <a:ext cx="0" cy="18129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847528" y="386104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A</a:t>
            </a:r>
          </a:p>
          <a:p>
            <a:pPr algn="ctr"/>
            <a:r>
              <a:rPr lang="en-US" altLang="zh-CN" b="1" dirty="0"/>
              <a:t>print()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15680" y="2018458"/>
            <a:ext cx="21602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print(){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”Test”;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4072" y="2018457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print()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7528" y="537321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B</a:t>
            </a:r>
          </a:p>
          <a:p>
            <a:pPr algn="ctr"/>
            <a:r>
              <a:rPr lang="en-US" altLang="zh-CN" b="1" dirty="0"/>
              <a:t>print()</a:t>
            </a:r>
            <a:endParaRPr lang="zh-CN" altLang="en-US" b="1" dirty="0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215680" y="4290610"/>
            <a:ext cx="1080120" cy="24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709556" y="3218787"/>
            <a:ext cx="0" cy="25662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215680" y="5769260"/>
            <a:ext cx="1512168" cy="24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760296" y="3754698"/>
            <a:ext cx="1584176" cy="11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A</a:t>
            </a:r>
          </a:p>
          <a:p>
            <a:r>
              <a:rPr lang="en-US" altLang="zh-CN" b="1" dirty="0"/>
              <a:t>print(){</a:t>
            </a:r>
          </a:p>
          <a:p>
            <a:r>
              <a:rPr lang="en-US" altLang="zh-CN" b="1" dirty="0"/>
              <a:t>    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b="1" dirty="0"/>
              <a:t>”Test”;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cxnSp>
        <p:nvCxnSpPr>
          <p:cNvPr id="30" name="直接连接符 29"/>
          <p:cNvCxnSpPr>
            <a:stCxn id="27" idx="1"/>
          </p:cNvCxnSpPr>
          <p:nvPr/>
        </p:nvCxnSpPr>
        <p:spPr>
          <a:xfrm flipH="1">
            <a:off x="7824192" y="4311929"/>
            <a:ext cx="9361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760296" y="5050842"/>
            <a:ext cx="1584176" cy="11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B</a:t>
            </a:r>
          </a:p>
          <a:p>
            <a:r>
              <a:rPr lang="en-US" altLang="zh-CN" b="1" dirty="0"/>
              <a:t>print(){</a:t>
            </a:r>
          </a:p>
          <a:p>
            <a:r>
              <a:rPr lang="en-US" altLang="zh-CN" b="1" dirty="0"/>
              <a:t>    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b="1" dirty="0"/>
              <a:t>”Test”;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7248128" y="5785031"/>
            <a:ext cx="1512168" cy="24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7248128" y="2480122"/>
            <a:ext cx="0" cy="330739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71864" y="4017258"/>
            <a:ext cx="223224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从打印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”Test”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改为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打印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”Ok”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E76B7EA9-9C6F-7143-A2DE-3DFE538AE178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抽象类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VS.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9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Abstract class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4072" y="1556793"/>
            <a:ext cx="216024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Interface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endCxn id="20" idx="2"/>
          </p:cNvCxnSpPr>
          <p:nvPr/>
        </p:nvCxnSpPr>
        <p:spPr>
          <a:xfrm flipV="1">
            <a:off x="4295800" y="3218786"/>
            <a:ext cx="0" cy="10718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4" idx="2"/>
          </p:cNvCxnSpPr>
          <p:nvPr/>
        </p:nvCxnSpPr>
        <p:spPr>
          <a:xfrm flipV="1">
            <a:off x="7824192" y="2480122"/>
            <a:ext cx="0" cy="18129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847528" y="386104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A</a:t>
            </a:r>
          </a:p>
          <a:p>
            <a:pPr algn="ctr"/>
            <a:r>
              <a:rPr lang="en-US" altLang="zh-CN" b="1" dirty="0"/>
              <a:t>print()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15680" y="2018458"/>
            <a:ext cx="21602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print(){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sz="2400" dirty="0">
                <a:solidFill>
                  <a:schemeClr val="accent2"/>
                </a:solidFill>
              </a:rPr>
              <a:t>”Ok”;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4072" y="2018457"/>
            <a:ext cx="21602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print()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7528" y="537321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B</a:t>
            </a:r>
          </a:p>
          <a:p>
            <a:pPr algn="ctr"/>
            <a:r>
              <a:rPr lang="en-US" altLang="zh-CN" b="1" dirty="0"/>
              <a:t>print()</a:t>
            </a:r>
            <a:endParaRPr lang="zh-CN" altLang="en-US" b="1" dirty="0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215680" y="4290610"/>
            <a:ext cx="1080120" cy="24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709556" y="3218787"/>
            <a:ext cx="0" cy="25662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215680" y="5769260"/>
            <a:ext cx="1512168" cy="24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760296" y="3754698"/>
            <a:ext cx="1584176" cy="11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A</a:t>
            </a:r>
          </a:p>
          <a:p>
            <a:r>
              <a:rPr lang="en-US" altLang="zh-CN" b="1" dirty="0"/>
              <a:t>print(){</a:t>
            </a: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b="1" dirty="0">
                <a:solidFill>
                  <a:srgbClr val="FFC000"/>
                </a:solidFill>
              </a:rPr>
              <a:t>”OK”;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cxnSp>
        <p:nvCxnSpPr>
          <p:cNvPr id="30" name="直接连接符 29"/>
          <p:cNvCxnSpPr>
            <a:stCxn id="27" idx="1"/>
          </p:cNvCxnSpPr>
          <p:nvPr/>
        </p:nvCxnSpPr>
        <p:spPr>
          <a:xfrm flipH="1">
            <a:off x="7824192" y="4311929"/>
            <a:ext cx="9361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760296" y="5050842"/>
            <a:ext cx="1584176" cy="111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 B</a:t>
            </a:r>
          </a:p>
          <a:p>
            <a:r>
              <a:rPr lang="en-US" altLang="zh-CN" b="1" dirty="0"/>
              <a:t>print(){</a:t>
            </a:r>
          </a:p>
          <a:p>
            <a:r>
              <a:rPr lang="en-US" altLang="zh-CN" b="1" dirty="0"/>
              <a:t>     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b="1" dirty="0">
                <a:solidFill>
                  <a:srgbClr val="FFC000"/>
                </a:solidFill>
              </a:rPr>
              <a:t>”OK”;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7248128" y="5785031"/>
            <a:ext cx="1512168" cy="24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7248128" y="2480122"/>
            <a:ext cx="0" cy="330739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1864" y="4017258"/>
            <a:ext cx="223224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从打印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”Test”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改为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打印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”Ok”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EED737DE-4C5E-034C-AF5E-457C0E14FC81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抽象类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VS.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501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AD62B79-14C5-8646-BE23-CD9789D163BA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AE61BA81-A71D-D542-97ED-97E5A8CF7DFC}"/>
              </a:ext>
            </a:extLst>
          </p:cNvPr>
          <p:cNvSpPr txBox="1"/>
          <p:nvPr/>
        </p:nvSpPr>
        <p:spPr>
          <a:xfrm>
            <a:off x="2135560" y="203123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写一个多边形面积计算器，支持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circle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51D38F-6D3A-124E-B14B-EF992415C29D}"/>
              </a:ext>
            </a:extLst>
          </p:cNvPr>
          <p:cNvSpPr/>
          <p:nvPr/>
        </p:nvSpPr>
        <p:spPr>
          <a:xfrm>
            <a:off x="2531604" y="292494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参数配置功能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BC4394-FF78-9B45-9B28-E9DCFDC72083}"/>
              </a:ext>
            </a:extLst>
          </p:cNvPr>
          <p:cNvSpPr/>
          <p:nvPr/>
        </p:nvSpPr>
        <p:spPr>
          <a:xfrm>
            <a:off x="2506452" y="419764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参数显示功能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1B0935-1CC5-6F41-A99E-44E73C54565D}"/>
              </a:ext>
            </a:extLst>
          </p:cNvPr>
          <p:cNvSpPr/>
          <p:nvPr/>
        </p:nvSpPr>
        <p:spPr>
          <a:xfrm>
            <a:off x="2504782" y="544522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面积计算功能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3A50B304-A539-B645-8537-C6C707FE6ED0}"/>
              </a:ext>
            </a:extLst>
          </p:cNvPr>
          <p:cNvSpPr txBox="1"/>
          <p:nvPr/>
        </p:nvSpPr>
        <p:spPr>
          <a:xfrm>
            <a:off x="6672064" y="356430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有哪些实现方法？</a:t>
            </a:r>
          </a:p>
        </p:txBody>
      </p:sp>
    </p:spTree>
    <p:extLst>
      <p:ext uri="{BB962C8B-B14F-4D97-AF65-F5344CB8AC3E}">
        <p14:creationId xmlns:p14="http://schemas.microsoft.com/office/powerpoint/2010/main" val="28414043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31604" y="292494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参数配置功能</a:t>
            </a:r>
          </a:p>
        </p:txBody>
      </p:sp>
      <p:sp>
        <p:nvSpPr>
          <p:cNvPr id="19" name="矩形 18"/>
          <p:cNvSpPr/>
          <p:nvPr/>
        </p:nvSpPr>
        <p:spPr>
          <a:xfrm>
            <a:off x="2506452" y="419764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参数显示功能</a:t>
            </a:r>
          </a:p>
        </p:txBody>
      </p:sp>
      <p:sp>
        <p:nvSpPr>
          <p:cNvPr id="20" name="矩形 19"/>
          <p:cNvSpPr/>
          <p:nvPr/>
        </p:nvSpPr>
        <p:spPr>
          <a:xfrm>
            <a:off x="2504782" y="544522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面积计算功能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080" y="2822969"/>
            <a:ext cx="2880320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AreaCalculate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560" y="203123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写一个多边形面积计算器，支持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circle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7" name="矩形 6"/>
          <p:cNvSpPr/>
          <p:nvPr/>
        </p:nvSpPr>
        <p:spPr>
          <a:xfrm>
            <a:off x="6816080" y="3227905"/>
            <a:ext cx="2880320" cy="923330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radius</a:t>
            </a:r>
            <a:r>
              <a: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（圆的半径）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high</a:t>
            </a:r>
            <a:r>
              <a: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（三角形的高）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（三角形的底）</a:t>
            </a:r>
          </a:p>
        </p:txBody>
      </p:sp>
      <p:sp>
        <p:nvSpPr>
          <p:cNvPr id="22" name="矩形 21"/>
          <p:cNvSpPr/>
          <p:nvPr/>
        </p:nvSpPr>
        <p:spPr>
          <a:xfrm>
            <a:off x="6816080" y="4145012"/>
            <a:ext cx="2880320" cy="2308324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setCircleParameter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setTriangleParameter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showCircleInfo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showTriangleInfo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calculateCircleArea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calculateTriangleArea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getCircArea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getTrianglArea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723D4A0-4DD5-284F-A17A-C7E5F29CD3FC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3781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31604" y="292494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参数配置功能</a:t>
            </a:r>
          </a:p>
        </p:txBody>
      </p:sp>
      <p:sp>
        <p:nvSpPr>
          <p:cNvPr id="19" name="矩形 18"/>
          <p:cNvSpPr/>
          <p:nvPr/>
        </p:nvSpPr>
        <p:spPr>
          <a:xfrm>
            <a:off x="2506452" y="419764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参数显示功能</a:t>
            </a:r>
          </a:p>
        </p:txBody>
      </p:sp>
      <p:sp>
        <p:nvSpPr>
          <p:cNvPr id="20" name="矩形 19"/>
          <p:cNvSpPr/>
          <p:nvPr/>
        </p:nvSpPr>
        <p:spPr>
          <a:xfrm>
            <a:off x="2504782" y="544522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面积计算功能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080" y="2990792"/>
            <a:ext cx="2880320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AreaCalculate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560" y="203123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写一个多边形面积计算器，支持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circle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7" name="矩形 6"/>
          <p:cNvSpPr/>
          <p:nvPr/>
        </p:nvSpPr>
        <p:spPr>
          <a:xfrm>
            <a:off x="6816080" y="3395729"/>
            <a:ext cx="2880320" cy="120032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radius</a:t>
            </a:r>
            <a:r>
              <a: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（圆的半径）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high</a:t>
            </a:r>
            <a:r>
              <a: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（三角形的高）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（三角形的底）</a:t>
            </a:r>
            <a:endParaRPr lang="en-US" altLang="zh-CN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type(</a:t>
            </a:r>
            <a:r>
              <a: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多边形类型</a:t>
            </a:r>
            <a:r>
              <a:rPr lang="en-US" altLang="zh-CN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16080" y="4604936"/>
            <a:ext cx="2880320" cy="120032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setParameter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(type)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showInfo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(type)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calculateArea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(type)</a:t>
            </a:r>
          </a:p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getArea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(type)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4FB18D0-4691-9043-9779-AA4558B8E7F4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6353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31604" y="292494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参数配置功能</a:t>
            </a:r>
          </a:p>
        </p:txBody>
      </p:sp>
      <p:sp>
        <p:nvSpPr>
          <p:cNvPr id="19" name="矩形 18"/>
          <p:cNvSpPr/>
          <p:nvPr/>
        </p:nvSpPr>
        <p:spPr>
          <a:xfrm>
            <a:off x="2506452" y="419764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参数显示功能</a:t>
            </a:r>
          </a:p>
        </p:txBody>
      </p:sp>
      <p:sp>
        <p:nvSpPr>
          <p:cNvPr id="20" name="矩形 19"/>
          <p:cNvSpPr/>
          <p:nvPr/>
        </p:nvSpPr>
        <p:spPr>
          <a:xfrm>
            <a:off x="2504782" y="544522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面积计算功能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4072" y="2990792"/>
            <a:ext cx="2880320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AreaCalculate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560" y="203123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写一个多边形面积计算器，支持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circle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84232" y="3390903"/>
            <a:ext cx="0" cy="6671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1494" y="4058023"/>
            <a:ext cx="324036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551494" y="4058024"/>
            <a:ext cx="0" cy="81113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791854" y="4058024"/>
            <a:ext cx="0" cy="81113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79976" y="4869160"/>
            <a:ext cx="2160240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CircleClaculate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56240" y="4869160"/>
            <a:ext cx="2376264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TriangleClaculate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480FCB81-C95F-4740-9556-89BF1ACB33C3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96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D8683-6BEA-B64D-ABFD-A3D0D0898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24744"/>
            <a:ext cx="3476186" cy="5612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2D8755-9AA6-8A4F-841C-120E18DF5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72817"/>
            <a:ext cx="5340988" cy="1817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31463868-F3DC-D24D-B7C4-17DE9EE4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552528"/>
            <a:ext cx="1524000" cy="1828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计算结果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cs typeface="Tahoma" pitchFamily="34" charset="0"/>
              </a:rPr>
              <a:t>10  20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cs typeface="Tahoma" pitchFamily="34" charset="0"/>
              </a:rPr>
              <a:t>20  50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cs typeface="Tahoma" pitchFamily="34" charset="0"/>
              </a:rPr>
              <a:t>10  20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79C8D-2AE0-2645-9769-70131B62C885}"/>
              </a:ext>
            </a:extLst>
          </p:cNvPr>
          <p:cNvSpPr/>
          <p:nvPr/>
        </p:nvSpPr>
        <p:spPr>
          <a:xfrm>
            <a:off x="5663952" y="2204864"/>
            <a:ext cx="2737098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BA7DEC-C255-E14F-A055-00245E9FB571}"/>
              </a:ext>
            </a:extLst>
          </p:cNvPr>
          <p:cNvSpPr txBox="1"/>
          <p:nvPr/>
        </p:nvSpPr>
        <p:spPr>
          <a:xfrm>
            <a:off x="6810400" y="115668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包含多个构造函数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380A9F-713D-A64B-8FA8-3AC96C719C0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对象的创建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4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31604" y="292494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参数配置功能</a:t>
            </a:r>
          </a:p>
        </p:txBody>
      </p:sp>
      <p:sp>
        <p:nvSpPr>
          <p:cNvPr id="19" name="矩形 18"/>
          <p:cNvSpPr/>
          <p:nvPr/>
        </p:nvSpPr>
        <p:spPr>
          <a:xfrm>
            <a:off x="2506452" y="419764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参数显示功能</a:t>
            </a:r>
          </a:p>
        </p:txBody>
      </p:sp>
      <p:sp>
        <p:nvSpPr>
          <p:cNvPr id="20" name="矩形 19"/>
          <p:cNvSpPr/>
          <p:nvPr/>
        </p:nvSpPr>
        <p:spPr>
          <a:xfrm>
            <a:off x="2504782" y="5445224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面积计算功能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3992" y="3140968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对用户透明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203123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写一个多边形面积计算器，支持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circle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pic>
        <p:nvPicPr>
          <p:cNvPr id="62467" name="Picture 3" descr="C:\Users\Administrator\Desktop\java课件\pics\06\屏幕快照 2017-10-22 上午11.02.31 - 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70" y="3966363"/>
            <a:ext cx="48482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7108B90A-ECD0-494E-88EC-EB8C578C5AA8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6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67608" y="1484784"/>
            <a:ext cx="7128792" cy="3024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83832" y="1916832"/>
            <a:ext cx="2880320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AreaCalculate</a:t>
            </a:r>
            <a:endParaRPr lang="en-US" altLang="zh-CN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023992" y="2316943"/>
            <a:ext cx="0" cy="6671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391254" y="2984063"/>
            <a:ext cx="324036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91254" y="2984064"/>
            <a:ext cx="0" cy="81113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631614" y="2984064"/>
            <a:ext cx="0" cy="81113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5680" y="3795200"/>
            <a:ext cx="2160240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CircleClaculate</a:t>
            </a:r>
            <a:endParaRPr lang="en-US" altLang="zh-CN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2064" y="3795200"/>
            <a:ext cx="2376264" cy="40011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TriangleClaculate</a:t>
            </a:r>
            <a:endParaRPr lang="en-US" altLang="zh-CN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1744" y="4365104"/>
            <a:ext cx="1584176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setParameter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showInfo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getArea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67092" y="4365104"/>
            <a:ext cx="1584176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setParameter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showInfo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getArea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96309" y="5005754"/>
            <a:ext cx="1055077" cy="527538"/>
          </a:xfrm>
          <a:custGeom>
            <a:avLst/>
            <a:gdLst>
              <a:gd name="connsiteX0" fmla="*/ 1055077 w 1055077"/>
              <a:gd name="connsiteY0" fmla="*/ 0 h 527538"/>
              <a:gd name="connsiteX1" fmla="*/ 703384 w 1055077"/>
              <a:gd name="connsiteY1" fmla="*/ 82061 h 527538"/>
              <a:gd name="connsiteX2" fmla="*/ 363415 w 1055077"/>
              <a:gd name="connsiteY2" fmla="*/ 398584 h 527538"/>
              <a:gd name="connsiteX3" fmla="*/ 0 w 1055077"/>
              <a:gd name="connsiteY3" fmla="*/ 527538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527538">
                <a:moveTo>
                  <a:pt x="1055077" y="0"/>
                </a:moveTo>
                <a:cubicBezTo>
                  <a:pt x="936869" y="7815"/>
                  <a:pt x="818661" y="15630"/>
                  <a:pt x="703384" y="82061"/>
                </a:cubicBezTo>
                <a:cubicBezTo>
                  <a:pt x="588107" y="148492"/>
                  <a:pt x="480646" y="324338"/>
                  <a:pt x="363415" y="398584"/>
                </a:cubicBezTo>
                <a:cubicBezTo>
                  <a:pt x="246184" y="472830"/>
                  <a:pt x="123092" y="500184"/>
                  <a:pt x="0" y="527538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8868" y="5363924"/>
            <a:ext cx="9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pic>
        <p:nvPicPr>
          <p:cNvPr id="1026" name="Picture 2" descr="C:\Users\Administrator\Desktop\java课件\pics\06\用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42" y="53639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肘形连接符 8"/>
          <p:cNvCxnSpPr>
            <a:endCxn id="21" idx="2"/>
          </p:cNvCxnSpPr>
          <p:nvPr/>
        </p:nvCxnSpPr>
        <p:spPr>
          <a:xfrm rot="10800000">
            <a:off x="4583832" y="5229200"/>
            <a:ext cx="3667436" cy="93610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2" idx="2"/>
          </p:cNvCxnSpPr>
          <p:nvPr/>
        </p:nvCxnSpPr>
        <p:spPr>
          <a:xfrm rot="10800000">
            <a:off x="7459180" y="5229200"/>
            <a:ext cx="792088" cy="648072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79114" y="573325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23D7B17D-3282-EF40-9A0B-A9E67A12DA4F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7260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EEAC46-DC77-A744-8FB4-7640FA81F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00808"/>
            <a:ext cx="4495392" cy="373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C0214D-AE48-3347-9010-17C9AD1D4806}"/>
              </a:ext>
            </a:extLst>
          </p:cNvPr>
          <p:cNvSpPr txBox="1"/>
          <p:nvPr/>
        </p:nvSpPr>
        <p:spPr>
          <a:xfrm>
            <a:off x="6960096" y="1772817"/>
            <a:ext cx="325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含多个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</a:p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可以自由设置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51ED66-2607-884A-8BB5-E34CDE6FB3BD}"/>
              </a:ext>
            </a:extLst>
          </p:cNvPr>
          <p:cNvSpPr/>
          <p:nvPr/>
        </p:nvSpPr>
        <p:spPr>
          <a:xfrm>
            <a:off x="2927648" y="2708920"/>
            <a:ext cx="2520280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1C7F2B4-6F29-EA47-B0F4-67EF58FD40C7}"/>
              </a:ext>
            </a:extLst>
          </p:cNvPr>
          <p:cNvCxnSpPr>
            <a:stCxn id="10" idx="3"/>
          </p:cNvCxnSpPr>
          <p:nvPr/>
        </p:nvCxnSpPr>
        <p:spPr>
          <a:xfrm>
            <a:off x="5447928" y="2852936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5E17848-E873-4642-8EB8-A573B989CBA9}"/>
              </a:ext>
            </a:extLst>
          </p:cNvPr>
          <p:cNvSpPr txBox="1"/>
          <p:nvPr/>
        </p:nvSpPr>
        <p:spPr>
          <a:xfrm>
            <a:off x="7248128" y="265839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放具体的面积计算器类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57F532-221C-DD41-866C-7209E761F15D}"/>
              </a:ext>
            </a:extLst>
          </p:cNvPr>
          <p:cNvSpPr/>
          <p:nvPr/>
        </p:nvSpPr>
        <p:spPr>
          <a:xfrm>
            <a:off x="2927648" y="3732206"/>
            <a:ext cx="2520280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17B7511-69E5-1E46-9F84-D342670E3874}"/>
              </a:ext>
            </a:extLst>
          </p:cNvPr>
          <p:cNvCxnSpPr>
            <a:stCxn id="27" idx="3"/>
          </p:cNvCxnSpPr>
          <p:nvPr/>
        </p:nvCxnSpPr>
        <p:spPr>
          <a:xfrm>
            <a:off x="5447928" y="387622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E4C3A96-3BEC-4C41-8328-461F2F4CDDE9}"/>
              </a:ext>
            </a:extLst>
          </p:cNvPr>
          <p:cNvSpPr txBox="1"/>
          <p:nvPr/>
        </p:nvSpPr>
        <p:spPr>
          <a:xfrm>
            <a:off x="7248128" y="368168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放程序的主逻辑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673390-DBBA-464F-BD13-973F322A240E}"/>
              </a:ext>
            </a:extLst>
          </p:cNvPr>
          <p:cNvSpPr/>
          <p:nvPr/>
        </p:nvSpPr>
        <p:spPr>
          <a:xfrm>
            <a:off x="2927648" y="4384306"/>
            <a:ext cx="2520280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8E4038D-B8F4-1A46-870E-F88A2F25ABB2}"/>
              </a:ext>
            </a:extLst>
          </p:cNvPr>
          <p:cNvCxnSpPr>
            <a:stCxn id="31" idx="3"/>
          </p:cNvCxnSpPr>
          <p:nvPr/>
        </p:nvCxnSpPr>
        <p:spPr>
          <a:xfrm>
            <a:off x="5447928" y="452832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C71FACE-8AAD-4546-A609-3CC8560F1101}"/>
              </a:ext>
            </a:extLst>
          </p:cNvPr>
          <p:cNvSpPr txBox="1"/>
          <p:nvPr/>
        </p:nvSpPr>
        <p:spPr>
          <a:xfrm>
            <a:off x="7248128" y="433378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放一些工具类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C2445D9C-044E-9541-BD8E-7708D8B26113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013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7856E7-2E92-6948-BCF2-843E4B31FE53}"/>
              </a:ext>
            </a:extLst>
          </p:cNvPr>
          <p:cNvGrpSpPr>
            <a:grpSpLocks noChangeAspect="1"/>
          </p:cNvGrpSpPr>
          <p:nvPr/>
        </p:nvGrpSpPr>
        <p:grpSpPr>
          <a:xfrm>
            <a:off x="8440815" y="4633213"/>
            <a:ext cx="2494871" cy="615196"/>
            <a:chOff x="2978150" y="1297940"/>
            <a:chExt cx="2006600" cy="49479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54F0B27-19F8-7147-BE70-7C53B868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8150" y="1310136"/>
              <a:ext cx="2006600" cy="48260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7FF5AB-F0CB-8F40-8010-7A117D087EBC}"/>
                </a:ext>
              </a:extLst>
            </p:cNvPr>
            <p:cNvSpPr/>
            <p:nvPr/>
          </p:nvSpPr>
          <p:spPr>
            <a:xfrm>
              <a:off x="3399199" y="1297940"/>
              <a:ext cx="288032" cy="54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CAF9A35-E2FC-FD40-8F08-902A2DD7A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47" y="2840444"/>
            <a:ext cx="2763306" cy="836887"/>
          </a:xfrm>
          <a:prstGeom prst="rect">
            <a:avLst/>
          </a:prstGeom>
        </p:spPr>
      </p:pic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35588" y="1671192"/>
            <a:ext cx="326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设计包结构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215681" y="3200400"/>
            <a:ext cx="1649397" cy="1041117"/>
          </a:xfrm>
          <a:custGeom>
            <a:avLst/>
            <a:gdLst>
              <a:gd name="connsiteX0" fmla="*/ 0 w 1289539"/>
              <a:gd name="connsiteY0" fmla="*/ 844062 h 844062"/>
              <a:gd name="connsiteX1" fmla="*/ 539262 w 1289539"/>
              <a:gd name="connsiteY1" fmla="*/ 234462 h 844062"/>
              <a:gd name="connsiteX2" fmla="*/ 1289539 w 1289539"/>
              <a:gd name="connsiteY2" fmla="*/ 0 h 8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539" h="844062">
                <a:moveTo>
                  <a:pt x="0" y="844062"/>
                </a:moveTo>
                <a:cubicBezTo>
                  <a:pt x="162169" y="609600"/>
                  <a:pt x="324339" y="375139"/>
                  <a:pt x="539262" y="234462"/>
                </a:cubicBezTo>
                <a:cubicBezTo>
                  <a:pt x="754185" y="93785"/>
                  <a:pt x="1021862" y="46892"/>
                  <a:pt x="1289539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7502770" y="3188677"/>
            <a:ext cx="2265639" cy="1381201"/>
          </a:xfrm>
          <a:custGeom>
            <a:avLst/>
            <a:gdLst>
              <a:gd name="connsiteX0" fmla="*/ 0 w 1406769"/>
              <a:gd name="connsiteY0" fmla="*/ 0 h 492369"/>
              <a:gd name="connsiteX1" fmla="*/ 644769 w 1406769"/>
              <a:gd name="connsiteY1" fmla="*/ 117231 h 492369"/>
              <a:gd name="connsiteX2" fmla="*/ 1406769 w 1406769"/>
              <a:gd name="connsiteY2" fmla="*/ 492369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769" h="492369">
                <a:moveTo>
                  <a:pt x="0" y="0"/>
                </a:moveTo>
                <a:cubicBezTo>
                  <a:pt x="205154" y="17585"/>
                  <a:pt x="410308" y="35170"/>
                  <a:pt x="644769" y="117231"/>
                </a:cubicBezTo>
                <a:cubicBezTo>
                  <a:pt x="879230" y="199292"/>
                  <a:pt x="1207477" y="345831"/>
                  <a:pt x="1406769" y="49236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3592" y="32756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全部可访问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4232" y="295630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仅可访问接口方法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8428" y="4006806"/>
            <a:ext cx="22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不可访问私有和保护的方法，变量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7502769" y="3423528"/>
            <a:ext cx="1876092" cy="1172070"/>
          </a:xfrm>
          <a:custGeom>
            <a:avLst/>
            <a:gdLst>
              <a:gd name="connsiteX0" fmla="*/ 0 w 1406769"/>
              <a:gd name="connsiteY0" fmla="*/ 0 h 492369"/>
              <a:gd name="connsiteX1" fmla="*/ 644769 w 1406769"/>
              <a:gd name="connsiteY1" fmla="*/ 117231 h 492369"/>
              <a:gd name="connsiteX2" fmla="*/ 1406769 w 1406769"/>
              <a:gd name="connsiteY2" fmla="*/ 492369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769" h="492369">
                <a:moveTo>
                  <a:pt x="0" y="0"/>
                </a:moveTo>
                <a:cubicBezTo>
                  <a:pt x="205154" y="17585"/>
                  <a:pt x="410308" y="35170"/>
                  <a:pt x="644769" y="117231"/>
                </a:cubicBezTo>
                <a:cubicBezTo>
                  <a:pt x="879230" y="199292"/>
                  <a:pt x="1207477" y="345831"/>
                  <a:pt x="1406769" y="49236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1" name="Picture 5" descr="C:\Users\Administrator\Desktop\java课件\pics\02\叉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36" y="4018800"/>
            <a:ext cx="431213" cy="4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27648" y="5661248"/>
            <a:ext cx="6644044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很好的保证了面积计算器的</a:t>
            </a:r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封装性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，用户只能设置参数、查看参数和获取面积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524158C2-12CA-C54B-B291-EBC8B082DEF7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D2838A-5E9A-5F49-917C-6816E192FAF5}"/>
              </a:ext>
            </a:extLst>
          </p:cNvPr>
          <p:cNvGrpSpPr>
            <a:grpSpLocks noChangeAspect="1"/>
          </p:cNvGrpSpPr>
          <p:nvPr/>
        </p:nvGrpSpPr>
        <p:grpSpPr>
          <a:xfrm>
            <a:off x="2137293" y="4268078"/>
            <a:ext cx="2715935" cy="895300"/>
            <a:chOff x="743248" y="1412776"/>
            <a:chExt cx="2184400" cy="72008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2E0C347-FA3C-3C44-ABCE-9E9CB314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48" y="1434357"/>
              <a:ext cx="2184400" cy="6985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C5CC0C-1B00-F841-B3EC-C6AEE42D0F9A}"/>
                </a:ext>
              </a:extLst>
            </p:cNvPr>
            <p:cNvSpPr/>
            <p:nvPr/>
          </p:nvSpPr>
          <p:spPr>
            <a:xfrm>
              <a:off x="1127448" y="1412776"/>
              <a:ext cx="288032" cy="54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17201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1916833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step1: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抽象类作为一个面积计算器的基类</a:t>
            </a:r>
          </a:p>
        </p:txBody>
      </p:sp>
      <p:sp>
        <p:nvSpPr>
          <p:cNvPr id="11" name="矩形 10"/>
          <p:cNvSpPr/>
          <p:nvPr/>
        </p:nvSpPr>
        <p:spPr>
          <a:xfrm>
            <a:off x="3863752" y="2924944"/>
            <a:ext cx="453650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AreaCalculate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3752" y="3429000"/>
            <a:ext cx="4536504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type(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当前计算的多边形类型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input(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配置参数用的输入流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area(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当前面积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3752" y="4725144"/>
            <a:ext cx="4536504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getType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获取多边形类型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checkInfo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检查配置参数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calculateArea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计算面积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C45E50A-7EF4-864E-B21B-FEA9A7354193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8527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2050" name="Picture 2" descr="C:\Users\Administrator\Desktop\java课件\pics\06\屏幕快照 2017-10-22 下午8.34.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81" y="1124744"/>
            <a:ext cx="10395037" cy="36724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8860059-C40B-034B-80A8-5E757B108D9F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4D452-F789-1043-BF5C-FB198F05F2EA}"/>
              </a:ext>
            </a:extLst>
          </p:cNvPr>
          <p:cNvSpPr txBox="1"/>
          <p:nvPr/>
        </p:nvSpPr>
        <p:spPr>
          <a:xfrm>
            <a:off x="2927648" y="5066723"/>
            <a:ext cx="646131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抽象类可以有非抽象的函数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如这里的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getType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不论哪个面积计算器都是这样处理，就可以给一个默认实现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A4D048-34EE-C044-9030-D362C26E4855}"/>
              </a:ext>
            </a:extLst>
          </p:cNvPr>
          <p:cNvSpPr txBox="1"/>
          <p:nvPr/>
        </p:nvSpPr>
        <p:spPr>
          <a:xfrm>
            <a:off x="2321274" y="5818655"/>
            <a:ext cx="7566513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抽象类也可以有抽象函数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如这里的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checkInfo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calculateArea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因为不同面积计算器对这两个方法的实现不同，所以不需要给默认实现</a:t>
            </a:r>
          </a:p>
        </p:txBody>
      </p:sp>
    </p:spTree>
    <p:extLst>
      <p:ext uri="{BB962C8B-B14F-4D97-AF65-F5344CB8AC3E}">
        <p14:creationId xmlns:p14="http://schemas.microsoft.com/office/powerpoint/2010/main" val="1458648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1916833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step2: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定义一个公共接口，供用户使用</a:t>
            </a:r>
          </a:p>
        </p:txBody>
      </p:sp>
      <p:sp>
        <p:nvSpPr>
          <p:cNvPr id="11" name="矩形 10"/>
          <p:cNvSpPr/>
          <p:nvPr/>
        </p:nvSpPr>
        <p:spPr>
          <a:xfrm>
            <a:off x="3719736" y="2924944"/>
            <a:ext cx="453650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Calculate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9736" y="3429000"/>
            <a:ext cx="4536504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setParameter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showInfo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getArea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Administrator\Desktop\java课件\pics\06\屏幕快照 2017-10-22 下午9.16.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5049470"/>
            <a:ext cx="5184576" cy="140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64F5F4E-4EBF-0B4F-ACAA-67295AC830A0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35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27648" y="141277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step3: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CircleCalculate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类用于计算圆面积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----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AreaCalculate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----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Calculate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736" y="2708920"/>
            <a:ext cx="453650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CircleCalculate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9736" y="3212976"/>
            <a:ext cx="4536504" cy="15121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radius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super.type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super.area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093" y="3789040"/>
            <a:ext cx="3096344" cy="79208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37938" y="3369605"/>
            <a:ext cx="1477108" cy="773723"/>
          </a:xfrm>
          <a:custGeom>
            <a:avLst/>
            <a:gdLst>
              <a:gd name="connsiteX0" fmla="*/ 0 w 1477108"/>
              <a:gd name="connsiteY0" fmla="*/ 773723 h 773723"/>
              <a:gd name="connsiteX1" fmla="*/ 832339 w 1477108"/>
              <a:gd name="connsiteY1" fmla="*/ 586154 h 773723"/>
              <a:gd name="connsiteX2" fmla="*/ 1195754 w 1477108"/>
              <a:gd name="connsiteY2" fmla="*/ 175846 h 773723"/>
              <a:gd name="connsiteX3" fmla="*/ 1477108 w 1477108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773723">
                <a:moveTo>
                  <a:pt x="0" y="773723"/>
                </a:moveTo>
                <a:cubicBezTo>
                  <a:pt x="316523" y="729761"/>
                  <a:pt x="633047" y="685800"/>
                  <a:pt x="832339" y="586154"/>
                </a:cubicBezTo>
                <a:cubicBezTo>
                  <a:pt x="1031631" y="486508"/>
                  <a:pt x="1088293" y="273538"/>
                  <a:pt x="1195754" y="175846"/>
                </a:cubicBezTo>
                <a:cubicBezTo>
                  <a:pt x="1303216" y="78154"/>
                  <a:pt x="1390162" y="39077"/>
                  <a:pt x="1477108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76320" y="31316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继承自父类</a:t>
            </a:r>
          </a:p>
        </p:txBody>
      </p:sp>
      <p:sp>
        <p:nvSpPr>
          <p:cNvPr id="10" name="矩形 9"/>
          <p:cNvSpPr/>
          <p:nvPr/>
        </p:nvSpPr>
        <p:spPr>
          <a:xfrm>
            <a:off x="3719736" y="4725144"/>
            <a:ext cx="4536504" cy="1944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setParameter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showInfo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getArea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calculateArea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checkInfo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4441594" y="4869160"/>
            <a:ext cx="3096344" cy="96962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524437" y="4520789"/>
            <a:ext cx="1477108" cy="773723"/>
          </a:xfrm>
          <a:custGeom>
            <a:avLst/>
            <a:gdLst>
              <a:gd name="connsiteX0" fmla="*/ 0 w 1477108"/>
              <a:gd name="connsiteY0" fmla="*/ 773723 h 773723"/>
              <a:gd name="connsiteX1" fmla="*/ 832339 w 1477108"/>
              <a:gd name="connsiteY1" fmla="*/ 586154 h 773723"/>
              <a:gd name="connsiteX2" fmla="*/ 1195754 w 1477108"/>
              <a:gd name="connsiteY2" fmla="*/ 175846 h 773723"/>
              <a:gd name="connsiteX3" fmla="*/ 1477108 w 1477108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773723">
                <a:moveTo>
                  <a:pt x="0" y="773723"/>
                </a:moveTo>
                <a:cubicBezTo>
                  <a:pt x="316523" y="729761"/>
                  <a:pt x="633047" y="685800"/>
                  <a:pt x="832339" y="586154"/>
                </a:cubicBezTo>
                <a:cubicBezTo>
                  <a:pt x="1031631" y="486508"/>
                  <a:pt x="1088293" y="273538"/>
                  <a:pt x="1195754" y="175846"/>
                </a:cubicBezTo>
                <a:cubicBezTo>
                  <a:pt x="1303216" y="78154"/>
                  <a:pt x="1390162" y="39077"/>
                  <a:pt x="1477108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79877" y="433989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实现自接口</a:t>
            </a:r>
          </a:p>
        </p:txBody>
      </p:sp>
      <p:sp>
        <p:nvSpPr>
          <p:cNvPr id="16" name="矩形 15"/>
          <p:cNvSpPr/>
          <p:nvPr/>
        </p:nvSpPr>
        <p:spPr>
          <a:xfrm>
            <a:off x="4439816" y="5877272"/>
            <a:ext cx="3096344" cy="64807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 flipH="1">
            <a:off x="3169188" y="5353972"/>
            <a:ext cx="1272407" cy="773723"/>
          </a:xfrm>
          <a:custGeom>
            <a:avLst/>
            <a:gdLst>
              <a:gd name="connsiteX0" fmla="*/ 0 w 1477108"/>
              <a:gd name="connsiteY0" fmla="*/ 773723 h 773723"/>
              <a:gd name="connsiteX1" fmla="*/ 832339 w 1477108"/>
              <a:gd name="connsiteY1" fmla="*/ 586154 h 773723"/>
              <a:gd name="connsiteX2" fmla="*/ 1195754 w 1477108"/>
              <a:gd name="connsiteY2" fmla="*/ 175846 h 773723"/>
              <a:gd name="connsiteX3" fmla="*/ 1477108 w 1477108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773723">
                <a:moveTo>
                  <a:pt x="0" y="773723"/>
                </a:moveTo>
                <a:cubicBezTo>
                  <a:pt x="316523" y="729761"/>
                  <a:pt x="633047" y="685800"/>
                  <a:pt x="832339" y="586154"/>
                </a:cubicBezTo>
                <a:cubicBezTo>
                  <a:pt x="1031631" y="486508"/>
                  <a:pt x="1088293" y="273538"/>
                  <a:pt x="1195754" y="175846"/>
                </a:cubicBezTo>
                <a:cubicBezTo>
                  <a:pt x="1303216" y="78154"/>
                  <a:pt x="1390162" y="39077"/>
                  <a:pt x="1477108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01035" y="510984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继承自父类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4D2DACFB-DCAC-3040-89A1-27CE5A56AE2E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019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C55991-1063-5C46-A26C-49A0BE65F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9" y="188640"/>
            <a:ext cx="7335739" cy="194421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D5A5CD-F4FA-924A-A5F3-C1DCD02CF334}"/>
              </a:ext>
            </a:extLst>
          </p:cNvPr>
          <p:cNvSpPr txBox="1"/>
          <p:nvPr/>
        </p:nvSpPr>
        <p:spPr>
          <a:xfrm>
            <a:off x="2952140" y="619984"/>
            <a:ext cx="42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继承父类、实现接口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31AE63D-5B85-624E-A2BC-6A2286C7B4D0}"/>
              </a:ext>
            </a:extLst>
          </p:cNvPr>
          <p:cNvCxnSpPr>
            <a:cxnSpLocks/>
          </p:cNvCxnSpPr>
          <p:nvPr/>
        </p:nvCxnSpPr>
        <p:spPr>
          <a:xfrm>
            <a:off x="3127072" y="476672"/>
            <a:ext cx="39359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046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79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D8CFE9-F76A-3344-BC4B-377BE541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9" y="188640"/>
            <a:ext cx="7335739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D9AEC8-5DC4-4F48-9FAC-B4F88E877A44}"/>
              </a:ext>
            </a:extLst>
          </p:cNvPr>
          <p:cNvSpPr txBox="1"/>
          <p:nvPr/>
        </p:nvSpPr>
        <p:spPr>
          <a:xfrm>
            <a:off x="2952140" y="619984"/>
            <a:ext cx="42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继承父类、实现接口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727B9EF-F7D7-A84E-8E55-892D640FEB87}"/>
              </a:ext>
            </a:extLst>
          </p:cNvPr>
          <p:cNvCxnSpPr>
            <a:cxnSpLocks/>
          </p:cNvCxnSpPr>
          <p:nvPr/>
        </p:nvCxnSpPr>
        <p:spPr>
          <a:xfrm>
            <a:off x="3127072" y="476672"/>
            <a:ext cx="39359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E7A659B-B915-F149-B52D-D5206D0DF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" y="2276167"/>
            <a:ext cx="6801603" cy="4581833"/>
          </a:xfrm>
          <a:prstGeom prst="rect">
            <a:avLst/>
          </a:prstGeom>
          <a:ln>
            <a:noFill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C6B89DA-E643-EB41-9EEC-62BB996DB722}"/>
              </a:ext>
            </a:extLst>
          </p:cNvPr>
          <p:cNvSpPr/>
          <p:nvPr/>
        </p:nvSpPr>
        <p:spPr>
          <a:xfrm>
            <a:off x="253084" y="2276166"/>
            <a:ext cx="6224546" cy="4475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5BF87D-7131-2E43-A40B-A2E1CABCE530}"/>
              </a:ext>
            </a:extLst>
          </p:cNvPr>
          <p:cNvSpPr txBox="1"/>
          <p:nvPr/>
        </p:nvSpPr>
        <p:spPr>
          <a:xfrm>
            <a:off x="5975856" y="4009319"/>
            <a:ext cx="389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实现接口规定的三个函数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67809" y="2888937"/>
            <a:ext cx="3395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Circle c = </a:t>
            </a:r>
            <a:r>
              <a:rPr lang="en-US" altLang="zh-CN" sz="2800" dirty="0">
                <a:solidFill>
                  <a:srgbClr val="C00000"/>
                </a:solidFill>
              </a:rPr>
              <a:t>new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Circle()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67809" y="3759423"/>
            <a:ext cx="3375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1"/>
                </a:solidFill>
              </a:rPr>
              <a:t>c.draw</a:t>
            </a:r>
            <a:r>
              <a:rPr lang="en-US" altLang="zh-CN" sz="2800" dirty="0">
                <a:solidFill>
                  <a:schemeClr val="accent1"/>
                </a:solidFill>
              </a:rPr>
              <a:t>();	</a:t>
            </a:r>
            <a:r>
              <a:rPr lang="en-US" altLang="zh-CN" sz="2800" dirty="0" err="1">
                <a:solidFill>
                  <a:schemeClr val="accent1"/>
                </a:solidFill>
              </a:rPr>
              <a:t>c.erase</a:t>
            </a:r>
            <a:r>
              <a:rPr lang="en-US" altLang="zh-CN" sz="2800" dirty="0">
                <a:solidFill>
                  <a:schemeClr val="accent1"/>
                </a:solidFill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1704" y="491155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2024" y="491155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35760" y="1628800"/>
            <a:ext cx="414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通过对象来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访问成员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9F5A446-B4F4-484B-83A1-2E91119DD68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690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80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D8CFE9-F76A-3344-BC4B-377BE541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9" y="188640"/>
            <a:ext cx="7335739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D9AEC8-5DC4-4F48-9FAC-B4F88E877A44}"/>
              </a:ext>
            </a:extLst>
          </p:cNvPr>
          <p:cNvSpPr txBox="1"/>
          <p:nvPr/>
        </p:nvSpPr>
        <p:spPr>
          <a:xfrm>
            <a:off x="2952140" y="619984"/>
            <a:ext cx="42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继承父类、实现接口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727B9EF-F7D7-A84E-8E55-892D640FEB87}"/>
              </a:ext>
            </a:extLst>
          </p:cNvPr>
          <p:cNvCxnSpPr>
            <a:cxnSpLocks/>
          </p:cNvCxnSpPr>
          <p:nvPr/>
        </p:nvCxnSpPr>
        <p:spPr>
          <a:xfrm>
            <a:off x="3127072" y="476672"/>
            <a:ext cx="39359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E7A659B-B915-F149-B52D-D5206D0DF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" y="2276167"/>
            <a:ext cx="6801603" cy="4581833"/>
          </a:xfrm>
          <a:prstGeom prst="rect">
            <a:avLst/>
          </a:prstGeom>
          <a:ln>
            <a:noFill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C6B89DA-E643-EB41-9EEC-62BB996DB722}"/>
              </a:ext>
            </a:extLst>
          </p:cNvPr>
          <p:cNvSpPr/>
          <p:nvPr/>
        </p:nvSpPr>
        <p:spPr>
          <a:xfrm>
            <a:off x="253084" y="2276166"/>
            <a:ext cx="6224546" cy="4475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5BF87D-7131-2E43-A40B-A2E1CABCE530}"/>
              </a:ext>
            </a:extLst>
          </p:cNvPr>
          <p:cNvSpPr txBox="1"/>
          <p:nvPr/>
        </p:nvSpPr>
        <p:spPr>
          <a:xfrm>
            <a:off x="7191427" y="4112260"/>
            <a:ext cx="389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实现接口规定的三个函数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64E0A2-3B8D-1941-B4A6-382D95A24BC6}"/>
              </a:ext>
            </a:extLst>
          </p:cNvPr>
          <p:cNvSpPr txBox="1"/>
          <p:nvPr/>
        </p:nvSpPr>
        <p:spPr>
          <a:xfrm>
            <a:off x="7239563" y="2658553"/>
            <a:ext cx="41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实现从父类继承下来的抽象方法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B13365-DB64-A946-843F-A8C3ED74E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11" y="2953727"/>
            <a:ext cx="5135488" cy="36789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2B06A2A-2D46-B444-AAFC-10F4A508F859}"/>
              </a:ext>
            </a:extLst>
          </p:cNvPr>
          <p:cNvSpPr/>
          <p:nvPr/>
        </p:nvSpPr>
        <p:spPr>
          <a:xfrm>
            <a:off x="6951531" y="3094024"/>
            <a:ext cx="4512410" cy="3592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1302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39616" y="1412777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step4: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TriangleCalculate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类用于计算圆面积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    ----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AreaCalculate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    ----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Calculate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736" y="2708920"/>
            <a:ext cx="453650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TriangleCalculate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9736" y="3212976"/>
            <a:ext cx="4536504" cy="158417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base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high</a:t>
            </a: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super.type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super.area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093" y="3969060"/>
            <a:ext cx="3096344" cy="76537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37938" y="3369605"/>
            <a:ext cx="1477108" cy="773723"/>
          </a:xfrm>
          <a:custGeom>
            <a:avLst/>
            <a:gdLst>
              <a:gd name="connsiteX0" fmla="*/ 0 w 1477108"/>
              <a:gd name="connsiteY0" fmla="*/ 773723 h 773723"/>
              <a:gd name="connsiteX1" fmla="*/ 832339 w 1477108"/>
              <a:gd name="connsiteY1" fmla="*/ 586154 h 773723"/>
              <a:gd name="connsiteX2" fmla="*/ 1195754 w 1477108"/>
              <a:gd name="connsiteY2" fmla="*/ 175846 h 773723"/>
              <a:gd name="connsiteX3" fmla="*/ 1477108 w 1477108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773723">
                <a:moveTo>
                  <a:pt x="0" y="773723"/>
                </a:moveTo>
                <a:cubicBezTo>
                  <a:pt x="316523" y="729761"/>
                  <a:pt x="633047" y="685800"/>
                  <a:pt x="832339" y="586154"/>
                </a:cubicBezTo>
                <a:cubicBezTo>
                  <a:pt x="1031631" y="486508"/>
                  <a:pt x="1088293" y="273538"/>
                  <a:pt x="1195754" y="175846"/>
                </a:cubicBezTo>
                <a:cubicBezTo>
                  <a:pt x="1303216" y="78154"/>
                  <a:pt x="1390162" y="39077"/>
                  <a:pt x="1477108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76320" y="31316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继承自父类</a:t>
            </a:r>
          </a:p>
        </p:txBody>
      </p:sp>
      <p:sp>
        <p:nvSpPr>
          <p:cNvPr id="10" name="矩形 9"/>
          <p:cNvSpPr/>
          <p:nvPr/>
        </p:nvSpPr>
        <p:spPr>
          <a:xfrm>
            <a:off x="3719736" y="4797152"/>
            <a:ext cx="4536504" cy="1944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setParameter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showInfo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getArea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calculateArea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checkInfo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4441594" y="4941168"/>
            <a:ext cx="3096344" cy="96962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524437" y="4592797"/>
            <a:ext cx="1477108" cy="773723"/>
          </a:xfrm>
          <a:custGeom>
            <a:avLst/>
            <a:gdLst>
              <a:gd name="connsiteX0" fmla="*/ 0 w 1477108"/>
              <a:gd name="connsiteY0" fmla="*/ 773723 h 773723"/>
              <a:gd name="connsiteX1" fmla="*/ 832339 w 1477108"/>
              <a:gd name="connsiteY1" fmla="*/ 586154 h 773723"/>
              <a:gd name="connsiteX2" fmla="*/ 1195754 w 1477108"/>
              <a:gd name="connsiteY2" fmla="*/ 175846 h 773723"/>
              <a:gd name="connsiteX3" fmla="*/ 1477108 w 1477108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773723">
                <a:moveTo>
                  <a:pt x="0" y="773723"/>
                </a:moveTo>
                <a:cubicBezTo>
                  <a:pt x="316523" y="729761"/>
                  <a:pt x="633047" y="685800"/>
                  <a:pt x="832339" y="586154"/>
                </a:cubicBezTo>
                <a:cubicBezTo>
                  <a:pt x="1031631" y="486508"/>
                  <a:pt x="1088293" y="273538"/>
                  <a:pt x="1195754" y="175846"/>
                </a:cubicBezTo>
                <a:cubicBezTo>
                  <a:pt x="1303216" y="78154"/>
                  <a:pt x="1390162" y="39077"/>
                  <a:pt x="1477108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79877" y="43651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实现自接口</a:t>
            </a:r>
          </a:p>
        </p:txBody>
      </p:sp>
      <p:sp>
        <p:nvSpPr>
          <p:cNvPr id="16" name="矩形 15"/>
          <p:cNvSpPr/>
          <p:nvPr/>
        </p:nvSpPr>
        <p:spPr>
          <a:xfrm>
            <a:off x="4439816" y="5949280"/>
            <a:ext cx="3096344" cy="648072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 flipH="1">
            <a:off x="3169188" y="5425980"/>
            <a:ext cx="1272407" cy="773723"/>
          </a:xfrm>
          <a:custGeom>
            <a:avLst/>
            <a:gdLst>
              <a:gd name="connsiteX0" fmla="*/ 0 w 1477108"/>
              <a:gd name="connsiteY0" fmla="*/ 773723 h 773723"/>
              <a:gd name="connsiteX1" fmla="*/ 832339 w 1477108"/>
              <a:gd name="connsiteY1" fmla="*/ 586154 h 773723"/>
              <a:gd name="connsiteX2" fmla="*/ 1195754 w 1477108"/>
              <a:gd name="connsiteY2" fmla="*/ 175846 h 773723"/>
              <a:gd name="connsiteX3" fmla="*/ 1477108 w 1477108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773723">
                <a:moveTo>
                  <a:pt x="0" y="773723"/>
                </a:moveTo>
                <a:cubicBezTo>
                  <a:pt x="316523" y="729761"/>
                  <a:pt x="633047" y="685800"/>
                  <a:pt x="832339" y="586154"/>
                </a:cubicBezTo>
                <a:cubicBezTo>
                  <a:pt x="1031631" y="486508"/>
                  <a:pt x="1088293" y="273538"/>
                  <a:pt x="1195754" y="175846"/>
                </a:cubicBezTo>
                <a:cubicBezTo>
                  <a:pt x="1303216" y="78154"/>
                  <a:pt x="1390162" y="39077"/>
                  <a:pt x="1477108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01035" y="51479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继承自父类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68282C44-F6E2-1D41-87AA-4A4CA09A5D06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362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22314-391D-1244-B2C3-12321331B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" y="188640"/>
            <a:ext cx="7386115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D5A5CD-F4FA-924A-A5F3-C1DCD02CF334}"/>
              </a:ext>
            </a:extLst>
          </p:cNvPr>
          <p:cNvSpPr txBox="1"/>
          <p:nvPr/>
        </p:nvSpPr>
        <p:spPr>
          <a:xfrm>
            <a:off x="3135532" y="539388"/>
            <a:ext cx="432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继承父类、实现接口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31AE63D-5B85-624E-A2BC-6A2286C7B4D0}"/>
              </a:ext>
            </a:extLst>
          </p:cNvPr>
          <p:cNvCxnSpPr>
            <a:cxnSpLocks/>
          </p:cNvCxnSpPr>
          <p:nvPr/>
        </p:nvCxnSpPr>
        <p:spPr>
          <a:xfrm>
            <a:off x="3143672" y="476672"/>
            <a:ext cx="39752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8569D6D-6B42-5A49-A7CF-1EA6022AF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" y="2496073"/>
            <a:ext cx="6392811" cy="42335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4D5420B-3DA8-DF42-A449-2DEC24BA6159}"/>
              </a:ext>
            </a:extLst>
          </p:cNvPr>
          <p:cNvSpPr/>
          <p:nvPr/>
        </p:nvSpPr>
        <p:spPr>
          <a:xfrm>
            <a:off x="104405" y="2487862"/>
            <a:ext cx="6160695" cy="41732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8672FF-5518-7A45-8EE4-A0F6DEA7E0F5}"/>
              </a:ext>
            </a:extLst>
          </p:cNvPr>
          <p:cNvSpPr txBox="1"/>
          <p:nvPr/>
        </p:nvSpPr>
        <p:spPr>
          <a:xfrm>
            <a:off x="2999656" y="367255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实现接口规定的三个函数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97AE11-9595-F845-8FA4-7C7F3B1B4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8" y="2936312"/>
            <a:ext cx="4441758" cy="38050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D71DF5A-4504-4645-9134-CE04D4C40722}"/>
              </a:ext>
            </a:extLst>
          </p:cNvPr>
          <p:cNvSpPr/>
          <p:nvPr/>
        </p:nvSpPr>
        <p:spPr>
          <a:xfrm>
            <a:off x="6669904" y="2996952"/>
            <a:ext cx="5042720" cy="3659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566FD2-99DB-644B-81D0-916BCCA769CB}"/>
              </a:ext>
            </a:extLst>
          </p:cNvPr>
          <p:cNvSpPr txBox="1"/>
          <p:nvPr/>
        </p:nvSpPr>
        <p:spPr>
          <a:xfrm>
            <a:off x="7123669" y="2536660"/>
            <a:ext cx="46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实现从父类继承下来的抽象方法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082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67436" y="1671192"/>
            <a:ext cx="563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step5: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定义一个主流程来控制程序执行</a:t>
            </a:r>
          </a:p>
        </p:txBody>
      </p:sp>
      <p:pic>
        <p:nvPicPr>
          <p:cNvPr id="19" name="Picture 3" descr="C:\Users\Administrator\Desktop\java课件\pics\06\屏幕快照 2017-10-22 上午11.02.31 - 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91" y="2397824"/>
            <a:ext cx="8174009" cy="3693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04582480-ECA5-F643-B74F-F8749A21ACF0}"/>
              </a:ext>
            </a:extLst>
          </p:cNvPr>
          <p:cNvSpPr txBox="1"/>
          <p:nvPr/>
        </p:nvSpPr>
        <p:spPr>
          <a:xfrm>
            <a:off x="457199" y="381000"/>
            <a:ext cx="66469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面向对象编程范例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6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42CE3F5-7A27-6B40-A886-B54E24840BA7}"/>
              </a:ext>
            </a:extLst>
          </p:cNvPr>
          <p:cNvSpPr txBox="1"/>
          <p:nvPr/>
        </p:nvSpPr>
        <p:spPr>
          <a:xfrm>
            <a:off x="5050649" y="1026473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对象作为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方法的参数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7780B3-0243-2B4A-A49C-221E4D04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7" y="3627505"/>
            <a:ext cx="5689003" cy="1916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C4D2A8-20A8-6948-A5F5-9D52F2AC6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158556"/>
            <a:ext cx="2844799" cy="4969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3A1B36-159A-414B-81C7-4C2053741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05" y="1490799"/>
            <a:ext cx="4194156" cy="1607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5">
            <a:extLst>
              <a:ext uri="{FF2B5EF4-FFF2-40B4-BE49-F238E27FC236}">
                <a16:creationId xmlns:a16="http://schemas.microsoft.com/office/drawing/2014/main" id="{3644091A-1438-724C-A935-D3C09CD1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157789"/>
            <a:ext cx="2674938" cy="158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结果：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点的坐标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:2,3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点的坐标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:6,8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D1396F-53D7-9343-A76D-56351E4942A3}"/>
              </a:ext>
            </a:extLst>
          </p:cNvPr>
          <p:cNvSpPr/>
          <p:nvPr/>
        </p:nvSpPr>
        <p:spPr>
          <a:xfrm>
            <a:off x="6957626" y="1773760"/>
            <a:ext cx="2306726" cy="287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A8512C-3658-6344-95D7-3D980A3113BC}"/>
              </a:ext>
            </a:extLst>
          </p:cNvPr>
          <p:cNvSpPr/>
          <p:nvPr/>
        </p:nvSpPr>
        <p:spPr>
          <a:xfrm>
            <a:off x="5373450" y="4019980"/>
            <a:ext cx="2306726" cy="2011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4E49EC-C584-1E46-B876-328764F2E8BC}"/>
              </a:ext>
            </a:extLst>
          </p:cNvPr>
          <p:cNvSpPr/>
          <p:nvPr/>
        </p:nvSpPr>
        <p:spPr>
          <a:xfrm>
            <a:off x="5388477" y="4595498"/>
            <a:ext cx="2306726" cy="201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759E4C5-8922-D54B-A717-7EB35193544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Sec-6: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对象的使用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59531</TotalTime>
  <Words>5861</Words>
  <Application>Microsoft Macintosh PowerPoint</Application>
  <PresentationFormat>宽屏</PresentationFormat>
  <Paragraphs>1190</Paragraphs>
  <Slides>83</Slides>
  <Notes>83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微软雅黑</vt:lpstr>
      <vt:lpstr>微软雅黑</vt:lpstr>
      <vt:lpstr>Arial</vt:lpstr>
      <vt:lpstr>Calibri</vt:lpstr>
      <vt:lpstr>Calibri Light</vt:lpstr>
      <vt:lpstr>Comic Sans MS</vt:lpstr>
      <vt:lpstr>Tahoma</vt:lpstr>
      <vt:lpstr>Wingdings</vt:lpstr>
      <vt:lpstr>Office 主题</vt:lpstr>
      <vt:lpstr>JAVA语言程序设计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Polymorphism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Interface inheritance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Sampling-based Hybrid Approximate Query Processing System in the Cloud</dc:title>
  <dc:creator>wyxallen</dc:creator>
  <cp:lastModifiedBy>lsswyx@gmail.com</cp:lastModifiedBy>
  <cp:revision>2715</cp:revision>
  <dcterms:created xsi:type="dcterms:W3CDTF">2014-08-07T06:31:00Z</dcterms:created>
  <dcterms:modified xsi:type="dcterms:W3CDTF">2023-04-18T00:14:58Z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