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1"/>
  </p:sldMasterIdLst>
  <p:notesMasterIdLst>
    <p:notesMasterId r:id="rId80"/>
  </p:notesMasterIdLst>
  <p:sldIdLst>
    <p:sldId id="256" r:id="rId2"/>
    <p:sldId id="545" r:id="rId3"/>
    <p:sldId id="551" r:id="rId4"/>
    <p:sldId id="553" r:id="rId5"/>
    <p:sldId id="555" r:id="rId6"/>
    <p:sldId id="556" r:id="rId7"/>
    <p:sldId id="557" r:id="rId8"/>
    <p:sldId id="561" r:id="rId9"/>
    <p:sldId id="562" r:id="rId10"/>
    <p:sldId id="559" r:id="rId11"/>
    <p:sldId id="564" r:id="rId12"/>
    <p:sldId id="709" r:id="rId13"/>
    <p:sldId id="560" r:id="rId14"/>
    <p:sldId id="566" r:id="rId15"/>
    <p:sldId id="567" r:id="rId16"/>
    <p:sldId id="568" r:id="rId17"/>
    <p:sldId id="569" r:id="rId18"/>
    <p:sldId id="565" r:id="rId19"/>
    <p:sldId id="571" r:id="rId20"/>
    <p:sldId id="572" r:id="rId21"/>
    <p:sldId id="573" r:id="rId22"/>
    <p:sldId id="576" r:id="rId23"/>
    <p:sldId id="574" r:id="rId24"/>
    <p:sldId id="575" r:id="rId25"/>
    <p:sldId id="710" r:id="rId26"/>
    <p:sldId id="712" r:id="rId27"/>
    <p:sldId id="714" r:id="rId28"/>
    <p:sldId id="716" r:id="rId29"/>
    <p:sldId id="715" r:id="rId30"/>
    <p:sldId id="717" r:id="rId31"/>
    <p:sldId id="718" r:id="rId32"/>
    <p:sldId id="719" r:id="rId33"/>
    <p:sldId id="720" r:id="rId34"/>
    <p:sldId id="721" r:id="rId35"/>
    <p:sldId id="577" r:id="rId36"/>
    <p:sldId id="578" r:id="rId37"/>
    <p:sldId id="579" r:id="rId38"/>
    <p:sldId id="580" r:id="rId39"/>
    <p:sldId id="581" r:id="rId40"/>
    <p:sldId id="582" r:id="rId41"/>
    <p:sldId id="583" r:id="rId42"/>
    <p:sldId id="584" r:id="rId43"/>
    <p:sldId id="589" r:id="rId44"/>
    <p:sldId id="591" r:id="rId45"/>
    <p:sldId id="592" r:id="rId46"/>
    <p:sldId id="593" r:id="rId47"/>
    <p:sldId id="594" r:id="rId48"/>
    <p:sldId id="595" r:id="rId49"/>
    <p:sldId id="612" r:id="rId50"/>
    <p:sldId id="614" r:id="rId51"/>
    <p:sldId id="722" r:id="rId52"/>
    <p:sldId id="723" r:id="rId53"/>
    <p:sldId id="724" r:id="rId54"/>
    <p:sldId id="600" r:id="rId55"/>
    <p:sldId id="602" r:id="rId56"/>
    <p:sldId id="601" r:id="rId57"/>
    <p:sldId id="603" r:id="rId58"/>
    <p:sldId id="606" r:id="rId59"/>
    <p:sldId id="607" r:id="rId60"/>
    <p:sldId id="604" r:id="rId61"/>
    <p:sldId id="725" r:id="rId62"/>
    <p:sldId id="605" r:id="rId63"/>
    <p:sldId id="616" r:id="rId64"/>
    <p:sldId id="611" r:id="rId65"/>
    <p:sldId id="608" r:id="rId66"/>
    <p:sldId id="609" r:id="rId67"/>
    <p:sldId id="692" r:id="rId68"/>
    <p:sldId id="691" r:id="rId69"/>
    <p:sldId id="726" r:id="rId70"/>
    <p:sldId id="727" r:id="rId71"/>
    <p:sldId id="693" r:id="rId72"/>
    <p:sldId id="728" r:id="rId73"/>
    <p:sldId id="729" r:id="rId74"/>
    <p:sldId id="706" r:id="rId75"/>
    <p:sldId id="708" r:id="rId76"/>
    <p:sldId id="585" r:id="rId77"/>
    <p:sldId id="586" r:id="rId78"/>
    <p:sldId id="587" r:id="rId7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DCE6F2"/>
    <a:srgbClr val="B9C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8" autoAdjust="0"/>
    <p:restoredTop sz="93681" autoAdjust="0"/>
  </p:normalViewPr>
  <p:slideViewPr>
    <p:cSldViewPr>
      <p:cViewPr varScale="1">
        <p:scale>
          <a:sx n="118" d="100"/>
          <a:sy n="118" d="100"/>
        </p:scale>
        <p:origin x="216" y="208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951DD-4DF1-4571-83EB-38AC2FEBD74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27381-AA39-48A1-A649-7082EEC6B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15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858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7581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279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3401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5999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739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6823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4416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1053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6644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058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64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8005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5318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40524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0321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7165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261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02794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25109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57405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127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04687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40188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95478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79184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49386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93040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DDF5-8FB2-4CA4-ADC5-020D22AEBBCE}" type="datetime1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82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80E8-98A1-48EB-8718-63856BD62586}" type="datetime1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79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0FC-C9EB-4E05-8904-6CF44D3051B9}" type="datetime1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9134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3E05-91B8-4D1E-8D52-9ACF2950BA6E}" type="datetime1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14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3E2C-1596-4F8D-A721-FA691D330E97}" type="datetime1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67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8FB5-77C2-4D76-B111-5C136B47BB48}" type="datetime1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26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AEB4-7794-4D9D-92E1-5C04B29CD36A}" type="datetime1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61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2EA6-D5FF-49A0-B568-90938191D35E}" type="datetime1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3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60FE-45DC-4C2E-B802-82952F5F252F}" type="datetime1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89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6C35-319A-424B-B9FA-49799D3C9820}" type="datetime1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86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537A-90BB-420B-A0B0-EEC7C16BD65B}" type="datetime1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21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250FC-C9EB-4E05-8904-6CF44D3051B9}" type="datetime1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bg object 17">
            <a:extLst>
              <a:ext uri="{FF2B5EF4-FFF2-40B4-BE49-F238E27FC236}">
                <a16:creationId xmlns:a16="http://schemas.microsoft.com/office/drawing/2014/main" id="{DAECA196-CE2A-E144-A1C9-2D057D6E7462}"/>
              </a:ext>
            </a:extLst>
          </p:cNvPr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09728" y="954024"/>
            <a:ext cx="11653714" cy="6096"/>
          </a:xfrm>
          <a:prstGeom prst="rect">
            <a:avLst/>
          </a:prstGeom>
        </p:spPr>
      </p:pic>
      <p:pic>
        <p:nvPicPr>
          <p:cNvPr id="9" name="Picture 1042" descr="logo">
            <a:extLst>
              <a:ext uri="{FF2B5EF4-FFF2-40B4-BE49-F238E27FC236}">
                <a16:creationId xmlns:a16="http://schemas.microsoft.com/office/drawing/2014/main" id="{E9E42B9C-9A7F-6943-B64B-6741682791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83" y="60685"/>
            <a:ext cx="632359" cy="84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56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057400" y="2133600"/>
            <a:ext cx="8153400" cy="1143000"/>
          </a:xfrm>
          <a:prstGeom prst="rect">
            <a:avLst/>
          </a:prstGeom>
          <a:noFill/>
          <a:ln/>
        </p:spPr>
        <p:txBody>
          <a:bodyPr/>
          <a:lstStyle/>
          <a:p>
            <a:pPr algn="ctr">
              <a:spcBef>
                <a:spcPts val="0"/>
              </a:spcBef>
            </a:pPr>
            <a:r>
              <a:rPr kumimoji="1" lang="en-US" altLang="zh-CN" kern="0" dirty="0">
                <a:solidFill>
                  <a:srgbClr val="333399"/>
                </a:solidFill>
                <a:latin typeface="Comic Sans MS" pitchFamily="66" charset="0"/>
                <a:ea typeface="华文新魏"/>
              </a:rPr>
              <a:t>JAVA</a:t>
            </a:r>
            <a:r>
              <a:rPr kumimoji="1" lang="zh-CN" altLang="en-US" sz="4800" kern="0" dirty="0">
                <a:solidFill>
                  <a:srgbClr val="333399"/>
                </a:solidFill>
                <a:latin typeface="Comic Sans MS" pitchFamily="66" charset="0"/>
                <a:ea typeface="华文新魏"/>
              </a:rPr>
              <a:t>语言程序设计</a:t>
            </a:r>
            <a:endParaRPr lang="zh-CN" altLang="en-US" sz="4800" kern="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8"/>
          <p:cNvSpPr txBox="1">
            <a:spLocks noChangeArrowheads="1"/>
          </p:cNvSpPr>
          <p:nvPr/>
        </p:nvSpPr>
        <p:spPr bwMode="auto">
          <a:xfrm>
            <a:off x="3048000" y="40386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3333CC"/>
              </a:buClr>
              <a:defRPr/>
            </a:pPr>
            <a:r>
              <a:rPr lang="zh-CN" altLang="en-US" sz="4000" b="1" kern="0" dirty="0">
                <a:solidFill>
                  <a:srgbClr val="000000"/>
                </a:solidFill>
                <a:latin typeface="Comic Sans MS"/>
                <a:ea typeface="华文行楷"/>
              </a:rPr>
              <a:t>王宇翔</a:t>
            </a:r>
          </a:p>
          <a:p>
            <a:pPr>
              <a:buClr>
                <a:srgbClr val="3333CC"/>
              </a:buClr>
              <a:defRPr/>
            </a:pPr>
            <a:r>
              <a:rPr lang="en-US" altLang="zh-CN" b="1" kern="0" dirty="0">
                <a:solidFill>
                  <a:srgbClr val="FF0000"/>
                </a:solidFill>
                <a:latin typeface="Comic Sans MS"/>
                <a:ea typeface="华文行楷"/>
              </a:rPr>
              <a:t>lsswyx@hdu.edu.cn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FCE012-A793-9141-A1CD-4A31D7793F68}"/>
              </a:ext>
            </a:extLst>
          </p:cNvPr>
          <p:cNvSpPr/>
          <p:nvPr/>
        </p:nvSpPr>
        <p:spPr>
          <a:xfrm>
            <a:off x="47328" y="908720"/>
            <a:ext cx="11737304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436866"/>
              </p:ext>
            </p:extLst>
          </p:nvPr>
        </p:nvGraphicFramePr>
        <p:xfrm>
          <a:off x="3048000" y="1573872"/>
          <a:ext cx="60960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基本类型</a:t>
                      </a:r>
                    </a:p>
                  </a:txBody>
                  <a:tcPr marL="0" marR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对应的包装类</a:t>
                      </a:r>
                    </a:p>
                  </a:txBody>
                  <a:tcPr marL="0" marR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byte</a:t>
                      </a:r>
                    </a:p>
                  </a:txBody>
                  <a:tcPr marL="0" marR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Byte</a:t>
                      </a:r>
                    </a:p>
                  </a:txBody>
                  <a:tcPr marL="0" marR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short</a:t>
                      </a:r>
                    </a:p>
                  </a:txBody>
                  <a:tcPr marL="0" marR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Short</a:t>
                      </a:r>
                    </a:p>
                  </a:txBody>
                  <a:tcPr marL="0" marR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int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0" marR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Integer</a:t>
                      </a:r>
                    </a:p>
                  </a:txBody>
                  <a:tcPr marL="0" marR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long</a:t>
                      </a:r>
                    </a:p>
                  </a:txBody>
                  <a:tcPr marL="0" marR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Long</a:t>
                      </a:r>
                    </a:p>
                  </a:txBody>
                  <a:tcPr marL="0" marR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float</a:t>
                      </a:r>
                    </a:p>
                  </a:txBody>
                  <a:tcPr marL="0" marR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Float</a:t>
                      </a:r>
                    </a:p>
                  </a:txBody>
                  <a:tcPr marL="0" marR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double</a:t>
                      </a:r>
                    </a:p>
                  </a:txBody>
                  <a:tcPr marL="0" marR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Double</a:t>
                      </a:r>
                    </a:p>
                  </a:txBody>
                  <a:tcPr marL="0" marR="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boolean</a:t>
                      </a:r>
                    </a:p>
                  </a:txBody>
                  <a:tcPr marL="0" marR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Boolean</a:t>
                      </a:r>
                    </a:p>
                  </a:txBody>
                  <a:tcPr marL="0" marR="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char</a:t>
                      </a:r>
                    </a:p>
                  </a:txBody>
                  <a:tcPr marL="0" marR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Character</a:t>
                      </a:r>
                    </a:p>
                  </a:txBody>
                  <a:tcPr marL="0" marR="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object 2">
            <a:extLst>
              <a:ext uri="{FF2B5EF4-FFF2-40B4-BE49-F238E27FC236}">
                <a16:creationId xmlns:a16="http://schemas.microsoft.com/office/drawing/2014/main" id="{C2559388-C5A1-2748-9DC0-5ECF53034230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400" b="1" spc="-5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java.lang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中的基本数据类型包装类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651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15680" y="2060848"/>
            <a:ext cx="5976664" cy="3080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包装类的作用</a:t>
            </a:r>
            <a:endParaRPr lang="en-US" altLang="zh-CN" sz="2800" dirty="0">
              <a:solidFill>
                <a:srgbClr val="C00000"/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700" dirty="0">
              <a:solidFill>
                <a:srgbClr val="C00000"/>
              </a:solidFill>
              <a:latin typeface="Calibri" pitchFamily="34" charset="0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包含了一个对应的基本类型的值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提供基本类型和字符串之间的转换函数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定义了常数和方法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Set/Map/List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等对象集合操作中使用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75E59605-281A-FA43-8E1B-B49542E4402F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400" b="1" spc="-5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java.lang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中的基本数据类型包装类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548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75E59605-281A-FA43-8E1B-B49542E4402F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400" b="1" spc="-5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java.lang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中的基本数据类型包装类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E3D74F-1764-9241-A059-56477AED7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95468"/>
            <a:ext cx="10550760" cy="31972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C46A0CB-5131-EA4A-ADA2-DA50A6B2F8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671" y="4765628"/>
            <a:ext cx="2336102" cy="185219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907ABB7-3827-AD4D-AF27-D1F33A57A99A}"/>
              </a:ext>
            </a:extLst>
          </p:cNvPr>
          <p:cNvSpPr txBox="1"/>
          <p:nvPr/>
        </p:nvSpPr>
        <p:spPr>
          <a:xfrm>
            <a:off x="1559496" y="472514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装箱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：基本数据类型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—&gt;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包装类对象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AC84F7F-B353-824E-9BCB-36024EF590D9}"/>
              </a:ext>
            </a:extLst>
          </p:cNvPr>
          <p:cNvSpPr txBox="1"/>
          <p:nvPr/>
        </p:nvSpPr>
        <p:spPr>
          <a:xfrm>
            <a:off x="1559496" y="518983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拆箱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：包装类对象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—&gt;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基本数据类型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3281B7D-A4BD-394F-BDF7-01D27F4BD234}"/>
              </a:ext>
            </a:extLst>
          </p:cNvPr>
          <p:cNvSpPr txBox="1"/>
          <p:nvPr/>
        </p:nvSpPr>
        <p:spPr>
          <a:xfrm>
            <a:off x="623392" y="5783801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自动装箱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由系统自动完成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基本数据类型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—&gt;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包装类对象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277E0C-0B9F-1045-9E76-9F25D299F603}"/>
              </a:ext>
            </a:extLst>
          </p:cNvPr>
          <p:cNvSpPr txBox="1"/>
          <p:nvPr/>
        </p:nvSpPr>
        <p:spPr>
          <a:xfrm>
            <a:off x="623392" y="6248491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自动拆箱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由系统自动完成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包装类对象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—&gt;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基本数据类型</a:t>
            </a:r>
          </a:p>
        </p:txBody>
      </p:sp>
    </p:spTree>
    <p:extLst>
      <p:ext uri="{BB962C8B-B14F-4D97-AF65-F5344CB8AC3E}">
        <p14:creationId xmlns:p14="http://schemas.microsoft.com/office/powerpoint/2010/main" val="2729593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31504" y="2276873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String---</a:t>
            </a:r>
            <a:r>
              <a:rPr lang="en-US" altLang="zh-CN" sz="3200" dirty="0" err="1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的转换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03512" y="2996952"/>
            <a:ext cx="8784976" cy="10081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>
                <a:solidFill>
                  <a:schemeClr val="bg1"/>
                </a:solidFill>
              </a:rPr>
              <a:t>public static </a:t>
            </a:r>
            <a:r>
              <a:rPr lang="en-US" altLang="zh-CN" sz="2200" dirty="0" err="1">
                <a:solidFill>
                  <a:schemeClr val="bg1"/>
                </a:solidFill>
              </a:rPr>
              <a:t>int</a:t>
            </a:r>
            <a:r>
              <a:rPr lang="en-US" altLang="zh-CN" sz="2200" dirty="0">
                <a:solidFill>
                  <a:schemeClr val="bg1"/>
                </a:solidFill>
              </a:rPr>
              <a:t> </a:t>
            </a:r>
            <a:r>
              <a:rPr lang="en-US" altLang="zh-CN" sz="2200" dirty="0" err="1">
                <a:solidFill>
                  <a:schemeClr val="accent6"/>
                </a:solidFill>
              </a:rPr>
              <a:t>parseInt</a:t>
            </a:r>
            <a:r>
              <a:rPr lang="en-US" altLang="zh-CN" sz="2200" dirty="0">
                <a:solidFill>
                  <a:schemeClr val="bg1"/>
                </a:solidFill>
              </a:rPr>
              <a:t>(String s) throws </a:t>
            </a:r>
            <a:r>
              <a:rPr lang="en-US" altLang="zh-CN" sz="2200" dirty="0" err="1">
                <a:solidFill>
                  <a:schemeClr val="bg1"/>
                </a:solidFill>
              </a:rPr>
              <a:t>NumberFormatException</a:t>
            </a:r>
            <a:endParaRPr lang="en-US" altLang="zh-CN" sz="2200" dirty="0">
              <a:solidFill>
                <a:schemeClr val="bg1"/>
              </a:solidFill>
            </a:endParaRPr>
          </a:p>
          <a:p>
            <a:r>
              <a:rPr lang="en-US" altLang="zh-CN" sz="2200" dirty="0">
                <a:solidFill>
                  <a:schemeClr val="bg1"/>
                </a:solidFill>
              </a:rPr>
              <a:t>public static </a:t>
            </a:r>
            <a:r>
              <a:rPr lang="en-US" altLang="zh-CN" sz="2200" dirty="0" err="1">
                <a:solidFill>
                  <a:schemeClr val="bg1"/>
                </a:solidFill>
              </a:rPr>
              <a:t>int</a:t>
            </a:r>
            <a:r>
              <a:rPr lang="en-US" altLang="zh-CN" sz="2200" dirty="0">
                <a:solidFill>
                  <a:schemeClr val="bg1"/>
                </a:solidFill>
              </a:rPr>
              <a:t> </a:t>
            </a:r>
            <a:r>
              <a:rPr lang="en-US" altLang="zh-CN" sz="2200" dirty="0" err="1">
                <a:solidFill>
                  <a:schemeClr val="accent6"/>
                </a:solidFill>
              </a:rPr>
              <a:t>parseInt</a:t>
            </a:r>
            <a:r>
              <a:rPr lang="en-US" altLang="zh-CN" sz="2200" dirty="0">
                <a:solidFill>
                  <a:schemeClr val="bg1"/>
                </a:solidFill>
              </a:rPr>
              <a:t>(String s, </a:t>
            </a:r>
            <a:r>
              <a:rPr lang="en-US" altLang="zh-CN" sz="2200" dirty="0" err="1">
                <a:solidFill>
                  <a:schemeClr val="bg1"/>
                </a:solidFill>
              </a:rPr>
              <a:t>int</a:t>
            </a:r>
            <a:r>
              <a:rPr lang="en-US" altLang="zh-CN" sz="2200" dirty="0">
                <a:solidFill>
                  <a:schemeClr val="bg1"/>
                </a:solidFill>
              </a:rPr>
              <a:t> radix) throws </a:t>
            </a:r>
            <a:r>
              <a:rPr lang="en-US" altLang="zh-CN" sz="2200" dirty="0" err="1">
                <a:solidFill>
                  <a:schemeClr val="bg1"/>
                </a:solidFill>
              </a:rPr>
              <a:t>NumberFormatException</a:t>
            </a:r>
            <a:endParaRPr lang="en-US" altLang="zh-CN" sz="2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19536" y="4193413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String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 = “10”;</a:t>
            </a: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int</a:t>
            </a:r>
            <a:r>
              <a:rPr lang="en-US" altLang="zh-CN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=</a:t>
            </a:r>
            <a:r>
              <a:rPr lang="en-US" altLang="zh-CN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</a:rPr>
              <a:t>Integer</a:t>
            </a:r>
            <a:r>
              <a:rPr lang="en-US" altLang="zh-CN" sz="2400" dirty="0" err="1">
                <a:solidFill>
                  <a:schemeClr val="accent1"/>
                </a:solidFill>
              </a:rPr>
              <a:t>.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parseInt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28048" y="4193413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String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 = “10”;</a:t>
            </a: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int</a:t>
            </a:r>
            <a:r>
              <a:rPr lang="en-US" altLang="zh-CN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=</a:t>
            </a:r>
            <a:r>
              <a:rPr lang="en-US" altLang="zh-CN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</a:rPr>
              <a:t>Integer</a:t>
            </a:r>
            <a:r>
              <a:rPr lang="en-US" altLang="zh-CN" sz="2400" dirty="0" err="1">
                <a:solidFill>
                  <a:schemeClr val="accent1"/>
                </a:solidFill>
              </a:rPr>
              <a:t>.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parseInt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(s, 2);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91544" y="5661248"/>
            <a:ext cx="828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通过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Integer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的方法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parseInt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将数值格式的字符串转换成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类型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4B1A109A-2384-4C43-B8CD-EC1D69D2660C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400" b="1" spc="-5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java.lang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中的基本数据类型包装类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651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676400" y="1700808"/>
            <a:ext cx="4114800" cy="432048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parseInt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("0", 10)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parseInt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("473", 10)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parseInt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("-0", 10)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parseInt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("-FF", 16)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parseInt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("1100110", 2)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parseInt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("2147483647", 10)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parseInt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("-2147483648", 10)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parseInt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("2147483648", 10)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parseInt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("99", 8)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parseInt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("Kona", 10)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parseInt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("Kona", 27)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791200" y="1700808"/>
            <a:ext cx="4800600" cy="43204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returns 0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returns 473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returns 0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returns -255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returns 102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returns 2147483647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returns -2147483648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throws a </a:t>
            </a: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NumberFormatException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+mj-lt"/>
              <a:ea typeface="华文中宋" pitchFamily="2" charset="-122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throws a </a:t>
            </a: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NumberFormatException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+mj-lt"/>
              <a:ea typeface="华文中宋" pitchFamily="2" charset="-122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throws a </a:t>
            </a: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NumberFormatException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+mj-lt"/>
              <a:ea typeface="华文中宋" pitchFamily="2" charset="-122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returns 411787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0B30BF-DFA8-C54B-A318-9F49803DFC26}"/>
              </a:ext>
            </a:extLst>
          </p:cNvPr>
          <p:cNvSpPr txBox="1"/>
          <p:nvPr/>
        </p:nvSpPr>
        <p:spPr>
          <a:xfrm>
            <a:off x="2639616" y="6075145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K=20,o=24,n=23,a=10</a:t>
            </a:r>
          </a:p>
          <a:p>
            <a:r>
              <a:rPr kumimoji="1" lang="en-US" altLang="zh-CN" dirty="0">
                <a:solidFill>
                  <a:srgbClr val="C00000"/>
                </a:solidFill>
              </a:rPr>
              <a:t>20</a:t>
            </a:r>
            <a:r>
              <a:rPr kumimoji="1" lang="zh-CN" altLang="en-US" dirty="0">
                <a:solidFill>
                  <a:srgbClr val="C00000"/>
                </a:solidFill>
              </a:rPr>
              <a:t>*</a:t>
            </a:r>
            <a:r>
              <a:rPr kumimoji="1" lang="en-US" altLang="zh-CN" dirty="0">
                <a:solidFill>
                  <a:srgbClr val="C00000"/>
                </a:solidFill>
              </a:rPr>
              <a:t>27^3+24</a:t>
            </a:r>
            <a:r>
              <a:rPr kumimoji="1" lang="zh-CN" altLang="en-US" dirty="0">
                <a:solidFill>
                  <a:srgbClr val="C00000"/>
                </a:solidFill>
              </a:rPr>
              <a:t>*</a:t>
            </a:r>
            <a:r>
              <a:rPr kumimoji="1" lang="en-US" altLang="zh-CN" dirty="0">
                <a:solidFill>
                  <a:srgbClr val="C00000"/>
                </a:solidFill>
              </a:rPr>
              <a:t>27^2+23</a:t>
            </a:r>
            <a:r>
              <a:rPr kumimoji="1" lang="zh-CN" altLang="en-US" dirty="0">
                <a:solidFill>
                  <a:srgbClr val="C00000"/>
                </a:solidFill>
              </a:rPr>
              <a:t>*</a:t>
            </a:r>
            <a:r>
              <a:rPr kumimoji="1" lang="en-US" altLang="zh-CN" dirty="0">
                <a:solidFill>
                  <a:srgbClr val="C00000"/>
                </a:solidFill>
              </a:rPr>
              <a:t>27+10=411787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9FBB8D7A-3FCC-8349-BC12-D5F56BEDF67B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400" b="1" spc="-5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java.lang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中的基本数据类型包装类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2267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31504" y="2276872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sz="28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---String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的转换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03512" y="2996952"/>
            <a:ext cx="8784976" cy="20162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>
                <a:solidFill>
                  <a:schemeClr val="bg1"/>
                </a:solidFill>
              </a:rPr>
              <a:t>public static String </a:t>
            </a:r>
            <a:r>
              <a:rPr lang="en-US" altLang="zh-CN" sz="2200" dirty="0" err="1">
                <a:solidFill>
                  <a:schemeClr val="accent6"/>
                </a:solidFill>
              </a:rPr>
              <a:t>toString</a:t>
            </a:r>
            <a:r>
              <a:rPr lang="en-US" altLang="zh-CN" sz="2200" dirty="0">
                <a:solidFill>
                  <a:schemeClr val="bg1"/>
                </a:solidFill>
              </a:rPr>
              <a:t>(</a:t>
            </a:r>
            <a:r>
              <a:rPr lang="en-US" altLang="zh-CN" sz="2200" dirty="0" err="1">
                <a:solidFill>
                  <a:schemeClr val="bg1"/>
                </a:solidFill>
              </a:rPr>
              <a:t>int</a:t>
            </a:r>
            <a:r>
              <a:rPr lang="en-US" altLang="zh-CN" sz="2200" dirty="0">
                <a:solidFill>
                  <a:schemeClr val="bg1"/>
                </a:solidFill>
              </a:rPr>
              <a:t> i)</a:t>
            </a:r>
          </a:p>
          <a:p>
            <a:r>
              <a:rPr lang="en-US" altLang="zh-CN" sz="2200" dirty="0">
                <a:solidFill>
                  <a:schemeClr val="bg1"/>
                </a:solidFill>
              </a:rPr>
              <a:t>public static String </a:t>
            </a:r>
            <a:r>
              <a:rPr lang="en-US" altLang="zh-CN" sz="2200" dirty="0" err="1">
                <a:solidFill>
                  <a:schemeClr val="accent6"/>
                </a:solidFill>
              </a:rPr>
              <a:t>toString</a:t>
            </a:r>
            <a:r>
              <a:rPr lang="en-US" altLang="zh-CN" sz="2200" dirty="0">
                <a:solidFill>
                  <a:schemeClr val="bg1"/>
                </a:solidFill>
              </a:rPr>
              <a:t>(</a:t>
            </a:r>
            <a:r>
              <a:rPr lang="en-US" altLang="zh-CN" sz="2200" dirty="0" err="1">
                <a:solidFill>
                  <a:schemeClr val="bg1"/>
                </a:solidFill>
              </a:rPr>
              <a:t>int</a:t>
            </a:r>
            <a:r>
              <a:rPr lang="en-US" altLang="zh-CN" sz="2200" dirty="0">
                <a:solidFill>
                  <a:schemeClr val="bg1"/>
                </a:solidFill>
              </a:rPr>
              <a:t> i, </a:t>
            </a:r>
            <a:r>
              <a:rPr lang="en-US" altLang="zh-CN" sz="2200" dirty="0" err="1">
                <a:solidFill>
                  <a:schemeClr val="bg1"/>
                </a:solidFill>
              </a:rPr>
              <a:t>int</a:t>
            </a:r>
            <a:r>
              <a:rPr lang="en-US" altLang="zh-CN" sz="2200" dirty="0">
                <a:solidFill>
                  <a:schemeClr val="bg1"/>
                </a:solidFill>
              </a:rPr>
              <a:t> radix)</a:t>
            </a:r>
          </a:p>
          <a:p>
            <a:r>
              <a:rPr lang="en-US" altLang="zh-CN" sz="2200" dirty="0">
                <a:solidFill>
                  <a:schemeClr val="bg1"/>
                </a:solidFill>
              </a:rPr>
              <a:t>public static String </a:t>
            </a:r>
            <a:r>
              <a:rPr lang="en-US" altLang="zh-CN" sz="2200" dirty="0" err="1">
                <a:solidFill>
                  <a:schemeClr val="accent6"/>
                </a:solidFill>
              </a:rPr>
              <a:t>toBinaryString</a:t>
            </a:r>
            <a:r>
              <a:rPr lang="en-US" altLang="zh-CN" sz="2200" dirty="0">
                <a:solidFill>
                  <a:schemeClr val="bg1"/>
                </a:solidFill>
              </a:rPr>
              <a:t>(</a:t>
            </a:r>
            <a:r>
              <a:rPr lang="en-US" altLang="zh-CN" sz="2200" dirty="0" err="1">
                <a:solidFill>
                  <a:schemeClr val="bg1"/>
                </a:solidFill>
              </a:rPr>
              <a:t>int</a:t>
            </a:r>
            <a:r>
              <a:rPr lang="en-US" altLang="zh-CN" sz="2200" dirty="0">
                <a:solidFill>
                  <a:schemeClr val="bg1"/>
                </a:solidFill>
              </a:rPr>
              <a:t> i)</a:t>
            </a:r>
          </a:p>
          <a:p>
            <a:r>
              <a:rPr lang="en-US" altLang="zh-CN" sz="2200" dirty="0">
                <a:solidFill>
                  <a:schemeClr val="bg1"/>
                </a:solidFill>
              </a:rPr>
              <a:t>public static String </a:t>
            </a:r>
            <a:r>
              <a:rPr lang="en-US" altLang="zh-CN" sz="2200" dirty="0" err="1">
                <a:solidFill>
                  <a:schemeClr val="accent6"/>
                </a:solidFill>
              </a:rPr>
              <a:t>toHexString</a:t>
            </a:r>
            <a:r>
              <a:rPr lang="en-US" altLang="zh-CN" sz="2200" dirty="0">
                <a:solidFill>
                  <a:schemeClr val="bg1"/>
                </a:solidFill>
              </a:rPr>
              <a:t>(</a:t>
            </a:r>
            <a:r>
              <a:rPr lang="en-US" altLang="zh-CN" sz="2200" dirty="0" err="1">
                <a:solidFill>
                  <a:schemeClr val="bg1"/>
                </a:solidFill>
              </a:rPr>
              <a:t>int</a:t>
            </a:r>
            <a:r>
              <a:rPr lang="en-US" altLang="zh-CN" sz="2200" dirty="0">
                <a:solidFill>
                  <a:schemeClr val="bg1"/>
                </a:solidFill>
              </a:rPr>
              <a:t> i)</a:t>
            </a:r>
          </a:p>
          <a:p>
            <a:r>
              <a:rPr lang="en-US" altLang="zh-CN" sz="2200" dirty="0">
                <a:solidFill>
                  <a:schemeClr val="bg1"/>
                </a:solidFill>
              </a:rPr>
              <a:t>public static String </a:t>
            </a:r>
            <a:r>
              <a:rPr lang="en-US" altLang="zh-CN" sz="2200" dirty="0" err="1">
                <a:solidFill>
                  <a:schemeClr val="accent6"/>
                </a:solidFill>
              </a:rPr>
              <a:t>toOctalString</a:t>
            </a:r>
            <a:r>
              <a:rPr lang="en-US" altLang="zh-CN" sz="2200" dirty="0">
                <a:solidFill>
                  <a:schemeClr val="bg1"/>
                </a:solidFill>
              </a:rPr>
              <a:t>(</a:t>
            </a:r>
            <a:r>
              <a:rPr lang="en-US" altLang="zh-CN" sz="2200" dirty="0" err="1">
                <a:solidFill>
                  <a:schemeClr val="bg1"/>
                </a:solidFill>
              </a:rPr>
              <a:t>int</a:t>
            </a:r>
            <a:r>
              <a:rPr lang="en-US" altLang="zh-CN" sz="2200" dirty="0">
                <a:solidFill>
                  <a:schemeClr val="bg1"/>
                </a:solidFill>
              </a:rPr>
              <a:t> i)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91544" y="5661248"/>
            <a:ext cx="828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通过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Integer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的方法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toString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将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类型转换成字符串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A287128B-2999-4C41-9D4B-E2E66BB11DE8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400" b="1" spc="-5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java.lang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中的基本数据类型包装类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0271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6F5CC912-DE5F-954D-BD9C-0F7DCE6BDEC7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400" b="1" spc="-5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java.lang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中的基本数据类型包装类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25BBBA5-A057-9047-868A-1F64E1CC2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56" y="1320800"/>
            <a:ext cx="7239000" cy="4216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7E81D9C-6BEA-5C42-A737-752744A0F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425700"/>
            <a:ext cx="2425700" cy="20066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52EF5E4-A8FE-5640-9C99-86B15E41B524}"/>
              </a:ext>
            </a:extLst>
          </p:cNvPr>
          <p:cNvSpPr txBox="1"/>
          <p:nvPr/>
        </p:nvSpPr>
        <p:spPr>
          <a:xfrm>
            <a:off x="2797661" y="6013913"/>
            <a:ext cx="6596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以指定的进制，对基本数据类型</a:t>
            </a:r>
            <a:r>
              <a:rPr kumimoji="1" lang="zh-CN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转换成对应进制的字符串</a:t>
            </a:r>
          </a:p>
        </p:txBody>
      </p:sp>
    </p:spTree>
    <p:extLst>
      <p:ext uri="{BB962C8B-B14F-4D97-AF65-F5344CB8AC3E}">
        <p14:creationId xmlns:p14="http://schemas.microsoft.com/office/powerpoint/2010/main" val="2021641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6800" y="1921295"/>
            <a:ext cx="10658400" cy="36724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rgbClr val="002060"/>
                </a:solidFill>
                <a:latin typeface="+mj-lt"/>
                <a:ea typeface="华文中宋" pitchFamily="2" charset="-122"/>
              </a:rPr>
              <a:t>byte	</a:t>
            </a:r>
            <a:r>
              <a:rPr lang="en-US" altLang="zh-CN" sz="2400" dirty="0" err="1">
                <a:solidFill>
                  <a:srgbClr val="002060"/>
                </a:solidFill>
                <a:latin typeface="+mj-lt"/>
                <a:ea typeface="华文中宋" pitchFamily="2" charset="-122"/>
              </a:rPr>
              <a:t>largestByte</a:t>
            </a:r>
            <a:r>
              <a:rPr lang="en-US" altLang="zh-CN" sz="2400" dirty="0">
                <a:solidFill>
                  <a:srgbClr val="002060"/>
                </a:solidFill>
                <a:latin typeface="+mj-lt"/>
                <a:ea typeface="华文中宋" pitchFamily="2" charset="-122"/>
              </a:rPr>
              <a:t>		=	</a:t>
            </a:r>
            <a:r>
              <a:rPr lang="en-US" altLang="zh-CN" sz="2400" dirty="0" err="1">
                <a:solidFill>
                  <a:srgbClr val="002060"/>
                </a:solidFill>
                <a:latin typeface="+mj-lt"/>
                <a:ea typeface="华文中宋" pitchFamily="2" charset="-122"/>
              </a:rPr>
              <a:t>Byte.</a:t>
            </a:r>
            <a:r>
              <a:rPr lang="en-US" altLang="zh-CN" sz="2400" b="1" dirty="0" err="1">
                <a:solidFill>
                  <a:srgbClr val="C00000"/>
                </a:solidFill>
                <a:latin typeface="+mj-lt"/>
                <a:ea typeface="华文中宋" pitchFamily="2" charset="-122"/>
              </a:rPr>
              <a:t>MAX_VALUE</a:t>
            </a:r>
            <a:r>
              <a:rPr lang="en-US" altLang="zh-CN" sz="2400" dirty="0">
                <a:solidFill>
                  <a:srgbClr val="002060"/>
                </a:solidFill>
                <a:latin typeface="+mj-lt"/>
                <a:ea typeface="华文中宋" pitchFamily="2" charset="-122"/>
              </a:rPr>
              <a:t>;		//127 (2</a:t>
            </a:r>
            <a:r>
              <a:rPr lang="en-US" altLang="zh-CN" sz="2400" baseline="30000" dirty="0">
                <a:solidFill>
                  <a:srgbClr val="002060"/>
                </a:solidFill>
                <a:latin typeface="+mj-lt"/>
                <a:ea typeface="华文中宋" pitchFamily="2" charset="-122"/>
              </a:rPr>
              <a:t>7</a:t>
            </a:r>
            <a:r>
              <a:rPr lang="en-US" altLang="zh-CN" sz="2400" dirty="0">
                <a:solidFill>
                  <a:srgbClr val="002060"/>
                </a:solidFill>
                <a:latin typeface="+mj-lt"/>
                <a:ea typeface="华文中宋" pitchFamily="2" charset="-122"/>
              </a:rPr>
              <a:t>-1)</a:t>
            </a: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rgbClr val="002060"/>
                </a:solidFill>
                <a:latin typeface="+mj-lt"/>
                <a:ea typeface="华文中宋" pitchFamily="2" charset="-122"/>
              </a:rPr>
              <a:t>short	</a:t>
            </a:r>
            <a:r>
              <a:rPr lang="en-US" altLang="zh-CN" sz="2400" dirty="0" err="1">
                <a:solidFill>
                  <a:srgbClr val="002060"/>
                </a:solidFill>
                <a:latin typeface="+mj-lt"/>
                <a:ea typeface="华文中宋" pitchFamily="2" charset="-122"/>
              </a:rPr>
              <a:t>largestShort</a:t>
            </a:r>
            <a:r>
              <a:rPr lang="en-US" altLang="zh-CN" sz="2400" dirty="0">
                <a:solidFill>
                  <a:srgbClr val="002060"/>
                </a:solidFill>
                <a:latin typeface="+mj-lt"/>
                <a:ea typeface="华文中宋" pitchFamily="2" charset="-122"/>
              </a:rPr>
              <a:t>     	=	</a:t>
            </a:r>
            <a:r>
              <a:rPr lang="en-US" altLang="zh-CN" sz="2400" dirty="0" err="1">
                <a:solidFill>
                  <a:srgbClr val="002060"/>
                </a:solidFill>
                <a:latin typeface="+mj-lt"/>
                <a:ea typeface="华文中宋" pitchFamily="2" charset="-122"/>
              </a:rPr>
              <a:t>Short.</a:t>
            </a:r>
            <a:r>
              <a:rPr lang="en-US" altLang="zh-CN" sz="2400" b="1" dirty="0" err="1">
                <a:solidFill>
                  <a:srgbClr val="C00000"/>
                </a:solidFill>
                <a:latin typeface="+mj-lt"/>
                <a:ea typeface="华文中宋" pitchFamily="2" charset="-122"/>
              </a:rPr>
              <a:t>MAX_VALUE</a:t>
            </a:r>
            <a:r>
              <a:rPr lang="en-US" altLang="zh-CN" sz="2400" dirty="0">
                <a:solidFill>
                  <a:srgbClr val="002060"/>
                </a:solidFill>
                <a:latin typeface="+mj-lt"/>
                <a:ea typeface="华文中宋" pitchFamily="2" charset="-122"/>
              </a:rPr>
              <a:t>;	//32767 (2</a:t>
            </a:r>
            <a:r>
              <a:rPr lang="en-US" altLang="zh-CN" sz="2400" baseline="30000" dirty="0">
                <a:solidFill>
                  <a:srgbClr val="002060"/>
                </a:solidFill>
                <a:latin typeface="+mj-lt"/>
                <a:ea typeface="华文中宋" pitchFamily="2" charset="-122"/>
              </a:rPr>
              <a:t>15</a:t>
            </a:r>
            <a:r>
              <a:rPr lang="en-US" altLang="zh-CN" sz="2400" dirty="0">
                <a:solidFill>
                  <a:srgbClr val="002060"/>
                </a:solidFill>
                <a:latin typeface="+mj-lt"/>
                <a:ea typeface="华文中宋" pitchFamily="2" charset="-122"/>
              </a:rPr>
              <a:t>-1)</a:t>
            </a: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rgbClr val="002060"/>
                </a:solidFill>
                <a:latin typeface="+mj-lt"/>
                <a:ea typeface="华文中宋" pitchFamily="2" charset="-122"/>
              </a:rPr>
              <a:t>int			</a:t>
            </a:r>
            <a:r>
              <a:rPr lang="en-US" altLang="zh-CN" sz="2400" dirty="0" err="1">
                <a:solidFill>
                  <a:srgbClr val="002060"/>
                </a:solidFill>
                <a:latin typeface="+mj-lt"/>
                <a:ea typeface="华文中宋" pitchFamily="2" charset="-122"/>
              </a:rPr>
              <a:t>largestInteger</a:t>
            </a:r>
            <a:r>
              <a:rPr lang="en-US" altLang="zh-CN" sz="2400" dirty="0">
                <a:solidFill>
                  <a:srgbClr val="002060"/>
                </a:solidFill>
                <a:latin typeface="+mj-lt"/>
                <a:ea typeface="华文中宋" pitchFamily="2" charset="-122"/>
              </a:rPr>
              <a:t>	=	</a:t>
            </a:r>
            <a:r>
              <a:rPr lang="en-US" altLang="zh-CN" sz="2400" dirty="0" err="1">
                <a:solidFill>
                  <a:srgbClr val="002060"/>
                </a:solidFill>
                <a:latin typeface="+mj-lt"/>
                <a:ea typeface="华文中宋" pitchFamily="2" charset="-122"/>
              </a:rPr>
              <a:t>Integer.</a:t>
            </a:r>
            <a:r>
              <a:rPr lang="en-US" altLang="zh-CN" sz="2400" b="1" dirty="0" err="1">
                <a:solidFill>
                  <a:srgbClr val="C00000"/>
                </a:solidFill>
                <a:latin typeface="+mj-lt"/>
                <a:ea typeface="华文中宋" pitchFamily="2" charset="-122"/>
              </a:rPr>
              <a:t>MAX_VALUE</a:t>
            </a:r>
            <a:r>
              <a:rPr lang="en-US" altLang="zh-CN" sz="2400" dirty="0">
                <a:solidFill>
                  <a:srgbClr val="002060"/>
                </a:solidFill>
                <a:latin typeface="+mj-lt"/>
                <a:ea typeface="华文中宋" pitchFamily="2" charset="-122"/>
              </a:rPr>
              <a:t>;	//2147483647 (2</a:t>
            </a:r>
            <a:r>
              <a:rPr lang="en-US" altLang="zh-CN" sz="2400" baseline="30000" dirty="0">
                <a:solidFill>
                  <a:srgbClr val="002060"/>
                </a:solidFill>
                <a:latin typeface="+mj-lt"/>
                <a:ea typeface="华文中宋" pitchFamily="2" charset="-122"/>
              </a:rPr>
              <a:t>31</a:t>
            </a:r>
            <a:r>
              <a:rPr lang="en-US" altLang="zh-CN" sz="2400" dirty="0">
                <a:solidFill>
                  <a:srgbClr val="002060"/>
                </a:solidFill>
                <a:latin typeface="+mj-lt"/>
                <a:ea typeface="华文中宋" pitchFamily="2" charset="-122"/>
              </a:rPr>
              <a:t>-1)</a:t>
            </a: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rgbClr val="002060"/>
                </a:solidFill>
                <a:latin typeface="+mj-lt"/>
                <a:ea typeface="华文中宋" pitchFamily="2" charset="-122"/>
              </a:rPr>
              <a:t>long	</a:t>
            </a:r>
            <a:r>
              <a:rPr lang="en-US" altLang="zh-CN" sz="2400" dirty="0" err="1">
                <a:solidFill>
                  <a:srgbClr val="002060"/>
                </a:solidFill>
                <a:latin typeface="+mj-lt"/>
                <a:ea typeface="华文中宋" pitchFamily="2" charset="-122"/>
              </a:rPr>
              <a:t>largestLong</a:t>
            </a:r>
            <a:r>
              <a:rPr lang="en-US" altLang="zh-CN" sz="2400" dirty="0">
                <a:solidFill>
                  <a:srgbClr val="002060"/>
                </a:solidFill>
                <a:latin typeface="+mj-lt"/>
                <a:ea typeface="华文中宋" pitchFamily="2" charset="-122"/>
              </a:rPr>
              <a:t>	=	</a:t>
            </a:r>
            <a:r>
              <a:rPr lang="en-US" altLang="zh-CN" sz="2400" dirty="0" err="1">
                <a:solidFill>
                  <a:srgbClr val="002060"/>
                </a:solidFill>
                <a:latin typeface="+mj-lt"/>
                <a:ea typeface="华文中宋" pitchFamily="2" charset="-122"/>
              </a:rPr>
              <a:t>Long.</a:t>
            </a:r>
            <a:r>
              <a:rPr lang="en-US" altLang="zh-CN" sz="2400" b="1" dirty="0" err="1">
                <a:solidFill>
                  <a:srgbClr val="C00000"/>
                </a:solidFill>
                <a:latin typeface="+mj-lt"/>
                <a:ea typeface="华文中宋" pitchFamily="2" charset="-122"/>
              </a:rPr>
              <a:t>MAX_VALUE</a:t>
            </a:r>
            <a:r>
              <a:rPr lang="en-US" altLang="zh-CN" sz="2400" dirty="0">
                <a:solidFill>
                  <a:srgbClr val="002060"/>
                </a:solidFill>
                <a:latin typeface="+mj-lt"/>
                <a:ea typeface="华文中宋" pitchFamily="2" charset="-122"/>
              </a:rPr>
              <a:t>;		//9223372036854775807</a:t>
            </a: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rgbClr val="002060"/>
                </a:solidFill>
                <a:latin typeface="+mj-lt"/>
                <a:ea typeface="华文中宋" pitchFamily="2" charset="-122"/>
              </a:rPr>
              <a:t>float	</a:t>
            </a:r>
            <a:r>
              <a:rPr lang="en-US" altLang="zh-CN" sz="2400" dirty="0" err="1">
                <a:solidFill>
                  <a:srgbClr val="002060"/>
                </a:solidFill>
                <a:latin typeface="+mj-lt"/>
                <a:ea typeface="华文中宋" pitchFamily="2" charset="-122"/>
              </a:rPr>
              <a:t>largestFloat</a:t>
            </a:r>
            <a:r>
              <a:rPr lang="en-US" altLang="zh-CN" sz="2400" dirty="0">
                <a:solidFill>
                  <a:srgbClr val="002060"/>
                </a:solidFill>
                <a:latin typeface="+mj-lt"/>
                <a:ea typeface="华文中宋" pitchFamily="2" charset="-122"/>
              </a:rPr>
              <a:t>	=	</a:t>
            </a:r>
            <a:r>
              <a:rPr lang="en-US" altLang="zh-CN" sz="2400" dirty="0" err="1">
                <a:solidFill>
                  <a:srgbClr val="002060"/>
                </a:solidFill>
                <a:latin typeface="+mj-lt"/>
                <a:ea typeface="华文中宋" pitchFamily="2" charset="-122"/>
              </a:rPr>
              <a:t>Float.</a:t>
            </a:r>
            <a:r>
              <a:rPr lang="en-US" altLang="zh-CN" sz="2400" b="1" dirty="0" err="1">
                <a:solidFill>
                  <a:srgbClr val="C00000"/>
                </a:solidFill>
                <a:latin typeface="+mj-lt"/>
                <a:ea typeface="华文中宋" pitchFamily="2" charset="-122"/>
              </a:rPr>
              <a:t>MAX_VALUE</a:t>
            </a:r>
            <a:r>
              <a:rPr lang="en-US" altLang="zh-CN" sz="2400" dirty="0">
                <a:solidFill>
                  <a:srgbClr val="002060"/>
                </a:solidFill>
                <a:latin typeface="+mj-lt"/>
                <a:ea typeface="华文中宋" pitchFamily="2" charset="-122"/>
              </a:rPr>
              <a:t>;		//3.40282e+38</a:t>
            </a: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rgbClr val="002060"/>
                </a:solidFill>
                <a:latin typeface="+mj-lt"/>
                <a:ea typeface="华文中宋" pitchFamily="2" charset="-122"/>
              </a:rPr>
              <a:t>double	</a:t>
            </a:r>
            <a:r>
              <a:rPr lang="en-US" altLang="zh-CN" sz="2400" dirty="0" err="1">
                <a:solidFill>
                  <a:srgbClr val="002060"/>
                </a:solidFill>
                <a:latin typeface="+mj-lt"/>
                <a:ea typeface="华文中宋" pitchFamily="2" charset="-122"/>
              </a:rPr>
              <a:t>largestDouble</a:t>
            </a:r>
            <a:r>
              <a:rPr lang="en-US" altLang="zh-CN" sz="2400" dirty="0">
                <a:solidFill>
                  <a:srgbClr val="002060"/>
                </a:solidFill>
                <a:latin typeface="+mj-lt"/>
                <a:ea typeface="华文中宋" pitchFamily="2" charset="-122"/>
              </a:rPr>
              <a:t>	=	</a:t>
            </a:r>
            <a:r>
              <a:rPr lang="en-US" altLang="zh-CN" sz="2400" dirty="0" err="1">
                <a:solidFill>
                  <a:srgbClr val="002060"/>
                </a:solidFill>
                <a:latin typeface="+mj-lt"/>
                <a:ea typeface="华文中宋" pitchFamily="2" charset="-122"/>
              </a:rPr>
              <a:t>Double.</a:t>
            </a:r>
            <a:r>
              <a:rPr lang="en-US" altLang="zh-CN" sz="2400" b="1" dirty="0" err="1">
                <a:solidFill>
                  <a:srgbClr val="C00000"/>
                </a:solidFill>
                <a:latin typeface="+mj-lt"/>
                <a:ea typeface="华文中宋" pitchFamily="2" charset="-122"/>
              </a:rPr>
              <a:t>MAX_VALUE</a:t>
            </a:r>
            <a:r>
              <a:rPr lang="en-US" altLang="zh-CN" sz="2400" dirty="0">
                <a:solidFill>
                  <a:srgbClr val="002060"/>
                </a:solidFill>
                <a:latin typeface="+mj-lt"/>
                <a:ea typeface="华文中宋" pitchFamily="2" charset="-122"/>
              </a:rPr>
              <a:t>;	//1.79769e+308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04B4DD27-6FD6-114C-BD49-A6846AFEAE40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400" b="1" spc="-5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java.lang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中的基本数据类型包装类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8883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10000" y="2690337"/>
            <a:ext cx="4572000" cy="22297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err="1">
                <a:solidFill>
                  <a:srgbClr val="7030A0"/>
                </a:solidFill>
                <a:latin typeface="Calibri" pitchFamily="34" charset="0"/>
                <a:ea typeface="微软雅黑" pitchFamily="34" charset="-122"/>
              </a:rPr>
              <a:t>java.lang.</a:t>
            </a:r>
            <a:r>
              <a:rPr lang="en-US" altLang="zh-CN" sz="3200" dirty="0" err="1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String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类</a:t>
            </a:r>
          </a:p>
          <a:p>
            <a:pPr>
              <a:lnSpc>
                <a:spcPct val="150000"/>
              </a:lnSpc>
            </a:pPr>
            <a:r>
              <a:rPr lang="en-US" altLang="zh-CN" sz="3200" dirty="0" err="1">
                <a:solidFill>
                  <a:srgbClr val="7030A0"/>
                </a:solidFill>
                <a:latin typeface="Calibri" pitchFamily="34" charset="0"/>
                <a:ea typeface="微软雅黑" pitchFamily="34" charset="-122"/>
              </a:rPr>
              <a:t>java.lang.</a:t>
            </a:r>
            <a:r>
              <a:rPr lang="en-US" altLang="zh-CN" sz="3200" dirty="0" err="1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StringBuffer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类</a:t>
            </a:r>
          </a:p>
          <a:p>
            <a:pPr>
              <a:lnSpc>
                <a:spcPct val="150000"/>
              </a:lnSpc>
            </a:pPr>
            <a:r>
              <a:rPr lang="en-US" altLang="zh-CN" sz="3200" dirty="0" err="1">
                <a:solidFill>
                  <a:srgbClr val="7030A0"/>
                </a:solidFill>
                <a:latin typeface="Calibri" pitchFamily="34" charset="0"/>
                <a:ea typeface="微软雅黑" pitchFamily="34" charset="-122"/>
              </a:rPr>
              <a:t>java.util.</a:t>
            </a:r>
            <a:r>
              <a:rPr lang="en-US" altLang="zh-CN" sz="3200" dirty="0" err="1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StringTokenizer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类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B234DB5-4EA5-B24C-BD9C-5D2A7C5FB968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中与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String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相关的类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7188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161928" y="2211925"/>
            <a:ext cx="6030416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String()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String(byte[] bytes)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String(byte[] bytes,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offset,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length)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String(byte[] bytes, String 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charsetName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String(char[] value)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String(char[] value,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offset,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count)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String(String original) 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5680" y="1772817"/>
            <a:ext cx="4320480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java.lang.String</a:t>
            </a:r>
            <a:r>
              <a:rPr lang="zh-CN" altLang="en-US" sz="2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的构造函数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EC41B4FA-CCB9-BD41-B594-2E1DBA9B4392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中与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String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相关的类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84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6254" y="1568981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Chapter6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36160" y="1575857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Chapter7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023992" y="1496974"/>
            <a:ext cx="0" cy="4740339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60096" y="2122978"/>
            <a:ext cx="3528392" cy="3359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400" dirty="0">
                <a:latin typeface="Calibri" pitchFamily="34" charset="0"/>
              </a:rPr>
              <a:t>Java</a:t>
            </a:r>
            <a:r>
              <a:rPr lang="zh-CN" altLang="en-US" sz="2400" dirty="0">
                <a:latin typeface="Calibri" pitchFamily="34" charset="0"/>
              </a:rPr>
              <a:t>常用类及其</a:t>
            </a:r>
            <a:r>
              <a:rPr lang="en-US" altLang="zh-CN" sz="2400" dirty="0">
                <a:latin typeface="Calibri" pitchFamily="34" charset="0"/>
              </a:rPr>
              <a:t>API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400" dirty="0" err="1">
                <a:latin typeface="Calibri" pitchFamily="34" charset="0"/>
              </a:rPr>
              <a:t>Java.lang.Object</a:t>
            </a:r>
            <a:endParaRPr lang="en-US" altLang="zh-CN" sz="2400" dirty="0">
              <a:latin typeface="Calibri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400" dirty="0" err="1">
                <a:latin typeface="Calibri" pitchFamily="34" charset="0"/>
              </a:rPr>
              <a:t>Java.lang.System</a:t>
            </a:r>
            <a:endParaRPr lang="en-US" altLang="zh-CN" sz="2400" dirty="0">
              <a:latin typeface="Calibri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C00000"/>
                </a:solidFill>
                <a:latin typeface="Calibri" pitchFamily="34" charset="0"/>
              </a:rPr>
              <a:t>基本数据类型的包装类</a:t>
            </a:r>
            <a:endParaRPr lang="en-US" altLang="zh-CN" sz="2400" dirty="0">
              <a:solidFill>
                <a:srgbClr val="C00000"/>
              </a:solidFill>
              <a:latin typeface="Calibri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C00000"/>
                </a:solidFill>
                <a:latin typeface="Calibri" pitchFamily="34" charset="0"/>
              </a:rPr>
              <a:t>字符串操作类</a:t>
            </a:r>
            <a:endParaRPr lang="en-US" altLang="zh-CN" sz="2400" dirty="0">
              <a:solidFill>
                <a:srgbClr val="C00000"/>
              </a:solidFill>
              <a:latin typeface="Calibri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C00000"/>
                </a:solidFill>
                <a:latin typeface="Calibri" pitchFamily="34" charset="0"/>
              </a:rPr>
              <a:t>常用对象操作</a:t>
            </a:r>
            <a:endParaRPr lang="en-US" altLang="zh-CN" sz="24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5483" y="2132857"/>
            <a:ext cx="3528389" cy="3359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/>
              <a:t>对象的创建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/>
              <a:t>对象的使用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/>
              <a:t>类的继承、多态、封装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/>
              <a:t>抽象类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/>
              <a:t>接口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/>
              <a:t>面向对象编程范例</a:t>
            </a:r>
            <a:endParaRPr lang="en-US" altLang="zh-CN" sz="2400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01C02CDA-6C9C-B94C-8678-C754787692F9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1369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87488" y="2204865"/>
            <a:ext cx="3962400" cy="30019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String s = new String();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char c[] = {‘a’, ‘b’, ‘c’};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String s = new String(c);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char c[] = {‘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语’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, ‘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言’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};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String s = new String(c);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458272" y="2204865"/>
            <a:ext cx="3886200" cy="300196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byte b[] = {97, 98, 99};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String s = new String(b);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String s = “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abc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”;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String s = “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语言”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String s = “”;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EFDF443-8854-0E45-AB32-2829FEA5AA8E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中与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String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相关的类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1112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667000" y="1916832"/>
            <a:ext cx="7086600" cy="2438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String s1 = "java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语言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";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String s2 = "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JavA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语言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";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System.out.println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(s1.equals(s2));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System.out.println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(s1.equalsIgnoreCase(s2));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System.out.println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(s1.compareTo(s2));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System.out.println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(s1.compareToIgnoreCase(s2));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667000" y="4355232"/>
            <a:ext cx="7086600" cy="9144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运行结果：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false  true  32  0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161BF486-A8D3-4D41-8D02-AC29A37FAC93}"/>
              </a:ext>
            </a:extLst>
          </p:cNvPr>
          <p:cNvCxnSpPr/>
          <p:nvPr/>
        </p:nvCxnSpPr>
        <p:spPr>
          <a:xfrm>
            <a:off x="4295800" y="501317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AD2BC07-B3AD-4F48-B8D8-9CA7FBE1DE34}"/>
              </a:ext>
            </a:extLst>
          </p:cNvPr>
          <p:cNvSpPr txBox="1"/>
          <p:nvPr/>
        </p:nvSpPr>
        <p:spPr>
          <a:xfrm>
            <a:off x="3290927" y="566124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ASCII:</a:t>
            </a: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j=106</a:t>
            </a: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J=74</a:t>
            </a: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59A37567-BA69-9143-A8F2-5B3D658D8ED2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中与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String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相关的类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8716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59496" y="1732384"/>
            <a:ext cx="4506788" cy="2438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String s1 = "java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语言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";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String s2 = "java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语言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";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System.out.println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(s1==s2);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System.out.println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(s1.equals (s2));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54796" y="4170784"/>
            <a:ext cx="4511488" cy="9144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运行结果：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true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true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25716" y="1732384"/>
            <a:ext cx="4506788" cy="2438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String s1 = new String(“java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语言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”);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String s2 = new String(“java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语言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”);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System.out.println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(s1==s2);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System.out.println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(s1.equals (s2));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31106" y="4170784"/>
            <a:ext cx="4511488" cy="9144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运行结果：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false  true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2567608" y="5373216"/>
            <a:ext cx="2029204" cy="1224136"/>
            <a:chOff x="1043608" y="5373216"/>
            <a:chExt cx="2029204" cy="1224136"/>
          </a:xfrm>
        </p:grpSpPr>
        <p:sp>
          <p:nvSpPr>
            <p:cNvPr id="3" name="矩形 2"/>
            <p:cNvSpPr/>
            <p:nvPr/>
          </p:nvSpPr>
          <p:spPr>
            <a:xfrm>
              <a:off x="1043608" y="5373216"/>
              <a:ext cx="720080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s1</a:t>
              </a:r>
              <a:endParaRPr lang="zh-CN" altLang="en-US" sz="2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352732" y="5373216"/>
              <a:ext cx="720080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s2</a:t>
              </a:r>
              <a:endParaRPr lang="zh-CN" altLang="en-US" sz="24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043608" y="6165304"/>
              <a:ext cx="2029204" cy="4320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java</a:t>
              </a: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语言</a:t>
              </a:r>
            </a:p>
          </p:txBody>
        </p:sp>
        <p:cxnSp>
          <p:nvCxnSpPr>
            <p:cNvPr id="12" name="直接箭头连接符 11"/>
            <p:cNvCxnSpPr>
              <a:stCxn id="3" idx="2"/>
              <a:endCxn id="5" idx="0"/>
            </p:cNvCxnSpPr>
            <p:nvPr/>
          </p:nvCxnSpPr>
          <p:spPr>
            <a:xfrm>
              <a:off x="1403648" y="5805264"/>
              <a:ext cx="654562" cy="360040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0" idx="2"/>
              <a:endCxn id="5" idx="0"/>
            </p:cNvCxnSpPr>
            <p:nvPr/>
          </p:nvCxnSpPr>
          <p:spPr>
            <a:xfrm flipH="1">
              <a:off x="2058210" y="5805264"/>
              <a:ext cx="654562" cy="360040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6528048" y="5373216"/>
            <a:ext cx="3359260" cy="1224136"/>
            <a:chOff x="5004048" y="5373216"/>
            <a:chExt cx="3359260" cy="1224136"/>
          </a:xfrm>
        </p:grpSpPr>
        <p:sp>
          <p:nvSpPr>
            <p:cNvPr id="15" name="矩形 14"/>
            <p:cNvSpPr/>
            <p:nvPr/>
          </p:nvSpPr>
          <p:spPr>
            <a:xfrm>
              <a:off x="5639140" y="5373216"/>
              <a:ext cx="720080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s1</a:t>
              </a:r>
              <a:endParaRPr lang="zh-CN" altLang="en-US" sz="24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6948264" y="5373216"/>
              <a:ext cx="720080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s2</a:t>
              </a:r>
              <a:endParaRPr lang="zh-CN" altLang="en-US" sz="24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5004048" y="6165304"/>
              <a:ext cx="1440160" cy="4320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java</a:t>
              </a: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语言</a:t>
              </a:r>
            </a:p>
          </p:txBody>
        </p:sp>
        <p:cxnSp>
          <p:nvCxnSpPr>
            <p:cNvPr id="18" name="直接箭头连接符 17"/>
            <p:cNvCxnSpPr>
              <a:stCxn id="15" idx="2"/>
              <a:endCxn id="17" idx="0"/>
            </p:cNvCxnSpPr>
            <p:nvPr/>
          </p:nvCxnSpPr>
          <p:spPr>
            <a:xfrm flipH="1">
              <a:off x="5724128" y="5805264"/>
              <a:ext cx="275052" cy="360040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6" idx="2"/>
              <a:endCxn id="24" idx="0"/>
            </p:cNvCxnSpPr>
            <p:nvPr/>
          </p:nvCxnSpPr>
          <p:spPr>
            <a:xfrm>
              <a:off x="7308304" y="5805264"/>
              <a:ext cx="334924" cy="347283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6923148" y="6152547"/>
              <a:ext cx="1440160" cy="4320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java</a:t>
              </a: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语言</a:t>
              </a:r>
            </a:p>
          </p:txBody>
        </p:sp>
      </p:grpSp>
      <p:sp>
        <p:nvSpPr>
          <p:cNvPr id="23" name="object 2">
            <a:extLst>
              <a:ext uri="{FF2B5EF4-FFF2-40B4-BE49-F238E27FC236}">
                <a16:creationId xmlns:a16="http://schemas.microsoft.com/office/drawing/2014/main" id="{6579245E-2341-1E4D-97F8-F0E3C8AE47B1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中与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String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相关的类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51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38400" y="1844824"/>
            <a:ext cx="5486400" cy="36576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String s1 = "java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语言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";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String s2 = "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JavA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语言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";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System.out.println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(s1.length());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System.out.println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(s2.length());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System.out.println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(s1.substring(0, 4));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System.out.println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(s1.substring(4));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System.out.println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(s1.charAt(0));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924800" y="1844824"/>
            <a:ext cx="1843088" cy="36576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运行结果：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6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6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java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语言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j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069F27E9-4CFE-F644-9D72-C6402B42674D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中与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String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相关的类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7696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063552" y="191683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字符串分割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: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按指定的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正则表达式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将字符串分割成一个字符串数组</a:t>
            </a:r>
          </a:p>
        </p:txBody>
      </p:sp>
      <p:sp>
        <p:nvSpPr>
          <p:cNvPr id="5" name="矩形 4"/>
          <p:cNvSpPr/>
          <p:nvPr/>
        </p:nvSpPr>
        <p:spPr>
          <a:xfrm>
            <a:off x="2438400" y="2518158"/>
            <a:ext cx="5601816" cy="6228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/>
              <a:t>public String[] split(String regex) </a:t>
            </a:r>
          </a:p>
        </p:txBody>
      </p:sp>
      <p:sp>
        <p:nvSpPr>
          <p:cNvPr id="8" name="矩形 7"/>
          <p:cNvSpPr/>
          <p:nvPr/>
        </p:nvSpPr>
        <p:spPr>
          <a:xfrm>
            <a:off x="3448400" y="3729572"/>
            <a:ext cx="55999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 s = “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boo:and:foo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”;</a:t>
            </a:r>
          </a:p>
          <a:p>
            <a:r>
              <a:rPr lang="en-US" altLang="zh-CN" sz="2800" dirty="0">
                <a:solidFill>
                  <a:schemeClr val="accent2"/>
                </a:solidFill>
              </a:rPr>
              <a:t>String[] Result = </a:t>
            </a:r>
            <a:r>
              <a:rPr lang="en-US" altLang="zh-CN" sz="2800" dirty="0" err="1">
                <a:solidFill>
                  <a:schemeClr val="accent2"/>
                </a:solidFill>
              </a:rPr>
              <a:t>s.split</a:t>
            </a:r>
            <a:r>
              <a:rPr lang="en-US" altLang="zh-CN" sz="2800" dirty="0">
                <a:solidFill>
                  <a:schemeClr val="accent2"/>
                </a:solidFill>
              </a:rPr>
              <a:t>(“:”);</a:t>
            </a:r>
          </a:p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Regex    Result</a:t>
            </a:r>
          </a:p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“:”               { “boo”, “and”, “foo” }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17C5F02-9892-6E42-B322-D88304E5774F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中与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String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相关的类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50BAE7-705E-4441-B670-9B6F254167B1}"/>
              </a:ext>
            </a:extLst>
          </p:cNvPr>
          <p:cNvSpPr txBox="1"/>
          <p:nvPr/>
        </p:nvSpPr>
        <p:spPr>
          <a:xfrm>
            <a:off x="4583832" y="137008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字符串的某种模式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5597340-F6F5-2145-9AD9-0AD599F0A0AD}"/>
              </a:ext>
            </a:extLst>
          </p:cNvPr>
          <p:cNvCxnSpPr>
            <a:endCxn id="10" idx="2"/>
          </p:cNvCxnSpPr>
          <p:nvPr/>
        </p:nvCxnSpPr>
        <p:spPr>
          <a:xfrm flipV="1">
            <a:off x="5599494" y="1739413"/>
            <a:ext cx="1" cy="17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529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17C5F02-9892-6E42-B322-D88304E5774F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中与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String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相关的类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B21A8A-6C7A-4644-864B-6709BB35D3AF}"/>
              </a:ext>
            </a:extLst>
          </p:cNvPr>
          <p:cNvSpPr txBox="1"/>
          <p:nvPr/>
        </p:nvSpPr>
        <p:spPr>
          <a:xfrm>
            <a:off x="423730" y="1556792"/>
            <a:ext cx="6181500" cy="1754326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" altLang="zh-CN" dirty="0">
                <a:effectLst/>
                <a:latin typeface="Menlo" panose="020B0609030804020204" pitchFamily="49" charset="0"/>
              </a:rPr>
              <a:t>String address = </a:t>
            </a:r>
            <a:r>
              <a:rPr lang="en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浙江省</a:t>
            </a:r>
            <a:r>
              <a:rPr lang="en-US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杭州市</a:t>
            </a:r>
            <a:r>
              <a:rPr lang="en-US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钱塘区</a:t>
            </a:r>
            <a:r>
              <a:rPr lang="en-US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zh-CN" dirty="0">
                <a:effectLst/>
                <a:latin typeface="Menlo" panose="020B0609030804020204" pitchFamily="49" charset="0"/>
              </a:rPr>
              <a:t>;</a:t>
            </a:r>
            <a:endParaRPr lang="en" altLang="zh-CN" dirty="0">
              <a:effectLst/>
              <a:latin typeface="Menlo" panose="020B0609030804020204" pitchFamily="49" charset="0"/>
            </a:endParaRPr>
          </a:p>
          <a:p>
            <a:r>
              <a:rPr lang="en" altLang="zh-CN" dirty="0" err="1">
                <a:effectLst/>
                <a:latin typeface="Menlo" panose="020B0609030804020204" pitchFamily="49" charset="0"/>
              </a:rPr>
              <a:t>System.</a:t>
            </a:r>
            <a:r>
              <a:rPr lang="en" altLang="zh-CN" b="1" i="1" dirty="0" err="1">
                <a:solidFill>
                  <a:srgbClr val="0000C0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" altLang="zh-CN" dirty="0" err="1">
                <a:effectLst/>
                <a:latin typeface="Menlo" panose="020B0609030804020204" pitchFamily="49" charset="0"/>
              </a:rPr>
              <a:t>.println</a:t>
            </a:r>
            <a:r>
              <a:rPr lang="en" altLang="zh-CN" dirty="0">
                <a:effectLst/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address</a:t>
            </a:r>
            <a:r>
              <a:rPr lang="en" altLang="zh-CN" dirty="0"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effectLst/>
                <a:latin typeface="Menlo" panose="020B0609030804020204" pitchFamily="49" charset="0"/>
              </a:rPr>
              <a:t>String[] </a:t>
            </a:r>
            <a:r>
              <a:rPr lang="en" altLang="zh-CN" dirty="0" err="1">
                <a:effectLst/>
                <a:latin typeface="Menlo" panose="020B0609030804020204" pitchFamily="49" charset="0"/>
              </a:rPr>
              <a:t>splitAddress</a:t>
            </a:r>
            <a:r>
              <a:rPr lang="en" altLang="zh-CN" dirty="0">
                <a:effectLst/>
                <a:latin typeface="Menlo" panose="020B0609030804020204" pitchFamily="49" charset="0"/>
              </a:rPr>
              <a:t> = </a:t>
            </a:r>
            <a:r>
              <a:rPr lang="en" altLang="zh-CN" dirty="0" err="1">
                <a:effectLst/>
                <a:latin typeface="Menlo" panose="020B0609030804020204" pitchFamily="49" charset="0"/>
              </a:rPr>
              <a:t>address.split</a:t>
            </a:r>
            <a:r>
              <a:rPr lang="en" altLang="zh-CN" dirty="0">
                <a:effectLst/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"\");</a:t>
            </a:r>
            <a:endParaRPr lang="en" altLang="zh-CN" dirty="0"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zh-CN" dirty="0">
                <a:effectLst/>
                <a:latin typeface="Menlo" panose="020B0609030804020204" pitchFamily="49" charset="0"/>
              </a:rPr>
              <a:t> (String str : </a:t>
            </a:r>
            <a:r>
              <a:rPr lang="en" altLang="zh-CN" dirty="0" err="1">
                <a:effectLst/>
                <a:latin typeface="Menlo" panose="020B0609030804020204" pitchFamily="49" charset="0"/>
              </a:rPr>
              <a:t>splitAddress</a:t>
            </a:r>
            <a:r>
              <a:rPr lang="en" altLang="zh-CN" dirty="0"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" altLang="zh-CN" dirty="0">
                <a:effectLst/>
                <a:latin typeface="Menlo" panose="020B0609030804020204" pitchFamily="49" charset="0"/>
              </a:rPr>
              <a:t>	</a:t>
            </a:r>
            <a:r>
              <a:rPr lang="en" altLang="zh-CN" dirty="0" err="1">
                <a:effectLst/>
                <a:latin typeface="Menlo" panose="020B0609030804020204" pitchFamily="49" charset="0"/>
              </a:rPr>
              <a:t>System.out.println</a:t>
            </a:r>
            <a:r>
              <a:rPr lang="en" altLang="zh-CN" dirty="0">
                <a:effectLst/>
                <a:latin typeface="Menlo" panose="020B0609030804020204" pitchFamily="49" charset="0"/>
              </a:rPr>
              <a:t>(str);</a:t>
            </a:r>
          </a:p>
          <a:p>
            <a:r>
              <a:rPr lang="en" altLang="zh-CN" dirty="0"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6160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17C5F02-9892-6E42-B322-D88304E5774F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中与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String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相关的类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B21A8A-6C7A-4644-864B-6709BB35D3AF}"/>
              </a:ext>
            </a:extLst>
          </p:cNvPr>
          <p:cNvSpPr txBox="1"/>
          <p:nvPr/>
        </p:nvSpPr>
        <p:spPr>
          <a:xfrm>
            <a:off x="423730" y="1556792"/>
            <a:ext cx="6181500" cy="1754326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" altLang="zh-CN" dirty="0">
                <a:effectLst/>
                <a:latin typeface="Menlo" panose="020B0609030804020204" pitchFamily="49" charset="0"/>
              </a:rPr>
              <a:t>String address = </a:t>
            </a:r>
            <a:r>
              <a:rPr lang="en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浙江省</a:t>
            </a:r>
            <a:r>
              <a:rPr lang="en-US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杭州市</a:t>
            </a:r>
            <a:r>
              <a:rPr lang="en-US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钱塘区</a:t>
            </a:r>
            <a:r>
              <a:rPr lang="en-US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zh-CN" dirty="0">
                <a:effectLst/>
                <a:latin typeface="Menlo" panose="020B0609030804020204" pitchFamily="49" charset="0"/>
              </a:rPr>
              <a:t>;</a:t>
            </a:r>
            <a:endParaRPr lang="en" altLang="zh-CN" dirty="0">
              <a:effectLst/>
              <a:latin typeface="Menlo" panose="020B0609030804020204" pitchFamily="49" charset="0"/>
            </a:endParaRPr>
          </a:p>
          <a:p>
            <a:r>
              <a:rPr lang="en" altLang="zh-CN" dirty="0" err="1">
                <a:effectLst/>
                <a:latin typeface="Menlo" panose="020B0609030804020204" pitchFamily="49" charset="0"/>
              </a:rPr>
              <a:t>System.</a:t>
            </a:r>
            <a:r>
              <a:rPr lang="en" altLang="zh-CN" b="1" i="1" dirty="0" err="1">
                <a:solidFill>
                  <a:srgbClr val="0000C0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" altLang="zh-CN" dirty="0" err="1">
                <a:effectLst/>
                <a:latin typeface="Menlo" panose="020B0609030804020204" pitchFamily="49" charset="0"/>
              </a:rPr>
              <a:t>.println</a:t>
            </a:r>
            <a:r>
              <a:rPr lang="en" altLang="zh-CN" dirty="0">
                <a:effectLst/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address</a:t>
            </a:r>
            <a:r>
              <a:rPr lang="en" altLang="zh-CN" dirty="0"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effectLst/>
                <a:latin typeface="Menlo" panose="020B0609030804020204" pitchFamily="49" charset="0"/>
              </a:rPr>
              <a:t>String[] </a:t>
            </a:r>
            <a:r>
              <a:rPr lang="en" altLang="zh-CN" dirty="0" err="1">
                <a:effectLst/>
                <a:latin typeface="Menlo" panose="020B0609030804020204" pitchFamily="49" charset="0"/>
              </a:rPr>
              <a:t>splitAddress</a:t>
            </a:r>
            <a:r>
              <a:rPr lang="en" altLang="zh-CN" dirty="0">
                <a:effectLst/>
                <a:latin typeface="Menlo" panose="020B0609030804020204" pitchFamily="49" charset="0"/>
              </a:rPr>
              <a:t> = </a:t>
            </a:r>
            <a:r>
              <a:rPr lang="en" altLang="zh-CN" dirty="0" err="1">
                <a:effectLst/>
                <a:latin typeface="Menlo" panose="020B0609030804020204" pitchFamily="49" charset="0"/>
              </a:rPr>
              <a:t>address.split</a:t>
            </a:r>
            <a:r>
              <a:rPr lang="en" altLang="zh-CN" dirty="0">
                <a:effectLst/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"\");</a:t>
            </a:r>
            <a:endParaRPr lang="en" altLang="zh-CN" dirty="0"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zh-CN" dirty="0">
                <a:effectLst/>
                <a:latin typeface="Menlo" panose="020B0609030804020204" pitchFamily="49" charset="0"/>
              </a:rPr>
              <a:t> (String str : </a:t>
            </a:r>
            <a:r>
              <a:rPr lang="en" altLang="zh-CN" dirty="0" err="1">
                <a:effectLst/>
                <a:latin typeface="Menlo" panose="020B0609030804020204" pitchFamily="49" charset="0"/>
              </a:rPr>
              <a:t>splitAddress</a:t>
            </a:r>
            <a:r>
              <a:rPr lang="en" altLang="zh-CN" dirty="0"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" altLang="zh-CN" dirty="0">
                <a:effectLst/>
                <a:latin typeface="Menlo" panose="020B0609030804020204" pitchFamily="49" charset="0"/>
              </a:rPr>
              <a:t>	</a:t>
            </a:r>
            <a:r>
              <a:rPr lang="en" altLang="zh-CN" dirty="0" err="1">
                <a:effectLst/>
                <a:latin typeface="Menlo" panose="020B0609030804020204" pitchFamily="49" charset="0"/>
              </a:rPr>
              <a:t>System.out.println</a:t>
            </a:r>
            <a:r>
              <a:rPr lang="en" altLang="zh-CN" dirty="0">
                <a:effectLst/>
                <a:latin typeface="Menlo" panose="020B0609030804020204" pitchFamily="49" charset="0"/>
              </a:rPr>
              <a:t>(str);</a:t>
            </a:r>
          </a:p>
          <a:p>
            <a:r>
              <a:rPr lang="en" altLang="zh-CN" dirty="0"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2FDEDE-AF08-2A4F-B06B-4E8AD61B28F0}"/>
              </a:ext>
            </a:extLst>
          </p:cNvPr>
          <p:cNvSpPr txBox="1"/>
          <p:nvPr/>
        </p:nvSpPr>
        <p:spPr>
          <a:xfrm>
            <a:off x="2639616" y="4077072"/>
            <a:ext cx="6624736" cy="83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浙江省</a:t>
            </a:r>
            <a:r>
              <a:rPr lang="en-US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杭州市</a:t>
            </a:r>
            <a:r>
              <a:rPr lang="en-US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钱塘区</a:t>
            </a:r>
            <a:r>
              <a:rPr lang="en-US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”</a:t>
            </a:r>
          </a:p>
          <a:p>
            <a:pPr>
              <a:lnSpc>
                <a:spcPct val="150000"/>
              </a:lnSpc>
            </a:pPr>
            <a:r>
              <a:rPr kumimoji="1" lang="zh-CN" altLang="en-US" sz="1600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字符串中的</a:t>
            </a:r>
            <a:r>
              <a:rPr kumimoji="1" lang="en-US" altLang="zh-CN" sz="1600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’\’</a:t>
            </a:r>
            <a:r>
              <a:rPr kumimoji="1" lang="zh-CN" altLang="en-US" sz="1600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字符是转义字符，无法和后面的字符结合，报错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3B5ED3-3D99-5E4A-8E72-D6FDE166E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5002098"/>
            <a:ext cx="5184576" cy="299110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8C51627D-C12D-714D-80D6-126142B7F3BD}"/>
              </a:ext>
            </a:extLst>
          </p:cNvPr>
          <p:cNvSpPr/>
          <p:nvPr/>
        </p:nvSpPr>
        <p:spPr>
          <a:xfrm>
            <a:off x="2711624" y="1484784"/>
            <a:ext cx="3168352" cy="43204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6321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17C5F02-9892-6E42-B322-D88304E5774F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中与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String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相关的类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B21A8A-6C7A-4644-864B-6709BB35D3AF}"/>
              </a:ext>
            </a:extLst>
          </p:cNvPr>
          <p:cNvSpPr txBox="1"/>
          <p:nvPr/>
        </p:nvSpPr>
        <p:spPr>
          <a:xfrm>
            <a:off x="423730" y="1556792"/>
            <a:ext cx="6181500" cy="1754326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" altLang="zh-CN" dirty="0">
                <a:effectLst/>
                <a:latin typeface="Menlo" panose="020B0609030804020204" pitchFamily="49" charset="0"/>
              </a:rPr>
              <a:t>String address = </a:t>
            </a:r>
            <a:r>
              <a:rPr lang="en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浙江省</a:t>
            </a:r>
            <a:r>
              <a:rPr lang="en-US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\\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杭州市</a:t>
            </a:r>
            <a:r>
              <a:rPr lang="en-US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\\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钱塘区</a:t>
            </a:r>
            <a:r>
              <a:rPr lang="en-US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zh-CN" dirty="0">
                <a:effectLst/>
                <a:latin typeface="Menlo" panose="020B0609030804020204" pitchFamily="49" charset="0"/>
              </a:rPr>
              <a:t>;</a:t>
            </a:r>
            <a:endParaRPr lang="en" altLang="zh-CN" dirty="0">
              <a:effectLst/>
              <a:latin typeface="Menlo" panose="020B0609030804020204" pitchFamily="49" charset="0"/>
            </a:endParaRPr>
          </a:p>
          <a:p>
            <a:r>
              <a:rPr lang="en" altLang="zh-CN" dirty="0" err="1">
                <a:effectLst/>
                <a:latin typeface="Menlo" panose="020B0609030804020204" pitchFamily="49" charset="0"/>
              </a:rPr>
              <a:t>System.</a:t>
            </a:r>
            <a:r>
              <a:rPr lang="en" altLang="zh-CN" b="1" i="1" dirty="0" err="1">
                <a:solidFill>
                  <a:srgbClr val="0000C0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" altLang="zh-CN" dirty="0" err="1">
                <a:effectLst/>
                <a:latin typeface="Menlo" panose="020B0609030804020204" pitchFamily="49" charset="0"/>
              </a:rPr>
              <a:t>.println</a:t>
            </a:r>
            <a:r>
              <a:rPr lang="en" altLang="zh-CN" dirty="0">
                <a:effectLst/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address</a:t>
            </a:r>
            <a:r>
              <a:rPr lang="en" altLang="zh-CN" dirty="0"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effectLst/>
                <a:latin typeface="Menlo" panose="020B0609030804020204" pitchFamily="49" charset="0"/>
              </a:rPr>
              <a:t>String[] </a:t>
            </a:r>
            <a:r>
              <a:rPr lang="en" altLang="zh-CN" dirty="0" err="1">
                <a:effectLst/>
                <a:latin typeface="Menlo" panose="020B0609030804020204" pitchFamily="49" charset="0"/>
              </a:rPr>
              <a:t>splitAddress</a:t>
            </a:r>
            <a:r>
              <a:rPr lang="en" altLang="zh-CN" dirty="0">
                <a:effectLst/>
                <a:latin typeface="Menlo" panose="020B0609030804020204" pitchFamily="49" charset="0"/>
              </a:rPr>
              <a:t> = </a:t>
            </a:r>
            <a:r>
              <a:rPr lang="en" altLang="zh-CN" dirty="0" err="1">
                <a:effectLst/>
                <a:latin typeface="Menlo" panose="020B0609030804020204" pitchFamily="49" charset="0"/>
              </a:rPr>
              <a:t>address.split</a:t>
            </a:r>
            <a:r>
              <a:rPr lang="en" altLang="zh-CN" dirty="0">
                <a:effectLst/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"\");</a:t>
            </a:r>
            <a:endParaRPr lang="en" altLang="zh-CN" dirty="0"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zh-CN" dirty="0">
                <a:effectLst/>
                <a:latin typeface="Menlo" panose="020B0609030804020204" pitchFamily="49" charset="0"/>
              </a:rPr>
              <a:t> (String str : </a:t>
            </a:r>
            <a:r>
              <a:rPr lang="en" altLang="zh-CN" dirty="0" err="1">
                <a:effectLst/>
                <a:latin typeface="Menlo" panose="020B0609030804020204" pitchFamily="49" charset="0"/>
              </a:rPr>
              <a:t>splitAddress</a:t>
            </a:r>
            <a:r>
              <a:rPr lang="en" altLang="zh-CN" dirty="0"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" altLang="zh-CN" dirty="0">
                <a:effectLst/>
                <a:latin typeface="Menlo" panose="020B0609030804020204" pitchFamily="49" charset="0"/>
              </a:rPr>
              <a:t>	</a:t>
            </a:r>
            <a:r>
              <a:rPr lang="en" altLang="zh-CN" dirty="0" err="1">
                <a:effectLst/>
                <a:latin typeface="Menlo" panose="020B0609030804020204" pitchFamily="49" charset="0"/>
              </a:rPr>
              <a:t>System.out.println</a:t>
            </a:r>
            <a:r>
              <a:rPr lang="en" altLang="zh-CN" dirty="0">
                <a:effectLst/>
                <a:latin typeface="Menlo" panose="020B0609030804020204" pitchFamily="49" charset="0"/>
              </a:rPr>
              <a:t>(str);</a:t>
            </a:r>
          </a:p>
          <a:p>
            <a:r>
              <a:rPr lang="en" altLang="zh-CN" dirty="0"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1749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17C5F02-9892-6E42-B322-D88304E5774F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中与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String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相关的类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B21A8A-6C7A-4644-864B-6709BB35D3AF}"/>
              </a:ext>
            </a:extLst>
          </p:cNvPr>
          <p:cNvSpPr txBox="1"/>
          <p:nvPr/>
        </p:nvSpPr>
        <p:spPr>
          <a:xfrm>
            <a:off x="423730" y="1556792"/>
            <a:ext cx="6181500" cy="1754326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" altLang="zh-CN" dirty="0">
                <a:effectLst/>
                <a:latin typeface="Menlo" panose="020B0609030804020204" pitchFamily="49" charset="0"/>
              </a:rPr>
              <a:t>String address = </a:t>
            </a:r>
            <a:r>
              <a:rPr lang="en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浙江省</a:t>
            </a:r>
            <a:r>
              <a:rPr lang="en-US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\\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杭州市</a:t>
            </a:r>
            <a:r>
              <a:rPr lang="en-US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\\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钱塘区</a:t>
            </a:r>
            <a:r>
              <a:rPr lang="en-US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zh-CN" dirty="0">
                <a:effectLst/>
                <a:latin typeface="Menlo" panose="020B0609030804020204" pitchFamily="49" charset="0"/>
              </a:rPr>
              <a:t>;</a:t>
            </a:r>
            <a:endParaRPr lang="en" altLang="zh-CN" dirty="0">
              <a:effectLst/>
              <a:latin typeface="Menlo" panose="020B0609030804020204" pitchFamily="49" charset="0"/>
            </a:endParaRPr>
          </a:p>
          <a:p>
            <a:r>
              <a:rPr lang="en" altLang="zh-CN" dirty="0" err="1">
                <a:effectLst/>
                <a:latin typeface="Menlo" panose="020B0609030804020204" pitchFamily="49" charset="0"/>
              </a:rPr>
              <a:t>System.</a:t>
            </a:r>
            <a:r>
              <a:rPr lang="en" altLang="zh-CN" b="1" i="1" dirty="0" err="1">
                <a:solidFill>
                  <a:srgbClr val="0000C0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" altLang="zh-CN" dirty="0" err="1">
                <a:effectLst/>
                <a:latin typeface="Menlo" panose="020B0609030804020204" pitchFamily="49" charset="0"/>
              </a:rPr>
              <a:t>.println</a:t>
            </a:r>
            <a:r>
              <a:rPr lang="en" altLang="zh-CN" dirty="0">
                <a:effectLst/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address</a:t>
            </a:r>
            <a:r>
              <a:rPr lang="en" altLang="zh-CN" dirty="0"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effectLst/>
                <a:latin typeface="Menlo" panose="020B0609030804020204" pitchFamily="49" charset="0"/>
              </a:rPr>
              <a:t>String[] </a:t>
            </a:r>
            <a:r>
              <a:rPr lang="en" altLang="zh-CN" dirty="0" err="1">
                <a:effectLst/>
                <a:latin typeface="Menlo" panose="020B0609030804020204" pitchFamily="49" charset="0"/>
              </a:rPr>
              <a:t>splitAddress</a:t>
            </a:r>
            <a:r>
              <a:rPr lang="en" altLang="zh-CN" dirty="0">
                <a:effectLst/>
                <a:latin typeface="Menlo" panose="020B0609030804020204" pitchFamily="49" charset="0"/>
              </a:rPr>
              <a:t> = </a:t>
            </a:r>
            <a:r>
              <a:rPr lang="en" altLang="zh-CN" dirty="0" err="1">
                <a:effectLst/>
                <a:latin typeface="Menlo" panose="020B0609030804020204" pitchFamily="49" charset="0"/>
              </a:rPr>
              <a:t>address.split</a:t>
            </a:r>
            <a:r>
              <a:rPr lang="en" altLang="zh-CN" dirty="0">
                <a:effectLst/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"\");</a:t>
            </a:r>
            <a:endParaRPr lang="en" altLang="zh-CN" dirty="0"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zh-CN" dirty="0">
                <a:effectLst/>
                <a:latin typeface="Menlo" panose="020B0609030804020204" pitchFamily="49" charset="0"/>
              </a:rPr>
              <a:t> (String str : </a:t>
            </a:r>
            <a:r>
              <a:rPr lang="en" altLang="zh-CN" dirty="0" err="1">
                <a:effectLst/>
                <a:latin typeface="Menlo" panose="020B0609030804020204" pitchFamily="49" charset="0"/>
              </a:rPr>
              <a:t>splitAddress</a:t>
            </a:r>
            <a:r>
              <a:rPr lang="en" altLang="zh-CN" dirty="0"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" altLang="zh-CN" dirty="0">
                <a:effectLst/>
                <a:latin typeface="Menlo" panose="020B0609030804020204" pitchFamily="49" charset="0"/>
              </a:rPr>
              <a:t>	</a:t>
            </a:r>
            <a:r>
              <a:rPr lang="en" altLang="zh-CN" dirty="0" err="1">
                <a:effectLst/>
                <a:latin typeface="Menlo" panose="020B0609030804020204" pitchFamily="49" charset="0"/>
              </a:rPr>
              <a:t>System.out.println</a:t>
            </a:r>
            <a:r>
              <a:rPr lang="en" altLang="zh-CN" dirty="0">
                <a:effectLst/>
                <a:latin typeface="Menlo" panose="020B0609030804020204" pitchFamily="49" charset="0"/>
              </a:rPr>
              <a:t>(str);</a:t>
            </a:r>
          </a:p>
          <a:p>
            <a:r>
              <a:rPr lang="en" altLang="zh-CN" dirty="0">
                <a:effectLst/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A0C25F-7D37-0740-9635-B4CA111D3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846" y="3789040"/>
            <a:ext cx="7804327" cy="2117080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45A65E5D-BCBF-DA4E-AABB-1EB1778E8735}"/>
              </a:ext>
            </a:extLst>
          </p:cNvPr>
          <p:cNvSpPr/>
          <p:nvPr/>
        </p:nvSpPr>
        <p:spPr>
          <a:xfrm>
            <a:off x="5342214" y="2065514"/>
            <a:ext cx="1157302" cy="43204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8713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17C5F02-9892-6E42-B322-D88304E5774F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中与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String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相关的类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B21A8A-6C7A-4644-864B-6709BB35D3AF}"/>
              </a:ext>
            </a:extLst>
          </p:cNvPr>
          <p:cNvSpPr txBox="1"/>
          <p:nvPr/>
        </p:nvSpPr>
        <p:spPr>
          <a:xfrm>
            <a:off x="423730" y="1556792"/>
            <a:ext cx="6320961" cy="1754326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" altLang="zh-CN" dirty="0">
                <a:effectLst/>
                <a:latin typeface="Menlo" panose="020B0609030804020204" pitchFamily="49" charset="0"/>
              </a:rPr>
              <a:t>String address = </a:t>
            </a:r>
            <a:r>
              <a:rPr lang="en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浙江省</a:t>
            </a:r>
            <a:r>
              <a:rPr lang="en-US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\\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杭州市</a:t>
            </a:r>
            <a:r>
              <a:rPr lang="en-US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\\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钱塘区</a:t>
            </a:r>
            <a:r>
              <a:rPr lang="en-US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zh-CN" dirty="0">
                <a:effectLst/>
                <a:latin typeface="Menlo" panose="020B0609030804020204" pitchFamily="49" charset="0"/>
              </a:rPr>
              <a:t>;</a:t>
            </a:r>
            <a:endParaRPr lang="en" altLang="zh-CN" dirty="0">
              <a:effectLst/>
              <a:latin typeface="Menlo" panose="020B0609030804020204" pitchFamily="49" charset="0"/>
            </a:endParaRPr>
          </a:p>
          <a:p>
            <a:r>
              <a:rPr lang="en" altLang="zh-CN" dirty="0" err="1">
                <a:effectLst/>
                <a:latin typeface="Menlo" panose="020B0609030804020204" pitchFamily="49" charset="0"/>
              </a:rPr>
              <a:t>System.</a:t>
            </a:r>
            <a:r>
              <a:rPr lang="en" altLang="zh-CN" b="1" i="1" dirty="0" err="1">
                <a:solidFill>
                  <a:srgbClr val="0000C0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" altLang="zh-CN" dirty="0" err="1">
                <a:effectLst/>
                <a:latin typeface="Menlo" panose="020B0609030804020204" pitchFamily="49" charset="0"/>
              </a:rPr>
              <a:t>.println</a:t>
            </a:r>
            <a:r>
              <a:rPr lang="en" altLang="zh-CN" dirty="0">
                <a:effectLst/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address</a:t>
            </a:r>
            <a:r>
              <a:rPr lang="en" altLang="zh-CN" dirty="0"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effectLst/>
                <a:latin typeface="Menlo" panose="020B0609030804020204" pitchFamily="49" charset="0"/>
              </a:rPr>
              <a:t>String[] </a:t>
            </a:r>
            <a:r>
              <a:rPr lang="en" altLang="zh-CN" dirty="0" err="1">
                <a:effectLst/>
                <a:latin typeface="Menlo" panose="020B0609030804020204" pitchFamily="49" charset="0"/>
              </a:rPr>
              <a:t>splitAddress</a:t>
            </a:r>
            <a:r>
              <a:rPr lang="en" altLang="zh-CN" dirty="0">
                <a:effectLst/>
                <a:latin typeface="Menlo" panose="020B0609030804020204" pitchFamily="49" charset="0"/>
              </a:rPr>
              <a:t> = </a:t>
            </a:r>
            <a:r>
              <a:rPr lang="en" altLang="zh-CN" dirty="0" err="1">
                <a:effectLst/>
                <a:latin typeface="Menlo" panose="020B0609030804020204" pitchFamily="49" charset="0"/>
              </a:rPr>
              <a:t>address.split</a:t>
            </a:r>
            <a:r>
              <a:rPr lang="en" altLang="zh-CN" dirty="0">
                <a:effectLst/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"\</a:t>
            </a:r>
            <a:r>
              <a:rPr lang="en-US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");</a:t>
            </a:r>
            <a:endParaRPr lang="en" altLang="zh-CN" dirty="0"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zh-CN" dirty="0">
                <a:effectLst/>
                <a:latin typeface="Menlo" panose="020B0609030804020204" pitchFamily="49" charset="0"/>
              </a:rPr>
              <a:t> (String str : </a:t>
            </a:r>
            <a:r>
              <a:rPr lang="en" altLang="zh-CN" dirty="0" err="1">
                <a:effectLst/>
                <a:latin typeface="Menlo" panose="020B0609030804020204" pitchFamily="49" charset="0"/>
              </a:rPr>
              <a:t>splitAddress</a:t>
            </a:r>
            <a:r>
              <a:rPr lang="en" altLang="zh-CN" dirty="0"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" altLang="zh-CN" dirty="0">
                <a:effectLst/>
                <a:latin typeface="Menlo" panose="020B0609030804020204" pitchFamily="49" charset="0"/>
              </a:rPr>
              <a:t>	</a:t>
            </a:r>
            <a:r>
              <a:rPr lang="en" altLang="zh-CN" dirty="0" err="1">
                <a:effectLst/>
                <a:latin typeface="Menlo" panose="020B0609030804020204" pitchFamily="49" charset="0"/>
              </a:rPr>
              <a:t>System.out.println</a:t>
            </a:r>
            <a:r>
              <a:rPr lang="en" altLang="zh-CN" dirty="0">
                <a:effectLst/>
                <a:latin typeface="Menlo" panose="020B0609030804020204" pitchFamily="49" charset="0"/>
              </a:rPr>
              <a:t>(str);</a:t>
            </a:r>
          </a:p>
          <a:p>
            <a:r>
              <a:rPr lang="en" altLang="zh-CN" dirty="0"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218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03912" y="1700808"/>
            <a:ext cx="136815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</a:rPr>
              <a:t>Java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5987989" y="2229980"/>
            <a:ext cx="3303" cy="57606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83342" y="2806044"/>
            <a:ext cx="1584176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</a:rPr>
              <a:t>Package:135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5977936" y="3221468"/>
            <a:ext cx="3303" cy="57606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16127" y="3797532"/>
            <a:ext cx="2592287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</a:rPr>
              <a:t>Class/interface:2700+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711624" y="1829870"/>
            <a:ext cx="1224136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Java.lang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09737" y="2819490"/>
            <a:ext cx="1224136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Java.util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709737" y="3757353"/>
            <a:ext cx="1224136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Java.io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40216" y="1829870"/>
            <a:ext cx="1224136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Java.awt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752185" y="2495707"/>
            <a:ext cx="1512167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Java.applet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038329" y="3257725"/>
            <a:ext cx="1224136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Java.sql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39781" y="3976790"/>
            <a:ext cx="1224136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Java.net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直接箭头连接符 29"/>
          <p:cNvCxnSpPr>
            <a:stCxn id="9" idx="1"/>
            <a:endCxn id="22" idx="3"/>
          </p:cNvCxnSpPr>
          <p:nvPr/>
        </p:nvCxnSpPr>
        <p:spPr>
          <a:xfrm flipH="1" flipV="1">
            <a:off x="3935760" y="2029925"/>
            <a:ext cx="1247582" cy="97617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9" idx="1"/>
            <a:endCxn id="23" idx="3"/>
          </p:cNvCxnSpPr>
          <p:nvPr/>
        </p:nvCxnSpPr>
        <p:spPr>
          <a:xfrm flipH="1">
            <a:off x="3933874" y="3006099"/>
            <a:ext cx="1249469" cy="134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9" idx="1"/>
            <a:endCxn id="24" idx="3"/>
          </p:cNvCxnSpPr>
          <p:nvPr/>
        </p:nvCxnSpPr>
        <p:spPr>
          <a:xfrm flipH="1">
            <a:off x="3933874" y="3006100"/>
            <a:ext cx="1249469" cy="95130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9" idx="3"/>
            <a:endCxn id="26" idx="1"/>
          </p:cNvCxnSpPr>
          <p:nvPr/>
        </p:nvCxnSpPr>
        <p:spPr>
          <a:xfrm flipV="1">
            <a:off x="6767518" y="2029925"/>
            <a:ext cx="1272698" cy="97617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9" idx="3"/>
            <a:endCxn id="27" idx="1"/>
          </p:cNvCxnSpPr>
          <p:nvPr/>
        </p:nvCxnSpPr>
        <p:spPr>
          <a:xfrm flipV="1">
            <a:off x="6767518" y="2695763"/>
            <a:ext cx="984666" cy="31033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9" idx="3"/>
            <a:endCxn id="28" idx="1"/>
          </p:cNvCxnSpPr>
          <p:nvPr/>
        </p:nvCxnSpPr>
        <p:spPr>
          <a:xfrm>
            <a:off x="6767519" y="3006100"/>
            <a:ext cx="1270811" cy="45168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9" idx="3"/>
            <a:endCxn id="29" idx="1"/>
          </p:cNvCxnSpPr>
          <p:nvPr/>
        </p:nvCxnSpPr>
        <p:spPr>
          <a:xfrm>
            <a:off x="6767519" y="3006099"/>
            <a:ext cx="1272263" cy="117074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875475" y="5333146"/>
            <a:ext cx="1224136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394430" y="5333146"/>
            <a:ext cx="1224136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Math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960096" y="5309501"/>
            <a:ext cx="1224136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429708" y="5909210"/>
            <a:ext cx="1224136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03512" y="18448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基本类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524001" y="2805381"/>
            <a:ext cx="118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实用操作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666456" y="377274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文件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I/O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372872" y="1829870"/>
            <a:ext cx="11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图形界面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372873" y="2532166"/>
            <a:ext cx="118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网页程序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408368" y="327159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数据库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372872" y="3983377"/>
            <a:ext cx="109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网络编程</a:t>
            </a:r>
          </a:p>
        </p:txBody>
      </p:sp>
      <p:cxnSp>
        <p:nvCxnSpPr>
          <p:cNvPr id="71" name="直接箭头连接符 70"/>
          <p:cNvCxnSpPr>
            <a:stCxn id="11" idx="2"/>
            <a:endCxn id="59" idx="0"/>
          </p:cNvCxnSpPr>
          <p:nvPr/>
        </p:nvCxnSpPr>
        <p:spPr>
          <a:xfrm flipH="1">
            <a:off x="4487544" y="4197642"/>
            <a:ext cx="1524727" cy="113550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11" idx="2"/>
            <a:endCxn id="60" idx="0"/>
          </p:cNvCxnSpPr>
          <p:nvPr/>
        </p:nvCxnSpPr>
        <p:spPr>
          <a:xfrm flipH="1">
            <a:off x="6006498" y="4197642"/>
            <a:ext cx="5772" cy="113550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11" idx="2"/>
            <a:endCxn id="61" idx="0"/>
          </p:cNvCxnSpPr>
          <p:nvPr/>
        </p:nvCxnSpPr>
        <p:spPr>
          <a:xfrm>
            <a:off x="6012270" y="4197643"/>
            <a:ext cx="1559894" cy="111185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bject 2">
            <a:extLst>
              <a:ext uri="{FF2B5EF4-FFF2-40B4-BE49-F238E27FC236}">
                <a16:creationId xmlns:a16="http://schemas.microsoft.com/office/drawing/2014/main" id="{6C79F64B-CF91-054A-9D88-76E9C388EF22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924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17C5F02-9892-6E42-B322-D88304E5774F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中与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String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相关的类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B21A8A-6C7A-4644-864B-6709BB35D3AF}"/>
              </a:ext>
            </a:extLst>
          </p:cNvPr>
          <p:cNvSpPr txBox="1"/>
          <p:nvPr/>
        </p:nvSpPr>
        <p:spPr>
          <a:xfrm>
            <a:off x="423730" y="1556792"/>
            <a:ext cx="6320961" cy="1754326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" altLang="zh-CN" dirty="0">
                <a:effectLst/>
                <a:latin typeface="Menlo" panose="020B0609030804020204" pitchFamily="49" charset="0"/>
              </a:rPr>
              <a:t>String address = </a:t>
            </a:r>
            <a:r>
              <a:rPr lang="en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浙江省</a:t>
            </a:r>
            <a:r>
              <a:rPr lang="en-US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\\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杭州市</a:t>
            </a:r>
            <a:r>
              <a:rPr lang="en-US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\\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钱塘区</a:t>
            </a:r>
            <a:r>
              <a:rPr lang="en-US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zh-CN" dirty="0">
                <a:effectLst/>
                <a:latin typeface="Menlo" panose="020B0609030804020204" pitchFamily="49" charset="0"/>
              </a:rPr>
              <a:t>;</a:t>
            </a:r>
            <a:endParaRPr lang="en" altLang="zh-CN" dirty="0">
              <a:effectLst/>
              <a:latin typeface="Menlo" panose="020B0609030804020204" pitchFamily="49" charset="0"/>
            </a:endParaRPr>
          </a:p>
          <a:p>
            <a:r>
              <a:rPr lang="en" altLang="zh-CN" dirty="0" err="1">
                <a:effectLst/>
                <a:latin typeface="Menlo" panose="020B0609030804020204" pitchFamily="49" charset="0"/>
              </a:rPr>
              <a:t>System.</a:t>
            </a:r>
            <a:r>
              <a:rPr lang="en" altLang="zh-CN" b="1" i="1" dirty="0" err="1">
                <a:solidFill>
                  <a:srgbClr val="0000C0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" altLang="zh-CN" dirty="0" err="1">
                <a:effectLst/>
                <a:latin typeface="Menlo" panose="020B0609030804020204" pitchFamily="49" charset="0"/>
              </a:rPr>
              <a:t>.println</a:t>
            </a:r>
            <a:r>
              <a:rPr lang="en" altLang="zh-CN" dirty="0">
                <a:effectLst/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address</a:t>
            </a:r>
            <a:r>
              <a:rPr lang="en" altLang="zh-CN" dirty="0"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effectLst/>
                <a:latin typeface="Menlo" panose="020B0609030804020204" pitchFamily="49" charset="0"/>
              </a:rPr>
              <a:t>String[] </a:t>
            </a:r>
            <a:r>
              <a:rPr lang="en" altLang="zh-CN" dirty="0" err="1">
                <a:effectLst/>
                <a:latin typeface="Menlo" panose="020B0609030804020204" pitchFamily="49" charset="0"/>
              </a:rPr>
              <a:t>splitAddress</a:t>
            </a:r>
            <a:r>
              <a:rPr lang="en" altLang="zh-CN" dirty="0">
                <a:effectLst/>
                <a:latin typeface="Menlo" panose="020B0609030804020204" pitchFamily="49" charset="0"/>
              </a:rPr>
              <a:t> = </a:t>
            </a:r>
            <a:r>
              <a:rPr lang="en" altLang="zh-CN" dirty="0" err="1">
                <a:effectLst/>
                <a:latin typeface="Menlo" panose="020B0609030804020204" pitchFamily="49" charset="0"/>
              </a:rPr>
              <a:t>address.split</a:t>
            </a:r>
            <a:r>
              <a:rPr lang="en" altLang="zh-CN" dirty="0">
                <a:effectLst/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"\</a:t>
            </a:r>
            <a:r>
              <a:rPr lang="en-US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");</a:t>
            </a:r>
            <a:endParaRPr lang="en" altLang="zh-CN" dirty="0"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zh-CN" dirty="0">
                <a:effectLst/>
                <a:latin typeface="Menlo" panose="020B0609030804020204" pitchFamily="49" charset="0"/>
              </a:rPr>
              <a:t> (String str : </a:t>
            </a:r>
            <a:r>
              <a:rPr lang="en" altLang="zh-CN" dirty="0" err="1">
                <a:effectLst/>
                <a:latin typeface="Menlo" panose="020B0609030804020204" pitchFamily="49" charset="0"/>
              </a:rPr>
              <a:t>splitAddress</a:t>
            </a:r>
            <a:r>
              <a:rPr lang="en" altLang="zh-CN" dirty="0"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" altLang="zh-CN" dirty="0">
                <a:effectLst/>
                <a:latin typeface="Menlo" panose="020B0609030804020204" pitchFamily="49" charset="0"/>
              </a:rPr>
              <a:t>	</a:t>
            </a:r>
            <a:r>
              <a:rPr lang="en" altLang="zh-CN" dirty="0" err="1">
                <a:effectLst/>
                <a:latin typeface="Menlo" panose="020B0609030804020204" pitchFamily="49" charset="0"/>
              </a:rPr>
              <a:t>System.out.println</a:t>
            </a:r>
            <a:r>
              <a:rPr lang="en" altLang="zh-CN" dirty="0">
                <a:effectLst/>
                <a:latin typeface="Menlo" panose="020B0609030804020204" pitchFamily="49" charset="0"/>
              </a:rPr>
              <a:t>(str);</a:t>
            </a:r>
          </a:p>
          <a:p>
            <a:r>
              <a:rPr lang="en" altLang="zh-CN" dirty="0">
                <a:effectLst/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35001A-5BA4-3C4A-9021-B2B0A5D24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3807163"/>
            <a:ext cx="10416480" cy="24820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102F87EE-7F5F-CE4B-943D-97073334B271}"/>
              </a:ext>
            </a:extLst>
          </p:cNvPr>
          <p:cNvSpPr/>
          <p:nvPr/>
        </p:nvSpPr>
        <p:spPr>
          <a:xfrm>
            <a:off x="5342214" y="2065514"/>
            <a:ext cx="1157302" cy="43204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27129A-0397-154D-A8AA-FAAE258D3ED5}"/>
              </a:ext>
            </a:extLst>
          </p:cNvPr>
          <p:cNvSpPr txBox="1"/>
          <p:nvPr/>
        </p:nvSpPr>
        <p:spPr>
          <a:xfrm>
            <a:off x="7536160" y="2174396"/>
            <a:ext cx="3487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“\\”</a:t>
            </a:r>
            <a:r>
              <a:rPr kumimoji="1" lang="zh-CN" altLang="en-US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转义成了 </a:t>
            </a:r>
            <a:r>
              <a:rPr kumimoji="1" lang="en-US" altLang="zh-CN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\</a:t>
            </a:r>
            <a:r>
              <a:rPr kumimoji="1" lang="zh-CN" altLang="en-US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但是 </a:t>
            </a:r>
            <a:r>
              <a:rPr kumimoji="1" lang="en-US" altLang="zh-CN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\</a:t>
            </a:r>
            <a:r>
              <a:rPr kumimoji="1" lang="zh-CN" altLang="en-US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作为正则表达式无意义</a:t>
            </a:r>
          </a:p>
        </p:txBody>
      </p:sp>
    </p:spTree>
    <p:extLst>
      <p:ext uri="{BB962C8B-B14F-4D97-AF65-F5344CB8AC3E}">
        <p14:creationId xmlns:p14="http://schemas.microsoft.com/office/powerpoint/2010/main" val="2598298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17C5F02-9892-6E42-B322-D88304E5774F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中与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String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相关的类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5AA2A11-524F-B048-B7D4-34CEFC114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412776"/>
            <a:ext cx="8356600" cy="2349500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A576F0-052C-6242-BB09-471D5E2AA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4096625"/>
            <a:ext cx="3240360" cy="22597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70B4EB-CAB2-6241-B515-E47655BB6285}"/>
              </a:ext>
            </a:extLst>
          </p:cNvPr>
          <p:cNvSpPr txBox="1"/>
          <p:nvPr/>
        </p:nvSpPr>
        <p:spPr>
          <a:xfrm>
            <a:off x="1055440" y="4797001"/>
            <a:ext cx="6120680" cy="1710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>
                <a:solidFill>
                  <a:srgbClr val="2A00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lang="zh-CN" altLang="en-US" dirty="0">
                <a:solidFill>
                  <a:srgbClr val="2A00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浙江省</a:t>
            </a:r>
            <a:r>
              <a:rPr lang="en-US" altLang="zh-CN" dirty="0">
                <a:solidFill>
                  <a:srgbClr val="2A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\\</a:t>
            </a:r>
            <a:r>
              <a:rPr lang="zh-CN" altLang="en-US" dirty="0">
                <a:solidFill>
                  <a:srgbClr val="2A00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杭州市</a:t>
            </a:r>
            <a:r>
              <a:rPr lang="en-US" altLang="zh-CN" dirty="0">
                <a:solidFill>
                  <a:srgbClr val="2A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\\</a:t>
            </a:r>
            <a:r>
              <a:rPr lang="zh-CN" altLang="en-US" dirty="0">
                <a:solidFill>
                  <a:srgbClr val="2A00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钱塘区</a:t>
            </a:r>
            <a:r>
              <a:rPr lang="en-US" altLang="zh-CN" dirty="0">
                <a:solidFill>
                  <a:srgbClr val="2A00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lang="zh-CN" altLang="en-US" dirty="0">
                <a:solidFill>
                  <a:srgbClr val="2A00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字符串中的 </a:t>
            </a:r>
            <a:r>
              <a:rPr lang="en-US" altLang="zh-CN" dirty="0">
                <a:solidFill>
                  <a:srgbClr val="2A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\\</a:t>
            </a:r>
            <a:r>
              <a:rPr lang="zh-CN" altLang="en-US" dirty="0">
                <a:solidFill>
                  <a:srgbClr val="2A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solidFill>
                  <a:srgbClr val="2A00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转义</a:t>
            </a:r>
            <a:r>
              <a:rPr lang="zh-CN" altLang="en-US" dirty="0">
                <a:solidFill>
                  <a:srgbClr val="2A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 </a:t>
            </a:r>
            <a:r>
              <a:rPr lang="en-US" altLang="zh-CN" dirty="0">
                <a:solidFill>
                  <a:srgbClr val="2A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\</a:t>
            </a:r>
            <a:endParaRPr kumimoji="1" lang="en-US" altLang="zh-CN" b="1" dirty="0">
              <a:solidFill>
                <a:srgbClr val="7030A0"/>
              </a:solidFill>
              <a:latin typeface="Calibri" panose="020F0502020204030204" pitchFamily="34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b="1" dirty="0">
                <a:solidFill>
                  <a:srgbClr val="7030A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split(</a:t>
            </a:r>
            <a:r>
              <a:rPr kumimoji="1" lang="zh-CN" altLang="en-US" b="1" dirty="0">
                <a:solidFill>
                  <a:srgbClr val="7030A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正则表达式</a:t>
            </a:r>
            <a:r>
              <a:rPr kumimoji="1" lang="en-US" altLang="zh-CN" b="1" dirty="0">
                <a:solidFill>
                  <a:srgbClr val="7030A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)</a:t>
            </a:r>
            <a:r>
              <a:rPr kumimoji="1" lang="zh-CN" altLang="en-US" b="1" dirty="0">
                <a:solidFill>
                  <a:srgbClr val="7030A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zh-CN" altLang="en-US" dirty="0"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中的参数需要经过</a:t>
            </a:r>
            <a:r>
              <a:rPr kumimoji="1" lang="en-US" altLang="zh-CN" dirty="0">
                <a:solidFill>
                  <a:srgbClr val="C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2</a:t>
            </a:r>
            <a:r>
              <a:rPr kumimoji="1" lang="zh-CN" altLang="en-US" dirty="0">
                <a:solidFill>
                  <a:srgbClr val="C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次转义</a:t>
            </a:r>
            <a:endParaRPr kumimoji="1" lang="en-US" altLang="zh-CN" dirty="0">
              <a:solidFill>
                <a:srgbClr val="C00000"/>
              </a:solidFill>
              <a:latin typeface="Calibri" panose="020F0502020204030204" pitchFamily="34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第一次：字符串中转义，得到</a:t>
            </a:r>
            <a:r>
              <a:rPr kumimoji="1" lang="en-US" altLang="zh-CN" dirty="0"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”\\”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第二次：正则表达式中的转义，得到 </a:t>
            </a:r>
            <a:r>
              <a:rPr kumimoji="1" lang="en-US" altLang="zh-CN" dirty="0"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\</a:t>
            </a:r>
            <a:endParaRPr kumimoji="1" lang="zh-CN" altLang="en-US" dirty="0">
              <a:latin typeface="Calibri" panose="020F0502020204030204" pitchFamily="34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196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17C5F02-9892-6E42-B322-D88304E5774F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中与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String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相关的类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A576F0-052C-6242-BB09-471D5E2AA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60" y="1504103"/>
            <a:ext cx="3240360" cy="22597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B9AE339-FD62-3345-BF2D-F2D86E05D5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524530"/>
            <a:ext cx="5727700" cy="1866900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59382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17C5F02-9892-6E42-B322-D88304E5774F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中与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String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相关的类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70B4EB-CAB2-6241-B515-E47655BB6285}"/>
              </a:ext>
            </a:extLst>
          </p:cNvPr>
          <p:cNvSpPr txBox="1"/>
          <p:nvPr/>
        </p:nvSpPr>
        <p:spPr>
          <a:xfrm>
            <a:off x="1415480" y="4797001"/>
            <a:ext cx="6408712" cy="1710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>
                <a:solidFill>
                  <a:srgbClr val="2A00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lang="zh-CN" altLang="en-US" dirty="0">
                <a:solidFill>
                  <a:srgbClr val="2A00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浙江省</a:t>
            </a:r>
            <a:r>
              <a:rPr lang="en-US" altLang="zh-CN" dirty="0">
                <a:solidFill>
                  <a:srgbClr val="2A00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|</a:t>
            </a:r>
            <a:r>
              <a:rPr lang="zh-CN" altLang="en-US" dirty="0">
                <a:solidFill>
                  <a:srgbClr val="2A00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杭州市</a:t>
            </a:r>
            <a:r>
              <a:rPr lang="en-US" altLang="zh-CN" dirty="0">
                <a:solidFill>
                  <a:srgbClr val="2A00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|</a:t>
            </a:r>
            <a:r>
              <a:rPr lang="zh-CN" altLang="en-US" dirty="0">
                <a:solidFill>
                  <a:srgbClr val="2A00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钱塘区</a:t>
            </a:r>
            <a:r>
              <a:rPr lang="en-US" altLang="zh-CN" dirty="0">
                <a:solidFill>
                  <a:srgbClr val="2A00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lang="zh-CN" altLang="en-US" dirty="0">
                <a:solidFill>
                  <a:srgbClr val="2A00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字符串中的 </a:t>
            </a:r>
            <a:r>
              <a:rPr lang="en-US" altLang="zh-CN" dirty="0">
                <a:solidFill>
                  <a:srgbClr val="2A00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|</a:t>
            </a:r>
            <a:r>
              <a:rPr lang="zh-CN" altLang="en-US" dirty="0">
                <a:solidFill>
                  <a:srgbClr val="2A00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无需转义</a:t>
            </a:r>
            <a:endParaRPr kumimoji="1" lang="en-US" altLang="zh-CN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b="1" dirty="0">
                <a:solidFill>
                  <a:srgbClr val="7030A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split(</a:t>
            </a:r>
            <a:r>
              <a:rPr kumimoji="1" lang="zh-CN" altLang="en-US" b="1" dirty="0">
                <a:solidFill>
                  <a:srgbClr val="7030A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正则表达式</a:t>
            </a:r>
            <a:r>
              <a:rPr kumimoji="1" lang="en-US" altLang="zh-CN" b="1" dirty="0">
                <a:solidFill>
                  <a:srgbClr val="7030A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)</a:t>
            </a:r>
            <a:r>
              <a:rPr kumimoji="1" lang="zh-CN" altLang="en-US" b="1" dirty="0">
                <a:solidFill>
                  <a:srgbClr val="7030A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zh-CN" altLang="en-US" dirty="0"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中的参数需要经过</a:t>
            </a:r>
            <a:r>
              <a:rPr kumimoji="1" lang="en-US" altLang="zh-CN" dirty="0">
                <a:solidFill>
                  <a:srgbClr val="C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2</a:t>
            </a:r>
            <a:r>
              <a:rPr kumimoji="1" lang="zh-CN" altLang="en-US" dirty="0">
                <a:solidFill>
                  <a:srgbClr val="C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次转义</a:t>
            </a:r>
            <a:endParaRPr kumimoji="1" lang="en-US" altLang="zh-CN" dirty="0">
              <a:solidFill>
                <a:srgbClr val="C00000"/>
              </a:solidFill>
              <a:latin typeface="Calibri" panose="020F0502020204030204" pitchFamily="34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第一次：字符串中转义，得到</a:t>
            </a:r>
            <a:r>
              <a:rPr kumimoji="1" lang="en-US" altLang="zh-CN" dirty="0"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”\|”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第二次：正则表达式中的转义，得到 </a:t>
            </a:r>
            <a:r>
              <a:rPr kumimoji="1" lang="en-US" altLang="zh-CN" dirty="0"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|</a:t>
            </a:r>
            <a:endParaRPr kumimoji="1" lang="zh-CN" altLang="en-US" dirty="0">
              <a:latin typeface="Calibri" panose="020F0502020204030204" pitchFamily="34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9AE339-FD62-3345-BF2D-F2D86E05D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524530"/>
            <a:ext cx="5727700" cy="1866900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42F2B1-52E0-1345-915D-10049A711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316" y="1844824"/>
            <a:ext cx="2588285" cy="14025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372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17C5F02-9892-6E42-B322-D88304E5774F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中与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String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相关的类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2F36DD-796A-2941-909F-3852BE1AE064}"/>
              </a:ext>
            </a:extLst>
          </p:cNvPr>
          <p:cNvSpPr txBox="1"/>
          <p:nvPr/>
        </p:nvSpPr>
        <p:spPr>
          <a:xfrm>
            <a:off x="623392" y="1835884"/>
            <a:ext cx="5931432" cy="3372846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dirty="0">
                <a:effectLst/>
                <a:latin typeface="Menlo" panose="020B0609030804020204" pitchFamily="49" charset="0"/>
              </a:rPr>
              <a:t>String address = </a:t>
            </a:r>
            <a:r>
              <a:rPr lang="en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浙江省</a:t>
            </a:r>
            <a:r>
              <a:rPr lang="en-US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\\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杭州市</a:t>
            </a:r>
            <a:r>
              <a:rPr lang="en-US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\\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钱塘区</a:t>
            </a:r>
            <a:r>
              <a:rPr lang="en-US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zh-CN" dirty="0"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dirty="0">
                <a:effectLst/>
                <a:latin typeface="Menlo" panose="020B0609030804020204" pitchFamily="49" charset="0"/>
              </a:rPr>
              <a:t>String address = </a:t>
            </a:r>
            <a:r>
              <a:rPr lang="en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浙江省</a:t>
            </a:r>
            <a:r>
              <a:rPr lang="en-US" altLang="zh-CN" dirty="0">
                <a:solidFill>
                  <a:srgbClr val="2A00FF"/>
                </a:solidFill>
                <a:latin typeface="Menlo" panose="020B0609030804020204" pitchFamily="49" charset="0"/>
              </a:rPr>
              <a:t>|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杭州市</a:t>
            </a:r>
            <a:r>
              <a:rPr lang="en-US" altLang="zh-CN" dirty="0">
                <a:solidFill>
                  <a:srgbClr val="2A00FF"/>
                </a:solidFill>
                <a:latin typeface="Menlo" panose="020B0609030804020204" pitchFamily="49" charset="0"/>
              </a:rPr>
              <a:t>|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钱塘区</a:t>
            </a:r>
            <a:r>
              <a:rPr lang="en-US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zh-CN" dirty="0"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dirty="0">
                <a:effectLst/>
                <a:latin typeface="Menlo" panose="020B0609030804020204" pitchFamily="49" charset="0"/>
              </a:rPr>
              <a:t>String address = </a:t>
            </a:r>
            <a:r>
              <a:rPr lang="en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浙江省</a:t>
            </a:r>
            <a:r>
              <a:rPr lang="en-US" altLang="zh-CN" dirty="0">
                <a:solidFill>
                  <a:srgbClr val="2A00FF"/>
                </a:solidFill>
                <a:latin typeface="Menlo" panose="020B0609030804020204" pitchFamily="49" charset="0"/>
              </a:rPr>
              <a:t>^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杭州市</a:t>
            </a:r>
            <a:r>
              <a:rPr lang="en-US" altLang="zh-CN" dirty="0">
                <a:solidFill>
                  <a:srgbClr val="2A00FF"/>
                </a:solidFill>
                <a:latin typeface="Menlo" panose="020B0609030804020204" pitchFamily="49" charset="0"/>
              </a:rPr>
              <a:t>^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钱塘区</a:t>
            </a:r>
            <a:r>
              <a:rPr lang="en-US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zh-CN" dirty="0"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dirty="0">
                <a:effectLst/>
                <a:latin typeface="Menlo" panose="020B0609030804020204" pitchFamily="49" charset="0"/>
              </a:rPr>
              <a:t>String address = </a:t>
            </a:r>
            <a:r>
              <a:rPr lang="en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“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浙江省</a:t>
            </a:r>
            <a:r>
              <a:rPr lang="zh-CN" altLang="en-US" dirty="0">
                <a:solidFill>
                  <a:srgbClr val="2A00FF"/>
                </a:solidFill>
                <a:latin typeface="Menlo" panose="020B0609030804020204" pitchFamily="49" charset="0"/>
              </a:rPr>
              <a:t>*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杭州市</a:t>
            </a:r>
            <a:r>
              <a:rPr lang="zh-CN" altLang="en-US" dirty="0">
                <a:solidFill>
                  <a:srgbClr val="2A00FF"/>
                </a:solidFill>
                <a:latin typeface="Menlo" panose="020B0609030804020204" pitchFamily="49" charset="0"/>
              </a:rPr>
              <a:t>*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钱塘区</a:t>
            </a:r>
            <a:r>
              <a:rPr lang="en-US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zh-CN" dirty="0">
                <a:effectLst/>
                <a:latin typeface="Menlo" panose="020B0609030804020204" pitchFamily="49" charset="0"/>
              </a:rPr>
              <a:t>;</a:t>
            </a:r>
            <a:endParaRPr lang="en-US" altLang="zh-CN" dirty="0"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zh-CN" dirty="0">
                <a:effectLst/>
                <a:latin typeface="Menlo" panose="020B0609030804020204" pitchFamily="49" charset="0"/>
              </a:rPr>
              <a:t>String address = </a:t>
            </a:r>
            <a:r>
              <a:rPr lang="en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浙江省</a:t>
            </a:r>
            <a:r>
              <a:rPr lang="en-US" altLang="zh-CN" dirty="0">
                <a:solidFill>
                  <a:srgbClr val="2A00FF"/>
                </a:solidFill>
                <a:latin typeface="Menlo" panose="020B0609030804020204" pitchFamily="49" charset="0"/>
              </a:rPr>
              <a:t>: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杭州市</a:t>
            </a:r>
            <a:r>
              <a:rPr lang="en-US" altLang="zh-CN" dirty="0">
                <a:solidFill>
                  <a:srgbClr val="2A00FF"/>
                </a:solidFill>
                <a:latin typeface="Menlo" panose="020B0609030804020204" pitchFamily="49" charset="0"/>
              </a:rPr>
              <a:t>: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钱塘区</a:t>
            </a:r>
            <a:r>
              <a:rPr lang="en-US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zh-CN" dirty="0"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dirty="0">
                <a:effectLst/>
                <a:latin typeface="Menlo" panose="020B0609030804020204" pitchFamily="49" charset="0"/>
              </a:rPr>
              <a:t>String address = </a:t>
            </a:r>
            <a:r>
              <a:rPr lang="en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浙江省</a:t>
            </a:r>
            <a:r>
              <a:rPr lang="en-US" altLang="zh-CN" dirty="0">
                <a:solidFill>
                  <a:srgbClr val="2A00FF"/>
                </a:solidFill>
                <a:latin typeface="Menlo" panose="020B0609030804020204" pitchFamily="49" charset="0"/>
              </a:rPr>
              <a:t>.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杭州市</a:t>
            </a:r>
            <a:r>
              <a:rPr lang="en-US" altLang="zh-CN" dirty="0">
                <a:solidFill>
                  <a:srgbClr val="2A00FF"/>
                </a:solidFill>
                <a:latin typeface="Menlo" panose="020B0609030804020204" pitchFamily="49" charset="0"/>
              </a:rPr>
              <a:t>.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钱塘区</a:t>
            </a:r>
            <a:r>
              <a:rPr lang="en-US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zh-CN" dirty="0">
                <a:effectLst/>
                <a:latin typeface="Menlo" panose="020B0609030804020204" pitchFamily="49" charset="0"/>
              </a:rPr>
              <a:t>;</a:t>
            </a:r>
            <a:endParaRPr lang="en-US" altLang="zh-CN" dirty="0"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zh-CN" dirty="0">
                <a:effectLst/>
                <a:latin typeface="Menlo" panose="020B0609030804020204" pitchFamily="49" charset="0"/>
              </a:rPr>
              <a:t>String address = </a:t>
            </a:r>
            <a:r>
              <a:rPr lang="en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浙江省</a:t>
            </a:r>
            <a:r>
              <a:rPr lang="en-US" altLang="zh-CN" dirty="0">
                <a:solidFill>
                  <a:srgbClr val="2A00FF"/>
                </a:solidFill>
                <a:latin typeface="Menlo" panose="020B0609030804020204" pitchFamily="49" charset="0"/>
              </a:rPr>
              <a:t>@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杭州市</a:t>
            </a:r>
            <a:r>
              <a:rPr lang="en-US" altLang="zh-CN" dirty="0">
                <a:solidFill>
                  <a:srgbClr val="2A00FF"/>
                </a:solidFill>
                <a:latin typeface="Menlo" panose="020B0609030804020204" pitchFamily="49" charset="0"/>
              </a:rPr>
              <a:t>@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钱塘区</a:t>
            </a:r>
            <a:r>
              <a:rPr lang="en-US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zh-CN" dirty="0"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" altLang="zh-CN" dirty="0">
                <a:effectLst/>
                <a:latin typeface="Menlo" panose="020B0609030804020204" pitchFamily="49" charset="0"/>
              </a:rPr>
              <a:t>address</a:t>
            </a: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浙江省</a:t>
            </a:r>
            <a:r>
              <a:rPr lang="en-US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^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杭州市</a:t>
            </a:r>
            <a:r>
              <a:rPr lang="en-US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钱塘区</a:t>
            </a:r>
            <a:r>
              <a:rPr lang="en-US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杭电</a:t>
            </a:r>
            <a:r>
              <a:rPr lang="en-US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zh-CN" altLang="en-US" dirty="0">
              <a:solidFill>
                <a:srgbClr val="2A00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5CFF0E-88CC-2E46-A4D2-16F94DBA0BEC}"/>
              </a:ext>
            </a:extLst>
          </p:cNvPr>
          <p:cNvSpPr txBox="1"/>
          <p:nvPr/>
        </p:nvSpPr>
        <p:spPr>
          <a:xfrm>
            <a:off x="7104112" y="1840179"/>
            <a:ext cx="3671198" cy="3368551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address</a:t>
            </a:r>
            <a:r>
              <a:rPr lang="en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.split</a:t>
            </a: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"\\</a:t>
            </a:r>
            <a:r>
              <a:rPr lang="en-US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\\</a:t>
            </a:r>
            <a:r>
              <a:rPr lang="en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" altLang="zh-CN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address</a:t>
            </a:r>
            <a:r>
              <a:rPr lang="en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.split</a:t>
            </a: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"\\</a:t>
            </a:r>
            <a:r>
              <a:rPr lang="en-US" altLang="zh-CN" dirty="0">
                <a:solidFill>
                  <a:srgbClr val="2A00FF"/>
                </a:solidFill>
                <a:latin typeface="Menlo" panose="020B0609030804020204" pitchFamily="49" charset="0"/>
              </a:rPr>
              <a:t>|</a:t>
            </a:r>
            <a:r>
              <a:rPr lang="en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" altLang="zh-CN" dirty="0">
              <a:solidFill>
                <a:srgbClr val="2A00F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zh-CN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address</a:t>
            </a:r>
            <a:r>
              <a:rPr lang="en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.split</a:t>
            </a: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"\\^"</a:t>
            </a: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" altLang="zh-CN" dirty="0">
              <a:solidFill>
                <a:srgbClr val="2A00F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zh-CN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address</a:t>
            </a:r>
            <a:r>
              <a:rPr lang="en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.split</a:t>
            </a: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"\\</a:t>
            </a:r>
            <a:r>
              <a:rPr lang="zh-CN" altLang="en-US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" altLang="zh-CN" dirty="0">
              <a:solidFill>
                <a:srgbClr val="2A00F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zh-CN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address</a:t>
            </a:r>
            <a:r>
              <a:rPr lang="en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.split</a:t>
            </a: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" altLang="zh-CN" dirty="0">
              <a:solidFill>
                <a:srgbClr val="2A00F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zh-CN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address</a:t>
            </a:r>
            <a:r>
              <a:rPr lang="en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.split</a:t>
            </a: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"\\</a:t>
            </a:r>
            <a:r>
              <a:rPr lang="en-US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" altLang="zh-CN" dirty="0">
              <a:solidFill>
                <a:srgbClr val="2A00F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zh-CN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address</a:t>
            </a:r>
            <a:r>
              <a:rPr lang="en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.split</a:t>
            </a: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" altLang="zh-CN" dirty="0">
              <a:solidFill>
                <a:srgbClr val="2A00F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zh-CN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address</a:t>
            </a:r>
            <a:r>
              <a:rPr lang="en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.split</a:t>
            </a: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"\\^|@|#"</a:t>
            </a: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" altLang="zh-CN" dirty="0">
              <a:solidFill>
                <a:srgbClr val="2A00FF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848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161928" y="2211924"/>
            <a:ext cx="6030416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StringBuffer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StringBuffer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(String 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 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5680" y="1772817"/>
            <a:ext cx="4896544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java.lang.StringBuffer</a:t>
            </a:r>
            <a:r>
              <a:rPr lang="zh-CN" altLang="en-US" sz="2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的构造函数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3161928" y="4444172"/>
            <a:ext cx="6030416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StringBuffer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append(String 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StringBuffer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insert(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offset, String 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 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5680" y="4005065"/>
            <a:ext cx="4896544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java.lang.StringBuffer</a:t>
            </a:r>
            <a:r>
              <a:rPr lang="zh-CN" altLang="en-US" sz="2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的主要方法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160D6450-AA28-9142-9B6D-2522DBD19458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中与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String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相关的类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75062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743200" y="1981200"/>
            <a:ext cx="6248400" cy="25146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String s = "java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语言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";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StringBuffer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buffer = new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StringBuffer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(s);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buffer.append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("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easy");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buffer.insert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(6, " is");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 =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buffer.toString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System.out.println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(s);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743200" y="4419600"/>
            <a:ext cx="6248400" cy="9144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运行结果：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java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语言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is easy.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9032B56-D67F-6F4D-8892-C9798D6F0351}"/>
              </a:ext>
            </a:extLst>
          </p:cNvPr>
          <p:cNvGrpSpPr/>
          <p:nvPr/>
        </p:nvGrpSpPr>
        <p:grpSpPr>
          <a:xfrm>
            <a:off x="5087888" y="5517232"/>
            <a:ext cx="4176464" cy="792088"/>
            <a:chOff x="3563888" y="5517232"/>
            <a:chExt cx="4176464" cy="792088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7C17C2E-FF4D-A041-A6C5-C0E5144362EF}"/>
                </a:ext>
              </a:extLst>
            </p:cNvPr>
            <p:cNvSpPr txBox="1"/>
            <p:nvPr/>
          </p:nvSpPr>
          <p:spPr>
            <a:xfrm>
              <a:off x="3563888" y="5517232"/>
              <a:ext cx="4176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java</a:t>
              </a:r>
              <a:r>
                <a:rPr kumimoji="1" lang="zh-CN" altLang="en-US" dirty="0"/>
                <a:t>语言  </a:t>
              </a:r>
              <a:r>
                <a:rPr kumimoji="1" lang="en-US" altLang="zh-CN" dirty="0"/>
                <a:t>easy</a:t>
              </a:r>
              <a:endParaRPr kumimoji="1" lang="zh-CN" altLang="en-US" dirty="0"/>
            </a:p>
          </p:txBody>
        </p: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7A7F2879-831E-FF46-B7A9-B22C2F8090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72000" y="5805264"/>
              <a:ext cx="72008" cy="180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D730696-7309-0741-8301-015118DB005A}"/>
                </a:ext>
              </a:extLst>
            </p:cNvPr>
            <p:cNvSpPr txBox="1"/>
            <p:nvPr/>
          </p:nvSpPr>
          <p:spPr>
            <a:xfrm>
              <a:off x="4499992" y="593998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 </a:t>
              </a:r>
              <a:r>
                <a:rPr kumimoji="1" lang="en-US" altLang="zh-CN" dirty="0"/>
                <a:t>is</a:t>
              </a:r>
              <a:endParaRPr kumimoji="1" lang="zh-CN" altLang="en-US" dirty="0"/>
            </a:p>
          </p:txBody>
        </p:sp>
      </p:grpSp>
      <p:sp>
        <p:nvSpPr>
          <p:cNvPr id="12" name="object 2">
            <a:extLst>
              <a:ext uri="{FF2B5EF4-FFF2-40B4-BE49-F238E27FC236}">
                <a16:creationId xmlns:a16="http://schemas.microsoft.com/office/drawing/2014/main" id="{7B31E28C-3A39-7842-B49B-E5AA37D62B83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中与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String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相关的类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345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0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39616" y="1988841"/>
            <a:ext cx="763284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String s = “java” </a:t>
            </a:r>
            <a:r>
              <a:rPr lang="en-US" altLang="zh-CN" sz="28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+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“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语言”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String s = “java”.</a:t>
            </a:r>
            <a:r>
              <a:rPr lang="en-US" altLang="zh-CN" sz="2800" dirty="0" err="1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concat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(“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语言”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);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StringBuffer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buffer = new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StringBuffer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(“java”);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buffer.</a:t>
            </a:r>
            <a:r>
              <a:rPr lang="en-US" altLang="zh-CN" sz="2800" dirty="0" err="1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append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(“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语言”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);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     String s =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buffer.</a:t>
            </a:r>
            <a:r>
              <a:rPr lang="en-US" altLang="zh-CN" sz="2800" dirty="0" err="1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toString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();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4BF3BCF-F4C9-4E4B-8ABF-780C22675DE5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中与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String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相关的类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7804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39616" y="1929022"/>
            <a:ext cx="67687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 str1 = "";</a:t>
            </a:r>
            <a:endParaRPr lang="en-US" altLang="zh-CN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nn-NO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(int i = 1; i &lt;= </a:t>
            </a:r>
            <a:r>
              <a:rPr lang="nn-NO" altLang="zh-CN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N; i++) 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      str1 = str1 + "*";</a:t>
            </a:r>
          </a:p>
          <a:p>
            <a:endParaRPr lang="en-US" altLang="zh-CN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StringBuffer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sb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new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StringBuffer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</a:p>
          <a:p>
            <a:r>
              <a:rPr lang="nn-NO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(int i = 1; i &lt;= </a:t>
            </a:r>
            <a:r>
              <a:rPr lang="nn-NO" altLang="zh-CN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N; i++) 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      </a:t>
            </a:r>
            <a:r>
              <a:rPr lang="en-US" altLang="zh-CN" sz="2400" dirty="0" err="1">
                <a:solidFill>
                  <a:schemeClr val="accent2"/>
                </a:solidFill>
              </a:rPr>
              <a:t>sb.append</a:t>
            </a:r>
            <a:r>
              <a:rPr lang="en-US" altLang="zh-CN" sz="2400" dirty="0">
                <a:solidFill>
                  <a:schemeClr val="accent2"/>
                </a:solidFill>
              </a:rPr>
              <a:t>("*");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 str2 =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sb.toString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</a:p>
          <a:p>
            <a:endParaRPr lang="en-US" altLang="zh-CN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 str3 = "";</a:t>
            </a:r>
          </a:p>
          <a:p>
            <a:r>
              <a:rPr lang="nn-NO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(int i = 1; i &lt;= </a:t>
            </a:r>
            <a:r>
              <a:rPr lang="nn-NO" altLang="zh-CN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N; i++) 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      str3.concat("*");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11624" y="1311152"/>
            <a:ext cx="4896544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int N = </a:t>
            </a:r>
            <a:r>
              <a:rPr lang="en-US" altLang="zh-CN" sz="2400" b="1" dirty="0">
                <a:solidFill>
                  <a:schemeClr val="bg1"/>
                </a:solidFill>
              </a:rPr>
              <a:t>1000000</a:t>
            </a:r>
            <a:endParaRPr lang="zh-CN" altLang="en-US" sz="2400" b="1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12224" y="2348881"/>
            <a:ext cx="1560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383663 </a:t>
            </a:r>
            <a:r>
              <a:rPr lang="en-US" altLang="zh-CN" sz="2400" b="1" dirty="0" err="1">
                <a:solidFill>
                  <a:schemeClr val="accent2"/>
                </a:solidFill>
              </a:rPr>
              <a:t>ms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12225" y="3861049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19 </a:t>
            </a:r>
            <a:r>
              <a:rPr lang="en-US" altLang="zh-CN" sz="2400" b="1" dirty="0" err="1">
                <a:solidFill>
                  <a:schemeClr val="accent2"/>
                </a:solidFill>
              </a:rPr>
              <a:t>ms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12225" y="5589241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29 </a:t>
            </a:r>
            <a:r>
              <a:rPr lang="en-US" altLang="zh-CN" sz="2400" b="1" dirty="0" err="1">
                <a:solidFill>
                  <a:schemeClr val="accent2"/>
                </a:solidFill>
              </a:rPr>
              <a:t>ms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6B1524DC-DCB6-2E43-A5EF-24380B607479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中与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String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相关的类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23012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71664" y="2204865"/>
            <a:ext cx="64807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= 1, b = 2; String c = “ men”;</a:t>
            </a:r>
          </a:p>
          <a:p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accent2"/>
                </a:solidFill>
              </a:rPr>
              <a:t>String s = a + b + c;</a:t>
            </a:r>
          </a:p>
          <a:p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/>
            <a:r>
              <a:rPr lang="en-US" altLang="zh-CN" sz="3200" dirty="0">
                <a:solidFill>
                  <a:schemeClr val="accent1"/>
                </a:solidFill>
              </a:rPr>
              <a:t>String s = c + b + a;</a:t>
            </a:r>
          </a:p>
        </p:txBody>
      </p:sp>
      <p:sp>
        <p:nvSpPr>
          <p:cNvPr id="10" name="矩形 9"/>
          <p:cNvSpPr/>
          <p:nvPr/>
        </p:nvSpPr>
        <p:spPr>
          <a:xfrm>
            <a:off x="7643185" y="3251304"/>
            <a:ext cx="1052692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</a:rPr>
              <a:t>3men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29559" y="4221089"/>
            <a:ext cx="1066318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</a:rPr>
              <a:t>men21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F834C379-CCF3-A949-9FA6-861E3689385F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中与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String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相关的类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96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91544" y="1434014"/>
            <a:ext cx="8352928" cy="4807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lang="en-US" altLang="zh-CN" sz="23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System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lang="en-US" altLang="zh-CN" sz="23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Math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lang="en-US" altLang="zh-CN" sz="23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基本数据类型的包装类</a:t>
            </a:r>
            <a:endParaRPr lang="en-US" altLang="zh-CN" sz="23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字符串操作类</a:t>
            </a:r>
            <a:endParaRPr lang="en-US" altLang="zh-CN" sz="23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 （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substring(),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charAt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(),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indexOf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等等）</a:t>
            </a:r>
            <a:endParaRPr lang="en-US" altLang="zh-CN" sz="23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StringBuffer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lang="en-US" altLang="zh-CN" sz="23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StringTokenizer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2300" b="1" dirty="0" err="1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java.util</a:t>
            </a:r>
            <a:r>
              <a:rPr lang="zh-CN" altLang="en-US" sz="23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Runtime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47762157-0D50-4E42-8684-9ACB230DFF14}"/>
              </a:ext>
            </a:extLst>
          </p:cNvPr>
          <p:cNvSpPr txBox="1"/>
          <p:nvPr/>
        </p:nvSpPr>
        <p:spPr>
          <a:xfrm>
            <a:off x="457199" y="381000"/>
            <a:ext cx="679092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400" b="1" spc="-5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java.lang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包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16434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51584" y="2276872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字符串分割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String.split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具有类似功能，但是做了封装</a:t>
            </a:r>
          </a:p>
        </p:txBody>
      </p:sp>
      <p:sp>
        <p:nvSpPr>
          <p:cNvPr id="5" name="矩形 4"/>
          <p:cNvSpPr/>
          <p:nvPr/>
        </p:nvSpPr>
        <p:spPr>
          <a:xfrm>
            <a:off x="2438400" y="1628800"/>
            <a:ext cx="4896544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>
                <a:solidFill>
                  <a:schemeClr val="bg1"/>
                </a:solidFill>
              </a:rPr>
              <a:t>java.util.StringTokenizer</a:t>
            </a:r>
            <a:r>
              <a:rPr lang="zh-CN" altLang="en-US" sz="2400" dirty="0">
                <a:solidFill>
                  <a:schemeClr val="bg1"/>
                </a:solidFill>
              </a:rPr>
              <a:t>类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84648" y="3416402"/>
            <a:ext cx="6030416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public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StringTokenizer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(String 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str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) </a:t>
            </a:r>
            <a:r>
              <a:rPr lang="zh-CN" altLang="en-US" sz="24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“ </a:t>
            </a:r>
            <a:r>
              <a:rPr lang="en-US" altLang="zh-CN" sz="24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\t\n\r\f”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public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StringTokenizer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(String 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str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, String 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delim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8400" y="2977295"/>
            <a:ext cx="4896544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</a:rPr>
              <a:t>java.util.StringTokenizer</a:t>
            </a:r>
            <a:r>
              <a:rPr lang="zh-CN" altLang="en-US" sz="2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的构造函数</a:t>
            </a:r>
          </a:p>
        </p:txBody>
      </p:sp>
      <p:sp>
        <p:nvSpPr>
          <p:cNvPr id="10" name="矩形 9"/>
          <p:cNvSpPr/>
          <p:nvPr/>
        </p:nvSpPr>
        <p:spPr>
          <a:xfrm>
            <a:off x="2384648" y="5087247"/>
            <a:ext cx="7239744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public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boolean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hasMoreTokens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() 	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判断是否有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token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public String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nextToken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()           	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得到下一个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token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38400" y="4648140"/>
            <a:ext cx="4896544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</a:rPr>
              <a:t>java.util.StringTokenizer</a:t>
            </a:r>
            <a:r>
              <a:rPr lang="zh-CN" altLang="en-US" sz="2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的主要方法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B721BFB8-57A0-9949-877E-804F664DEA72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中与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String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相关的类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1627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514600" y="1988840"/>
            <a:ext cx="5943600" cy="16764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String s = "this is a test";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StringTokenizer st = new StringTokenizer(s);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while (st.hasMoreTokens())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System.out.println(st.nextToken());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}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8458200" y="1988840"/>
            <a:ext cx="1371600" cy="1676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运行结果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: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this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is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a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test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514600" y="3817640"/>
            <a:ext cx="5943600" cy="17526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String s = "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this:is:a:test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”;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StringTokenizer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= new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StringTokenizer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(s, “:”);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while 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st.hasMoreTokens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())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System.out.println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st.nextToken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());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}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8458200" y="3817640"/>
            <a:ext cx="1371600" cy="1752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运行结果</a:t>
            </a:r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: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this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is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a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test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2A780E01-1158-0F48-94EE-1927778EC18F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中与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String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相关的类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237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13" grpId="0" animBg="1" autoUpdateAnimBg="0"/>
      <p:bldP spid="14" grpId="0" animBg="1" autoUpdateAnimBg="0"/>
      <p:bldP spid="15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39616" y="3524816"/>
            <a:ext cx="67687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StringTokenizer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new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StringTokenizer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(s1);</a:t>
            </a:r>
          </a:p>
          <a:p>
            <a:endParaRPr lang="en-US" altLang="zh-CN" sz="24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String[]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s1.split(" ");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11624" y="2546906"/>
            <a:ext cx="4896544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s1</a:t>
            </a:r>
            <a:r>
              <a:rPr lang="zh-CN" altLang="en-US" sz="2400" dirty="0">
                <a:solidFill>
                  <a:schemeClr val="bg1"/>
                </a:solidFill>
              </a:rPr>
              <a:t>有</a:t>
            </a:r>
            <a:r>
              <a:rPr lang="en-US" altLang="zh-CN" sz="2400" dirty="0">
                <a:solidFill>
                  <a:schemeClr val="bg1"/>
                </a:solidFill>
              </a:rPr>
              <a:t>100000</a:t>
            </a:r>
            <a:r>
              <a:rPr lang="zh-CN" altLang="en-US" sz="2400" dirty="0">
                <a:solidFill>
                  <a:schemeClr val="bg1"/>
                </a:solidFill>
              </a:rPr>
              <a:t>个</a:t>
            </a:r>
            <a:r>
              <a:rPr lang="en-US" altLang="zh-CN" sz="2400" dirty="0">
                <a:solidFill>
                  <a:schemeClr val="bg1"/>
                </a:solidFill>
              </a:rPr>
              <a:t>tokens</a:t>
            </a:r>
            <a:endParaRPr lang="zh-CN" altLang="en-US" sz="2400" b="1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34190" y="3610926"/>
            <a:ext cx="782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5 </a:t>
            </a:r>
            <a:r>
              <a:rPr lang="en-US" altLang="zh-CN" sz="2400" b="1" dirty="0" err="1">
                <a:solidFill>
                  <a:schemeClr val="accent2"/>
                </a:solidFill>
              </a:rPr>
              <a:t>ms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11735" y="4251757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41 </a:t>
            </a:r>
            <a:r>
              <a:rPr lang="en-US" altLang="zh-CN" sz="2400" b="1" dirty="0" err="1">
                <a:solidFill>
                  <a:schemeClr val="accent2"/>
                </a:solidFill>
              </a:rPr>
              <a:t>ms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93162692-78DE-6E44-B264-2B3FAB3793F5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中与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String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相关的类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75829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07568" y="1700808"/>
            <a:ext cx="7488832" cy="3255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对数组对象的操作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(Arrays)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对象</a:t>
            </a:r>
            <a:r>
              <a:rPr lang="zh-CN" altLang="en-US" sz="28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集合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(Set)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对象</a:t>
            </a:r>
            <a:r>
              <a:rPr lang="zh-CN" altLang="en-US" sz="28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列表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(List)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对象</a:t>
            </a:r>
            <a:r>
              <a:rPr lang="zh-CN" altLang="en-US" sz="28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映射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(Map)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对</a:t>
            </a:r>
            <a:r>
              <a:rPr lang="zh-CN" altLang="en-US" sz="28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（</a:t>
            </a:r>
            <a:r>
              <a:rPr lang="en-US" altLang="zh-CN" sz="28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set/list/map</a:t>
            </a:r>
            <a:r>
              <a:rPr lang="zh-CN" altLang="en-US" sz="28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）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的操作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(Collections)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86C3E29F-62AF-B542-8EEF-DD30A576ECD1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对象的集合操作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26549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63552" y="1822175"/>
            <a:ext cx="2428550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</a:rPr>
              <a:t>java.util.Arrays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63262" y="2732728"/>
            <a:ext cx="2428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排序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(sorting)</a:t>
            </a: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搜索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(searching)</a:t>
            </a: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填充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(filling)</a:t>
            </a:r>
          </a:p>
        </p:txBody>
      </p:sp>
      <p:sp>
        <p:nvSpPr>
          <p:cNvPr id="10" name="矩形 9"/>
          <p:cNvSpPr/>
          <p:nvPr/>
        </p:nvSpPr>
        <p:spPr>
          <a:xfrm>
            <a:off x="4692642" y="1570722"/>
            <a:ext cx="586785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 dirty="0"/>
              <a:t>public static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b="1" dirty="0" err="1">
                <a:solidFill>
                  <a:schemeClr val="accent2"/>
                </a:solidFill>
              </a:rPr>
              <a:t>binarySearch</a:t>
            </a:r>
            <a:r>
              <a:rPr lang="en-US" altLang="zh-CN" sz="2000" dirty="0"/>
              <a:t>(byte[] a, byte key)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</a:t>
            </a:r>
            <a:r>
              <a:rPr lang="zh-CN" altLang="en-US" sz="2000" dirty="0"/>
              <a:t>在指定的数组</a:t>
            </a:r>
            <a:r>
              <a:rPr lang="en-US" altLang="zh-CN" sz="2000" dirty="0"/>
              <a:t>a</a:t>
            </a:r>
            <a:r>
              <a:rPr lang="zh-CN" altLang="en-US" sz="2000" dirty="0"/>
              <a:t>中用二分查找得到</a:t>
            </a:r>
            <a:r>
              <a:rPr lang="en-US" altLang="zh-CN" sz="2000" dirty="0"/>
              <a:t>key</a:t>
            </a:r>
            <a:r>
              <a:rPr lang="zh-CN" altLang="en-US" sz="2000" dirty="0"/>
              <a:t>的位置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 dirty="0"/>
              <a:t>public static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chemeClr val="accent2"/>
                </a:solidFill>
              </a:rPr>
              <a:t>equals</a:t>
            </a:r>
            <a:r>
              <a:rPr lang="en-US" altLang="zh-CN" sz="2000" dirty="0"/>
              <a:t>(byte[] a, byte[] a2)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</a:t>
            </a:r>
            <a:r>
              <a:rPr lang="zh-CN" altLang="en-US" sz="2000" dirty="0"/>
              <a:t>比较两个给定的数组是否相等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 dirty="0"/>
              <a:t>public static void </a:t>
            </a:r>
            <a:r>
              <a:rPr lang="en-US" altLang="zh-CN" sz="2000" b="1" dirty="0">
                <a:solidFill>
                  <a:schemeClr val="accent2"/>
                </a:solidFill>
              </a:rPr>
              <a:t>fill</a:t>
            </a:r>
            <a:r>
              <a:rPr lang="en-US" altLang="zh-CN" sz="2000" dirty="0"/>
              <a:t>(byte[] a, byte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</a:t>
            </a:r>
            <a:r>
              <a:rPr lang="zh-CN" altLang="en-US" sz="2000" dirty="0"/>
              <a:t>为数组</a:t>
            </a:r>
            <a:r>
              <a:rPr lang="en-US" altLang="zh-CN" sz="2000" dirty="0"/>
              <a:t>a</a:t>
            </a:r>
            <a:r>
              <a:rPr lang="zh-CN" altLang="en-US" sz="2000" dirty="0"/>
              <a:t>的每个元素赋值</a:t>
            </a:r>
            <a:r>
              <a:rPr lang="en-US" altLang="zh-CN" sz="2000" dirty="0" err="1"/>
              <a:t>val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 dirty="0"/>
              <a:t>public static void </a:t>
            </a:r>
            <a:r>
              <a:rPr lang="en-US" altLang="zh-CN" sz="2000" b="1" dirty="0">
                <a:solidFill>
                  <a:schemeClr val="accent2"/>
                </a:solidFill>
              </a:rPr>
              <a:t>fill</a:t>
            </a:r>
            <a:r>
              <a:rPr lang="en-US" altLang="zh-CN" sz="2000" dirty="0"/>
              <a:t>(byte[] a,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fromIndex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toIndex</a:t>
            </a:r>
            <a:r>
              <a:rPr lang="en-US" altLang="zh-CN" sz="2000" dirty="0"/>
              <a:t>, byte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</a:t>
            </a:r>
            <a:r>
              <a:rPr lang="zh-CN" altLang="en-US" sz="2000" dirty="0"/>
              <a:t>给数组</a:t>
            </a:r>
            <a:r>
              <a:rPr lang="en-US" altLang="zh-CN" sz="2000" dirty="0"/>
              <a:t>a</a:t>
            </a:r>
            <a:r>
              <a:rPr lang="zh-CN" altLang="en-US" sz="2000" dirty="0"/>
              <a:t>指定范围内的元素赋值</a:t>
            </a:r>
            <a:r>
              <a:rPr lang="en-US" altLang="zh-CN" sz="2000" dirty="0" err="1"/>
              <a:t>val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 dirty="0"/>
              <a:t>public static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000" dirty="0"/>
              <a:t>void </a:t>
            </a:r>
            <a:r>
              <a:rPr lang="en-US" altLang="zh-CN" sz="2000" b="1" dirty="0">
                <a:solidFill>
                  <a:schemeClr val="accent2"/>
                </a:solidFill>
              </a:rPr>
              <a:t>sort</a:t>
            </a:r>
            <a:r>
              <a:rPr lang="en-US" altLang="zh-CN" sz="2000" dirty="0"/>
              <a:t>(byte[] a)      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</a:t>
            </a:r>
            <a:r>
              <a:rPr lang="zh-CN" altLang="en-US" sz="2000" dirty="0"/>
              <a:t>将数组</a:t>
            </a:r>
            <a:r>
              <a:rPr lang="en-US" altLang="zh-CN" sz="2000" dirty="0"/>
              <a:t>a</a:t>
            </a:r>
            <a:r>
              <a:rPr lang="zh-CN" altLang="en-US" sz="2000" dirty="0"/>
              <a:t>按照升序排序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5F822E-3343-AD44-A339-9114AF26B7AD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对象的集合操作（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Arrays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49879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D382D1D-778A-594C-8E84-952FAB4F0D54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对象的集合操作</a:t>
            </a:r>
            <a:r>
              <a:rPr lang="zh-CN" altLang="en-US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</a:t>
            </a:r>
            <a:r>
              <a:rPr lang="en-US" altLang="zh-CN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Arrays</a:t>
            </a:r>
            <a:r>
              <a:rPr lang="zh-CN" altLang="en-US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CD06AF5-05CB-0745-B5C3-48A9251DC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270854"/>
            <a:ext cx="8540343" cy="54229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57018D1-5EB3-3D40-8AA5-C2CF616F3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255" y="2829352"/>
            <a:ext cx="2679700" cy="1968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E0418C9-01B2-A748-A5A6-CFD70B986270}"/>
              </a:ext>
            </a:extLst>
          </p:cNvPr>
          <p:cNvSpPr/>
          <p:nvPr/>
        </p:nvSpPr>
        <p:spPr>
          <a:xfrm>
            <a:off x="1343472" y="2420888"/>
            <a:ext cx="2810329" cy="5760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C54B636-57FE-3648-8C12-3AE5A8F05169}"/>
              </a:ext>
            </a:extLst>
          </p:cNvPr>
          <p:cNvSpPr/>
          <p:nvPr/>
        </p:nvSpPr>
        <p:spPr>
          <a:xfrm>
            <a:off x="4153801" y="3007838"/>
            <a:ext cx="3240360" cy="25202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062DC58-08D7-1D48-BAC1-A066BEEAA40C}"/>
              </a:ext>
            </a:extLst>
          </p:cNvPr>
          <p:cNvSpPr/>
          <p:nvPr/>
        </p:nvSpPr>
        <p:spPr>
          <a:xfrm>
            <a:off x="4153801" y="3851297"/>
            <a:ext cx="3240360" cy="25202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4C439C3-5A96-8348-A0D5-499FDFDBCBA7}"/>
              </a:ext>
            </a:extLst>
          </p:cNvPr>
          <p:cNvSpPr/>
          <p:nvPr/>
        </p:nvSpPr>
        <p:spPr>
          <a:xfrm>
            <a:off x="1343472" y="4111760"/>
            <a:ext cx="3240360" cy="25202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B1943E-3139-8B4C-ADA7-BB7AC0DF7849}"/>
              </a:ext>
            </a:extLst>
          </p:cNvPr>
          <p:cNvSpPr/>
          <p:nvPr/>
        </p:nvSpPr>
        <p:spPr>
          <a:xfrm>
            <a:off x="4151784" y="5478596"/>
            <a:ext cx="3960440" cy="25823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37615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36863" y="1822175"/>
            <a:ext cx="1881926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</a:rPr>
              <a:t>java.util.Set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862" y="3327376"/>
            <a:ext cx="6711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是一系列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不重复元素的集合</a:t>
            </a:r>
          </a:p>
        </p:txBody>
      </p:sp>
      <p:sp>
        <p:nvSpPr>
          <p:cNvPr id="7" name="矩形 6"/>
          <p:cNvSpPr/>
          <p:nvPr/>
        </p:nvSpPr>
        <p:spPr>
          <a:xfrm>
            <a:off x="2336863" y="2780929"/>
            <a:ext cx="7791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Set is a collection that </a:t>
            </a:r>
            <a:r>
              <a:rPr lang="en-US" altLang="zh-CN" sz="2400" b="1" dirty="0">
                <a:solidFill>
                  <a:srgbClr val="C00000"/>
                </a:solidFill>
              </a:rPr>
              <a:t>cannot contain duplicate elements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948042"/>
              </p:ext>
            </p:extLst>
          </p:nvPr>
        </p:nvGraphicFramePr>
        <p:xfrm>
          <a:off x="2414104" y="4221088"/>
          <a:ext cx="69942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7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Calibri" pitchFamily="34" charset="0"/>
                          <a:ea typeface="微软雅黑" pitchFamily="34" charset="-122"/>
                        </a:rPr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Calibri" pitchFamily="34" charset="0"/>
                          <a:ea typeface="微软雅黑" pitchFamily="34" charset="-122"/>
                        </a:rPr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public </a:t>
                      </a:r>
                      <a:r>
                        <a:rPr lang="en-US" altLang="zh-CN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boolean</a:t>
                      </a:r>
                      <a:r>
                        <a:rPr lang="en-US" altLang="zh-CN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b="1" baseline="0" dirty="0">
                          <a:solidFill>
                            <a:srgbClr val="C00000"/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add</a:t>
                      </a:r>
                      <a:r>
                        <a:rPr lang="en-US" altLang="zh-CN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(</a:t>
                      </a:r>
                      <a:r>
                        <a:rPr lang="en-US" altLang="zh-CN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Objec</a:t>
                      </a:r>
                      <a:r>
                        <a:rPr lang="en-US" altLang="zh-CN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 o)</a:t>
                      </a:r>
                      <a:endParaRPr lang="zh-CN" altLang="en-US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将对象加入集合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public </a:t>
                      </a:r>
                      <a:r>
                        <a:rPr lang="en-US" altLang="zh-CN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boolean</a:t>
                      </a:r>
                      <a:r>
                        <a:rPr lang="en-US" altLang="zh-CN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b="1" baseline="0" dirty="0">
                          <a:solidFill>
                            <a:srgbClr val="C00000"/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remove</a:t>
                      </a:r>
                      <a:r>
                        <a:rPr lang="en-US" altLang="zh-CN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(Object o)</a:t>
                      </a:r>
                      <a:endParaRPr lang="zh-CN" altLang="en-US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将对象移出集合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public </a:t>
                      </a:r>
                      <a:r>
                        <a:rPr lang="en-US" altLang="zh-CN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boolean</a:t>
                      </a:r>
                      <a:r>
                        <a:rPr lang="en-US" altLang="zh-CN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b="1" baseline="0" dirty="0">
                          <a:solidFill>
                            <a:srgbClr val="C00000"/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contains</a:t>
                      </a:r>
                      <a:r>
                        <a:rPr lang="en-US" altLang="zh-CN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(Object o)</a:t>
                      </a:r>
                      <a:endParaRPr lang="zh-CN" altLang="en-US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判断集合中是否包含某个对象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public </a:t>
                      </a:r>
                      <a:r>
                        <a:rPr lang="en-US" altLang="zh-CN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int</a:t>
                      </a:r>
                      <a:r>
                        <a:rPr lang="en-US" altLang="zh-CN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b="1" baseline="0" dirty="0">
                          <a:solidFill>
                            <a:srgbClr val="C00000"/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size</a:t>
                      </a:r>
                      <a:r>
                        <a:rPr lang="en-US" altLang="zh-CN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()</a:t>
                      </a:r>
                      <a:endParaRPr lang="zh-CN" altLang="en-US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返回集合中对象的数量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2">
            <a:extLst>
              <a:ext uri="{FF2B5EF4-FFF2-40B4-BE49-F238E27FC236}">
                <a16:creationId xmlns:a16="http://schemas.microsoft.com/office/drawing/2014/main" id="{E7808046-78D1-AD4E-A942-3353C66EA782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对象的集合操作</a:t>
            </a:r>
            <a:r>
              <a:rPr lang="zh-CN" altLang="en-US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</a:t>
            </a:r>
            <a:r>
              <a:rPr lang="en-US" altLang="zh-CN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Set</a:t>
            </a:r>
            <a:r>
              <a:rPr lang="zh-CN" altLang="en-US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96211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738836" y="1600200"/>
            <a:ext cx="2057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java.util.Set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(interface)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207968" y="3429000"/>
            <a:ext cx="3200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java.util.SortedSet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(interface)</a:t>
            </a: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V="1">
            <a:off x="5767536" y="2514600"/>
            <a:ext cx="0" cy="457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/>
          <a:p>
            <a:pPr algn="ctr"/>
            <a:endParaRPr lang="zh-CN" altLang="en-US" sz="2400">
              <a:solidFill>
                <a:schemeClr val="bg1">
                  <a:lumMod val="9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3710136" y="2971800"/>
            <a:ext cx="4098032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/>
          <a:p>
            <a:pPr algn="ctr"/>
            <a:endParaRPr lang="zh-CN" altLang="en-US" sz="2400">
              <a:solidFill>
                <a:schemeClr val="bg1">
                  <a:lumMod val="9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V="1">
            <a:off x="7808168" y="2971800"/>
            <a:ext cx="0" cy="457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/>
          <a:p>
            <a:pPr algn="ctr"/>
            <a:endParaRPr lang="zh-CN" altLang="en-US" sz="2400">
              <a:solidFill>
                <a:schemeClr val="bg1">
                  <a:lumMod val="9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3710136" y="2971800"/>
            <a:ext cx="0" cy="457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/>
          <a:p>
            <a:pPr algn="ctr"/>
            <a:endParaRPr lang="zh-CN" altLang="en-US" sz="2400">
              <a:solidFill>
                <a:schemeClr val="bg1">
                  <a:lumMod val="9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262336" y="3429000"/>
            <a:ext cx="2819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java.util.HashSet</a:t>
            </a:r>
            <a:endParaRPr lang="en-US" altLang="zh-CN" sz="2400" dirty="0">
              <a:solidFill>
                <a:schemeClr val="accent6"/>
              </a:solidFill>
              <a:latin typeface="Calibri" pitchFamily="34" charset="0"/>
              <a:ea typeface="微软雅黑" pitchFamily="34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(class)</a:t>
            </a: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V="1">
            <a:off x="7808168" y="4343400"/>
            <a:ext cx="0" cy="457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/>
          <a:p>
            <a:pPr algn="ctr"/>
            <a:endParaRPr lang="zh-CN" altLang="en-US" sz="2400">
              <a:solidFill>
                <a:schemeClr val="bg1">
                  <a:lumMod val="9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6360368" y="4800600"/>
            <a:ext cx="2819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java.util.TreeSet</a:t>
            </a:r>
            <a:endParaRPr lang="en-US" altLang="zh-CN" sz="2400" dirty="0">
              <a:solidFill>
                <a:schemeClr val="accent6"/>
              </a:solidFill>
              <a:latin typeface="Calibri" pitchFamily="34" charset="0"/>
              <a:ea typeface="微软雅黑" pitchFamily="34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(class)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2262336" y="4509120"/>
            <a:ext cx="2819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无序集合</a:t>
            </a:r>
            <a:endParaRPr lang="en-US" altLang="zh-CN" sz="2400" dirty="0">
              <a:solidFill>
                <a:schemeClr val="accent2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6360368" y="5847928"/>
            <a:ext cx="2819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有序集合</a:t>
            </a:r>
            <a:endParaRPr lang="en-US" altLang="zh-CN" sz="2400" dirty="0">
              <a:solidFill>
                <a:schemeClr val="accent2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8174FD80-2AAD-F641-8E8E-26433DB79148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对象的集合操作</a:t>
            </a:r>
            <a:r>
              <a:rPr lang="zh-CN" altLang="en-US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</a:t>
            </a:r>
            <a:r>
              <a:rPr lang="en-US" altLang="zh-CN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Set</a:t>
            </a:r>
            <a:r>
              <a:rPr lang="zh-CN" altLang="en-US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89632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91745" y="2204865"/>
            <a:ext cx="5177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HashSet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找出文本中出现过的词</a:t>
            </a:r>
          </a:p>
        </p:txBody>
      </p:sp>
      <p:sp>
        <p:nvSpPr>
          <p:cNvPr id="10" name="TextBox 2"/>
          <p:cNvSpPr txBox="1"/>
          <p:nvPr/>
        </p:nvSpPr>
        <p:spPr>
          <a:xfrm>
            <a:off x="2783632" y="3309229"/>
            <a:ext cx="671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是一系列不重复元素的集合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FBC54004-2148-CF4F-BB92-CC95E112BFB2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对象的集合操作</a:t>
            </a:r>
            <a:r>
              <a:rPr lang="zh-CN" altLang="en-US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</a:t>
            </a:r>
            <a:r>
              <a:rPr lang="en-US" altLang="zh-CN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Set</a:t>
            </a:r>
            <a:r>
              <a:rPr lang="zh-CN" altLang="en-US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89632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25616" y="1327924"/>
            <a:ext cx="4474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用于找出文本中出现过的词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073567D7-ADFB-9147-855E-F1C3CCAE7BBC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对象的集合操作</a:t>
            </a:r>
            <a:r>
              <a:rPr lang="zh-CN" altLang="en-US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</a:t>
            </a:r>
            <a:r>
              <a:rPr lang="en-US" altLang="zh-CN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Set</a:t>
            </a:r>
            <a:r>
              <a:rPr lang="zh-CN" altLang="en-US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E152590-8947-D548-AE00-D21540A33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2019300"/>
            <a:ext cx="8026400" cy="2819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41A4AD4-1DA8-1844-AD13-876BE57326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195" y="5228764"/>
            <a:ext cx="5295900" cy="12319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890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67608" y="2113692"/>
            <a:ext cx="7128792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Object</a:t>
            </a:r>
            <a:r>
              <a:rPr lang="zh-CN" altLang="en-US" sz="28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：是所有</a:t>
            </a:r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class</a:t>
            </a:r>
            <a:r>
              <a:rPr lang="zh-CN" altLang="en-US" sz="28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root</a:t>
            </a:r>
            <a:r>
              <a:rPr lang="zh-CN" altLang="en-US" sz="28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，继承链的最顶端</a:t>
            </a:r>
          </a:p>
        </p:txBody>
      </p:sp>
      <p:sp>
        <p:nvSpPr>
          <p:cNvPr id="3" name="矩形 2"/>
          <p:cNvSpPr/>
          <p:nvPr/>
        </p:nvSpPr>
        <p:spPr>
          <a:xfrm>
            <a:off x="2351584" y="3105835"/>
            <a:ext cx="77768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</a:rPr>
              <a:t>Class Object is the </a:t>
            </a:r>
            <a:r>
              <a:rPr lang="en-US" altLang="zh-CN" sz="3200" dirty="0">
                <a:solidFill>
                  <a:srgbClr val="C00000"/>
                </a:solidFill>
              </a:rPr>
              <a:t>root</a:t>
            </a:r>
            <a:r>
              <a:rPr lang="en-US" altLang="zh-CN" sz="3200" dirty="0">
                <a:solidFill>
                  <a:srgbClr val="002060"/>
                </a:solidFill>
              </a:rPr>
              <a:t> of the class hierarchy. Every class has </a:t>
            </a:r>
            <a:r>
              <a:rPr lang="en-US" altLang="zh-CN" sz="3200" dirty="0">
                <a:solidFill>
                  <a:srgbClr val="C00000"/>
                </a:solidFill>
              </a:rPr>
              <a:t>Object as a superclass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20043" y="5215459"/>
            <a:ext cx="56997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All </a:t>
            </a:r>
            <a:r>
              <a:rPr lang="en-US" altLang="zh-CN" sz="2400" dirty="0">
                <a:solidFill>
                  <a:srgbClr val="C00000"/>
                </a:solidFill>
              </a:rPr>
              <a:t>objects</a:t>
            </a:r>
            <a:r>
              <a:rPr lang="en-US" altLang="zh-CN" sz="2400" dirty="0">
                <a:solidFill>
                  <a:srgbClr val="002060"/>
                </a:solidFill>
              </a:rPr>
              <a:t>, including </a:t>
            </a:r>
            <a:r>
              <a:rPr lang="en-US" altLang="zh-CN" sz="2400" dirty="0">
                <a:solidFill>
                  <a:srgbClr val="C00000"/>
                </a:solidFill>
              </a:rPr>
              <a:t>arrays</a:t>
            </a:r>
            <a:r>
              <a:rPr lang="en-US" altLang="zh-CN" sz="2400" dirty="0">
                <a:solidFill>
                  <a:srgbClr val="002060"/>
                </a:solidFill>
              </a:rPr>
              <a:t>, </a:t>
            </a:r>
            <a:r>
              <a:rPr lang="en-US" altLang="zh-CN" sz="2400" dirty="0">
                <a:solidFill>
                  <a:srgbClr val="7030A0"/>
                </a:solidFill>
              </a:rPr>
              <a:t>implement the methods of this class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pic>
        <p:nvPicPr>
          <p:cNvPr id="1026" name="Picture 2" descr="C:\Users\Administrator\Desktop\java课件\pics\07\屏幕快照 2017-11-06 上午8.57.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4517803"/>
            <a:ext cx="3529608" cy="217507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353ADA0A-CB53-0D40-9601-A7AB4F314F25}"/>
              </a:ext>
            </a:extLst>
          </p:cNvPr>
          <p:cNvSpPr txBox="1"/>
          <p:nvPr/>
        </p:nvSpPr>
        <p:spPr>
          <a:xfrm>
            <a:off x="457199" y="381000"/>
            <a:ext cx="79430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400" b="1" spc="-5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java.lang.Object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25184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071664" y="1988841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HashSet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找出文本中的唯一词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重复词</a:t>
            </a:r>
          </a:p>
        </p:txBody>
      </p:sp>
      <p:sp>
        <p:nvSpPr>
          <p:cNvPr id="7" name="TextBox 2"/>
          <p:cNvSpPr txBox="1"/>
          <p:nvPr/>
        </p:nvSpPr>
        <p:spPr>
          <a:xfrm>
            <a:off x="3466728" y="2960658"/>
            <a:ext cx="5293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放唯一词，当无法插入该</a:t>
            </a:r>
            <a:r>
              <a:rPr lang="en-US" altLang="zh-CN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时意味着是重复词，则放入另一个</a:t>
            </a:r>
            <a:r>
              <a:rPr lang="en-US" altLang="zh-CN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endParaRPr lang="zh-CN" altLang="en-US" sz="2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80CFC5E0-74A0-B742-B5D9-B4F9FFF98816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对象的集合操作</a:t>
            </a:r>
            <a:r>
              <a:rPr lang="zh-CN" altLang="en-US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</a:t>
            </a:r>
            <a:r>
              <a:rPr lang="en-US" altLang="zh-CN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Set</a:t>
            </a:r>
            <a:r>
              <a:rPr lang="zh-CN" altLang="en-US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08405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80CFC5E0-74A0-B742-B5D9-B4F9FFF98816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对象的集合操作</a:t>
            </a:r>
            <a:r>
              <a:rPr lang="zh-CN" altLang="en-US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</a:t>
            </a:r>
            <a:r>
              <a:rPr lang="en-US" altLang="zh-CN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Set</a:t>
            </a:r>
            <a:r>
              <a:rPr lang="zh-CN" altLang="en-US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093391-278F-8F4E-8364-EA769E540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124744"/>
            <a:ext cx="9067800" cy="4699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2E06E3-A88A-424B-9C1F-2710A2339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5467747"/>
            <a:ext cx="5435600" cy="1244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09090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C56CF7C-C28E-ED4F-87E2-620B9ECB5F73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对象的集合操作</a:t>
            </a:r>
            <a:r>
              <a:rPr lang="zh-CN" altLang="en-US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</a:t>
            </a:r>
            <a:r>
              <a:rPr lang="en-US" altLang="zh-CN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Set</a:t>
            </a:r>
            <a:r>
              <a:rPr lang="zh-CN" altLang="en-US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9F8ABB-CA9D-EE49-86EE-A937909D2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124744"/>
            <a:ext cx="7518400" cy="5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7A6185A-2DE2-EA40-BADF-CAD02BB8843E}"/>
              </a:ext>
            </a:extLst>
          </p:cNvPr>
          <p:cNvSpPr txBox="1"/>
          <p:nvPr/>
        </p:nvSpPr>
        <p:spPr>
          <a:xfrm>
            <a:off x="8012393" y="140974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集合元素的遍历（无序输出）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EBF79DA-2F31-E445-97D4-02DFBA00B4D2}"/>
              </a:ext>
            </a:extLst>
          </p:cNvPr>
          <p:cNvSpPr/>
          <p:nvPr/>
        </p:nvSpPr>
        <p:spPr>
          <a:xfrm>
            <a:off x="1271464" y="4812625"/>
            <a:ext cx="4752528" cy="8331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4C4FED8-F9D8-654E-9360-E44A7ABAE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128" y="4140091"/>
            <a:ext cx="4732536" cy="25813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tangle 6">
            <a:extLst>
              <a:ext uri="{FF2B5EF4-FFF2-40B4-BE49-F238E27FC236}">
                <a16:creationId xmlns:a16="http://schemas.microsoft.com/office/drawing/2014/main" id="{5728E6D7-8180-6B4A-B3BD-90A18B2E9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4232" y="2242440"/>
            <a:ext cx="2667000" cy="1371600"/>
          </a:xfrm>
          <a:prstGeom prst="rect">
            <a:avLst/>
          </a:prstGeom>
          <a:solidFill>
            <a:srgbClr val="002060"/>
          </a:solidFill>
          <a:ln>
            <a:solidFill>
              <a:schemeClr val="accent6"/>
            </a:solidFill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java.util.Iterator</a:t>
            </a:r>
            <a:endParaRPr lang="en-US" altLang="zh-CN" sz="24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迭代器</a:t>
            </a:r>
            <a:r>
              <a:rPr lang="en-US" altLang="zh-CN" sz="2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(interface)</a:t>
            </a:r>
          </a:p>
          <a:p>
            <a:pPr algn="l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轮循</a:t>
            </a:r>
          </a:p>
        </p:txBody>
      </p:sp>
      <p:sp>
        <p:nvSpPr>
          <p:cNvPr id="17" name="任意多边形 5">
            <a:extLst>
              <a:ext uri="{FF2B5EF4-FFF2-40B4-BE49-F238E27FC236}">
                <a16:creationId xmlns:a16="http://schemas.microsoft.com/office/drawing/2014/main" id="{B487EF91-B950-AB4C-9C27-13956EB7AF0B}"/>
              </a:ext>
            </a:extLst>
          </p:cNvPr>
          <p:cNvSpPr/>
          <p:nvPr/>
        </p:nvSpPr>
        <p:spPr>
          <a:xfrm rot="19287934" flipV="1">
            <a:off x="4742901" y="3558365"/>
            <a:ext cx="3655175" cy="562103"/>
          </a:xfrm>
          <a:custGeom>
            <a:avLst/>
            <a:gdLst>
              <a:gd name="connsiteX0" fmla="*/ 0 w 2743200"/>
              <a:gd name="connsiteY0" fmla="*/ 773723 h 794743"/>
              <a:gd name="connsiteX1" fmla="*/ 890954 w 2743200"/>
              <a:gd name="connsiteY1" fmla="*/ 715108 h 794743"/>
              <a:gd name="connsiteX2" fmla="*/ 1969477 w 2743200"/>
              <a:gd name="connsiteY2" fmla="*/ 128954 h 794743"/>
              <a:gd name="connsiteX3" fmla="*/ 2743200 w 2743200"/>
              <a:gd name="connsiteY3" fmla="*/ 0 h 79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794743">
                <a:moveTo>
                  <a:pt x="0" y="773723"/>
                </a:moveTo>
                <a:cubicBezTo>
                  <a:pt x="281354" y="798146"/>
                  <a:pt x="562708" y="822570"/>
                  <a:pt x="890954" y="715108"/>
                </a:cubicBezTo>
                <a:cubicBezTo>
                  <a:pt x="1219200" y="607646"/>
                  <a:pt x="1660770" y="248139"/>
                  <a:pt x="1969477" y="128954"/>
                </a:cubicBezTo>
                <a:cubicBezTo>
                  <a:pt x="2278184" y="9769"/>
                  <a:pt x="2510692" y="4884"/>
                  <a:pt x="2743200" y="0"/>
                </a:cubicBezTo>
              </a:path>
            </a:pathLst>
          </a:cu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00EB6E9-A57D-CC48-8298-B4838D4AAA06}"/>
              </a:ext>
            </a:extLst>
          </p:cNvPr>
          <p:cNvSpPr/>
          <p:nvPr/>
        </p:nvSpPr>
        <p:spPr>
          <a:xfrm>
            <a:off x="3719736" y="2060848"/>
            <a:ext cx="2376264" cy="3846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63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BEB5073-FA33-854F-9209-8B204243B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161418"/>
            <a:ext cx="7334820" cy="51706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C56CF7C-C28E-ED4F-87E2-620B9ECB5F73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对象的集合操作</a:t>
            </a:r>
            <a:r>
              <a:rPr lang="zh-CN" altLang="en-US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</a:t>
            </a:r>
            <a:r>
              <a:rPr lang="en-US" altLang="zh-CN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Set</a:t>
            </a:r>
            <a:r>
              <a:rPr lang="zh-CN" altLang="en-US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A6185A-2DE2-EA40-BADF-CAD02BB8843E}"/>
              </a:ext>
            </a:extLst>
          </p:cNvPr>
          <p:cNvSpPr txBox="1"/>
          <p:nvPr/>
        </p:nvSpPr>
        <p:spPr>
          <a:xfrm>
            <a:off x="7752184" y="1409748"/>
            <a:ext cx="388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集合元素的遍历（有序输出，字典序）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EBF79DA-2F31-E445-97D4-02DFBA00B4D2}"/>
              </a:ext>
            </a:extLst>
          </p:cNvPr>
          <p:cNvSpPr/>
          <p:nvPr/>
        </p:nvSpPr>
        <p:spPr>
          <a:xfrm>
            <a:off x="1271464" y="4900106"/>
            <a:ext cx="4752528" cy="8331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5728E6D7-8180-6B4A-B3BD-90A18B2E9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4232" y="2242440"/>
            <a:ext cx="2667000" cy="1371600"/>
          </a:xfrm>
          <a:prstGeom prst="rect">
            <a:avLst/>
          </a:prstGeom>
          <a:solidFill>
            <a:srgbClr val="002060"/>
          </a:solidFill>
          <a:ln>
            <a:solidFill>
              <a:schemeClr val="accent6"/>
            </a:solidFill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java.util.Iterator</a:t>
            </a:r>
            <a:endParaRPr lang="en-US" altLang="zh-CN" sz="24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迭代器</a:t>
            </a:r>
            <a:r>
              <a:rPr lang="en-US" altLang="zh-CN" sz="2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(interface)</a:t>
            </a:r>
          </a:p>
          <a:p>
            <a:pPr algn="l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轮循</a:t>
            </a:r>
          </a:p>
        </p:txBody>
      </p:sp>
      <p:sp>
        <p:nvSpPr>
          <p:cNvPr id="17" name="任意多边形 5">
            <a:extLst>
              <a:ext uri="{FF2B5EF4-FFF2-40B4-BE49-F238E27FC236}">
                <a16:creationId xmlns:a16="http://schemas.microsoft.com/office/drawing/2014/main" id="{B487EF91-B950-AB4C-9C27-13956EB7AF0B}"/>
              </a:ext>
            </a:extLst>
          </p:cNvPr>
          <p:cNvSpPr/>
          <p:nvPr/>
        </p:nvSpPr>
        <p:spPr>
          <a:xfrm rot="19287934" flipV="1">
            <a:off x="4599724" y="3608412"/>
            <a:ext cx="3815847" cy="562103"/>
          </a:xfrm>
          <a:custGeom>
            <a:avLst/>
            <a:gdLst>
              <a:gd name="connsiteX0" fmla="*/ 0 w 2743200"/>
              <a:gd name="connsiteY0" fmla="*/ 773723 h 794743"/>
              <a:gd name="connsiteX1" fmla="*/ 890954 w 2743200"/>
              <a:gd name="connsiteY1" fmla="*/ 715108 h 794743"/>
              <a:gd name="connsiteX2" fmla="*/ 1969477 w 2743200"/>
              <a:gd name="connsiteY2" fmla="*/ 128954 h 794743"/>
              <a:gd name="connsiteX3" fmla="*/ 2743200 w 2743200"/>
              <a:gd name="connsiteY3" fmla="*/ 0 h 79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794743">
                <a:moveTo>
                  <a:pt x="0" y="773723"/>
                </a:moveTo>
                <a:cubicBezTo>
                  <a:pt x="281354" y="798146"/>
                  <a:pt x="562708" y="822570"/>
                  <a:pt x="890954" y="715108"/>
                </a:cubicBezTo>
                <a:cubicBezTo>
                  <a:pt x="1219200" y="607646"/>
                  <a:pt x="1660770" y="248139"/>
                  <a:pt x="1969477" y="128954"/>
                </a:cubicBezTo>
                <a:cubicBezTo>
                  <a:pt x="2278184" y="9769"/>
                  <a:pt x="2510692" y="4884"/>
                  <a:pt x="2743200" y="0"/>
                </a:cubicBezTo>
              </a:path>
            </a:pathLst>
          </a:cu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FF64BD2-C740-AD46-8DEC-2D1F1DC63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4224422"/>
            <a:ext cx="4689076" cy="24055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24BA2FE7-9391-5544-955D-9EA5A809A62B}"/>
              </a:ext>
            </a:extLst>
          </p:cNvPr>
          <p:cNvSpPr/>
          <p:nvPr/>
        </p:nvSpPr>
        <p:spPr>
          <a:xfrm>
            <a:off x="3791744" y="2108295"/>
            <a:ext cx="2376264" cy="3846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641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31504" y="1762358"/>
            <a:ext cx="504056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import </a:t>
            </a:r>
            <a:r>
              <a:rPr kumimoji="1"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java.util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.*;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public class SetDemo5 {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public static void main(String </a:t>
            </a:r>
            <a:r>
              <a:rPr kumimoji="1"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args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[]) {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</a:t>
            </a:r>
            <a:r>
              <a:rPr kumimoji="1" lang="en-US" altLang="zh-CN" sz="2000" b="1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       </a:t>
            </a:r>
            <a:r>
              <a:rPr kumimoji="1" lang="en-US" altLang="zh-CN" sz="2000" b="1" dirty="0" err="1">
                <a:solidFill>
                  <a:schemeClr val="accent2"/>
                </a:solidFill>
                <a:latin typeface="+mj-lt"/>
                <a:ea typeface="华文中宋" pitchFamily="2" charset="-122"/>
              </a:rPr>
              <a:t>HashSet</a:t>
            </a:r>
            <a:r>
              <a:rPr kumimoji="1" lang="en-US" altLang="zh-CN" sz="2000" b="1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 s = new </a:t>
            </a:r>
            <a:r>
              <a:rPr kumimoji="1" lang="en-US" altLang="zh-CN" sz="2000" b="1" dirty="0" err="1">
                <a:solidFill>
                  <a:schemeClr val="accent2"/>
                </a:solidFill>
                <a:latin typeface="+mj-lt"/>
                <a:ea typeface="华文中宋" pitchFamily="2" charset="-122"/>
              </a:rPr>
              <a:t>HashSet</a:t>
            </a:r>
            <a:r>
              <a:rPr kumimoji="1" lang="en-US" altLang="zh-CN" sz="2000" b="1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();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 </a:t>
            </a:r>
            <a:r>
              <a:rPr kumimoji="1" lang="en-US" altLang="zh-CN" sz="2000" dirty="0" err="1">
                <a:solidFill>
                  <a:schemeClr val="accent2"/>
                </a:solidFill>
                <a:latin typeface="+mj-lt"/>
                <a:ea typeface="华文中宋" pitchFamily="2" charset="-122"/>
              </a:rPr>
              <a:t>s.add</a:t>
            </a:r>
            <a:r>
              <a:rPr kumimoji="1" lang="en-US" altLang="zh-CN" sz="20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("37");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kumimoji="1" lang="en-US" altLang="zh-CN" sz="20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             </a:t>
            </a:r>
            <a:r>
              <a:rPr kumimoji="1" lang="en-US" altLang="zh-CN" sz="2000" dirty="0" err="1">
                <a:solidFill>
                  <a:schemeClr val="accent2"/>
                </a:solidFill>
                <a:latin typeface="+mj-lt"/>
                <a:ea typeface="华文中宋" pitchFamily="2" charset="-122"/>
              </a:rPr>
              <a:t>s.add</a:t>
            </a:r>
            <a:r>
              <a:rPr kumimoji="1" lang="en-US" altLang="zh-CN" sz="20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(new Integer(37));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 Iterator i = </a:t>
            </a:r>
            <a:r>
              <a:rPr kumimoji="1"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s.iterator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();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 while (</a:t>
            </a:r>
            <a:r>
              <a:rPr kumimoji="1"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i.hasNext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()) 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      </a:t>
            </a:r>
            <a:r>
              <a:rPr kumimoji="1"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System.out.println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</a:t>
            </a:r>
            <a:r>
              <a:rPr kumimoji="1"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i.next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());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}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6168008" y="1684136"/>
            <a:ext cx="504056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import </a:t>
            </a:r>
            <a:r>
              <a:rPr kumimoji="1"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java.util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.*;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public class SetDemo5 {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public static void main(String </a:t>
            </a:r>
            <a:r>
              <a:rPr kumimoji="1"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args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[]) {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</a:t>
            </a:r>
            <a:r>
              <a:rPr kumimoji="1" lang="en-US" altLang="zh-CN" sz="2000" b="1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       </a:t>
            </a:r>
            <a:r>
              <a:rPr kumimoji="1" lang="en-US" altLang="zh-CN" sz="2000" b="1" dirty="0" err="1">
                <a:solidFill>
                  <a:schemeClr val="accent2"/>
                </a:solidFill>
                <a:latin typeface="+mj-lt"/>
                <a:ea typeface="华文中宋" pitchFamily="2" charset="-122"/>
              </a:rPr>
              <a:t>TreeSet</a:t>
            </a:r>
            <a:r>
              <a:rPr kumimoji="1" lang="en-US" altLang="zh-CN" sz="2000" b="1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 s = new </a:t>
            </a:r>
            <a:r>
              <a:rPr kumimoji="1" lang="en-US" altLang="zh-CN" sz="2000" b="1" dirty="0" err="1">
                <a:solidFill>
                  <a:schemeClr val="accent2"/>
                </a:solidFill>
                <a:latin typeface="+mj-lt"/>
                <a:ea typeface="华文中宋" pitchFamily="2" charset="-122"/>
              </a:rPr>
              <a:t>TreeSet</a:t>
            </a:r>
            <a:r>
              <a:rPr kumimoji="1" lang="en-US" altLang="zh-CN" sz="2000" b="1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();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kumimoji="1" lang="en-US" altLang="zh-CN" sz="20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             </a:t>
            </a:r>
            <a:r>
              <a:rPr kumimoji="1" lang="en-US" altLang="zh-CN" sz="2000" dirty="0" err="1">
                <a:solidFill>
                  <a:schemeClr val="accent2"/>
                </a:solidFill>
                <a:latin typeface="+mj-lt"/>
                <a:ea typeface="华文中宋" pitchFamily="2" charset="-122"/>
              </a:rPr>
              <a:t>s.add</a:t>
            </a:r>
            <a:r>
              <a:rPr kumimoji="1" lang="en-US" altLang="zh-CN" sz="20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("37");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kumimoji="1" lang="en-US" altLang="zh-CN" sz="20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             </a:t>
            </a:r>
            <a:r>
              <a:rPr kumimoji="1" lang="en-US" altLang="zh-CN" sz="2000" dirty="0" err="1">
                <a:solidFill>
                  <a:schemeClr val="accent2"/>
                </a:solidFill>
                <a:latin typeface="+mj-lt"/>
                <a:ea typeface="华文中宋" pitchFamily="2" charset="-122"/>
              </a:rPr>
              <a:t>s.add</a:t>
            </a:r>
            <a:r>
              <a:rPr kumimoji="1" lang="en-US" altLang="zh-CN" sz="20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(new Integer(37));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 Iterator i = </a:t>
            </a:r>
            <a:r>
              <a:rPr kumimoji="1"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s.iterator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();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 while (</a:t>
            </a:r>
            <a:r>
              <a:rPr kumimoji="1"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i.hasNext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()) 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      </a:t>
            </a:r>
            <a:r>
              <a:rPr kumimoji="1"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System.out.println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</a:t>
            </a:r>
            <a:r>
              <a:rPr kumimoji="1"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i.next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());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}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45650" y="5439011"/>
            <a:ext cx="1116124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</a:rPr>
              <a:t>37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</a:rPr>
              <a:t>37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12024" y="5621178"/>
            <a:ext cx="3888432" cy="7078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  <a:latin typeface="+mj-lt"/>
                <a:ea typeface="华文中宋" pitchFamily="2" charset="-122"/>
              </a:rPr>
              <a:t>java.lang.ClassCastException</a:t>
            </a:r>
            <a:endParaRPr lang="en-US" altLang="zh-CN" sz="2000" dirty="0">
              <a:solidFill>
                <a:schemeClr val="bg1"/>
              </a:solidFill>
              <a:latin typeface="+mj-lt"/>
              <a:ea typeface="华文中宋" pitchFamily="2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j-lt"/>
                <a:ea typeface="华文中宋" pitchFamily="2" charset="-122"/>
              </a:rPr>
              <a:t>Integer String</a:t>
            </a:r>
            <a:r>
              <a:rPr lang="zh-CN" altLang="en-US" sz="2000" dirty="0">
                <a:solidFill>
                  <a:schemeClr val="bg1"/>
                </a:solidFill>
                <a:latin typeface="+mj-lt"/>
                <a:ea typeface="华文中宋" pitchFamily="2" charset="-122"/>
              </a:rPr>
              <a:t>无法进行比较排序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2AB766BD-D819-B94E-A8C2-1ADD8C4AA478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对象的集合操作</a:t>
            </a:r>
            <a:r>
              <a:rPr lang="zh-CN" altLang="en-US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HashSet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vs.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400" b="1" spc="-5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TreeSet</a:t>
            </a:r>
            <a:r>
              <a:rPr lang="zh-CN" altLang="en-US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38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22692" y="1822175"/>
            <a:ext cx="1910268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</a:rPr>
              <a:t>java.util.List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862" y="3543400"/>
            <a:ext cx="6711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是一系列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可重复元素的集合</a:t>
            </a:r>
          </a:p>
        </p:txBody>
      </p:sp>
      <p:sp>
        <p:nvSpPr>
          <p:cNvPr id="7" name="矩形 6"/>
          <p:cNvSpPr/>
          <p:nvPr/>
        </p:nvSpPr>
        <p:spPr>
          <a:xfrm>
            <a:off x="2336862" y="2636913"/>
            <a:ext cx="82236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List is an </a:t>
            </a:r>
            <a:r>
              <a:rPr lang="en-US" altLang="zh-CN" sz="2400" dirty="0">
                <a:solidFill>
                  <a:srgbClr val="C00000"/>
                </a:solidFill>
              </a:rPr>
              <a:t>ordered collections that can contain duplicate elements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The user can access elements by their integer </a:t>
            </a:r>
            <a:r>
              <a:rPr lang="en-US" altLang="zh-CN" sz="2400" dirty="0">
                <a:solidFill>
                  <a:srgbClr val="C00000"/>
                </a:solidFill>
              </a:rPr>
              <a:t>index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192580"/>
              </p:ext>
            </p:extLst>
          </p:nvPr>
        </p:nvGraphicFramePr>
        <p:xfrm>
          <a:off x="2414104" y="4221088"/>
          <a:ext cx="76358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7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Calibri" pitchFamily="34" charset="0"/>
                          <a:ea typeface="微软雅黑" pitchFamily="34" charset="-122"/>
                        </a:rPr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Calibri" pitchFamily="34" charset="0"/>
                          <a:ea typeface="微软雅黑" pitchFamily="34" charset="-122"/>
                        </a:rPr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public void </a:t>
                      </a:r>
                      <a:r>
                        <a:rPr lang="en-US" altLang="zh-CN" b="1" baseline="0" dirty="0">
                          <a:solidFill>
                            <a:srgbClr val="C00000"/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add</a:t>
                      </a:r>
                      <a:r>
                        <a:rPr lang="en-US" altLang="zh-CN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(</a:t>
                      </a:r>
                      <a:r>
                        <a:rPr lang="en-US" altLang="zh-CN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int</a:t>
                      </a:r>
                      <a:r>
                        <a:rPr lang="en-US" altLang="zh-CN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 index, Object 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在指定位置加入元素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public void </a:t>
                      </a:r>
                      <a:r>
                        <a:rPr lang="en-US" altLang="zh-CN" b="1" baseline="0" dirty="0">
                          <a:solidFill>
                            <a:srgbClr val="C00000"/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remove</a:t>
                      </a:r>
                      <a:r>
                        <a:rPr lang="en-US" altLang="zh-CN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(int 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删除指定位置的元素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public </a:t>
                      </a:r>
                      <a:r>
                        <a:rPr lang="en-US" altLang="zh-CN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boolean</a:t>
                      </a:r>
                      <a:r>
                        <a:rPr lang="en-US" altLang="zh-CN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b="1" baseline="0" dirty="0">
                          <a:solidFill>
                            <a:srgbClr val="C00000"/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contains</a:t>
                      </a:r>
                      <a:r>
                        <a:rPr lang="en-US" altLang="zh-CN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(Object 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判断是否包含指定元素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public </a:t>
                      </a:r>
                      <a:r>
                        <a:rPr lang="en-US" altLang="zh-CN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int</a:t>
                      </a:r>
                      <a:r>
                        <a:rPr lang="en-US" altLang="zh-CN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b="1" baseline="0" dirty="0" err="1">
                          <a:solidFill>
                            <a:srgbClr val="C00000"/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indexOf</a:t>
                      </a:r>
                      <a:r>
                        <a:rPr lang="en-US" altLang="zh-CN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(Object 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返回指定元素的位置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2">
            <a:extLst>
              <a:ext uri="{FF2B5EF4-FFF2-40B4-BE49-F238E27FC236}">
                <a16:creationId xmlns:a16="http://schemas.microsoft.com/office/drawing/2014/main" id="{12E219B2-2E49-4F44-924D-94E7FE8F6017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对象的集合操作</a:t>
            </a:r>
            <a:r>
              <a:rPr lang="zh-CN" altLang="en-US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</a:t>
            </a:r>
            <a:r>
              <a:rPr lang="en-US" altLang="zh-CN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List</a:t>
            </a:r>
            <a:r>
              <a:rPr lang="zh-CN" altLang="en-US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0866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83832" y="1143000"/>
            <a:ext cx="2057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java.util.List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+mj-lt"/>
              <a:ea typeface="华文中宋" pitchFamily="2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(interface)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257800" y="4267200"/>
            <a:ext cx="50292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java.util. AbstractSequentialList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(class)</a:t>
            </a: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5562600" y="2057400"/>
            <a:ext cx="0" cy="45720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/>
          <a:p>
            <a:pPr algn="ctr"/>
            <a:endParaRPr lang="zh-CN" altLang="en-US" sz="240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3733800" y="3810000"/>
            <a:ext cx="3810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/>
          <a:p>
            <a:pPr algn="ctr"/>
            <a:endParaRPr lang="zh-CN" altLang="en-US" sz="240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V="1">
            <a:off x="7840216" y="5181600"/>
            <a:ext cx="0" cy="45720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/>
          <a:p>
            <a:pPr algn="ctr"/>
            <a:endParaRPr lang="zh-CN" altLang="en-US" sz="240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3733800" y="3810000"/>
            <a:ext cx="0" cy="45720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/>
          <a:p>
            <a:pPr algn="ctr"/>
            <a:endParaRPr lang="zh-CN" altLang="en-US" sz="240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3895328" y="2514600"/>
            <a:ext cx="33528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java.util.AbstractList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(class)</a:t>
            </a:r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 flipV="1">
            <a:off x="7543800" y="3810000"/>
            <a:ext cx="0" cy="45720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/>
          <a:p>
            <a:pPr algn="ctr"/>
            <a:endParaRPr lang="zh-CN" altLang="en-US" sz="240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6240016" y="5638800"/>
            <a:ext cx="31242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accent6"/>
                </a:solidFill>
                <a:latin typeface="+mj-lt"/>
                <a:ea typeface="华文中宋" pitchFamily="2" charset="-122"/>
              </a:rPr>
              <a:t>java.util.LinkedList</a:t>
            </a:r>
            <a:endParaRPr lang="en-US" altLang="zh-CN" sz="2400" dirty="0">
              <a:solidFill>
                <a:schemeClr val="accent6"/>
              </a:solidFill>
              <a:latin typeface="+mj-lt"/>
              <a:ea typeface="华文中宋" pitchFamily="2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(class)</a:t>
            </a: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 flipV="1">
            <a:off x="5562600" y="3429000"/>
            <a:ext cx="0" cy="38100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/>
          <a:p>
            <a:pPr algn="ctr"/>
            <a:endParaRPr lang="zh-CN" altLang="en-US" sz="240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2286000" y="4267200"/>
            <a:ext cx="2819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accent6"/>
                </a:solidFill>
                <a:latin typeface="+mj-lt"/>
                <a:ea typeface="华文中宋" pitchFamily="2" charset="-122"/>
              </a:rPr>
              <a:t>java.util.ArrayList</a:t>
            </a:r>
            <a:endParaRPr lang="en-US" altLang="zh-CN" sz="2400" dirty="0">
              <a:solidFill>
                <a:schemeClr val="accent6"/>
              </a:solidFill>
              <a:latin typeface="+mj-lt"/>
              <a:ea typeface="华文中宋" pitchFamily="2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(class)</a:t>
            </a: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2CE85F1B-0923-E34D-8483-88166FD4ED12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对象的集合操作</a:t>
            </a:r>
            <a:r>
              <a:rPr lang="zh-CN" altLang="en-US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</a:t>
            </a:r>
            <a:r>
              <a:rPr lang="en-US" altLang="zh-CN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List</a:t>
            </a:r>
            <a:r>
              <a:rPr lang="zh-CN" altLang="en-US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3895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135560" y="1854711"/>
            <a:ext cx="66784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java.util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.*;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class ListDemo1 {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public static void main(String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args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[]) {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2400" b="1" dirty="0">
                <a:solidFill>
                  <a:schemeClr val="accent2"/>
                </a:solidFill>
              </a:rPr>
              <a:t>List </a:t>
            </a:r>
            <a:r>
              <a:rPr lang="en-US" altLang="zh-CN" sz="2400" b="1" dirty="0" err="1">
                <a:solidFill>
                  <a:schemeClr val="accent2"/>
                </a:solidFill>
              </a:rPr>
              <a:t>list</a:t>
            </a:r>
            <a:r>
              <a:rPr lang="en-US" altLang="zh-CN" sz="2400" b="1" dirty="0">
                <a:solidFill>
                  <a:schemeClr val="accent2"/>
                </a:solidFill>
              </a:rPr>
              <a:t> = new </a:t>
            </a:r>
            <a:r>
              <a:rPr lang="en-US" altLang="zh-CN" sz="2400" b="1" dirty="0" err="1">
                <a:solidFill>
                  <a:schemeClr val="accent2"/>
                </a:solidFill>
              </a:rPr>
              <a:t>ArrayList</a:t>
            </a:r>
            <a:r>
              <a:rPr lang="en-US" altLang="zh-CN" sz="2400" b="1" dirty="0">
                <a:solidFill>
                  <a:schemeClr val="accent2"/>
                </a:solidFill>
              </a:rPr>
              <a:t>();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for 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 = 1; i &lt;= 10; i++)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</a:t>
            </a:r>
            <a:r>
              <a:rPr lang="en-US" altLang="zh-CN" sz="2400" b="1" dirty="0" err="1">
                <a:solidFill>
                  <a:schemeClr val="accent2"/>
                </a:solidFill>
              </a:rPr>
              <a:t>list.add</a:t>
            </a:r>
            <a:r>
              <a:rPr lang="en-US" altLang="zh-CN" sz="2400" b="1" dirty="0">
                <a:solidFill>
                  <a:schemeClr val="accent2"/>
                </a:solidFill>
              </a:rPr>
              <a:t>(i + " * " + i + " = " + i * i);</a:t>
            </a:r>
          </a:p>
          <a:p>
            <a:r>
              <a:rPr lang="en-US" altLang="zh-CN" sz="2400" b="1" dirty="0">
                <a:solidFill>
                  <a:schemeClr val="accent2"/>
                </a:solidFill>
              </a:rPr>
              <a:t>        Iterator </a:t>
            </a:r>
            <a:r>
              <a:rPr lang="en-US" altLang="zh-CN" sz="2400" b="1" dirty="0" err="1">
                <a:solidFill>
                  <a:schemeClr val="accent2"/>
                </a:solidFill>
              </a:rPr>
              <a:t>iter</a:t>
            </a:r>
            <a:r>
              <a:rPr lang="en-US" altLang="zh-CN" sz="2400" b="1" dirty="0">
                <a:solidFill>
                  <a:schemeClr val="accent2"/>
                </a:solidFill>
              </a:rPr>
              <a:t> = </a:t>
            </a:r>
            <a:r>
              <a:rPr lang="en-US" altLang="zh-CN" sz="2400" b="1" dirty="0" err="1">
                <a:solidFill>
                  <a:schemeClr val="accent2"/>
                </a:solidFill>
              </a:rPr>
              <a:t>list.iterator</a:t>
            </a:r>
            <a:r>
              <a:rPr lang="en-US" altLang="zh-CN" sz="2400" b="1" dirty="0">
                <a:solidFill>
                  <a:schemeClr val="accent2"/>
                </a:solidFill>
              </a:rPr>
              <a:t>();</a:t>
            </a:r>
          </a:p>
          <a:p>
            <a:r>
              <a:rPr lang="en-US" altLang="zh-CN" sz="2400" b="1" dirty="0">
                <a:solidFill>
                  <a:schemeClr val="accent2"/>
                </a:solidFill>
              </a:rPr>
              <a:t>        while (</a:t>
            </a:r>
            <a:r>
              <a:rPr lang="en-US" altLang="zh-CN" sz="2400" b="1" dirty="0" err="1">
                <a:solidFill>
                  <a:schemeClr val="accent2"/>
                </a:solidFill>
              </a:rPr>
              <a:t>iter.hasNext</a:t>
            </a:r>
            <a:r>
              <a:rPr lang="en-US" altLang="zh-CN" sz="2400" b="1" dirty="0">
                <a:solidFill>
                  <a:schemeClr val="accent2"/>
                </a:solidFill>
              </a:rPr>
              <a:t>())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System.out.println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iter.next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());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}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320137" y="1771600"/>
            <a:ext cx="2952328" cy="43937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D:\java ListDemo1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1 * 1 = 1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2 * 2 = 4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3 * 3 = 9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4 * 4 = 16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5 * 5 = 25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6 * 6 = 36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7 * 7 = 49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8 * 8 = 64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9 * 9 = 81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10 * 10 = 100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+mj-lt"/>
              <a:ea typeface="华文中宋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5560" y="1349459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数组的封装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动态数组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F2936A4D-CA13-9548-BD45-E425137195CA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对象的集合操作</a:t>
            </a:r>
            <a:r>
              <a:rPr lang="zh-CN" altLang="en-US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</a:t>
            </a:r>
            <a:r>
              <a:rPr lang="en-US" altLang="zh-CN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List</a:t>
            </a:r>
            <a:r>
              <a:rPr lang="zh-CN" altLang="en-US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36866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33310" y="1822175"/>
            <a:ext cx="2089034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java.util.Map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27251" y="4087143"/>
            <a:ext cx="3291547" cy="129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Map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就是</a:t>
            </a:r>
            <a:r>
              <a:rPr lang="zh-CN" altLang="en-US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键</a:t>
            </a:r>
            <a:r>
              <a:rPr lang="en-US" altLang="zh-CN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/</a:t>
            </a:r>
            <a:r>
              <a:rPr lang="zh-CN" altLang="en-US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值间的映射</a:t>
            </a:r>
            <a:endParaRPr lang="en-US" altLang="zh-CN" dirty="0">
              <a:solidFill>
                <a:srgbClr val="C00000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Map</a:t>
            </a:r>
            <a:r>
              <a:rPr lang="zh-CN" altLang="en-US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不可以包含重复的键</a:t>
            </a:r>
            <a:endParaRPr lang="en-US" altLang="zh-CN" dirty="0">
              <a:solidFill>
                <a:srgbClr val="C00000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键值之间是</a:t>
            </a:r>
            <a:r>
              <a:rPr lang="en-US" altLang="zh-CN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对</a:t>
            </a:r>
            <a:r>
              <a:rPr lang="en-US" altLang="zh-CN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映射关系</a:t>
            </a:r>
          </a:p>
        </p:txBody>
      </p:sp>
      <p:sp>
        <p:nvSpPr>
          <p:cNvPr id="7" name="矩形 6"/>
          <p:cNvSpPr/>
          <p:nvPr/>
        </p:nvSpPr>
        <p:spPr>
          <a:xfrm>
            <a:off x="4578239" y="1700809"/>
            <a:ext cx="59052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Map is a map from key to a certain value that </a:t>
            </a:r>
            <a:r>
              <a:rPr lang="en-US" altLang="zh-CN" sz="2400" dirty="0">
                <a:solidFill>
                  <a:srgbClr val="C00000"/>
                </a:solidFill>
              </a:rPr>
              <a:t>cannot contain duplicate keys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One-to-one map between key-value.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43472" y="3260725"/>
            <a:ext cx="5328592" cy="3095625"/>
            <a:chOff x="1908067" y="3573463"/>
            <a:chExt cx="5328592" cy="309562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124075" y="3573463"/>
              <a:ext cx="1800225" cy="7715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bg1"/>
                  </a:solidFill>
                  <a:latin typeface="Tahoma" pitchFamily="34" charset="0"/>
                  <a:ea typeface="华文中宋" pitchFamily="2" charset="-122"/>
                </a:rPr>
                <a:t>Key 1 (</a:t>
              </a:r>
              <a:r>
                <a:rPr lang="zh-CN" altLang="en-US">
                  <a:solidFill>
                    <a:schemeClr val="bg1"/>
                  </a:solidFill>
                  <a:latin typeface="Tahoma" pitchFamily="34" charset="0"/>
                  <a:ea typeface="华文中宋" pitchFamily="2" charset="-122"/>
                </a:rPr>
                <a:t>键</a:t>
              </a:r>
              <a:r>
                <a:rPr lang="en-US" altLang="zh-CN">
                  <a:solidFill>
                    <a:schemeClr val="bg1"/>
                  </a:solidFill>
                  <a:latin typeface="Tahoma" pitchFamily="34" charset="0"/>
                  <a:ea typeface="华文中宋" pitchFamily="2" charset="-122"/>
                </a:rPr>
                <a:t>)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4932363" y="3573463"/>
              <a:ext cx="2017712" cy="7715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Tahoma" pitchFamily="34" charset="0"/>
                  <a:ea typeface="华文中宋" pitchFamily="2" charset="-122"/>
                </a:rPr>
                <a:t>Value 1 (</a:t>
              </a:r>
              <a:r>
                <a:rPr lang="zh-CN" altLang="en-US" dirty="0">
                  <a:solidFill>
                    <a:schemeClr val="bg1"/>
                  </a:solidFill>
                  <a:latin typeface="Tahoma" pitchFamily="34" charset="0"/>
                  <a:ea typeface="华文中宋" pitchFamily="2" charset="-122"/>
                </a:rPr>
                <a:t>值</a:t>
              </a:r>
              <a:r>
                <a:rPr lang="en-US" altLang="zh-CN" dirty="0">
                  <a:solidFill>
                    <a:schemeClr val="bg1"/>
                  </a:solidFill>
                  <a:latin typeface="Tahoma" pitchFamily="34" charset="0"/>
                  <a:ea typeface="华文中宋" pitchFamily="2" charset="-122"/>
                </a:rPr>
                <a:t>)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3924300" y="3933825"/>
              <a:ext cx="10080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124075" y="4530725"/>
              <a:ext cx="1800225" cy="7715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bg1"/>
                  </a:solidFill>
                  <a:latin typeface="Tahoma" pitchFamily="34" charset="0"/>
                  <a:ea typeface="华文中宋" pitchFamily="2" charset="-122"/>
                </a:rPr>
                <a:t>Key 2 (</a:t>
              </a:r>
              <a:r>
                <a:rPr lang="zh-CN" altLang="en-US">
                  <a:solidFill>
                    <a:schemeClr val="bg1"/>
                  </a:solidFill>
                  <a:latin typeface="Tahoma" pitchFamily="34" charset="0"/>
                  <a:ea typeface="华文中宋" pitchFamily="2" charset="-122"/>
                </a:rPr>
                <a:t>键</a:t>
              </a:r>
              <a:r>
                <a:rPr lang="en-US" altLang="zh-CN">
                  <a:solidFill>
                    <a:schemeClr val="bg1"/>
                  </a:solidFill>
                  <a:latin typeface="Tahoma" pitchFamily="34" charset="0"/>
                  <a:ea typeface="华文中宋" pitchFamily="2" charset="-122"/>
                </a:rPr>
                <a:t>)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4932363" y="4530725"/>
              <a:ext cx="2017712" cy="7715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bg1"/>
                  </a:solidFill>
                  <a:latin typeface="Tahoma" pitchFamily="34" charset="0"/>
                  <a:ea typeface="华文中宋" pitchFamily="2" charset="-122"/>
                </a:rPr>
                <a:t>Value 2 (</a:t>
              </a:r>
              <a:r>
                <a:rPr lang="zh-CN" altLang="en-US">
                  <a:solidFill>
                    <a:schemeClr val="bg1"/>
                  </a:solidFill>
                  <a:latin typeface="Tahoma" pitchFamily="34" charset="0"/>
                  <a:ea typeface="华文中宋" pitchFamily="2" charset="-122"/>
                </a:rPr>
                <a:t>值</a:t>
              </a:r>
              <a:r>
                <a:rPr lang="en-US" altLang="zh-CN">
                  <a:solidFill>
                    <a:schemeClr val="bg1"/>
                  </a:solidFill>
                  <a:latin typeface="Tahoma" pitchFamily="34" charset="0"/>
                  <a:ea typeface="华文中宋" pitchFamily="2" charset="-122"/>
                </a:rPr>
                <a:t>)</a:t>
              </a: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3924300" y="4891088"/>
              <a:ext cx="10080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2124075" y="5897563"/>
              <a:ext cx="1800225" cy="7715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bg1"/>
                  </a:solidFill>
                  <a:latin typeface="Tahoma" pitchFamily="34" charset="0"/>
                  <a:ea typeface="华文中宋" pitchFamily="2" charset="-122"/>
                </a:rPr>
                <a:t>Key n (</a:t>
              </a:r>
              <a:r>
                <a:rPr lang="zh-CN" altLang="en-US">
                  <a:solidFill>
                    <a:schemeClr val="bg1"/>
                  </a:solidFill>
                  <a:latin typeface="Tahoma" pitchFamily="34" charset="0"/>
                  <a:ea typeface="华文中宋" pitchFamily="2" charset="-122"/>
                </a:rPr>
                <a:t>键</a:t>
              </a:r>
              <a:r>
                <a:rPr lang="en-US" altLang="zh-CN">
                  <a:solidFill>
                    <a:schemeClr val="bg1"/>
                  </a:solidFill>
                  <a:latin typeface="Tahoma" pitchFamily="34" charset="0"/>
                  <a:ea typeface="华文中宋" pitchFamily="2" charset="-122"/>
                </a:rPr>
                <a:t>)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4932363" y="5897563"/>
              <a:ext cx="2017712" cy="7715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bg1"/>
                  </a:solidFill>
                  <a:latin typeface="Tahoma" pitchFamily="34" charset="0"/>
                  <a:ea typeface="华文中宋" pitchFamily="2" charset="-122"/>
                </a:rPr>
                <a:t>Value n (</a:t>
              </a:r>
              <a:r>
                <a:rPr lang="zh-CN" altLang="en-US">
                  <a:solidFill>
                    <a:schemeClr val="bg1"/>
                  </a:solidFill>
                  <a:latin typeface="Tahoma" pitchFamily="34" charset="0"/>
                  <a:ea typeface="华文中宋" pitchFamily="2" charset="-122"/>
                </a:rPr>
                <a:t>值</a:t>
              </a:r>
              <a:r>
                <a:rPr lang="en-US" altLang="zh-CN">
                  <a:solidFill>
                    <a:schemeClr val="bg1"/>
                  </a:solidFill>
                  <a:latin typeface="Tahoma" pitchFamily="34" charset="0"/>
                  <a:ea typeface="华文中宋" pitchFamily="2" charset="-122"/>
                </a:rPr>
                <a:t>)</a:t>
              </a: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3924300" y="6257925"/>
              <a:ext cx="10080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2700338" y="5589588"/>
              <a:ext cx="33845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1908067" y="4677842"/>
              <a:ext cx="5328592" cy="369332"/>
            </a:xfrm>
            <a:prstGeom prst="rect">
              <a:avLst/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" name="object 2">
            <a:extLst>
              <a:ext uri="{FF2B5EF4-FFF2-40B4-BE49-F238E27FC236}">
                <a16:creationId xmlns:a16="http://schemas.microsoft.com/office/drawing/2014/main" id="{1D30B4CC-2DB4-E34A-B0B4-958AB134C4BA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对象的集合操作</a:t>
            </a:r>
            <a:r>
              <a:rPr lang="zh-CN" altLang="en-US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</a:t>
            </a:r>
            <a:r>
              <a:rPr lang="en-US" altLang="zh-CN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Map</a:t>
            </a:r>
            <a:r>
              <a:rPr lang="zh-CN" altLang="en-US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52771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5060776" y="1813272"/>
            <a:ext cx="2057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java.util.Map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(interface)</a:t>
            </a: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flipV="1">
            <a:off x="6127576" y="2727672"/>
            <a:ext cx="0" cy="45720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/>
          <a:p>
            <a:pPr algn="ctr"/>
            <a:endParaRPr lang="zh-CN" altLang="en-US" sz="2400"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298776" y="4480272"/>
            <a:ext cx="3810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/>
          <a:p>
            <a:pPr algn="ctr"/>
            <a:endParaRPr lang="zh-CN" altLang="en-US" sz="2400"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2" name="Line 24"/>
          <p:cNvSpPr>
            <a:spLocks noChangeShapeType="1"/>
          </p:cNvSpPr>
          <p:nvPr/>
        </p:nvSpPr>
        <p:spPr bwMode="auto">
          <a:xfrm flipV="1">
            <a:off x="4298776" y="4480272"/>
            <a:ext cx="0" cy="45720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/>
          <a:p>
            <a:pPr algn="ctr"/>
            <a:endParaRPr lang="zh-CN" altLang="en-US" sz="2400"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4374976" y="3184872"/>
            <a:ext cx="33528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java.util.AbstractMap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(class)</a:t>
            </a:r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 flipV="1">
            <a:off x="8100840" y="4480273"/>
            <a:ext cx="7937" cy="555625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/>
          <a:p>
            <a:pPr algn="ctr"/>
            <a:endParaRPr lang="zh-CN" altLang="en-US" sz="2400"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5" name="Line 28"/>
          <p:cNvSpPr>
            <a:spLocks noChangeShapeType="1"/>
          </p:cNvSpPr>
          <p:nvPr/>
        </p:nvSpPr>
        <p:spPr bwMode="auto">
          <a:xfrm flipV="1">
            <a:off x="6127576" y="4099272"/>
            <a:ext cx="0" cy="38100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/>
          <a:p>
            <a:pPr algn="ctr"/>
            <a:endParaRPr lang="zh-CN" altLang="en-US" sz="2400"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6" name="Rectangle 29"/>
          <p:cNvSpPr>
            <a:spLocks noChangeArrowheads="1"/>
          </p:cNvSpPr>
          <p:nvPr/>
        </p:nvSpPr>
        <p:spPr bwMode="auto">
          <a:xfrm>
            <a:off x="2850976" y="4937472"/>
            <a:ext cx="2819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java.util.HashMap</a:t>
            </a:r>
            <a:endParaRPr lang="en-US" altLang="zh-CN" sz="2400" dirty="0">
              <a:solidFill>
                <a:schemeClr val="accent6"/>
              </a:solidFill>
              <a:latin typeface="Calibri" pitchFamily="34" charset="0"/>
              <a:ea typeface="微软雅黑" pitchFamily="34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(class)</a:t>
            </a:r>
          </a:p>
        </p:txBody>
      </p:sp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6660976" y="4962872"/>
            <a:ext cx="2819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java.util.TreeMap</a:t>
            </a:r>
            <a:endParaRPr lang="en-US" altLang="zh-CN" sz="2400" dirty="0">
              <a:solidFill>
                <a:schemeClr val="accent6"/>
              </a:solidFill>
              <a:latin typeface="Calibri" pitchFamily="34" charset="0"/>
              <a:ea typeface="微软雅黑" pitchFamily="34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(class)</a:t>
            </a: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015E736E-2276-6D4C-B8FA-6348CFB62380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对象的集合操作</a:t>
            </a:r>
            <a:r>
              <a:rPr lang="zh-CN" altLang="en-US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</a:t>
            </a:r>
            <a:r>
              <a:rPr lang="en-US" altLang="zh-CN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Map</a:t>
            </a:r>
            <a:r>
              <a:rPr lang="zh-CN" altLang="en-US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529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0" y="1745704"/>
            <a:ext cx="9144000" cy="533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0"/>
              </a:spcBef>
            </a:pPr>
            <a:r>
              <a:rPr lang="zh-CN" altLang="en-US" sz="2400" dirty="0">
                <a:solidFill>
                  <a:srgbClr val="002060"/>
                </a:solidFill>
                <a:latin typeface="Calibri" pitchFamily="34" charset="0"/>
                <a:ea typeface="微软雅黑" pitchFamily="34" charset="-122"/>
              </a:rPr>
              <a:t>构造方法</a:t>
            </a:r>
            <a:r>
              <a:rPr lang="zh-CN" altLang="en-US" sz="2000" dirty="0">
                <a:solidFill>
                  <a:srgbClr val="002060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002060"/>
                </a:solidFill>
                <a:latin typeface="Calibri" pitchFamily="34" charset="0"/>
                <a:ea typeface="微软雅黑" pitchFamily="34" charset="-122"/>
              </a:rPr>
              <a:t>---  </a:t>
            </a:r>
            <a:r>
              <a:rPr lang="en-US" altLang="zh-CN" sz="2400" dirty="0">
                <a:solidFill>
                  <a:srgbClr val="002060"/>
                </a:solidFill>
                <a:latin typeface="Calibri" pitchFamily="34" charset="0"/>
                <a:ea typeface="微软雅黑" pitchFamily="34" charset="-122"/>
              </a:rPr>
              <a:t>public </a:t>
            </a:r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  <a:ea typeface="微软雅黑" pitchFamily="34" charset="-122"/>
              </a:rPr>
              <a:t>Object</a:t>
            </a:r>
            <a:r>
              <a:rPr lang="en-US" altLang="zh-CN" sz="2400" dirty="0">
                <a:solidFill>
                  <a:srgbClr val="002060"/>
                </a:solidFill>
                <a:latin typeface="Calibri" pitchFamily="34" charset="0"/>
                <a:ea typeface="微软雅黑" pitchFamily="34" charset="-122"/>
              </a:rPr>
              <a:t>()</a:t>
            </a:r>
            <a:endParaRPr lang="en-US" altLang="zh-CN" sz="2000" dirty="0">
              <a:solidFill>
                <a:srgbClr val="002060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24000" y="2279104"/>
            <a:ext cx="9144000" cy="3886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/>
          <a:lstStyle/>
          <a:p>
            <a:pPr marL="457200" indent="-457200" eaLnBrk="0" hangingPunct="0">
              <a:spcBef>
                <a:spcPct val="0"/>
              </a:spcBef>
            </a:pPr>
            <a:r>
              <a:rPr lang="zh-CN" altLang="en-US" sz="2400" dirty="0">
                <a:solidFill>
                  <a:srgbClr val="002060"/>
                </a:solidFill>
                <a:latin typeface="Calibri" pitchFamily="34" charset="0"/>
                <a:ea typeface="微软雅黑" pitchFamily="34" charset="-122"/>
              </a:rPr>
              <a:t>实例方法</a:t>
            </a:r>
          </a:p>
          <a:p>
            <a:pPr marL="457200" indent="-457200" eaLnBrk="0" hangingPunct="0">
              <a:spcBef>
                <a:spcPct val="0"/>
              </a:spcBef>
              <a:buFontTx/>
              <a:buAutoNum type="arabic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protected Object clone() throws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CloneNotSupportedException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457200" indent="-457200" eaLnBrk="0" hangingPunct="0">
              <a:spcBef>
                <a:spcPct val="0"/>
              </a:spcBef>
              <a:buFontTx/>
              <a:buAutoNum type="arabicPeriod"/>
            </a:pPr>
            <a:r>
              <a:rPr lang="en-US" altLang="zh-CN" sz="2000" b="1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public </a:t>
            </a:r>
            <a:r>
              <a:rPr lang="en-US" altLang="zh-CN" sz="2000" b="1" dirty="0" err="1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boolean</a:t>
            </a:r>
            <a:r>
              <a:rPr lang="en-US" altLang="zh-CN" sz="2000" b="1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 equals(Object </a:t>
            </a:r>
            <a:r>
              <a:rPr lang="en-US" altLang="zh-CN" sz="2000" b="1" dirty="0" err="1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obj</a:t>
            </a:r>
            <a:r>
              <a:rPr lang="en-US" altLang="zh-CN" sz="2000" b="1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)</a:t>
            </a:r>
          </a:p>
          <a:p>
            <a:pPr marL="457200" indent="-457200" eaLnBrk="0" hangingPunct="0">
              <a:spcBef>
                <a:spcPct val="0"/>
              </a:spcBef>
              <a:buFontTx/>
              <a:buAutoNum type="arabic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protected void finalize() throws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Throwable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457200" indent="-457200" eaLnBrk="0" hangingPunct="0">
              <a:spcBef>
                <a:spcPct val="0"/>
              </a:spcBef>
              <a:buFontTx/>
              <a:buAutoNum type="arabic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public final Class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getClass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()</a:t>
            </a:r>
          </a:p>
          <a:p>
            <a:pPr marL="457200" indent="-457200" eaLnBrk="0" hangingPunct="0">
              <a:spcBef>
                <a:spcPct val="0"/>
              </a:spcBef>
              <a:buFontTx/>
              <a:buAutoNum type="arabicPeriod"/>
            </a:pPr>
            <a:r>
              <a:rPr lang="en-US" altLang="zh-CN" sz="2000" b="1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public </a:t>
            </a:r>
            <a:r>
              <a:rPr lang="en-US" altLang="zh-CN" sz="2000" b="1" dirty="0" err="1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hashCode</a:t>
            </a:r>
            <a:r>
              <a:rPr lang="en-US" altLang="zh-CN" sz="2000" b="1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()</a:t>
            </a:r>
          </a:p>
          <a:p>
            <a:pPr marL="457200" indent="-457200" eaLnBrk="0" hangingPunct="0">
              <a:spcBef>
                <a:spcPct val="0"/>
              </a:spcBef>
              <a:buFontTx/>
              <a:buAutoNum type="arabic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public final void notify()</a:t>
            </a:r>
          </a:p>
          <a:p>
            <a:pPr marL="457200" indent="-457200" eaLnBrk="0" hangingPunct="0">
              <a:spcBef>
                <a:spcPct val="0"/>
              </a:spcBef>
              <a:buFontTx/>
              <a:buAutoNum type="arabic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public final void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notifyAll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()</a:t>
            </a:r>
          </a:p>
          <a:p>
            <a:pPr marL="457200" indent="-457200" eaLnBrk="0" hangingPunct="0">
              <a:spcBef>
                <a:spcPct val="0"/>
              </a:spcBef>
              <a:buFontTx/>
              <a:buAutoNum type="arabicPeriod"/>
            </a:pPr>
            <a:r>
              <a:rPr lang="en-US" altLang="zh-CN" sz="2000" b="1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public String </a:t>
            </a:r>
            <a:r>
              <a:rPr lang="en-US" altLang="zh-CN" sz="2000" b="1" dirty="0" err="1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toString</a:t>
            </a:r>
            <a:r>
              <a:rPr lang="en-US" altLang="zh-CN" sz="2000" b="1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()</a:t>
            </a:r>
          </a:p>
          <a:p>
            <a:pPr marL="457200" indent="-457200" eaLnBrk="0" hangingPunct="0">
              <a:spcBef>
                <a:spcPct val="0"/>
              </a:spcBef>
              <a:buFontTx/>
              <a:buAutoNum type="arabic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public final void wait() throws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InterruptedException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457200" indent="-457200" eaLnBrk="0" hangingPunct="0">
              <a:spcBef>
                <a:spcPct val="0"/>
              </a:spcBef>
              <a:buFontTx/>
              <a:buAutoNum type="arabic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public final void wait(long timeout) throws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InterruptedException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457200" indent="-457200" eaLnBrk="0" hangingPunct="0">
              <a:spcBef>
                <a:spcPct val="0"/>
              </a:spcBef>
              <a:buFontTx/>
              <a:buAutoNum type="arabic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public final void wait(long timeout,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nanos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) throws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InterruptedException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236E0425-6871-0B4E-89DF-5F0483A96FDF}"/>
              </a:ext>
            </a:extLst>
          </p:cNvPr>
          <p:cNvSpPr txBox="1"/>
          <p:nvPr/>
        </p:nvSpPr>
        <p:spPr>
          <a:xfrm>
            <a:off x="457199" y="381000"/>
            <a:ext cx="79430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400" b="1" spc="-5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java.lang.Object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53556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3719737" y="1052736"/>
            <a:ext cx="4392613" cy="558891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dirty="0">
                <a:latin typeface="Tahoma" pitchFamily="34" charset="0"/>
              </a:rPr>
              <a:t>public interface Map {</a:t>
            </a:r>
          </a:p>
          <a:p>
            <a:pPr algn="l"/>
            <a:r>
              <a:rPr lang="en-US" altLang="zh-CN" dirty="0">
                <a:latin typeface="Tahoma" pitchFamily="34" charset="0"/>
              </a:rPr>
              <a:t>    //</a:t>
            </a:r>
            <a:r>
              <a:rPr lang="zh-CN" altLang="en-US" dirty="0">
                <a:latin typeface="Tahoma" pitchFamily="34" charset="0"/>
              </a:rPr>
              <a:t>基本操作</a:t>
            </a:r>
          </a:p>
          <a:p>
            <a:pPr algn="l"/>
            <a:r>
              <a:rPr lang="zh-CN" altLang="en-US" dirty="0">
                <a:solidFill>
                  <a:schemeClr val="accent1"/>
                </a:solidFill>
                <a:latin typeface="Tahoma" pitchFamily="34" charset="0"/>
              </a:rPr>
              <a:t>    </a:t>
            </a:r>
            <a:r>
              <a:rPr lang="en-US" altLang="zh-CN" dirty="0">
                <a:solidFill>
                  <a:schemeClr val="accent1"/>
                </a:solidFill>
                <a:latin typeface="Tahoma" pitchFamily="34" charset="0"/>
              </a:rPr>
              <a:t>Object put(Object key, Object value);</a:t>
            </a:r>
          </a:p>
          <a:p>
            <a:pPr algn="l"/>
            <a:r>
              <a:rPr lang="en-US" altLang="zh-CN" dirty="0">
                <a:solidFill>
                  <a:schemeClr val="accent1"/>
                </a:solidFill>
                <a:latin typeface="Tahoma" pitchFamily="34" charset="0"/>
              </a:rPr>
              <a:t>    Object get(Object key);</a:t>
            </a:r>
          </a:p>
          <a:p>
            <a:pPr algn="l"/>
            <a:r>
              <a:rPr lang="en-US" altLang="zh-CN" dirty="0">
                <a:solidFill>
                  <a:schemeClr val="accent1"/>
                </a:solidFill>
                <a:latin typeface="Tahoma" pitchFamily="34" charset="0"/>
              </a:rPr>
              <a:t>    Object remove(Object key);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Tahoma" pitchFamily="34" charset="0"/>
              </a:rPr>
              <a:t>    </a:t>
            </a:r>
            <a:r>
              <a:rPr lang="en-US" altLang="zh-CN" dirty="0" err="1">
                <a:solidFill>
                  <a:schemeClr val="accent1"/>
                </a:solidFill>
                <a:latin typeface="Tahoma" pitchFamily="34" charset="0"/>
              </a:rPr>
              <a:t>boolean</a:t>
            </a:r>
            <a:r>
              <a:rPr lang="en-US" altLang="zh-CN" dirty="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  <a:latin typeface="Tahoma" pitchFamily="34" charset="0"/>
              </a:rPr>
              <a:t>containsKey</a:t>
            </a:r>
            <a:r>
              <a:rPr lang="en-US" altLang="zh-CN" dirty="0">
                <a:solidFill>
                  <a:schemeClr val="accent1"/>
                </a:solidFill>
                <a:latin typeface="Tahoma" pitchFamily="34" charset="0"/>
              </a:rPr>
              <a:t>(Object key);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Tahoma" pitchFamily="34" charset="0"/>
              </a:rPr>
              <a:t>    </a:t>
            </a:r>
            <a:r>
              <a:rPr lang="en-US" altLang="zh-CN" dirty="0" err="1">
                <a:solidFill>
                  <a:schemeClr val="accent1"/>
                </a:solidFill>
                <a:latin typeface="Tahoma" pitchFamily="34" charset="0"/>
              </a:rPr>
              <a:t>boolean</a:t>
            </a:r>
            <a:r>
              <a:rPr lang="en-US" altLang="zh-CN" dirty="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  <a:latin typeface="Tahoma" pitchFamily="34" charset="0"/>
              </a:rPr>
              <a:t>containsValue</a:t>
            </a:r>
            <a:r>
              <a:rPr lang="en-US" altLang="zh-CN" dirty="0">
                <a:solidFill>
                  <a:schemeClr val="accent1"/>
                </a:solidFill>
                <a:latin typeface="Tahoma" pitchFamily="34" charset="0"/>
              </a:rPr>
              <a:t>(Object value);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Tahoma" pitchFamily="34" charset="0"/>
              </a:rPr>
              <a:t>    </a:t>
            </a:r>
            <a:r>
              <a:rPr lang="en-US" altLang="zh-CN" dirty="0" err="1">
                <a:solidFill>
                  <a:schemeClr val="accent1"/>
                </a:solidFill>
                <a:latin typeface="Tahoma" pitchFamily="34" charset="0"/>
              </a:rPr>
              <a:t>int</a:t>
            </a:r>
            <a:r>
              <a:rPr lang="en-US" altLang="zh-CN" dirty="0">
                <a:solidFill>
                  <a:schemeClr val="accent1"/>
                </a:solidFill>
                <a:latin typeface="Tahoma" pitchFamily="34" charset="0"/>
              </a:rPr>
              <a:t> size();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Tahoma" pitchFamily="34" charset="0"/>
              </a:rPr>
              <a:t>    </a:t>
            </a:r>
            <a:r>
              <a:rPr lang="en-US" altLang="zh-CN" dirty="0" err="1">
                <a:solidFill>
                  <a:schemeClr val="accent1"/>
                </a:solidFill>
                <a:latin typeface="Tahoma" pitchFamily="34" charset="0"/>
              </a:rPr>
              <a:t>boolean</a:t>
            </a:r>
            <a:r>
              <a:rPr lang="en-US" altLang="zh-CN" dirty="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  <a:latin typeface="Tahoma" pitchFamily="34" charset="0"/>
              </a:rPr>
              <a:t>isEmpty</a:t>
            </a:r>
            <a:r>
              <a:rPr lang="en-US" altLang="zh-CN" dirty="0">
                <a:solidFill>
                  <a:schemeClr val="accent1"/>
                </a:solidFill>
                <a:latin typeface="Tahoma" pitchFamily="34" charset="0"/>
              </a:rPr>
              <a:t>();</a:t>
            </a:r>
          </a:p>
          <a:p>
            <a:pPr algn="l"/>
            <a:endParaRPr lang="en-US" altLang="zh-CN" dirty="0">
              <a:latin typeface="Tahoma" pitchFamily="34" charset="0"/>
            </a:endParaRPr>
          </a:p>
          <a:p>
            <a:pPr algn="l"/>
            <a:r>
              <a:rPr lang="en-US" altLang="zh-CN" dirty="0">
                <a:latin typeface="Tahoma" pitchFamily="34" charset="0"/>
              </a:rPr>
              <a:t>    // </a:t>
            </a:r>
            <a:r>
              <a:rPr lang="zh-CN" altLang="en-US" dirty="0">
                <a:latin typeface="Tahoma" pitchFamily="34" charset="0"/>
              </a:rPr>
              <a:t>批量操作</a:t>
            </a:r>
          </a:p>
          <a:p>
            <a:pPr algn="l"/>
            <a:r>
              <a:rPr lang="zh-CN" altLang="en-US" dirty="0">
                <a:latin typeface="Tahoma" pitchFamily="34" charset="0"/>
              </a:rPr>
              <a:t>    </a:t>
            </a:r>
            <a:r>
              <a:rPr lang="en-US" altLang="zh-CN" dirty="0">
                <a:latin typeface="Tahoma" pitchFamily="34" charset="0"/>
              </a:rPr>
              <a:t>void </a:t>
            </a:r>
            <a:r>
              <a:rPr lang="en-US" altLang="zh-CN" dirty="0" err="1">
                <a:latin typeface="Tahoma" pitchFamily="34" charset="0"/>
              </a:rPr>
              <a:t>putAll</a:t>
            </a:r>
            <a:r>
              <a:rPr lang="en-US" altLang="zh-CN" dirty="0">
                <a:latin typeface="Tahoma" pitchFamily="34" charset="0"/>
              </a:rPr>
              <a:t>(Map t);</a:t>
            </a:r>
          </a:p>
          <a:p>
            <a:pPr algn="l"/>
            <a:r>
              <a:rPr lang="en-US" altLang="zh-CN" dirty="0">
                <a:latin typeface="Tahoma" pitchFamily="34" charset="0"/>
              </a:rPr>
              <a:t>    void clear();</a:t>
            </a:r>
          </a:p>
          <a:p>
            <a:pPr algn="l"/>
            <a:endParaRPr lang="en-US" altLang="zh-CN" dirty="0">
              <a:latin typeface="Tahoma" pitchFamily="34" charset="0"/>
            </a:endParaRPr>
          </a:p>
          <a:p>
            <a:pPr algn="l"/>
            <a:r>
              <a:rPr lang="en-US" altLang="zh-CN" dirty="0">
                <a:latin typeface="Tahoma" pitchFamily="34" charset="0"/>
              </a:rPr>
              <a:t>    // Collection Views</a:t>
            </a:r>
          </a:p>
          <a:p>
            <a:pPr algn="l"/>
            <a:r>
              <a:rPr lang="en-US" altLang="zh-CN" dirty="0">
                <a:latin typeface="Tahoma" pitchFamily="34" charset="0"/>
              </a:rPr>
              <a:t>    public Set </a:t>
            </a:r>
            <a:r>
              <a:rPr lang="en-US" altLang="zh-CN" dirty="0" err="1">
                <a:latin typeface="Tahoma" pitchFamily="34" charset="0"/>
              </a:rPr>
              <a:t>keySet</a:t>
            </a:r>
            <a:r>
              <a:rPr lang="en-US" altLang="zh-CN" dirty="0">
                <a:latin typeface="Tahoma" pitchFamily="34" charset="0"/>
              </a:rPr>
              <a:t>();</a:t>
            </a:r>
          </a:p>
          <a:p>
            <a:pPr algn="l"/>
            <a:r>
              <a:rPr lang="en-US" altLang="zh-CN" dirty="0">
                <a:latin typeface="Tahoma" pitchFamily="34" charset="0"/>
              </a:rPr>
              <a:t>    public Collection values();</a:t>
            </a:r>
          </a:p>
          <a:p>
            <a:pPr algn="l"/>
            <a:r>
              <a:rPr lang="en-US" altLang="zh-CN" dirty="0">
                <a:latin typeface="Tahoma" pitchFamily="34" charset="0"/>
              </a:rPr>
              <a:t>    public Set </a:t>
            </a:r>
            <a:r>
              <a:rPr lang="en-US" altLang="zh-CN" dirty="0" err="1">
                <a:latin typeface="Tahoma" pitchFamily="34" charset="0"/>
              </a:rPr>
              <a:t>entrySet</a:t>
            </a:r>
            <a:r>
              <a:rPr lang="en-US" altLang="zh-CN" dirty="0">
                <a:latin typeface="Tahoma" pitchFamily="34" charset="0"/>
              </a:rPr>
              <a:t>();</a:t>
            </a:r>
          </a:p>
          <a:p>
            <a:pPr algn="l"/>
            <a:r>
              <a:rPr lang="en-US" altLang="zh-CN" dirty="0">
                <a:latin typeface="Tahoma" pitchFamily="34" charset="0"/>
              </a:rPr>
              <a:t>}</a:t>
            </a:r>
            <a:endParaRPr lang="en-US" altLang="zh-CN" dirty="0">
              <a:latin typeface="Tahoma" pitchFamily="34" charset="0"/>
              <a:ea typeface="华文中宋" pitchFamily="2" charset="-122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A3E0E793-F045-6C4C-817E-A45C4155C79F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对象的集合操作</a:t>
            </a:r>
            <a:r>
              <a:rPr lang="zh-CN" altLang="en-US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</a:t>
            </a:r>
            <a:r>
              <a:rPr lang="en-US" altLang="zh-CN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Map</a:t>
            </a:r>
            <a:r>
              <a:rPr lang="zh-CN" altLang="en-US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36866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92E9D52A-AB9B-1347-9DEF-777A9D6CDAA2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对象的集合操作</a:t>
            </a:r>
            <a:r>
              <a:rPr lang="zh-CN" altLang="en-US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</a:t>
            </a:r>
            <a:r>
              <a:rPr lang="en-US" altLang="zh-CN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Map</a:t>
            </a:r>
            <a:r>
              <a:rPr lang="zh-CN" altLang="en-US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D2E1B5-E890-1C46-89D2-83F28DF74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14" y="215468"/>
            <a:ext cx="9906857" cy="65310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E593A00-DC33-384B-A775-BE7E4CCE0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00" y="1700808"/>
            <a:ext cx="3263900" cy="2527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61060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HashMap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1775520" y="2276872"/>
            <a:ext cx="8677026" cy="4104456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altLang="zh-CN" kern="0" dirty="0">
                <a:solidFill>
                  <a:sysClr val="windowText" lastClr="000000"/>
                </a:solidFill>
                <a:latin typeface="Tahoma" pitchFamily="34" charset="0"/>
              </a:rPr>
              <a:t>import </a:t>
            </a:r>
            <a:r>
              <a:rPr lang="en-US" altLang="zh-CN" kern="0" dirty="0" err="1">
                <a:solidFill>
                  <a:sysClr val="windowText" lastClr="000000"/>
                </a:solidFill>
                <a:latin typeface="Tahoma" pitchFamily="34" charset="0"/>
              </a:rPr>
              <a:t>java.util</a:t>
            </a:r>
            <a:r>
              <a:rPr lang="en-US" altLang="zh-CN" kern="0" dirty="0">
                <a:solidFill>
                  <a:sysClr val="windowText" lastClr="000000"/>
                </a:solidFill>
                <a:latin typeface="Tahoma" pitchFamily="34" charset="0"/>
              </a:rPr>
              <a:t>.*;</a:t>
            </a:r>
          </a:p>
          <a:p>
            <a:pPr>
              <a:defRPr/>
            </a:pPr>
            <a:r>
              <a:rPr lang="en-US" altLang="zh-CN" kern="0" dirty="0">
                <a:solidFill>
                  <a:sysClr val="windowText" lastClr="000000"/>
                </a:solidFill>
                <a:latin typeface="Tahoma" pitchFamily="34" charset="0"/>
              </a:rPr>
              <a:t>public class MapDemo1 {</a:t>
            </a:r>
          </a:p>
          <a:p>
            <a:pPr>
              <a:defRPr/>
            </a:pPr>
            <a:r>
              <a:rPr lang="en-US" altLang="zh-CN" kern="0" dirty="0">
                <a:solidFill>
                  <a:sysClr val="windowText" lastClr="000000"/>
                </a:solidFill>
                <a:latin typeface="Tahoma" pitchFamily="34" charset="0"/>
              </a:rPr>
              <a:t>     private static final Integer </a:t>
            </a:r>
            <a:r>
              <a:rPr lang="en-US" altLang="zh-CN" kern="0" dirty="0">
                <a:solidFill>
                  <a:srgbClr val="FF0000"/>
                </a:solidFill>
                <a:latin typeface="Tahoma" pitchFamily="34" charset="0"/>
              </a:rPr>
              <a:t>ONE = new Integer(1);</a:t>
            </a:r>
          </a:p>
          <a:p>
            <a:pPr>
              <a:defRPr/>
            </a:pPr>
            <a:r>
              <a:rPr lang="en-US" altLang="zh-CN" kern="0" dirty="0">
                <a:solidFill>
                  <a:sysClr val="windowText" lastClr="000000"/>
                </a:solidFill>
                <a:latin typeface="Tahoma" pitchFamily="34" charset="0"/>
              </a:rPr>
              <a:t>     public static void main(String </a:t>
            </a:r>
            <a:r>
              <a:rPr lang="en-US" altLang="zh-CN" kern="0" dirty="0" err="1">
                <a:solidFill>
                  <a:sysClr val="windowText" lastClr="000000"/>
                </a:solidFill>
                <a:latin typeface="Tahoma" pitchFamily="34" charset="0"/>
              </a:rPr>
              <a:t>args</a:t>
            </a:r>
            <a:r>
              <a:rPr lang="en-US" altLang="zh-CN" kern="0" dirty="0">
                <a:solidFill>
                  <a:sysClr val="windowText" lastClr="000000"/>
                </a:solidFill>
                <a:latin typeface="Tahoma" pitchFamily="34" charset="0"/>
              </a:rPr>
              <a:t>[]) {</a:t>
            </a:r>
          </a:p>
          <a:p>
            <a:pPr>
              <a:defRPr/>
            </a:pPr>
            <a:r>
              <a:rPr lang="en-US" altLang="zh-CN" kern="0" dirty="0">
                <a:solidFill>
                  <a:sysClr val="windowText" lastClr="000000"/>
                </a:solidFill>
                <a:latin typeface="Tahoma" pitchFamily="34" charset="0"/>
              </a:rPr>
              <a:t>          </a:t>
            </a:r>
            <a:r>
              <a:rPr lang="en-US" altLang="zh-CN" kern="0" dirty="0" err="1">
                <a:solidFill>
                  <a:srgbClr val="FF0000"/>
                </a:solidFill>
                <a:latin typeface="Tahoma" pitchFamily="34" charset="0"/>
              </a:rPr>
              <a:t>HashMap</a:t>
            </a:r>
            <a:r>
              <a:rPr lang="en-US" altLang="zh-CN" kern="0" dirty="0">
                <a:solidFill>
                  <a:srgbClr val="FF0000"/>
                </a:solidFill>
                <a:latin typeface="Tahoma" pitchFamily="34" charset="0"/>
              </a:rPr>
              <a:t> m = new </a:t>
            </a:r>
            <a:r>
              <a:rPr lang="en-US" altLang="zh-CN" kern="0" dirty="0" err="1">
                <a:solidFill>
                  <a:srgbClr val="FF0000"/>
                </a:solidFill>
                <a:latin typeface="Tahoma" pitchFamily="34" charset="0"/>
              </a:rPr>
              <a:t>HashMap</a:t>
            </a:r>
            <a:r>
              <a:rPr lang="en-US" altLang="zh-CN" kern="0" dirty="0">
                <a:solidFill>
                  <a:srgbClr val="FF0000"/>
                </a:solidFill>
                <a:latin typeface="Tahoma" pitchFamily="34" charset="0"/>
              </a:rPr>
              <a:t>();</a:t>
            </a:r>
          </a:p>
          <a:p>
            <a:pPr>
              <a:defRPr/>
            </a:pPr>
            <a:r>
              <a:rPr lang="nb-NO" altLang="zh-CN" kern="0" dirty="0">
                <a:solidFill>
                  <a:sysClr val="windowText" lastClr="000000"/>
                </a:solidFill>
                <a:latin typeface="Tahoma" pitchFamily="34" charset="0"/>
              </a:rPr>
              <a:t>          for (int i=0; i&lt;args.length; i++) {</a:t>
            </a:r>
          </a:p>
          <a:p>
            <a:pPr>
              <a:defRPr/>
            </a:pPr>
            <a:r>
              <a:rPr lang="nb-NO" altLang="zh-CN" kern="0" dirty="0">
                <a:solidFill>
                  <a:sysClr val="windowText" lastClr="000000"/>
                </a:solidFill>
                <a:latin typeface="Tahoma" pitchFamily="34" charset="0"/>
              </a:rPr>
              <a:t>                </a:t>
            </a:r>
            <a:r>
              <a:rPr lang="nb-NO" altLang="zh-CN" kern="0" dirty="0">
                <a:solidFill>
                  <a:srgbClr val="FF0000"/>
                </a:solidFill>
                <a:latin typeface="Tahoma" pitchFamily="34" charset="0"/>
              </a:rPr>
              <a:t>Integer</a:t>
            </a:r>
            <a:r>
              <a:rPr lang="nb-NO" altLang="zh-CN" kern="0" dirty="0">
                <a:solidFill>
                  <a:sysClr val="windowText" lastClr="000000"/>
                </a:solidFill>
                <a:latin typeface="Tahoma" pitchFamily="34" charset="0"/>
              </a:rPr>
              <a:t> freq = </a:t>
            </a:r>
            <a:r>
              <a:rPr lang="nb-NO" altLang="zh-CN" kern="0" dirty="0">
                <a:solidFill>
                  <a:srgbClr val="FF0000"/>
                </a:solidFill>
                <a:latin typeface="Tahoma" pitchFamily="34" charset="0"/>
              </a:rPr>
              <a:t>(Integer)</a:t>
            </a:r>
            <a:r>
              <a:rPr lang="nb-NO" altLang="zh-CN" kern="0" dirty="0">
                <a:solidFill>
                  <a:sysClr val="windowText" lastClr="000000"/>
                </a:solidFill>
                <a:latin typeface="Tahoma" pitchFamily="34" charset="0"/>
              </a:rPr>
              <a:t> m.</a:t>
            </a:r>
            <a:r>
              <a:rPr lang="nb-NO" altLang="zh-CN" kern="0" dirty="0">
                <a:solidFill>
                  <a:srgbClr val="333399"/>
                </a:solidFill>
                <a:latin typeface="Tahoma" pitchFamily="34" charset="0"/>
              </a:rPr>
              <a:t>get</a:t>
            </a:r>
            <a:r>
              <a:rPr lang="nb-NO" altLang="zh-CN" kern="0" dirty="0">
                <a:solidFill>
                  <a:sysClr val="windowText" lastClr="000000"/>
                </a:solidFill>
                <a:latin typeface="Tahoma" pitchFamily="34" charset="0"/>
              </a:rPr>
              <a:t>(args[i]);</a:t>
            </a:r>
          </a:p>
          <a:p>
            <a:pPr>
              <a:defRPr/>
            </a:pPr>
            <a:r>
              <a:rPr lang="nb-NO" altLang="zh-CN" kern="0" dirty="0">
                <a:solidFill>
                  <a:sysClr val="windowText" lastClr="000000"/>
                </a:solidFill>
                <a:latin typeface="Tahoma" pitchFamily="34" charset="0"/>
              </a:rPr>
              <a:t>                </a:t>
            </a:r>
            <a:r>
              <a:rPr lang="nb-NO" altLang="zh-CN" kern="0" dirty="0">
                <a:solidFill>
                  <a:srgbClr val="FF0000"/>
                </a:solidFill>
                <a:latin typeface="Tahoma" pitchFamily="34" charset="0"/>
              </a:rPr>
              <a:t>m.put(args[i], (freq==null ? ONE:new Integer(freq.intValue() + 1)));</a:t>
            </a:r>
          </a:p>
          <a:p>
            <a:pPr>
              <a:defRPr/>
            </a:pPr>
            <a:r>
              <a:rPr lang="nb-NO" altLang="zh-CN" kern="0" dirty="0">
                <a:solidFill>
                  <a:sysClr val="windowText" lastClr="000000"/>
                </a:solidFill>
                <a:latin typeface="Tahoma" pitchFamily="34" charset="0"/>
              </a:rPr>
              <a:t>          }</a:t>
            </a:r>
          </a:p>
          <a:p>
            <a:pPr>
              <a:defRPr/>
            </a:pPr>
            <a:r>
              <a:rPr lang="nb-NO" altLang="zh-CN" kern="0" dirty="0">
                <a:solidFill>
                  <a:sysClr val="windowText" lastClr="000000"/>
                </a:solidFill>
                <a:latin typeface="Tahoma" pitchFamily="34" charset="0"/>
              </a:rPr>
              <a:t>          System.out.println(m.size()+" distinct words detected:");</a:t>
            </a:r>
          </a:p>
          <a:p>
            <a:pPr>
              <a:defRPr/>
            </a:pPr>
            <a:r>
              <a:rPr lang="nb-NO" altLang="zh-CN" kern="0" dirty="0">
                <a:solidFill>
                  <a:sysClr val="windowText" lastClr="000000"/>
                </a:solidFill>
                <a:latin typeface="Tahoma" pitchFamily="34" charset="0"/>
              </a:rPr>
              <a:t>          System.out.println(m);</a:t>
            </a:r>
          </a:p>
          <a:p>
            <a:pPr>
              <a:defRPr/>
            </a:pPr>
            <a:r>
              <a:rPr lang="nb-NO" altLang="zh-CN" kern="0" dirty="0">
                <a:solidFill>
                  <a:sysClr val="windowText" lastClr="000000"/>
                </a:solidFill>
                <a:latin typeface="Tahoma" pitchFamily="34" charset="0"/>
              </a:rPr>
              <a:t>    }</a:t>
            </a:r>
          </a:p>
          <a:p>
            <a:pPr>
              <a:defRPr/>
            </a:pPr>
            <a:r>
              <a:rPr lang="nb-NO" altLang="zh-CN" kern="0" dirty="0">
                <a:solidFill>
                  <a:sysClr val="windowText" lastClr="000000"/>
                </a:solidFill>
                <a:latin typeface="Tahoma" pitchFamily="34" charset="0"/>
              </a:rPr>
              <a:t>}</a:t>
            </a:r>
            <a:endParaRPr lang="en-US" altLang="zh-CN" sz="1600" kern="0" dirty="0">
              <a:solidFill>
                <a:sysClr val="windowText" lastClr="000000"/>
              </a:solidFill>
              <a:latin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1704" y="1644536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统计一段文本中各个词的出现频率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847529" y="537825"/>
            <a:ext cx="8569325" cy="15113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Tahoma" pitchFamily="34" charset="0"/>
              </a:rPr>
              <a:t>D:\java MapDemo1 if it is to be it is up to me to delegate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Tahoma" pitchFamily="34" charset="0"/>
              <a:ea typeface="华文中宋" pitchFamily="2" charset="-122"/>
            </a:endParaRP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华文中宋" pitchFamily="2" charset="-122"/>
              </a:rPr>
              <a:t> 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Tahoma" pitchFamily="34" charset="0"/>
              </a:rPr>
              <a:t>8 distinct words detected: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Tahoma" pitchFamily="34" charset="0"/>
              </a:rPr>
              <a:t>{to=3, me=1, delegate=1, it=2, is=2, if=1, be=1, up=1}</a:t>
            </a:r>
          </a:p>
        </p:txBody>
      </p:sp>
    </p:spTree>
    <p:extLst>
      <p:ext uri="{BB962C8B-B14F-4D97-AF65-F5344CB8AC3E}">
        <p14:creationId xmlns:p14="http://schemas.microsoft.com/office/powerpoint/2010/main" val="165368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071664" y="1988841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HashMap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统计文档中单词的出现频率</a:t>
            </a:r>
          </a:p>
        </p:txBody>
      </p:sp>
      <p:sp>
        <p:nvSpPr>
          <p:cNvPr id="7" name="TextBox 2"/>
          <p:cNvSpPr txBox="1"/>
          <p:nvPr/>
        </p:nvSpPr>
        <p:spPr>
          <a:xfrm>
            <a:off x="3466728" y="2960658"/>
            <a:ext cx="5293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&lt;key, value&gt;, key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是单词，</a:t>
            </a:r>
            <a:r>
              <a:rPr lang="en-US" altLang="zh-CN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是频率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8A0125E4-F6AC-0D48-ADCB-743CDC9236C6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对象的集合操作</a:t>
            </a:r>
            <a:r>
              <a:rPr lang="zh-CN" altLang="en-US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</a:t>
            </a:r>
            <a:r>
              <a:rPr lang="en-US" altLang="zh-CN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Map</a:t>
            </a:r>
            <a:r>
              <a:rPr lang="zh-CN" altLang="en-US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50084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31704" y="1644536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统计一段文本中各个词的出现频率</a:t>
            </a:r>
          </a:p>
        </p:txBody>
      </p:sp>
      <p:sp>
        <p:nvSpPr>
          <p:cNvPr id="5" name="矩形 4"/>
          <p:cNvSpPr/>
          <p:nvPr/>
        </p:nvSpPr>
        <p:spPr>
          <a:xfrm>
            <a:off x="8791752" y="2836472"/>
            <a:ext cx="2696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Tahoma" pitchFamily="34" charset="0"/>
              </a:rPr>
              <a:t>I came I saw I left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81329" y="3535466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left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9661449" y="371548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0560496" y="3535466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581329" y="4174246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came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9661449" y="43542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560496" y="4174246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581329" y="4790301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saw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9661449" y="4970321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0560496" y="4790301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8581329" y="5429081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9661449" y="5609101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0560496" y="5429081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581329" y="599885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596228" y="598300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563817" y="5429081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0567138" y="5429892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FF5E58F-25CF-DE4C-8C26-1A83044239AF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对象的集合操作</a:t>
            </a:r>
            <a:r>
              <a:rPr lang="zh-CN" altLang="en-US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</a:t>
            </a:r>
            <a:r>
              <a:rPr lang="en-US" altLang="zh-CN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Map</a:t>
            </a:r>
            <a:r>
              <a:rPr lang="zh-CN" altLang="en-US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4615FF0-B9C7-0F4D-9660-515D2BD4C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2694460"/>
            <a:ext cx="8280920" cy="33196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803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2" grpId="0" animBg="1"/>
      <p:bldP spid="23" grpId="0" animBg="1"/>
      <p:bldP spid="25" grpId="0" animBg="1"/>
      <p:bldP spid="30" grpId="0" animBg="1"/>
      <p:bldP spid="3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63552" y="1484784"/>
            <a:ext cx="3008902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java.util.Collections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76822" y="2155506"/>
            <a:ext cx="8223634" cy="976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Collections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类用于对集合、列表、映射等类提供高级功能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查询</a:t>
            </a:r>
            <a:r>
              <a:rPr lang="en-US" altLang="zh-CN" sz="1600" b="1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(binary Search)/</a:t>
            </a:r>
            <a:r>
              <a:rPr lang="zh-CN" altLang="en-US" sz="1600" b="1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拷贝</a:t>
            </a:r>
            <a:r>
              <a:rPr lang="en-US" altLang="zh-CN" sz="1600" b="1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(copy)/</a:t>
            </a:r>
            <a:r>
              <a:rPr lang="zh-CN" altLang="en-US" sz="1600" b="1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填充</a:t>
            </a:r>
            <a:r>
              <a:rPr lang="en-US" altLang="zh-CN" sz="1600" b="1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(fill)/</a:t>
            </a:r>
            <a:r>
              <a:rPr lang="zh-CN" altLang="en-US" sz="1600" b="1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洗牌</a:t>
            </a:r>
            <a:r>
              <a:rPr lang="en-US" altLang="zh-CN" sz="1600" b="1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(shuffle)/</a:t>
            </a:r>
            <a:r>
              <a:rPr lang="zh-CN" altLang="en-US" sz="1600" b="1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倒转</a:t>
            </a:r>
            <a:r>
              <a:rPr lang="en-US" altLang="zh-CN" sz="1600" b="1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(reverse)/</a:t>
            </a:r>
            <a:r>
              <a:rPr lang="zh-CN" altLang="en-US" sz="1600" b="1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排序</a:t>
            </a:r>
            <a:r>
              <a:rPr lang="en-US" altLang="zh-CN" sz="1600" b="1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(sort)/</a:t>
            </a:r>
            <a:r>
              <a:rPr lang="zh-CN" altLang="en-US" sz="1600" b="1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交换</a:t>
            </a:r>
            <a:r>
              <a:rPr lang="en-US" altLang="zh-CN" sz="1600" b="1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(swap)</a:t>
            </a:r>
          </a:p>
        </p:txBody>
      </p:sp>
      <p:sp>
        <p:nvSpPr>
          <p:cNvPr id="9" name="矩形 8"/>
          <p:cNvSpPr/>
          <p:nvPr/>
        </p:nvSpPr>
        <p:spPr>
          <a:xfrm>
            <a:off x="1703512" y="4277127"/>
            <a:ext cx="2376264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 Interface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4079776" y="3789041"/>
            <a:ext cx="200590" cy="1464897"/>
          </a:xfrm>
          <a:prstGeom prst="lef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280366" y="3717032"/>
            <a:ext cx="1599610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Interface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80366" y="5045114"/>
            <a:ext cx="1599610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ListInterface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左大括号 11"/>
          <p:cNvSpPr/>
          <p:nvPr/>
        </p:nvSpPr>
        <p:spPr>
          <a:xfrm>
            <a:off x="5879976" y="3485040"/>
            <a:ext cx="216024" cy="952073"/>
          </a:xfrm>
          <a:prstGeom prst="lef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096000" y="3316922"/>
            <a:ext cx="1599610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HashSet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96000" y="4149080"/>
            <a:ext cx="1599610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TreeSet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96000" y="5045114"/>
            <a:ext cx="1599610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ArrayList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直接箭头连接符 18"/>
          <p:cNvCxnSpPr>
            <a:stCxn id="11" idx="3"/>
            <a:endCxn id="16" idx="1"/>
          </p:cNvCxnSpPr>
          <p:nvPr/>
        </p:nvCxnSpPr>
        <p:spPr>
          <a:xfrm>
            <a:off x="5879976" y="5245169"/>
            <a:ext cx="216024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279576" y="5981218"/>
            <a:ext cx="1800200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 Interface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4064342" y="5749226"/>
            <a:ext cx="216024" cy="952073"/>
          </a:xfrm>
          <a:prstGeom prst="lef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280366" y="5581108"/>
            <a:ext cx="1599610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HashMap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280366" y="6413266"/>
            <a:ext cx="1599610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TreeMap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右大括号 24"/>
          <p:cNvSpPr/>
          <p:nvPr/>
        </p:nvSpPr>
        <p:spPr>
          <a:xfrm>
            <a:off x="7824192" y="3316922"/>
            <a:ext cx="432048" cy="3496454"/>
          </a:xfrm>
          <a:prstGeom prst="righ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328249" y="4829090"/>
            <a:ext cx="2206117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</a:rPr>
              <a:t>java.util.Collections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7928" y="1516722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List\Set\Map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等的包装类</a:t>
            </a:r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FA5164E7-9D34-D84B-B531-4613C51658B6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对象的集合操作</a:t>
            </a:r>
            <a:r>
              <a:rPr lang="zh-CN" altLang="en-US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</a:t>
            </a:r>
            <a:r>
              <a:rPr lang="en-US" altLang="zh-CN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Collections</a:t>
            </a:r>
            <a:r>
              <a:rPr lang="zh-CN" altLang="en-US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2211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66</a:t>
            </a:fld>
            <a:endParaRPr lang="zh-CN" altLang="en-US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890739A6-F812-714C-9FDE-2E8BFB0DABDB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对象的集合操作</a:t>
            </a:r>
            <a:r>
              <a:rPr lang="zh-CN" altLang="en-US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</a:t>
            </a:r>
            <a:r>
              <a:rPr lang="en-US" altLang="zh-CN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Collections</a:t>
            </a:r>
            <a:r>
              <a:rPr lang="zh-CN" altLang="en-US" sz="28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32F06D0-5BB8-D545-B830-4AE17F189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605" y="1484784"/>
            <a:ext cx="5532027" cy="14610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FEA2268-CFF6-DB4B-89BF-417B9359D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092820"/>
            <a:ext cx="5571694" cy="57205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EB402BB-310D-1248-84DB-30611ED8AE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168" y="3606578"/>
            <a:ext cx="2628900" cy="2628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68429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67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8E0FBF6-E2D1-1C47-B40F-5A0930E012E2}"/>
              </a:ext>
            </a:extLst>
          </p:cNvPr>
          <p:cNvSpPr txBox="1"/>
          <p:nvPr/>
        </p:nvSpPr>
        <p:spPr>
          <a:xfrm>
            <a:off x="6816080" y="381000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solidFill>
                  <a:srgbClr val="7030A0"/>
                </a:solidFill>
              </a:rPr>
              <a:t>ArrayList</a:t>
            </a:r>
            <a:r>
              <a:rPr kumimoji="1" lang="zh-CN" altLang="en-US" sz="2400" dirty="0">
                <a:solidFill>
                  <a:srgbClr val="7030A0"/>
                </a:solidFill>
              </a:rPr>
              <a:t>   </a:t>
            </a:r>
            <a:r>
              <a:rPr kumimoji="1" lang="en-US" altLang="zh-CN" sz="2400" dirty="0">
                <a:solidFill>
                  <a:srgbClr val="7030A0"/>
                </a:solidFill>
              </a:rPr>
              <a:t>HashMap</a:t>
            </a:r>
            <a:r>
              <a:rPr kumimoji="1" lang="zh-CN" altLang="en-US" sz="2400" dirty="0">
                <a:solidFill>
                  <a:srgbClr val="7030A0"/>
                </a:solidFill>
              </a:rPr>
              <a:t>  </a:t>
            </a:r>
            <a:r>
              <a:rPr kumimoji="1" lang="en-US" altLang="zh-CN" sz="2400" dirty="0">
                <a:solidFill>
                  <a:srgbClr val="7030A0"/>
                </a:solidFill>
              </a:rPr>
              <a:t>HashSet</a:t>
            </a:r>
            <a:endParaRPr kumimoji="1"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8B6BA0E-242E-5847-83FA-7D259B54BE05}"/>
              </a:ext>
            </a:extLst>
          </p:cNvPr>
          <p:cNvSpPr/>
          <p:nvPr/>
        </p:nvSpPr>
        <p:spPr>
          <a:xfrm>
            <a:off x="2337378" y="2713566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4557719-CA89-D24A-9475-3642DB406BDD}"/>
              </a:ext>
            </a:extLst>
          </p:cNvPr>
          <p:cNvSpPr txBox="1"/>
          <p:nvPr/>
        </p:nvSpPr>
        <p:spPr>
          <a:xfrm>
            <a:off x="1977338" y="2204864"/>
            <a:ext cx="114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1:</a:t>
            </a:r>
            <a:r>
              <a:rPr kumimoji="1" lang="zh-CN" altLang="en-US" dirty="0"/>
              <a:t> 张伟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0EED368-35F4-284E-9176-9DEB71508C4A}"/>
              </a:ext>
            </a:extLst>
          </p:cNvPr>
          <p:cNvSpPr/>
          <p:nvPr/>
        </p:nvSpPr>
        <p:spPr>
          <a:xfrm>
            <a:off x="3267878" y="2713566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922AEC3-43E0-BD42-BE75-31665DF3E49D}"/>
              </a:ext>
            </a:extLst>
          </p:cNvPr>
          <p:cNvSpPr txBox="1"/>
          <p:nvPr/>
        </p:nvSpPr>
        <p:spPr>
          <a:xfrm>
            <a:off x="2913442" y="2204864"/>
            <a:ext cx="114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2:</a:t>
            </a:r>
            <a:r>
              <a:rPr kumimoji="1" lang="zh-CN" altLang="en-US" dirty="0"/>
              <a:t> 小刚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C95198-2929-AF4C-BC57-74A7E6A1A1E3}"/>
              </a:ext>
            </a:extLst>
          </p:cNvPr>
          <p:cNvSpPr/>
          <p:nvPr/>
        </p:nvSpPr>
        <p:spPr>
          <a:xfrm>
            <a:off x="2337378" y="3919900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DF69063-2450-7948-9776-8D5AF5DCF385}"/>
              </a:ext>
            </a:extLst>
          </p:cNvPr>
          <p:cNvSpPr txBox="1"/>
          <p:nvPr/>
        </p:nvSpPr>
        <p:spPr>
          <a:xfrm>
            <a:off x="2049346" y="341119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3:</a:t>
            </a:r>
            <a:r>
              <a:rPr kumimoji="1" lang="zh-CN" altLang="en-US" dirty="0"/>
              <a:t> 小明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642BF21-0286-6944-8EB3-9DEC845F1D24}"/>
              </a:ext>
            </a:extLst>
          </p:cNvPr>
          <p:cNvSpPr/>
          <p:nvPr/>
        </p:nvSpPr>
        <p:spPr>
          <a:xfrm>
            <a:off x="3267878" y="3919900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EDA270E-54D8-9444-9EF1-02C56E841608}"/>
              </a:ext>
            </a:extLst>
          </p:cNvPr>
          <p:cNvSpPr txBox="1"/>
          <p:nvPr/>
        </p:nvSpPr>
        <p:spPr>
          <a:xfrm>
            <a:off x="3051854" y="341119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4:</a:t>
            </a:r>
            <a:r>
              <a:rPr kumimoji="1" lang="zh-CN" altLang="en-US" dirty="0"/>
              <a:t>张伟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668DF13-C01D-CD45-96C7-17AC36925579}"/>
              </a:ext>
            </a:extLst>
          </p:cNvPr>
          <p:cNvSpPr/>
          <p:nvPr/>
        </p:nvSpPr>
        <p:spPr>
          <a:xfrm>
            <a:off x="2550600" y="4617532"/>
            <a:ext cx="9305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Student</a:t>
            </a:r>
            <a:endParaRPr kumimoji="1" lang="zh-CN" altLang="en-US" dirty="0"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934372A3-F807-9840-9818-7EB772FA8B59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对象的集合操作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6746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8BA052-0C70-074F-BEE7-D80134A8467E}"/>
              </a:ext>
            </a:extLst>
          </p:cNvPr>
          <p:cNvSpPr txBox="1"/>
          <p:nvPr/>
        </p:nvSpPr>
        <p:spPr>
          <a:xfrm>
            <a:off x="5303911" y="1912176"/>
            <a:ext cx="3276365" cy="58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7D0F77D-1AB3-2D41-98B9-E3C9E2F906BC}"/>
              </a:ext>
            </a:extLst>
          </p:cNvPr>
          <p:cNvSpPr/>
          <p:nvPr/>
        </p:nvSpPr>
        <p:spPr>
          <a:xfrm>
            <a:off x="5663952" y="1957082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A4999F5-8B54-F549-BB65-FD675F7362F0}"/>
              </a:ext>
            </a:extLst>
          </p:cNvPr>
          <p:cNvSpPr/>
          <p:nvPr/>
        </p:nvSpPr>
        <p:spPr>
          <a:xfrm>
            <a:off x="6348028" y="1963602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B4CE90C-2C9F-C741-83C7-C705985193F7}"/>
              </a:ext>
            </a:extLst>
          </p:cNvPr>
          <p:cNvSpPr/>
          <p:nvPr/>
        </p:nvSpPr>
        <p:spPr>
          <a:xfrm>
            <a:off x="6990990" y="1966012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19205CD-130C-464A-9B94-C0ED0E847744}"/>
              </a:ext>
            </a:extLst>
          </p:cNvPr>
          <p:cNvSpPr/>
          <p:nvPr/>
        </p:nvSpPr>
        <p:spPr>
          <a:xfrm>
            <a:off x="7633952" y="1963602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57B48CE-E89D-E04D-90E0-C37F79C2CC34}"/>
              </a:ext>
            </a:extLst>
          </p:cNvPr>
          <p:cNvSpPr/>
          <p:nvPr/>
        </p:nvSpPr>
        <p:spPr>
          <a:xfrm>
            <a:off x="8985825" y="1976378"/>
            <a:ext cx="998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ArrayList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186DC7A-C0AB-F146-81D2-16B1E34EC636}"/>
              </a:ext>
            </a:extLst>
          </p:cNvPr>
          <p:cNvSpPr txBox="1"/>
          <p:nvPr/>
        </p:nvSpPr>
        <p:spPr>
          <a:xfrm>
            <a:off x="5284190" y="2617086"/>
            <a:ext cx="4392488" cy="373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按照插入顺序，依次放入</a:t>
            </a:r>
            <a:r>
              <a:rPr kumimoji="1" lang="en-US" altLang="zh-CN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ArrayList</a:t>
            </a:r>
            <a:endParaRPr kumimoji="1" lang="zh-CN" altLang="en-US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54E67FB-68B1-A945-95BE-8C2069E8C4D4}"/>
              </a:ext>
            </a:extLst>
          </p:cNvPr>
          <p:cNvSpPr/>
          <p:nvPr/>
        </p:nvSpPr>
        <p:spPr>
          <a:xfrm>
            <a:off x="2337378" y="2713566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15E92D2-7C15-3E40-90E5-AA7A27B479D9}"/>
              </a:ext>
            </a:extLst>
          </p:cNvPr>
          <p:cNvSpPr txBox="1"/>
          <p:nvPr/>
        </p:nvSpPr>
        <p:spPr>
          <a:xfrm>
            <a:off x="1977338" y="2204864"/>
            <a:ext cx="114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1:</a:t>
            </a:r>
            <a:r>
              <a:rPr kumimoji="1" lang="zh-CN" altLang="en-US" dirty="0"/>
              <a:t> 张伟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CB9740C-DB5F-4340-929A-04C801A09EE2}"/>
              </a:ext>
            </a:extLst>
          </p:cNvPr>
          <p:cNvSpPr/>
          <p:nvPr/>
        </p:nvSpPr>
        <p:spPr>
          <a:xfrm>
            <a:off x="3267878" y="2713566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BF74E78-E191-8647-BAE5-9D32F7A00CFC}"/>
              </a:ext>
            </a:extLst>
          </p:cNvPr>
          <p:cNvSpPr txBox="1"/>
          <p:nvPr/>
        </p:nvSpPr>
        <p:spPr>
          <a:xfrm>
            <a:off x="2913442" y="2204864"/>
            <a:ext cx="114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2:</a:t>
            </a:r>
            <a:r>
              <a:rPr kumimoji="1" lang="zh-CN" altLang="en-US" dirty="0"/>
              <a:t> 小刚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85E959F-6B83-4F46-92EF-074FCF838ED1}"/>
              </a:ext>
            </a:extLst>
          </p:cNvPr>
          <p:cNvSpPr/>
          <p:nvPr/>
        </p:nvSpPr>
        <p:spPr>
          <a:xfrm>
            <a:off x="2337378" y="3919900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E035596-1C06-514A-AC5C-931C71ED96D7}"/>
              </a:ext>
            </a:extLst>
          </p:cNvPr>
          <p:cNvSpPr txBox="1"/>
          <p:nvPr/>
        </p:nvSpPr>
        <p:spPr>
          <a:xfrm>
            <a:off x="2049346" y="341119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3:</a:t>
            </a:r>
            <a:r>
              <a:rPr kumimoji="1" lang="zh-CN" altLang="en-US" dirty="0"/>
              <a:t> 小明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03A07CEF-95D0-C14F-AEC7-F9B4705A413F}"/>
              </a:ext>
            </a:extLst>
          </p:cNvPr>
          <p:cNvSpPr/>
          <p:nvPr/>
        </p:nvSpPr>
        <p:spPr>
          <a:xfrm>
            <a:off x="3267878" y="3919900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D69B9FF-8540-ED43-85DC-2DACCFBD9F8A}"/>
              </a:ext>
            </a:extLst>
          </p:cNvPr>
          <p:cNvSpPr txBox="1"/>
          <p:nvPr/>
        </p:nvSpPr>
        <p:spPr>
          <a:xfrm>
            <a:off x="3051854" y="341119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4:</a:t>
            </a:r>
            <a:r>
              <a:rPr kumimoji="1" lang="zh-CN" altLang="en-US" dirty="0"/>
              <a:t>张伟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249DA39-9AEB-DB4B-A0CB-0E1139B37F69}"/>
              </a:ext>
            </a:extLst>
          </p:cNvPr>
          <p:cNvSpPr/>
          <p:nvPr/>
        </p:nvSpPr>
        <p:spPr>
          <a:xfrm>
            <a:off x="2550600" y="4617532"/>
            <a:ext cx="9305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Student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AD8FF3A-48B9-B643-B1A2-72879C0CD1AA}"/>
              </a:ext>
            </a:extLst>
          </p:cNvPr>
          <p:cNvSpPr txBox="1"/>
          <p:nvPr/>
        </p:nvSpPr>
        <p:spPr>
          <a:xfrm>
            <a:off x="6816080" y="381000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solidFill>
                  <a:srgbClr val="7030A0"/>
                </a:solidFill>
              </a:rPr>
              <a:t>ArrayList</a:t>
            </a:r>
            <a:r>
              <a:rPr kumimoji="1" lang="zh-CN" altLang="en-US" sz="2400" dirty="0">
                <a:solidFill>
                  <a:srgbClr val="7030A0"/>
                </a:solidFill>
              </a:rPr>
              <a:t>   </a:t>
            </a:r>
            <a:r>
              <a:rPr kumimoji="1" lang="en-US" altLang="zh-CN" sz="2400" dirty="0">
                <a:solidFill>
                  <a:srgbClr val="7030A0"/>
                </a:solidFill>
              </a:rPr>
              <a:t>HashMap</a:t>
            </a:r>
            <a:r>
              <a:rPr kumimoji="1" lang="zh-CN" altLang="en-US" sz="2400" dirty="0">
                <a:solidFill>
                  <a:srgbClr val="7030A0"/>
                </a:solidFill>
              </a:rPr>
              <a:t>  </a:t>
            </a:r>
            <a:r>
              <a:rPr kumimoji="1" lang="en-US" altLang="zh-CN" sz="2400" dirty="0">
                <a:solidFill>
                  <a:srgbClr val="7030A0"/>
                </a:solidFill>
              </a:rPr>
              <a:t>HashSet</a:t>
            </a:r>
            <a:endParaRPr kumimoji="1"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5F749033-B3E1-B44B-BBE0-91550063544F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对象的集合操作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63000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8BA052-0C70-074F-BEE7-D80134A8467E}"/>
              </a:ext>
            </a:extLst>
          </p:cNvPr>
          <p:cNvSpPr txBox="1"/>
          <p:nvPr/>
        </p:nvSpPr>
        <p:spPr>
          <a:xfrm>
            <a:off x="5303911" y="1912176"/>
            <a:ext cx="3276365" cy="58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7D0F77D-1AB3-2D41-98B9-E3C9E2F906BC}"/>
              </a:ext>
            </a:extLst>
          </p:cNvPr>
          <p:cNvSpPr/>
          <p:nvPr/>
        </p:nvSpPr>
        <p:spPr>
          <a:xfrm>
            <a:off x="5663952" y="1957082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A4999F5-8B54-F549-BB65-FD675F7362F0}"/>
              </a:ext>
            </a:extLst>
          </p:cNvPr>
          <p:cNvSpPr/>
          <p:nvPr/>
        </p:nvSpPr>
        <p:spPr>
          <a:xfrm>
            <a:off x="6348028" y="1963602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B4CE90C-2C9F-C741-83C7-C705985193F7}"/>
              </a:ext>
            </a:extLst>
          </p:cNvPr>
          <p:cNvSpPr/>
          <p:nvPr/>
        </p:nvSpPr>
        <p:spPr>
          <a:xfrm>
            <a:off x="6990990" y="1966012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19205CD-130C-464A-9B94-C0ED0E847744}"/>
              </a:ext>
            </a:extLst>
          </p:cNvPr>
          <p:cNvSpPr/>
          <p:nvPr/>
        </p:nvSpPr>
        <p:spPr>
          <a:xfrm>
            <a:off x="7633952" y="1963602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57B48CE-E89D-E04D-90E0-C37F79C2CC34}"/>
              </a:ext>
            </a:extLst>
          </p:cNvPr>
          <p:cNvSpPr/>
          <p:nvPr/>
        </p:nvSpPr>
        <p:spPr>
          <a:xfrm>
            <a:off x="8985825" y="1976378"/>
            <a:ext cx="998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ArrayList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186DC7A-C0AB-F146-81D2-16B1E34EC636}"/>
              </a:ext>
            </a:extLst>
          </p:cNvPr>
          <p:cNvSpPr txBox="1"/>
          <p:nvPr/>
        </p:nvSpPr>
        <p:spPr>
          <a:xfrm>
            <a:off x="5284190" y="2617086"/>
            <a:ext cx="4392488" cy="373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按照插入顺序，依次放入</a:t>
            </a:r>
            <a:r>
              <a:rPr kumimoji="1" lang="en-US" altLang="zh-CN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ArrayList</a:t>
            </a:r>
            <a:endParaRPr kumimoji="1" lang="zh-CN" altLang="en-US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54E67FB-68B1-A945-95BE-8C2069E8C4D4}"/>
              </a:ext>
            </a:extLst>
          </p:cNvPr>
          <p:cNvSpPr/>
          <p:nvPr/>
        </p:nvSpPr>
        <p:spPr>
          <a:xfrm>
            <a:off x="2337378" y="2713566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15E92D2-7C15-3E40-90E5-AA7A27B479D9}"/>
              </a:ext>
            </a:extLst>
          </p:cNvPr>
          <p:cNvSpPr txBox="1"/>
          <p:nvPr/>
        </p:nvSpPr>
        <p:spPr>
          <a:xfrm>
            <a:off x="1977338" y="2204864"/>
            <a:ext cx="114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1:</a:t>
            </a:r>
            <a:r>
              <a:rPr kumimoji="1" lang="zh-CN" altLang="en-US" dirty="0"/>
              <a:t> 张伟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CB9740C-DB5F-4340-929A-04C801A09EE2}"/>
              </a:ext>
            </a:extLst>
          </p:cNvPr>
          <p:cNvSpPr/>
          <p:nvPr/>
        </p:nvSpPr>
        <p:spPr>
          <a:xfrm>
            <a:off x="3267878" y="2713566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BF74E78-E191-8647-BAE5-9D32F7A00CFC}"/>
              </a:ext>
            </a:extLst>
          </p:cNvPr>
          <p:cNvSpPr txBox="1"/>
          <p:nvPr/>
        </p:nvSpPr>
        <p:spPr>
          <a:xfrm>
            <a:off x="2913442" y="2204864"/>
            <a:ext cx="114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2:</a:t>
            </a:r>
            <a:r>
              <a:rPr kumimoji="1" lang="zh-CN" altLang="en-US" dirty="0"/>
              <a:t> 小刚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85E959F-6B83-4F46-92EF-074FCF838ED1}"/>
              </a:ext>
            </a:extLst>
          </p:cNvPr>
          <p:cNvSpPr/>
          <p:nvPr/>
        </p:nvSpPr>
        <p:spPr>
          <a:xfrm>
            <a:off x="2337378" y="3919900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E035596-1C06-514A-AC5C-931C71ED96D7}"/>
              </a:ext>
            </a:extLst>
          </p:cNvPr>
          <p:cNvSpPr txBox="1"/>
          <p:nvPr/>
        </p:nvSpPr>
        <p:spPr>
          <a:xfrm>
            <a:off x="2049346" y="341119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3:</a:t>
            </a:r>
            <a:r>
              <a:rPr kumimoji="1" lang="zh-CN" altLang="en-US" dirty="0"/>
              <a:t> 小明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03A07CEF-95D0-C14F-AEC7-F9B4705A413F}"/>
              </a:ext>
            </a:extLst>
          </p:cNvPr>
          <p:cNvSpPr/>
          <p:nvPr/>
        </p:nvSpPr>
        <p:spPr>
          <a:xfrm>
            <a:off x="3267878" y="3919900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D69B9FF-8540-ED43-85DC-2DACCFBD9F8A}"/>
              </a:ext>
            </a:extLst>
          </p:cNvPr>
          <p:cNvSpPr txBox="1"/>
          <p:nvPr/>
        </p:nvSpPr>
        <p:spPr>
          <a:xfrm>
            <a:off x="3051854" y="341119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4:</a:t>
            </a:r>
            <a:r>
              <a:rPr kumimoji="1" lang="zh-CN" altLang="en-US" dirty="0"/>
              <a:t>张伟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249DA39-9AEB-DB4B-A0CB-0E1139B37F69}"/>
              </a:ext>
            </a:extLst>
          </p:cNvPr>
          <p:cNvSpPr/>
          <p:nvPr/>
        </p:nvSpPr>
        <p:spPr>
          <a:xfrm>
            <a:off x="2550600" y="4617532"/>
            <a:ext cx="9305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Student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AD8FF3A-48B9-B643-B1A2-72879C0CD1AA}"/>
              </a:ext>
            </a:extLst>
          </p:cNvPr>
          <p:cNvSpPr txBox="1"/>
          <p:nvPr/>
        </p:nvSpPr>
        <p:spPr>
          <a:xfrm>
            <a:off x="6816080" y="381000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solidFill>
                  <a:srgbClr val="7030A0"/>
                </a:solidFill>
              </a:rPr>
              <a:t>ArrayList</a:t>
            </a:r>
            <a:r>
              <a:rPr kumimoji="1" lang="zh-CN" altLang="en-US" sz="2400" dirty="0">
                <a:solidFill>
                  <a:srgbClr val="7030A0"/>
                </a:solidFill>
              </a:rPr>
              <a:t>   </a:t>
            </a:r>
            <a:r>
              <a:rPr kumimoji="1" lang="en-US" altLang="zh-CN" sz="2400" dirty="0">
                <a:solidFill>
                  <a:srgbClr val="7030A0"/>
                </a:solidFill>
              </a:rPr>
              <a:t>HashMap</a:t>
            </a:r>
            <a:r>
              <a:rPr kumimoji="1" lang="zh-CN" altLang="en-US" sz="2400" dirty="0">
                <a:solidFill>
                  <a:srgbClr val="7030A0"/>
                </a:solidFill>
              </a:rPr>
              <a:t>  </a:t>
            </a:r>
            <a:r>
              <a:rPr kumimoji="1" lang="en-US" altLang="zh-CN" sz="2400" dirty="0">
                <a:solidFill>
                  <a:srgbClr val="7030A0"/>
                </a:solidFill>
              </a:rPr>
              <a:t>HashSet</a:t>
            </a:r>
            <a:endParaRPr kumimoji="1"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5F749033-B3E1-B44B-BBE0-91550063544F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对象的集合操作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C42E326-280E-8E4E-A094-DCFF6D206C30}"/>
              </a:ext>
            </a:extLst>
          </p:cNvPr>
          <p:cNvSpPr txBox="1"/>
          <p:nvPr/>
        </p:nvSpPr>
        <p:spPr>
          <a:xfrm>
            <a:off x="5298141" y="3371166"/>
            <a:ext cx="3276364" cy="548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7558EF7-D4DA-D04B-84C2-05969F97CE97}"/>
              </a:ext>
            </a:extLst>
          </p:cNvPr>
          <p:cNvSpPr/>
          <p:nvPr/>
        </p:nvSpPr>
        <p:spPr>
          <a:xfrm>
            <a:off x="6985219" y="3425001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BDDE616-0FAA-9B40-8513-FE2FF82A968D}"/>
              </a:ext>
            </a:extLst>
          </p:cNvPr>
          <p:cNvSpPr/>
          <p:nvPr/>
        </p:nvSpPr>
        <p:spPr>
          <a:xfrm>
            <a:off x="9011088" y="3424139"/>
            <a:ext cx="948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HashSet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68372DD-35CD-5F47-87AD-0289F315A2A8}"/>
              </a:ext>
            </a:extLst>
          </p:cNvPr>
          <p:cNvSpPr txBox="1"/>
          <p:nvPr/>
        </p:nvSpPr>
        <p:spPr>
          <a:xfrm>
            <a:off x="5284190" y="6356350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按照</a:t>
            </a:r>
            <a:r>
              <a:rPr kumimoji="1"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hash</a:t>
            </a:r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结果放入对应位置，不允许重复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7F0AC7B-E378-5A41-B2BA-A49F5B5CFEE0}"/>
              </a:ext>
            </a:extLst>
          </p:cNvPr>
          <p:cNvSpPr txBox="1"/>
          <p:nvPr/>
        </p:nvSpPr>
        <p:spPr>
          <a:xfrm>
            <a:off x="5313586" y="4143389"/>
            <a:ext cx="3276364" cy="548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6020D21-68DD-3242-90BD-325B1020CEF5}"/>
              </a:ext>
            </a:extLst>
          </p:cNvPr>
          <p:cNvSpPr/>
          <p:nvPr/>
        </p:nvSpPr>
        <p:spPr>
          <a:xfrm>
            <a:off x="7000664" y="4197224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B93A54F-62AA-A849-94E5-E9878B95D124}"/>
              </a:ext>
            </a:extLst>
          </p:cNvPr>
          <p:cNvSpPr/>
          <p:nvPr/>
        </p:nvSpPr>
        <p:spPr>
          <a:xfrm>
            <a:off x="5654260" y="4197224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9E00BCD-F74E-3D4C-ACD1-1186C51B0179}"/>
              </a:ext>
            </a:extLst>
          </p:cNvPr>
          <p:cNvSpPr txBox="1"/>
          <p:nvPr/>
        </p:nvSpPr>
        <p:spPr>
          <a:xfrm>
            <a:off x="5298140" y="4915612"/>
            <a:ext cx="3276363" cy="548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1E288FD8-E76C-544E-BDC8-07821A910E52}"/>
              </a:ext>
            </a:extLst>
          </p:cNvPr>
          <p:cNvSpPr/>
          <p:nvPr/>
        </p:nvSpPr>
        <p:spPr>
          <a:xfrm>
            <a:off x="6985219" y="4969447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F91D2CE-DD47-0342-8BDF-EEE60A550565}"/>
              </a:ext>
            </a:extLst>
          </p:cNvPr>
          <p:cNvSpPr/>
          <p:nvPr/>
        </p:nvSpPr>
        <p:spPr>
          <a:xfrm>
            <a:off x="5638815" y="4969447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31D05AA-5030-D74C-8733-FFB11A4C7ED2}"/>
              </a:ext>
            </a:extLst>
          </p:cNvPr>
          <p:cNvSpPr/>
          <p:nvPr/>
        </p:nvSpPr>
        <p:spPr>
          <a:xfrm>
            <a:off x="6338570" y="4972178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0C71BC3-F49D-DD40-821C-01B99DB6B205}"/>
              </a:ext>
            </a:extLst>
          </p:cNvPr>
          <p:cNvSpPr/>
          <p:nvPr/>
        </p:nvSpPr>
        <p:spPr>
          <a:xfrm>
            <a:off x="7645152" y="5799703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4215AB08-FF40-5744-8194-DAD104EB79F3}"/>
              </a:ext>
            </a:extLst>
          </p:cNvPr>
          <p:cNvCxnSpPr>
            <a:stCxn id="36" idx="0"/>
          </p:cNvCxnSpPr>
          <p:nvPr/>
        </p:nvCxnSpPr>
        <p:spPr>
          <a:xfrm flipH="1" flipV="1">
            <a:off x="7849976" y="5301209"/>
            <a:ext cx="11200" cy="498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FA47D53B-4E72-9042-9956-D8E1FEB380CA}"/>
              </a:ext>
            </a:extLst>
          </p:cNvPr>
          <p:cNvSpPr txBox="1"/>
          <p:nvPr/>
        </p:nvSpPr>
        <p:spPr>
          <a:xfrm>
            <a:off x="7724452" y="5443273"/>
            <a:ext cx="6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X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39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31604" y="1799237"/>
            <a:ext cx="7128792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System</a:t>
            </a:r>
            <a:r>
              <a:rPr lang="zh-CN" altLang="en-US" sz="28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：提供对系统的便利操作</a:t>
            </a:r>
          </a:p>
        </p:txBody>
      </p:sp>
      <p:sp>
        <p:nvSpPr>
          <p:cNvPr id="3" name="矩形 2"/>
          <p:cNvSpPr/>
          <p:nvPr/>
        </p:nvSpPr>
        <p:spPr>
          <a:xfrm>
            <a:off x="3179676" y="2632560"/>
            <a:ext cx="64807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静态变量：</a:t>
            </a:r>
            <a:endParaRPr lang="en-US" altLang="zh-CN" sz="2400" dirty="0">
              <a:solidFill>
                <a:srgbClr val="C00000"/>
              </a:solidFill>
              <a:latin typeface="Calibri" pitchFamily="34" charset="0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public </a:t>
            </a:r>
            <a:r>
              <a:rPr lang="en-US" altLang="zh-CN" sz="200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static final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InputStream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in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(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标准输入流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)</a:t>
            </a:r>
          </a:p>
          <a:p>
            <a:pPr marL="342900" indent="-342900">
              <a:buFont typeface="Wingdings" pitchFamily="2" charset="2"/>
              <a:buChar char="p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public </a:t>
            </a:r>
            <a:r>
              <a:rPr lang="en-US" altLang="zh-CN" sz="200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static final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PrintStream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out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(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标准输出流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)</a:t>
            </a:r>
          </a:p>
          <a:p>
            <a:pPr marL="342900" indent="-342900">
              <a:buFont typeface="Wingdings" pitchFamily="2" charset="2"/>
              <a:buChar char="p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public </a:t>
            </a:r>
            <a:r>
              <a:rPr lang="en-US" altLang="zh-CN" sz="200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static final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PrintStream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err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(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标准错误输出流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3179676" y="4603793"/>
            <a:ext cx="64807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静态方法：</a:t>
            </a:r>
            <a:endParaRPr lang="en-US" altLang="zh-CN" sz="2000" dirty="0">
              <a:solidFill>
                <a:srgbClr val="C00000"/>
              </a:solidFill>
              <a:latin typeface="Calibri" pitchFamily="34" charset="0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public </a:t>
            </a:r>
            <a:r>
              <a:rPr lang="en-US" altLang="zh-CN" sz="200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static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void </a:t>
            </a:r>
            <a:r>
              <a:rPr lang="en-US" altLang="zh-CN" sz="200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exit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(int status)			//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控制程序退出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public </a:t>
            </a:r>
            <a:r>
              <a:rPr lang="en-US" altLang="zh-CN" sz="200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static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void </a:t>
            </a:r>
            <a:r>
              <a:rPr lang="en-US" altLang="zh-CN" sz="2000" dirty="0" err="1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gc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()					//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调用垃圾回收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public </a:t>
            </a:r>
            <a:r>
              <a:rPr lang="en-US" altLang="zh-CN" sz="200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static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long </a:t>
            </a:r>
            <a:r>
              <a:rPr lang="en-US" altLang="zh-CN" sz="2000" dirty="0" err="1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currentTimeMillis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()	//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返回系统时间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541BB5A4-073E-B747-AE13-88F59C47712B}"/>
              </a:ext>
            </a:extLst>
          </p:cNvPr>
          <p:cNvSpPr txBox="1"/>
          <p:nvPr/>
        </p:nvSpPr>
        <p:spPr>
          <a:xfrm>
            <a:off x="457199" y="381000"/>
            <a:ext cx="79430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400" b="1" spc="-5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java.lang.System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6511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70</a:t>
            </a:fld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54E67FB-68B1-A945-95BE-8C2069E8C4D4}"/>
              </a:ext>
            </a:extLst>
          </p:cNvPr>
          <p:cNvSpPr/>
          <p:nvPr/>
        </p:nvSpPr>
        <p:spPr>
          <a:xfrm>
            <a:off x="2337378" y="2713566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15E92D2-7C15-3E40-90E5-AA7A27B479D9}"/>
              </a:ext>
            </a:extLst>
          </p:cNvPr>
          <p:cNvSpPr txBox="1"/>
          <p:nvPr/>
        </p:nvSpPr>
        <p:spPr>
          <a:xfrm>
            <a:off x="1977338" y="2204864"/>
            <a:ext cx="114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1:</a:t>
            </a:r>
            <a:r>
              <a:rPr kumimoji="1" lang="zh-CN" altLang="en-US" dirty="0"/>
              <a:t> 张伟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CB9740C-DB5F-4340-929A-04C801A09EE2}"/>
              </a:ext>
            </a:extLst>
          </p:cNvPr>
          <p:cNvSpPr/>
          <p:nvPr/>
        </p:nvSpPr>
        <p:spPr>
          <a:xfrm>
            <a:off x="3267878" y="2713566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BF74E78-E191-8647-BAE5-9D32F7A00CFC}"/>
              </a:ext>
            </a:extLst>
          </p:cNvPr>
          <p:cNvSpPr txBox="1"/>
          <p:nvPr/>
        </p:nvSpPr>
        <p:spPr>
          <a:xfrm>
            <a:off x="2913442" y="2204864"/>
            <a:ext cx="114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2:</a:t>
            </a:r>
            <a:r>
              <a:rPr kumimoji="1" lang="zh-CN" altLang="en-US" dirty="0"/>
              <a:t> 小刚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85E959F-6B83-4F46-92EF-074FCF838ED1}"/>
              </a:ext>
            </a:extLst>
          </p:cNvPr>
          <p:cNvSpPr/>
          <p:nvPr/>
        </p:nvSpPr>
        <p:spPr>
          <a:xfrm>
            <a:off x="2337378" y="3919900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E035596-1C06-514A-AC5C-931C71ED96D7}"/>
              </a:ext>
            </a:extLst>
          </p:cNvPr>
          <p:cNvSpPr txBox="1"/>
          <p:nvPr/>
        </p:nvSpPr>
        <p:spPr>
          <a:xfrm>
            <a:off x="2049346" y="341119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3:</a:t>
            </a:r>
            <a:r>
              <a:rPr kumimoji="1" lang="zh-CN" altLang="en-US" dirty="0"/>
              <a:t> 小明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03A07CEF-95D0-C14F-AEC7-F9B4705A413F}"/>
              </a:ext>
            </a:extLst>
          </p:cNvPr>
          <p:cNvSpPr/>
          <p:nvPr/>
        </p:nvSpPr>
        <p:spPr>
          <a:xfrm>
            <a:off x="3267878" y="3919900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D69B9FF-8540-ED43-85DC-2DACCFBD9F8A}"/>
              </a:ext>
            </a:extLst>
          </p:cNvPr>
          <p:cNvSpPr txBox="1"/>
          <p:nvPr/>
        </p:nvSpPr>
        <p:spPr>
          <a:xfrm>
            <a:off x="3051854" y="341119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4:</a:t>
            </a:r>
            <a:r>
              <a:rPr kumimoji="1" lang="zh-CN" altLang="en-US" dirty="0"/>
              <a:t>张伟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249DA39-9AEB-DB4B-A0CB-0E1139B37F69}"/>
              </a:ext>
            </a:extLst>
          </p:cNvPr>
          <p:cNvSpPr/>
          <p:nvPr/>
        </p:nvSpPr>
        <p:spPr>
          <a:xfrm>
            <a:off x="2550600" y="4617532"/>
            <a:ext cx="9305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Student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AD8FF3A-48B9-B643-B1A2-72879C0CD1AA}"/>
              </a:ext>
            </a:extLst>
          </p:cNvPr>
          <p:cNvSpPr txBox="1"/>
          <p:nvPr/>
        </p:nvSpPr>
        <p:spPr>
          <a:xfrm>
            <a:off x="6816080" y="381000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solidFill>
                  <a:srgbClr val="7030A0"/>
                </a:solidFill>
              </a:rPr>
              <a:t>ArrayList</a:t>
            </a:r>
            <a:r>
              <a:rPr kumimoji="1" lang="zh-CN" altLang="en-US" sz="2400" dirty="0">
                <a:solidFill>
                  <a:srgbClr val="7030A0"/>
                </a:solidFill>
              </a:rPr>
              <a:t>   </a:t>
            </a:r>
            <a:r>
              <a:rPr kumimoji="1" lang="en-US" altLang="zh-CN" sz="2400" dirty="0">
                <a:solidFill>
                  <a:srgbClr val="7030A0"/>
                </a:solidFill>
              </a:rPr>
              <a:t>HashMap</a:t>
            </a:r>
            <a:r>
              <a:rPr kumimoji="1" lang="zh-CN" altLang="en-US" sz="2400" dirty="0">
                <a:solidFill>
                  <a:srgbClr val="7030A0"/>
                </a:solidFill>
              </a:rPr>
              <a:t>  </a:t>
            </a:r>
            <a:r>
              <a:rPr kumimoji="1" lang="en-US" altLang="zh-CN" sz="2400" dirty="0">
                <a:solidFill>
                  <a:srgbClr val="7030A0"/>
                </a:solidFill>
              </a:rPr>
              <a:t>HashSet</a:t>
            </a:r>
            <a:endParaRPr kumimoji="1"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5F749033-B3E1-B44B-BBE0-91550063544F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对象的集合操作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100DB10-B2F4-AA49-A909-0DB560C2874D}"/>
              </a:ext>
            </a:extLst>
          </p:cNvPr>
          <p:cNvSpPr/>
          <p:nvPr/>
        </p:nvSpPr>
        <p:spPr>
          <a:xfrm>
            <a:off x="8580277" y="1976378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HashMap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65F54F7-502E-BF42-885E-1D5B861E0316}"/>
              </a:ext>
            </a:extLst>
          </p:cNvPr>
          <p:cNvSpPr txBox="1"/>
          <p:nvPr/>
        </p:nvSpPr>
        <p:spPr>
          <a:xfrm>
            <a:off x="4727848" y="6116755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按照</a:t>
            </a:r>
            <a:r>
              <a:rPr kumimoji="1"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hash</a:t>
            </a:r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值放入，</a:t>
            </a:r>
            <a:r>
              <a:rPr kumimoji="1"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不能重复，</a:t>
            </a:r>
            <a:r>
              <a:rPr kumimoji="1"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可以重复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B1175AD-E0F4-F944-A026-4A1F1878CC09}"/>
              </a:ext>
            </a:extLst>
          </p:cNvPr>
          <p:cNvSpPr/>
          <p:nvPr/>
        </p:nvSpPr>
        <p:spPr>
          <a:xfrm>
            <a:off x="5447928" y="1844824"/>
            <a:ext cx="2772308" cy="3528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C75689C-1234-8A4A-B851-459E071764CE}"/>
              </a:ext>
            </a:extLst>
          </p:cNvPr>
          <p:cNvSpPr txBox="1"/>
          <p:nvPr/>
        </p:nvSpPr>
        <p:spPr>
          <a:xfrm>
            <a:off x="5807968" y="3275692"/>
            <a:ext cx="9305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kumimoj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key=1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444F385-12B9-4C45-B0DA-E5ACCC064EA7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6738468" y="3460358"/>
            <a:ext cx="72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375C0DA6-8704-3B45-8D38-09CCEC7C22B8}"/>
              </a:ext>
            </a:extLst>
          </p:cNvPr>
          <p:cNvSpPr/>
          <p:nvPr/>
        </p:nvSpPr>
        <p:spPr>
          <a:xfrm>
            <a:off x="7464152" y="3212976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78398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71</a:t>
            </a:fld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F6B40D55-6913-B24D-A098-54FCAF3440B9}"/>
              </a:ext>
            </a:extLst>
          </p:cNvPr>
          <p:cNvSpPr/>
          <p:nvPr/>
        </p:nvSpPr>
        <p:spPr>
          <a:xfrm>
            <a:off x="2337378" y="2713566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9D9F10A-C0CF-EE4B-8946-6C2C4DA1F9F6}"/>
              </a:ext>
            </a:extLst>
          </p:cNvPr>
          <p:cNvSpPr txBox="1"/>
          <p:nvPr/>
        </p:nvSpPr>
        <p:spPr>
          <a:xfrm>
            <a:off x="1977338" y="2204864"/>
            <a:ext cx="114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1:</a:t>
            </a:r>
            <a:r>
              <a:rPr kumimoji="1" lang="zh-CN" altLang="en-US" dirty="0"/>
              <a:t> 张伟</a:t>
            </a: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42D8B23B-032A-5443-9DF6-8A781255628A}"/>
              </a:ext>
            </a:extLst>
          </p:cNvPr>
          <p:cNvSpPr/>
          <p:nvPr/>
        </p:nvSpPr>
        <p:spPr>
          <a:xfrm>
            <a:off x="3267878" y="2713566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827E39D-8BC2-D74A-9BDF-C2B8CD658F13}"/>
              </a:ext>
            </a:extLst>
          </p:cNvPr>
          <p:cNvSpPr txBox="1"/>
          <p:nvPr/>
        </p:nvSpPr>
        <p:spPr>
          <a:xfrm>
            <a:off x="2913442" y="2204864"/>
            <a:ext cx="114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2:</a:t>
            </a:r>
            <a:r>
              <a:rPr kumimoji="1" lang="zh-CN" altLang="en-US" dirty="0"/>
              <a:t> 小刚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810B6D7-93E8-8D4A-9422-F2EB6F06334D}"/>
              </a:ext>
            </a:extLst>
          </p:cNvPr>
          <p:cNvSpPr/>
          <p:nvPr/>
        </p:nvSpPr>
        <p:spPr>
          <a:xfrm>
            <a:off x="2337378" y="3919900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4987D2F-AEDC-094B-9622-61FE0841A0BC}"/>
              </a:ext>
            </a:extLst>
          </p:cNvPr>
          <p:cNvSpPr txBox="1"/>
          <p:nvPr/>
        </p:nvSpPr>
        <p:spPr>
          <a:xfrm>
            <a:off x="2049346" y="341119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3:</a:t>
            </a:r>
            <a:r>
              <a:rPr kumimoji="1" lang="zh-CN" altLang="en-US" dirty="0"/>
              <a:t> 小明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1B941235-39B8-F845-80E4-7D20F48EFC88}"/>
              </a:ext>
            </a:extLst>
          </p:cNvPr>
          <p:cNvSpPr/>
          <p:nvPr/>
        </p:nvSpPr>
        <p:spPr>
          <a:xfrm>
            <a:off x="3267878" y="3919900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6CF9B91-C29F-A745-B196-24098A8DD387}"/>
              </a:ext>
            </a:extLst>
          </p:cNvPr>
          <p:cNvSpPr txBox="1"/>
          <p:nvPr/>
        </p:nvSpPr>
        <p:spPr>
          <a:xfrm>
            <a:off x="3051854" y="341119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4:</a:t>
            </a:r>
            <a:r>
              <a:rPr kumimoji="1" lang="zh-CN" altLang="en-US" dirty="0"/>
              <a:t>张伟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BA6192F-C14E-E141-AD6D-1A89D4D782E4}"/>
              </a:ext>
            </a:extLst>
          </p:cNvPr>
          <p:cNvSpPr/>
          <p:nvPr/>
        </p:nvSpPr>
        <p:spPr>
          <a:xfrm>
            <a:off x="2550600" y="4617532"/>
            <a:ext cx="9305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Student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40FDC8B-C0D1-7C4F-9B84-2CD87447DE47}"/>
              </a:ext>
            </a:extLst>
          </p:cNvPr>
          <p:cNvSpPr txBox="1"/>
          <p:nvPr/>
        </p:nvSpPr>
        <p:spPr>
          <a:xfrm>
            <a:off x="6816080" y="381000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solidFill>
                  <a:srgbClr val="7030A0"/>
                </a:solidFill>
              </a:rPr>
              <a:t>ArrayList</a:t>
            </a:r>
            <a:r>
              <a:rPr kumimoji="1" lang="zh-CN" altLang="en-US" sz="2400" dirty="0">
                <a:solidFill>
                  <a:srgbClr val="7030A0"/>
                </a:solidFill>
              </a:rPr>
              <a:t>   </a:t>
            </a:r>
            <a:r>
              <a:rPr kumimoji="1" lang="en-US" altLang="zh-CN" sz="2400" dirty="0">
                <a:solidFill>
                  <a:srgbClr val="7030A0"/>
                </a:solidFill>
              </a:rPr>
              <a:t>HashMap</a:t>
            </a:r>
            <a:r>
              <a:rPr kumimoji="1" lang="zh-CN" altLang="en-US" sz="2400" dirty="0">
                <a:solidFill>
                  <a:srgbClr val="7030A0"/>
                </a:solidFill>
              </a:rPr>
              <a:t>  </a:t>
            </a:r>
            <a:r>
              <a:rPr kumimoji="1" lang="en-US" altLang="zh-CN" sz="2400" dirty="0">
                <a:solidFill>
                  <a:srgbClr val="7030A0"/>
                </a:solidFill>
              </a:rPr>
              <a:t>HashSet</a:t>
            </a:r>
            <a:endParaRPr kumimoji="1"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23" name="object 2">
            <a:extLst>
              <a:ext uri="{FF2B5EF4-FFF2-40B4-BE49-F238E27FC236}">
                <a16:creationId xmlns:a16="http://schemas.microsoft.com/office/drawing/2014/main" id="{C12A153C-78A2-824D-8842-EE89A2369C97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对象的集合操作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9667A13-1664-A942-9295-14DD2398E9D1}"/>
              </a:ext>
            </a:extLst>
          </p:cNvPr>
          <p:cNvSpPr/>
          <p:nvPr/>
        </p:nvSpPr>
        <p:spPr>
          <a:xfrm>
            <a:off x="8580277" y="1976378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HashMap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EDE31E3-ACD6-CA41-A420-154CFB170310}"/>
              </a:ext>
            </a:extLst>
          </p:cNvPr>
          <p:cNvSpPr/>
          <p:nvPr/>
        </p:nvSpPr>
        <p:spPr>
          <a:xfrm>
            <a:off x="5447928" y="1844824"/>
            <a:ext cx="2772308" cy="3528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05AAFBE-2814-A14C-907D-1826270BA000}"/>
              </a:ext>
            </a:extLst>
          </p:cNvPr>
          <p:cNvSpPr txBox="1"/>
          <p:nvPr/>
        </p:nvSpPr>
        <p:spPr>
          <a:xfrm>
            <a:off x="5807968" y="3275692"/>
            <a:ext cx="9305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kumimoj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key=1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8704602C-D7C7-6540-B922-E346AA62F99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6738468" y="3460358"/>
            <a:ext cx="72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D075CAB0-09AD-CF48-BBE6-1BFF9F38D6E0}"/>
              </a:ext>
            </a:extLst>
          </p:cNvPr>
          <p:cNvSpPr/>
          <p:nvPr/>
        </p:nvSpPr>
        <p:spPr>
          <a:xfrm>
            <a:off x="7464152" y="3212976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724A94A-0761-C24A-8A43-B023CC586FA6}"/>
              </a:ext>
            </a:extLst>
          </p:cNvPr>
          <p:cNvSpPr txBox="1"/>
          <p:nvPr/>
        </p:nvSpPr>
        <p:spPr>
          <a:xfrm>
            <a:off x="5783462" y="2503233"/>
            <a:ext cx="9305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kumimoji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key=2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2CEB3101-F4D4-3841-90FC-91E7F344B70C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6713962" y="2687899"/>
            <a:ext cx="72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8E38ABED-8560-5D4D-BCD8-A2145AEE46B0}"/>
              </a:ext>
            </a:extLst>
          </p:cNvPr>
          <p:cNvSpPr/>
          <p:nvPr/>
        </p:nvSpPr>
        <p:spPr>
          <a:xfrm>
            <a:off x="7439646" y="2440517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5CBDDC2-3B7A-4844-A382-F3A41362432D}"/>
              </a:ext>
            </a:extLst>
          </p:cNvPr>
          <p:cNvSpPr txBox="1"/>
          <p:nvPr/>
        </p:nvSpPr>
        <p:spPr>
          <a:xfrm>
            <a:off x="4727848" y="6116755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按照</a:t>
            </a:r>
            <a:r>
              <a:rPr kumimoji="1"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hash</a:t>
            </a:r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值放入，</a:t>
            </a:r>
            <a:r>
              <a:rPr kumimoji="1"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不能重复，</a:t>
            </a:r>
            <a:r>
              <a:rPr kumimoji="1"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可以重复</a:t>
            </a:r>
          </a:p>
        </p:txBody>
      </p:sp>
    </p:spTree>
    <p:extLst>
      <p:ext uri="{BB962C8B-B14F-4D97-AF65-F5344CB8AC3E}">
        <p14:creationId xmlns:p14="http://schemas.microsoft.com/office/powerpoint/2010/main" val="22651833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72</a:t>
            </a:fld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F6B40D55-6913-B24D-A098-54FCAF3440B9}"/>
              </a:ext>
            </a:extLst>
          </p:cNvPr>
          <p:cNvSpPr/>
          <p:nvPr/>
        </p:nvSpPr>
        <p:spPr>
          <a:xfrm>
            <a:off x="2337378" y="2713566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9D9F10A-C0CF-EE4B-8946-6C2C4DA1F9F6}"/>
              </a:ext>
            </a:extLst>
          </p:cNvPr>
          <p:cNvSpPr txBox="1"/>
          <p:nvPr/>
        </p:nvSpPr>
        <p:spPr>
          <a:xfrm>
            <a:off x="1977338" y="2204864"/>
            <a:ext cx="114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1:</a:t>
            </a:r>
            <a:r>
              <a:rPr kumimoji="1" lang="zh-CN" altLang="en-US" dirty="0"/>
              <a:t> 张伟</a:t>
            </a: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42D8B23B-032A-5443-9DF6-8A781255628A}"/>
              </a:ext>
            </a:extLst>
          </p:cNvPr>
          <p:cNvSpPr/>
          <p:nvPr/>
        </p:nvSpPr>
        <p:spPr>
          <a:xfrm>
            <a:off x="3267878" y="2713566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827E39D-8BC2-D74A-9BDF-C2B8CD658F13}"/>
              </a:ext>
            </a:extLst>
          </p:cNvPr>
          <p:cNvSpPr txBox="1"/>
          <p:nvPr/>
        </p:nvSpPr>
        <p:spPr>
          <a:xfrm>
            <a:off x="2913442" y="2204864"/>
            <a:ext cx="114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2:</a:t>
            </a:r>
            <a:r>
              <a:rPr kumimoji="1" lang="zh-CN" altLang="en-US" dirty="0"/>
              <a:t> 小刚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810B6D7-93E8-8D4A-9422-F2EB6F06334D}"/>
              </a:ext>
            </a:extLst>
          </p:cNvPr>
          <p:cNvSpPr/>
          <p:nvPr/>
        </p:nvSpPr>
        <p:spPr>
          <a:xfrm>
            <a:off x="2337378" y="3919900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4987D2F-AEDC-094B-9622-61FE0841A0BC}"/>
              </a:ext>
            </a:extLst>
          </p:cNvPr>
          <p:cNvSpPr txBox="1"/>
          <p:nvPr/>
        </p:nvSpPr>
        <p:spPr>
          <a:xfrm>
            <a:off x="2049346" y="341119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3:</a:t>
            </a:r>
            <a:r>
              <a:rPr kumimoji="1" lang="zh-CN" altLang="en-US" dirty="0"/>
              <a:t> 小明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1B941235-39B8-F845-80E4-7D20F48EFC88}"/>
              </a:ext>
            </a:extLst>
          </p:cNvPr>
          <p:cNvSpPr/>
          <p:nvPr/>
        </p:nvSpPr>
        <p:spPr>
          <a:xfrm>
            <a:off x="3267878" y="3919900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6CF9B91-C29F-A745-B196-24098A8DD387}"/>
              </a:ext>
            </a:extLst>
          </p:cNvPr>
          <p:cNvSpPr txBox="1"/>
          <p:nvPr/>
        </p:nvSpPr>
        <p:spPr>
          <a:xfrm>
            <a:off x="3051854" y="341119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4:</a:t>
            </a:r>
            <a:r>
              <a:rPr kumimoji="1" lang="zh-CN" altLang="en-US" dirty="0"/>
              <a:t>张伟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BA6192F-C14E-E141-AD6D-1A89D4D782E4}"/>
              </a:ext>
            </a:extLst>
          </p:cNvPr>
          <p:cNvSpPr/>
          <p:nvPr/>
        </p:nvSpPr>
        <p:spPr>
          <a:xfrm>
            <a:off x="2550600" y="4617532"/>
            <a:ext cx="9305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Student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40FDC8B-C0D1-7C4F-9B84-2CD87447DE47}"/>
              </a:ext>
            </a:extLst>
          </p:cNvPr>
          <p:cNvSpPr txBox="1"/>
          <p:nvPr/>
        </p:nvSpPr>
        <p:spPr>
          <a:xfrm>
            <a:off x="6816080" y="381000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solidFill>
                  <a:srgbClr val="7030A0"/>
                </a:solidFill>
              </a:rPr>
              <a:t>ArrayList</a:t>
            </a:r>
            <a:r>
              <a:rPr kumimoji="1" lang="zh-CN" altLang="en-US" sz="2400" dirty="0">
                <a:solidFill>
                  <a:srgbClr val="7030A0"/>
                </a:solidFill>
              </a:rPr>
              <a:t>   </a:t>
            </a:r>
            <a:r>
              <a:rPr kumimoji="1" lang="en-US" altLang="zh-CN" sz="2400" dirty="0">
                <a:solidFill>
                  <a:srgbClr val="7030A0"/>
                </a:solidFill>
              </a:rPr>
              <a:t>HashMap</a:t>
            </a:r>
            <a:r>
              <a:rPr kumimoji="1" lang="zh-CN" altLang="en-US" sz="2400" dirty="0">
                <a:solidFill>
                  <a:srgbClr val="7030A0"/>
                </a:solidFill>
              </a:rPr>
              <a:t>  </a:t>
            </a:r>
            <a:r>
              <a:rPr kumimoji="1" lang="en-US" altLang="zh-CN" sz="2400" dirty="0">
                <a:solidFill>
                  <a:srgbClr val="7030A0"/>
                </a:solidFill>
              </a:rPr>
              <a:t>HashSet</a:t>
            </a:r>
            <a:endParaRPr kumimoji="1"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23" name="object 2">
            <a:extLst>
              <a:ext uri="{FF2B5EF4-FFF2-40B4-BE49-F238E27FC236}">
                <a16:creationId xmlns:a16="http://schemas.microsoft.com/office/drawing/2014/main" id="{C12A153C-78A2-824D-8842-EE89A2369C97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对象的集合操作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5CBDDC2-3B7A-4844-A382-F3A41362432D}"/>
              </a:ext>
            </a:extLst>
          </p:cNvPr>
          <p:cNvSpPr txBox="1"/>
          <p:nvPr/>
        </p:nvSpPr>
        <p:spPr>
          <a:xfrm>
            <a:off x="4727848" y="6116755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按照</a:t>
            </a:r>
            <a:r>
              <a:rPr kumimoji="1"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hash</a:t>
            </a:r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值放入，</a:t>
            </a:r>
            <a:r>
              <a:rPr kumimoji="1"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不能重复，</a:t>
            </a:r>
            <a:r>
              <a:rPr kumimoji="1"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可以重复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8C62FD8-DF89-1747-8207-FEB89026EB4F}"/>
              </a:ext>
            </a:extLst>
          </p:cNvPr>
          <p:cNvSpPr/>
          <p:nvPr/>
        </p:nvSpPr>
        <p:spPr>
          <a:xfrm>
            <a:off x="8580277" y="1976378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HashMap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200390-8D7A-804B-938E-9A5D467193FD}"/>
              </a:ext>
            </a:extLst>
          </p:cNvPr>
          <p:cNvSpPr/>
          <p:nvPr/>
        </p:nvSpPr>
        <p:spPr>
          <a:xfrm>
            <a:off x="5447928" y="1844824"/>
            <a:ext cx="2772308" cy="3528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FF8D752-EF72-184E-BD12-8F8722EEA55C}"/>
              </a:ext>
            </a:extLst>
          </p:cNvPr>
          <p:cNvSpPr txBox="1"/>
          <p:nvPr/>
        </p:nvSpPr>
        <p:spPr>
          <a:xfrm>
            <a:off x="5807968" y="3275692"/>
            <a:ext cx="9305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kumimoj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key=1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C66ED4FA-D34E-C447-966C-71477A18C310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6738468" y="3460358"/>
            <a:ext cx="72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15534681-5D39-5145-BD5B-C590DF823A8B}"/>
              </a:ext>
            </a:extLst>
          </p:cNvPr>
          <p:cNvSpPr/>
          <p:nvPr/>
        </p:nvSpPr>
        <p:spPr>
          <a:xfrm>
            <a:off x="7464152" y="3212976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4659C73-89EF-D044-B6C4-A14F3F7955B8}"/>
              </a:ext>
            </a:extLst>
          </p:cNvPr>
          <p:cNvSpPr txBox="1"/>
          <p:nvPr/>
        </p:nvSpPr>
        <p:spPr>
          <a:xfrm>
            <a:off x="5783462" y="2503233"/>
            <a:ext cx="9305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kumimoji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key=2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79A7D284-0D40-3844-AEC8-6081ABE5152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6713962" y="2687899"/>
            <a:ext cx="72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787BEBDA-C881-FC41-B49F-84D1F23B5E58}"/>
              </a:ext>
            </a:extLst>
          </p:cNvPr>
          <p:cNvSpPr/>
          <p:nvPr/>
        </p:nvSpPr>
        <p:spPr>
          <a:xfrm>
            <a:off x="7439646" y="2440517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715C1D7-3898-F54B-BEF3-1831913DC8FD}"/>
              </a:ext>
            </a:extLst>
          </p:cNvPr>
          <p:cNvSpPr txBox="1"/>
          <p:nvPr/>
        </p:nvSpPr>
        <p:spPr>
          <a:xfrm>
            <a:off x="5807968" y="3975734"/>
            <a:ext cx="9305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kumimoji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key=3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C9E03C66-A6CE-034A-8224-7C99B10D246B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6738468" y="4160400"/>
            <a:ext cx="72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4BC765BE-8E12-7040-BA07-F302B710013D}"/>
              </a:ext>
            </a:extLst>
          </p:cNvPr>
          <p:cNvSpPr/>
          <p:nvPr/>
        </p:nvSpPr>
        <p:spPr>
          <a:xfrm>
            <a:off x="7464152" y="3913018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06496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73</a:t>
            </a:fld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F6B40D55-6913-B24D-A098-54FCAF3440B9}"/>
              </a:ext>
            </a:extLst>
          </p:cNvPr>
          <p:cNvSpPr/>
          <p:nvPr/>
        </p:nvSpPr>
        <p:spPr>
          <a:xfrm>
            <a:off x="2337378" y="2713566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9D9F10A-C0CF-EE4B-8946-6C2C4DA1F9F6}"/>
              </a:ext>
            </a:extLst>
          </p:cNvPr>
          <p:cNvSpPr txBox="1"/>
          <p:nvPr/>
        </p:nvSpPr>
        <p:spPr>
          <a:xfrm>
            <a:off x="1977338" y="2204864"/>
            <a:ext cx="114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1:</a:t>
            </a:r>
            <a:r>
              <a:rPr kumimoji="1" lang="zh-CN" altLang="en-US" dirty="0"/>
              <a:t> 张伟</a:t>
            </a: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42D8B23B-032A-5443-9DF6-8A781255628A}"/>
              </a:ext>
            </a:extLst>
          </p:cNvPr>
          <p:cNvSpPr/>
          <p:nvPr/>
        </p:nvSpPr>
        <p:spPr>
          <a:xfrm>
            <a:off x="3267878" y="2713566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827E39D-8BC2-D74A-9BDF-C2B8CD658F13}"/>
              </a:ext>
            </a:extLst>
          </p:cNvPr>
          <p:cNvSpPr txBox="1"/>
          <p:nvPr/>
        </p:nvSpPr>
        <p:spPr>
          <a:xfrm>
            <a:off x="2913442" y="2204864"/>
            <a:ext cx="114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2:</a:t>
            </a:r>
            <a:r>
              <a:rPr kumimoji="1" lang="zh-CN" altLang="en-US" dirty="0"/>
              <a:t> 小刚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810B6D7-93E8-8D4A-9422-F2EB6F06334D}"/>
              </a:ext>
            </a:extLst>
          </p:cNvPr>
          <p:cNvSpPr/>
          <p:nvPr/>
        </p:nvSpPr>
        <p:spPr>
          <a:xfrm>
            <a:off x="2337378" y="3919900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4987D2F-AEDC-094B-9622-61FE0841A0BC}"/>
              </a:ext>
            </a:extLst>
          </p:cNvPr>
          <p:cNvSpPr txBox="1"/>
          <p:nvPr/>
        </p:nvSpPr>
        <p:spPr>
          <a:xfrm>
            <a:off x="2049346" y="341119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3:</a:t>
            </a:r>
            <a:r>
              <a:rPr kumimoji="1" lang="zh-CN" altLang="en-US" dirty="0"/>
              <a:t> 小明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1B941235-39B8-F845-80E4-7D20F48EFC88}"/>
              </a:ext>
            </a:extLst>
          </p:cNvPr>
          <p:cNvSpPr/>
          <p:nvPr/>
        </p:nvSpPr>
        <p:spPr>
          <a:xfrm>
            <a:off x="3267878" y="3919900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6CF9B91-C29F-A745-B196-24098A8DD387}"/>
              </a:ext>
            </a:extLst>
          </p:cNvPr>
          <p:cNvSpPr txBox="1"/>
          <p:nvPr/>
        </p:nvSpPr>
        <p:spPr>
          <a:xfrm>
            <a:off x="3051854" y="341119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4:</a:t>
            </a:r>
            <a:r>
              <a:rPr kumimoji="1" lang="zh-CN" altLang="en-US" dirty="0"/>
              <a:t>张伟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BA6192F-C14E-E141-AD6D-1A89D4D782E4}"/>
              </a:ext>
            </a:extLst>
          </p:cNvPr>
          <p:cNvSpPr/>
          <p:nvPr/>
        </p:nvSpPr>
        <p:spPr>
          <a:xfrm>
            <a:off x="2550600" y="4617532"/>
            <a:ext cx="9305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Student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40FDC8B-C0D1-7C4F-9B84-2CD87447DE47}"/>
              </a:ext>
            </a:extLst>
          </p:cNvPr>
          <p:cNvSpPr txBox="1"/>
          <p:nvPr/>
        </p:nvSpPr>
        <p:spPr>
          <a:xfrm>
            <a:off x="6816080" y="381000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solidFill>
                  <a:srgbClr val="7030A0"/>
                </a:solidFill>
              </a:rPr>
              <a:t>ArrayList</a:t>
            </a:r>
            <a:r>
              <a:rPr kumimoji="1" lang="zh-CN" altLang="en-US" sz="2400" dirty="0">
                <a:solidFill>
                  <a:srgbClr val="7030A0"/>
                </a:solidFill>
              </a:rPr>
              <a:t>   </a:t>
            </a:r>
            <a:r>
              <a:rPr kumimoji="1" lang="en-US" altLang="zh-CN" sz="2400" dirty="0">
                <a:solidFill>
                  <a:srgbClr val="7030A0"/>
                </a:solidFill>
              </a:rPr>
              <a:t>HashMap</a:t>
            </a:r>
            <a:r>
              <a:rPr kumimoji="1" lang="zh-CN" altLang="en-US" sz="2400" dirty="0">
                <a:solidFill>
                  <a:srgbClr val="7030A0"/>
                </a:solidFill>
              </a:rPr>
              <a:t>  </a:t>
            </a:r>
            <a:r>
              <a:rPr kumimoji="1" lang="en-US" altLang="zh-CN" sz="2400" dirty="0">
                <a:solidFill>
                  <a:srgbClr val="7030A0"/>
                </a:solidFill>
              </a:rPr>
              <a:t>HashSet</a:t>
            </a:r>
            <a:endParaRPr kumimoji="1"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23" name="object 2">
            <a:extLst>
              <a:ext uri="{FF2B5EF4-FFF2-40B4-BE49-F238E27FC236}">
                <a16:creationId xmlns:a16="http://schemas.microsoft.com/office/drawing/2014/main" id="{C12A153C-78A2-824D-8842-EE89A2369C97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对象的集合操作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5CBDDC2-3B7A-4844-A382-F3A41362432D}"/>
              </a:ext>
            </a:extLst>
          </p:cNvPr>
          <p:cNvSpPr txBox="1"/>
          <p:nvPr/>
        </p:nvSpPr>
        <p:spPr>
          <a:xfrm>
            <a:off x="4727848" y="6116755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按照</a:t>
            </a:r>
            <a:r>
              <a:rPr kumimoji="1"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hash</a:t>
            </a:r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值放入，</a:t>
            </a:r>
            <a:r>
              <a:rPr kumimoji="1"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不能重复，</a:t>
            </a:r>
            <a:r>
              <a:rPr kumimoji="1"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可以重复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08C7D9D-0198-C24F-B98F-EB5E5A129B62}"/>
              </a:ext>
            </a:extLst>
          </p:cNvPr>
          <p:cNvSpPr/>
          <p:nvPr/>
        </p:nvSpPr>
        <p:spPr>
          <a:xfrm>
            <a:off x="8580277" y="1976378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HashMap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35F5418-686E-6E48-BFA7-1D2D4C482842}"/>
              </a:ext>
            </a:extLst>
          </p:cNvPr>
          <p:cNvSpPr/>
          <p:nvPr/>
        </p:nvSpPr>
        <p:spPr>
          <a:xfrm>
            <a:off x="5447928" y="1844824"/>
            <a:ext cx="2772308" cy="3528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B23A716-5300-A446-B712-FE9BB19BA10D}"/>
              </a:ext>
            </a:extLst>
          </p:cNvPr>
          <p:cNvSpPr txBox="1"/>
          <p:nvPr/>
        </p:nvSpPr>
        <p:spPr>
          <a:xfrm>
            <a:off x="5807968" y="3275692"/>
            <a:ext cx="9305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kumimoj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key=1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B7B9C516-3B2B-E34C-9692-932118C5A694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6738468" y="3460358"/>
            <a:ext cx="7256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0F6216B1-A4FA-2642-818C-7171E323CE4E}"/>
              </a:ext>
            </a:extLst>
          </p:cNvPr>
          <p:cNvSpPr/>
          <p:nvPr/>
        </p:nvSpPr>
        <p:spPr>
          <a:xfrm>
            <a:off x="7464152" y="3212976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114AA89-5E7C-1640-964F-286E360E5508}"/>
              </a:ext>
            </a:extLst>
          </p:cNvPr>
          <p:cNvSpPr txBox="1"/>
          <p:nvPr/>
        </p:nvSpPr>
        <p:spPr>
          <a:xfrm>
            <a:off x="5783462" y="2503233"/>
            <a:ext cx="9305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kumimoji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key=2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A11E6AC8-AD39-1D4B-90A5-58C00A8D5249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6713962" y="2687899"/>
            <a:ext cx="7256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AB065145-8BE6-0148-9D9D-3BEC7208C695}"/>
              </a:ext>
            </a:extLst>
          </p:cNvPr>
          <p:cNvSpPr/>
          <p:nvPr/>
        </p:nvSpPr>
        <p:spPr>
          <a:xfrm>
            <a:off x="7439646" y="2440517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0C9DAB8-0224-214C-B13D-048B64556DAD}"/>
              </a:ext>
            </a:extLst>
          </p:cNvPr>
          <p:cNvSpPr txBox="1"/>
          <p:nvPr/>
        </p:nvSpPr>
        <p:spPr>
          <a:xfrm>
            <a:off x="5807968" y="3975734"/>
            <a:ext cx="9305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kumimoji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key=3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F3CAF670-89E4-2948-BB5A-04D7F6B7D3BA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6738468" y="4160400"/>
            <a:ext cx="7256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9539E323-1914-7E4D-A435-7D6F839E79CC}"/>
              </a:ext>
            </a:extLst>
          </p:cNvPr>
          <p:cNvSpPr/>
          <p:nvPr/>
        </p:nvSpPr>
        <p:spPr>
          <a:xfrm>
            <a:off x="7464152" y="3913018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9218DD3-6E56-DA46-BE23-FCF79AF2D388}"/>
              </a:ext>
            </a:extLst>
          </p:cNvPr>
          <p:cNvSpPr txBox="1"/>
          <p:nvPr/>
        </p:nvSpPr>
        <p:spPr>
          <a:xfrm>
            <a:off x="5807968" y="4695815"/>
            <a:ext cx="9305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kumimoji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key=4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6E28A811-A096-3444-A202-CE069EEA95AE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6738468" y="4880481"/>
            <a:ext cx="7256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ABAA4151-3F90-A841-B465-D8182ADFAEDD}"/>
              </a:ext>
            </a:extLst>
          </p:cNvPr>
          <p:cNvSpPr/>
          <p:nvPr/>
        </p:nvSpPr>
        <p:spPr>
          <a:xfrm>
            <a:off x="7464152" y="4633099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9053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74</a:t>
            </a:fld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57B48CE-E89D-E04D-90E0-C37F79C2CC34}"/>
              </a:ext>
            </a:extLst>
          </p:cNvPr>
          <p:cNvSpPr/>
          <p:nvPr/>
        </p:nvSpPr>
        <p:spPr>
          <a:xfrm>
            <a:off x="6532562" y="2149008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HashMap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4A8E32C-C97D-F845-B52A-A38877D42553}"/>
              </a:ext>
            </a:extLst>
          </p:cNvPr>
          <p:cNvSpPr txBox="1"/>
          <p:nvPr/>
        </p:nvSpPr>
        <p:spPr>
          <a:xfrm>
            <a:off x="4727848" y="6116755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按照</a:t>
            </a:r>
            <a:r>
              <a:rPr kumimoji="1"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hash</a:t>
            </a:r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值放入，</a:t>
            </a:r>
            <a:r>
              <a:rPr kumimoji="1"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不能重复，</a:t>
            </a:r>
            <a:r>
              <a:rPr kumimoji="1"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可以重复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141FC2-BD59-4F44-8BDF-EE48B3980E2D}"/>
              </a:ext>
            </a:extLst>
          </p:cNvPr>
          <p:cNvSpPr/>
          <p:nvPr/>
        </p:nvSpPr>
        <p:spPr>
          <a:xfrm>
            <a:off x="5001797" y="2591363"/>
            <a:ext cx="4762872" cy="2208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08940B-C6E0-784A-B08D-C2F31E5EF5D0}"/>
              </a:ext>
            </a:extLst>
          </p:cNvPr>
          <p:cNvSpPr txBox="1"/>
          <p:nvPr/>
        </p:nvSpPr>
        <p:spPr>
          <a:xfrm>
            <a:off x="5361837" y="4022230"/>
            <a:ext cx="9305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kumimoj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key=B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8B93B4B-9CFF-0541-AF67-3D71BD8FBFE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292337" y="4206896"/>
            <a:ext cx="7256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F6B40D55-6913-B24D-A098-54FCAF3440B9}"/>
              </a:ext>
            </a:extLst>
          </p:cNvPr>
          <p:cNvSpPr/>
          <p:nvPr/>
        </p:nvSpPr>
        <p:spPr>
          <a:xfrm>
            <a:off x="2199373" y="1448780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9D9F10A-C0CF-EE4B-8946-6C2C4DA1F9F6}"/>
              </a:ext>
            </a:extLst>
          </p:cNvPr>
          <p:cNvSpPr txBox="1"/>
          <p:nvPr/>
        </p:nvSpPr>
        <p:spPr>
          <a:xfrm>
            <a:off x="1839333" y="940078"/>
            <a:ext cx="114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1:</a:t>
            </a:r>
            <a:r>
              <a:rPr kumimoji="1" lang="zh-CN" altLang="en-US" dirty="0"/>
              <a:t> 张伟</a:t>
            </a: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42D8B23B-032A-5443-9DF6-8A781255628A}"/>
              </a:ext>
            </a:extLst>
          </p:cNvPr>
          <p:cNvSpPr/>
          <p:nvPr/>
        </p:nvSpPr>
        <p:spPr>
          <a:xfrm>
            <a:off x="3129873" y="1448780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827E39D-8BC2-D74A-9BDF-C2B8CD658F13}"/>
              </a:ext>
            </a:extLst>
          </p:cNvPr>
          <p:cNvSpPr txBox="1"/>
          <p:nvPr/>
        </p:nvSpPr>
        <p:spPr>
          <a:xfrm>
            <a:off x="2775437" y="940078"/>
            <a:ext cx="114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2:</a:t>
            </a:r>
            <a:r>
              <a:rPr kumimoji="1" lang="zh-CN" altLang="en-US" dirty="0"/>
              <a:t> 小刚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810B6D7-93E8-8D4A-9422-F2EB6F06334D}"/>
              </a:ext>
            </a:extLst>
          </p:cNvPr>
          <p:cNvSpPr/>
          <p:nvPr/>
        </p:nvSpPr>
        <p:spPr>
          <a:xfrm>
            <a:off x="2199373" y="2655114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4987D2F-AEDC-094B-9622-61FE0841A0BC}"/>
              </a:ext>
            </a:extLst>
          </p:cNvPr>
          <p:cNvSpPr txBox="1"/>
          <p:nvPr/>
        </p:nvSpPr>
        <p:spPr>
          <a:xfrm>
            <a:off x="1911341" y="214641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3:</a:t>
            </a:r>
            <a:r>
              <a:rPr kumimoji="1" lang="zh-CN" altLang="en-US" dirty="0"/>
              <a:t> 小明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1B941235-39B8-F845-80E4-7D20F48EFC88}"/>
              </a:ext>
            </a:extLst>
          </p:cNvPr>
          <p:cNvSpPr/>
          <p:nvPr/>
        </p:nvSpPr>
        <p:spPr>
          <a:xfrm>
            <a:off x="3129873" y="2655114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6CF9B91-C29F-A745-B196-24098A8DD387}"/>
              </a:ext>
            </a:extLst>
          </p:cNvPr>
          <p:cNvSpPr txBox="1"/>
          <p:nvPr/>
        </p:nvSpPr>
        <p:spPr>
          <a:xfrm>
            <a:off x="2913849" y="214641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4:</a:t>
            </a:r>
            <a:r>
              <a:rPr kumimoji="1" lang="zh-CN" altLang="en-US" dirty="0"/>
              <a:t>张伟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BA6192F-C14E-E141-AD6D-1A89D4D782E4}"/>
              </a:ext>
            </a:extLst>
          </p:cNvPr>
          <p:cNvSpPr/>
          <p:nvPr/>
        </p:nvSpPr>
        <p:spPr>
          <a:xfrm>
            <a:off x="2412595" y="3352746"/>
            <a:ext cx="9305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班级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E43A05C-6AAA-634C-AAAC-AD05908E2407}"/>
              </a:ext>
            </a:extLst>
          </p:cNvPr>
          <p:cNvSpPr txBox="1"/>
          <p:nvPr/>
        </p:nvSpPr>
        <p:spPr>
          <a:xfrm>
            <a:off x="5337331" y="3249771"/>
            <a:ext cx="9305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kumimoji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key=A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7D090578-B3FC-1D43-8A8F-4B128E516DF8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267831" y="3434437"/>
            <a:ext cx="7256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4036C392-06B6-2A4C-B9F8-CBF9890492DB}"/>
              </a:ext>
            </a:extLst>
          </p:cNvPr>
          <p:cNvSpPr/>
          <p:nvPr/>
        </p:nvSpPr>
        <p:spPr>
          <a:xfrm>
            <a:off x="2160567" y="4422722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F83BB58-C53C-C443-8545-4B63E7EB1A22}"/>
              </a:ext>
            </a:extLst>
          </p:cNvPr>
          <p:cNvSpPr txBox="1"/>
          <p:nvPr/>
        </p:nvSpPr>
        <p:spPr>
          <a:xfrm>
            <a:off x="1800527" y="3914020"/>
            <a:ext cx="114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1:</a:t>
            </a:r>
            <a:r>
              <a:rPr kumimoji="1" lang="zh-CN" altLang="en-US" dirty="0"/>
              <a:t> 李伟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97350A4-3A62-1540-B1F0-D33EBE272CE7}"/>
              </a:ext>
            </a:extLst>
          </p:cNvPr>
          <p:cNvSpPr/>
          <p:nvPr/>
        </p:nvSpPr>
        <p:spPr>
          <a:xfrm>
            <a:off x="3091067" y="4422722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A3AE11A-126B-1F41-9E4A-B7F1BE573883}"/>
              </a:ext>
            </a:extLst>
          </p:cNvPr>
          <p:cNvSpPr txBox="1"/>
          <p:nvPr/>
        </p:nvSpPr>
        <p:spPr>
          <a:xfrm>
            <a:off x="2736631" y="3914020"/>
            <a:ext cx="114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2:</a:t>
            </a:r>
            <a:r>
              <a:rPr kumimoji="1" lang="zh-CN" altLang="en-US" dirty="0"/>
              <a:t> 王二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9BF148C6-EF40-4D44-826C-50C16A3A6B1A}"/>
              </a:ext>
            </a:extLst>
          </p:cNvPr>
          <p:cNvSpPr/>
          <p:nvPr/>
        </p:nvSpPr>
        <p:spPr>
          <a:xfrm>
            <a:off x="2160567" y="5629056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ECB3594-9B38-2949-980C-C19E74F54ED9}"/>
              </a:ext>
            </a:extLst>
          </p:cNvPr>
          <p:cNvSpPr txBox="1"/>
          <p:nvPr/>
        </p:nvSpPr>
        <p:spPr>
          <a:xfrm>
            <a:off x="1872535" y="512035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3:</a:t>
            </a:r>
            <a:r>
              <a:rPr kumimoji="1" lang="zh-CN" altLang="en-US" dirty="0"/>
              <a:t> 小夏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B4587D5-47E9-7F4F-A6CD-4B92279FFD16}"/>
              </a:ext>
            </a:extLst>
          </p:cNvPr>
          <p:cNvSpPr/>
          <p:nvPr/>
        </p:nvSpPr>
        <p:spPr>
          <a:xfrm>
            <a:off x="3091067" y="5629056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CBFFE54-914C-C642-8A69-A637AE4DAF07}"/>
              </a:ext>
            </a:extLst>
          </p:cNvPr>
          <p:cNvSpPr txBox="1"/>
          <p:nvPr/>
        </p:nvSpPr>
        <p:spPr>
          <a:xfrm>
            <a:off x="2875043" y="512035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4:</a:t>
            </a:r>
            <a:r>
              <a:rPr kumimoji="1" lang="zh-CN" altLang="en-US" dirty="0"/>
              <a:t>小张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0D8E38E-439E-7745-A9ED-E7BC79C33951}"/>
              </a:ext>
            </a:extLst>
          </p:cNvPr>
          <p:cNvSpPr/>
          <p:nvPr/>
        </p:nvSpPr>
        <p:spPr>
          <a:xfrm>
            <a:off x="2373789" y="6326688"/>
            <a:ext cx="9305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班级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87B1185-5F6F-1843-98C7-362316D3AB2D}"/>
              </a:ext>
            </a:extLst>
          </p:cNvPr>
          <p:cNvSpPr txBox="1"/>
          <p:nvPr/>
        </p:nvSpPr>
        <p:spPr>
          <a:xfrm>
            <a:off x="6969009" y="3146033"/>
            <a:ext cx="2614894" cy="497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C04E233-6FEB-3442-AF37-058FA00C24C3}"/>
              </a:ext>
            </a:extLst>
          </p:cNvPr>
          <p:cNvSpPr/>
          <p:nvPr/>
        </p:nvSpPr>
        <p:spPr>
          <a:xfrm>
            <a:off x="7072934" y="3190939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76748EBA-C422-264A-B344-08AEC2A69428}"/>
              </a:ext>
            </a:extLst>
          </p:cNvPr>
          <p:cNvSpPr/>
          <p:nvPr/>
        </p:nvSpPr>
        <p:spPr>
          <a:xfrm>
            <a:off x="7757010" y="3197459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9C897784-5550-CF49-80F2-A90F40E05ABF}"/>
              </a:ext>
            </a:extLst>
          </p:cNvPr>
          <p:cNvSpPr/>
          <p:nvPr/>
        </p:nvSpPr>
        <p:spPr>
          <a:xfrm>
            <a:off x="8399972" y="3199869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E62EA01-F32C-6046-864A-61207F3846FC}"/>
              </a:ext>
            </a:extLst>
          </p:cNvPr>
          <p:cNvSpPr/>
          <p:nvPr/>
        </p:nvSpPr>
        <p:spPr>
          <a:xfrm>
            <a:off x="9042934" y="3197459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E3E0187-6356-FA41-8CFF-9E72B7F1C76B}"/>
              </a:ext>
            </a:extLst>
          </p:cNvPr>
          <p:cNvSpPr/>
          <p:nvPr/>
        </p:nvSpPr>
        <p:spPr>
          <a:xfrm>
            <a:off x="7866253" y="2725980"/>
            <a:ext cx="998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ArrayList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02964FD-FF5A-3A45-BC56-7828B26DD906}"/>
              </a:ext>
            </a:extLst>
          </p:cNvPr>
          <p:cNvSpPr txBox="1"/>
          <p:nvPr/>
        </p:nvSpPr>
        <p:spPr>
          <a:xfrm>
            <a:off x="6993516" y="3974719"/>
            <a:ext cx="2614894" cy="497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C60D2F3-7A58-3B4D-B73E-36A017C72882}"/>
              </a:ext>
            </a:extLst>
          </p:cNvPr>
          <p:cNvSpPr/>
          <p:nvPr/>
        </p:nvSpPr>
        <p:spPr>
          <a:xfrm>
            <a:off x="7097441" y="4005064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4037080A-C116-BE44-BAD2-9B9FE474354C}"/>
              </a:ext>
            </a:extLst>
          </p:cNvPr>
          <p:cNvSpPr/>
          <p:nvPr/>
        </p:nvSpPr>
        <p:spPr>
          <a:xfrm>
            <a:off x="7781517" y="4011584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4BC01B9-54FF-4F48-86F6-A97453485EBD}"/>
              </a:ext>
            </a:extLst>
          </p:cNvPr>
          <p:cNvSpPr/>
          <p:nvPr/>
        </p:nvSpPr>
        <p:spPr>
          <a:xfrm>
            <a:off x="8424479" y="4013994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9D9D6D1-34CD-E649-A90E-489057460633}"/>
              </a:ext>
            </a:extLst>
          </p:cNvPr>
          <p:cNvSpPr/>
          <p:nvPr/>
        </p:nvSpPr>
        <p:spPr>
          <a:xfrm>
            <a:off x="9067441" y="4011584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323C30E-05EE-9446-AFD2-A273ECF8F5D4}"/>
              </a:ext>
            </a:extLst>
          </p:cNvPr>
          <p:cNvSpPr txBox="1"/>
          <p:nvPr/>
        </p:nvSpPr>
        <p:spPr>
          <a:xfrm>
            <a:off x="6816080" y="381000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solidFill>
                  <a:srgbClr val="7030A0"/>
                </a:solidFill>
              </a:rPr>
              <a:t>ArrayList</a:t>
            </a:r>
            <a:r>
              <a:rPr kumimoji="1" lang="zh-CN" altLang="en-US" sz="2400" dirty="0">
                <a:solidFill>
                  <a:srgbClr val="7030A0"/>
                </a:solidFill>
              </a:rPr>
              <a:t>   </a:t>
            </a:r>
            <a:r>
              <a:rPr kumimoji="1" lang="en-US" altLang="zh-CN" sz="2400" dirty="0">
                <a:solidFill>
                  <a:srgbClr val="7030A0"/>
                </a:solidFill>
              </a:rPr>
              <a:t>HashMap</a:t>
            </a:r>
            <a:r>
              <a:rPr kumimoji="1" lang="zh-CN" altLang="en-US" sz="2400" dirty="0">
                <a:solidFill>
                  <a:srgbClr val="7030A0"/>
                </a:solidFill>
              </a:rPr>
              <a:t>  </a:t>
            </a:r>
            <a:r>
              <a:rPr kumimoji="1" lang="en-US" altLang="zh-CN" sz="2400" dirty="0">
                <a:solidFill>
                  <a:srgbClr val="7030A0"/>
                </a:solidFill>
              </a:rPr>
              <a:t>HashSet</a:t>
            </a:r>
            <a:endParaRPr kumimoji="1"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53" name="object 2">
            <a:extLst>
              <a:ext uri="{FF2B5EF4-FFF2-40B4-BE49-F238E27FC236}">
                <a16:creationId xmlns:a16="http://schemas.microsoft.com/office/drawing/2014/main" id="{A315CB5E-BF19-1244-9FE9-3D8361CBCF6F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对象的集合操作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91038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75</a:t>
            </a:fld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57B48CE-E89D-E04D-90E0-C37F79C2CC34}"/>
              </a:ext>
            </a:extLst>
          </p:cNvPr>
          <p:cNvSpPr/>
          <p:nvPr/>
        </p:nvSpPr>
        <p:spPr>
          <a:xfrm>
            <a:off x="6532562" y="2149008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HashMap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4A8E32C-C97D-F845-B52A-A38877D42553}"/>
              </a:ext>
            </a:extLst>
          </p:cNvPr>
          <p:cNvSpPr txBox="1"/>
          <p:nvPr/>
        </p:nvSpPr>
        <p:spPr>
          <a:xfrm>
            <a:off x="4727848" y="6116755"/>
            <a:ext cx="548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按照</a:t>
            </a:r>
            <a:r>
              <a:rPr kumimoji="1" lang="en-US" altLang="zh-CN" dirty="0">
                <a:solidFill>
                  <a:srgbClr val="C00000"/>
                </a:solidFill>
              </a:rPr>
              <a:t>key</a:t>
            </a:r>
            <a:r>
              <a:rPr kumimoji="1" lang="zh-CN" altLang="en-US" dirty="0">
                <a:solidFill>
                  <a:srgbClr val="C00000"/>
                </a:solidFill>
              </a:rPr>
              <a:t>的</a:t>
            </a:r>
            <a:r>
              <a:rPr kumimoji="1" lang="en-US" altLang="zh-CN" dirty="0">
                <a:solidFill>
                  <a:srgbClr val="C00000"/>
                </a:solidFill>
              </a:rPr>
              <a:t>hash</a:t>
            </a:r>
            <a:r>
              <a:rPr kumimoji="1" lang="zh-CN" altLang="en-US" dirty="0">
                <a:solidFill>
                  <a:srgbClr val="C00000"/>
                </a:solidFill>
              </a:rPr>
              <a:t>值放入，</a:t>
            </a:r>
            <a:r>
              <a:rPr kumimoji="1" lang="en-US" altLang="zh-CN" dirty="0">
                <a:solidFill>
                  <a:srgbClr val="C00000"/>
                </a:solidFill>
              </a:rPr>
              <a:t>key</a:t>
            </a:r>
            <a:r>
              <a:rPr kumimoji="1" lang="zh-CN" altLang="en-US" dirty="0">
                <a:solidFill>
                  <a:srgbClr val="C00000"/>
                </a:solidFill>
              </a:rPr>
              <a:t>不能重复，</a:t>
            </a:r>
            <a:r>
              <a:rPr kumimoji="1" lang="en-US" altLang="zh-CN" dirty="0">
                <a:solidFill>
                  <a:srgbClr val="C00000"/>
                </a:solidFill>
              </a:rPr>
              <a:t>value</a:t>
            </a:r>
            <a:r>
              <a:rPr kumimoji="1" lang="zh-CN" altLang="en-US" dirty="0">
                <a:solidFill>
                  <a:srgbClr val="C00000"/>
                </a:solidFill>
              </a:rPr>
              <a:t>可以重复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141FC2-BD59-4F44-8BDF-EE48B3980E2D}"/>
              </a:ext>
            </a:extLst>
          </p:cNvPr>
          <p:cNvSpPr/>
          <p:nvPr/>
        </p:nvSpPr>
        <p:spPr>
          <a:xfrm>
            <a:off x="5001797" y="2591363"/>
            <a:ext cx="4762872" cy="2208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08940B-C6E0-784A-B08D-C2F31E5EF5D0}"/>
              </a:ext>
            </a:extLst>
          </p:cNvPr>
          <p:cNvSpPr txBox="1"/>
          <p:nvPr/>
        </p:nvSpPr>
        <p:spPr>
          <a:xfrm>
            <a:off x="5361837" y="4022230"/>
            <a:ext cx="9305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kumimoj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key=B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8B93B4B-9CFF-0541-AF67-3D71BD8FBFE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292337" y="4206896"/>
            <a:ext cx="7256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F6B40D55-6913-B24D-A098-54FCAF3440B9}"/>
              </a:ext>
            </a:extLst>
          </p:cNvPr>
          <p:cNvSpPr/>
          <p:nvPr/>
        </p:nvSpPr>
        <p:spPr>
          <a:xfrm>
            <a:off x="2199373" y="1448780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9D9F10A-C0CF-EE4B-8946-6C2C4DA1F9F6}"/>
              </a:ext>
            </a:extLst>
          </p:cNvPr>
          <p:cNvSpPr txBox="1"/>
          <p:nvPr/>
        </p:nvSpPr>
        <p:spPr>
          <a:xfrm>
            <a:off x="1839333" y="940078"/>
            <a:ext cx="114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1:</a:t>
            </a:r>
            <a:r>
              <a:rPr kumimoji="1" lang="zh-CN" altLang="en-US" dirty="0"/>
              <a:t> 张伟</a:t>
            </a: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42D8B23B-032A-5443-9DF6-8A781255628A}"/>
              </a:ext>
            </a:extLst>
          </p:cNvPr>
          <p:cNvSpPr/>
          <p:nvPr/>
        </p:nvSpPr>
        <p:spPr>
          <a:xfrm>
            <a:off x="3129873" y="1448780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827E39D-8BC2-D74A-9BDF-C2B8CD658F13}"/>
              </a:ext>
            </a:extLst>
          </p:cNvPr>
          <p:cNvSpPr txBox="1"/>
          <p:nvPr/>
        </p:nvSpPr>
        <p:spPr>
          <a:xfrm>
            <a:off x="2775437" y="940078"/>
            <a:ext cx="114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2:</a:t>
            </a:r>
            <a:r>
              <a:rPr kumimoji="1" lang="zh-CN" altLang="en-US" dirty="0"/>
              <a:t> 小刚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810B6D7-93E8-8D4A-9422-F2EB6F06334D}"/>
              </a:ext>
            </a:extLst>
          </p:cNvPr>
          <p:cNvSpPr/>
          <p:nvPr/>
        </p:nvSpPr>
        <p:spPr>
          <a:xfrm>
            <a:off x="2199373" y="2655114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4987D2F-AEDC-094B-9622-61FE0841A0BC}"/>
              </a:ext>
            </a:extLst>
          </p:cNvPr>
          <p:cNvSpPr txBox="1"/>
          <p:nvPr/>
        </p:nvSpPr>
        <p:spPr>
          <a:xfrm>
            <a:off x="1911341" y="214641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3:</a:t>
            </a:r>
            <a:r>
              <a:rPr kumimoji="1" lang="zh-CN" altLang="en-US" dirty="0"/>
              <a:t> 小明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1B941235-39B8-F845-80E4-7D20F48EFC88}"/>
              </a:ext>
            </a:extLst>
          </p:cNvPr>
          <p:cNvSpPr/>
          <p:nvPr/>
        </p:nvSpPr>
        <p:spPr>
          <a:xfrm>
            <a:off x="3129873" y="2655114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6CF9B91-C29F-A745-B196-24098A8DD387}"/>
              </a:ext>
            </a:extLst>
          </p:cNvPr>
          <p:cNvSpPr txBox="1"/>
          <p:nvPr/>
        </p:nvSpPr>
        <p:spPr>
          <a:xfrm>
            <a:off x="2913849" y="214641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4:</a:t>
            </a:r>
            <a:r>
              <a:rPr kumimoji="1" lang="zh-CN" altLang="en-US" dirty="0"/>
              <a:t>张伟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BA6192F-C14E-E141-AD6D-1A89D4D782E4}"/>
              </a:ext>
            </a:extLst>
          </p:cNvPr>
          <p:cNvSpPr/>
          <p:nvPr/>
        </p:nvSpPr>
        <p:spPr>
          <a:xfrm>
            <a:off x="2412595" y="3352746"/>
            <a:ext cx="9305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班级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E43A05C-6AAA-634C-AAAC-AD05908E2407}"/>
              </a:ext>
            </a:extLst>
          </p:cNvPr>
          <p:cNvSpPr txBox="1"/>
          <p:nvPr/>
        </p:nvSpPr>
        <p:spPr>
          <a:xfrm>
            <a:off x="5337331" y="3249771"/>
            <a:ext cx="9305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kumimoji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key=A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7D090578-B3FC-1D43-8A8F-4B128E516DF8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267831" y="3434437"/>
            <a:ext cx="7256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4036C392-06B6-2A4C-B9F8-CBF9890492DB}"/>
              </a:ext>
            </a:extLst>
          </p:cNvPr>
          <p:cNvSpPr/>
          <p:nvPr/>
        </p:nvSpPr>
        <p:spPr>
          <a:xfrm>
            <a:off x="2160567" y="4422722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F83BB58-C53C-C443-8545-4B63E7EB1A22}"/>
              </a:ext>
            </a:extLst>
          </p:cNvPr>
          <p:cNvSpPr txBox="1"/>
          <p:nvPr/>
        </p:nvSpPr>
        <p:spPr>
          <a:xfrm>
            <a:off x="1800527" y="3914020"/>
            <a:ext cx="114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1:</a:t>
            </a:r>
            <a:r>
              <a:rPr kumimoji="1" lang="zh-CN" altLang="en-US" dirty="0"/>
              <a:t> 李伟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97350A4-3A62-1540-B1F0-D33EBE272CE7}"/>
              </a:ext>
            </a:extLst>
          </p:cNvPr>
          <p:cNvSpPr/>
          <p:nvPr/>
        </p:nvSpPr>
        <p:spPr>
          <a:xfrm>
            <a:off x="3091067" y="4422722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A3AE11A-126B-1F41-9E4A-B7F1BE573883}"/>
              </a:ext>
            </a:extLst>
          </p:cNvPr>
          <p:cNvSpPr txBox="1"/>
          <p:nvPr/>
        </p:nvSpPr>
        <p:spPr>
          <a:xfrm>
            <a:off x="2736631" y="3914020"/>
            <a:ext cx="114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2:</a:t>
            </a:r>
            <a:r>
              <a:rPr kumimoji="1" lang="zh-CN" altLang="en-US" dirty="0"/>
              <a:t> 王二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9BF148C6-EF40-4D44-826C-50C16A3A6B1A}"/>
              </a:ext>
            </a:extLst>
          </p:cNvPr>
          <p:cNvSpPr/>
          <p:nvPr/>
        </p:nvSpPr>
        <p:spPr>
          <a:xfrm>
            <a:off x="2160567" y="5629056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ECB3594-9B38-2949-980C-C19E74F54ED9}"/>
              </a:ext>
            </a:extLst>
          </p:cNvPr>
          <p:cNvSpPr txBox="1"/>
          <p:nvPr/>
        </p:nvSpPr>
        <p:spPr>
          <a:xfrm>
            <a:off x="1872535" y="512035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3:</a:t>
            </a:r>
            <a:r>
              <a:rPr kumimoji="1" lang="zh-CN" altLang="en-US" dirty="0"/>
              <a:t> 小夏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B4587D5-47E9-7F4F-A6CD-4B92279FFD16}"/>
              </a:ext>
            </a:extLst>
          </p:cNvPr>
          <p:cNvSpPr/>
          <p:nvPr/>
        </p:nvSpPr>
        <p:spPr>
          <a:xfrm>
            <a:off x="3091067" y="5629056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CBFFE54-914C-C642-8A69-A637AE4DAF07}"/>
              </a:ext>
            </a:extLst>
          </p:cNvPr>
          <p:cNvSpPr txBox="1"/>
          <p:nvPr/>
        </p:nvSpPr>
        <p:spPr>
          <a:xfrm>
            <a:off x="2875043" y="512035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4:</a:t>
            </a:r>
            <a:r>
              <a:rPr kumimoji="1" lang="zh-CN" altLang="en-US" dirty="0"/>
              <a:t>小张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0D8E38E-439E-7745-A9ED-E7BC79C33951}"/>
              </a:ext>
            </a:extLst>
          </p:cNvPr>
          <p:cNvSpPr/>
          <p:nvPr/>
        </p:nvSpPr>
        <p:spPr>
          <a:xfrm>
            <a:off x="2373789" y="6326688"/>
            <a:ext cx="9305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班级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87B1185-5F6F-1843-98C7-362316D3AB2D}"/>
              </a:ext>
            </a:extLst>
          </p:cNvPr>
          <p:cNvSpPr txBox="1"/>
          <p:nvPr/>
        </p:nvSpPr>
        <p:spPr>
          <a:xfrm>
            <a:off x="6993515" y="3146034"/>
            <a:ext cx="25903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E3E0187-6356-FA41-8CFF-9E72B7F1C76B}"/>
              </a:ext>
            </a:extLst>
          </p:cNvPr>
          <p:cNvSpPr/>
          <p:nvPr/>
        </p:nvSpPr>
        <p:spPr>
          <a:xfrm>
            <a:off x="7686451" y="3140968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HashMap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02964FD-FF5A-3A45-BC56-7828B26DD906}"/>
              </a:ext>
            </a:extLst>
          </p:cNvPr>
          <p:cNvSpPr txBox="1"/>
          <p:nvPr/>
        </p:nvSpPr>
        <p:spPr>
          <a:xfrm>
            <a:off x="7018022" y="3974720"/>
            <a:ext cx="25903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FF27FEA-0F4F-FA4F-84E4-F0F46BD316FB}"/>
              </a:ext>
            </a:extLst>
          </p:cNvPr>
          <p:cNvSpPr/>
          <p:nvPr/>
        </p:nvSpPr>
        <p:spPr>
          <a:xfrm>
            <a:off x="7710035" y="4005064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HashMap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2E5CA6C-EE6D-C94B-B249-8EE73FE8F874}"/>
              </a:ext>
            </a:extLst>
          </p:cNvPr>
          <p:cNvSpPr txBox="1"/>
          <p:nvPr/>
        </p:nvSpPr>
        <p:spPr>
          <a:xfrm>
            <a:off x="6816080" y="381000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solidFill>
                  <a:srgbClr val="7030A0"/>
                </a:solidFill>
              </a:rPr>
              <a:t>ArrayList</a:t>
            </a:r>
            <a:r>
              <a:rPr kumimoji="1" lang="zh-CN" altLang="en-US" sz="2400" dirty="0">
                <a:solidFill>
                  <a:srgbClr val="7030A0"/>
                </a:solidFill>
              </a:rPr>
              <a:t>   </a:t>
            </a:r>
            <a:r>
              <a:rPr kumimoji="1" lang="en-US" altLang="zh-CN" sz="2400" dirty="0">
                <a:solidFill>
                  <a:srgbClr val="7030A0"/>
                </a:solidFill>
              </a:rPr>
              <a:t>HashMap</a:t>
            </a:r>
            <a:r>
              <a:rPr kumimoji="1" lang="zh-CN" altLang="en-US" sz="2400" dirty="0">
                <a:solidFill>
                  <a:srgbClr val="7030A0"/>
                </a:solidFill>
              </a:rPr>
              <a:t>  </a:t>
            </a:r>
            <a:r>
              <a:rPr kumimoji="1" lang="en-US" altLang="zh-CN" sz="2400" dirty="0">
                <a:solidFill>
                  <a:srgbClr val="7030A0"/>
                </a:solidFill>
              </a:rPr>
              <a:t>HashSet</a:t>
            </a:r>
            <a:endParaRPr kumimoji="1"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42" name="object 2">
            <a:extLst>
              <a:ext uri="{FF2B5EF4-FFF2-40B4-BE49-F238E27FC236}">
                <a16:creationId xmlns:a16="http://schemas.microsoft.com/office/drawing/2014/main" id="{7DACEB32-4D56-5C4F-9BBA-D42D1CECF7A8}"/>
              </a:ext>
            </a:extLst>
          </p:cNvPr>
          <p:cNvSpPr txBox="1"/>
          <p:nvPr/>
        </p:nvSpPr>
        <p:spPr>
          <a:xfrm>
            <a:off x="457199" y="381000"/>
            <a:ext cx="97432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对象的集合操作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11467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76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15680" y="2780929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执行外部程序</a:t>
            </a:r>
          </a:p>
        </p:txBody>
      </p:sp>
    </p:spTree>
    <p:extLst>
      <p:ext uri="{BB962C8B-B14F-4D97-AF65-F5344CB8AC3E}">
        <p14:creationId xmlns:p14="http://schemas.microsoft.com/office/powerpoint/2010/main" val="5045669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执行外部程序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38400" y="2012647"/>
            <a:ext cx="4896544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/>
              <a:t>java.lang.Runtime</a:t>
            </a:r>
            <a:r>
              <a:rPr lang="zh-CN" altLang="en-US" sz="2400" dirty="0"/>
              <a:t>类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4648" y="2660720"/>
            <a:ext cx="8175848" cy="2341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public Process </a:t>
            </a:r>
            <a:r>
              <a:rPr lang="en-US" altLang="zh-CN" sz="24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exec(String command)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throws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IOException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执行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command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命令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public Process </a:t>
            </a:r>
            <a:r>
              <a:rPr lang="en-US" altLang="zh-CN" sz="24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exec(String[] </a:t>
            </a:r>
            <a:r>
              <a:rPr lang="en-US" altLang="zh-CN" sz="2400" dirty="0" err="1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cmdarray</a:t>
            </a:r>
            <a:r>
              <a:rPr lang="en-US" altLang="zh-CN" sz="24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)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throws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IOException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执行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cmdarray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中带参数的命令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79413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执行外部程序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51584" y="1916832"/>
            <a:ext cx="84249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 s = "cmd.exe /c " +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args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[0];		</a:t>
            </a:r>
          </a:p>
          <a:p>
            <a:r>
              <a:rPr lang="en-US" altLang="zh-CN" sz="2800" dirty="0">
                <a:solidFill>
                  <a:schemeClr val="accent1"/>
                </a:solidFill>
              </a:rPr>
              <a:t>Process </a:t>
            </a:r>
            <a:r>
              <a:rPr lang="en-US" altLang="zh-CN" sz="2800" dirty="0" err="1">
                <a:solidFill>
                  <a:schemeClr val="accent1"/>
                </a:solidFill>
              </a:rPr>
              <a:t>proc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2800" dirty="0" err="1">
                <a:solidFill>
                  <a:schemeClr val="accent2"/>
                </a:solidFill>
              </a:rPr>
              <a:t>Runtime.getRuntime</a:t>
            </a:r>
            <a:r>
              <a:rPr lang="en-US" altLang="zh-CN" sz="2800" dirty="0">
                <a:solidFill>
                  <a:schemeClr val="accent2"/>
                </a:solidFill>
              </a:rPr>
              <a:t>().exec(s);</a:t>
            </a:r>
          </a:p>
          <a:p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InputStream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istr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proc.getInputStream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</a:p>
          <a:p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BufferedReader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br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new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BufferedReader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(new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InputStreamReader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istr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));</a:t>
            </a:r>
          </a:p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while ((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br.readLine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()) != null)</a:t>
            </a:r>
          </a:p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System.out.println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C:\Users\Administrator\Desktop\java课件\pics\07\屏幕快照 2017-10-27 下午7.18.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1484784"/>
            <a:ext cx="6943725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43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67608" y="2113692"/>
            <a:ext cx="7128792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public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2800" b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static </a:t>
            </a:r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void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2800" b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exit </a:t>
            </a:r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</a:t>
            </a:r>
            <a:r>
              <a:rPr lang="en-US" altLang="zh-CN" sz="2800" b="1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status)</a:t>
            </a:r>
          </a:p>
        </p:txBody>
      </p:sp>
      <p:sp>
        <p:nvSpPr>
          <p:cNvPr id="3" name="矩形 2"/>
          <p:cNvSpPr/>
          <p:nvPr/>
        </p:nvSpPr>
        <p:spPr>
          <a:xfrm>
            <a:off x="2351584" y="3105836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Terminates the currently running Java Virtual Machine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. The argument serves as a status code; by convention, a 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nonzero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status code 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indicates abnormal termination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. </a:t>
            </a:r>
          </a:p>
        </p:txBody>
      </p:sp>
      <p:sp>
        <p:nvSpPr>
          <p:cNvPr id="8" name="矩形 7"/>
          <p:cNvSpPr/>
          <p:nvPr/>
        </p:nvSpPr>
        <p:spPr>
          <a:xfrm>
            <a:off x="3071664" y="4510627"/>
            <a:ext cx="64807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public static void main(String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args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[])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if (… … )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    </a:t>
            </a:r>
            <a:r>
              <a:rPr lang="en-US" altLang="zh-CN" sz="2400" dirty="0" err="1">
                <a:solidFill>
                  <a:schemeClr val="accent1"/>
                </a:solidFill>
                <a:latin typeface="+mj-lt"/>
                <a:ea typeface="华文中宋" pitchFamily="2" charset="-122"/>
              </a:rPr>
              <a:t>System.exit</a:t>
            </a:r>
            <a:r>
              <a:rPr lang="en-US" altLang="zh-CN" sz="2400" dirty="0">
                <a:solidFill>
                  <a:schemeClr val="accent1"/>
                </a:solidFill>
                <a:latin typeface="+mj-lt"/>
                <a:ea typeface="华文中宋" pitchFamily="2" charset="-122"/>
              </a:rPr>
              <a:t>(0);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… … … …;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F2F78396-441E-C04B-931D-DF5B32B413C0}"/>
              </a:ext>
            </a:extLst>
          </p:cNvPr>
          <p:cNvSpPr txBox="1"/>
          <p:nvPr/>
        </p:nvSpPr>
        <p:spPr>
          <a:xfrm>
            <a:off x="457199" y="381000"/>
            <a:ext cx="79430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400" b="1" spc="-5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java.lang.System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04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67608" y="2113692"/>
            <a:ext cx="7128792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public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2800" b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static </a:t>
            </a:r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long</a:t>
            </a:r>
            <a:r>
              <a:rPr lang="en-US" altLang="zh-CN" sz="2800" b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2800" b="1" dirty="0" err="1">
                <a:solidFill>
                  <a:schemeClr val="accent6"/>
                </a:solidFill>
              </a:rPr>
              <a:t>currentTimeMillis</a:t>
            </a:r>
            <a:r>
              <a:rPr lang="en-US" altLang="zh-CN" sz="2800" dirty="0">
                <a:solidFill>
                  <a:schemeClr val="accent6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</a:t>
            </a:r>
            <a:r>
              <a:rPr lang="en-US" altLang="zh-CN" sz="2800" b="1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status)</a:t>
            </a:r>
          </a:p>
        </p:txBody>
      </p:sp>
      <p:sp>
        <p:nvSpPr>
          <p:cNvPr id="3" name="矩形 2"/>
          <p:cNvSpPr/>
          <p:nvPr/>
        </p:nvSpPr>
        <p:spPr>
          <a:xfrm>
            <a:off x="2351584" y="3105836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Returns: the difference, measured in milliseconds, 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between the current time and midnight, January 1, 1970 UTC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(Universal time coordinated).</a:t>
            </a:r>
          </a:p>
        </p:txBody>
      </p:sp>
      <p:sp>
        <p:nvSpPr>
          <p:cNvPr id="8" name="矩形 7"/>
          <p:cNvSpPr/>
          <p:nvPr/>
        </p:nvSpPr>
        <p:spPr>
          <a:xfrm>
            <a:off x="2927648" y="4510628"/>
            <a:ext cx="6480720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public static void main(String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args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[])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	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long start = </a:t>
            </a:r>
            <a:r>
              <a:rPr lang="en-US" altLang="zh-CN" sz="2400" dirty="0" err="1">
                <a:solidFill>
                  <a:schemeClr val="accent1"/>
                </a:solidFill>
                <a:latin typeface="+mj-lt"/>
                <a:ea typeface="华文中宋" pitchFamily="2" charset="-122"/>
              </a:rPr>
              <a:t>System.currentTimeMillis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	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… … … …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	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long end = </a:t>
            </a:r>
            <a:r>
              <a:rPr lang="en-US" altLang="zh-CN" sz="2400" dirty="0" err="1">
                <a:solidFill>
                  <a:schemeClr val="accent1"/>
                </a:solidFill>
                <a:latin typeface="+mj-lt"/>
                <a:ea typeface="华文中宋" pitchFamily="2" charset="-122"/>
              </a:rPr>
              <a:t>System.currentTimeMillis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	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System.out.println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(end - start);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} 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华文中宋" pitchFamily="2" charset="-122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22DF737-F980-804D-8DA0-7CB160E62AC1}"/>
              </a:ext>
            </a:extLst>
          </p:cNvPr>
          <p:cNvSpPr txBox="1"/>
          <p:nvPr/>
        </p:nvSpPr>
        <p:spPr>
          <a:xfrm>
            <a:off x="457199" y="381000"/>
            <a:ext cx="79430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400" b="1" spc="-5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java.lang.System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4074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64052</TotalTime>
  <Words>5500</Words>
  <Application>Microsoft Macintosh PowerPoint</Application>
  <PresentationFormat>宽屏</PresentationFormat>
  <Paragraphs>933</Paragraphs>
  <Slides>78</Slides>
  <Notes>78</Notes>
  <HiddenSlides>5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88" baseType="lpstr">
      <vt:lpstr>Microsoft YaHei</vt:lpstr>
      <vt:lpstr>Microsoft YaHei</vt:lpstr>
      <vt:lpstr>Arial</vt:lpstr>
      <vt:lpstr>Calibri</vt:lpstr>
      <vt:lpstr>Calibri Light</vt:lpstr>
      <vt:lpstr>Comic Sans MS</vt:lpstr>
      <vt:lpstr>Menlo</vt:lpstr>
      <vt:lpstr>Tahoma</vt:lpstr>
      <vt:lpstr>Wingdings</vt:lpstr>
      <vt:lpstr>Office 主题</vt:lpstr>
      <vt:lpstr>JAVA语言程序设计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HashMap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执行外部程序</vt:lpstr>
      <vt:lpstr>执行外部程序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Sampling-based Hybrid Approximate Query Processing System in the Cloud</dc:title>
  <dc:creator>wyxallen</dc:creator>
  <cp:lastModifiedBy>lsswyx@gmail.com</cp:lastModifiedBy>
  <cp:revision>2783</cp:revision>
  <dcterms:created xsi:type="dcterms:W3CDTF">2014-08-07T06:31:00Z</dcterms:created>
  <dcterms:modified xsi:type="dcterms:W3CDTF">2023-04-25T01:00:54Z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