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25"/>
  </p:notesMasterIdLst>
  <p:sldIdLst>
    <p:sldId id="256" r:id="rId2"/>
    <p:sldId id="730" r:id="rId3"/>
    <p:sldId id="551" r:id="rId4"/>
    <p:sldId id="726" r:id="rId5"/>
    <p:sldId id="710" r:id="rId6"/>
    <p:sldId id="711" r:id="rId7"/>
    <p:sldId id="709" r:id="rId8"/>
    <p:sldId id="713" r:id="rId9"/>
    <p:sldId id="712" r:id="rId10"/>
    <p:sldId id="715" r:id="rId11"/>
    <p:sldId id="716" r:id="rId12"/>
    <p:sldId id="717" r:id="rId13"/>
    <p:sldId id="718" r:id="rId14"/>
    <p:sldId id="719" r:id="rId15"/>
    <p:sldId id="720" r:id="rId16"/>
    <p:sldId id="728" r:id="rId17"/>
    <p:sldId id="727" r:id="rId18"/>
    <p:sldId id="721" r:id="rId19"/>
    <p:sldId id="722" r:id="rId20"/>
    <p:sldId id="723" r:id="rId21"/>
    <p:sldId id="724" r:id="rId22"/>
    <p:sldId id="725" r:id="rId23"/>
    <p:sldId id="72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5B5"/>
    <a:srgbClr val="DCE6F2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8118" autoAdjust="0"/>
    <p:restoredTop sz="93681" autoAdjust="0"/>
  </p:normalViewPr>
  <p:slideViewPr>
    <p:cSldViewPr>
      <p:cViewPr varScale="1">
        <p:scale>
          <a:sx n="118" d="100"/>
          <a:sy n="118" d="100"/>
        </p:scale>
        <p:origin x="216" y="408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951DD-4DF1-4571-83EB-38AC2FEBD740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27381-AA39-48A1-A649-7082EEC6B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5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5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25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238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127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65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12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97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60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59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4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153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741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11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594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37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89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242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59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021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219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39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DDF5-8FB2-4CA4-ADC5-020D22AEBBCE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86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80E8-98A1-48EB-8718-63856BD62586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81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0FC-C9EB-4E05-8904-6CF44D3051B9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78562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3E05-91B8-4D1E-8D52-9ACF2950BA6E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48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3E2C-1596-4F8D-A721-FA691D330E97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78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8FB5-77C2-4D76-B111-5C136B47BB48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69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AEB4-7794-4D9D-92E1-5C04B29CD36A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8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2EA6-D5FF-49A0-B568-90938191D35E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5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60FE-45DC-4C2E-B802-82952F5F252F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0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6C35-319A-424B-B9FA-49799D3C9820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7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537A-90BB-420B-A0B0-EEC7C16BD65B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39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50FC-C9EB-4E05-8904-6CF44D3051B9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bg object 17">
            <a:extLst>
              <a:ext uri="{FF2B5EF4-FFF2-40B4-BE49-F238E27FC236}">
                <a16:creationId xmlns:a16="http://schemas.microsoft.com/office/drawing/2014/main" id="{8E7C6EB2-2445-894C-BCAA-66C4810B2B7D}"/>
              </a:ext>
            </a:extLst>
          </p:cNvPr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09728" y="954024"/>
            <a:ext cx="11653714" cy="6096"/>
          </a:xfrm>
          <a:prstGeom prst="rect">
            <a:avLst/>
          </a:prstGeom>
        </p:spPr>
      </p:pic>
      <p:pic>
        <p:nvPicPr>
          <p:cNvPr id="9" name="Picture 1042" descr="logo">
            <a:extLst>
              <a:ext uri="{FF2B5EF4-FFF2-40B4-BE49-F238E27FC236}">
                <a16:creationId xmlns:a16="http://schemas.microsoft.com/office/drawing/2014/main" id="{F9DBCF1C-0DE8-C846-A8C5-CF099C0F2B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83" y="60685"/>
            <a:ext cx="632359" cy="8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21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057400" y="2133600"/>
            <a:ext cx="8153400" cy="114300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spcBef>
                <a:spcPts val="0"/>
              </a:spcBef>
            </a:pPr>
            <a:r>
              <a:rPr kumimoji="1" lang="en-US" altLang="zh-CN" kern="0" dirty="0">
                <a:solidFill>
                  <a:srgbClr val="333399"/>
                </a:solidFill>
                <a:latin typeface="Comic Sans MS" pitchFamily="66" charset="0"/>
                <a:ea typeface="华文新魏"/>
              </a:rPr>
              <a:t>JAVA</a:t>
            </a:r>
            <a:r>
              <a:rPr kumimoji="1" lang="zh-CN" altLang="en-US" sz="4800" kern="0" dirty="0">
                <a:solidFill>
                  <a:srgbClr val="333399"/>
                </a:solidFill>
                <a:latin typeface="Comic Sans MS" pitchFamily="66" charset="0"/>
                <a:ea typeface="华文新魏"/>
              </a:rPr>
              <a:t>语言程序设计</a:t>
            </a:r>
            <a:endParaRPr lang="zh-CN" altLang="en-US" sz="4800" kern="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8"/>
          <p:cNvSpPr txBox="1">
            <a:spLocks noChangeArrowheads="1"/>
          </p:cNvSpPr>
          <p:nvPr/>
        </p:nvSpPr>
        <p:spPr bwMode="auto">
          <a:xfrm>
            <a:off x="3048000" y="40386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3333CC"/>
              </a:buClr>
              <a:defRPr/>
            </a:pPr>
            <a:r>
              <a:rPr lang="zh-CN" altLang="en-US" sz="4000" b="1" kern="0" dirty="0">
                <a:solidFill>
                  <a:srgbClr val="000000"/>
                </a:solidFill>
                <a:latin typeface="Comic Sans MS"/>
                <a:ea typeface="华文行楷"/>
              </a:rPr>
              <a:t>王宇翔</a:t>
            </a:r>
          </a:p>
          <a:p>
            <a:pPr>
              <a:buClr>
                <a:srgbClr val="3333CC"/>
              </a:buClr>
              <a:defRPr/>
            </a:pPr>
            <a:r>
              <a:rPr lang="en-US" altLang="zh-CN" b="1" kern="0" dirty="0">
                <a:solidFill>
                  <a:srgbClr val="FF0000"/>
                </a:solidFill>
                <a:latin typeface="Comic Sans MS"/>
                <a:ea typeface="华文行楷"/>
              </a:rPr>
              <a:t>lsswyx@hdu.edu.cn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A921F0-66FE-EA4E-B184-66B358E70872}"/>
              </a:ext>
            </a:extLst>
          </p:cNvPr>
          <p:cNvSpPr/>
          <p:nvPr/>
        </p:nvSpPr>
        <p:spPr>
          <a:xfrm>
            <a:off x="47328" y="908720"/>
            <a:ext cx="11737304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6A36DD0-2056-F944-9945-1840D85F6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236218"/>
            <a:ext cx="5591572" cy="36329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69030307-A33C-B44E-A198-AD3CD07FBEF3}"/>
              </a:ext>
            </a:extLst>
          </p:cNvPr>
          <p:cNvSpPr/>
          <p:nvPr/>
        </p:nvSpPr>
        <p:spPr>
          <a:xfrm>
            <a:off x="4403812" y="3573016"/>
            <a:ext cx="21242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EC6366DB-CBE5-2B49-9BCB-95133206D4B1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5465930" y="3861048"/>
            <a:ext cx="1602178" cy="1565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5D2EA3CC-544C-4149-92EE-B4F85AEE7864}"/>
              </a:ext>
            </a:extLst>
          </p:cNvPr>
          <p:cNvSpPr txBox="1"/>
          <p:nvPr/>
        </p:nvSpPr>
        <p:spPr>
          <a:xfrm>
            <a:off x="3863752" y="5426421"/>
            <a:ext cx="6408711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存的都是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型，取出来就是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不需要类型转换</a:t>
            </a:r>
            <a:endParaRPr kumimoji="1" lang="en-US" altLang="zh-CN" sz="1600" u="sng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288AF0CF-2C0E-B94E-B76B-BE0EE4B535F2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Sec-7-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扩展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7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25319F-B458-DC42-B4EF-2A91E415A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75" y="1393292"/>
            <a:ext cx="7956376" cy="2525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32C9B11-B618-F142-AF41-5C3E51CCF06A}"/>
              </a:ext>
            </a:extLst>
          </p:cNvPr>
          <p:cNvSpPr txBox="1"/>
          <p:nvPr/>
        </p:nvSpPr>
        <p:spPr>
          <a:xfrm>
            <a:off x="2143089" y="5751736"/>
            <a:ext cx="786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的源码：使用了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泛型类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，提供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运行时动态绑定参数类型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6B05CCC-715F-0E47-AD1B-75E3E3A018D8}"/>
              </a:ext>
            </a:extLst>
          </p:cNvPr>
          <p:cNvSpPr/>
          <p:nvPr/>
        </p:nvSpPr>
        <p:spPr>
          <a:xfrm>
            <a:off x="3395859" y="3411259"/>
            <a:ext cx="1584176" cy="288032"/>
          </a:xfrm>
          <a:prstGeom prst="ellipse">
            <a:avLst/>
          </a:prstGeom>
          <a:solidFill>
            <a:schemeClr val="accent6"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FA66C78-B8BE-F148-82C8-1BFD60D2146E}"/>
              </a:ext>
            </a:extLst>
          </p:cNvPr>
          <p:cNvSpPr/>
          <p:nvPr/>
        </p:nvSpPr>
        <p:spPr>
          <a:xfrm>
            <a:off x="5670908" y="3411259"/>
            <a:ext cx="1757399" cy="288032"/>
          </a:xfrm>
          <a:prstGeom prst="ellipse">
            <a:avLst/>
          </a:prstGeom>
          <a:solidFill>
            <a:schemeClr val="accent6"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BA790B-A4DB-4D49-91EF-A400714E3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75" y="4312837"/>
            <a:ext cx="3626956" cy="651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187ADDE-D568-D24B-9597-D89220C91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9" y="4312837"/>
            <a:ext cx="3942343" cy="8620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4D6F2B2B-AD80-934B-8BB6-7CEC9476733D}"/>
              </a:ext>
            </a:extLst>
          </p:cNvPr>
          <p:cNvSpPr/>
          <p:nvPr/>
        </p:nvSpPr>
        <p:spPr>
          <a:xfrm>
            <a:off x="2390917" y="1372425"/>
            <a:ext cx="4857211" cy="288032"/>
          </a:xfrm>
          <a:prstGeom prst="ellipse">
            <a:avLst/>
          </a:prstGeom>
          <a:solidFill>
            <a:schemeClr val="accent6"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93E96FEC-AFD4-2D46-A190-12F3A84022EB}"/>
              </a:ext>
            </a:extLst>
          </p:cNvPr>
          <p:cNvSpPr txBox="1"/>
          <p:nvPr/>
        </p:nvSpPr>
        <p:spPr>
          <a:xfrm>
            <a:off x="457199" y="381000"/>
            <a:ext cx="69711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Sec-7-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扩展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泛型类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30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30F7C9-8568-5946-97CF-0747D9C9F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29" y="1995021"/>
            <a:ext cx="4375877" cy="2483606"/>
          </a:xfrm>
          <a:prstGeom prst="rect">
            <a:avLst/>
          </a:prstGeom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F401C8C-51CE-774D-9D95-B29A294B0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9" y="1935889"/>
            <a:ext cx="3193207" cy="2542739"/>
          </a:xfrm>
          <a:prstGeom prst="rect">
            <a:avLst/>
          </a:prstGeom>
          <a:ln>
            <a:noFill/>
          </a:ln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B97F8AB3-AB9A-954B-A62E-E1F5FDF4D9EB}"/>
              </a:ext>
            </a:extLst>
          </p:cNvPr>
          <p:cNvSpPr/>
          <p:nvPr/>
        </p:nvSpPr>
        <p:spPr>
          <a:xfrm>
            <a:off x="8265301" y="1916832"/>
            <a:ext cx="1215076" cy="288032"/>
          </a:xfrm>
          <a:prstGeom prst="ellipse">
            <a:avLst/>
          </a:prstGeom>
          <a:solidFill>
            <a:schemeClr val="accent6"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5130DD2-A1E4-D04E-8397-0907818F6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4988198"/>
            <a:ext cx="5956300" cy="165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9B6915B0-9BF6-B84B-86B8-73BE684880B4}"/>
              </a:ext>
            </a:extLst>
          </p:cNvPr>
          <p:cNvSpPr/>
          <p:nvPr/>
        </p:nvSpPr>
        <p:spPr>
          <a:xfrm>
            <a:off x="4799856" y="5229200"/>
            <a:ext cx="5281439" cy="288032"/>
          </a:xfrm>
          <a:prstGeom prst="ellipse">
            <a:avLst/>
          </a:prstGeom>
          <a:solidFill>
            <a:schemeClr val="accent6"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83FA45-CDB0-4D4B-A769-DD2D9A977FD6}"/>
              </a:ext>
            </a:extLst>
          </p:cNvPr>
          <p:cNvSpPr txBox="1"/>
          <p:nvPr/>
        </p:nvSpPr>
        <p:spPr>
          <a:xfrm>
            <a:off x="5948537" y="1024158"/>
            <a:ext cx="446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运行时可以指定不同类型的对象创建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MyBox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可以随意指定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B1B1FAEB-CE9E-E04F-A580-FA5CF68806E8}"/>
              </a:ext>
            </a:extLst>
          </p:cNvPr>
          <p:cNvSpPr txBox="1"/>
          <p:nvPr/>
        </p:nvSpPr>
        <p:spPr>
          <a:xfrm>
            <a:off x="457199" y="381000"/>
            <a:ext cx="69711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Sec-7-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扩展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泛型类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5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BA092AE-F047-3742-B649-3E1D5573C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5" y="1380329"/>
            <a:ext cx="3608919" cy="9888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9FEF74BB-EEA4-324C-B51A-27DE95033228}"/>
              </a:ext>
            </a:extLst>
          </p:cNvPr>
          <p:cNvSpPr/>
          <p:nvPr/>
        </p:nvSpPr>
        <p:spPr>
          <a:xfrm>
            <a:off x="3935760" y="1380328"/>
            <a:ext cx="1728192" cy="288032"/>
          </a:xfrm>
          <a:prstGeom prst="ellipse">
            <a:avLst/>
          </a:prstGeom>
          <a:solidFill>
            <a:schemeClr val="accent6"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1DE1B23-D92E-9D41-A355-4AE86A9BC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9" y="2600456"/>
            <a:ext cx="4835039" cy="2624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F61E312B-0B28-2D49-9495-13B1D152F8D6}"/>
              </a:ext>
            </a:extLst>
          </p:cNvPr>
          <p:cNvSpPr/>
          <p:nvPr/>
        </p:nvSpPr>
        <p:spPr>
          <a:xfrm>
            <a:off x="2392084" y="2600456"/>
            <a:ext cx="3714261" cy="288032"/>
          </a:xfrm>
          <a:prstGeom prst="ellipse">
            <a:avLst/>
          </a:prstGeom>
          <a:solidFill>
            <a:schemeClr val="accent6"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C0C58F-C714-3443-B4B8-61C026101DFA}"/>
              </a:ext>
            </a:extLst>
          </p:cNvPr>
          <p:cNvSpPr txBox="1"/>
          <p:nvPr/>
        </p:nvSpPr>
        <p:spPr>
          <a:xfrm>
            <a:off x="7176120" y="3564452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运行时（创建对象时）指定类型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1130137-FA84-FE45-81E1-4C6CD085D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604" y="5396668"/>
            <a:ext cx="4293219" cy="12726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B298DFDE-5688-8A4B-BFC9-DF313C26A075}"/>
              </a:ext>
            </a:extLst>
          </p:cNvPr>
          <p:cNvSpPr/>
          <p:nvPr/>
        </p:nvSpPr>
        <p:spPr>
          <a:xfrm>
            <a:off x="2392084" y="5683864"/>
            <a:ext cx="3888433" cy="288032"/>
          </a:xfrm>
          <a:prstGeom prst="ellipse">
            <a:avLst/>
          </a:prstGeom>
          <a:solidFill>
            <a:schemeClr val="accent6"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B9041CC-6633-AD44-B861-4CDADAA3297F}"/>
              </a:ext>
            </a:extLst>
          </p:cNvPr>
          <p:cNvSpPr txBox="1"/>
          <p:nvPr/>
        </p:nvSpPr>
        <p:spPr>
          <a:xfrm>
            <a:off x="457199" y="381000"/>
            <a:ext cx="69711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Sec-7-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扩展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泛型接口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12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BA092AE-F047-3742-B649-3E1D5573C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5" y="1380329"/>
            <a:ext cx="3608919" cy="9888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9FEF74BB-EEA4-324C-B51A-27DE95033228}"/>
              </a:ext>
            </a:extLst>
          </p:cNvPr>
          <p:cNvSpPr/>
          <p:nvPr/>
        </p:nvSpPr>
        <p:spPr>
          <a:xfrm>
            <a:off x="3935760" y="1380328"/>
            <a:ext cx="1728192" cy="288032"/>
          </a:xfrm>
          <a:prstGeom prst="ellipse">
            <a:avLst/>
          </a:prstGeom>
          <a:solidFill>
            <a:schemeClr val="accent6"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C0C58F-C714-3443-B4B8-61C026101DFA}"/>
              </a:ext>
            </a:extLst>
          </p:cNvPr>
          <p:cNvSpPr txBox="1"/>
          <p:nvPr/>
        </p:nvSpPr>
        <p:spPr>
          <a:xfrm>
            <a:off x="6960096" y="3564453"/>
            <a:ext cx="370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定义类时就指定类型</a:t>
            </a:r>
            <a:endParaRPr kumimoji="1" lang="en-US" altLang="zh-CN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创建对象时类型已确定，无泛型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88CB70-0831-074C-9E88-0A45244DE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397" y="2624797"/>
            <a:ext cx="4675931" cy="2633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F61E312B-0B28-2D49-9495-13B1D152F8D6}"/>
              </a:ext>
            </a:extLst>
          </p:cNvPr>
          <p:cNvSpPr/>
          <p:nvPr/>
        </p:nvSpPr>
        <p:spPr>
          <a:xfrm>
            <a:off x="2597764" y="2600456"/>
            <a:ext cx="3714261" cy="288032"/>
          </a:xfrm>
          <a:prstGeom prst="ellipse">
            <a:avLst/>
          </a:prstGeom>
          <a:solidFill>
            <a:schemeClr val="accent6"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069C72-EF41-064E-AA80-5AE2F7F51A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16" y="5445224"/>
            <a:ext cx="4042042" cy="13837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B298DFDE-5688-8A4B-BFC9-DF313C26A075}"/>
              </a:ext>
            </a:extLst>
          </p:cNvPr>
          <p:cNvSpPr/>
          <p:nvPr/>
        </p:nvSpPr>
        <p:spPr>
          <a:xfrm>
            <a:off x="2351584" y="5808644"/>
            <a:ext cx="2880321" cy="288032"/>
          </a:xfrm>
          <a:prstGeom prst="ellipse">
            <a:avLst/>
          </a:prstGeom>
          <a:solidFill>
            <a:schemeClr val="accent6"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F045B37-540E-B643-8027-B081ACB175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066" y="5445224"/>
            <a:ext cx="4134910" cy="13837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10C3CF1A-F3F3-D444-AD9A-53F36F582FD3}"/>
              </a:ext>
            </a:extLst>
          </p:cNvPr>
          <p:cNvSpPr/>
          <p:nvPr/>
        </p:nvSpPr>
        <p:spPr>
          <a:xfrm>
            <a:off x="6528048" y="5776663"/>
            <a:ext cx="3682752" cy="288032"/>
          </a:xfrm>
          <a:prstGeom prst="ellipse">
            <a:avLst/>
          </a:prstGeom>
          <a:solidFill>
            <a:schemeClr val="accent6"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9708F6A8-B93A-7A48-82D7-5B02484B3500}"/>
              </a:ext>
            </a:extLst>
          </p:cNvPr>
          <p:cNvSpPr txBox="1"/>
          <p:nvPr/>
        </p:nvSpPr>
        <p:spPr>
          <a:xfrm>
            <a:off x="457199" y="381000"/>
            <a:ext cx="69711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Sec-7-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扩展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泛型接口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858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059AE67-58BE-334A-863D-5820C3EBC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162605"/>
            <a:ext cx="3660153" cy="3097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55E05F1B-BDBB-A94F-8B7F-3E3EDFC6CFFC}"/>
              </a:ext>
            </a:extLst>
          </p:cNvPr>
          <p:cNvSpPr/>
          <p:nvPr/>
        </p:nvSpPr>
        <p:spPr>
          <a:xfrm>
            <a:off x="2279576" y="3429000"/>
            <a:ext cx="2880320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38EF131-F327-454F-843C-3A15421857F0}"/>
              </a:ext>
            </a:extLst>
          </p:cNvPr>
          <p:cNvSpPr txBox="1"/>
          <p:nvPr/>
        </p:nvSpPr>
        <p:spPr>
          <a:xfrm>
            <a:off x="457199" y="381000"/>
            <a:ext cx="69711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Sec-7-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扩展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泛型方法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285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059AE67-58BE-334A-863D-5820C3EBC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162605"/>
            <a:ext cx="3660153" cy="3097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D0A19BE0-7E32-B047-BB00-04DEF211657C}"/>
              </a:ext>
            </a:extLst>
          </p:cNvPr>
          <p:cNvSpPr txBox="1"/>
          <p:nvPr/>
        </p:nvSpPr>
        <p:spPr>
          <a:xfrm>
            <a:off x="457199" y="381000"/>
            <a:ext cx="69711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Sec-7-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扩展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泛型方法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574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059AE67-58BE-334A-863D-5820C3EBC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162605"/>
            <a:ext cx="3660153" cy="3097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02645238-27CD-9D46-996A-EF9C85797A42}"/>
              </a:ext>
            </a:extLst>
          </p:cNvPr>
          <p:cNvSpPr/>
          <p:nvPr/>
        </p:nvSpPr>
        <p:spPr>
          <a:xfrm>
            <a:off x="2279576" y="3410285"/>
            <a:ext cx="3024337" cy="850106"/>
          </a:xfrm>
          <a:prstGeom prst="ellipse">
            <a:avLst/>
          </a:prstGeom>
          <a:solidFill>
            <a:schemeClr val="accent6"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6A4BD40-B0CE-3341-978D-B0101A0C2399}"/>
              </a:ext>
            </a:extLst>
          </p:cNvPr>
          <p:cNvSpPr txBox="1"/>
          <p:nvPr/>
        </p:nvSpPr>
        <p:spPr>
          <a:xfrm>
            <a:off x="6888088" y="3650673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泛型方法，运行时可以指定各种不同类型的对象做参数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8F3BCBC-5A7E-CB4E-8F4F-F13E481EE7BC}"/>
              </a:ext>
            </a:extLst>
          </p:cNvPr>
          <p:cNvCxnSpPr>
            <a:stCxn id="22" idx="6"/>
          </p:cNvCxnSpPr>
          <p:nvPr/>
        </p:nvCxnSpPr>
        <p:spPr>
          <a:xfrm>
            <a:off x="5303912" y="3835338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7400529-FA30-2F45-9BCE-FD208DC016DF}"/>
              </a:ext>
            </a:extLst>
          </p:cNvPr>
          <p:cNvSpPr/>
          <p:nvPr/>
        </p:nvSpPr>
        <p:spPr>
          <a:xfrm>
            <a:off x="2351584" y="1844824"/>
            <a:ext cx="2160240" cy="1512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3079455-6C74-C74B-8838-0800C4B0EB18}"/>
              </a:ext>
            </a:extLst>
          </p:cNvPr>
          <p:cNvSpPr txBox="1"/>
          <p:nvPr/>
        </p:nvSpPr>
        <p:spPr>
          <a:xfrm>
            <a:off x="6294435" y="1844824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参数是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类型对象，当类对象的类型确定后，这个方法就确定了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不是泛型方法</a:t>
            </a: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64F10948-DDC1-A848-9C75-B82B7A963FCF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4511825" y="2306490"/>
            <a:ext cx="1782611" cy="29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ject 2">
            <a:extLst>
              <a:ext uri="{FF2B5EF4-FFF2-40B4-BE49-F238E27FC236}">
                <a16:creationId xmlns:a16="http://schemas.microsoft.com/office/drawing/2014/main" id="{04182C89-EBC5-AC4C-9734-125751957B1E}"/>
              </a:ext>
            </a:extLst>
          </p:cNvPr>
          <p:cNvSpPr txBox="1"/>
          <p:nvPr/>
        </p:nvSpPr>
        <p:spPr>
          <a:xfrm>
            <a:off x="457199" y="381000"/>
            <a:ext cx="69711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Sec-7-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扩展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泛型方法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531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059AE67-58BE-334A-863D-5820C3EBC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162605"/>
            <a:ext cx="3660153" cy="30977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B86E23D-E435-A74C-B18A-481EF68D1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4776085"/>
            <a:ext cx="3949701" cy="17938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342036D-5326-C445-B2F4-B9708B1BC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101" y="4860195"/>
            <a:ext cx="3949700" cy="1625600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9E98074C-15EA-0E44-89B1-E3AFE347BCA8}"/>
              </a:ext>
            </a:extLst>
          </p:cNvPr>
          <p:cNvSpPr/>
          <p:nvPr/>
        </p:nvSpPr>
        <p:spPr>
          <a:xfrm>
            <a:off x="2207569" y="5229200"/>
            <a:ext cx="1656184" cy="288032"/>
          </a:xfrm>
          <a:prstGeom prst="ellipse">
            <a:avLst/>
          </a:prstGeom>
          <a:solidFill>
            <a:schemeClr val="accent6"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047BEBF-FFE8-F649-AB30-E5F3CC8FC607}"/>
              </a:ext>
            </a:extLst>
          </p:cNvPr>
          <p:cNvSpPr/>
          <p:nvPr/>
        </p:nvSpPr>
        <p:spPr>
          <a:xfrm>
            <a:off x="2279576" y="5899553"/>
            <a:ext cx="1656184" cy="586242"/>
          </a:xfrm>
          <a:prstGeom prst="ellipse">
            <a:avLst/>
          </a:prstGeom>
          <a:solidFill>
            <a:schemeClr val="accent6"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A4B3B3-DAB1-534B-8FCC-7183A8EE4FE8}"/>
              </a:ext>
            </a:extLst>
          </p:cNvPr>
          <p:cNvSpPr txBox="1"/>
          <p:nvPr/>
        </p:nvSpPr>
        <p:spPr>
          <a:xfrm>
            <a:off x="3914677" y="5229201"/>
            <a:ext cx="2181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rgbClr val="C00000"/>
                </a:solidFill>
              </a:rPr>
              <a:t>只能用</a:t>
            </a:r>
            <a:r>
              <a:rPr kumimoji="1" lang="en-US" altLang="zh-CN" sz="1200" dirty="0">
                <a:solidFill>
                  <a:srgbClr val="C00000"/>
                </a:solidFill>
              </a:rPr>
              <a:t>Integer</a:t>
            </a:r>
            <a:r>
              <a:rPr kumimoji="1" lang="zh-CN" altLang="en-US" sz="1200" dirty="0">
                <a:solidFill>
                  <a:srgbClr val="C00000"/>
                </a:solidFill>
              </a:rPr>
              <a:t>对象做参数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C1FC37-B604-B54F-B5B3-F1AE99D725FD}"/>
              </a:ext>
            </a:extLst>
          </p:cNvPr>
          <p:cNvSpPr txBox="1"/>
          <p:nvPr/>
        </p:nvSpPr>
        <p:spPr>
          <a:xfrm>
            <a:off x="3956051" y="6066974"/>
            <a:ext cx="2181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rgbClr val="C00000"/>
                </a:solidFill>
              </a:rPr>
              <a:t>可以指定任意对象做参数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5C995B8D-367E-8545-8496-AD48B73C53B4}"/>
              </a:ext>
            </a:extLst>
          </p:cNvPr>
          <p:cNvSpPr txBox="1"/>
          <p:nvPr/>
        </p:nvSpPr>
        <p:spPr>
          <a:xfrm>
            <a:off x="457199" y="381000"/>
            <a:ext cx="69711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Sec-7-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扩展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泛型方法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872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BB7F250-3ADF-7941-BFBB-288B417C8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951" y="1484785"/>
            <a:ext cx="6383114" cy="48960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40A9EE3F-7519-FE4E-BE8E-4C65ECA49827}"/>
              </a:ext>
            </a:extLst>
          </p:cNvPr>
          <p:cNvSpPr/>
          <p:nvPr/>
        </p:nvSpPr>
        <p:spPr>
          <a:xfrm>
            <a:off x="4727848" y="1916832"/>
            <a:ext cx="1872208" cy="288032"/>
          </a:xfrm>
          <a:prstGeom prst="ellipse">
            <a:avLst/>
          </a:prstGeom>
          <a:solidFill>
            <a:schemeClr val="accent6"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567062D-55F6-7D43-B32A-AA65287F01A9}"/>
              </a:ext>
            </a:extLst>
          </p:cNvPr>
          <p:cNvCxnSpPr>
            <a:stCxn id="14" idx="6"/>
          </p:cNvCxnSpPr>
          <p:nvPr/>
        </p:nvCxnSpPr>
        <p:spPr>
          <a:xfrm>
            <a:off x="6600056" y="2060848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F86DF59-69A2-AF4C-B62D-55A1D3EBB4DD}"/>
              </a:ext>
            </a:extLst>
          </p:cNvPr>
          <p:cNvSpPr txBox="1"/>
          <p:nvPr/>
        </p:nvSpPr>
        <p:spPr>
          <a:xfrm>
            <a:off x="8760296" y="1876183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?: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通配符，可匹配任意类型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77F8A0F-EFD6-724C-B985-AA5FECD53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4797152"/>
            <a:ext cx="1872208" cy="12961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CA8D0C82-60FF-B145-83DF-2556DC7D67E1}"/>
              </a:ext>
            </a:extLst>
          </p:cNvPr>
          <p:cNvSpPr txBox="1"/>
          <p:nvPr/>
        </p:nvSpPr>
        <p:spPr>
          <a:xfrm>
            <a:off x="457199" y="381000"/>
            <a:ext cx="69711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Sec-7-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扩展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泛型通配符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55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06334" y="1568981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Chapter7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32105" y="1575857"/>
            <a:ext cx="252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Chapter7-</a:t>
            </a:r>
            <a:r>
              <a:rPr lang="zh-CN" altLang="en-US" sz="2800" b="1" dirty="0">
                <a:solidFill>
                  <a:schemeClr val="accent1"/>
                </a:solidFill>
              </a:rPr>
              <a:t>扩展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023992" y="1496974"/>
            <a:ext cx="0" cy="474033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44072" y="2122978"/>
            <a:ext cx="352839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>
                <a:latin typeface="Calibri" pitchFamily="34" charset="0"/>
              </a:rPr>
              <a:t>泛型</a:t>
            </a:r>
            <a:endParaRPr lang="en-US" altLang="zh-CN" sz="24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7573" y="2132857"/>
            <a:ext cx="3600393" cy="390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400" dirty="0">
                <a:latin typeface="Calibri" pitchFamily="34" charset="0"/>
              </a:rPr>
              <a:t>Java</a:t>
            </a:r>
            <a:r>
              <a:rPr lang="zh-CN" altLang="en-US" sz="2400" dirty="0">
                <a:latin typeface="Calibri" pitchFamily="34" charset="0"/>
              </a:rPr>
              <a:t>常用类及其</a:t>
            </a:r>
            <a:r>
              <a:rPr lang="en-US" altLang="zh-CN" sz="2400" dirty="0">
                <a:latin typeface="Calibri" pitchFamily="34" charset="0"/>
              </a:rPr>
              <a:t>API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400" dirty="0" err="1">
                <a:latin typeface="Calibri" pitchFamily="34" charset="0"/>
              </a:rPr>
              <a:t>Java.lang.Object</a:t>
            </a:r>
            <a:endParaRPr lang="en-US" altLang="zh-CN" sz="2400" dirty="0">
              <a:latin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400" dirty="0" err="1">
                <a:latin typeface="Calibri" pitchFamily="34" charset="0"/>
              </a:rPr>
              <a:t>Java.lang.System</a:t>
            </a:r>
            <a:endParaRPr lang="en-US" altLang="zh-CN" sz="2400" dirty="0">
              <a:latin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</a:rPr>
              <a:t>基本数据类型的包装类</a:t>
            </a:r>
            <a:endParaRPr lang="en-US" altLang="zh-CN" sz="2400" dirty="0">
              <a:solidFill>
                <a:srgbClr val="C00000"/>
              </a:solidFill>
              <a:latin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</a:rPr>
              <a:t>字符串操作类</a:t>
            </a:r>
            <a:endParaRPr lang="en-US" altLang="zh-CN" sz="2400" dirty="0">
              <a:solidFill>
                <a:srgbClr val="C00000"/>
              </a:solidFill>
              <a:latin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</a:rPr>
              <a:t>常用对象操作</a:t>
            </a:r>
            <a:endParaRPr lang="en-US" altLang="zh-CN" sz="2400" dirty="0">
              <a:solidFill>
                <a:srgbClr val="C00000"/>
              </a:solidFill>
              <a:latin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>
                <a:latin typeface="Calibri" pitchFamily="34" charset="0"/>
              </a:rPr>
              <a:t>执行外部程序</a:t>
            </a:r>
            <a:endParaRPr lang="en-US" altLang="zh-CN" sz="2400" dirty="0">
              <a:latin typeface="Calibri" pitchFamily="34" charset="0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2371E5E-7DDA-0F4D-BE3B-CC3804EA6FC9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Sec-7-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扩展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304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38F20FA-AC6C-D446-9731-65D5D6C4D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7" y="1517634"/>
            <a:ext cx="6444521" cy="5007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40A9EE3F-7519-FE4E-BE8E-4C65ECA49827}"/>
              </a:ext>
            </a:extLst>
          </p:cNvPr>
          <p:cNvSpPr/>
          <p:nvPr/>
        </p:nvSpPr>
        <p:spPr>
          <a:xfrm>
            <a:off x="3647728" y="1916832"/>
            <a:ext cx="3672408" cy="288032"/>
          </a:xfrm>
          <a:prstGeom prst="ellipse">
            <a:avLst/>
          </a:prstGeom>
          <a:solidFill>
            <a:schemeClr val="accent6"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567062D-55F6-7D43-B32A-AA65287F01A9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7320136" y="2060848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F86DF59-69A2-AF4C-B62D-55A1D3EBB4DD}"/>
              </a:ext>
            </a:extLst>
          </p:cNvPr>
          <p:cNvSpPr txBox="1"/>
          <p:nvPr/>
        </p:nvSpPr>
        <p:spPr>
          <a:xfrm>
            <a:off x="8760296" y="187618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效果上等价于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泛型方法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266F1FE-E758-7B41-9117-698B4D50A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4797152"/>
            <a:ext cx="1872208" cy="1296144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3F07B107-51D9-0E45-AB1B-FE170A8E86B7}"/>
              </a:ext>
            </a:extLst>
          </p:cNvPr>
          <p:cNvSpPr txBox="1"/>
          <p:nvPr/>
        </p:nvSpPr>
        <p:spPr>
          <a:xfrm>
            <a:off x="457199" y="381000"/>
            <a:ext cx="69711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Sec-7-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扩展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泛型通配符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123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1A65F3-27C1-0542-9FB4-2EA092FE0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1" y="1268760"/>
            <a:ext cx="4618405" cy="39354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AD09DC12-BB69-F443-A325-EDEAE79AD7C9}"/>
              </a:ext>
            </a:extLst>
          </p:cNvPr>
          <p:cNvSpPr txBox="1"/>
          <p:nvPr/>
        </p:nvSpPr>
        <p:spPr>
          <a:xfrm>
            <a:off x="457199" y="381000"/>
            <a:ext cx="69711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Sec-7-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扩展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泛型通配符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0050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1A65F3-27C1-0542-9FB4-2EA092FE0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1" y="1268760"/>
            <a:ext cx="4618405" cy="39354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200062-253A-8746-B96C-B6AB28BEC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3" y="2542502"/>
            <a:ext cx="5287547" cy="42487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6742B0C0-DE10-5449-9F32-A518D17DF59E}"/>
              </a:ext>
            </a:extLst>
          </p:cNvPr>
          <p:cNvSpPr/>
          <p:nvPr/>
        </p:nvSpPr>
        <p:spPr>
          <a:xfrm>
            <a:off x="6538392" y="2852936"/>
            <a:ext cx="3672408" cy="288032"/>
          </a:xfrm>
          <a:prstGeom prst="ellipse">
            <a:avLst/>
          </a:prstGeom>
          <a:solidFill>
            <a:schemeClr val="accent6"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666609-93DE-CB4D-AAEC-FCEC4C71B42E}"/>
              </a:ext>
            </a:extLst>
          </p:cNvPr>
          <p:cNvSpPr txBox="1"/>
          <p:nvPr/>
        </p:nvSpPr>
        <p:spPr>
          <a:xfrm>
            <a:off x="6538392" y="1848306"/>
            <a:ext cx="3734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&lt;?</a:t>
            </a:r>
            <a:r>
              <a:rPr kumimoji="1" lang="zh-CN" altLang="en-US" sz="1600" dirty="0"/>
              <a:t> </a:t>
            </a:r>
            <a:r>
              <a:rPr kumimoji="1" lang="en-US" altLang="zh-CN" sz="1600" dirty="0">
                <a:solidFill>
                  <a:srgbClr val="C00000"/>
                </a:solidFill>
              </a:rPr>
              <a:t>extends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Animal&gt;</a:t>
            </a:r>
            <a:r>
              <a:rPr kumimoji="1" lang="zh-CN" altLang="en-US" sz="1600" dirty="0"/>
              <a:t> 表示类型为所有</a:t>
            </a:r>
            <a:r>
              <a:rPr kumimoji="1" lang="en-US" altLang="zh-CN" sz="1600" dirty="0"/>
              <a:t>Animal</a:t>
            </a:r>
            <a:r>
              <a:rPr kumimoji="1" lang="zh-CN" altLang="en-US" sz="1600" dirty="0"/>
              <a:t>的子类及</a:t>
            </a:r>
            <a:r>
              <a:rPr kumimoji="1" lang="en-US" altLang="zh-CN" sz="1600" dirty="0"/>
              <a:t>Animal</a:t>
            </a:r>
            <a:r>
              <a:rPr kumimoji="1" lang="zh-CN" altLang="en-US" sz="1600" dirty="0"/>
              <a:t>自己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74E3B91-6172-2840-A1B5-C6A887D1BFB9}"/>
              </a:ext>
            </a:extLst>
          </p:cNvPr>
          <p:cNvSpPr/>
          <p:nvPr/>
        </p:nvSpPr>
        <p:spPr>
          <a:xfrm>
            <a:off x="7104112" y="4377049"/>
            <a:ext cx="2664296" cy="492111"/>
          </a:xfrm>
          <a:prstGeom prst="ellipse">
            <a:avLst/>
          </a:prstGeom>
          <a:solidFill>
            <a:schemeClr val="accent6"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9A634FC-7181-EB48-AA70-20BADCF630E0}"/>
              </a:ext>
            </a:extLst>
          </p:cNvPr>
          <p:cNvSpPr/>
          <p:nvPr/>
        </p:nvSpPr>
        <p:spPr>
          <a:xfrm>
            <a:off x="5591944" y="5859184"/>
            <a:ext cx="2664296" cy="492111"/>
          </a:xfrm>
          <a:prstGeom prst="ellipse">
            <a:avLst/>
          </a:prstGeom>
          <a:solidFill>
            <a:schemeClr val="accent6"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4FD43C-85E9-8F4A-B511-CF7800EC55FE}"/>
              </a:ext>
            </a:extLst>
          </p:cNvPr>
          <p:cNvSpPr txBox="1"/>
          <p:nvPr/>
        </p:nvSpPr>
        <p:spPr>
          <a:xfrm>
            <a:off x="6538392" y="1171942"/>
            <a:ext cx="3734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&lt;?</a:t>
            </a:r>
            <a:r>
              <a:rPr kumimoji="1" lang="zh-CN" altLang="en-US" sz="1600" dirty="0"/>
              <a:t> </a:t>
            </a:r>
            <a:r>
              <a:rPr kumimoji="1" lang="en-US" altLang="zh-CN" sz="1600" dirty="0">
                <a:solidFill>
                  <a:srgbClr val="C00000"/>
                </a:solidFill>
              </a:rPr>
              <a:t>super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Animal&gt;</a:t>
            </a:r>
            <a:r>
              <a:rPr kumimoji="1" lang="zh-CN" altLang="en-US" sz="1600" dirty="0"/>
              <a:t> 表示类型为所有</a:t>
            </a:r>
            <a:r>
              <a:rPr kumimoji="1" lang="en-US" altLang="zh-CN" sz="1600" dirty="0"/>
              <a:t>Animal</a:t>
            </a:r>
            <a:r>
              <a:rPr kumimoji="1" lang="zh-CN" altLang="en-US" sz="1600" dirty="0"/>
              <a:t>的父类及</a:t>
            </a:r>
            <a:r>
              <a:rPr kumimoji="1" lang="en-US" altLang="zh-CN" sz="1600" dirty="0"/>
              <a:t>Animal</a:t>
            </a:r>
            <a:r>
              <a:rPr kumimoji="1" lang="zh-CN" altLang="en-US" sz="1600" dirty="0"/>
              <a:t>自己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16520D7C-6177-4C49-B8D7-F4801623F165}"/>
              </a:ext>
            </a:extLst>
          </p:cNvPr>
          <p:cNvSpPr txBox="1"/>
          <p:nvPr/>
        </p:nvSpPr>
        <p:spPr>
          <a:xfrm>
            <a:off x="457199" y="381000"/>
            <a:ext cx="69711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Sec-7-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扩展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泛型通配符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4933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1A65F3-27C1-0542-9FB4-2EA092FE0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1" y="1268760"/>
            <a:ext cx="4618405" cy="39354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200062-253A-8746-B96C-B6AB28BEC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3" y="2542502"/>
            <a:ext cx="5287547" cy="42487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6742B0C0-DE10-5449-9F32-A518D17DF59E}"/>
              </a:ext>
            </a:extLst>
          </p:cNvPr>
          <p:cNvSpPr/>
          <p:nvPr/>
        </p:nvSpPr>
        <p:spPr>
          <a:xfrm>
            <a:off x="6538392" y="2852936"/>
            <a:ext cx="3672408" cy="288032"/>
          </a:xfrm>
          <a:prstGeom prst="ellipse">
            <a:avLst/>
          </a:prstGeom>
          <a:solidFill>
            <a:schemeClr val="accent6"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666609-93DE-CB4D-AAEC-FCEC4C71B42E}"/>
              </a:ext>
            </a:extLst>
          </p:cNvPr>
          <p:cNvSpPr txBox="1"/>
          <p:nvPr/>
        </p:nvSpPr>
        <p:spPr>
          <a:xfrm>
            <a:off x="6538392" y="1848306"/>
            <a:ext cx="3734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&lt;?</a:t>
            </a:r>
            <a:r>
              <a:rPr kumimoji="1" lang="zh-CN" altLang="en-US" sz="1600" dirty="0"/>
              <a:t> </a:t>
            </a:r>
            <a:r>
              <a:rPr kumimoji="1" lang="en-US" altLang="zh-CN" sz="1600" dirty="0">
                <a:solidFill>
                  <a:srgbClr val="C00000"/>
                </a:solidFill>
              </a:rPr>
              <a:t>extends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Animal&gt;</a:t>
            </a:r>
            <a:r>
              <a:rPr kumimoji="1" lang="zh-CN" altLang="en-US" sz="1600" dirty="0"/>
              <a:t> 表示类型为所有</a:t>
            </a:r>
            <a:r>
              <a:rPr kumimoji="1" lang="en-US" altLang="zh-CN" sz="1600" dirty="0"/>
              <a:t>Animal</a:t>
            </a:r>
            <a:r>
              <a:rPr kumimoji="1" lang="zh-CN" altLang="en-US" sz="1600" dirty="0"/>
              <a:t>的子类及</a:t>
            </a:r>
            <a:r>
              <a:rPr kumimoji="1" lang="en-US" altLang="zh-CN" sz="1600" dirty="0"/>
              <a:t>Animal</a:t>
            </a:r>
            <a:r>
              <a:rPr kumimoji="1" lang="zh-CN" altLang="en-US" sz="1600" dirty="0"/>
              <a:t>自己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74E3B91-6172-2840-A1B5-C6A887D1BFB9}"/>
              </a:ext>
            </a:extLst>
          </p:cNvPr>
          <p:cNvSpPr/>
          <p:nvPr/>
        </p:nvSpPr>
        <p:spPr>
          <a:xfrm>
            <a:off x="7104112" y="4377049"/>
            <a:ext cx="2664296" cy="492111"/>
          </a:xfrm>
          <a:prstGeom prst="ellipse">
            <a:avLst/>
          </a:prstGeom>
          <a:solidFill>
            <a:schemeClr val="accent6"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9A634FC-7181-EB48-AA70-20BADCF630E0}"/>
              </a:ext>
            </a:extLst>
          </p:cNvPr>
          <p:cNvSpPr/>
          <p:nvPr/>
        </p:nvSpPr>
        <p:spPr>
          <a:xfrm>
            <a:off x="5591944" y="5859184"/>
            <a:ext cx="2664296" cy="492111"/>
          </a:xfrm>
          <a:prstGeom prst="ellipse">
            <a:avLst/>
          </a:prstGeom>
          <a:solidFill>
            <a:schemeClr val="accent6"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4FD43C-85E9-8F4A-B511-CF7800EC55FE}"/>
              </a:ext>
            </a:extLst>
          </p:cNvPr>
          <p:cNvSpPr txBox="1"/>
          <p:nvPr/>
        </p:nvSpPr>
        <p:spPr>
          <a:xfrm>
            <a:off x="6538392" y="1171942"/>
            <a:ext cx="3734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&lt;?</a:t>
            </a:r>
            <a:r>
              <a:rPr kumimoji="1" lang="zh-CN" altLang="en-US" sz="1600" dirty="0"/>
              <a:t> </a:t>
            </a:r>
            <a:r>
              <a:rPr kumimoji="1" lang="en-US" altLang="zh-CN" sz="1600" dirty="0">
                <a:solidFill>
                  <a:srgbClr val="C00000"/>
                </a:solidFill>
              </a:rPr>
              <a:t>super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Animal&gt;</a:t>
            </a:r>
            <a:r>
              <a:rPr kumimoji="1" lang="zh-CN" altLang="en-US" sz="1600" dirty="0"/>
              <a:t> 表示类型为所有</a:t>
            </a:r>
            <a:r>
              <a:rPr kumimoji="1" lang="en-US" altLang="zh-CN" sz="1600" dirty="0"/>
              <a:t>Animal</a:t>
            </a:r>
            <a:r>
              <a:rPr kumimoji="1" lang="zh-CN" altLang="en-US" sz="1600" dirty="0"/>
              <a:t>的父类及</a:t>
            </a:r>
            <a:r>
              <a:rPr kumimoji="1" lang="en-US" altLang="zh-CN" sz="1600" dirty="0"/>
              <a:t>Animal</a:t>
            </a:r>
            <a:r>
              <a:rPr kumimoji="1" lang="zh-CN" altLang="en-US" sz="1600" dirty="0"/>
              <a:t>自己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5AD5EDC-14DC-C344-A004-E0365B41E7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5384680"/>
            <a:ext cx="1485900" cy="1422400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C675C460-D7BF-EA4E-AF32-5FDCB9059F29}"/>
              </a:ext>
            </a:extLst>
          </p:cNvPr>
          <p:cNvSpPr txBox="1"/>
          <p:nvPr/>
        </p:nvSpPr>
        <p:spPr>
          <a:xfrm>
            <a:off x="457199" y="381000"/>
            <a:ext cx="69711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Sec-7-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扩展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泛型通配符</a:t>
            </a:r>
            <a:endParaRPr lang="zh-CN" altLang="en-US" sz="2800" b="1" spc="-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39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F36AFA-B53C-1D48-B85A-505FA10DA19A}"/>
              </a:ext>
            </a:extLst>
          </p:cNvPr>
          <p:cNvSpPr txBox="1"/>
          <p:nvPr/>
        </p:nvSpPr>
        <p:spPr>
          <a:xfrm>
            <a:off x="2563206" y="2300345"/>
            <a:ext cx="7632848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一种以“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参数化类型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”的方式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操纵各种类型的对象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，提供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编译时的类型安全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保证，提供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运行时的灵活性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39ABCB0-FEFB-E84F-B478-0FA3039D90DB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Sec-7-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扩展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92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714D59-A71F-8D4B-AC08-AF063970C33F}"/>
              </a:ext>
            </a:extLst>
          </p:cNvPr>
          <p:cNvSpPr/>
          <p:nvPr/>
        </p:nvSpPr>
        <p:spPr>
          <a:xfrm>
            <a:off x="1772342" y="4223907"/>
            <a:ext cx="19545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泛型类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01E2C8-F1FA-0D4A-96F1-4C66182B4D89}"/>
              </a:ext>
            </a:extLst>
          </p:cNvPr>
          <p:cNvSpPr/>
          <p:nvPr/>
        </p:nvSpPr>
        <p:spPr>
          <a:xfrm>
            <a:off x="4004590" y="4223907"/>
            <a:ext cx="19545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泛型接口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98E9D9-CCE3-D146-9B89-D00A1DC85287}"/>
              </a:ext>
            </a:extLst>
          </p:cNvPr>
          <p:cNvSpPr/>
          <p:nvPr/>
        </p:nvSpPr>
        <p:spPr>
          <a:xfrm>
            <a:off x="6236838" y="4223907"/>
            <a:ext cx="19545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泛型方法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208019-4058-BF4C-B68B-06F1071D5C47}"/>
              </a:ext>
            </a:extLst>
          </p:cNvPr>
          <p:cNvSpPr/>
          <p:nvPr/>
        </p:nvSpPr>
        <p:spPr>
          <a:xfrm>
            <a:off x="8472264" y="4221088"/>
            <a:ext cx="195456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/>
              <a:t>泛型</a:t>
            </a:r>
            <a:endParaRPr kumimoji="1" lang="en-US" altLang="zh-CN" sz="3200" dirty="0"/>
          </a:p>
          <a:p>
            <a:pPr algn="ctr"/>
            <a:r>
              <a:rPr kumimoji="1" lang="zh-CN" altLang="en-US" sz="3200" dirty="0"/>
              <a:t>通配符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71AD5C-C912-0543-8A22-415412275EE7}"/>
              </a:ext>
            </a:extLst>
          </p:cNvPr>
          <p:cNvSpPr txBox="1"/>
          <p:nvPr/>
        </p:nvSpPr>
        <p:spPr>
          <a:xfrm>
            <a:off x="3971764" y="5964473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运行时指定不同参数化的类型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04F3803-067F-DC49-8628-80D8C233DBA1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Sec-7-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扩展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7FB7D3-4950-CE4C-98EA-5A1E9E98D512}"/>
              </a:ext>
            </a:extLst>
          </p:cNvPr>
          <p:cNvSpPr txBox="1"/>
          <p:nvPr/>
        </p:nvSpPr>
        <p:spPr>
          <a:xfrm>
            <a:off x="2563206" y="2300345"/>
            <a:ext cx="7632848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一种以“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参数化类型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”的方式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操纵各种类型的对象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，提供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编译时的类型安全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保证，提供</a:t>
            </a:r>
            <a:r>
              <a:rPr kumimoji="1" lang="zh-CN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运行时的灵活性</a:t>
            </a:r>
          </a:p>
        </p:txBody>
      </p:sp>
    </p:spTree>
    <p:extLst>
      <p:ext uri="{BB962C8B-B14F-4D97-AF65-F5344CB8AC3E}">
        <p14:creationId xmlns:p14="http://schemas.microsoft.com/office/powerpoint/2010/main" val="422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46270D-0891-BF4F-A907-23B8A91B3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40769"/>
            <a:ext cx="4774034" cy="3383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41D9099-97BD-A744-8794-8C88228B0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2276872"/>
            <a:ext cx="2374900" cy="1384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E4A1D4C-8BF7-6448-831D-78379681D6B8}"/>
              </a:ext>
            </a:extLst>
          </p:cNvPr>
          <p:cNvSpPr txBox="1"/>
          <p:nvPr/>
        </p:nvSpPr>
        <p:spPr>
          <a:xfrm>
            <a:off x="1981200" y="537321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存的是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，读取出来的也是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对象，要进行强制类型转换成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再输出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13F2074-4858-2E47-ACAC-ABE0225073B9}"/>
              </a:ext>
            </a:extLst>
          </p:cNvPr>
          <p:cNvSpPr/>
          <p:nvPr/>
        </p:nvSpPr>
        <p:spPr>
          <a:xfrm>
            <a:off x="4439816" y="3284984"/>
            <a:ext cx="2088232" cy="288032"/>
          </a:xfrm>
          <a:prstGeom prst="ellipse">
            <a:avLst/>
          </a:prstGeom>
          <a:solidFill>
            <a:schemeClr val="accent6"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26259FD-A874-7046-9A27-089D7C3BC7CB}"/>
              </a:ext>
            </a:extLst>
          </p:cNvPr>
          <p:cNvCxnSpPr>
            <a:stCxn id="10" idx="4"/>
            <a:endCxn id="9" idx="0"/>
          </p:cNvCxnSpPr>
          <p:nvPr/>
        </p:nvCxnSpPr>
        <p:spPr>
          <a:xfrm>
            <a:off x="5483932" y="3573016"/>
            <a:ext cx="612068" cy="18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ject 2">
            <a:extLst>
              <a:ext uri="{FF2B5EF4-FFF2-40B4-BE49-F238E27FC236}">
                <a16:creationId xmlns:a16="http://schemas.microsoft.com/office/drawing/2014/main" id="{CC4E8EF0-E287-4644-BAA4-F534A4D4F0BE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Sec-7-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扩展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882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52B9E4-D3E0-6542-B944-1C04D25E4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6" y="1328453"/>
            <a:ext cx="4834880" cy="32811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AF156F-0726-5049-993C-CCB372694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64" y="5028724"/>
            <a:ext cx="8820472" cy="1001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D9A2351-F701-194C-B731-AF81F9E1CFE8}"/>
              </a:ext>
            </a:extLst>
          </p:cNvPr>
          <p:cNvSpPr txBox="1"/>
          <p:nvPr/>
        </p:nvSpPr>
        <p:spPr>
          <a:xfrm>
            <a:off x="6993430" y="2322692"/>
            <a:ext cx="3250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静态检测通过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运行时出错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62E5043-C524-5C46-9C9E-8D9DBD090DBF}"/>
              </a:ext>
            </a:extLst>
          </p:cNvPr>
          <p:cNvSpPr/>
          <p:nvPr/>
        </p:nvSpPr>
        <p:spPr>
          <a:xfrm>
            <a:off x="2277074" y="2711957"/>
            <a:ext cx="2088232" cy="288032"/>
          </a:xfrm>
          <a:prstGeom prst="ellipse">
            <a:avLst/>
          </a:prstGeom>
          <a:solidFill>
            <a:schemeClr val="accent6">
              <a:alpha val="2705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06A09B51-3287-904D-B792-7C5609F65DA6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365306" y="2645857"/>
            <a:ext cx="2628124" cy="20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011D421-D3EA-1F45-8E72-CAF280FF10E4}"/>
              </a:ext>
            </a:extLst>
          </p:cNvPr>
          <p:cNvCxnSpPr>
            <a:cxnSpLocks/>
          </p:cNvCxnSpPr>
          <p:nvPr/>
        </p:nvCxnSpPr>
        <p:spPr>
          <a:xfrm>
            <a:off x="7536160" y="2999990"/>
            <a:ext cx="0" cy="202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2">
            <a:extLst>
              <a:ext uri="{FF2B5EF4-FFF2-40B4-BE49-F238E27FC236}">
                <a16:creationId xmlns:a16="http://schemas.microsoft.com/office/drawing/2014/main" id="{04986CBD-F56B-EB4A-9A1E-EEF19AE81B30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Sec-7-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扩展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597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6A36DD0-2056-F944-9945-1840D85F6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236218"/>
            <a:ext cx="5591572" cy="36329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0CD8B4E9-2719-0848-9783-899880E437DD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Sec-7-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扩展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63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6A36DD0-2056-F944-9945-1840D85F6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236218"/>
            <a:ext cx="5591572" cy="36329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22CC13C-2879-8F44-A633-1E41179A3924}"/>
              </a:ext>
            </a:extLst>
          </p:cNvPr>
          <p:cNvSpPr/>
          <p:nvPr/>
        </p:nvSpPr>
        <p:spPr>
          <a:xfrm>
            <a:off x="5051884" y="2132856"/>
            <a:ext cx="208823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0600582-1376-8540-9432-1A9D166C0614}"/>
              </a:ext>
            </a:extLst>
          </p:cNvPr>
          <p:cNvSpPr txBox="1"/>
          <p:nvPr/>
        </p:nvSpPr>
        <p:spPr>
          <a:xfrm>
            <a:off x="7367093" y="1125190"/>
            <a:ext cx="3986707" cy="300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&lt;String&gt;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1600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&lt;String&gt;</a:t>
            </a:r>
            <a:r>
              <a:rPr kumimoji="1" lang="zh-CN" altLang="en-US" sz="1600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就是类</a:t>
            </a:r>
            <a:r>
              <a:rPr kumimoji="1" lang="en-US" altLang="zh-CN" sz="1600" u="sng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kumimoji="1" lang="zh-CN" altLang="en-US" sz="1600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的参数化类型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意思是</a:t>
            </a:r>
            <a:r>
              <a:rPr kumimoji="1"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中存储的变量类型</a:t>
            </a:r>
            <a:r>
              <a:rPr kumimoji="1" lang="zh-CN" altLang="en-US" sz="1600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是通过一个参数指定的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，如果指定的参数是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，那么</a:t>
            </a:r>
            <a:r>
              <a:rPr kumimoji="1"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中就只能存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对象，如果指定的是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，就只能存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35794631-A8B3-0248-A1E6-868C4F6E1601}"/>
              </a:ext>
            </a:extLst>
          </p:cNvPr>
          <p:cNvCxnSpPr>
            <a:stCxn id="38" idx="0"/>
          </p:cNvCxnSpPr>
          <p:nvPr/>
        </p:nvCxnSpPr>
        <p:spPr>
          <a:xfrm flipV="1">
            <a:off x="6096000" y="1700808"/>
            <a:ext cx="144016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ject 2">
            <a:extLst>
              <a:ext uri="{FF2B5EF4-FFF2-40B4-BE49-F238E27FC236}">
                <a16:creationId xmlns:a16="http://schemas.microsoft.com/office/drawing/2014/main" id="{0531F16F-82E9-6A4A-A813-D59E7ED12AAE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Sec-7-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扩展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62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6A36DD0-2056-F944-9945-1840D85F6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236218"/>
            <a:ext cx="5591572" cy="36329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D22CC13C-2879-8F44-A633-1E41179A3924}"/>
              </a:ext>
            </a:extLst>
          </p:cNvPr>
          <p:cNvSpPr/>
          <p:nvPr/>
        </p:nvSpPr>
        <p:spPr>
          <a:xfrm>
            <a:off x="5051884" y="2132856"/>
            <a:ext cx="208823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35794631-A8B3-0248-A1E6-868C4F6E1601}"/>
              </a:ext>
            </a:extLst>
          </p:cNvPr>
          <p:cNvCxnSpPr>
            <a:stCxn id="38" idx="0"/>
          </p:cNvCxnSpPr>
          <p:nvPr/>
        </p:nvCxnSpPr>
        <p:spPr>
          <a:xfrm flipV="1">
            <a:off x="6096000" y="1700808"/>
            <a:ext cx="144016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69030307-A33C-B44E-A198-AD3CD07FBEF3}"/>
              </a:ext>
            </a:extLst>
          </p:cNvPr>
          <p:cNvSpPr/>
          <p:nvPr/>
        </p:nvSpPr>
        <p:spPr>
          <a:xfrm>
            <a:off x="2639616" y="2852935"/>
            <a:ext cx="352839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EC6366DB-CBE5-2B49-9BCB-95133206D4B1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2999656" y="3140967"/>
            <a:ext cx="1404156" cy="216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5D2EA3CC-544C-4149-92EE-B4F85AEE7864}"/>
              </a:ext>
            </a:extLst>
          </p:cNvPr>
          <p:cNvSpPr txBox="1"/>
          <p:nvPr/>
        </p:nvSpPr>
        <p:spPr>
          <a:xfrm>
            <a:off x="2351585" y="5398600"/>
            <a:ext cx="4583327" cy="788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</a:t>
            </a:r>
            <a:r>
              <a:rPr kumimoji="1"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中存入了一个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基本数据类型，</a:t>
            </a:r>
            <a:r>
              <a:rPr kumimoji="1" lang="zh-CN" altLang="en-US" sz="1600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不符合参数化类型</a:t>
            </a:r>
            <a:r>
              <a:rPr kumimoji="1" lang="en-US" altLang="zh-CN" sz="1600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1600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，因此报错</a:t>
            </a:r>
            <a:endParaRPr kumimoji="1" lang="en-US" altLang="zh-CN" sz="1600" u="sng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D4A86752-B4B7-0E42-8AE4-227B38E8918C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Sec-7-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扩展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面向对象基础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3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5A2FBB-9A83-0E4C-A88A-DB3F992A3624}"/>
              </a:ext>
            </a:extLst>
          </p:cNvPr>
          <p:cNvSpPr txBox="1"/>
          <p:nvPr/>
        </p:nvSpPr>
        <p:spPr>
          <a:xfrm>
            <a:off x="7367093" y="1125190"/>
            <a:ext cx="3986707" cy="3003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&lt;String&gt;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kumimoji="1" lang="en-US" altLang="zh-CN" sz="1600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&lt;String&gt;</a:t>
            </a:r>
            <a:r>
              <a:rPr kumimoji="1" lang="zh-CN" altLang="en-US" sz="1600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就是类</a:t>
            </a:r>
            <a:r>
              <a:rPr kumimoji="1" lang="en-US" altLang="zh-CN" sz="1600" u="sng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kumimoji="1" lang="zh-CN" altLang="en-US" sz="1600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的参数化类型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意思是</a:t>
            </a:r>
            <a:r>
              <a:rPr kumimoji="1"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中存储的变量类型</a:t>
            </a:r>
            <a:r>
              <a:rPr kumimoji="1" lang="zh-CN" altLang="en-US" sz="1600" u="sng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是通过一个参数指定的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，如果指定的参数是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，那么</a:t>
            </a:r>
            <a:r>
              <a:rPr kumimoji="1"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ArrayList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中就只能存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String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对象，如果指定的是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，就只能存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899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64053</TotalTime>
  <Words>759</Words>
  <Application>Microsoft Macintosh PowerPoint</Application>
  <PresentationFormat>宽屏</PresentationFormat>
  <Paragraphs>105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Microsoft YaHei</vt:lpstr>
      <vt:lpstr>Microsoft YaHei</vt:lpstr>
      <vt:lpstr>Arial</vt:lpstr>
      <vt:lpstr>Calibri</vt:lpstr>
      <vt:lpstr>Calibri Light</vt:lpstr>
      <vt:lpstr>Comic Sans MS</vt:lpstr>
      <vt:lpstr>Wingdings</vt:lpstr>
      <vt:lpstr>Office 主题</vt:lpstr>
      <vt:lpstr>JAVA语言程序设计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Sampling-based Hybrid Approximate Query Processing System in the Cloud</dc:title>
  <dc:creator>wyxallen</dc:creator>
  <cp:lastModifiedBy>lsswyx@gmail.com</cp:lastModifiedBy>
  <cp:revision>2756</cp:revision>
  <dcterms:created xsi:type="dcterms:W3CDTF">2014-08-07T06:31:00Z</dcterms:created>
  <dcterms:modified xsi:type="dcterms:W3CDTF">2023-05-09T01:04:47Z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