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32"/>
  </p:notesMasterIdLst>
  <p:sldIdLst>
    <p:sldId id="256" r:id="rId2"/>
    <p:sldId id="545" r:id="rId3"/>
    <p:sldId id="549" r:id="rId4"/>
    <p:sldId id="550" r:id="rId5"/>
    <p:sldId id="702" r:id="rId6"/>
    <p:sldId id="703" r:id="rId7"/>
    <p:sldId id="552" r:id="rId8"/>
    <p:sldId id="553" r:id="rId9"/>
    <p:sldId id="555" r:id="rId10"/>
    <p:sldId id="573" r:id="rId11"/>
    <p:sldId id="572" r:id="rId12"/>
    <p:sldId id="558" r:id="rId13"/>
    <p:sldId id="559" r:id="rId14"/>
    <p:sldId id="560" r:id="rId15"/>
    <p:sldId id="561" r:id="rId16"/>
    <p:sldId id="571" r:id="rId17"/>
    <p:sldId id="565" r:id="rId18"/>
    <p:sldId id="567" r:id="rId19"/>
    <p:sldId id="568" r:id="rId20"/>
    <p:sldId id="569" r:id="rId21"/>
    <p:sldId id="570" r:id="rId22"/>
    <p:sldId id="693" r:id="rId23"/>
    <p:sldId id="698" r:id="rId24"/>
    <p:sldId id="699" r:id="rId25"/>
    <p:sldId id="701" r:id="rId26"/>
    <p:sldId id="692" r:id="rId27"/>
    <p:sldId id="694" r:id="rId28"/>
    <p:sldId id="695" r:id="rId29"/>
    <p:sldId id="696" r:id="rId30"/>
    <p:sldId id="6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6F2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 autoAdjust="0"/>
    <p:restoredTop sz="93681" autoAdjust="0"/>
  </p:normalViewPr>
  <p:slideViewPr>
    <p:cSldViewPr>
      <p:cViewPr varScale="1">
        <p:scale>
          <a:sx n="118" d="100"/>
          <a:sy n="118" d="100"/>
        </p:scale>
        <p:origin x="408" y="208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951DD-4DF1-4571-83EB-38AC2FEBD740}" type="datetimeFigureOut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7381-AA39-48A1-A649-7082EEC6B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9485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38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95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697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2051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878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1060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8026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5434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717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924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94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41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506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524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0FC-C9EB-4E05-8904-6CF44D3051B9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38037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501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48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77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54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9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2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48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06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/>
              <a:t>2023/5/9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bg object 17">
            <a:extLst>
              <a:ext uri="{FF2B5EF4-FFF2-40B4-BE49-F238E27FC236}">
                <a16:creationId xmlns:a16="http://schemas.microsoft.com/office/drawing/2014/main" id="{F9542A89-213D-1146-AB0C-1093DDFF6972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9728" y="954024"/>
            <a:ext cx="11653714" cy="6096"/>
          </a:xfrm>
          <a:prstGeom prst="rect">
            <a:avLst/>
          </a:prstGeom>
        </p:spPr>
      </p:pic>
      <p:pic>
        <p:nvPicPr>
          <p:cNvPr id="9" name="Picture 1042" descr="logo">
            <a:extLst>
              <a:ext uri="{FF2B5EF4-FFF2-40B4-BE49-F238E27FC236}">
                <a16:creationId xmlns:a16="http://schemas.microsoft.com/office/drawing/2014/main" id="{F0B50B70-0D74-1344-BE9E-68B149AB07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3" y="60685"/>
            <a:ext cx="632359" cy="8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23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057400" y="2133600"/>
            <a:ext cx="8153400" cy="114300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spcBef>
                <a:spcPts val="0"/>
              </a:spcBef>
            </a:pPr>
            <a:r>
              <a:rPr kumimoji="1" lang="en-US" altLang="zh-CN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JAVA</a:t>
            </a:r>
            <a:r>
              <a:rPr kumimoji="1" lang="zh-CN" altLang="en-US" sz="4800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语言程序设计</a:t>
            </a:r>
            <a:endParaRPr lang="zh-CN" altLang="en-US" sz="48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3048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3333CC"/>
              </a:buClr>
              <a:defRPr/>
            </a:pPr>
            <a:r>
              <a:rPr lang="zh-CN" altLang="en-US" sz="4000" b="1" kern="0" dirty="0">
                <a:solidFill>
                  <a:srgbClr val="000000"/>
                </a:solidFill>
                <a:latin typeface="Comic Sans MS"/>
                <a:ea typeface="华文行楷"/>
              </a:rPr>
              <a:t>王宇翔</a:t>
            </a:r>
          </a:p>
          <a:p>
            <a:pPr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/>
                <a:ea typeface="华文行楷"/>
              </a:rPr>
              <a:t>lsswyx@hdu.edu.cn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273D5A4-1F5D-6449-891C-65EC2AE4676C}"/>
              </a:ext>
            </a:extLst>
          </p:cNvPr>
          <p:cNvSpPr/>
          <p:nvPr/>
        </p:nvSpPr>
        <p:spPr>
          <a:xfrm>
            <a:off x="47328" y="908720"/>
            <a:ext cx="1173730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1804" y="2064624"/>
            <a:ext cx="36724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异常常见的类型有哪些？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stCxn id="5" idx="2"/>
            <a:endCxn id="15" idx="0"/>
          </p:cNvCxnSpPr>
          <p:nvPr/>
        </p:nvCxnSpPr>
        <p:spPr>
          <a:xfrm flipH="1">
            <a:off x="4079776" y="2645680"/>
            <a:ext cx="2088232" cy="9993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18" idx="0"/>
          </p:cNvCxnSpPr>
          <p:nvPr/>
        </p:nvCxnSpPr>
        <p:spPr>
          <a:xfrm>
            <a:off x="6168008" y="2645681"/>
            <a:ext cx="2232248" cy="9817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83632" y="3645025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系统定义的异常类</a:t>
            </a:r>
          </a:p>
        </p:txBody>
      </p:sp>
      <p:sp>
        <p:nvSpPr>
          <p:cNvPr id="18" name="矩形 17"/>
          <p:cNvSpPr/>
          <p:nvPr/>
        </p:nvSpPr>
        <p:spPr>
          <a:xfrm>
            <a:off x="7104112" y="3627404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程序员定义的异常类</a:t>
            </a:r>
          </a:p>
        </p:txBody>
      </p:sp>
      <p:cxnSp>
        <p:nvCxnSpPr>
          <p:cNvPr id="27" name="直接箭头连接符 26"/>
          <p:cNvCxnSpPr>
            <a:stCxn id="15" idx="2"/>
            <a:endCxn id="30" idx="0"/>
          </p:cNvCxnSpPr>
          <p:nvPr/>
        </p:nvCxnSpPr>
        <p:spPr>
          <a:xfrm flipH="1">
            <a:off x="2783632" y="4454734"/>
            <a:ext cx="1296144" cy="10062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55540" y="5460958"/>
            <a:ext cx="165618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IOException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79776" y="5460958"/>
            <a:ext cx="273630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NullPointerException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15" idx="2"/>
            <a:endCxn id="35" idx="0"/>
          </p:cNvCxnSpPr>
          <p:nvPr/>
        </p:nvCxnSpPr>
        <p:spPr>
          <a:xfrm>
            <a:off x="4079776" y="4454734"/>
            <a:ext cx="1368152" cy="10062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847528" y="1628800"/>
            <a:ext cx="8568952" cy="496855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folHlink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folHlink"/>
                </a:solidFill>
                <a:latin typeface="Tahoma" pitchFamily="34" charset="0"/>
                <a:ea typeface="华文中宋" pitchFamily="2" charset="-122"/>
              </a:rPr>
              <a:t>java.lang.Throwable</a:t>
            </a: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java.lang.Error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(</a:t>
            </a:r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严重的问题，但不需程序捕捉的错误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java.lang.LinkageError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 ... ...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 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java.lang.VirtualMachineError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	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java.lang.InternalError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	    class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java.lang.OutOfMemoryError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	    ... ...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java.lang.Exception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程序应该捕捉的错误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	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java.lang.ClassNotFoundException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java.lang.RuntimeException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(JVM</a:t>
            </a:r>
            <a:r>
              <a:rPr lang="zh-CN" altLang="en-US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正常运行时抛出的错误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	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java.lang.ArithmeticException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   	    ... ...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	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java.io.IOException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java.awt.AWTException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java.sql.SQLException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... ...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99" y="83586"/>
            <a:ext cx="3216610" cy="14919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047" y="2358352"/>
            <a:ext cx="3376228" cy="128667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048" y="4829988"/>
            <a:ext cx="3365120" cy="1702125"/>
          </a:xfrm>
          <a:prstGeom prst="rect">
            <a:avLst/>
          </a:prstGeom>
        </p:spPr>
      </p:pic>
      <p:sp>
        <p:nvSpPr>
          <p:cNvPr id="20" name="object 2">
            <a:extLst>
              <a:ext uri="{FF2B5EF4-FFF2-40B4-BE49-F238E27FC236}">
                <a16:creationId xmlns:a16="http://schemas.microsoft.com/office/drawing/2014/main" id="{B6DD3174-D43D-5644-B8D5-6982350F30B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937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013" y="1113257"/>
            <a:ext cx="8489974" cy="36507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709" y="4561833"/>
            <a:ext cx="4015531" cy="208160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085240" y="5229201"/>
            <a:ext cx="41255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非检查异常：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不会强制你捕获并处理，一旦发生，应当终止程序，修改代码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检查异常：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会强制你捕获并处理，可一定程度上避免问题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37A2AC1-DD39-B845-BA08-B15006D9AD5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747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69151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何时会产生异常？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592" y="2502024"/>
            <a:ext cx="5791200" cy="308721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static void main(String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a = 0;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b = 24/a;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659180" y="1697577"/>
            <a:ext cx="5796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buSzPct val="90000"/>
            </a:pP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由于非预期的结果导致系统运行时产生异常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423592" y="5445224"/>
            <a:ext cx="5791200" cy="121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 Test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Exception in thread "main“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java.lang.ArithmeticException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: / by zero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042F6BC8-EA00-BF47-B6D1-0933FC5F094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752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69151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何时会产生异常？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592" y="2502024"/>
            <a:ext cx="5791200" cy="3519264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static void main(String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char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=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‘a’;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int i =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Integer.parseInt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(c);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(i);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659180" y="1697577"/>
            <a:ext cx="5796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buSzPct val="90000"/>
            </a:pP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由于非预期的结果导致系统运行时产生异常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423592" y="5517232"/>
            <a:ext cx="7848872" cy="121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 Test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Exception in thread "main“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java.lang.NumberFormatException</a:t>
            </a: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: For input string: “a”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544272" y="3212976"/>
            <a:ext cx="576064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c=‘a’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60096" y="3411415"/>
            <a:ext cx="1597750" cy="958625"/>
          </a:xfrm>
          <a:custGeom>
            <a:avLst/>
            <a:gdLst>
              <a:gd name="connsiteX0" fmla="*/ 984738 w 984738"/>
              <a:gd name="connsiteY0" fmla="*/ 0 h 433754"/>
              <a:gd name="connsiteX1" fmla="*/ 527538 w 984738"/>
              <a:gd name="connsiteY1" fmla="*/ 82062 h 433754"/>
              <a:gd name="connsiteX2" fmla="*/ 199292 w 984738"/>
              <a:gd name="connsiteY2" fmla="*/ 246185 h 433754"/>
              <a:gd name="connsiteX3" fmla="*/ 0 w 984738"/>
              <a:gd name="connsiteY3" fmla="*/ 433754 h 4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433754">
                <a:moveTo>
                  <a:pt x="984738" y="0"/>
                </a:moveTo>
                <a:cubicBezTo>
                  <a:pt x="821592" y="20515"/>
                  <a:pt x="658446" y="41031"/>
                  <a:pt x="527538" y="82062"/>
                </a:cubicBezTo>
                <a:cubicBezTo>
                  <a:pt x="396630" y="123093"/>
                  <a:pt x="287215" y="187570"/>
                  <a:pt x="199292" y="246185"/>
                </a:cubicBezTo>
                <a:cubicBezTo>
                  <a:pt x="111369" y="304800"/>
                  <a:pt x="55684" y="369277"/>
                  <a:pt x="0" y="433754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A8CB19DA-78DD-AC4D-B34C-71BFA3E0F7B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6990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9" grpId="0" animBg="1" autoUpdateAnimBg="0"/>
      <p:bldP spid="5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1691517"/>
            <a:ext cx="748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何时会产生异常？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423592" y="2502024"/>
            <a:ext cx="5791200" cy="359127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static void main(String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String[]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=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new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String[4];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int i = 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Integer.parseInt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(s[5]);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(i);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/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4659180" y="1697577"/>
            <a:ext cx="57961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0600" lvl="1" indent="-533400">
              <a:buSzPct val="90000"/>
            </a:pP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由于非预期的结果导致系统运行时产生异常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423592" y="5517232"/>
            <a:ext cx="7848872" cy="12192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 Test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Exception in thread "main“</a:t>
            </a:r>
          </a:p>
          <a:p>
            <a:pPr marL="342900" indent="-342900" eaLnBrk="0" hangingPunct="0">
              <a:spcBef>
                <a:spcPct val="0"/>
              </a:spcBef>
            </a:pPr>
            <a:r>
              <a:rPr lang="en-US" altLang="zh-CN" sz="2400" dirty="0" err="1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java.lang.ArrayIndexOutOfBoundsException</a:t>
            </a:r>
            <a:r>
              <a:rPr lang="en-US" altLang="zh-CN" sz="24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: 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44272" y="3212976"/>
            <a:ext cx="1512168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95000"/>
                  </a:schemeClr>
                </a:solidFill>
              </a:rPr>
              <a:t>s.length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=4</a:t>
            </a:r>
            <a:endParaRPr lang="zh-CN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7573108" y="3411415"/>
            <a:ext cx="984738" cy="433754"/>
          </a:xfrm>
          <a:custGeom>
            <a:avLst/>
            <a:gdLst>
              <a:gd name="connsiteX0" fmla="*/ 984738 w 984738"/>
              <a:gd name="connsiteY0" fmla="*/ 0 h 433754"/>
              <a:gd name="connsiteX1" fmla="*/ 527538 w 984738"/>
              <a:gd name="connsiteY1" fmla="*/ 82062 h 433754"/>
              <a:gd name="connsiteX2" fmla="*/ 199292 w 984738"/>
              <a:gd name="connsiteY2" fmla="*/ 246185 h 433754"/>
              <a:gd name="connsiteX3" fmla="*/ 0 w 984738"/>
              <a:gd name="connsiteY3" fmla="*/ 433754 h 4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4738" h="433754">
                <a:moveTo>
                  <a:pt x="984738" y="0"/>
                </a:moveTo>
                <a:cubicBezTo>
                  <a:pt x="821592" y="20515"/>
                  <a:pt x="658446" y="41031"/>
                  <a:pt x="527538" y="82062"/>
                </a:cubicBezTo>
                <a:cubicBezTo>
                  <a:pt x="396630" y="123093"/>
                  <a:pt x="287215" y="187570"/>
                  <a:pt x="199292" y="246185"/>
                </a:cubicBezTo>
                <a:cubicBezTo>
                  <a:pt x="111369" y="304800"/>
                  <a:pt x="55684" y="369277"/>
                  <a:pt x="0" y="433754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24FF821D-46C7-9344-8751-7A753BB9C6C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833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9" grpId="0" animBg="1" autoUpdateAnimBg="0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31804" y="1340769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异常处理机制是什么？</a:t>
            </a:r>
          </a:p>
        </p:txBody>
      </p:sp>
      <p:cxnSp>
        <p:nvCxnSpPr>
          <p:cNvPr id="21" name="直接箭头连接符 20"/>
          <p:cNvCxnSpPr>
            <a:stCxn id="20" idx="2"/>
            <a:endCxn id="23" idx="0"/>
          </p:cNvCxnSpPr>
          <p:nvPr/>
        </p:nvCxnSpPr>
        <p:spPr>
          <a:xfrm flipH="1">
            <a:off x="4079776" y="1802433"/>
            <a:ext cx="2088232" cy="11187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  <a:endCxn id="24" idx="0"/>
          </p:cNvCxnSpPr>
          <p:nvPr/>
        </p:nvCxnSpPr>
        <p:spPr>
          <a:xfrm>
            <a:off x="6168008" y="1802434"/>
            <a:ext cx="2232248" cy="11011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83632" y="2921170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先抛出异常</a:t>
            </a:r>
          </a:p>
        </p:txBody>
      </p:sp>
      <p:sp>
        <p:nvSpPr>
          <p:cNvPr id="24" name="矩形 23"/>
          <p:cNvSpPr/>
          <p:nvPr/>
        </p:nvSpPr>
        <p:spPr>
          <a:xfrm>
            <a:off x="7104112" y="2903549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异常处理器处理</a:t>
            </a:r>
          </a:p>
        </p:txBody>
      </p:sp>
      <p:cxnSp>
        <p:nvCxnSpPr>
          <p:cNvPr id="25" name="直接箭头连接符 24"/>
          <p:cNvCxnSpPr>
            <a:stCxn id="23" idx="2"/>
            <a:endCxn id="26" idx="0"/>
          </p:cNvCxnSpPr>
          <p:nvPr/>
        </p:nvCxnSpPr>
        <p:spPr>
          <a:xfrm flipH="1">
            <a:off x="2813776" y="3730878"/>
            <a:ext cx="1266001" cy="6342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267854" y="4365104"/>
            <a:ext cx="1091843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30" idx="0"/>
          </p:cNvCxnSpPr>
          <p:nvPr/>
        </p:nvCxnSpPr>
        <p:spPr>
          <a:xfrm>
            <a:off x="8393978" y="3711262"/>
            <a:ext cx="6279" cy="10062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014102" y="4717486"/>
            <a:ext cx="2772308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try---catch---finally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788134" y="4365104"/>
            <a:ext cx="1091843" cy="5760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throw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7" name="直接箭头连接符 16"/>
          <p:cNvCxnSpPr>
            <a:stCxn id="23" idx="2"/>
            <a:endCxn id="16" idx="0"/>
          </p:cNvCxnSpPr>
          <p:nvPr/>
        </p:nvCxnSpPr>
        <p:spPr>
          <a:xfrm>
            <a:off x="4079777" y="3730878"/>
            <a:ext cx="1254279" cy="63422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6" idx="2"/>
          </p:cNvCxnSpPr>
          <p:nvPr/>
        </p:nvCxnSpPr>
        <p:spPr>
          <a:xfrm>
            <a:off x="2813775" y="4941168"/>
            <a:ext cx="0" cy="5684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1703512" y="5509575"/>
            <a:ext cx="2304256" cy="8111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指出可能存在异常发生了则抛出</a:t>
            </a:r>
          </a:p>
        </p:txBody>
      </p:sp>
      <p:sp>
        <p:nvSpPr>
          <p:cNvPr id="31" name="矩形 30"/>
          <p:cNvSpPr/>
          <p:nvPr/>
        </p:nvSpPr>
        <p:spPr>
          <a:xfrm>
            <a:off x="4665050" y="5521025"/>
            <a:ext cx="1338010" cy="79974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用户主动抛出</a:t>
            </a: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5334055" y="4941168"/>
            <a:ext cx="0" cy="56840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bject 2">
            <a:extLst>
              <a:ext uri="{FF2B5EF4-FFF2-40B4-BE49-F238E27FC236}">
                <a16:creationId xmlns:a16="http://schemas.microsoft.com/office/drawing/2014/main" id="{B279A037-134F-5B47-AFC3-BFDC98CC4E6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85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19536" y="20646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throws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用于方法声明处，指出该方法可能发生的异常</a:t>
            </a:r>
          </a:p>
        </p:txBody>
      </p:sp>
      <p:sp>
        <p:nvSpPr>
          <p:cNvPr id="6" name="矩形 5"/>
          <p:cNvSpPr/>
          <p:nvPr/>
        </p:nvSpPr>
        <p:spPr>
          <a:xfrm>
            <a:off x="2063552" y="2708921"/>
            <a:ext cx="828092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public void function() </a:t>
            </a:r>
            <a:r>
              <a:rPr lang="en-US" altLang="zh-CN" sz="24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throws </a:t>
            </a:r>
            <a:r>
              <a:rPr lang="en-US" altLang="zh-CN" sz="2400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NumberFormatException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	//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方法体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43735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throw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用于语句执行处，确定的抛出一个异常</a:t>
            </a:r>
          </a:p>
        </p:txBody>
      </p:sp>
      <p:sp>
        <p:nvSpPr>
          <p:cNvPr id="11" name="矩形 10"/>
          <p:cNvSpPr/>
          <p:nvPr/>
        </p:nvSpPr>
        <p:spPr>
          <a:xfrm>
            <a:off x="2063552" y="4964976"/>
            <a:ext cx="828092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if(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s.equals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("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abc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")) {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          </a:t>
            </a:r>
            <a:r>
              <a:rPr lang="en-US" altLang="zh-CN" sz="24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throw new </a:t>
            </a:r>
            <a:r>
              <a:rPr lang="en-US" altLang="zh-CN" sz="2400" dirty="0" err="1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NumberFormatException</a:t>
            </a:r>
            <a:r>
              <a:rPr lang="en-US" altLang="zh-CN" sz="24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()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;  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FD26B80B-A4B8-FD47-9188-D7E5A033961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218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19536" y="20646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构造一个异常处理器，封装一些抛出异常的语句</a:t>
            </a:r>
          </a:p>
        </p:txBody>
      </p:sp>
      <p:sp>
        <p:nvSpPr>
          <p:cNvPr id="6" name="矩形 5"/>
          <p:cNvSpPr/>
          <p:nvPr/>
        </p:nvSpPr>
        <p:spPr>
          <a:xfrm>
            <a:off x="2063552" y="2708921"/>
            <a:ext cx="828092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try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      Java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语句块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; //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指一个或多个抛出异常的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语句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19536" y="4373548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catch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捕获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try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中语句抛出的异常</a:t>
            </a:r>
          </a:p>
        </p:txBody>
      </p:sp>
      <p:sp>
        <p:nvSpPr>
          <p:cNvPr id="11" name="矩形 10"/>
          <p:cNvSpPr/>
          <p:nvPr/>
        </p:nvSpPr>
        <p:spPr>
          <a:xfrm>
            <a:off x="2063552" y="4964976"/>
            <a:ext cx="8280920" cy="12003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catch (Exception e){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      Java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语句块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; //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关于异常的处理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2016224" y="2564904"/>
            <a:ext cx="6096000" cy="252028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public static void main(String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    char c = (char)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System.in.read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	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(c);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2016224" y="5082444"/>
            <a:ext cx="6096000" cy="155323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unreported exception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java.io.IOException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must be caught or declared to be thrown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char c = (char)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System.in.read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464496" y="1758881"/>
            <a:ext cx="6096000" cy="4876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import </a:t>
            </a:r>
            <a:r>
              <a:rPr lang="en-US" altLang="zh-CN" sz="2400" dirty="0" err="1">
                <a:solidFill>
                  <a:schemeClr val="bg1"/>
                </a:solidFill>
                <a:latin typeface="+mj-lt"/>
                <a:ea typeface="华文中宋" pitchFamily="2" charset="-122"/>
              </a:rPr>
              <a:t>java.io.IOException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class Test {</a:t>
            </a:r>
          </a:p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        public static void main(String </a:t>
            </a:r>
            <a:r>
              <a:rPr lang="en-US" altLang="zh-CN" sz="2400" dirty="0" err="1">
                <a:solidFill>
                  <a:schemeClr val="bg1"/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[]) {</a:t>
            </a:r>
          </a:p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    	</a:t>
            </a:r>
            <a:r>
              <a:rPr lang="en-US" altLang="zh-CN" sz="24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   try {</a:t>
            </a:r>
          </a:p>
          <a:p>
            <a:pPr marL="342900" indent="-342900"/>
            <a:r>
              <a:rPr lang="en-US" altLang="zh-CN" sz="24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    	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char c = (char)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System.in.read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/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	      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(c);</a:t>
            </a:r>
          </a:p>
          <a:p>
            <a:pPr marL="342900" indent="-342900"/>
            <a:r>
              <a:rPr lang="en-US" altLang="zh-CN" sz="24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    	   } catch (</a:t>
            </a:r>
            <a:r>
              <a:rPr lang="en-US" altLang="zh-CN" sz="24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IOException</a:t>
            </a:r>
            <a:r>
              <a:rPr lang="en-US" altLang="zh-CN" sz="24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 e) {</a:t>
            </a:r>
          </a:p>
          <a:p>
            <a:pPr marL="342900" indent="-342900"/>
            <a:r>
              <a:rPr lang="en-US" altLang="zh-CN" sz="24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	             </a:t>
            </a:r>
            <a:r>
              <a:rPr lang="en-US" altLang="zh-CN" sz="24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(e);</a:t>
            </a:r>
          </a:p>
          <a:p>
            <a:pPr marL="342900" indent="-342900"/>
            <a:r>
              <a:rPr lang="en-US" altLang="zh-CN" sz="24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	   }</a:t>
            </a:r>
          </a:p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+mj-lt"/>
                <a:ea typeface="华文中宋" pitchFamily="2" charset="-122"/>
              </a:rPr>
              <a:t>} </a:t>
            </a: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1FA7BF07-6740-C641-82AC-24665868D2B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710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  <p:bldP spid="13" grpId="0" animBg="1" autoUpdateAnimBg="0"/>
      <p:bldP spid="14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19536" y="20646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try---catch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6" name="矩形 5"/>
          <p:cNvSpPr/>
          <p:nvPr/>
        </p:nvSpPr>
        <p:spPr>
          <a:xfrm>
            <a:off x="2207568" y="2708920"/>
            <a:ext cx="7632848" cy="37856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try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// Code that might generate exceptions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 catch(Type1 id1)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// Handle exceptions of Type1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 catch(Type2 id2)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// Handle exceptions of Type2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 catch(Type3 id3)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// Handle exceptions of Type3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// </a:t>
            </a:r>
            <a:r>
              <a:rPr lang="en-US" altLang="zh-CN" sz="2400" dirty="0" err="1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etc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...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2706960" y="1676400"/>
            <a:ext cx="6629400" cy="3200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try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. . . 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4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ArrayIndexOutOfBoundsException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(e);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4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IOException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(e);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BB923CE-12A5-F043-A9F0-3E3C5B6FA7D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265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19536" y="2064624"/>
            <a:ext cx="8640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try---catch---finally</a:t>
            </a:r>
            <a:r>
              <a:rPr lang="zh-CN" altLang="en-US" sz="24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程序块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</a:p>
        </p:txBody>
      </p:sp>
      <p:sp>
        <p:nvSpPr>
          <p:cNvPr id="11" name="矩形 10"/>
          <p:cNvSpPr/>
          <p:nvPr/>
        </p:nvSpPr>
        <p:spPr>
          <a:xfrm>
            <a:off x="2063552" y="2708920"/>
            <a:ext cx="8280920" cy="3416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try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      Java 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语句块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; 	//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指一个或多个抛出异常的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Java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语句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catch (Exception e)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      java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语句块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;	//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异常处理语句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finally {</a:t>
            </a: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        java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语句块</a:t>
            </a:r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;	//</a:t>
            </a:r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善后工作</a:t>
            </a:r>
            <a:endParaRPr lang="en-US" altLang="zh-CN" sz="24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4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6023992" y="1628801"/>
            <a:ext cx="46074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There’s often some piece of code that you want to execute whether or not an exception is thrown within a 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try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block.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60096" y="5158934"/>
            <a:ext cx="3096344" cy="646331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关闭打开的文件</a:t>
            </a:r>
          </a:p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关闭网络连接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77716" y="1124744"/>
            <a:ext cx="6324600" cy="54102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try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// The guarded region: Dangerous activities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// that might throw A, B, or C 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catch(A a1)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// Handler for situation A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catch(B b1)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// Handler for situation B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catch(C c1)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// Handler for situation C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finally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// Activities that happen every time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175988A-2BEC-A540-ADCC-8391D6D6879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6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06334" y="156898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Chapter7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0136" y="157585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Chapter8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23992" y="1496974"/>
            <a:ext cx="0" cy="47403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04112" y="2122978"/>
            <a:ext cx="3096344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异常处理</a:t>
            </a:r>
            <a:endParaRPr lang="en-US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207568" y="2132856"/>
            <a:ext cx="3672408" cy="3359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>
                <a:latin typeface="Calibri" pitchFamily="34" charset="0"/>
              </a:rPr>
              <a:t>Java</a:t>
            </a:r>
            <a:r>
              <a:rPr lang="zh-CN" altLang="en-US" sz="2400" dirty="0">
                <a:latin typeface="Calibri" pitchFamily="34" charset="0"/>
              </a:rPr>
              <a:t>常用类及其</a:t>
            </a:r>
            <a:r>
              <a:rPr lang="en-US" altLang="zh-CN" sz="2400" dirty="0">
                <a:latin typeface="Calibri" pitchFamily="34" charset="0"/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err="1">
                <a:latin typeface="Calibri" pitchFamily="34" charset="0"/>
              </a:rPr>
              <a:t>Java.lang.Object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dirty="0" err="1">
                <a:latin typeface="Calibri" pitchFamily="34" charset="0"/>
              </a:rPr>
              <a:t>Java.lang.System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Calibri" pitchFamily="34" charset="0"/>
              </a:rPr>
              <a:t>基本数据类型的包装类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Calibri" pitchFamily="34" charset="0"/>
              </a:rPr>
              <a:t>字符串操作类</a:t>
            </a:r>
            <a:endParaRPr lang="en-US" altLang="zh-CN" sz="2400" dirty="0">
              <a:latin typeface="Calibri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>
                <a:latin typeface="Calibri" pitchFamily="34" charset="0"/>
              </a:rPr>
              <a:t>常用对象操作类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44122920-DFF0-B041-A2DF-B1BAD6E8DCA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36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31804" y="206462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异常的抛出</a:t>
            </a:r>
          </a:p>
        </p:txBody>
      </p:sp>
      <p:cxnSp>
        <p:nvCxnSpPr>
          <p:cNvPr id="21" name="直接箭头连接符 20"/>
          <p:cNvCxnSpPr>
            <a:stCxn id="20" idx="2"/>
            <a:endCxn id="23" idx="0"/>
          </p:cNvCxnSpPr>
          <p:nvPr/>
        </p:nvCxnSpPr>
        <p:spPr>
          <a:xfrm flipH="1">
            <a:off x="4079776" y="2526288"/>
            <a:ext cx="2088232" cy="11187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  <a:endCxn id="24" idx="0"/>
          </p:cNvCxnSpPr>
          <p:nvPr/>
        </p:nvCxnSpPr>
        <p:spPr>
          <a:xfrm>
            <a:off x="6168008" y="2526289"/>
            <a:ext cx="2232248" cy="11011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83632" y="3645025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自动抛出</a:t>
            </a:r>
          </a:p>
        </p:txBody>
      </p:sp>
      <p:sp>
        <p:nvSpPr>
          <p:cNvPr id="24" name="矩形 23"/>
          <p:cNvSpPr/>
          <p:nvPr/>
        </p:nvSpPr>
        <p:spPr>
          <a:xfrm>
            <a:off x="7104112" y="3627404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主动抛出</a:t>
            </a:r>
          </a:p>
        </p:txBody>
      </p:sp>
      <p:cxnSp>
        <p:nvCxnSpPr>
          <p:cNvPr id="25" name="直接箭头连接符 24"/>
          <p:cNvCxnSpPr>
            <a:stCxn id="23" idx="2"/>
            <a:endCxn id="26" idx="0"/>
          </p:cNvCxnSpPr>
          <p:nvPr/>
        </p:nvCxnSpPr>
        <p:spPr>
          <a:xfrm>
            <a:off x="4079777" y="4454734"/>
            <a:ext cx="6279" cy="10062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699901" y="5460958"/>
            <a:ext cx="2772308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thorws</a:t>
            </a:r>
            <a:r>
              <a:rPr lang="en-US" altLang="zh-CN" sz="20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Exceptions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9" name="直接箭头连接符 28"/>
          <p:cNvCxnSpPr>
            <a:endCxn id="30" idx="0"/>
          </p:cNvCxnSpPr>
          <p:nvPr/>
        </p:nvCxnSpPr>
        <p:spPr>
          <a:xfrm>
            <a:off x="8393978" y="4435117"/>
            <a:ext cx="6279" cy="10062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7014102" y="5441341"/>
            <a:ext cx="2772308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throw</a:t>
            </a: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new </a:t>
            </a:r>
            <a:r>
              <a:rPr lang="en-US" altLang="zh-CN" sz="2000" dirty="0" err="1">
                <a:latin typeface="Tahoma" pitchFamily="34" charset="0"/>
                <a:ea typeface="华文中宋" pitchFamily="2" charset="-122"/>
              </a:rPr>
              <a:t>NullPointerException</a:t>
            </a: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();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2207568" y="2146920"/>
            <a:ext cx="8136904" cy="28109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void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parseObj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(String s) </a:t>
            </a:r>
            <a:r>
              <a:rPr lang="en-US" altLang="zh-CN" sz="28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throws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8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NullPointerException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	 if (s == null)</a:t>
            </a:r>
          </a:p>
          <a:p>
            <a:pPr marL="342900" indent="-34290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	 	</a:t>
            </a:r>
            <a:r>
              <a:rPr lang="en-US" altLang="zh-CN" sz="28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throw new </a:t>
            </a:r>
            <a:r>
              <a:rPr lang="en-US" altLang="zh-CN" sz="28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NullPointerException</a:t>
            </a:r>
            <a:r>
              <a:rPr lang="en-US" altLang="zh-CN" sz="28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	 … …;</a:t>
            </a:r>
          </a:p>
          <a:p>
            <a:pPr marL="342900" indent="-342900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}</a:t>
            </a:r>
          </a:p>
        </p:txBody>
      </p:sp>
      <p:sp>
        <p:nvSpPr>
          <p:cNvPr id="5" name="任意多边形 4"/>
          <p:cNvSpPr/>
          <p:nvPr/>
        </p:nvSpPr>
        <p:spPr>
          <a:xfrm>
            <a:off x="2051491" y="1512277"/>
            <a:ext cx="1090295" cy="1781908"/>
          </a:xfrm>
          <a:custGeom>
            <a:avLst/>
            <a:gdLst>
              <a:gd name="connsiteX0" fmla="*/ 1090295 w 1090295"/>
              <a:gd name="connsiteY0" fmla="*/ 1781908 h 1781908"/>
              <a:gd name="connsiteX1" fmla="*/ 410356 w 1090295"/>
              <a:gd name="connsiteY1" fmla="*/ 1430215 h 1781908"/>
              <a:gd name="connsiteX2" fmla="*/ 48 w 1090295"/>
              <a:gd name="connsiteY2" fmla="*/ 609600 h 1781908"/>
              <a:gd name="connsiteX3" fmla="*/ 433802 w 1090295"/>
              <a:gd name="connsiteY3" fmla="*/ 0 h 1781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295" h="1781908">
                <a:moveTo>
                  <a:pt x="1090295" y="1781908"/>
                </a:moveTo>
                <a:cubicBezTo>
                  <a:pt x="841179" y="1703753"/>
                  <a:pt x="592064" y="1625599"/>
                  <a:pt x="410356" y="1430215"/>
                </a:cubicBezTo>
                <a:cubicBezTo>
                  <a:pt x="228648" y="1234831"/>
                  <a:pt x="-3860" y="847969"/>
                  <a:pt x="48" y="609600"/>
                </a:cubicBezTo>
                <a:cubicBezTo>
                  <a:pt x="3956" y="371231"/>
                  <a:pt x="218879" y="185615"/>
                  <a:pt x="433802" y="0"/>
                </a:cubicBezTo>
              </a:path>
            </a:pathLst>
          </a:custGeom>
          <a:ln w="28575">
            <a:solidFill>
              <a:schemeClr val="accent5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567608" y="1055639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程序执行到此处一定抛出一个异常（由用户抛出）</a:t>
            </a:r>
          </a:p>
        </p:txBody>
      </p:sp>
      <p:sp>
        <p:nvSpPr>
          <p:cNvPr id="7" name="任意多边形 6"/>
          <p:cNvSpPr/>
          <p:nvPr/>
        </p:nvSpPr>
        <p:spPr>
          <a:xfrm>
            <a:off x="6025663" y="1406770"/>
            <a:ext cx="363415" cy="855785"/>
          </a:xfrm>
          <a:custGeom>
            <a:avLst/>
            <a:gdLst>
              <a:gd name="connsiteX0" fmla="*/ 0 w 363415"/>
              <a:gd name="connsiteY0" fmla="*/ 855785 h 855785"/>
              <a:gd name="connsiteX1" fmla="*/ 70338 w 363415"/>
              <a:gd name="connsiteY1" fmla="*/ 304800 h 855785"/>
              <a:gd name="connsiteX2" fmla="*/ 363415 w 363415"/>
              <a:gd name="connsiteY2" fmla="*/ 0 h 855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415" h="855785">
                <a:moveTo>
                  <a:pt x="0" y="855785"/>
                </a:moveTo>
                <a:cubicBezTo>
                  <a:pt x="4884" y="651608"/>
                  <a:pt x="9769" y="447431"/>
                  <a:pt x="70338" y="304800"/>
                </a:cubicBezTo>
                <a:cubicBezTo>
                  <a:pt x="130907" y="162169"/>
                  <a:pt x="291123" y="60569"/>
                  <a:pt x="363415" y="0"/>
                </a:cubicBezTo>
              </a:path>
            </a:pathLst>
          </a:custGeom>
          <a:ln w="28575">
            <a:solidFill>
              <a:schemeClr val="accent5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456040" y="836713"/>
            <a:ext cx="2160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告诉程序这里可能有异常，如果有异常发生了就向上抛出</a:t>
            </a: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C3B0D8B1-2B7D-4E4A-8468-63AECA9D100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00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 autoUpdateAnimBg="0"/>
      <p:bldP spid="5" grpId="0" animBg="1"/>
      <p:bldP spid="6" grpId="0"/>
      <p:bldP spid="7" grpId="0" animBg="1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31804" y="206462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异常类的选择</a:t>
            </a:r>
          </a:p>
        </p:txBody>
      </p:sp>
      <p:cxnSp>
        <p:nvCxnSpPr>
          <p:cNvPr id="21" name="直接箭头连接符 20"/>
          <p:cNvCxnSpPr>
            <a:stCxn id="20" idx="2"/>
            <a:endCxn id="23" idx="0"/>
          </p:cNvCxnSpPr>
          <p:nvPr/>
        </p:nvCxnSpPr>
        <p:spPr>
          <a:xfrm flipH="1">
            <a:off x="4079776" y="2526288"/>
            <a:ext cx="2088232" cy="11187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  <a:endCxn id="24" idx="0"/>
          </p:cNvCxnSpPr>
          <p:nvPr/>
        </p:nvCxnSpPr>
        <p:spPr>
          <a:xfrm>
            <a:off x="6168008" y="2526289"/>
            <a:ext cx="2232248" cy="11011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83632" y="3645025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系统自带异常</a:t>
            </a:r>
          </a:p>
        </p:txBody>
      </p:sp>
      <p:sp>
        <p:nvSpPr>
          <p:cNvPr id="24" name="矩形 23"/>
          <p:cNvSpPr/>
          <p:nvPr/>
        </p:nvSpPr>
        <p:spPr>
          <a:xfrm>
            <a:off x="7104112" y="3627404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程序员设计的异常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92CB2F86-773C-D940-AD9D-D5941B1C824F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5578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D90BD7-3785-214F-825B-6252402D1512}"/>
              </a:ext>
            </a:extLst>
          </p:cNvPr>
          <p:cNvSpPr txBox="1"/>
          <p:nvPr/>
        </p:nvSpPr>
        <p:spPr>
          <a:xfrm>
            <a:off x="5303912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用户自定义异常例子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48FD97-87C0-914B-8C87-E031E489BA2E}"/>
              </a:ext>
            </a:extLst>
          </p:cNvPr>
          <p:cNvSpPr txBox="1"/>
          <p:nvPr/>
        </p:nvSpPr>
        <p:spPr>
          <a:xfrm>
            <a:off x="6816080" y="1399950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定义一个异常类，在类中定义这个遇到异常后要进行怎样的处理（例如：记录日志等）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36DEFD-3284-714B-9677-D4DCF014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8799"/>
            <a:ext cx="4591794" cy="1265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E3DA9B2D-CF0F-B247-8993-BFA6E6B7C5D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7560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D90BD7-3785-214F-825B-6252402D1512}"/>
              </a:ext>
            </a:extLst>
          </p:cNvPr>
          <p:cNvSpPr txBox="1"/>
          <p:nvPr/>
        </p:nvSpPr>
        <p:spPr>
          <a:xfrm>
            <a:off x="5303912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用户自定义异常例子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48FD97-87C0-914B-8C87-E031E489BA2E}"/>
              </a:ext>
            </a:extLst>
          </p:cNvPr>
          <p:cNvSpPr txBox="1"/>
          <p:nvPr/>
        </p:nvSpPr>
        <p:spPr>
          <a:xfrm>
            <a:off x="6816080" y="1399950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定义一个异常类，在类中定义这个遇到异常后要进行怎样的处理（例如：记录日志等）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36DEFD-3284-714B-9677-D4DCF014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8799"/>
            <a:ext cx="4591794" cy="1265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17E5A9-74EA-7A4C-B818-75DBC2957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07889"/>
            <a:ext cx="5900266" cy="3750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FC0D7F8-A14F-AD4A-BCE5-264FD4200054}"/>
              </a:ext>
            </a:extLst>
          </p:cNvPr>
          <p:cNvSpPr/>
          <p:nvPr/>
        </p:nvSpPr>
        <p:spPr>
          <a:xfrm>
            <a:off x="2360069" y="3143443"/>
            <a:ext cx="5248099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DCAA96-BC9A-8842-BA7F-D406D3133DEA}"/>
              </a:ext>
            </a:extLst>
          </p:cNvPr>
          <p:cNvSpPr txBox="1"/>
          <p:nvPr/>
        </p:nvSpPr>
        <p:spPr>
          <a:xfrm>
            <a:off x="8101397" y="2975327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告诉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函数可能会有问题，并在出错的条件满足时抛出异常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1A4BC66-074D-BC4A-B601-000ECA5817D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903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D90BD7-3785-214F-825B-6252402D1512}"/>
              </a:ext>
            </a:extLst>
          </p:cNvPr>
          <p:cNvSpPr txBox="1"/>
          <p:nvPr/>
        </p:nvSpPr>
        <p:spPr>
          <a:xfrm>
            <a:off x="5303912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用户自定义异常例子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48FD97-87C0-914B-8C87-E031E489BA2E}"/>
              </a:ext>
            </a:extLst>
          </p:cNvPr>
          <p:cNvSpPr txBox="1"/>
          <p:nvPr/>
        </p:nvSpPr>
        <p:spPr>
          <a:xfrm>
            <a:off x="6816080" y="1399950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定义一个异常类，在类中定义这个遇到异常后要进行怎样的处理（例如：记录日志等）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36DEFD-3284-714B-9677-D4DCF014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8799"/>
            <a:ext cx="4591794" cy="1265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17E5A9-74EA-7A4C-B818-75DBC2957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07889"/>
            <a:ext cx="5900266" cy="3750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FC0D7F8-A14F-AD4A-BCE5-264FD4200054}"/>
              </a:ext>
            </a:extLst>
          </p:cNvPr>
          <p:cNvSpPr/>
          <p:nvPr/>
        </p:nvSpPr>
        <p:spPr>
          <a:xfrm>
            <a:off x="2423593" y="4427906"/>
            <a:ext cx="5248099" cy="1377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DCAA96-BC9A-8842-BA7F-D406D3133DEA}"/>
              </a:ext>
            </a:extLst>
          </p:cNvPr>
          <p:cNvSpPr txBox="1"/>
          <p:nvPr/>
        </p:nvSpPr>
        <p:spPr>
          <a:xfrm>
            <a:off x="8101397" y="2975327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告诉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函数可能会有问题，并在出错的条件满足时抛出异常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FE038C-17DF-E64C-8C13-0242D5A24518}"/>
              </a:ext>
            </a:extLst>
          </p:cNvPr>
          <p:cNvSpPr txBox="1"/>
          <p:nvPr/>
        </p:nvSpPr>
        <p:spPr>
          <a:xfrm>
            <a:off x="8087038" y="4552033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在调用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函数的地方使用</a:t>
            </a:r>
            <a:r>
              <a:rPr kumimoji="1" lang="en-US" altLang="zh-CN" dirty="0"/>
              <a:t>try-catch</a:t>
            </a:r>
            <a:r>
              <a:rPr kumimoji="1" lang="zh-CN" altLang="en-US" dirty="0"/>
              <a:t>来捕获抛出的异常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8794AD4F-3FB2-B849-86AC-1EB7D7430D4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798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DD90BD7-3785-214F-825B-6252402D1512}"/>
              </a:ext>
            </a:extLst>
          </p:cNvPr>
          <p:cNvSpPr txBox="1"/>
          <p:nvPr/>
        </p:nvSpPr>
        <p:spPr>
          <a:xfrm>
            <a:off x="5303912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用户自定义异常例子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B48FD97-87C0-914B-8C87-E031E489BA2E}"/>
              </a:ext>
            </a:extLst>
          </p:cNvPr>
          <p:cNvSpPr txBox="1"/>
          <p:nvPr/>
        </p:nvSpPr>
        <p:spPr>
          <a:xfrm>
            <a:off x="6816080" y="1399950"/>
            <a:ext cx="3563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定义一个异常类，在类中定义这个遇到异常后要进行怎样的处理（例如：记录日志等）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E36DEFD-3284-714B-9677-D4DCF014F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298799"/>
            <a:ext cx="4591794" cy="12651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017E5A9-74EA-7A4C-B818-75DBC29572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807889"/>
            <a:ext cx="5900266" cy="37504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FC0D7F8-A14F-AD4A-BCE5-264FD4200054}"/>
              </a:ext>
            </a:extLst>
          </p:cNvPr>
          <p:cNvSpPr/>
          <p:nvPr/>
        </p:nvSpPr>
        <p:spPr>
          <a:xfrm>
            <a:off x="2423593" y="4427906"/>
            <a:ext cx="5248099" cy="13773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DCAA96-BC9A-8842-BA7F-D406D3133DEA}"/>
              </a:ext>
            </a:extLst>
          </p:cNvPr>
          <p:cNvSpPr txBox="1"/>
          <p:nvPr/>
        </p:nvSpPr>
        <p:spPr>
          <a:xfrm>
            <a:off x="8101397" y="2975327"/>
            <a:ext cx="2160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告诉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，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函数可能会有问题，并在出错的条件满足时抛出异常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DFE038C-17DF-E64C-8C13-0242D5A24518}"/>
              </a:ext>
            </a:extLst>
          </p:cNvPr>
          <p:cNvSpPr txBox="1"/>
          <p:nvPr/>
        </p:nvSpPr>
        <p:spPr>
          <a:xfrm>
            <a:off x="8087038" y="4552033"/>
            <a:ext cx="2160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在调用</a:t>
            </a:r>
            <a:r>
              <a:rPr kumimoji="1" lang="en-US" altLang="zh-CN" dirty="0"/>
              <a:t>f</a:t>
            </a:r>
            <a:r>
              <a:rPr kumimoji="1" lang="zh-CN" altLang="en-US" dirty="0"/>
              <a:t>函数的地方使用</a:t>
            </a:r>
            <a:r>
              <a:rPr kumimoji="1" lang="en-US" altLang="zh-CN" dirty="0"/>
              <a:t>try-catch</a:t>
            </a:r>
            <a:r>
              <a:rPr kumimoji="1" lang="zh-CN" altLang="en-US" dirty="0"/>
              <a:t>来捕获抛出的异常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A6074F-E909-2E4B-B662-F5C6BAA84D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995" y="5659344"/>
            <a:ext cx="3571303" cy="11073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E49990A4-8AF9-C945-ADE1-197098B57EF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61489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B4B4615-C6C0-364B-8FA5-F63AAD35F8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638" y="1325562"/>
            <a:ext cx="6223000" cy="5257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8CB20F0-C699-FD48-9728-EA8F40F58F5A}"/>
              </a:ext>
            </a:extLst>
          </p:cNvPr>
          <p:cNvSpPr txBox="1"/>
          <p:nvPr/>
        </p:nvSpPr>
        <p:spPr>
          <a:xfrm>
            <a:off x="5375920" y="51502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zh-CN" altLang="en-US" dirty="0">
                <a:solidFill>
                  <a:srgbClr val="C00000"/>
                </a:solidFill>
              </a:rPr>
              <a:t>参数检测</a:t>
            </a:r>
            <a:r>
              <a:rPr kumimoji="1" lang="zh-CN" altLang="en-US" dirty="0"/>
              <a:t>为例：</a:t>
            </a:r>
            <a:endParaRPr kumimoji="1" lang="en-US" altLang="zh-CN" dirty="0"/>
          </a:p>
          <a:p>
            <a:r>
              <a:rPr kumimoji="1" lang="zh-CN" altLang="en-US" dirty="0"/>
              <a:t>不使用异常机制，程序员手动处理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ADE76A-6FEB-6448-9034-DECDD51694DF}"/>
              </a:ext>
            </a:extLst>
          </p:cNvPr>
          <p:cNvSpPr txBox="1"/>
          <p:nvPr/>
        </p:nvSpPr>
        <p:spPr>
          <a:xfrm>
            <a:off x="8400256" y="2420888"/>
            <a:ext cx="1810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每次需要进行参数检验的时候，都要写重复代码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88AF451-F078-334F-8FF3-E2AFB87AA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336" y="4365104"/>
            <a:ext cx="2057400" cy="1244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5A7EB03F-C89F-C24B-89C3-99DF70F7372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35218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B20F0-C699-FD48-9728-EA8F40F58F5A}"/>
              </a:ext>
            </a:extLst>
          </p:cNvPr>
          <p:cNvSpPr txBox="1"/>
          <p:nvPr/>
        </p:nvSpPr>
        <p:spPr>
          <a:xfrm>
            <a:off x="5375920" y="31911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zh-CN" altLang="en-US" dirty="0">
                <a:solidFill>
                  <a:srgbClr val="C00000"/>
                </a:solidFill>
              </a:rPr>
              <a:t>参数检测</a:t>
            </a:r>
            <a:r>
              <a:rPr kumimoji="1" lang="zh-CN" altLang="en-US" dirty="0"/>
              <a:t>为例：</a:t>
            </a:r>
            <a:endParaRPr kumimoji="1" lang="en-US" altLang="zh-CN" dirty="0"/>
          </a:p>
          <a:p>
            <a:r>
              <a:rPr kumimoji="1" lang="zh-CN" altLang="en-US" dirty="0"/>
              <a:t>采用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自带的检验参数异常类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5ADE76A-6FEB-6448-9034-DECDD51694DF}"/>
              </a:ext>
            </a:extLst>
          </p:cNvPr>
          <p:cNvSpPr txBox="1"/>
          <p:nvPr/>
        </p:nvSpPr>
        <p:spPr>
          <a:xfrm>
            <a:off x="8616280" y="2520815"/>
            <a:ext cx="18105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IllegalArgumentExcption</a:t>
            </a:r>
            <a:r>
              <a:rPr kumimoji="1" lang="zh-CN" altLang="en-US" dirty="0"/>
              <a:t>中有对参数异常检测的通用处理方法，直接使用即可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D7476-2D50-FD49-8245-9F881CE50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1103852"/>
            <a:ext cx="6560232" cy="51118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748918B-233E-F543-AB78-F6F22C567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915" y="5754150"/>
            <a:ext cx="5884523" cy="10473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CE9C530A-D929-E240-B5B0-BEC7C7EDF21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876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CB20F0-C699-FD48-9728-EA8F40F58F5A}"/>
              </a:ext>
            </a:extLst>
          </p:cNvPr>
          <p:cNvSpPr txBox="1"/>
          <p:nvPr/>
        </p:nvSpPr>
        <p:spPr>
          <a:xfrm>
            <a:off x="5015880" y="38795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zh-CN" altLang="en-US" dirty="0">
                <a:solidFill>
                  <a:srgbClr val="C00000"/>
                </a:solidFill>
              </a:rPr>
              <a:t>参数检测</a:t>
            </a:r>
            <a:r>
              <a:rPr kumimoji="1" lang="zh-CN" altLang="en-US" dirty="0"/>
              <a:t>为例：</a:t>
            </a:r>
            <a:endParaRPr kumimoji="1" lang="en-US" altLang="zh-CN" dirty="0"/>
          </a:p>
          <a:p>
            <a:r>
              <a:rPr kumimoji="1" lang="zh-CN" altLang="en-US" dirty="0"/>
              <a:t>程序员自己写一个异常类，实现相同功能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442EDA-FA9B-024A-ABC2-D27C4824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13" y="1251448"/>
            <a:ext cx="5539950" cy="2538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EFAFA0-2B40-FD4A-A545-838BDD0C616B}"/>
              </a:ext>
            </a:extLst>
          </p:cNvPr>
          <p:cNvSpPr/>
          <p:nvPr/>
        </p:nvSpPr>
        <p:spPr>
          <a:xfrm>
            <a:off x="2351584" y="2708920"/>
            <a:ext cx="496855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61655-4E9E-724E-8588-0E9F86150CFA}"/>
              </a:ext>
            </a:extLst>
          </p:cNvPr>
          <p:cNvSpPr txBox="1"/>
          <p:nvPr/>
        </p:nvSpPr>
        <p:spPr>
          <a:xfrm>
            <a:off x="7752185" y="2708920"/>
            <a:ext cx="266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toString</a:t>
            </a:r>
            <a:r>
              <a:rPr kumimoji="1" lang="zh-CN" altLang="en-US" dirty="0"/>
              <a:t>方法是继承自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类，用于将对象转成字符串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8075005-FB3F-4C48-955C-82AB80435B4D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990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442EDA-FA9B-024A-ABC2-D27C48248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113" y="1251448"/>
            <a:ext cx="5539950" cy="25387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DBEFAFA0-2B40-FD4A-A545-838BDD0C616B}"/>
              </a:ext>
            </a:extLst>
          </p:cNvPr>
          <p:cNvSpPr/>
          <p:nvPr/>
        </p:nvSpPr>
        <p:spPr>
          <a:xfrm>
            <a:off x="2351584" y="2708920"/>
            <a:ext cx="4968552" cy="8640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361655-4E9E-724E-8588-0E9F86150CFA}"/>
              </a:ext>
            </a:extLst>
          </p:cNvPr>
          <p:cNvSpPr txBox="1"/>
          <p:nvPr/>
        </p:nvSpPr>
        <p:spPr>
          <a:xfrm>
            <a:off x="7752185" y="2708920"/>
            <a:ext cx="26612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toString</a:t>
            </a:r>
            <a:r>
              <a:rPr kumimoji="1" lang="zh-CN" altLang="en-US" dirty="0"/>
              <a:t>方法是继承自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类，用于将对象转成字符串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627D5EE-50FF-8145-B948-CB2E2CF0E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39" y="2520815"/>
            <a:ext cx="5884524" cy="41886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1303EC5-B4C4-FA40-ABD2-91DBC726E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876" y="4176698"/>
            <a:ext cx="5254400" cy="8301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9CAA1CE-E228-4C4A-901B-3F6CADB91307}"/>
              </a:ext>
            </a:extLst>
          </p:cNvPr>
          <p:cNvSpPr txBox="1"/>
          <p:nvPr/>
        </p:nvSpPr>
        <p:spPr>
          <a:xfrm>
            <a:off x="5015880" y="387952"/>
            <a:ext cx="4608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以</a:t>
            </a:r>
            <a:r>
              <a:rPr kumimoji="1" lang="zh-CN" altLang="en-US" dirty="0">
                <a:solidFill>
                  <a:srgbClr val="C00000"/>
                </a:solidFill>
              </a:rPr>
              <a:t>参数检测</a:t>
            </a:r>
            <a:r>
              <a:rPr kumimoji="1" lang="zh-CN" altLang="en-US" dirty="0"/>
              <a:t>为例：</a:t>
            </a:r>
            <a:endParaRPr kumimoji="1" lang="en-US" altLang="zh-CN" dirty="0"/>
          </a:p>
          <a:p>
            <a:r>
              <a:rPr kumimoji="1" lang="zh-CN" altLang="en-US" dirty="0"/>
              <a:t>程序员自己写一个异常类，实现相同功能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8BB10232-30E9-C345-9BA7-C9D2FD903B6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890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991544" y="5642084"/>
            <a:ext cx="8495638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语言利用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异常事件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来使程序获得处理错误的能力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7568" y="1484784"/>
            <a:ext cx="7488832" cy="18737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Error always happens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外部问题：硬盘故障、网络故障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内部问题：数组越界、内存溢出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…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72363" y="3861048"/>
            <a:ext cx="3935071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如何定位程序出错的位置？</a:t>
            </a:r>
            <a:endParaRPr lang="en-US" altLang="zh-CN" sz="24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如何有针对性的解决问题？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A58E166-9CF6-A442-B6D4-EB69C971EE1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08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Exception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31804" y="2064624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异常类的选择</a:t>
            </a:r>
          </a:p>
        </p:txBody>
      </p:sp>
      <p:cxnSp>
        <p:nvCxnSpPr>
          <p:cNvPr id="21" name="直接箭头连接符 20"/>
          <p:cNvCxnSpPr>
            <a:stCxn id="20" idx="2"/>
            <a:endCxn id="23" idx="0"/>
          </p:cNvCxnSpPr>
          <p:nvPr/>
        </p:nvCxnSpPr>
        <p:spPr>
          <a:xfrm flipH="1">
            <a:off x="4079776" y="2526288"/>
            <a:ext cx="2088232" cy="111873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20" idx="2"/>
            <a:endCxn id="24" idx="0"/>
          </p:cNvCxnSpPr>
          <p:nvPr/>
        </p:nvCxnSpPr>
        <p:spPr>
          <a:xfrm>
            <a:off x="6168008" y="2526289"/>
            <a:ext cx="2232248" cy="110111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2783632" y="3645025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系统自带异常</a:t>
            </a:r>
          </a:p>
        </p:txBody>
      </p:sp>
      <p:sp>
        <p:nvSpPr>
          <p:cNvPr id="24" name="矩形 23"/>
          <p:cNvSpPr/>
          <p:nvPr/>
        </p:nvSpPr>
        <p:spPr>
          <a:xfrm>
            <a:off x="7104112" y="3627404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程序员设计的异常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1631504" y="183976"/>
            <a:ext cx="8964488" cy="66294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/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class </a:t>
            </a:r>
            <a:r>
              <a:rPr lang="en-US" altLang="zh-CN" sz="24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SimpleException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extends Exception {}</a:t>
            </a:r>
          </a:p>
          <a:p>
            <a:pPr marL="342900" indent="-342900"/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SimpleExceptionDemo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public void f()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throws </a:t>
            </a:r>
            <a:r>
              <a:rPr lang="en-US" altLang="zh-CN" sz="24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SimpleException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("Throw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SimpleException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from f()");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throw new </a:t>
            </a:r>
            <a:r>
              <a:rPr lang="en-US" altLang="zh-CN" sz="24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SimpleException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public static void main(String[]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SimpleExceptionDemo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sed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= new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SimpleExceptionDemo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try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sed.f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} catch(</a:t>
            </a:r>
            <a:r>
              <a:rPr lang="en-US" altLang="zh-CN" sz="24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SimpleException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e) {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	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(e);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("Caught it!");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 }</a:t>
            </a:r>
          </a:p>
          <a:p>
            <a:pPr marL="342900" indent="-342900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068888" y="3684240"/>
            <a:ext cx="4419600" cy="1905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/>
            <a:r>
              <a:rPr lang="zh-CN" altLang="en-US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运行结果</a:t>
            </a: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:</a:t>
            </a:r>
          </a:p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Throw </a:t>
            </a:r>
            <a:r>
              <a:rPr lang="en-US" altLang="zh-CN" sz="24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SimpleException</a:t>
            </a:r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 from f()</a:t>
            </a:r>
          </a:p>
          <a:p>
            <a:pPr marL="342900" indent="-342900"/>
            <a:r>
              <a:rPr lang="en-US" altLang="zh-CN" sz="24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SimpleException</a:t>
            </a:r>
            <a:endParaRPr lang="en-US" altLang="zh-CN" sz="24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marL="342900" indent="-342900"/>
            <a:r>
              <a:rPr lang="en-US" altLang="zh-CN" sz="24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Caught it!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36160" y="40466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自定义异常</a:t>
            </a:r>
          </a:p>
        </p:txBody>
      </p:sp>
    </p:spTree>
    <p:extLst>
      <p:ext uri="{BB962C8B-B14F-4D97-AF65-F5344CB8AC3E}">
        <p14:creationId xmlns:p14="http://schemas.microsoft.com/office/powerpoint/2010/main" val="6355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17" grpId="0" animBg="1" autoUpdateAnimBg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02221" y="1772816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程序运行至错误位置</a:t>
            </a:r>
          </a:p>
        </p:txBody>
      </p:sp>
      <p:sp>
        <p:nvSpPr>
          <p:cNvPr id="9" name="矩形 8"/>
          <p:cNvSpPr/>
          <p:nvPr/>
        </p:nvSpPr>
        <p:spPr>
          <a:xfrm>
            <a:off x="2798918" y="3068960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产生一个异常事件</a:t>
            </a:r>
          </a:p>
        </p:txBody>
      </p:sp>
      <p:sp>
        <p:nvSpPr>
          <p:cNvPr id="10" name="矩形 9"/>
          <p:cNvSpPr/>
          <p:nvPr/>
        </p:nvSpPr>
        <p:spPr>
          <a:xfrm>
            <a:off x="2822364" y="4365104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向系统抛出异常事件</a:t>
            </a:r>
          </a:p>
        </p:txBody>
      </p:sp>
      <p:sp>
        <p:nvSpPr>
          <p:cNvPr id="11" name="矩形 10"/>
          <p:cNvSpPr/>
          <p:nvPr/>
        </p:nvSpPr>
        <p:spPr>
          <a:xfrm>
            <a:off x="2802221" y="5661248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系统捕获该异常</a:t>
            </a:r>
          </a:p>
        </p:txBody>
      </p:sp>
      <p:cxnSp>
        <p:nvCxnSpPr>
          <p:cNvPr id="6" name="直接箭头连接符 5"/>
          <p:cNvCxnSpPr>
            <a:stCxn id="8" idx="2"/>
            <a:endCxn id="9" idx="0"/>
          </p:cNvCxnSpPr>
          <p:nvPr/>
        </p:nvCxnSpPr>
        <p:spPr>
          <a:xfrm flipH="1">
            <a:off x="4383095" y="2492896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79792" y="3789040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363096" y="5085184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58606" y="4479504"/>
            <a:ext cx="239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throws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38219" y="3198168"/>
            <a:ext cx="2751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generates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8606" y="5540679"/>
            <a:ext cx="3797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catches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沿调用的逆向顺序寻找出错位置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DF306DF-75B7-6E47-9CF3-1E82208AB98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247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802221" y="1772816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程序运行至错误位置</a:t>
            </a:r>
          </a:p>
        </p:txBody>
      </p:sp>
      <p:sp>
        <p:nvSpPr>
          <p:cNvPr id="9" name="矩形 8"/>
          <p:cNvSpPr/>
          <p:nvPr/>
        </p:nvSpPr>
        <p:spPr>
          <a:xfrm>
            <a:off x="2798918" y="3068960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产生一个异常事件</a:t>
            </a:r>
          </a:p>
        </p:txBody>
      </p:sp>
      <p:sp>
        <p:nvSpPr>
          <p:cNvPr id="10" name="矩形 9"/>
          <p:cNvSpPr/>
          <p:nvPr/>
        </p:nvSpPr>
        <p:spPr>
          <a:xfrm>
            <a:off x="2822364" y="4365104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向系统抛出异常事件</a:t>
            </a:r>
          </a:p>
        </p:txBody>
      </p:sp>
      <p:sp>
        <p:nvSpPr>
          <p:cNvPr id="11" name="矩形 10"/>
          <p:cNvSpPr/>
          <p:nvPr/>
        </p:nvSpPr>
        <p:spPr>
          <a:xfrm>
            <a:off x="2802221" y="5661248"/>
            <a:ext cx="3168352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系统捕获该异常</a:t>
            </a:r>
          </a:p>
        </p:txBody>
      </p:sp>
      <p:cxnSp>
        <p:nvCxnSpPr>
          <p:cNvPr id="6" name="直接箭头连接符 5"/>
          <p:cNvCxnSpPr>
            <a:stCxn id="8" idx="2"/>
            <a:endCxn id="9" idx="0"/>
          </p:cNvCxnSpPr>
          <p:nvPr/>
        </p:nvCxnSpPr>
        <p:spPr>
          <a:xfrm flipH="1">
            <a:off x="4383095" y="2492896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>
            <a:off x="4379792" y="3789040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4363096" y="5085184"/>
            <a:ext cx="3303" cy="57606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258606" y="4479504"/>
            <a:ext cx="23918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throws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38219" y="3198168"/>
            <a:ext cx="27517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generates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258606" y="5540679"/>
            <a:ext cx="37978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catches 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Exception</a:t>
            </a:r>
          </a:p>
          <a:p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沿调用的逆向顺序寻找出错位置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6EFE3E4-99FD-D14F-A632-3A667EFC4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077073"/>
            <a:ext cx="9144000" cy="1182233"/>
          </a:xfrm>
          <a:prstGeom prst="rect">
            <a:avLst/>
          </a:prstGeom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AFB7F218-EC48-F445-8AB1-A99AD6E299B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4749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1741459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采用异常处理有什么好处？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对正常代码与错误代码进行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对错误进行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沿方法调用堆栈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出错位置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6168008" y="1844824"/>
            <a:ext cx="4320480" cy="266429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readFile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(“Read!”);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open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determine its size;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allocate that much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read the file into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close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1631504" y="1844824"/>
            <a:ext cx="4464496" cy="34038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readFile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(“Read!”);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open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determine its size;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allocate that much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read the file into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close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} catch (Exception)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doSomething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F3E03E5-2E1E-9949-A98A-1C4F6959720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9618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 autoUpdateAnimBg="0"/>
      <p:bldP spid="21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1741459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采用异常处理有什么好处？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对正常代码与错误代码进行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对错误进行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沿方法调用堆栈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出错位置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631504" y="980728"/>
            <a:ext cx="4464496" cy="5852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readFile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(“Read!”);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open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determine its size;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allocate that much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read the file into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close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1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fileOpenFailed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)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doSomething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1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sizeDeterminationFailed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doSomething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1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memoryAllocationFailed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doSomething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1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readFailed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doSomething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    } catch (</a:t>
            </a:r>
            <a:r>
              <a:rPr lang="en-US" altLang="zh-CN" sz="2100" dirty="0" err="1">
                <a:solidFill>
                  <a:schemeClr val="accent6"/>
                </a:solidFill>
                <a:latin typeface="+mj-lt"/>
                <a:ea typeface="华文中宋" pitchFamily="2" charset="-122"/>
              </a:rPr>
              <a:t>fileCloseFailed</a:t>
            </a:r>
            <a:r>
              <a:rPr lang="en-US" altLang="zh-CN" sz="21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1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doSomething</a:t>
            </a: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1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168008" y="1844824"/>
            <a:ext cx="4320480" cy="2664296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readFile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(“Read!”);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open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determine its size;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allocate that much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read the file into memory;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close the file;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E2A52183-1845-7547-AB06-1FA9A6942DC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012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9536" y="1741459"/>
            <a:ext cx="48965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采用异常处理有什么好处？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对正常代码与错误代码进行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隔离</a:t>
            </a:r>
            <a:endParaRPr lang="en-US" altLang="zh-CN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对错误进行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分类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沿方法调用堆栈</a:t>
            </a:r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定位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出错位置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168008" y="1844824"/>
            <a:ext cx="4320480" cy="31683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method1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call method2;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method2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call method3;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method3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call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readFile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1631504" y="1844824"/>
            <a:ext cx="4464496" cy="38884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method1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call method2;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} catch (exception)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doErrorProcessing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method2 </a:t>
            </a:r>
            <a:r>
              <a:rPr lang="en-US" altLang="zh-CN" sz="20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throws exception 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call method3;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method3 </a:t>
            </a:r>
            <a:r>
              <a:rPr lang="en-US" altLang="zh-CN" sz="2000" dirty="0">
                <a:solidFill>
                  <a:schemeClr val="accent6"/>
                </a:solidFill>
                <a:latin typeface="+mj-lt"/>
                <a:ea typeface="华文中宋" pitchFamily="2" charset="-122"/>
              </a:rPr>
              <a:t>throws exception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    call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readFile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8" name="矩形 7"/>
          <p:cNvSpPr/>
          <p:nvPr/>
        </p:nvSpPr>
        <p:spPr>
          <a:xfrm>
            <a:off x="2063552" y="6021288"/>
            <a:ext cx="7704856" cy="583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在被调用的函数抛出异常，在调用它的函数处理异常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F0EF2A77-99FE-3740-8E70-BD77F40940C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7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 autoUpdateAnimBg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639616" y="1556792"/>
            <a:ext cx="7056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331804" y="2064624"/>
            <a:ext cx="367240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异常常见的类型有哪些？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" name="直接箭头连接符 6"/>
          <p:cNvCxnSpPr>
            <a:stCxn id="5" idx="2"/>
            <a:endCxn id="15" idx="0"/>
          </p:cNvCxnSpPr>
          <p:nvPr/>
        </p:nvCxnSpPr>
        <p:spPr>
          <a:xfrm flipH="1">
            <a:off x="4079776" y="2645680"/>
            <a:ext cx="2088232" cy="99934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2"/>
            <a:endCxn id="18" idx="0"/>
          </p:cNvCxnSpPr>
          <p:nvPr/>
        </p:nvCxnSpPr>
        <p:spPr>
          <a:xfrm>
            <a:off x="6168008" y="2645681"/>
            <a:ext cx="2232248" cy="98172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2783632" y="3645025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系统定义的异常类</a:t>
            </a:r>
          </a:p>
        </p:txBody>
      </p:sp>
      <p:sp>
        <p:nvSpPr>
          <p:cNvPr id="18" name="矩形 17"/>
          <p:cNvSpPr/>
          <p:nvPr/>
        </p:nvSpPr>
        <p:spPr>
          <a:xfrm>
            <a:off x="7104112" y="3627404"/>
            <a:ext cx="2592288" cy="8097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程序员定义的异常类</a:t>
            </a:r>
          </a:p>
        </p:txBody>
      </p:sp>
      <p:cxnSp>
        <p:nvCxnSpPr>
          <p:cNvPr id="27" name="直接箭头连接符 26"/>
          <p:cNvCxnSpPr>
            <a:stCxn id="15" idx="2"/>
            <a:endCxn id="30" idx="0"/>
          </p:cNvCxnSpPr>
          <p:nvPr/>
        </p:nvCxnSpPr>
        <p:spPr>
          <a:xfrm flipH="1">
            <a:off x="2783632" y="4454734"/>
            <a:ext cx="1296144" cy="10062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955540" y="5460958"/>
            <a:ext cx="165618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IOException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079776" y="5460958"/>
            <a:ext cx="2736304" cy="7920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NullPointerException</a:t>
            </a:r>
            <a:endParaRPr lang="zh-CN" altLang="en-US" sz="20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6" name="直接箭头连接符 35"/>
          <p:cNvCxnSpPr>
            <a:stCxn id="15" idx="2"/>
            <a:endCxn id="35" idx="0"/>
          </p:cNvCxnSpPr>
          <p:nvPr/>
        </p:nvCxnSpPr>
        <p:spPr>
          <a:xfrm>
            <a:off x="4079776" y="4454734"/>
            <a:ext cx="1368152" cy="1006225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847528" y="1628800"/>
            <a:ext cx="8568952" cy="4968552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folHlink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folHlink"/>
                </a:solidFill>
                <a:latin typeface="Tahoma" pitchFamily="34" charset="0"/>
                <a:ea typeface="华文中宋" pitchFamily="2" charset="-122"/>
              </a:rPr>
              <a:t>java.lang.Throwable</a:t>
            </a: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java.lang.Error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 (</a:t>
            </a:r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严重的问题，但不需程序捕捉的错误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java.lang.LinkageError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 ... ...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 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java.lang.VirtualMachineError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	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java.lang.InternalError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	    class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java.lang.OutOfMemoryError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	    ... ...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java.lang.Exception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(</a:t>
            </a:r>
            <a:r>
              <a:rPr lang="zh-CN" altLang="en-US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程序应该捕捉的错误</a:t>
            </a:r>
            <a:r>
              <a:rPr lang="en-US" altLang="zh-CN" sz="2000" dirty="0">
                <a:solidFill>
                  <a:schemeClr val="hlink"/>
                </a:solidFill>
                <a:latin typeface="Tahoma" pitchFamily="34" charset="0"/>
                <a:ea typeface="华文中宋" pitchFamily="2" charset="-122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	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java.lang.ClassNotFoundException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java.lang.RuntimeException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(JVM</a:t>
            </a:r>
            <a:r>
              <a:rPr lang="zh-CN" altLang="en-US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正常运行时抛出的错误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	   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java.lang.ArithmeticException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   	    ... ...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   	</a:t>
            </a: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java.io.IOException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java.awt.AWTException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class </a:t>
            </a:r>
            <a:r>
              <a:rPr lang="en-US" altLang="zh-CN" sz="2000" dirty="0" err="1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java.sql.SQLException</a:t>
            </a:r>
            <a:endParaRPr lang="en-US" altLang="zh-CN" sz="2000" dirty="0">
              <a:solidFill>
                <a:srgbClr val="336600"/>
              </a:solidFill>
              <a:latin typeface="Tahoma" pitchFamily="34" charset="0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rgbClr val="336600"/>
                </a:solidFill>
                <a:latin typeface="Tahoma" pitchFamily="34" charset="0"/>
                <a:ea typeface="华文中宋" pitchFamily="2" charset="-122"/>
              </a:rPr>
              <a:t>   	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ahoma" pitchFamily="34" charset="0"/>
                <a:ea typeface="华文中宋" pitchFamily="2" charset="-122"/>
              </a:rPr>
              <a:t>... ...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699" y="83586"/>
            <a:ext cx="3216610" cy="1491960"/>
          </a:xfrm>
          <a:prstGeom prst="rect">
            <a:avLst/>
          </a:prstGeom>
        </p:spPr>
      </p:pic>
      <p:sp>
        <p:nvSpPr>
          <p:cNvPr id="19" name="object 2">
            <a:extLst>
              <a:ext uri="{FF2B5EF4-FFF2-40B4-BE49-F238E27FC236}">
                <a16:creationId xmlns:a16="http://schemas.microsoft.com/office/drawing/2014/main" id="{21BD787B-12E8-184D-860C-1F343F149B9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Sec-8: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异常处理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68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51796</TotalTime>
  <Words>2445</Words>
  <Application>Microsoft Macintosh PowerPoint</Application>
  <PresentationFormat>宽屏</PresentationFormat>
  <Paragraphs>441</Paragraphs>
  <Slides>30</Slides>
  <Notes>30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微软雅黑</vt:lpstr>
      <vt:lpstr>Arial</vt:lpstr>
      <vt:lpstr>Calibri</vt:lpstr>
      <vt:lpstr>Calibri Light</vt:lpstr>
      <vt:lpstr>Comic Sans MS</vt:lpstr>
      <vt:lpstr>Tahoma</vt:lpstr>
      <vt:lpstr>Wingdings</vt:lpstr>
      <vt:lpstr>Office 主题</vt:lpstr>
      <vt:lpstr>JAVA语言程序设计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Exception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Sampling-based Hybrid Approximate Query Processing System in the Cloud</dc:title>
  <dc:creator>wyxallen</dc:creator>
  <cp:lastModifiedBy>lsswyx@gmail.com</cp:lastModifiedBy>
  <cp:revision>2480</cp:revision>
  <dcterms:created xsi:type="dcterms:W3CDTF">2014-08-07T06:31:00Z</dcterms:created>
  <dcterms:modified xsi:type="dcterms:W3CDTF">2023-05-09T01:38:02Z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