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0" r:id="rId1"/>
  </p:sldMasterIdLst>
  <p:notesMasterIdLst>
    <p:notesMasterId r:id="rId85"/>
  </p:notesMasterIdLst>
  <p:sldIdLst>
    <p:sldId id="256" r:id="rId2"/>
    <p:sldId id="545" r:id="rId3"/>
    <p:sldId id="549" r:id="rId4"/>
    <p:sldId id="610" r:id="rId5"/>
    <p:sldId id="572" r:id="rId6"/>
    <p:sldId id="574" r:id="rId7"/>
    <p:sldId id="575" r:id="rId8"/>
    <p:sldId id="573" r:id="rId9"/>
    <p:sldId id="576" r:id="rId10"/>
    <p:sldId id="550" r:id="rId11"/>
    <p:sldId id="578" r:id="rId12"/>
    <p:sldId id="579" r:id="rId13"/>
    <p:sldId id="580" r:id="rId14"/>
    <p:sldId id="581" r:id="rId15"/>
    <p:sldId id="582" r:id="rId16"/>
    <p:sldId id="627" r:id="rId17"/>
    <p:sldId id="628" r:id="rId18"/>
    <p:sldId id="629" r:id="rId19"/>
    <p:sldId id="631" r:id="rId20"/>
    <p:sldId id="630" r:id="rId21"/>
    <p:sldId id="632" r:id="rId22"/>
    <p:sldId id="634" r:id="rId23"/>
    <p:sldId id="633" r:id="rId24"/>
    <p:sldId id="635" r:id="rId25"/>
    <p:sldId id="616" r:id="rId26"/>
    <p:sldId id="617" r:id="rId27"/>
    <p:sldId id="583" r:id="rId28"/>
    <p:sldId id="619" r:id="rId29"/>
    <p:sldId id="584" r:id="rId30"/>
    <p:sldId id="588" r:id="rId31"/>
    <p:sldId id="589" r:id="rId32"/>
    <p:sldId id="590" r:id="rId33"/>
    <p:sldId id="591" r:id="rId34"/>
    <p:sldId id="592" r:id="rId35"/>
    <p:sldId id="594" r:id="rId36"/>
    <p:sldId id="593" r:id="rId37"/>
    <p:sldId id="638" r:id="rId38"/>
    <p:sldId id="639" r:id="rId39"/>
    <p:sldId id="640" r:id="rId40"/>
    <p:sldId id="636" r:id="rId41"/>
    <p:sldId id="595" r:id="rId42"/>
    <p:sldId id="599" r:id="rId43"/>
    <p:sldId id="596" r:id="rId44"/>
    <p:sldId id="641" r:id="rId45"/>
    <p:sldId id="607" r:id="rId46"/>
    <p:sldId id="608" r:id="rId47"/>
    <p:sldId id="601" r:id="rId48"/>
    <p:sldId id="609" r:id="rId49"/>
    <p:sldId id="642" r:id="rId50"/>
    <p:sldId id="602" r:id="rId51"/>
    <p:sldId id="643" r:id="rId52"/>
    <p:sldId id="644" r:id="rId53"/>
    <p:sldId id="604" r:id="rId54"/>
    <p:sldId id="605" r:id="rId55"/>
    <p:sldId id="645" r:id="rId56"/>
    <p:sldId id="646" r:id="rId57"/>
    <p:sldId id="647" r:id="rId58"/>
    <p:sldId id="648" r:id="rId59"/>
    <p:sldId id="653" r:id="rId60"/>
    <p:sldId id="654" r:id="rId61"/>
    <p:sldId id="655" r:id="rId62"/>
    <p:sldId id="656" r:id="rId63"/>
    <p:sldId id="657" r:id="rId64"/>
    <p:sldId id="668" r:id="rId65"/>
    <p:sldId id="669" r:id="rId66"/>
    <p:sldId id="670" r:id="rId67"/>
    <p:sldId id="661" r:id="rId68"/>
    <p:sldId id="671" r:id="rId69"/>
    <p:sldId id="672" r:id="rId70"/>
    <p:sldId id="673" r:id="rId71"/>
    <p:sldId id="614" r:id="rId72"/>
    <p:sldId id="674" r:id="rId73"/>
    <p:sldId id="675" r:id="rId74"/>
    <p:sldId id="676" r:id="rId75"/>
    <p:sldId id="620" r:id="rId76"/>
    <p:sldId id="678" r:id="rId77"/>
    <p:sldId id="679" r:id="rId78"/>
    <p:sldId id="621" r:id="rId79"/>
    <p:sldId id="622" r:id="rId80"/>
    <p:sldId id="623" r:id="rId81"/>
    <p:sldId id="624" r:id="rId82"/>
    <p:sldId id="677" r:id="rId83"/>
    <p:sldId id="626" r:id="rId8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DCE6F2"/>
    <a:srgbClr val="B9C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 autoAdjust="0"/>
    <p:restoredTop sz="94368" autoAdjust="0"/>
  </p:normalViewPr>
  <p:slideViewPr>
    <p:cSldViewPr>
      <p:cViewPr varScale="1">
        <p:scale>
          <a:sx n="119" d="100"/>
          <a:sy n="119" d="100"/>
        </p:scale>
        <p:origin x="360" y="19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951DD-4DF1-4571-83EB-38AC2FEBD740}" type="datetimeFigureOut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27381-AA39-48A1-A649-7082EEC6BF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150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6409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4936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236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2872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3542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003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2459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667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3472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7933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1496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861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3941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39780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58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2624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55069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86001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5693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6302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5164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42577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0697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8758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317563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59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1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54930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9667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1478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23270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2231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5921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21296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67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0596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67984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69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766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70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8779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71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9904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72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6890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73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4820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>
                <a:solidFill>
                  <a:prstClr val="black"/>
                </a:solidFill>
              </a:rPr>
              <a:pPr/>
              <a:t>74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8631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67004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4931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91660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80809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79356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8204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0871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635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897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427381-AA39-48A1-A649-7082EEC6BF7E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7DDF5-8FB2-4CA4-ADC5-020D22AEBBCE}" type="datetime1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115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680E8-98A1-48EB-8718-63856BD62586}" type="datetime1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3182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50FC-C9EB-4E05-8904-6CF44D3051B9}" type="datetime1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3014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13E05-91B8-4D1E-8D52-9ACF2950BA6E}" type="datetime1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534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3E2C-1596-4F8D-A721-FA691D330E97}" type="datetime1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3273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88FB5-77C2-4D76-B111-5C136B47BB48}" type="datetime1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1419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0AEB4-7794-4D9D-92E1-5C04B29CD36A}" type="datetime1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0708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F2EA6-D5FF-49A0-B568-90938191D35E}" type="datetime1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29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D60FE-45DC-4C2E-B802-82952F5F252F}" type="datetime1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16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96C35-319A-424B-B9FA-49799D3C9820}" type="datetime1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21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537A-90BB-420B-A0B0-EEC7C16BD65B}" type="datetime1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08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250FC-C9EB-4E05-8904-6CF44D3051B9}" type="datetime1">
              <a:rPr lang="zh-CN" altLang="en-US" smtClean="0"/>
              <a:t>2023/5/13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bg object 17">
            <a:extLst>
              <a:ext uri="{FF2B5EF4-FFF2-40B4-BE49-F238E27FC236}">
                <a16:creationId xmlns:a16="http://schemas.microsoft.com/office/drawing/2014/main" id="{290B8F33-A665-A447-9EAB-E65BD310B081}"/>
              </a:ext>
            </a:extLst>
          </p:cNvPr>
          <p:cNvPicPr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109728" y="954024"/>
            <a:ext cx="11653714" cy="6096"/>
          </a:xfrm>
          <a:prstGeom prst="rect">
            <a:avLst/>
          </a:prstGeom>
        </p:spPr>
      </p:pic>
      <p:pic>
        <p:nvPicPr>
          <p:cNvPr id="9" name="Picture 1042" descr="logo">
            <a:extLst>
              <a:ext uri="{FF2B5EF4-FFF2-40B4-BE49-F238E27FC236}">
                <a16:creationId xmlns:a16="http://schemas.microsoft.com/office/drawing/2014/main" id="{3ECC36F6-587B-C64D-9D95-52849C59FC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1083" y="60685"/>
            <a:ext cx="632359" cy="8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589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057400" y="2133600"/>
            <a:ext cx="8153400" cy="1143000"/>
          </a:xfrm>
          <a:prstGeom prst="rect">
            <a:avLst/>
          </a:prstGeom>
          <a:noFill/>
          <a:ln/>
        </p:spPr>
        <p:txBody>
          <a:bodyPr/>
          <a:lstStyle/>
          <a:p>
            <a:pPr algn="ctr">
              <a:spcBef>
                <a:spcPts val="0"/>
              </a:spcBef>
            </a:pPr>
            <a:r>
              <a:rPr kumimoji="1" lang="en-US" altLang="zh-CN" kern="0" dirty="0">
                <a:solidFill>
                  <a:srgbClr val="333399"/>
                </a:solidFill>
                <a:latin typeface="Comic Sans MS" pitchFamily="66" charset="0"/>
                <a:ea typeface="华文新魏"/>
              </a:rPr>
              <a:t>JAVA</a:t>
            </a:r>
            <a:r>
              <a:rPr kumimoji="1" lang="zh-CN" altLang="en-US" sz="4800" kern="0" dirty="0">
                <a:solidFill>
                  <a:srgbClr val="333399"/>
                </a:solidFill>
                <a:latin typeface="Comic Sans MS" pitchFamily="66" charset="0"/>
                <a:ea typeface="华文新魏"/>
              </a:rPr>
              <a:t>语言程序设计</a:t>
            </a:r>
            <a:endParaRPr lang="zh-CN" altLang="en-US" sz="4800" kern="0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8"/>
          <p:cNvSpPr txBox="1">
            <a:spLocks noChangeArrowheads="1"/>
          </p:cNvSpPr>
          <p:nvPr/>
        </p:nvSpPr>
        <p:spPr bwMode="auto">
          <a:xfrm>
            <a:off x="3048000" y="4038600"/>
            <a:ext cx="6400800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charset="2"/>
              <a:buNone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3333CC"/>
              </a:buClr>
              <a:defRPr/>
            </a:pPr>
            <a:r>
              <a:rPr lang="zh-CN" altLang="en-US" sz="4000" b="1" kern="0" dirty="0">
                <a:solidFill>
                  <a:srgbClr val="000000"/>
                </a:solidFill>
                <a:latin typeface="Comic Sans MS"/>
                <a:ea typeface="华文行楷"/>
              </a:rPr>
              <a:t>王宇翔</a:t>
            </a:r>
          </a:p>
          <a:p>
            <a:pPr>
              <a:buClr>
                <a:srgbClr val="3333CC"/>
              </a:buClr>
              <a:defRPr/>
            </a:pPr>
            <a:r>
              <a:rPr lang="en-US" altLang="zh-CN" b="1" kern="0" dirty="0">
                <a:solidFill>
                  <a:srgbClr val="FF0000"/>
                </a:solidFill>
                <a:latin typeface="Comic Sans MS"/>
                <a:ea typeface="华文行楷"/>
              </a:rPr>
              <a:t>lsswyx@hdu.edu.cn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4056CB-7856-5B42-AF68-6019A1C818C1}"/>
              </a:ext>
            </a:extLst>
          </p:cNvPr>
          <p:cNvSpPr/>
          <p:nvPr/>
        </p:nvSpPr>
        <p:spPr>
          <a:xfrm>
            <a:off x="47328" y="908720"/>
            <a:ext cx="11737304" cy="1440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35560" y="1825660"/>
            <a:ext cx="309634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磁盘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流程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074" name="Picture 2" descr="C:\Users\Administrator\Desktop\java课件\pics\09\CP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256" y="4730080"/>
            <a:ext cx="1103104" cy="1103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Administrator\Desktop\java课件\pics\09\硬盘保存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2" y="4797152"/>
            <a:ext cx="1075184" cy="107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4895310" y="3511719"/>
            <a:ext cx="2448272" cy="14294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111334" y="4509121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Memory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3791744" y="5589240"/>
            <a:ext cx="4608512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799856" y="5651956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1.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发送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I/O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请求</a:t>
            </a:r>
          </a:p>
        </p:txBody>
      </p:sp>
      <p:sp>
        <p:nvSpPr>
          <p:cNvPr id="21" name="任意多边形 20"/>
          <p:cNvSpPr/>
          <p:nvPr/>
        </p:nvSpPr>
        <p:spPr>
          <a:xfrm>
            <a:off x="3317632" y="3798277"/>
            <a:ext cx="1559169" cy="1066800"/>
          </a:xfrm>
          <a:custGeom>
            <a:avLst/>
            <a:gdLst>
              <a:gd name="connsiteX0" fmla="*/ 0 w 1559169"/>
              <a:gd name="connsiteY0" fmla="*/ 1066800 h 1066800"/>
              <a:gd name="connsiteX1" fmla="*/ 433754 w 1559169"/>
              <a:gd name="connsiteY1" fmla="*/ 480646 h 1066800"/>
              <a:gd name="connsiteX2" fmla="*/ 1195754 w 1559169"/>
              <a:gd name="connsiteY2" fmla="*/ 304800 h 1066800"/>
              <a:gd name="connsiteX3" fmla="*/ 1559169 w 1559169"/>
              <a:gd name="connsiteY3" fmla="*/ 0 h 106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59169" h="1066800">
                <a:moveTo>
                  <a:pt x="0" y="1066800"/>
                </a:moveTo>
                <a:cubicBezTo>
                  <a:pt x="117231" y="837223"/>
                  <a:pt x="234462" y="607646"/>
                  <a:pt x="433754" y="480646"/>
                </a:cubicBezTo>
                <a:cubicBezTo>
                  <a:pt x="633046" y="353646"/>
                  <a:pt x="1008185" y="384908"/>
                  <a:pt x="1195754" y="304800"/>
                </a:cubicBezTo>
                <a:cubicBezTo>
                  <a:pt x="1383323" y="224692"/>
                  <a:pt x="1471246" y="112346"/>
                  <a:pt x="1559169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3431705" y="4151406"/>
            <a:ext cx="436983" cy="2857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altLang="zh-CN" sz="2000" b="1" baseline="-25000" dirty="0">
                <a:solidFill>
                  <a:schemeClr val="bg1">
                    <a:lumMod val="95000"/>
                  </a:schemeClr>
                </a:solidFill>
              </a:rPr>
              <a:t>4</a:t>
            </a:r>
            <a:endParaRPr lang="zh-CN" altLang="en-US" sz="2000" b="1" baseline="-25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50804" y="4151406"/>
            <a:ext cx="436983" cy="2857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altLang="zh-CN" sz="2000" b="1" baseline="-25000" dirty="0">
                <a:solidFill>
                  <a:schemeClr val="bg1">
                    <a:lumMod val="95000"/>
                  </a:schemeClr>
                </a:solidFill>
              </a:rPr>
              <a:t>3</a:t>
            </a:r>
            <a:endParaRPr lang="zh-CN" altLang="en-US" sz="2000" b="1" baseline="-25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59859" y="3429001"/>
            <a:ext cx="2363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2. 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读取数据块到内存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CPU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空闲等待</a:t>
            </a:r>
          </a:p>
        </p:txBody>
      </p:sp>
      <p:sp>
        <p:nvSpPr>
          <p:cNvPr id="27" name="矩形 26"/>
          <p:cNvSpPr/>
          <p:nvPr/>
        </p:nvSpPr>
        <p:spPr>
          <a:xfrm>
            <a:off x="5375921" y="3865700"/>
            <a:ext cx="436983" cy="2857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altLang="zh-CN" sz="2000" b="1" baseline="-25000" dirty="0">
                <a:solidFill>
                  <a:schemeClr val="bg1">
                    <a:lumMod val="95000"/>
                  </a:schemeClr>
                </a:solidFill>
              </a:rPr>
              <a:t>2</a:t>
            </a:r>
            <a:endParaRPr lang="zh-CN" altLang="en-US" sz="2000" b="1" baseline="-25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379098" y="4151406"/>
            <a:ext cx="436983" cy="28570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b</a:t>
            </a:r>
            <a:r>
              <a:rPr lang="en-US" altLang="zh-CN" sz="2000" b="1" baseline="-25000" dirty="0">
                <a:solidFill>
                  <a:schemeClr val="bg1">
                    <a:lumMod val="95000"/>
                  </a:schemeClr>
                </a:solidFill>
              </a:rPr>
              <a:t>1</a:t>
            </a:r>
            <a:endParaRPr lang="zh-CN" altLang="en-US" sz="2000" b="1" baseline="-25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083" name="任意多边形 3082"/>
          <p:cNvSpPr/>
          <p:nvPr/>
        </p:nvSpPr>
        <p:spPr>
          <a:xfrm>
            <a:off x="5838092" y="3892407"/>
            <a:ext cx="3282244" cy="890609"/>
          </a:xfrm>
          <a:custGeom>
            <a:avLst/>
            <a:gdLst>
              <a:gd name="connsiteX0" fmla="*/ 0 w 3176954"/>
              <a:gd name="connsiteY0" fmla="*/ 199756 h 973479"/>
              <a:gd name="connsiteX1" fmla="*/ 1184031 w 3176954"/>
              <a:gd name="connsiteY1" fmla="*/ 464 h 973479"/>
              <a:gd name="connsiteX2" fmla="*/ 2414954 w 3176954"/>
              <a:gd name="connsiteY2" fmla="*/ 176310 h 973479"/>
              <a:gd name="connsiteX3" fmla="*/ 3176954 w 3176954"/>
              <a:gd name="connsiteY3" fmla="*/ 973479 h 973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6954" h="973479">
                <a:moveTo>
                  <a:pt x="0" y="199756"/>
                </a:moveTo>
                <a:cubicBezTo>
                  <a:pt x="390769" y="102064"/>
                  <a:pt x="781539" y="4372"/>
                  <a:pt x="1184031" y="464"/>
                </a:cubicBezTo>
                <a:cubicBezTo>
                  <a:pt x="1586523" y="-3444"/>
                  <a:pt x="2082800" y="14141"/>
                  <a:pt x="2414954" y="176310"/>
                </a:cubicBezTo>
                <a:cubicBezTo>
                  <a:pt x="2747108" y="338479"/>
                  <a:pt x="2962031" y="655979"/>
                  <a:pt x="3176954" y="973479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86" name="直接箭头连接符 3085"/>
          <p:cNvCxnSpPr>
            <a:stCxn id="28" idx="3"/>
            <a:endCxn id="3074" idx="1"/>
          </p:cNvCxnSpPr>
          <p:nvPr/>
        </p:nvCxnSpPr>
        <p:spPr>
          <a:xfrm>
            <a:off x="6816080" y="4294260"/>
            <a:ext cx="1584176" cy="98737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833202" y="3635732"/>
            <a:ext cx="2363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3. CPU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获取数据处理</a:t>
            </a:r>
          </a:p>
        </p:txBody>
      </p:sp>
      <p:sp>
        <p:nvSpPr>
          <p:cNvPr id="23" name="object 2">
            <a:extLst>
              <a:ext uri="{FF2B5EF4-FFF2-40B4-BE49-F238E27FC236}">
                <a16:creationId xmlns:a16="http://schemas.microsoft.com/office/drawing/2014/main" id="{6A98FA41-6AA3-1141-8EBE-2856D2AB87EE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1247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413339" y="2564904"/>
            <a:ext cx="1944216" cy="36724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35560" y="1825660"/>
            <a:ext cx="309634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单线程磁盘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9696" y="285293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读磁盘块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20136" y="285293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cxnSp>
        <p:nvCxnSpPr>
          <p:cNvPr id="23" name="直接箭头连接符 22"/>
          <p:cNvCxnSpPr>
            <a:stCxn id="5" idx="3"/>
            <a:endCxn id="22" idx="1"/>
          </p:cNvCxnSpPr>
          <p:nvPr/>
        </p:nvCxnSpPr>
        <p:spPr>
          <a:xfrm>
            <a:off x="5375920" y="3083769"/>
            <a:ext cx="194421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207568" y="283377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Step1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1331" y="407707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读磁盘块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01771" y="407707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cxnSp>
        <p:nvCxnSpPr>
          <p:cNvPr id="31" name="直接箭头连接符 30"/>
          <p:cNvCxnSpPr>
            <a:stCxn id="29" idx="3"/>
            <a:endCxn id="30" idx="1"/>
          </p:cNvCxnSpPr>
          <p:nvPr/>
        </p:nvCxnSpPr>
        <p:spPr>
          <a:xfrm>
            <a:off x="5357555" y="4307905"/>
            <a:ext cx="194421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189203" y="405790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Step3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9696" y="532037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读磁盘块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20136" y="532037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cxnSp>
        <p:nvCxnSpPr>
          <p:cNvPr id="35" name="直接箭头连接符 34"/>
          <p:cNvCxnSpPr>
            <a:stCxn id="33" idx="3"/>
            <a:endCxn id="34" idx="1"/>
          </p:cNvCxnSpPr>
          <p:nvPr/>
        </p:nvCxnSpPr>
        <p:spPr>
          <a:xfrm>
            <a:off x="5375920" y="5551205"/>
            <a:ext cx="1944216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207568" y="5301208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Step5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3732" y="335699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10ms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7644172" y="335699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5ms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7728" y="4614683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10ms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19891" y="4614683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5ms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47728" y="586798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10ms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19891" y="5867980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5ms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366393" y="6207696"/>
            <a:ext cx="108012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45ms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11624" y="6300028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读磁盘时，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CPU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空闲，造成浪费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92344" y="2791381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Step2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9190384" y="4015517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Step4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192344" y="528959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Step6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3" name="object 2">
            <a:extLst>
              <a:ext uri="{FF2B5EF4-FFF2-40B4-BE49-F238E27FC236}">
                <a16:creationId xmlns:a16="http://schemas.microsoft.com/office/drawing/2014/main" id="{BC6E846A-7DEB-154B-9707-DE75289709B6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526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35560" y="1825660"/>
            <a:ext cx="309634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多线程磁盘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  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9696" y="285293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读磁盘块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7568" y="283377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Step1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1331" y="366418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读磁盘块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01771" y="366418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9203" y="364502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Step2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359696" y="452828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读磁盘块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20136" y="4528285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207568" y="4509120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Step3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83732" y="3212976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10ms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7728" y="407707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10ms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19891" y="407707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5ms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47728" y="4941168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10ms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619891" y="4951165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5ms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7673897" y="5579078"/>
            <a:ext cx="108012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35ms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1944" y="366418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591944" y="452828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9696" y="5336631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</a:p>
          <a:p>
            <a:pPr algn="ctr"/>
            <a:endParaRPr lang="zh-CN" altLang="en-US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207568" y="5317467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Step4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83732" y="5696671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5ms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555940" y="4077072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Total:10ms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583524" y="4941168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Total:10ms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951984" y="177281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线程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：读磁盘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线程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：处理数据</a:t>
            </a:r>
          </a:p>
        </p:txBody>
      </p:sp>
      <p:sp>
        <p:nvSpPr>
          <p:cNvPr id="31" name="object 2">
            <a:extLst>
              <a:ext uri="{FF2B5EF4-FFF2-40B4-BE49-F238E27FC236}">
                <a16:creationId xmlns:a16="http://schemas.microsoft.com/office/drawing/2014/main" id="{795BFD68-0C6C-284A-8953-A27C4FA45362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720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35560" y="1825660"/>
            <a:ext cx="309634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多线程磁盘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I/O  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59696" y="2852937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读磁盘块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endParaRPr lang="zh-CN" altLang="en-US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07568" y="283377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Step1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41331" y="366418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读磁盘块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endParaRPr lang="zh-CN" altLang="en-US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301771" y="3664189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89203" y="3645024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Step2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07568" y="5184485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accent2"/>
                </a:solidFill>
              </a:rPr>
              <a:t>Step3</a:t>
            </a:r>
            <a:endParaRPr lang="zh-CN" altLang="en-US" sz="2800" b="1" dirty="0">
              <a:solidFill>
                <a:schemeClr val="accent2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55940" y="3203684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Total:12ms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647728" y="407707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10ms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619891" y="407707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5ms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807968" y="5157193"/>
            <a:ext cx="108012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27ms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91944" y="366418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59696" y="5196462"/>
            <a:ext cx="2016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</a:p>
          <a:p>
            <a:pPr algn="ctr"/>
            <a:endParaRPr lang="zh-CN" altLang="en-US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683732" y="555650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5ms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20136" y="2830216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读磁盘块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endParaRPr lang="zh-CN" altLang="en-US" sz="2400" baseline="-25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591944" y="285293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AND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65921" y="4092896"/>
            <a:ext cx="1548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Total:10ms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308413" y="445252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处理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en-US" altLang="zh-CN" sz="2400" baseline="-25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数据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626533" y="4865403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accent1"/>
                </a:solidFill>
              </a:rPr>
              <a:t>5ms</a:t>
            </a:r>
            <a:endParaRPr lang="zh-CN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7301771" y="3573017"/>
            <a:ext cx="2016224" cy="166171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5951984" y="1772817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线程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：读磁盘</a:t>
            </a:r>
            <a:endParaRPr lang="en-US" altLang="zh-CN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线程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：处理数据</a:t>
            </a:r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6C241C7F-6CA4-3143-86F3-8DA6A1C41D8B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495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39816" y="1988840"/>
            <a:ext cx="309634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线程创建方法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7568" y="4149080"/>
            <a:ext cx="3024336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继承类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algn="ctr"/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java.lang.Thread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重写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run()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72064" y="4149080"/>
            <a:ext cx="3024336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实现接口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algn="ctr"/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java.lang.Runnable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的方法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run()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16" idx="2"/>
            <a:endCxn id="6" idx="0"/>
          </p:cNvCxnSpPr>
          <p:nvPr/>
        </p:nvCxnSpPr>
        <p:spPr>
          <a:xfrm flipH="1">
            <a:off x="3719736" y="2512060"/>
            <a:ext cx="2268252" cy="163702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6" idx="2"/>
            <a:endCxn id="27" idx="0"/>
          </p:cNvCxnSpPr>
          <p:nvPr/>
        </p:nvCxnSpPr>
        <p:spPr>
          <a:xfrm>
            <a:off x="5987988" y="2512060"/>
            <a:ext cx="2196244" cy="163702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0388378A-3D89-5847-8CBB-3B1AB56E8897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线程的创建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552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3DF39B6-C470-C64A-A484-5CA29C9E1C8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线程的创建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495F40-5ABB-E147-8564-0C37F398F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" y="1158382"/>
            <a:ext cx="6069930" cy="5309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37F3074B-A8F1-0241-9BE1-D9E7C1C278FF}"/>
              </a:ext>
            </a:extLst>
          </p:cNvPr>
          <p:cNvSpPr txBox="1"/>
          <p:nvPr/>
        </p:nvSpPr>
        <p:spPr>
          <a:xfrm>
            <a:off x="7032104" y="1340768"/>
            <a:ext cx="4392488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Step1</a:t>
            </a:r>
            <a:r>
              <a:rPr kumimoji="1" lang="en-US" altLang="zh-CN" dirty="0"/>
              <a:t>: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类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Step2</a:t>
            </a:r>
            <a:r>
              <a:rPr kumimoji="1" lang="en-US" altLang="zh-CN" dirty="0"/>
              <a:t>:</a:t>
            </a:r>
            <a:r>
              <a:rPr kumimoji="1" lang="zh-CN" altLang="en-US" dirty="0"/>
              <a:t> 构造函数中体现继承关系 </a:t>
            </a:r>
            <a:r>
              <a:rPr kumimoji="1" lang="en-US" altLang="zh-CN" dirty="0">
                <a:solidFill>
                  <a:srgbClr val="7030A0"/>
                </a:solidFill>
              </a:rPr>
              <a:t>super()</a:t>
            </a: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Step3</a:t>
            </a:r>
            <a:r>
              <a:rPr kumimoji="1" lang="en-US" altLang="zh-CN" dirty="0"/>
              <a:t>:</a:t>
            </a:r>
            <a:r>
              <a:rPr kumimoji="1" lang="zh-CN" altLang="en-US" dirty="0"/>
              <a:t> 重写</a:t>
            </a:r>
            <a:r>
              <a:rPr kumimoji="1" lang="en-US" altLang="zh-CN" dirty="0">
                <a:solidFill>
                  <a:srgbClr val="7030A0"/>
                </a:solidFill>
              </a:rPr>
              <a:t>run()</a:t>
            </a:r>
            <a:r>
              <a:rPr kumimoji="1" lang="zh-CN" altLang="en-US" dirty="0"/>
              <a:t>方法（线程逻辑）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Step4</a:t>
            </a:r>
            <a:r>
              <a:rPr kumimoji="1" lang="en-US" altLang="zh-CN" dirty="0"/>
              <a:t>:</a:t>
            </a:r>
            <a:r>
              <a:rPr kumimoji="1" lang="zh-CN" altLang="en-US" dirty="0"/>
              <a:t> 创建线程对象，启动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7030A0"/>
                </a:solidFill>
              </a:rPr>
              <a:t>new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+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start()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9911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3DF39B6-C470-C64A-A484-5CA29C9E1C8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线程的创建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495F40-5ABB-E147-8564-0C37F398F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" y="1158382"/>
            <a:ext cx="6069930" cy="5309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C47EEA-D713-1E49-B1EC-F77B25E063CB}"/>
              </a:ext>
            </a:extLst>
          </p:cNvPr>
          <p:cNvSpPr txBox="1"/>
          <p:nvPr/>
        </p:nvSpPr>
        <p:spPr>
          <a:xfrm>
            <a:off x="7032104" y="1340768"/>
            <a:ext cx="4392488" cy="1711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Step1</a:t>
            </a:r>
            <a:r>
              <a:rPr kumimoji="1" lang="en-US" altLang="zh-CN" dirty="0"/>
              <a:t>: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类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Step2</a:t>
            </a:r>
            <a:r>
              <a:rPr kumimoji="1" lang="en-US" altLang="zh-CN" dirty="0"/>
              <a:t>:</a:t>
            </a:r>
            <a:r>
              <a:rPr kumimoji="1" lang="zh-CN" altLang="en-US" dirty="0"/>
              <a:t> 构造函数中体现继承关系 </a:t>
            </a:r>
            <a:r>
              <a:rPr kumimoji="1" lang="en-US" altLang="zh-CN" dirty="0">
                <a:solidFill>
                  <a:srgbClr val="7030A0"/>
                </a:solidFill>
              </a:rPr>
              <a:t>super()</a:t>
            </a: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Step3</a:t>
            </a:r>
            <a:r>
              <a:rPr kumimoji="1" lang="en-US" altLang="zh-CN" dirty="0"/>
              <a:t>:</a:t>
            </a:r>
            <a:r>
              <a:rPr kumimoji="1" lang="zh-CN" altLang="en-US" dirty="0"/>
              <a:t> 重写</a:t>
            </a:r>
            <a:r>
              <a:rPr kumimoji="1" lang="en-US" altLang="zh-CN" dirty="0">
                <a:solidFill>
                  <a:srgbClr val="7030A0"/>
                </a:solidFill>
              </a:rPr>
              <a:t>run()</a:t>
            </a:r>
            <a:r>
              <a:rPr kumimoji="1" lang="zh-CN" altLang="en-US" dirty="0"/>
              <a:t>方法（线程逻辑）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Step4</a:t>
            </a:r>
            <a:r>
              <a:rPr kumimoji="1" lang="en-US" altLang="zh-CN" dirty="0"/>
              <a:t>:</a:t>
            </a:r>
            <a:r>
              <a:rPr kumimoji="1" lang="zh-CN" altLang="en-US" dirty="0"/>
              <a:t> 创建线程对象，启动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7030A0"/>
                </a:solidFill>
              </a:rPr>
              <a:t>new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+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start()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6E3B8F-953E-ED42-97F4-BE94A31C0427}"/>
              </a:ext>
            </a:extLst>
          </p:cNvPr>
          <p:cNvSpPr/>
          <p:nvPr/>
        </p:nvSpPr>
        <p:spPr>
          <a:xfrm>
            <a:off x="2999656" y="1052737"/>
            <a:ext cx="2016224" cy="4430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4B8F5C3-76CD-2748-B9A3-303DADF6D449}"/>
              </a:ext>
            </a:extLst>
          </p:cNvPr>
          <p:cNvCxnSpPr>
            <a:stCxn id="10" idx="3"/>
          </p:cNvCxnSpPr>
          <p:nvPr/>
        </p:nvCxnSpPr>
        <p:spPr>
          <a:xfrm>
            <a:off x="5015880" y="1274272"/>
            <a:ext cx="2016224" cy="35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BFDA5B64-0532-D24C-B2AB-81DF3ECDF6D9}"/>
              </a:ext>
            </a:extLst>
          </p:cNvPr>
          <p:cNvSpPr/>
          <p:nvPr/>
        </p:nvSpPr>
        <p:spPr>
          <a:xfrm>
            <a:off x="1055440" y="1821648"/>
            <a:ext cx="2016224" cy="311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6A5449F-4714-AD45-9A02-63A959683B5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071664" y="1977252"/>
            <a:ext cx="3960440" cy="10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BCFF1F08-72E7-1F4F-97CA-D529914C80C5}"/>
              </a:ext>
            </a:extLst>
          </p:cNvPr>
          <p:cNvSpPr/>
          <p:nvPr/>
        </p:nvSpPr>
        <p:spPr>
          <a:xfrm>
            <a:off x="695400" y="2311563"/>
            <a:ext cx="5544616" cy="246743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9CFFE186-E26A-1F4A-BCF9-E422B9637D7F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6240016" y="2427454"/>
            <a:ext cx="792088" cy="1117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B3668F25-809D-9C42-8625-E760843016B3}"/>
              </a:ext>
            </a:extLst>
          </p:cNvPr>
          <p:cNvSpPr/>
          <p:nvPr/>
        </p:nvSpPr>
        <p:spPr>
          <a:xfrm>
            <a:off x="1047992" y="5300581"/>
            <a:ext cx="4111904" cy="5662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1F235300-B1B5-E34E-8D90-91A923D2B012}"/>
              </a:ext>
            </a:extLst>
          </p:cNvPr>
          <p:cNvCxnSpPr>
            <a:cxnSpLocks/>
          </p:cNvCxnSpPr>
          <p:nvPr/>
        </p:nvCxnSpPr>
        <p:spPr>
          <a:xfrm flipV="1">
            <a:off x="5159896" y="2852936"/>
            <a:ext cx="1872208" cy="2730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343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3DF39B6-C470-C64A-A484-5CA29C9E1C8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线程的创建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495F40-5ABB-E147-8564-0C37F398F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" y="1158382"/>
            <a:ext cx="6069930" cy="5309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C47EEA-D713-1E49-B1EC-F77B25E063CB}"/>
              </a:ext>
            </a:extLst>
          </p:cNvPr>
          <p:cNvSpPr txBox="1"/>
          <p:nvPr/>
        </p:nvSpPr>
        <p:spPr>
          <a:xfrm>
            <a:off x="7032104" y="1340768"/>
            <a:ext cx="4392488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Step1</a:t>
            </a:r>
            <a:r>
              <a:rPr kumimoji="1" lang="en-US" altLang="zh-CN" dirty="0"/>
              <a:t>:</a:t>
            </a:r>
            <a:r>
              <a:rPr kumimoji="1" lang="zh-CN" altLang="en-US" dirty="0"/>
              <a:t> 继承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类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Step2</a:t>
            </a:r>
            <a:r>
              <a:rPr kumimoji="1" lang="en-US" altLang="zh-CN" dirty="0"/>
              <a:t>:</a:t>
            </a:r>
            <a:r>
              <a:rPr kumimoji="1" lang="zh-CN" altLang="en-US" dirty="0"/>
              <a:t> 构造函数中体现继承关系 </a:t>
            </a:r>
            <a:r>
              <a:rPr kumimoji="1" lang="en-US" altLang="zh-CN" dirty="0">
                <a:solidFill>
                  <a:srgbClr val="7030A0"/>
                </a:solidFill>
              </a:rPr>
              <a:t>super()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FDA5B64-0532-D24C-B2AB-81DF3ECDF6D9}"/>
              </a:ext>
            </a:extLst>
          </p:cNvPr>
          <p:cNvSpPr/>
          <p:nvPr/>
        </p:nvSpPr>
        <p:spPr>
          <a:xfrm>
            <a:off x="1055440" y="1821648"/>
            <a:ext cx="2016224" cy="311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A6A5449F-4714-AD45-9A02-63A959683B5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071664" y="1977252"/>
            <a:ext cx="3960440" cy="101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69DC6747-7F69-9443-84DF-5F83E9AFA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120" y="2420888"/>
            <a:ext cx="3437012" cy="6605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A2FECBB-7138-8A4F-A414-4488E21D5F02}"/>
              </a:ext>
            </a:extLst>
          </p:cNvPr>
          <p:cNvSpPr txBox="1"/>
          <p:nvPr/>
        </p:nvSpPr>
        <p:spPr>
          <a:xfrm>
            <a:off x="8074968" y="3140968"/>
            <a:ext cx="253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显性调用父类构造函数，把线程名字指定进去</a:t>
            </a:r>
          </a:p>
        </p:txBody>
      </p:sp>
    </p:spTree>
    <p:extLst>
      <p:ext uri="{BB962C8B-B14F-4D97-AF65-F5344CB8AC3E}">
        <p14:creationId xmlns:p14="http://schemas.microsoft.com/office/powerpoint/2010/main" val="2015386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3DF39B6-C470-C64A-A484-5CA29C9E1C8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线程的创建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495F40-5ABB-E147-8564-0C37F398F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" y="1158382"/>
            <a:ext cx="6069930" cy="5309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C47EEA-D713-1E49-B1EC-F77B25E063CB}"/>
              </a:ext>
            </a:extLst>
          </p:cNvPr>
          <p:cNvSpPr txBox="1"/>
          <p:nvPr/>
        </p:nvSpPr>
        <p:spPr>
          <a:xfrm>
            <a:off x="7032104" y="1340768"/>
            <a:ext cx="4392488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Step3</a:t>
            </a:r>
            <a:r>
              <a:rPr kumimoji="1" lang="en-US" altLang="zh-CN" dirty="0"/>
              <a:t>:</a:t>
            </a:r>
            <a:r>
              <a:rPr kumimoji="1" lang="zh-CN" altLang="en-US" dirty="0"/>
              <a:t> 重写</a:t>
            </a:r>
            <a:r>
              <a:rPr kumimoji="1" lang="en-US" altLang="zh-CN" dirty="0">
                <a:solidFill>
                  <a:srgbClr val="7030A0"/>
                </a:solidFill>
              </a:rPr>
              <a:t>run()</a:t>
            </a:r>
            <a:r>
              <a:rPr kumimoji="1" lang="zh-CN" altLang="en-US" dirty="0"/>
              <a:t>方法（线程逻辑）</a:t>
            </a: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C62CEF-C138-EF43-A9F4-806EB70B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1916832"/>
            <a:ext cx="2788378" cy="1424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8061078-1667-7E41-AE0D-9F7575D3687E}"/>
              </a:ext>
            </a:extLst>
          </p:cNvPr>
          <p:cNvSpPr txBox="1"/>
          <p:nvPr/>
        </p:nvSpPr>
        <p:spPr>
          <a:xfrm>
            <a:off x="7608168" y="3378041"/>
            <a:ext cx="278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调用从</a:t>
            </a:r>
            <a:r>
              <a:rPr kumimoji="1" lang="en-US" altLang="zh-CN" dirty="0">
                <a:solidFill>
                  <a:srgbClr val="7030A0"/>
                </a:solidFill>
              </a:rPr>
              <a:t>Thread</a:t>
            </a:r>
            <a:r>
              <a:rPr kumimoji="1" lang="zh-CN" altLang="en-US" dirty="0">
                <a:solidFill>
                  <a:srgbClr val="7030A0"/>
                </a:solidFill>
              </a:rPr>
              <a:t>继承下来的方法获取当前线程名字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288AA4-674D-F94D-9D1E-FCE2B2358D9F}"/>
              </a:ext>
            </a:extLst>
          </p:cNvPr>
          <p:cNvSpPr/>
          <p:nvPr/>
        </p:nvSpPr>
        <p:spPr>
          <a:xfrm>
            <a:off x="4583832" y="2814922"/>
            <a:ext cx="1008112" cy="311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3D4F970-BD99-5944-B068-2A1E8876D71F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5591944" y="2628999"/>
            <a:ext cx="1872208" cy="34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8">
            <a:extLst>
              <a:ext uri="{FF2B5EF4-FFF2-40B4-BE49-F238E27FC236}">
                <a16:creationId xmlns:a16="http://schemas.microsoft.com/office/drawing/2014/main" id="{90D57636-C812-6040-ABDD-0930DE36A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4100" y="4396999"/>
            <a:ext cx="5660572" cy="13798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java.lang.Thread</a:t>
            </a:r>
            <a:endParaRPr lang="en-US" altLang="zh-CN" sz="1700" dirty="0">
              <a:solidFill>
                <a:schemeClr val="bg1">
                  <a:lumMod val="95000"/>
                </a:schemeClr>
              </a:solidFill>
              <a:latin typeface="+mj-lt"/>
              <a:ea typeface="华文中宋" pitchFamily="2" charset="-122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public Thread(String name)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public Thread(Runnable target)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public final String </a:t>
            </a:r>
            <a:r>
              <a:rPr lang="en-US" altLang="zh-CN" sz="17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getName</a:t>
            </a:r>
            <a:r>
              <a:rPr lang="en-US" altLang="zh-CN" sz="17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()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7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public static void sleep(long </a:t>
            </a:r>
            <a:r>
              <a:rPr lang="en-US" altLang="zh-CN" sz="17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millis</a:t>
            </a:r>
            <a:r>
              <a:rPr lang="en-US" altLang="zh-CN" sz="17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) throws </a:t>
            </a:r>
            <a:r>
              <a:rPr lang="en-US" altLang="zh-CN" sz="17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InterruptedException</a:t>
            </a:r>
            <a:endParaRPr lang="en-US" altLang="zh-CN" sz="1700" dirty="0">
              <a:solidFill>
                <a:schemeClr val="bg1">
                  <a:lumMod val="95000"/>
                </a:schemeClr>
              </a:solidFill>
              <a:latin typeface="+mj-lt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96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3DF39B6-C470-C64A-A484-5CA29C9E1C8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线程的创建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495F40-5ABB-E147-8564-0C37F398F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" y="1158382"/>
            <a:ext cx="6069930" cy="5309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9C47EEA-D713-1E49-B1EC-F77B25E063CB}"/>
              </a:ext>
            </a:extLst>
          </p:cNvPr>
          <p:cNvSpPr txBox="1"/>
          <p:nvPr/>
        </p:nvSpPr>
        <p:spPr>
          <a:xfrm>
            <a:off x="7032104" y="1340768"/>
            <a:ext cx="4392488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Step3</a:t>
            </a:r>
            <a:r>
              <a:rPr kumimoji="1" lang="en-US" altLang="zh-CN" dirty="0"/>
              <a:t>:</a:t>
            </a:r>
            <a:r>
              <a:rPr kumimoji="1" lang="zh-CN" altLang="en-US" dirty="0"/>
              <a:t> 重写</a:t>
            </a:r>
            <a:r>
              <a:rPr kumimoji="1" lang="en-US" altLang="zh-CN" dirty="0">
                <a:solidFill>
                  <a:srgbClr val="7030A0"/>
                </a:solidFill>
              </a:rPr>
              <a:t>run()</a:t>
            </a:r>
            <a:r>
              <a:rPr kumimoji="1" lang="zh-CN" altLang="en-US" dirty="0"/>
              <a:t>方法（线程逻辑）</a:t>
            </a:r>
            <a:endParaRPr kumimoji="1"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1C62CEF-C138-EF43-A9F4-806EB70BB4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52" y="1916832"/>
            <a:ext cx="2788378" cy="1424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8061078-1667-7E41-AE0D-9F7575D3687E}"/>
              </a:ext>
            </a:extLst>
          </p:cNvPr>
          <p:cNvSpPr txBox="1"/>
          <p:nvPr/>
        </p:nvSpPr>
        <p:spPr>
          <a:xfrm>
            <a:off x="7608168" y="3378041"/>
            <a:ext cx="27883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调用从</a:t>
            </a:r>
            <a:r>
              <a:rPr kumimoji="1" lang="en-US" altLang="zh-CN" dirty="0">
                <a:solidFill>
                  <a:srgbClr val="7030A0"/>
                </a:solidFill>
              </a:rPr>
              <a:t>Thread</a:t>
            </a:r>
            <a:r>
              <a:rPr kumimoji="1" lang="zh-CN" altLang="en-US" dirty="0">
                <a:solidFill>
                  <a:srgbClr val="7030A0"/>
                </a:solidFill>
              </a:rPr>
              <a:t>继承下来的方法获取当前线程名字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288AA4-674D-F94D-9D1E-FCE2B2358D9F}"/>
              </a:ext>
            </a:extLst>
          </p:cNvPr>
          <p:cNvSpPr/>
          <p:nvPr/>
        </p:nvSpPr>
        <p:spPr>
          <a:xfrm>
            <a:off x="4583832" y="2814922"/>
            <a:ext cx="1008112" cy="311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63D4F970-BD99-5944-B068-2A1E8876D71F}"/>
              </a:ext>
            </a:extLst>
          </p:cNvPr>
          <p:cNvCxnSpPr>
            <a:cxnSpLocks/>
            <a:stCxn id="11" idx="3"/>
            <a:endCxn id="9" idx="1"/>
          </p:cNvCxnSpPr>
          <p:nvPr/>
        </p:nvCxnSpPr>
        <p:spPr>
          <a:xfrm flipV="1">
            <a:off x="5591944" y="2628999"/>
            <a:ext cx="1872208" cy="34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17F5E09-0FC1-E446-8FCC-921959CFFAC3}"/>
              </a:ext>
            </a:extLst>
          </p:cNvPr>
          <p:cNvSpPr txBox="1"/>
          <p:nvPr/>
        </p:nvSpPr>
        <p:spPr>
          <a:xfrm>
            <a:off x="7464152" y="5256417"/>
            <a:ext cx="253816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zh-CN" altLang="en-US" sz="1600" dirty="0">
                <a:solidFill>
                  <a:srgbClr val="7030A0"/>
                </a:solidFill>
              </a:rPr>
              <a:t>创建一个线程对象；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r>
              <a:rPr kumimoji="1" lang="zh-CN" altLang="en-US" sz="1600" dirty="0">
                <a:solidFill>
                  <a:srgbClr val="7030A0"/>
                </a:solidFill>
              </a:rPr>
              <a:t>启动它</a:t>
            </a:r>
            <a:r>
              <a:rPr kumimoji="1" lang="en-US" altLang="zh-CN" sz="1600" dirty="0">
                <a:solidFill>
                  <a:srgbClr val="7030A0"/>
                </a:solidFill>
              </a:rPr>
              <a:t>start()</a:t>
            </a:r>
            <a:r>
              <a:rPr kumimoji="1" lang="zh-CN" altLang="en-US" sz="1600" dirty="0">
                <a:solidFill>
                  <a:srgbClr val="7030A0"/>
                </a:solidFill>
              </a:rPr>
              <a:t>，执行</a:t>
            </a:r>
            <a:r>
              <a:rPr kumimoji="1" lang="en-US" altLang="zh-CN" sz="1600" dirty="0">
                <a:solidFill>
                  <a:srgbClr val="7030A0"/>
                </a:solidFill>
              </a:rPr>
              <a:t>run()</a:t>
            </a:r>
            <a:endParaRPr kumimoji="1" lang="zh-CN" altLang="en-US" sz="1600" dirty="0">
              <a:solidFill>
                <a:srgbClr val="7030A0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D1EE64A-741D-0E46-8D4E-9A492C455ED7}"/>
              </a:ext>
            </a:extLst>
          </p:cNvPr>
          <p:cNvSpPr/>
          <p:nvPr/>
        </p:nvSpPr>
        <p:spPr>
          <a:xfrm>
            <a:off x="1047992" y="5300581"/>
            <a:ext cx="4111904" cy="56629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61BC3EB9-4773-0146-8A84-89FE5A1BC071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159896" y="5548805"/>
            <a:ext cx="2304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42D54554-A56B-5049-B4E1-CABBBFF866F8}"/>
              </a:ext>
            </a:extLst>
          </p:cNvPr>
          <p:cNvSpPr txBox="1"/>
          <p:nvPr/>
        </p:nvSpPr>
        <p:spPr>
          <a:xfrm>
            <a:off x="7104112" y="4517446"/>
            <a:ext cx="4320480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Step4</a:t>
            </a:r>
            <a:r>
              <a:rPr kumimoji="1" lang="en-US" altLang="zh-CN" dirty="0"/>
              <a:t>:</a:t>
            </a:r>
            <a:r>
              <a:rPr kumimoji="1" lang="zh-CN" altLang="en-US" dirty="0"/>
              <a:t> 创建线程对象，启动</a:t>
            </a:r>
            <a:r>
              <a:rPr kumimoji="1" lang="en-US" altLang="zh-CN" dirty="0"/>
              <a:t>(</a:t>
            </a:r>
            <a:r>
              <a:rPr kumimoji="1" lang="en-US" altLang="zh-CN" dirty="0">
                <a:solidFill>
                  <a:srgbClr val="7030A0"/>
                </a:solidFill>
              </a:rPr>
              <a:t>new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+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start()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369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06334" y="1568981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Chapter8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320136" y="1575857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accent1"/>
                </a:solidFill>
              </a:rPr>
              <a:t>Chapter9</a:t>
            </a:r>
            <a:endParaRPr lang="zh-CN" altLang="en-US" sz="2800" b="1" dirty="0">
              <a:solidFill>
                <a:schemeClr val="accent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023992" y="1496974"/>
            <a:ext cx="0" cy="4740339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104112" y="2122978"/>
            <a:ext cx="3096344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进程、线程概述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线程创建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线程同步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线程生命周期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程序实例</a:t>
            </a:r>
            <a:endParaRPr lang="en-US" altLang="zh-CN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2855640" y="2132856"/>
            <a:ext cx="2382942" cy="583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2400" dirty="0"/>
              <a:t>异常处理</a:t>
            </a:r>
            <a:endParaRPr lang="en-US" altLang="zh-CN" sz="2400" dirty="0">
              <a:latin typeface="Calibri" pitchFamily="34" charset="0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70FBFABC-FCAC-0B4D-ABD3-FD68AFEB89E1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</a:t>
            </a:r>
            <a:endParaRPr lang="zh-CN" altLang="en-US" sz="2800" b="1" spc="-5" dirty="0">
              <a:solidFill>
                <a:schemeClr val="tx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369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3DF39B6-C470-C64A-A484-5CA29C9E1C8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线程的创建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495F40-5ABB-E147-8564-0C37F398F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00" y="1158382"/>
            <a:ext cx="6069930" cy="53098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6E417E-39C5-CB4E-9BA7-F7DC628DE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1158382"/>
            <a:ext cx="2273300" cy="5207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9669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3DF39B6-C470-C64A-A484-5CA29C9E1C8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线程的创建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80B97C-6A58-A340-8B9A-1FF3EE10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24744"/>
            <a:ext cx="5481188" cy="5544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771B4B-30A4-EA45-B1D1-842F22B74D76}"/>
              </a:ext>
            </a:extLst>
          </p:cNvPr>
          <p:cNvSpPr txBox="1"/>
          <p:nvPr/>
        </p:nvSpPr>
        <p:spPr>
          <a:xfrm>
            <a:off x="6600056" y="1340768"/>
            <a:ext cx="4824536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Step1</a:t>
            </a:r>
            <a:r>
              <a:rPr kumimoji="1" lang="en-US" altLang="zh-CN" dirty="0"/>
              <a:t>:</a:t>
            </a:r>
            <a:r>
              <a:rPr kumimoji="1" lang="zh-CN" altLang="en-US" dirty="0"/>
              <a:t> 实现</a:t>
            </a:r>
            <a:r>
              <a:rPr kumimoji="1" lang="en-US" altLang="zh-CN" dirty="0"/>
              <a:t>Runnable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Step2</a:t>
            </a:r>
            <a:r>
              <a:rPr kumimoji="1" lang="en-US" altLang="zh-CN" dirty="0"/>
              <a:t>:</a:t>
            </a:r>
            <a:r>
              <a:rPr kumimoji="1" lang="zh-CN" altLang="en-US" dirty="0"/>
              <a:t> 实现</a:t>
            </a:r>
            <a:r>
              <a:rPr kumimoji="1" lang="en-US" altLang="zh-CN" dirty="0">
                <a:solidFill>
                  <a:srgbClr val="7030A0"/>
                </a:solidFill>
              </a:rPr>
              <a:t>run()</a:t>
            </a:r>
            <a:r>
              <a:rPr kumimoji="1" lang="zh-CN" altLang="en-US" dirty="0"/>
              <a:t>方法（线程逻辑）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Step3</a:t>
            </a:r>
            <a:r>
              <a:rPr kumimoji="1" lang="en-US" altLang="zh-CN" dirty="0"/>
              <a:t>:</a:t>
            </a:r>
            <a:r>
              <a:rPr kumimoji="1" lang="zh-CN" altLang="en-US" dirty="0"/>
              <a:t> 创建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对象，启动（</a:t>
            </a:r>
            <a:r>
              <a:rPr kumimoji="1" lang="en-US" altLang="zh-CN" dirty="0">
                <a:solidFill>
                  <a:srgbClr val="7030A0"/>
                </a:solidFill>
              </a:rPr>
              <a:t>new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+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start()</a:t>
            </a:r>
            <a:r>
              <a:rPr kumimoji="1"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35468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3DF39B6-C470-C64A-A484-5CA29C9E1C8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线程的创建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80B97C-6A58-A340-8B9A-1FF3EE10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24744"/>
            <a:ext cx="5481188" cy="5544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771B4B-30A4-EA45-B1D1-842F22B74D76}"/>
              </a:ext>
            </a:extLst>
          </p:cNvPr>
          <p:cNvSpPr txBox="1"/>
          <p:nvPr/>
        </p:nvSpPr>
        <p:spPr>
          <a:xfrm>
            <a:off x="6600056" y="1340768"/>
            <a:ext cx="4824536" cy="2409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Step1</a:t>
            </a:r>
            <a:r>
              <a:rPr kumimoji="1" lang="en-US" altLang="zh-CN" dirty="0"/>
              <a:t>:</a:t>
            </a:r>
            <a:r>
              <a:rPr kumimoji="1" lang="zh-CN" altLang="en-US" dirty="0"/>
              <a:t> 实现</a:t>
            </a:r>
            <a:r>
              <a:rPr kumimoji="1" lang="en-US" altLang="zh-CN" dirty="0"/>
              <a:t>Runnable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Step2</a:t>
            </a:r>
            <a:r>
              <a:rPr kumimoji="1" lang="en-US" altLang="zh-CN" dirty="0"/>
              <a:t>:</a:t>
            </a:r>
            <a:r>
              <a:rPr kumimoji="1" lang="zh-CN" altLang="en-US" dirty="0"/>
              <a:t> 实现</a:t>
            </a:r>
            <a:r>
              <a:rPr kumimoji="1" lang="en-US" altLang="zh-CN" dirty="0">
                <a:solidFill>
                  <a:srgbClr val="7030A0"/>
                </a:solidFill>
              </a:rPr>
              <a:t>run()</a:t>
            </a:r>
            <a:r>
              <a:rPr kumimoji="1" lang="zh-CN" altLang="en-US" dirty="0"/>
              <a:t>方法（线程逻辑）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Step3</a:t>
            </a:r>
            <a:r>
              <a:rPr kumimoji="1" lang="en-US" altLang="zh-CN" dirty="0"/>
              <a:t>:</a:t>
            </a:r>
            <a:r>
              <a:rPr kumimoji="1" lang="zh-CN" altLang="en-US" dirty="0"/>
              <a:t> 创建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对象，启动（</a:t>
            </a:r>
            <a:r>
              <a:rPr kumimoji="1" lang="en-US" altLang="zh-CN" dirty="0">
                <a:solidFill>
                  <a:srgbClr val="7030A0"/>
                </a:solidFill>
              </a:rPr>
              <a:t>new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+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start()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创建</a:t>
            </a:r>
            <a:r>
              <a:rPr kumimoji="1" lang="en-US" altLang="zh-CN" sz="1600" dirty="0"/>
              <a:t>SimpleThread1</a:t>
            </a:r>
            <a:r>
              <a:rPr kumimoji="1" lang="zh-CN" altLang="en-US" sz="1600" dirty="0"/>
              <a:t>对象；</a:t>
            </a:r>
            <a:endParaRPr kumimoji="1"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/>
              <a:t>用上述对象创建</a:t>
            </a:r>
            <a:r>
              <a:rPr kumimoji="1" lang="en-US" altLang="zh-CN" sz="1600" dirty="0"/>
              <a:t>Thread</a:t>
            </a:r>
            <a:r>
              <a:rPr kumimoji="1" lang="zh-CN" altLang="en-US" sz="1600" dirty="0"/>
              <a:t>对象</a:t>
            </a:r>
            <a:endParaRPr kumimoji="1" lang="en-US" altLang="zh-CN" sz="16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Thread</a:t>
            </a:r>
            <a:r>
              <a:rPr kumimoji="1" lang="zh-CN" altLang="en-US" sz="1600" dirty="0"/>
              <a:t>对象调用</a:t>
            </a:r>
            <a:r>
              <a:rPr kumimoji="1" lang="en-US" altLang="zh-CN" sz="1600" dirty="0"/>
              <a:t>start()</a:t>
            </a:r>
            <a:endParaRPr kumimoji="1" lang="zh-CN" altLang="en-US" sz="1600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36C5702-5CE0-B340-83A4-AA1F80629B57}"/>
              </a:ext>
            </a:extLst>
          </p:cNvPr>
          <p:cNvSpPr/>
          <p:nvPr/>
        </p:nvSpPr>
        <p:spPr>
          <a:xfrm>
            <a:off x="2639616" y="1119233"/>
            <a:ext cx="2016224" cy="44307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线箭头连接符 2">
            <a:extLst>
              <a:ext uri="{FF2B5EF4-FFF2-40B4-BE49-F238E27FC236}">
                <a16:creationId xmlns:a16="http://schemas.microsoft.com/office/drawing/2014/main" id="{C5FB3CE5-07AD-7045-BFDF-2B04C668DE97}"/>
              </a:ext>
            </a:extLst>
          </p:cNvPr>
          <p:cNvCxnSpPr/>
          <p:nvPr/>
        </p:nvCxnSpPr>
        <p:spPr>
          <a:xfrm>
            <a:off x="4655840" y="1340768"/>
            <a:ext cx="1944216" cy="288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843167D6-0DC6-9A4E-AB3E-A43314C9A9EB}"/>
              </a:ext>
            </a:extLst>
          </p:cNvPr>
          <p:cNvSpPr/>
          <p:nvPr/>
        </p:nvSpPr>
        <p:spPr>
          <a:xfrm>
            <a:off x="457198" y="2492896"/>
            <a:ext cx="5206753" cy="20882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005247AB-C827-814E-9D33-DE593FA8A163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663951" y="2060848"/>
            <a:ext cx="936105" cy="1476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43D8B614-22EE-3D41-B4F9-C25E76F5FD75}"/>
              </a:ext>
            </a:extLst>
          </p:cNvPr>
          <p:cNvSpPr/>
          <p:nvPr/>
        </p:nvSpPr>
        <p:spPr>
          <a:xfrm>
            <a:off x="871419" y="4941520"/>
            <a:ext cx="4288477" cy="12237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CF13FB50-BBD7-9C4C-8CEE-F7AF485A821A}"/>
              </a:ext>
            </a:extLst>
          </p:cNvPr>
          <p:cNvCxnSpPr>
            <a:cxnSpLocks/>
          </p:cNvCxnSpPr>
          <p:nvPr/>
        </p:nvCxnSpPr>
        <p:spPr>
          <a:xfrm flipV="1">
            <a:off x="5159896" y="2429424"/>
            <a:ext cx="1440160" cy="315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208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3DF39B6-C470-C64A-A484-5CA29C9E1C8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线程的创建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80B97C-6A58-A340-8B9A-1FF3EE10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24744"/>
            <a:ext cx="5481188" cy="55448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F771B4B-30A4-EA45-B1D1-842F22B74D76}"/>
              </a:ext>
            </a:extLst>
          </p:cNvPr>
          <p:cNvSpPr txBox="1"/>
          <p:nvPr/>
        </p:nvSpPr>
        <p:spPr>
          <a:xfrm>
            <a:off x="6600056" y="1340768"/>
            <a:ext cx="4824536" cy="1296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Step1</a:t>
            </a:r>
            <a:r>
              <a:rPr kumimoji="1" lang="en-US" altLang="zh-CN" dirty="0"/>
              <a:t>:</a:t>
            </a:r>
            <a:r>
              <a:rPr kumimoji="1" lang="zh-CN" altLang="en-US" dirty="0"/>
              <a:t> 实现</a:t>
            </a:r>
            <a:r>
              <a:rPr kumimoji="1" lang="en-US" altLang="zh-CN" dirty="0"/>
              <a:t>Runnable</a:t>
            </a:r>
            <a:r>
              <a:rPr kumimoji="1" lang="zh-CN" altLang="en-US" dirty="0"/>
              <a:t>接口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Step2</a:t>
            </a:r>
            <a:r>
              <a:rPr kumimoji="1" lang="en-US" altLang="zh-CN" dirty="0"/>
              <a:t>:</a:t>
            </a:r>
            <a:r>
              <a:rPr kumimoji="1" lang="zh-CN" altLang="en-US" dirty="0"/>
              <a:t> 实现</a:t>
            </a:r>
            <a:r>
              <a:rPr kumimoji="1" lang="en-US" altLang="zh-CN" dirty="0">
                <a:solidFill>
                  <a:srgbClr val="7030A0"/>
                </a:solidFill>
              </a:rPr>
              <a:t>run()</a:t>
            </a:r>
            <a:r>
              <a:rPr kumimoji="1" lang="zh-CN" altLang="en-US" dirty="0"/>
              <a:t>方法（线程逻辑）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en-US" altLang="zh-CN" b="1" dirty="0">
                <a:solidFill>
                  <a:srgbClr val="C00000"/>
                </a:solidFill>
              </a:rPr>
              <a:t>Step3</a:t>
            </a:r>
            <a:r>
              <a:rPr kumimoji="1" lang="en-US" altLang="zh-CN" dirty="0"/>
              <a:t>:</a:t>
            </a:r>
            <a:r>
              <a:rPr kumimoji="1" lang="zh-CN" altLang="en-US" dirty="0"/>
              <a:t> 创建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对象，启动（</a:t>
            </a:r>
            <a:r>
              <a:rPr kumimoji="1" lang="en-US" altLang="zh-CN" dirty="0">
                <a:solidFill>
                  <a:srgbClr val="7030A0"/>
                </a:solidFill>
              </a:rPr>
              <a:t>new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+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start()</a:t>
            </a:r>
            <a:r>
              <a:rPr kumimoji="1" lang="zh-CN" altLang="en-US" dirty="0"/>
              <a:t>）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ECE97C5-ED33-634D-9C98-7596CC5DE261}"/>
              </a:ext>
            </a:extLst>
          </p:cNvPr>
          <p:cNvSpPr txBox="1"/>
          <p:nvPr/>
        </p:nvSpPr>
        <p:spPr>
          <a:xfrm>
            <a:off x="7104112" y="4220788"/>
            <a:ext cx="404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因为该类未继承</a:t>
            </a:r>
            <a:r>
              <a:rPr kumimoji="1" lang="en-US" altLang="zh-CN" dirty="0">
                <a:solidFill>
                  <a:srgbClr val="7030A0"/>
                </a:solidFill>
              </a:rPr>
              <a:t>Thread</a:t>
            </a:r>
            <a:r>
              <a:rPr kumimoji="1" lang="zh-CN" altLang="en-US" dirty="0">
                <a:solidFill>
                  <a:srgbClr val="7030A0"/>
                </a:solidFill>
              </a:rPr>
              <a:t>，所以需要</a:t>
            </a:r>
            <a:r>
              <a:rPr kumimoji="1" lang="en-US" altLang="zh-CN" dirty="0" err="1">
                <a:solidFill>
                  <a:srgbClr val="7030A0"/>
                </a:solidFill>
              </a:rPr>
              <a:t>Thred.sleep</a:t>
            </a:r>
            <a:r>
              <a:rPr kumimoji="1" lang="en-US" altLang="zh-CN" dirty="0">
                <a:solidFill>
                  <a:srgbClr val="7030A0"/>
                </a:solidFill>
              </a:rPr>
              <a:t>()</a:t>
            </a:r>
            <a:r>
              <a:rPr kumimoji="1" lang="zh-CN" altLang="en-US" dirty="0">
                <a:solidFill>
                  <a:srgbClr val="7030A0"/>
                </a:solidFill>
              </a:rPr>
              <a:t>来调用其静态方法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28E2EF-78F2-9C44-A028-AB2BC8384CCA}"/>
              </a:ext>
            </a:extLst>
          </p:cNvPr>
          <p:cNvSpPr/>
          <p:nvPr/>
        </p:nvSpPr>
        <p:spPr>
          <a:xfrm>
            <a:off x="1631504" y="3212976"/>
            <a:ext cx="4032448" cy="21602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447DCD68-87ED-6448-8E34-0317203E52CC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5663952" y="3320988"/>
            <a:ext cx="1440160" cy="122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63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63DF39B6-C470-C64A-A484-5CA29C9E1C8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线程的创建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180B97C-6A58-A340-8B9A-1FF3EE10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24744"/>
            <a:ext cx="5481188" cy="554481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DB37DF-6BC9-0145-B6CC-43FE7BBA63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12" y="1136979"/>
            <a:ext cx="3378200" cy="51181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71057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Thread creation</a:t>
            </a:r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63552" y="2341512"/>
            <a:ext cx="5867400" cy="42558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SimpleThread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extends Thread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SimpleThread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(String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str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	super(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str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run()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	for 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i = 0; i &lt; 8; i++)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(i + " " + </a:t>
            </a:r>
            <a:r>
              <a:rPr lang="en-US" altLang="zh-CN" sz="20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getName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()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try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                       sleep((long)(</a:t>
            </a:r>
            <a:r>
              <a:rPr lang="en-US" altLang="zh-CN" sz="20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Math.random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() * 1000));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} catch 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InterruptedException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e) {}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("DONE! " + </a:t>
            </a:r>
            <a:r>
              <a:rPr lang="en-US" altLang="zh-CN" sz="20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getName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()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AE66829-E3DE-FA4B-A378-CC8E0845C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346648"/>
            <a:ext cx="58674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TwoThreadsDemo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public static void main (String[]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new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SimpleThread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("Jamaica").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start()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new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SimpleThread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("Fiji").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start()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7E469E-B5DA-5F49-ADB1-F2E6BDFEBE01}"/>
              </a:ext>
            </a:extLst>
          </p:cNvPr>
          <p:cNvSpPr/>
          <p:nvPr/>
        </p:nvSpPr>
        <p:spPr>
          <a:xfrm>
            <a:off x="2711624" y="944724"/>
            <a:ext cx="4104456" cy="540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6BD3B56-A42B-6744-B139-A3CF675DB3FB}"/>
              </a:ext>
            </a:extLst>
          </p:cNvPr>
          <p:cNvCxnSpPr>
            <a:cxnSpLocks/>
          </p:cNvCxnSpPr>
          <p:nvPr/>
        </p:nvCxnSpPr>
        <p:spPr>
          <a:xfrm>
            <a:off x="6816080" y="1124744"/>
            <a:ext cx="165618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AF43825-E574-2549-9B03-FBC8DB0CBE0D}"/>
              </a:ext>
            </a:extLst>
          </p:cNvPr>
          <p:cNvSpPr txBox="1"/>
          <p:nvPr/>
        </p:nvSpPr>
        <p:spPr>
          <a:xfrm>
            <a:off x="8013304" y="1492853"/>
            <a:ext cx="253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创建一个线程对象；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r>
              <a:rPr kumimoji="1" lang="zh-CN" altLang="en-US" dirty="0">
                <a:solidFill>
                  <a:srgbClr val="7030A0"/>
                </a:solidFill>
              </a:rPr>
              <a:t>启动它</a:t>
            </a:r>
            <a:r>
              <a:rPr kumimoji="1" lang="en-US" altLang="zh-CN" dirty="0">
                <a:solidFill>
                  <a:srgbClr val="7030A0"/>
                </a:solidFill>
              </a:rPr>
              <a:t>start()</a:t>
            </a:r>
            <a:r>
              <a:rPr kumimoji="1" lang="zh-CN" altLang="en-US" dirty="0">
                <a:solidFill>
                  <a:srgbClr val="7030A0"/>
                </a:solidFill>
              </a:rPr>
              <a:t>，执行</a:t>
            </a:r>
            <a:r>
              <a:rPr kumimoji="1" lang="en-US" altLang="zh-CN" dirty="0">
                <a:solidFill>
                  <a:srgbClr val="7030A0"/>
                </a:solidFill>
              </a:rPr>
              <a:t>run()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5F656B5-0167-7546-BAB9-A0A7A3E78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9" y="0"/>
            <a:ext cx="20161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zh-CN" altLang="en-US" sz="2000" dirty="0">
                <a:latin typeface="Tahoma" pitchFamily="34" charset="0"/>
                <a:ea typeface="华文中宋" pitchFamily="2" charset="-122"/>
              </a:rPr>
              <a:t>运行结果</a:t>
            </a: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: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0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0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1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1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2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2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3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4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5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3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6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7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4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DONE!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5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6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7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DONE! Fiji</a:t>
            </a:r>
          </a:p>
        </p:txBody>
      </p:sp>
    </p:spTree>
    <p:extLst>
      <p:ext uri="{BB962C8B-B14F-4D97-AF65-F5344CB8AC3E}">
        <p14:creationId xmlns:p14="http://schemas.microsoft.com/office/powerpoint/2010/main" val="1533112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Thread creation</a:t>
            </a:r>
            <a:endParaRPr lang="zh-CN" altLang="en-US" dirty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063552" y="2341512"/>
            <a:ext cx="5867400" cy="425584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SimpleThread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extends Thread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SimpleThread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(String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str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	super(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str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	public void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run()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	for 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i = 0; i &lt; 8; i++)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(i + " " + </a:t>
            </a:r>
            <a:r>
              <a:rPr lang="en-US" altLang="zh-CN" sz="20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getName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()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try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                       sleep((long)(</a:t>
            </a:r>
            <a:r>
              <a:rPr lang="en-US" altLang="zh-CN" sz="20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Math.random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() * 1000));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} catch 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InterruptedException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e) {}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("DONE! " + </a:t>
            </a:r>
            <a:r>
              <a:rPr lang="en-US" altLang="zh-CN" sz="2000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getName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()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3AE66829-E3DE-FA4B-A378-CC8E0845C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346648"/>
            <a:ext cx="5867400" cy="1981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TwoThreadsDemo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public static void main (String[]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new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SimpleThread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("Jamaica").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start()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new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SimpleThread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("Fiji").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start()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7E469E-B5DA-5F49-ADB1-F2E6BDFEBE01}"/>
              </a:ext>
            </a:extLst>
          </p:cNvPr>
          <p:cNvSpPr/>
          <p:nvPr/>
        </p:nvSpPr>
        <p:spPr>
          <a:xfrm>
            <a:off x="2711624" y="944724"/>
            <a:ext cx="4104456" cy="54006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E6BD3B56-A42B-6744-B139-A3CF675DB3FB}"/>
              </a:ext>
            </a:extLst>
          </p:cNvPr>
          <p:cNvCxnSpPr>
            <a:cxnSpLocks/>
          </p:cNvCxnSpPr>
          <p:nvPr/>
        </p:nvCxnSpPr>
        <p:spPr>
          <a:xfrm>
            <a:off x="6816080" y="1124744"/>
            <a:ext cx="1656184" cy="3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2AF43825-E574-2549-9B03-FBC8DB0CBE0D}"/>
              </a:ext>
            </a:extLst>
          </p:cNvPr>
          <p:cNvSpPr txBox="1"/>
          <p:nvPr/>
        </p:nvSpPr>
        <p:spPr>
          <a:xfrm>
            <a:off x="8013304" y="1492853"/>
            <a:ext cx="2538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创建一个线程对象；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r>
              <a:rPr kumimoji="1" lang="zh-CN" altLang="en-US" dirty="0">
                <a:solidFill>
                  <a:srgbClr val="7030A0"/>
                </a:solidFill>
              </a:rPr>
              <a:t>启动它</a:t>
            </a:r>
            <a:r>
              <a:rPr kumimoji="1" lang="en-US" altLang="zh-CN" dirty="0">
                <a:solidFill>
                  <a:srgbClr val="7030A0"/>
                </a:solidFill>
              </a:rPr>
              <a:t>start()</a:t>
            </a:r>
            <a:r>
              <a:rPr kumimoji="1" lang="zh-CN" altLang="en-US" dirty="0">
                <a:solidFill>
                  <a:srgbClr val="7030A0"/>
                </a:solidFill>
              </a:rPr>
              <a:t>，执行</a:t>
            </a:r>
            <a:r>
              <a:rPr kumimoji="1" lang="en-US" altLang="zh-CN" dirty="0">
                <a:solidFill>
                  <a:srgbClr val="7030A0"/>
                </a:solidFill>
              </a:rPr>
              <a:t>run()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5F656B5-0167-7546-BAB9-A0A7A3E786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689" y="0"/>
            <a:ext cx="2016125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zh-CN" altLang="en-US" sz="2000" dirty="0">
                <a:latin typeface="Tahoma" pitchFamily="34" charset="0"/>
                <a:ea typeface="华文中宋" pitchFamily="2" charset="-122"/>
              </a:rPr>
              <a:t>运行结果</a:t>
            </a: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: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0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0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1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1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2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2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3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4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5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3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6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7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4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DONE! Jamaica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5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6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7 Fiji</a:t>
            </a:r>
          </a:p>
          <a:p>
            <a:pPr marL="457200" indent="-457200">
              <a:lnSpc>
                <a:spcPct val="90000"/>
              </a:lnSpc>
              <a:buClr>
                <a:schemeClr val="tx1"/>
              </a:buClr>
              <a:buSzPct val="70000"/>
            </a:pPr>
            <a:r>
              <a:rPr lang="en-US" altLang="zh-CN" sz="2000" dirty="0">
                <a:latin typeface="Tahoma" pitchFamily="34" charset="0"/>
                <a:ea typeface="华文中宋" pitchFamily="2" charset="-122"/>
              </a:rPr>
              <a:t>DONE! Fiji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30C06F97-F673-CA4D-8B9B-0EE53791CB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976912"/>
            <a:ext cx="7239000" cy="169244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java.lang.Thread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+mj-lt"/>
              <a:ea typeface="华文中宋" pitchFamily="2" charset="-122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public Thread(String name)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public Thread(Runnable target)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public final String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getName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() 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public static void sleep(long 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millis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) throws </a:t>
            </a:r>
            <a:r>
              <a:rPr lang="en-US" altLang="zh-CN" sz="2000" dirty="0" err="1">
                <a:solidFill>
                  <a:schemeClr val="bg1">
                    <a:lumMod val="95000"/>
                  </a:schemeClr>
                </a:solidFill>
                <a:latin typeface="+mj-lt"/>
                <a:ea typeface="华文中宋" pitchFamily="2" charset="-122"/>
              </a:rPr>
              <a:t>InterruptedException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+mj-lt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872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Thread creation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524000" y="1268760"/>
            <a:ext cx="6300192" cy="3960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SimpleThread2 </a:t>
            </a:r>
            <a:r>
              <a:rPr lang="en-US" altLang="zh-CN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implements Runnable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String name;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public SimpleThread2 (String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str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name =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str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public void </a:t>
            </a:r>
            <a:r>
              <a:rPr lang="en-US" altLang="zh-CN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run()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for 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i = 0; i &lt; 8; i++)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(i+" "+name);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try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          </a:t>
            </a:r>
            <a:r>
              <a:rPr lang="en-US" altLang="zh-CN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Thread.sleep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((long)(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Math.random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()*1000));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} catch 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InterruptedException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e) {}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("DONE!"+name);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470DFC-2C68-D945-B288-64F8A34CBB58}"/>
              </a:ext>
            </a:extLst>
          </p:cNvPr>
          <p:cNvSpPr/>
          <p:nvPr/>
        </p:nvSpPr>
        <p:spPr>
          <a:xfrm>
            <a:off x="3359696" y="3401806"/>
            <a:ext cx="4104456" cy="387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BE2DB6A-4940-EC4E-8857-E3BFF3416C2A}"/>
              </a:ext>
            </a:extLst>
          </p:cNvPr>
          <p:cNvCxnSpPr>
            <a:stCxn id="6" idx="3"/>
          </p:cNvCxnSpPr>
          <p:nvPr/>
        </p:nvCxnSpPr>
        <p:spPr>
          <a:xfrm>
            <a:off x="7464152" y="3595424"/>
            <a:ext cx="864096" cy="40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6BB0CBF-71C0-7E48-AEB6-3993153C4091}"/>
              </a:ext>
            </a:extLst>
          </p:cNvPr>
          <p:cNvSpPr txBox="1"/>
          <p:nvPr/>
        </p:nvSpPr>
        <p:spPr>
          <a:xfrm>
            <a:off x="7922448" y="4169251"/>
            <a:ext cx="253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因为该类未继承</a:t>
            </a:r>
            <a:r>
              <a:rPr kumimoji="1" lang="en-US" altLang="zh-CN" dirty="0">
                <a:solidFill>
                  <a:srgbClr val="7030A0"/>
                </a:solidFill>
              </a:rPr>
              <a:t>Thread</a:t>
            </a:r>
            <a:r>
              <a:rPr kumimoji="1" lang="zh-CN" altLang="en-US" dirty="0">
                <a:solidFill>
                  <a:srgbClr val="7030A0"/>
                </a:solidFill>
              </a:rPr>
              <a:t>，所以需要</a:t>
            </a:r>
            <a:r>
              <a:rPr kumimoji="1" lang="en-US" altLang="zh-CN" dirty="0" err="1">
                <a:solidFill>
                  <a:srgbClr val="7030A0"/>
                </a:solidFill>
              </a:rPr>
              <a:t>Thred.sleep</a:t>
            </a:r>
            <a:r>
              <a:rPr kumimoji="1" lang="en-US" altLang="zh-CN" dirty="0">
                <a:solidFill>
                  <a:srgbClr val="7030A0"/>
                </a:solidFill>
              </a:rPr>
              <a:t>()</a:t>
            </a:r>
            <a:r>
              <a:rPr kumimoji="1" lang="zh-CN" altLang="en-US" dirty="0">
                <a:solidFill>
                  <a:srgbClr val="7030A0"/>
                </a:solidFill>
              </a:rPr>
              <a:t>来调用其静态方法</a:t>
            </a:r>
          </a:p>
        </p:txBody>
      </p:sp>
    </p:spTree>
    <p:extLst>
      <p:ext uri="{BB962C8B-B14F-4D97-AF65-F5344CB8AC3E}">
        <p14:creationId xmlns:p14="http://schemas.microsoft.com/office/powerpoint/2010/main" val="2924912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Thread creation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524000" y="1268760"/>
            <a:ext cx="6300192" cy="39604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SimpleThread2 </a:t>
            </a:r>
            <a:r>
              <a:rPr lang="en-US" altLang="zh-CN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implements Runnable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String name;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public SimpleThread2 (String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str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name =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str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;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public void </a:t>
            </a:r>
            <a:r>
              <a:rPr lang="en-US" altLang="zh-CN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run()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for 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i = 0; i &lt; 8; i++)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(i+" "+name);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try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          </a:t>
            </a:r>
            <a:r>
              <a:rPr lang="en-US" altLang="zh-CN" dirty="0" err="1">
                <a:solidFill>
                  <a:schemeClr val="accent2"/>
                </a:solidFill>
                <a:latin typeface="+mj-lt"/>
                <a:ea typeface="华文中宋" pitchFamily="2" charset="-122"/>
              </a:rPr>
              <a:t>Thread.sleep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((long)(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Math.random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()*1000));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       } catch 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InterruptedException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e) {}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System.out.println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("DONE!"+name);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470DFC-2C68-D945-B288-64F8A34CBB58}"/>
              </a:ext>
            </a:extLst>
          </p:cNvPr>
          <p:cNvSpPr/>
          <p:nvPr/>
        </p:nvSpPr>
        <p:spPr>
          <a:xfrm>
            <a:off x="3359696" y="3401806"/>
            <a:ext cx="4104456" cy="38723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4BE2DB6A-4940-EC4E-8857-E3BFF3416C2A}"/>
              </a:ext>
            </a:extLst>
          </p:cNvPr>
          <p:cNvCxnSpPr>
            <a:stCxn id="6" idx="3"/>
          </p:cNvCxnSpPr>
          <p:nvPr/>
        </p:nvCxnSpPr>
        <p:spPr>
          <a:xfrm>
            <a:off x="7464152" y="3595424"/>
            <a:ext cx="864096" cy="40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26BB0CBF-71C0-7E48-AEB6-3993153C4091}"/>
              </a:ext>
            </a:extLst>
          </p:cNvPr>
          <p:cNvSpPr txBox="1"/>
          <p:nvPr/>
        </p:nvSpPr>
        <p:spPr>
          <a:xfrm>
            <a:off x="7922448" y="4169251"/>
            <a:ext cx="2538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因为该类未继承</a:t>
            </a:r>
            <a:r>
              <a:rPr kumimoji="1" lang="en-US" altLang="zh-CN" dirty="0">
                <a:solidFill>
                  <a:srgbClr val="7030A0"/>
                </a:solidFill>
              </a:rPr>
              <a:t>Thread</a:t>
            </a:r>
            <a:r>
              <a:rPr kumimoji="1" lang="zh-CN" altLang="en-US" dirty="0">
                <a:solidFill>
                  <a:srgbClr val="7030A0"/>
                </a:solidFill>
              </a:rPr>
              <a:t>，所以需要</a:t>
            </a:r>
            <a:r>
              <a:rPr kumimoji="1" lang="en-US" altLang="zh-CN" dirty="0" err="1">
                <a:solidFill>
                  <a:srgbClr val="7030A0"/>
                </a:solidFill>
              </a:rPr>
              <a:t>Thred.sleep</a:t>
            </a:r>
            <a:r>
              <a:rPr kumimoji="1" lang="en-US" altLang="zh-CN" dirty="0">
                <a:solidFill>
                  <a:srgbClr val="7030A0"/>
                </a:solidFill>
              </a:rPr>
              <a:t>()</a:t>
            </a:r>
            <a:r>
              <a:rPr kumimoji="1" lang="zh-CN" altLang="en-US" dirty="0">
                <a:solidFill>
                  <a:srgbClr val="7030A0"/>
                </a:solidFill>
              </a:rPr>
              <a:t>来调用其静态方法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97E4A4-8B6D-B242-B550-BB5660E0E9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832" y="2911624"/>
            <a:ext cx="6048672" cy="2677616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TwoThreadsDemo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public static void main (String[]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args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 SimpleThread2 a = new SimpleThread2("Jamaica");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	          Thread thread1 = </a:t>
            </a:r>
            <a:r>
              <a:rPr lang="en-US" altLang="zh-CN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new Thread(a);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	          thread1.</a:t>
            </a:r>
            <a:r>
              <a:rPr lang="en-US" altLang="zh-CN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start();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	          SimpleThread2 b = new SimpleThread2("Fiji");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Thread thread2 = </a:t>
            </a:r>
            <a:r>
              <a:rPr lang="en-US" altLang="zh-CN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new Thread(b);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 thread2.</a:t>
            </a:r>
            <a:r>
              <a:rPr lang="en-US" altLang="zh-CN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start();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9427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351584" y="1700809"/>
            <a:ext cx="792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Why  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为什么需要第二种方式？实现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Runnable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接口中的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run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方法？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863752" y="4005065"/>
            <a:ext cx="662473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SimpleThread2 a = </a:t>
            </a:r>
            <a:r>
              <a:rPr lang="en-US" altLang="zh-CN" sz="2400" dirty="0">
                <a:solidFill>
                  <a:schemeClr val="accent2"/>
                </a:solidFill>
              </a:rPr>
              <a:t>new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SimpleThread2("Jamaica");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thread1 = </a:t>
            </a:r>
            <a:r>
              <a:rPr lang="en-US" altLang="zh-CN" sz="2400" dirty="0">
                <a:solidFill>
                  <a:schemeClr val="accent2"/>
                </a:solidFill>
              </a:rPr>
              <a:t>new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Thread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(a);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thread1.</a:t>
            </a:r>
            <a:r>
              <a:rPr lang="en-US" altLang="zh-CN" sz="2400" dirty="0">
                <a:solidFill>
                  <a:schemeClr val="accent2"/>
                </a:solidFill>
              </a:rPr>
              <a:t>start()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sp>
        <p:nvSpPr>
          <p:cNvPr id="7" name="矩形 6"/>
          <p:cNvSpPr/>
          <p:nvPr/>
        </p:nvSpPr>
        <p:spPr>
          <a:xfrm>
            <a:off x="3863752" y="3212977"/>
            <a:ext cx="511256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new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SimpleThread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("Jamaica").</a:t>
            </a:r>
            <a:r>
              <a:rPr lang="en-US" altLang="zh-CN" sz="2400" dirty="0">
                <a:solidFill>
                  <a:schemeClr val="accent2"/>
                </a:solidFill>
              </a:rPr>
              <a:t>start()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51584" y="3223429"/>
            <a:ext cx="144016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</a:p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</a:p>
        </p:txBody>
      </p:sp>
      <p:sp>
        <p:nvSpPr>
          <p:cNvPr id="11" name="矩形 10"/>
          <p:cNvSpPr/>
          <p:nvPr/>
        </p:nvSpPr>
        <p:spPr>
          <a:xfrm>
            <a:off x="2351584" y="4365105"/>
            <a:ext cx="144016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implement</a:t>
            </a:r>
          </a:p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Runnable</a:t>
            </a:r>
          </a:p>
        </p:txBody>
      </p:sp>
      <p:sp>
        <p:nvSpPr>
          <p:cNvPr id="12" name="矩形 11"/>
          <p:cNvSpPr/>
          <p:nvPr/>
        </p:nvSpPr>
        <p:spPr>
          <a:xfrm>
            <a:off x="1927920" y="5805264"/>
            <a:ext cx="7984504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只允许继承一个父类，如果是一个子类要多线程，则无法继承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，因此需要实现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Runnable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A26F98B6-4E96-A142-868E-59C99917A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2087" y="5805264"/>
            <a:ext cx="7984504" cy="7078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ABC { … … }</a:t>
            </a:r>
          </a:p>
          <a:p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class XYZ extends ABC implements Runnable { … … }</a:t>
            </a: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79A28640-AE85-7647-B166-C37176E7355E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线程的创建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608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60096" y="2204865"/>
            <a:ext cx="3563564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针对某一</a:t>
            </a:r>
            <a:r>
              <a:rPr lang="zh-CN" altLang="en-US" sz="28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数据集合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进行的一次</a:t>
            </a:r>
            <a:r>
              <a:rPr lang="zh-CN" altLang="en-US" sz="28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动态执行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微软雅黑" pitchFamily="34" charset="-122"/>
              </a:rPr>
              <a:t>Process</a:t>
            </a:r>
          </a:p>
        </p:txBody>
      </p:sp>
      <p:sp>
        <p:nvSpPr>
          <p:cNvPr id="8" name="矩形 7"/>
          <p:cNvSpPr/>
          <p:nvPr/>
        </p:nvSpPr>
        <p:spPr>
          <a:xfrm>
            <a:off x="6960096" y="3987062"/>
            <a:ext cx="35635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itchFamily="34" charset="-122"/>
              </a:rPr>
              <a:t>一个程序一个进程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itchFamily="34" charset="-122"/>
              </a:rPr>
              <a:t>一个程序多个进程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itchFamily="34" charset="-122"/>
            </a:endParaRPr>
          </a:p>
        </p:txBody>
      </p:sp>
      <p:pic>
        <p:nvPicPr>
          <p:cNvPr id="9" name="Picture 2" descr="C:\Users\Administrator\Desktop\java课件\pics\09\屏幕快照 2017-11-01 上午10.37.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26215"/>
            <a:ext cx="5599932" cy="549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/>
        </p:nvSpPr>
        <p:spPr>
          <a:xfrm>
            <a:off x="767408" y="2276871"/>
            <a:ext cx="1584176" cy="3354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223BF3C6-577F-9A49-8C60-0E4BB66050EF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进程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20812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30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853862" y="1988840"/>
            <a:ext cx="2250250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207568" y="4149080"/>
            <a:ext cx="3024336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独立执行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(independent)/</a:t>
            </a:r>
            <a:r>
              <a:rPr lang="zh-CN" altLang="en-US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异步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(asynchronous)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672064" y="4149080"/>
            <a:ext cx="3024336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同步执行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(synchronize)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cxnSp>
        <p:nvCxnSpPr>
          <p:cNvPr id="11" name="直接箭头连接符 10"/>
          <p:cNvCxnSpPr>
            <a:stCxn id="16" idx="2"/>
            <a:endCxn id="6" idx="0"/>
          </p:cNvCxnSpPr>
          <p:nvPr/>
        </p:nvCxnSpPr>
        <p:spPr>
          <a:xfrm flipH="1">
            <a:off x="3719737" y="2512060"/>
            <a:ext cx="2259251" cy="163702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16" idx="2"/>
            <a:endCxn id="27" idx="0"/>
          </p:cNvCxnSpPr>
          <p:nvPr/>
        </p:nvCxnSpPr>
        <p:spPr>
          <a:xfrm>
            <a:off x="5978988" y="2512060"/>
            <a:ext cx="2205245" cy="163702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686A6609-29A6-8C48-AF9E-B5BF892B31D1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703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31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35560" y="1988840"/>
            <a:ext cx="7128792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同步线程的例子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:	</a:t>
            </a:r>
            <a:r>
              <a:rPr lang="zh-CN" altLang="en-US" sz="28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共享数据的访问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9897" y="3244334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多个线程对同一资源进行操作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读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写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295292" y="2508738"/>
            <a:ext cx="1816932" cy="735595"/>
          </a:xfrm>
          <a:custGeom>
            <a:avLst/>
            <a:gdLst>
              <a:gd name="connsiteX0" fmla="*/ 0 w 1406770"/>
              <a:gd name="connsiteY0" fmla="*/ 0 h 468924"/>
              <a:gd name="connsiteX1" fmla="*/ 386862 w 1406770"/>
              <a:gd name="connsiteY1" fmla="*/ 281354 h 468924"/>
              <a:gd name="connsiteX2" fmla="*/ 1406770 w 1406770"/>
              <a:gd name="connsiteY2" fmla="*/ 468924 h 4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6770" h="468924">
                <a:moveTo>
                  <a:pt x="0" y="0"/>
                </a:moveTo>
                <a:cubicBezTo>
                  <a:pt x="76200" y="101600"/>
                  <a:pt x="152400" y="203200"/>
                  <a:pt x="386862" y="281354"/>
                </a:cubicBezTo>
                <a:cubicBezTo>
                  <a:pt x="621324" y="359508"/>
                  <a:pt x="1137139" y="388816"/>
                  <a:pt x="1406770" y="468924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07568" y="4509120"/>
            <a:ext cx="2952328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1584" y="573325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银行账户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Thread3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9656" y="494116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2000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0714" y="4541058"/>
            <a:ext cx="20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游戏消费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-2000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 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1490" y="5693186"/>
            <a:ext cx="20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淘宝消费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-2000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20137" y="5291916"/>
            <a:ext cx="124268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几乎同时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5" name="object 2">
            <a:extLst>
              <a:ext uri="{FF2B5EF4-FFF2-40B4-BE49-F238E27FC236}">
                <a16:creationId xmlns:a16="http://schemas.microsoft.com/office/drawing/2014/main" id="{00B958C4-428D-EE46-AD06-2612A386EEB8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0057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32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35560" y="1988840"/>
            <a:ext cx="7128792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同步线程的例子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:	</a:t>
            </a:r>
            <a:r>
              <a:rPr lang="zh-CN" altLang="en-US" sz="28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共享数据的访问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9897" y="3244334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多个线程对同一资源进行操作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读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写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295292" y="2508738"/>
            <a:ext cx="1816932" cy="735595"/>
          </a:xfrm>
          <a:custGeom>
            <a:avLst/>
            <a:gdLst>
              <a:gd name="connsiteX0" fmla="*/ 0 w 1406770"/>
              <a:gd name="connsiteY0" fmla="*/ 0 h 468924"/>
              <a:gd name="connsiteX1" fmla="*/ 386862 w 1406770"/>
              <a:gd name="connsiteY1" fmla="*/ 281354 h 468924"/>
              <a:gd name="connsiteX2" fmla="*/ 1406770 w 1406770"/>
              <a:gd name="connsiteY2" fmla="*/ 468924 h 4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6770" h="468924">
                <a:moveTo>
                  <a:pt x="0" y="0"/>
                </a:moveTo>
                <a:cubicBezTo>
                  <a:pt x="76200" y="101600"/>
                  <a:pt x="152400" y="203200"/>
                  <a:pt x="386862" y="281354"/>
                </a:cubicBezTo>
                <a:cubicBezTo>
                  <a:pt x="621324" y="359508"/>
                  <a:pt x="1137139" y="388816"/>
                  <a:pt x="1406770" y="468924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07568" y="4509120"/>
            <a:ext cx="2952328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1584" y="573325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银行账户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Thread3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9656" y="494116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2000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0714" y="4541058"/>
            <a:ext cx="20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游戏消费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-2000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 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1490" y="5693186"/>
            <a:ext cx="20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淘宝消费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-2000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20137" y="5291916"/>
            <a:ext cx="124268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几乎同时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stCxn id="14" idx="1"/>
          </p:cNvCxnSpPr>
          <p:nvPr/>
        </p:nvCxnSpPr>
        <p:spPr>
          <a:xfrm flipH="1">
            <a:off x="5159896" y="4895001"/>
            <a:ext cx="179081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99656" y="494116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0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55012" y="4653136"/>
            <a:ext cx="100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+mj-lt"/>
              </a:rPr>
              <a:t>OK</a:t>
            </a:r>
            <a:r>
              <a:rPr lang="zh-CN" altLang="en-US" sz="2000" dirty="0">
                <a:solidFill>
                  <a:schemeClr val="accent2"/>
                </a:solidFill>
                <a:latin typeface="+mj-lt"/>
              </a:rPr>
              <a:t>！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159896" y="5877272"/>
            <a:ext cx="179081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55011" y="5733256"/>
            <a:ext cx="100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+mj-lt"/>
              </a:rPr>
              <a:t>FAIL!</a:t>
            </a:r>
            <a:endParaRPr lang="zh-CN" alt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B3F1A0EB-BBD5-ED48-ABFD-FB992E06B29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6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 animBg="1"/>
      <p:bldP spid="15" grpId="0"/>
      <p:bldP spid="6" grpId="0"/>
      <p:bldP spid="2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33</a:t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2135560" y="1988840"/>
            <a:ext cx="7128792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同步线程的例子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:	</a:t>
            </a:r>
            <a:r>
              <a:rPr lang="zh-CN" altLang="en-US" sz="28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共享数据的访问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159897" y="3244334"/>
            <a:ext cx="5105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多个线程对同一资源进行操作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读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写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295292" y="2508738"/>
            <a:ext cx="1816932" cy="735595"/>
          </a:xfrm>
          <a:custGeom>
            <a:avLst/>
            <a:gdLst>
              <a:gd name="connsiteX0" fmla="*/ 0 w 1406770"/>
              <a:gd name="connsiteY0" fmla="*/ 0 h 468924"/>
              <a:gd name="connsiteX1" fmla="*/ 386862 w 1406770"/>
              <a:gd name="connsiteY1" fmla="*/ 281354 h 468924"/>
              <a:gd name="connsiteX2" fmla="*/ 1406770 w 1406770"/>
              <a:gd name="connsiteY2" fmla="*/ 468924 h 46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06770" h="468924">
                <a:moveTo>
                  <a:pt x="0" y="0"/>
                </a:moveTo>
                <a:cubicBezTo>
                  <a:pt x="76200" y="101600"/>
                  <a:pt x="152400" y="203200"/>
                  <a:pt x="386862" y="281354"/>
                </a:cubicBezTo>
                <a:cubicBezTo>
                  <a:pt x="621324" y="359508"/>
                  <a:pt x="1137139" y="388816"/>
                  <a:pt x="1406770" y="468924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207568" y="4509120"/>
            <a:ext cx="2952328" cy="17281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351584" y="5733256"/>
            <a:ext cx="2664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银行账户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Thread3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99656" y="494116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2000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950714" y="4541058"/>
            <a:ext cx="20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游戏消费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-2000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 1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961490" y="5693186"/>
            <a:ext cx="2025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淘宝消费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-2000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Thread2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320137" y="5291916"/>
            <a:ext cx="1242683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几乎同时</a:t>
            </a:r>
            <a:endParaRPr lang="en-US" altLang="zh-CN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5" name="直接箭头连接符 4"/>
          <p:cNvCxnSpPr>
            <a:stCxn id="14" idx="1"/>
          </p:cNvCxnSpPr>
          <p:nvPr/>
        </p:nvCxnSpPr>
        <p:spPr>
          <a:xfrm flipH="1">
            <a:off x="5159896" y="4895001"/>
            <a:ext cx="179081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999656" y="4941169"/>
            <a:ext cx="129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accent2"/>
                </a:solidFill>
              </a:rPr>
              <a:t>-4000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55012" y="4653136"/>
            <a:ext cx="100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+mj-lt"/>
              </a:rPr>
              <a:t>OK</a:t>
            </a:r>
            <a:r>
              <a:rPr lang="zh-CN" altLang="en-US" sz="2000" dirty="0">
                <a:solidFill>
                  <a:schemeClr val="accent2"/>
                </a:solidFill>
                <a:latin typeface="+mj-lt"/>
              </a:rPr>
              <a:t>！</a:t>
            </a:r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159896" y="5877272"/>
            <a:ext cx="1790818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055011" y="5733256"/>
            <a:ext cx="10014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2"/>
                </a:solidFill>
                <a:latin typeface="+mj-lt"/>
              </a:rPr>
              <a:t>OK!</a:t>
            </a:r>
            <a:endParaRPr lang="zh-CN" altLang="en-US" sz="20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21" name="object 2">
            <a:extLst>
              <a:ext uri="{FF2B5EF4-FFF2-40B4-BE49-F238E27FC236}">
                <a16:creationId xmlns:a16="http://schemas.microsoft.com/office/drawing/2014/main" id="{E9C33A53-A6F5-DD43-B21E-A0C34A5A389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73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7" grpId="0"/>
      <p:bldP spid="18" grpId="0" animBg="1"/>
      <p:bldP spid="15" grpId="0"/>
      <p:bldP spid="6" grpId="0"/>
      <p:bldP spid="2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927648" y="3266982"/>
            <a:ext cx="72008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synchronized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关键词</a:t>
            </a:r>
          </a:p>
          <a:p>
            <a:r>
              <a:rPr lang="en-US" altLang="zh-CN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wait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() / </a:t>
            </a:r>
            <a:r>
              <a:rPr lang="en-US" altLang="zh-CN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notify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() / </a:t>
            </a:r>
            <a:r>
              <a:rPr lang="en-US" altLang="zh-CN" sz="2800" dirty="0" err="1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notifyAll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()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方法等待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/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唤醒</a:t>
            </a:r>
          </a:p>
        </p:txBody>
      </p:sp>
      <p:sp>
        <p:nvSpPr>
          <p:cNvPr id="21" name="矩形 20"/>
          <p:cNvSpPr/>
          <p:nvPr/>
        </p:nvSpPr>
        <p:spPr>
          <a:xfrm>
            <a:off x="2999656" y="2708920"/>
            <a:ext cx="6264696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解决线程不同步导致的数据不一致问题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62242B78-AD59-A848-9405-1AF71C9B58C5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54342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33727" y="2420194"/>
            <a:ext cx="1727200" cy="720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Producer</a:t>
            </a:r>
            <a:r>
              <a:rPr lang="zh-CN" altLang="en-US" sz="20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线程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789639" y="2420194"/>
            <a:ext cx="1944688" cy="72072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Consumer</a:t>
            </a:r>
            <a:r>
              <a:rPr lang="zh-CN" altLang="en-US" sz="20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线程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420894" y="4390880"/>
            <a:ext cx="1008063" cy="587216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marL="990600" indent="-533400"/>
            <a:endParaRPr lang="zh-CN" altLang="zh-CN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4989912" y="5301580"/>
            <a:ext cx="1871663" cy="6477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CubbyHole </a:t>
            </a:r>
            <a:r>
              <a:rPr lang="zh-CN" altLang="en-US" sz="200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容器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197327" y="3140918"/>
            <a:ext cx="1368648" cy="115145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rIns="0" anchor="ctr">
            <a:spAutoFit/>
          </a:bodyPr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6286055" y="3140918"/>
            <a:ext cx="1475927" cy="1152178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0" rIns="0" anchor="ctr">
            <a:spAutoFit/>
          </a:bodyPr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413112" y="3678316"/>
            <a:ext cx="4392489" cy="792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向容器内依次放数值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0,1,2,3,…9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150151" y="3820465"/>
            <a:ext cx="3168352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spcBef>
                <a:spcPct val="0"/>
              </a:spcBef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从容器内依次取数值（放一个取一个）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24A5ABA5-C765-FF45-A221-E8B5F48413C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37442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4E87C33-6B4A-9744-8FDF-AE7C7A90CF18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B378A8-D0CB-7F4F-960A-2358F3CB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79" y="88774"/>
            <a:ext cx="5383655" cy="257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EA5F475-3C13-1B40-AF76-7D05BC82B7B0}"/>
              </a:ext>
            </a:extLst>
          </p:cNvPr>
          <p:cNvSpPr txBox="1"/>
          <p:nvPr/>
        </p:nvSpPr>
        <p:spPr>
          <a:xfrm>
            <a:off x="7104112" y="2996952"/>
            <a:ext cx="46805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容器类：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成员变量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contents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成员方法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get()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put()</a:t>
            </a:r>
            <a:endParaRPr kumimoji="1"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91291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4E87C33-6B4A-9744-8FDF-AE7C7A90CF18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B378A8-D0CB-7F4F-960A-2358F3CB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79" y="88774"/>
            <a:ext cx="5383655" cy="257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EA5F475-3C13-1B40-AF76-7D05BC82B7B0}"/>
              </a:ext>
            </a:extLst>
          </p:cNvPr>
          <p:cNvSpPr txBox="1"/>
          <p:nvPr/>
        </p:nvSpPr>
        <p:spPr>
          <a:xfrm>
            <a:off x="7104112" y="2996952"/>
            <a:ext cx="46805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消费者：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成员变量容器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cubbyhole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成员方法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run()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：进行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次取值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5F50D2-9AE1-D442-8A33-5F526D234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8774"/>
            <a:ext cx="6416618" cy="27848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62968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4E87C33-6B4A-9744-8FDF-AE7C7A90CF18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B378A8-D0CB-7F4F-960A-2358F3CB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79" y="88774"/>
            <a:ext cx="5383655" cy="257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EA5F475-3C13-1B40-AF76-7D05BC82B7B0}"/>
              </a:ext>
            </a:extLst>
          </p:cNvPr>
          <p:cNvSpPr txBox="1"/>
          <p:nvPr/>
        </p:nvSpPr>
        <p:spPr>
          <a:xfrm>
            <a:off x="7104112" y="2996952"/>
            <a:ext cx="4680520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生产者：</a:t>
            </a:r>
            <a:endParaRPr kumimoji="1" lang="en-US" altLang="zh-CN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成员变量容器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cubbyhole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成员方法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run()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：进行</a:t>
            </a:r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10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次放值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5F50D2-9AE1-D442-8A33-5F526D234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8774"/>
            <a:ext cx="6416618" cy="2784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A4F5B5-F2AE-A94F-8CA4-EE16CB8A2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4" y="2996952"/>
            <a:ext cx="6416618" cy="246658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417977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4E87C33-6B4A-9744-8FDF-AE7C7A90CF18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FB378A8-D0CB-7F4F-960A-2358F3CBE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5179" y="88774"/>
            <a:ext cx="5383655" cy="25705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CEA5F475-3C13-1B40-AF76-7D05BC82B7B0}"/>
              </a:ext>
            </a:extLst>
          </p:cNvPr>
          <p:cNvSpPr txBox="1"/>
          <p:nvPr/>
        </p:nvSpPr>
        <p:spPr>
          <a:xfrm>
            <a:off x="7104112" y="2679966"/>
            <a:ext cx="4680520" cy="11567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Main</a:t>
            </a: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创建容器、生产者、消费者对象</a:t>
            </a:r>
            <a:endParaRPr kumimoji="1" lang="en-US" altLang="zh-CN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执行生产者、消费者线程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E5F50D2-9AE1-D442-8A33-5F526D234D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36" y="88774"/>
            <a:ext cx="6416618" cy="27848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4A4F5B5-F2AE-A94F-8CA4-EE16CB8A2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44" y="2996952"/>
            <a:ext cx="6416618" cy="24665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9C6E473-DD32-F644-B0EF-988E584AE2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9138" y="3984328"/>
            <a:ext cx="6416618" cy="283086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938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60096" y="2204865"/>
            <a:ext cx="3563564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针对某一</a:t>
            </a:r>
            <a:r>
              <a:rPr lang="zh-CN" altLang="en-US" sz="28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数据集合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进行的一次</a:t>
            </a:r>
            <a:r>
              <a:rPr lang="zh-CN" altLang="en-US" sz="28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动态执行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过程 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微软雅黑" pitchFamily="34" charset="-122"/>
              </a:rPr>
              <a:t>Process</a:t>
            </a:r>
          </a:p>
        </p:txBody>
      </p:sp>
      <p:sp>
        <p:nvSpPr>
          <p:cNvPr id="8" name="矩形 7"/>
          <p:cNvSpPr/>
          <p:nvPr/>
        </p:nvSpPr>
        <p:spPr>
          <a:xfrm>
            <a:off x="6960096" y="3987062"/>
            <a:ext cx="35635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itchFamily="34" charset="-122"/>
              </a:rPr>
              <a:t>一个程序一个进程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itchFamily="34" charset="-122"/>
              </a:rPr>
              <a:t>一个程序多个进程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D98BF0-238D-9440-A2F3-04BE22F23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90" y="1340768"/>
            <a:ext cx="6568606" cy="49058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矩形 9"/>
          <p:cNvSpPr/>
          <p:nvPr/>
        </p:nvSpPr>
        <p:spPr>
          <a:xfrm>
            <a:off x="636387" y="2386578"/>
            <a:ext cx="1584176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37A5FAA-253B-D84A-BBC7-6419170E0F79}"/>
              </a:ext>
            </a:extLst>
          </p:cNvPr>
          <p:cNvSpPr/>
          <p:nvPr/>
        </p:nvSpPr>
        <p:spPr>
          <a:xfrm>
            <a:off x="636387" y="3160906"/>
            <a:ext cx="1584176" cy="14401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6264E8-47B3-4D47-AF82-2C24BBE7B73A}"/>
              </a:ext>
            </a:extLst>
          </p:cNvPr>
          <p:cNvSpPr/>
          <p:nvPr/>
        </p:nvSpPr>
        <p:spPr>
          <a:xfrm>
            <a:off x="636387" y="4941169"/>
            <a:ext cx="1584176" cy="26215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AFE55130-ABAF-F041-8102-51C0780DFB10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进程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96674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64E87C33-6B4A-9744-8FDF-AE7C7A90CF18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1524000" y="0"/>
            <a:ext cx="4572000" cy="1828800"/>
          </a:xfrm>
          <a:prstGeom prst="rect">
            <a:avLst/>
          </a:prstGeom>
          <a:solidFill>
            <a:srgbClr val="CC99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public class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CubbyHole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private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contents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public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get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() { return contents;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public void 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put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value)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{ contents = value;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}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0" y="2305050"/>
            <a:ext cx="4572000" cy="45529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public class 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Producer extends Thread 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private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CubbyHole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cubbyhole;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public Producer(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CubbyHole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c)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{   cubbyhole = c;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public void 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run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()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for 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i = 0; i &lt; 10; i++)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         </a:t>
            </a:r>
            <a:r>
              <a:rPr lang="en-US" altLang="zh-CN" dirty="0" err="1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cubbyhole.put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(i);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System.out.println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("Producer " 			+ " put: " +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 try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    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sleep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((int)(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Math.random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() 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* 100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));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 } catch 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InterruptedException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e) {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}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096000" y="0"/>
            <a:ext cx="4572000" cy="4038600"/>
          </a:xfrm>
          <a:prstGeom prst="rect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public class 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Consumer extends Thread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private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CubbyHole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cubbyhole;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public Consumer(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CubbyHole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c)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{ cubbyhole = c;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public void 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run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()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value = 0;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for (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int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i = 0; i &lt; 10; i++)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    value = </a:t>
            </a:r>
            <a:r>
              <a:rPr lang="en-US" altLang="zh-CN" dirty="0" err="1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cubbyhole.get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System.out.println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("Consumer “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                         + " got: " + value);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}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6096000" y="4254500"/>
            <a:ext cx="4572000" cy="2559050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public class Test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public static void main(String[]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args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CubbyHole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h = new 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CubbyHole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Producer    p = new Producer(h);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Consumer  c = new Consumer(h);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</a:t>
            </a:r>
            <a:r>
              <a:rPr lang="en-US" altLang="zh-CN" dirty="0" err="1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p.start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();   </a:t>
            </a:r>
            <a:r>
              <a:rPr lang="en-US" altLang="zh-CN" dirty="0" err="1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c.start</a:t>
            </a:r>
            <a:r>
              <a:rPr lang="en-US" altLang="zh-CN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33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800081" y="2997051"/>
            <a:ext cx="1800225" cy="64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多次重复取值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207568" y="1628801"/>
            <a:ext cx="2286000" cy="45354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java Test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Producer   put:0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Consumer got:0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Consumer got:0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Producer   put:1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Consumer got:1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Consumer got:1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Producer   put:2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Producer   put:3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Producer   put:4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Consumer got:4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Consumer got:4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Producer   put:5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. . .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800081" y="4365476"/>
            <a:ext cx="1800225" cy="64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漏取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6623539" y="1844824"/>
            <a:ext cx="3936959" cy="4257765"/>
            <a:chOff x="5099538" y="1844823"/>
            <a:chExt cx="3936959" cy="4257765"/>
          </a:xfrm>
        </p:grpSpPr>
        <p:sp>
          <p:nvSpPr>
            <p:cNvPr id="3" name="任意多边形 2"/>
            <p:cNvSpPr/>
            <p:nvPr/>
          </p:nvSpPr>
          <p:spPr>
            <a:xfrm>
              <a:off x="5099538" y="2132855"/>
              <a:ext cx="1488686" cy="1203895"/>
            </a:xfrm>
            <a:custGeom>
              <a:avLst/>
              <a:gdLst>
                <a:gd name="connsiteX0" fmla="*/ 0 w 1735016"/>
                <a:gd name="connsiteY0" fmla="*/ 1395046 h 1395046"/>
                <a:gd name="connsiteX1" fmla="*/ 820616 w 1735016"/>
                <a:gd name="connsiteY1" fmla="*/ 961292 h 1395046"/>
                <a:gd name="connsiteX2" fmla="*/ 1230924 w 1735016"/>
                <a:gd name="connsiteY2" fmla="*/ 234461 h 1395046"/>
                <a:gd name="connsiteX3" fmla="*/ 1735016 w 1735016"/>
                <a:gd name="connsiteY3" fmla="*/ 0 h 139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016" h="1395046">
                  <a:moveTo>
                    <a:pt x="0" y="1395046"/>
                  </a:moveTo>
                  <a:cubicBezTo>
                    <a:pt x="307731" y="1274884"/>
                    <a:pt x="615462" y="1154723"/>
                    <a:pt x="820616" y="961292"/>
                  </a:cubicBezTo>
                  <a:cubicBezTo>
                    <a:pt x="1025770" y="767861"/>
                    <a:pt x="1078524" y="394676"/>
                    <a:pt x="1230924" y="234461"/>
                  </a:cubicBezTo>
                  <a:cubicBezTo>
                    <a:pt x="1383324" y="74246"/>
                    <a:pt x="1559170" y="37123"/>
                    <a:pt x="1735016" y="0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6588224" y="1844823"/>
              <a:ext cx="1727200" cy="4320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Reason1</a:t>
              </a:r>
              <a:endParaRPr lang="zh-CN" altLang="en-US" sz="20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588224" y="3454882"/>
              <a:ext cx="432048" cy="83821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P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4098" name="Picture 2" descr="C:\Users\Administrator\Desktop\java课件\pics\02\叉 (1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276" y="4437112"/>
              <a:ext cx="355104" cy="355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矩形 21"/>
            <p:cNvSpPr/>
            <p:nvPr/>
          </p:nvSpPr>
          <p:spPr>
            <a:xfrm>
              <a:off x="7881525" y="4005064"/>
              <a:ext cx="432048" cy="8382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6588224" y="4967050"/>
              <a:ext cx="432048" cy="262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P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986954" y="4196789"/>
              <a:ext cx="867508" cy="440400"/>
            </a:xfrm>
            <a:custGeom>
              <a:avLst/>
              <a:gdLst>
                <a:gd name="connsiteX0" fmla="*/ 0 w 867508"/>
                <a:gd name="connsiteY0" fmla="*/ 433754 h 440400"/>
                <a:gd name="connsiteX1" fmla="*/ 363415 w 867508"/>
                <a:gd name="connsiteY1" fmla="*/ 398585 h 440400"/>
                <a:gd name="connsiteX2" fmla="*/ 527538 w 867508"/>
                <a:gd name="connsiteY2" fmla="*/ 117231 h 440400"/>
                <a:gd name="connsiteX3" fmla="*/ 867508 w 867508"/>
                <a:gd name="connsiteY3" fmla="*/ 0 h 44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508" h="440400">
                  <a:moveTo>
                    <a:pt x="0" y="433754"/>
                  </a:moveTo>
                  <a:cubicBezTo>
                    <a:pt x="137746" y="442546"/>
                    <a:pt x="275492" y="451339"/>
                    <a:pt x="363415" y="398585"/>
                  </a:cubicBezTo>
                  <a:cubicBezTo>
                    <a:pt x="451338" y="345831"/>
                    <a:pt x="443522" y="183662"/>
                    <a:pt x="527538" y="117231"/>
                  </a:cubicBezTo>
                  <a:cubicBezTo>
                    <a:pt x="611554" y="50800"/>
                    <a:pt x="739531" y="25400"/>
                    <a:pt x="867508" y="0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7045569" y="4853281"/>
              <a:ext cx="1055077" cy="282031"/>
            </a:xfrm>
            <a:custGeom>
              <a:avLst/>
              <a:gdLst>
                <a:gd name="connsiteX0" fmla="*/ 1055077 w 1055077"/>
                <a:gd name="connsiteY0" fmla="*/ 0 h 282031"/>
                <a:gd name="connsiteX1" fmla="*/ 785446 w 1055077"/>
                <a:gd name="connsiteY1" fmla="*/ 234462 h 282031"/>
                <a:gd name="connsiteX2" fmla="*/ 375139 w 1055077"/>
                <a:gd name="connsiteY2" fmla="*/ 281354 h 282031"/>
                <a:gd name="connsiteX3" fmla="*/ 0 w 1055077"/>
                <a:gd name="connsiteY3" fmla="*/ 257908 h 28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077" h="282031">
                  <a:moveTo>
                    <a:pt x="1055077" y="0"/>
                  </a:moveTo>
                  <a:cubicBezTo>
                    <a:pt x="976923" y="93785"/>
                    <a:pt x="898769" y="187570"/>
                    <a:pt x="785446" y="234462"/>
                  </a:cubicBezTo>
                  <a:cubicBezTo>
                    <a:pt x="672123" y="281354"/>
                    <a:pt x="506047" y="277446"/>
                    <a:pt x="375139" y="281354"/>
                  </a:cubicBezTo>
                  <a:cubicBezTo>
                    <a:pt x="244231" y="285262"/>
                    <a:pt x="122115" y="271585"/>
                    <a:pt x="0" y="257908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7884368" y="2498536"/>
              <a:ext cx="432048" cy="8382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5" name="任意多边形 24"/>
            <p:cNvSpPr/>
            <p:nvPr/>
          </p:nvSpPr>
          <p:spPr>
            <a:xfrm>
              <a:off x="6795828" y="2919046"/>
              <a:ext cx="1097420" cy="539262"/>
            </a:xfrm>
            <a:custGeom>
              <a:avLst/>
              <a:gdLst>
                <a:gd name="connsiteX0" fmla="*/ 1103330 w 1103330"/>
                <a:gd name="connsiteY0" fmla="*/ 0 h 539262"/>
                <a:gd name="connsiteX1" fmla="*/ 751637 w 1103330"/>
                <a:gd name="connsiteY1" fmla="*/ 46892 h 539262"/>
                <a:gd name="connsiteX2" fmla="*/ 118591 w 1103330"/>
                <a:gd name="connsiteY2" fmla="*/ 199292 h 539262"/>
                <a:gd name="connsiteX3" fmla="*/ 1360 w 1103330"/>
                <a:gd name="connsiteY3" fmla="*/ 539262 h 53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330" h="539262">
                  <a:moveTo>
                    <a:pt x="1103330" y="0"/>
                  </a:moveTo>
                  <a:cubicBezTo>
                    <a:pt x="1009545" y="6838"/>
                    <a:pt x="915760" y="13677"/>
                    <a:pt x="751637" y="46892"/>
                  </a:cubicBezTo>
                  <a:cubicBezTo>
                    <a:pt x="587514" y="80107"/>
                    <a:pt x="243637" y="117230"/>
                    <a:pt x="118591" y="199292"/>
                  </a:cubicBezTo>
                  <a:cubicBezTo>
                    <a:pt x="-6455" y="281354"/>
                    <a:pt x="-2548" y="410308"/>
                    <a:pt x="1360" y="539262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80113" y="5733256"/>
              <a:ext cx="3456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微软雅黑" pitchFamily="34" charset="-122"/>
                </a:rPr>
                <a:t>线程执行过程中被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微软雅黑" pitchFamily="34" charset="-122"/>
                </a:rPr>
                <a:t>CPU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itchFamily="34" charset="0"/>
                  <a:ea typeface="微软雅黑" pitchFamily="34" charset="-122"/>
                </a:rPr>
                <a:t>调度中断</a:t>
              </a:r>
            </a:p>
          </p:txBody>
        </p:sp>
      </p:grpSp>
      <p:sp>
        <p:nvSpPr>
          <p:cNvPr id="29" name="object 2">
            <a:extLst>
              <a:ext uri="{FF2B5EF4-FFF2-40B4-BE49-F238E27FC236}">
                <a16:creationId xmlns:a16="http://schemas.microsoft.com/office/drawing/2014/main" id="{3DECF249-D5EE-EC4C-BCA1-86AD16A138E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0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42</a:t>
            </a:fld>
            <a:endParaRPr lang="zh-CN" altLang="en-US"/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4800081" y="2997051"/>
            <a:ext cx="1800225" cy="64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defRPr/>
            </a:pP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多次重复取值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207568" y="1628801"/>
            <a:ext cx="2286000" cy="45354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java Test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Producer   put:0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Consumer got:0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Consumer got:0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Producer   put:1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Consumer got:1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Consumer got:1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Producer   put:2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Producer   put:3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rPr>
              <a:t>Producer   put:4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Consumer got:4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accent6"/>
                </a:solidFill>
                <a:latin typeface="Tahoma" pitchFamily="34" charset="0"/>
                <a:ea typeface="华文中宋" pitchFamily="2" charset="-122"/>
              </a:rPr>
              <a:t>Consumer got:4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Producer   put:5</a:t>
            </a:r>
          </a:p>
          <a:p>
            <a:pPr>
              <a:spcBef>
                <a:spcPct val="0"/>
              </a:spcBef>
              <a:defRPr/>
            </a:pPr>
            <a:r>
              <a:rPr lang="en-US" altLang="zh-CN" sz="2000" kern="0" dirty="0">
                <a:solidFill>
                  <a:schemeClr val="bg1">
                    <a:lumMod val="95000"/>
                  </a:schemeClr>
                </a:solidFill>
                <a:latin typeface="Tahoma" pitchFamily="34" charset="0"/>
                <a:ea typeface="华文中宋" pitchFamily="2" charset="-122"/>
              </a:rPr>
              <a:t>. . .</a:t>
            </a:r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4800081" y="4365476"/>
            <a:ext cx="1800225" cy="647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漏取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6623538" y="1844824"/>
            <a:ext cx="3216878" cy="4320481"/>
            <a:chOff x="5099538" y="1844823"/>
            <a:chExt cx="3216878" cy="4320481"/>
          </a:xfrm>
        </p:grpSpPr>
        <p:sp>
          <p:nvSpPr>
            <p:cNvPr id="3" name="任意多边形 2"/>
            <p:cNvSpPr/>
            <p:nvPr/>
          </p:nvSpPr>
          <p:spPr>
            <a:xfrm>
              <a:off x="5099538" y="2132855"/>
              <a:ext cx="1488686" cy="1203895"/>
            </a:xfrm>
            <a:custGeom>
              <a:avLst/>
              <a:gdLst>
                <a:gd name="connsiteX0" fmla="*/ 0 w 1735016"/>
                <a:gd name="connsiteY0" fmla="*/ 1395046 h 1395046"/>
                <a:gd name="connsiteX1" fmla="*/ 820616 w 1735016"/>
                <a:gd name="connsiteY1" fmla="*/ 961292 h 1395046"/>
                <a:gd name="connsiteX2" fmla="*/ 1230924 w 1735016"/>
                <a:gd name="connsiteY2" fmla="*/ 234461 h 1395046"/>
                <a:gd name="connsiteX3" fmla="*/ 1735016 w 1735016"/>
                <a:gd name="connsiteY3" fmla="*/ 0 h 1395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5016" h="1395046">
                  <a:moveTo>
                    <a:pt x="0" y="1395046"/>
                  </a:moveTo>
                  <a:cubicBezTo>
                    <a:pt x="307731" y="1274884"/>
                    <a:pt x="615462" y="1154723"/>
                    <a:pt x="820616" y="961292"/>
                  </a:cubicBezTo>
                  <a:cubicBezTo>
                    <a:pt x="1025770" y="767861"/>
                    <a:pt x="1078524" y="394676"/>
                    <a:pt x="1230924" y="234461"/>
                  </a:cubicBezTo>
                  <a:cubicBezTo>
                    <a:pt x="1383324" y="74246"/>
                    <a:pt x="1559170" y="37123"/>
                    <a:pt x="1735016" y="0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auto">
            <a:xfrm>
              <a:off x="6588224" y="1844823"/>
              <a:ext cx="1727200" cy="4320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Reason2</a:t>
              </a:r>
              <a:endParaRPr lang="zh-CN" altLang="en-US" sz="20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588224" y="5327090"/>
              <a:ext cx="432048" cy="83821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P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7884368" y="3789040"/>
              <a:ext cx="432048" cy="8382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7884368" y="2498536"/>
              <a:ext cx="432048" cy="8382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7" name="直接箭头连接符 6"/>
            <p:cNvCxnSpPr>
              <a:stCxn id="26" idx="2"/>
              <a:endCxn id="22" idx="0"/>
            </p:cNvCxnSpPr>
            <p:nvPr/>
          </p:nvCxnSpPr>
          <p:spPr>
            <a:xfrm>
              <a:off x="8100392" y="3336750"/>
              <a:ext cx="0" cy="45229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任意多边形 8"/>
            <p:cNvSpPr/>
            <p:nvPr/>
          </p:nvSpPr>
          <p:spPr>
            <a:xfrm>
              <a:off x="6811108" y="4642338"/>
              <a:ext cx="1312984" cy="656493"/>
            </a:xfrm>
            <a:custGeom>
              <a:avLst/>
              <a:gdLst>
                <a:gd name="connsiteX0" fmla="*/ 1312984 w 1312984"/>
                <a:gd name="connsiteY0" fmla="*/ 0 h 656493"/>
                <a:gd name="connsiteX1" fmla="*/ 1019907 w 1312984"/>
                <a:gd name="connsiteY1" fmla="*/ 234462 h 656493"/>
                <a:gd name="connsiteX2" fmla="*/ 257907 w 1312984"/>
                <a:gd name="connsiteY2" fmla="*/ 363416 h 656493"/>
                <a:gd name="connsiteX3" fmla="*/ 0 w 1312984"/>
                <a:gd name="connsiteY3" fmla="*/ 656493 h 65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84" h="656493">
                  <a:moveTo>
                    <a:pt x="1312984" y="0"/>
                  </a:moveTo>
                  <a:cubicBezTo>
                    <a:pt x="1254368" y="86946"/>
                    <a:pt x="1195753" y="173893"/>
                    <a:pt x="1019907" y="234462"/>
                  </a:cubicBezTo>
                  <a:cubicBezTo>
                    <a:pt x="844061" y="295031"/>
                    <a:pt x="427891" y="293078"/>
                    <a:pt x="257907" y="363416"/>
                  </a:cubicBezTo>
                  <a:cubicBezTo>
                    <a:pt x="87923" y="433754"/>
                    <a:pt x="43961" y="545123"/>
                    <a:pt x="0" y="656493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object 2">
            <a:extLst>
              <a:ext uri="{FF2B5EF4-FFF2-40B4-BE49-F238E27FC236}">
                <a16:creationId xmlns:a16="http://schemas.microsoft.com/office/drawing/2014/main" id="{3C41505C-A36F-D944-B39D-1A9B1666B546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7601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43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2423592" y="1916833"/>
            <a:ext cx="1728192" cy="3384377"/>
            <a:chOff x="6588224" y="1844823"/>
            <a:chExt cx="1728192" cy="3384377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588224" y="1844823"/>
              <a:ext cx="1727200" cy="4320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Reason1</a:t>
              </a:r>
              <a:endParaRPr lang="zh-CN" altLang="en-US" sz="20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588224" y="3454882"/>
              <a:ext cx="432048" cy="83821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P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8" name="Picture 2" descr="C:\Users\Administrator\Desktop\java课件\pics\02\叉 (1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276" y="4437112"/>
              <a:ext cx="355104" cy="355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7881525" y="4005064"/>
              <a:ext cx="432048" cy="8382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588224" y="4967050"/>
              <a:ext cx="432048" cy="262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P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986954" y="4196789"/>
              <a:ext cx="867508" cy="440400"/>
            </a:xfrm>
            <a:custGeom>
              <a:avLst/>
              <a:gdLst>
                <a:gd name="connsiteX0" fmla="*/ 0 w 867508"/>
                <a:gd name="connsiteY0" fmla="*/ 433754 h 440400"/>
                <a:gd name="connsiteX1" fmla="*/ 363415 w 867508"/>
                <a:gd name="connsiteY1" fmla="*/ 398585 h 440400"/>
                <a:gd name="connsiteX2" fmla="*/ 527538 w 867508"/>
                <a:gd name="connsiteY2" fmla="*/ 117231 h 440400"/>
                <a:gd name="connsiteX3" fmla="*/ 867508 w 867508"/>
                <a:gd name="connsiteY3" fmla="*/ 0 h 44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508" h="440400">
                  <a:moveTo>
                    <a:pt x="0" y="433754"/>
                  </a:moveTo>
                  <a:cubicBezTo>
                    <a:pt x="137746" y="442546"/>
                    <a:pt x="275492" y="451339"/>
                    <a:pt x="363415" y="398585"/>
                  </a:cubicBezTo>
                  <a:cubicBezTo>
                    <a:pt x="451338" y="345831"/>
                    <a:pt x="443522" y="183662"/>
                    <a:pt x="527538" y="117231"/>
                  </a:cubicBezTo>
                  <a:cubicBezTo>
                    <a:pt x="611554" y="50800"/>
                    <a:pt x="739531" y="25400"/>
                    <a:pt x="867508" y="0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7045569" y="4853281"/>
              <a:ext cx="1055077" cy="282031"/>
            </a:xfrm>
            <a:custGeom>
              <a:avLst/>
              <a:gdLst>
                <a:gd name="connsiteX0" fmla="*/ 1055077 w 1055077"/>
                <a:gd name="connsiteY0" fmla="*/ 0 h 282031"/>
                <a:gd name="connsiteX1" fmla="*/ 785446 w 1055077"/>
                <a:gd name="connsiteY1" fmla="*/ 234462 h 282031"/>
                <a:gd name="connsiteX2" fmla="*/ 375139 w 1055077"/>
                <a:gd name="connsiteY2" fmla="*/ 281354 h 282031"/>
                <a:gd name="connsiteX3" fmla="*/ 0 w 1055077"/>
                <a:gd name="connsiteY3" fmla="*/ 257908 h 28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077" h="282031">
                  <a:moveTo>
                    <a:pt x="1055077" y="0"/>
                  </a:moveTo>
                  <a:cubicBezTo>
                    <a:pt x="976923" y="93785"/>
                    <a:pt x="898769" y="187570"/>
                    <a:pt x="785446" y="234462"/>
                  </a:cubicBezTo>
                  <a:cubicBezTo>
                    <a:pt x="672123" y="281354"/>
                    <a:pt x="506047" y="277446"/>
                    <a:pt x="375139" y="281354"/>
                  </a:cubicBezTo>
                  <a:cubicBezTo>
                    <a:pt x="244231" y="285262"/>
                    <a:pt x="122115" y="271585"/>
                    <a:pt x="0" y="257908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884368" y="2498536"/>
              <a:ext cx="432048" cy="8382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795828" y="2919046"/>
              <a:ext cx="1097420" cy="539262"/>
            </a:xfrm>
            <a:custGeom>
              <a:avLst/>
              <a:gdLst>
                <a:gd name="connsiteX0" fmla="*/ 1103330 w 1103330"/>
                <a:gd name="connsiteY0" fmla="*/ 0 h 539262"/>
                <a:gd name="connsiteX1" fmla="*/ 751637 w 1103330"/>
                <a:gd name="connsiteY1" fmla="*/ 46892 h 539262"/>
                <a:gd name="connsiteX2" fmla="*/ 118591 w 1103330"/>
                <a:gd name="connsiteY2" fmla="*/ 199292 h 539262"/>
                <a:gd name="connsiteX3" fmla="*/ 1360 w 1103330"/>
                <a:gd name="connsiteY3" fmla="*/ 539262 h 53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330" h="539262">
                  <a:moveTo>
                    <a:pt x="1103330" y="0"/>
                  </a:moveTo>
                  <a:cubicBezTo>
                    <a:pt x="1009545" y="6838"/>
                    <a:pt x="915760" y="13677"/>
                    <a:pt x="751637" y="46892"/>
                  </a:cubicBezTo>
                  <a:cubicBezTo>
                    <a:pt x="587514" y="80107"/>
                    <a:pt x="243637" y="117230"/>
                    <a:pt x="118591" y="199292"/>
                  </a:cubicBezTo>
                  <a:cubicBezTo>
                    <a:pt x="-6455" y="281354"/>
                    <a:pt x="-2548" y="410308"/>
                    <a:pt x="1360" y="539262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7896200" y="1869940"/>
            <a:ext cx="1728192" cy="4320481"/>
            <a:chOff x="6588224" y="1844823"/>
            <a:chExt cx="1728192" cy="4320481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6588224" y="1844823"/>
              <a:ext cx="1727200" cy="4320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Reason2</a:t>
              </a:r>
              <a:endParaRPr lang="zh-CN" altLang="en-US" sz="20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88224" y="5327090"/>
              <a:ext cx="432048" cy="83821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P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84368" y="3789040"/>
              <a:ext cx="432048" cy="8382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884368" y="2498536"/>
              <a:ext cx="432048" cy="8382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32" name="直接箭头连接符 31"/>
            <p:cNvCxnSpPr>
              <a:stCxn id="31" idx="2"/>
              <a:endCxn id="30" idx="0"/>
            </p:cNvCxnSpPr>
            <p:nvPr/>
          </p:nvCxnSpPr>
          <p:spPr>
            <a:xfrm>
              <a:off x="8100392" y="3336750"/>
              <a:ext cx="0" cy="45229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>
            <a:xfrm>
              <a:off x="6811108" y="4642338"/>
              <a:ext cx="1312984" cy="656493"/>
            </a:xfrm>
            <a:custGeom>
              <a:avLst/>
              <a:gdLst>
                <a:gd name="connsiteX0" fmla="*/ 1312984 w 1312984"/>
                <a:gd name="connsiteY0" fmla="*/ 0 h 656493"/>
                <a:gd name="connsiteX1" fmla="*/ 1019907 w 1312984"/>
                <a:gd name="connsiteY1" fmla="*/ 234462 h 656493"/>
                <a:gd name="connsiteX2" fmla="*/ 257907 w 1312984"/>
                <a:gd name="connsiteY2" fmla="*/ 363416 h 656493"/>
                <a:gd name="connsiteX3" fmla="*/ 0 w 1312984"/>
                <a:gd name="connsiteY3" fmla="*/ 656493 h 65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84" h="656493">
                  <a:moveTo>
                    <a:pt x="1312984" y="0"/>
                  </a:moveTo>
                  <a:cubicBezTo>
                    <a:pt x="1254368" y="86946"/>
                    <a:pt x="1195753" y="173893"/>
                    <a:pt x="1019907" y="234462"/>
                  </a:cubicBezTo>
                  <a:cubicBezTo>
                    <a:pt x="844061" y="295031"/>
                    <a:pt x="427891" y="293078"/>
                    <a:pt x="257907" y="363416"/>
                  </a:cubicBezTo>
                  <a:cubicBezTo>
                    <a:pt x="87923" y="433754"/>
                    <a:pt x="43961" y="545123"/>
                    <a:pt x="0" y="656493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5159896" y="249289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共享数据加锁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endParaRPr lang="zh-CN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10800000">
            <a:off x="4367808" y="2780929"/>
            <a:ext cx="720080" cy="2101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5159896" y="3959569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线程间协调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wait()/notify()/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7005391" y="4362336"/>
            <a:ext cx="720080" cy="2101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object 2">
            <a:extLst>
              <a:ext uri="{FF2B5EF4-FFF2-40B4-BE49-F238E27FC236}">
                <a16:creationId xmlns:a16="http://schemas.microsoft.com/office/drawing/2014/main" id="{CBE8D6A5-D55F-D744-BFE3-33C7C6B6F907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0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34" grpId="0"/>
      <p:bldP spid="3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69513" y="2122978"/>
            <a:ext cx="8820472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synchronized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关键词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the two threads must </a:t>
            </a:r>
            <a:r>
              <a:rPr lang="en-US" altLang="zh-CN" sz="24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not simultaneously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access the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CubbyHole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两个线程不能同时访问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CubbyHole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The Java platform then associates a </a:t>
            </a:r>
            <a:r>
              <a:rPr lang="en-US" altLang="zh-CN" sz="24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lock</a:t>
            </a:r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with every object that has </a:t>
            </a:r>
            <a:r>
              <a:rPr lang="en-US" altLang="zh-CN" sz="24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synchronized</a:t>
            </a:r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code(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每个有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synchronized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的对象都有一个锁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任一时刻只有一个线程可以获得该对象的锁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其他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没有获得锁的线程不可以执行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synchronized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代码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，但是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可以执行其他代码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005827" y="1474906"/>
            <a:ext cx="2139951" cy="43204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synchronized</a:t>
            </a:r>
            <a:endParaRPr lang="zh-CN" altLang="en-US" sz="2800" b="1" dirty="0">
              <a:solidFill>
                <a:schemeClr val="accent2"/>
              </a:solidFill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4EFA332-0ECD-3E4F-B914-B43057FB21DC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461517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45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69513" y="1905361"/>
            <a:ext cx="8820472" cy="397031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synchronized 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关键词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the two threads must </a:t>
            </a:r>
            <a:r>
              <a:rPr lang="en-US" altLang="zh-CN" sz="24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not simultaneously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 access the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CubbyHole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两个线程不能同时访问</a:t>
            </a:r>
            <a:r>
              <a:rPr lang="en-US" altLang="zh-CN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CubbyHole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The Java platform then associates a </a:t>
            </a:r>
            <a:r>
              <a:rPr lang="en-US" altLang="zh-CN" sz="24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lock</a:t>
            </a:r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with every object that has </a:t>
            </a:r>
            <a:r>
              <a:rPr lang="en-US" altLang="zh-CN" sz="2400" b="1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synchronized</a:t>
            </a:r>
            <a:r>
              <a:rPr lang="en-US" altLang="zh-CN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code(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每个有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synchronized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的对象都有一个锁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任一时刻只有一个线程可以获得该对象的锁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其他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没有获得锁的线程不可以执行</a:t>
            </a: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synchronized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代码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，但是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可以执行其他代码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005827" y="1257289"/>
            <a:ext cx="2139951" cy="43204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synchronized</a:t>
            </a:r>
            <a:endParaRPr lang="zh-CN" altLang="en-US" sz="2800" b="1" dirty="0">
              <a:solidFill>
                <a:schemeClr val="accent2"/>
              </a:solidFill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48854" y="4220418"/>
            <a:ext cx="4275138" cy="2520950"/>
          </a:xfrm>
          <a:prstGeom prst="rect">
            <a:avLst/>
          </a:prstGeom>
          <a:solidFill>
            <a:srgbClr val="99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public class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CubbyHole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private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contents;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public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get() { return contents;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public void put(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value) {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	    contents = value;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}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5987846" y="4208695"/>
            <a:ext cx="4621212" cy="25209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public class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CubbyHole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private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contents;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public 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synchronized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get()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{ return contents;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public </a:t>
            </a:r>
            <a:r>
              <a:rPr lang="en-US" altLang="zh-CN" sz="2000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synchronized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void put(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value) {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     contents = value;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Tahoma" pitchFamily="34" charset="0"/>
                <a:ea typeface="华文中宋" pitchFamily="2" charset="-122"/>
              </a:rPr>
              <a:t>}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B4EFA332-0ECD-3E4F-B914-B43057FB21DC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4402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46</a:t>
            </a:fld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151784" y="1916833"/>
            <a:ext cx="1728192" cy="3384377"/>
            <a:chOff x="6588224" y="1844823"/>
            <a:chExt cx="1728192" cy="3384377"/>
          </a:xfrm>
        </p:grpSpPr>
        <p:sp>
          <p:nvSpPr>
            <p:cNvPr id="16" name="Rectangle 4"/>
            <p:cNvSpPr>
              <a:spLocks noChangeArrowheads="1"/>
            </p:cNvSpPr>
            <p:nvPr/>
          </p:nvSpPr>
          <p:spPr bwMode="auto">
            <a:xfrm>
              <a:off x="6588224" y="1844823"/>
              <a:ext cx="1727200" cy="4320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Reason1</a:t>
              </a:r>
              <a:endParaRPr lang="zh-CN" altLang="en-US" sz="20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6588224" y="3454882"/>
              <a:ext cx="432048" cy="83821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P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pic>
          <p:nvPicPr>
            <p:cNvPr id="18" name="Picture 2" descr="C:\Users\Administrator\Desktop\java课件\pics\02\叉 (1)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8276" y="4437112"/>
              <a:ext cx="355104" cy="355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7881525" y="4005064"/>
              <a:ext cx="432048" cy="8382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6588224" y="4967050"/>
              <a:ext cx="432048" cy="26215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P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6986954" y="4196789"/>
              <a:ext cx="867508" cy="440400"/>
            </a:xfrm>
            <a:custGeom>
              <a:avLst/>
              <a:gdLst>
                <a:gd name="connsiteX0" fmla="*/ 0 w 867508"/>
                <a:gd name="connsiteY0" fmla="*/ 433754 h 440400"/>
                <a:gd name="connsiteX1" fmla="*/ 363415 w 867508"/>
                <a:gd name="connsiteY1" fmla="*/ 398585 h 440400"/>
                <a:gd name="connsiteX2" fmla="*/ 527538 w 867508"/>
                <a:gd name="connsiteY2" fmla="*/ 117231 h 440400"/>
                <a:gd name="connsiteX3" fmla="*/ 867508 w 867508"/>
                <a:gd name="connsiteY3" fmla="*/ 0 h 440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508" h="440400">
                  <a:moveTo>
                    <a:pt x="0" y="433754"/>
                  </a:moveTo>
                  <a:cubicBezTo>
                    <a:pt x="137746" y="442546"/>
                    <a:pt x="275492" y="451339"/>
                    <a:pt x="363415" y="398585"/>
                  </a:cubicBezTo>
                  <a:cubicBezTo>
                    <a:pt x="451338" y="345831"/>
                    <a:pt x="443522" y="183662"/>
                    <a:pt x="527538" y="117231"/>
                  </a:cubicBezTo>
                  <a:cubicBezTo>
                    <a:pt x="611554" y="50800"/>
                    <a:pt x="739531" y="25400"/>
                    <a:pt x="867508" y="0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任意多边形 21"/>
            <p:cNvSpPr/>
            <p:nvPr/>
          </p:nvSpPr>
          <p:spPr>
            <a:xfrm>
              <a:off x="7045569" y="4853281"/>
              <a:ext cx="1055077" cy="282031"/>
            </a:xfrm>
            <a:custGeom>
              <a:avLst/>
              <a:gdLst>
                <a:gd name="connsiteX0" fmla="*/ 1055077 w 1055077"/>
                <a:gd name="connsiteY0" fmla="*/ 0 h 282031"/>
                <a:gd name="connsiteX1" fmla="*/ 785446 w 1055077"/>
                <a:gd name="connsiteY1" fmla="*/ 234462 h 282031"/>
                <a:gd name="connsiteX2" fmla="*/ 375139 w 1055077"/>
                <a:gd name="connsiteY2" fmla="*/ 281354 h 282031"/>
                <a:gd name="connsiteX3" fmla="*/ 0 w 1055077"/>
                <a:gd name="connsiteY3" fmla="*/ 257908 h 282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55077" h="282031">
                  <a:moveTo>
                    <a:pt x="1055077" y="0"/>
                  </a:moveTo>
                  <a:cubicBezTo>
                    <a:pt x="976923" y="93785"/>
                    <a:pt x="898769" y="187570"/>
                    <a:pt x="785446" y="234462"/>
                  </a:cubicBezTo>
                  <a:cubicBezTo>
                    <a:pt x="672123" y="281354"/>
                    <a:pt x="506047" y="277446"/>
                    <a:pt x="375139" y="281354"/>
                  </a:cubicBezTo>
                  <a:cubicBezTo>
                    <a:pt x="244231" y="285262"/>
                    <a:pt x="122115" y="271585"/>
                    <a:pt x="0" y="257908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7884368" y="2498536"/>
              <a:ext cx="432048" cy="8382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6795828" y="2919046"/>
              <a:ext cx="1097420" cy="539262"/>
            </a:xfrm>
            <a:custGeom>
              <a:avLst/>
              <a:gdLst>
                <a:gd name="connsiteX0" fmla="*/ 1103330 w 1103330"/>
                <a:gd name="connsiteY0" fmla="*/ 0 h 539262"/>
                <a:gd name="connsiteX1" fmla="*/ 751637 w 1103330"/>
                <a:gd name="connsiteY1" fmla="*/ 46892 h 539262"/>
                <a:gd name="connsiteX2" fmla="*/ 118591 w 1103330"/>
                <a:gd name="connsiteY2" fmla="*/ 199292 h 539262"/>
                <a:gd name="connsiteX3" fmla="*/ 1360 w 1103330"/>
                <a:gd name="connsiteY3" fmla="*/ 539262 h 539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03330" h="539262">
                  <a:moveTo>
                    <a:pt x="1103330" y="0"/>
                  </a:moveTo>
                  <a:cubicBezTo>
                    <a:pt x="1009545" y="6838"/>
                    <a:pt x="915760" y="13677"/>
                    <a:pt x="751637" y="46892"/>
                  </a:cubicBezTo>
                  <a:cubicBezTo>
                    <a:pt x="587514" y="80107"/>
                    <a:pt x="243637" y="117230"/>
                    <a:pt x="118591" y="199292"/>
                  </a:cubicBezTo>
                  <a:cubicBezTo>
                    <a:pt x="-6455" y="281354"/>
                    <a:pt x="-2548" y="410308"/>
                    <a:pt x="1360" y="539262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888088" y="2492896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共享数据加锁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endParaRPr lang="zh-CN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右箭头 4"/>
          <p:cNvSpPr/>
          <p:nvPr/>
        </p:nvSpPr>
        <p:spPr>
          <a:xfrm rot="10800000">
            <a:off x="6096000" y="2780929"/>
            <a:ext cx="720080" cy="2101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423592" y="5909210"/>
            <a:ext cx="7128792" cy="4001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只要保证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一直不释放锁，则即使切换到了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也不会执行</a:t>
            </a:r>
          </a:p>
        </p:txBody>
      </p:sp>
      <p:sp>
        <p:nvSpPr>
          <p:cNvPr id="25" name="object 2">
            <a:extLst>
              <a:ext uri="{FF2B5EF4-FFF2-40B4-BE49-F238E27FC236}">
                <a16:creationId xmlns:a16="http://schemas.microsoft.com/office/drawing/2014/main" id="{22AB733C-9850-0C44-878D-759F3F03C5CF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3286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775520" y="2348881"/>
            <a:ext cx="882047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通过上述方法实现线程间的</a:t>
            </a:r>
            <a:r>
              <a:rPr lang="zh-CN" altLang="en-US" sz="24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协调运行</a:t>
            </a:r>
            <a:endParaRPr lang="en-US" altLang="zh-CN" sz="2400" dirty="0">
              <a:solidFill>
                <a:schemeClr val="accent2"/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Producer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告诉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Consumer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CubbyHole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中有值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Consumer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告诉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Producer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在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CubbyHole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中的值已被取走</a:t>
            </a:r>
            <a:endParaRPr lang="en-US" altLang="zh-CN" sz="24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3091954" y="1700808"/>
            <a:ext cx="2139951" cy="432049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wait()/notify()/</a:t>
            </a:r>
            <a:r>
              <a:rPr lang="en-US" altLang="zh-CN" sz="2800" b="1" dirty="0" err="1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notifyAll</a:t>
            </a:r>
            <a:r>
              <a:rPr lang="en-US" altLang="zh-CN" sz="2800" b="1" dirty="0">
                <a:solidFill>
                  <a:schemeClr val="accent2"/>
                </a:solidFill>
                <a:latin typeface="Tahoma" pitchFamily="34" charset="0"/>
                <a:ea typeface="华文中宋" pitchFamily="2" charset="-122"/>
              </a:rPr>
              <a:t>()</a:t>
            </a:r>
            <a:endParaRPr lang="zh-CN" altLang="en-US" sz="2800" b="1" dirty="0">
              <a:solidFill>
                <a:schemeClr val="accent2"/>
              </a:solidFill>
              <a:latin typeface="Tahoma" pitchFamily="34" charset="0"/>
              <a:ea typeface="华文中宋" pitchFamily="2" charset="-122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775520" y="4149080"/>
            <a:ext cx="8640960" cy="173196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txBody>
          <a:bodyPr wrap="none" anchor="ctr"/>
          <a:lstStyle/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java.lang.Object</a:t>
            </a:r>
            <a:endParaRPr lang="en-US" altLang="zh-CN" sz="20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public final void wait() throws </a:t>
            </a:r>
            <a:r>
              <a:rPr lang="en-US" altLang="zh-CN" sz="20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InterruptedException</a:t>
            </a:r>
            <a:endParaRPr lang="en-US" altLang="zh-CN" sz="20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public final void wait(long timeout) throws </a:t>
            </a:r>
            <a:r>
              <a:rPr lang="en-US" altLang="zh-CN" sz="20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InterruptedException</a:t>
            </a:r>
            <a:endParaRPr lang="en-US" altLang="zh-CN" sz="2000" dirty="0">
              <a:solidFill>
                <a:schemeClr val="bg1"/>
              </a:solidFill>
              <a:latin typeface="Calibri" pitchFamily="34" charset="0"/>
              <a:ea typeface="微软雅黑" pitchFamily="34" charset="-122"/>
            </a:endParaRP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public final void </a:t>
            </a:r>
            <a:r>
              <a:rPr lang="en-US" altLang="zh-CN" sz="2000" dirty="0" err="1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notifyAll</a:t>
            </a: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() 		</a:t>
            </a:r>
            <a:r>
              <a:rPr lang="en-US" altLang="zh-CN" sz="20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//</a:t>
            </a:r>
            <a:r>
              <a:rPr lang="zh-CN" altLang="en-US" sz="20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唤醒所有等待的线程</a:t>
            </a:r>
          </a:p>
          <a:p>
            <a:pPr algn="l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chemeClr val="bg1"/>
                </a:solidFill>
                <a:latin typeface="Calibri" pitchFamily="34" charset="0"/>
                <a:ea typeface="微软雅黑" pitchFamily="34" charset="-122"/>
              </a:rPr>
              <a:t>public final void notify()			</a:t>
            </a:r>
            <a:r>
              <a:rPr lang="en-US" altLang="zh-CN" sz="20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//</a:t>
            </a:r>
            <a:r>
              <a:rPr lang="zh-CN" altLang="en-US" sz="20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随机唤醒一个等待的线程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58842DEC-5AA2-7545-8A88-FDFCD0F58353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880551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48</a:t>
            </a:fld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5015880" y="1772816"/>
            <a:ext cx="1728192" cy="4320481"/>
            <a:chOff x="6588224" y="1844823"/>
            <a:chExt cx="1728192" cy="4320481"/>
          </a:xfrm>
        </p:grpSpPr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6588224" y="1844823"/>
              <a:ext cx="1727200" cy="432049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  <a:effectLst/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 dirty="0">
                  <a:solidFill>
                    <a:schemeClr val="bg1"/>
                  </a:solidFill>
                  <a:latin typeface="Tahoma" pitchFamily="34" charset="0"/>
                  <a:ea typeface="华文中宋" pitchFamily="2" charset="-122"/>
                </a:rPr>
                <a:t>Reason2</a:t>
              </a:r>
              <a:endParaRPr lang="zh-CN" altLang="en-US" sz="2000" dirty="0">
                <a:solidFill>
                  <a:schemeClr val="bg1"/>
                </a:solidFill>
                <a:latin typeface="Tahoma" pitchFamily="34" charset="0"/>
                <a:ea typeface="华文中宋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588224" y="5327090"/>
              <a:ext cx="432048" cy="83821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P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7884368" y="3789040"/>
              <a:ext cx="432048" cy="8382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7884368" y="2498536"/>
              <a:ext cx="432048" cy="83821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bg1">
                      <a:lumMod val="95000"/>
                    </a:schemeClr>
                  </a:solidFill>
                </a:rPr>
                <a:t>C</a:t>
              </a:r>
              <a:endParaRPr lang="zh-CN" altLang="en-US" sz="2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cxnSp>
          <p:nvCxnSpPr>
            <p:cNvPr id="32" name="直接箭头连接符 31"/>
            <p:cNvCxnSpPr>
              <a:stCxn id="31" idx="2"/>
              <a:endCxn id="30" idx="0"/>
            </p:cNvCxnSpPr>
            <p:nvPr/>
          </p:nvCxnSpPr>
          <p:spPr>
            <a:xfrm>
              <a:off x="8100392" y="3336750"/>
              <a:ext cx="0" cy="452290"/>
            </a:xfrm>
            <a:prstGeom prst="straightConnector1">
              <a:avLst/>
            </a:pr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任意多边形 32"/>
            <p:cNvSpPr/>
            <p:nvPr/>
          </p:nvSpPr>
          <p:spPr>
            <a:xfrm>
              <a:off x="6811108" y="4642338"/>
              <a:ext cx="1312984" cy="656493"/>
            </a:xfrm>
            <a:custGeom>
              <a:avLst/>
              <a:gdLst>
                <a:gd name="connsiteX0" fmla="*/ 1312984 w 1312984"/>
                <a:gd name="connsiteY0" fmla="*/ 0 h 656493"/>
                <a:gd name="connsiteX1" fmla="*/ 1019907 w 1312984"/>
                <a:gd name="connsiteY1" fmla="*/ 234462 h 656493"/>
                <a:gd name="connsiteX2" fmla="*/ 257907 w 1312984"/>
                <a:gd name="connsiteY2" fmla="*/ 363416 h 656493"/>
                <a:gd name="connsiteX3" fmla="*/ 0 w 1312984"/>
                <a:gd name="connsiteY3" fmla="*/ 656493 h 65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2984" h="656493">
                  <a:moveTo>
                    <a:pt x="1312984" y="0"/>
                  </a:moveTo>
                  <a:cubicBezTo>
                    <a:pt x="1254368" y="86946"/>
                    <a:pt x="1195753" y="173893"/>
                    <a:pt x="1019907" y="234462"/>
                  </a:cubicBezTo>
                  <a:cubicBezTo>
                    <a:pt x="844061" y="295031"/>
                    <a:pt x="427891" y="293078"/>
                    <a:pt x="257907" y="363416"/>
                  </a:cubicBezTo>
                  <a:cubicBezTo>
                    <a:pt x="87923" y="433754"/>
                    <a:pt x="43961" y="545123"/>
                    <a:pt x="0" y="656493"/>
                  </a:cubicBezTo>
                </a:path>
              </a:pathLst>
            </a:custGeom>
            <a:ln w="28575">
              <a:solidFill>
                <a:schemeClr val="tx1">
                  <a:lumMod val="65000"/>
                  <a:lumOff val="35000"/>
                </a:schemeClr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279576" y="3862445"/>
            <a:ext cx="187220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线程间协调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wait()/notify()/</a:t>
            </a:r>
            <a:r>
              <a:rPr lang="en-US" altLang="zh-CN" sz="2000" dirty="0" err="1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en-US" altLang="zh-CN" sz="2000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zh-CN" altLang="en-US" sz="2000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右箭头 34"/>
          <p:cNvSpPr/>
          <p:nvPr/>
        </p:nvSpPr>
        <p:spPr>
          <a:xfrm>
            <a:off x="4125071" y="4265212"/>
            <a:ext cx="720080" cy="210127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7608168" y="3354613"/>
            <a:ext cx="2592288" cy="10156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只要保证每个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C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结束了都通知</a:t>
            </a:r>
            <a:r>
              <a:rPr lang="en-US" altLang="zh-CN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P</a:t>
            </a: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来操作，就不会出现重复消费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17EF4F8C-87E6-3344-A09E-4F9BA9D136FB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834744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49</a:t>
            </a:fld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062906" y="20605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631107" y="1412875"/>
            <a:ext cx="10080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线程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consumer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40682" y="2184400"/>
            <a:ext cx="58896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get()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055440" y="2708275"/>
            <a:ext cx="201612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判断当前是否存有值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1558676" y="3068639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2568326" y="30686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1538039" y="3205163"/>
            <a:ext cx="5889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有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615952" y="3205163"/>
            <a:ext cx="58896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没有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343026" y="5271542"/>
            <a:ext cx="143986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设置为空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唤醒</a:t>
            </a:r>
            <a:r>
              <a:rPr lang="en-US" altLang="zh-CN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producer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放值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182923" y="3759200"/>
            <a:ext cx="912657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释放锁定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等待新值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4871912" y="20605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4440113" y="1412875"/>
            <a:ext cx="10080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线程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producer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4849688" y="2184400"/>
            <a:ext cx="58896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put()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007867" y="2708275"/>
            <a:ext cx="201612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判断当前是否存有值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4368228" y="30686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5447728" y="3068639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4346004" y="3205163"/>
            <a:ext cx="58896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有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425504" y="3213100"/>
            <a:ext cx="58896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没有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3959205" y="3771419"/>
            <a:ext cx="912658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释放锁定</a:t>
            </a:r>
          </a:p>
          <a:p>
            <a:pPr algn="ctr">
              <a:spcBef>
                <a:spcPct val="0"/>
              </a:spcBef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等待取值</a:t>
            </a: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3647728" y="1412875"/>
            <a:ext cx="0" cy="48958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1560264" y="47958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063105" y="4795838"/>
            <a:ext cx="0" cy="503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863752" y="5271542"/>
            <a:ext cx="2088257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设置为有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唤醒</a:t>
            </a:r>
            <a:r>
              <a:rPr lang="en-US" altLang="zh-CN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consumer</a:t>
            </a:r>
            <a:r>
              <a:rPr lang="zh-CN" altLang="en-US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取值</a:t>
            </a:r>
            <a:endParaRPr lang="en-US" altLang="zh-CN" dirty="0">
              <a:solidFill>
                <a:srgbClr val="C00000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4368228" y="47974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4871466" y="4797425"/>
            <a:ext cx="0" cy="50165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V="1">
            <a:off x="2928814" y="4292601"/>
            <a:ext cx="1223963" cy="12239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H="1" flipV="1">
            <a:off x="3144713" y="4292600"/>
            <a:ext cx="1126806" cy="1223963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2568326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4368228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3025" y="2184400"/>
            <a:ext cx="69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LOCK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21005" y="2195572"/>
            <a:ext cx="69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LOCK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0056" y="2343150"/>
            <a:ext cx="3600400" cy="28623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先获得</a:t>
            </a:r>
            <a:r>
              <a:rPr lang="en-US" altLang="zh-CN" sz="20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cubbyhole</a:t>
            </a:r>
            <a:r>
              <a:rPr lang="zh-CN" altLang="en-US" sz="20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对象的锁</a:t>
            </a:r>
            <a:endParaRPr lang="en-US" altLang="zh-CN" sz="2000" dirty="0">
              <a:solidFill>
                <a:schemeClr val="accent6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判断是否有值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根据情况选择</a:t>
            </a:r>
            <a:r>
              <a:rPr lang="zh-CN" altLang="en-US" sz="20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等待并释放锁</a:t>
            </a:r>
            <a:endParaRPr lang="en-US" altLang="zh-CN" sz="2000" dirty="0">
              <a:solidFill>
                <a:schemeClr val="accent6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其它线程获得锁后执行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线程执行完生产或消费后</a:t>
            </a:r>
            <a:r>
              <a:rPr lang="zh-CN" altLang="en-US" sz="20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唤醒等待线程</a:t>
            </a: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A41CDF56-DC42-AC41-96A7-76C72B34C75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245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26" name="Picture 2" descr="C:\Users\Administrator\Desktop\java课件\pics\09\CP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152" y="209001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502042" y="2036622"/>
            <a:ext cx="576064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P1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2042" y="2956882"/>
            <a:ext cx="576064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P3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62237" y="2945159"/>
            <a:ext cx="576064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P4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762237" y="2024899"/>
            <a:ext cx="57606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P2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1026" idx="1"/>
          </p:cNvCxnSpPr>
          <p:nvPr/>
        </p:nvCxnSpPr>
        <p:spPr>
          <a:xfrm>
            <a:off x="4078106" y="2236678"/>
            <a:ext cx="1281046" cy="4629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3"/>
            <a:endCxn id="1026" idx="1"/>
          </p:cNvCxnSpPr>
          <p:nvPr/>
        </p:nvCxnSpPr>
        <p:spPr>
          <a:xfrm flipV="1">
            <a:off x="4078106" y="2699611"/>
            <a:ext cx="1281046" cy="4573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1"/>
            <a:endCxn id="1026" idx="3"/>
          </p:cNvCxnSpPr>
          <p:nvPr/>
        </p:nvCxnSpPr>
        <p:spPr>
          <a:xfrm flipH="1">
            <a:off x="6578353" y="2224954"/>
            <a:ext cx="1183885" cy="4746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1"/>
            <a:endCxn id="1026" idx="3"/>
          </p:cNvCxnSpPr>
          <p:nvPr/>
        </p:nvCxnSpPr>
        <p:spPr>
          <a:xfrm flipH="1" flipV="1">
            <a:off x="6578353" y="2699610"/>
            <a:ext cx="1183885" cy="44560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箭头 24"/>
          <p:cNvSpPr/>
          <p:nvPr/>
        </p:nvSpPr>
        <p:spPr>
          <a:xfrm rot="5400000">
            <a:off x="5500700" y="4113076"/>
            <a:ext cx="936104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组合 38"/>
          <p:cNvGrpSpPr/>
          <p:nvPr/>
        </p:nvGrpSpPr>
        <p:grpSpPr>
          <a:xfrm>
            <a:off x="3215680" y="5301209"/>
            <a:ext cx="5758970" cy="931713"/>
            <a:chOff x="1837366" y="5301208"/>
            <a:chExt cx="5758970" cy="931713"/>
          </a:xfrm>
        </p:grpSpPr>
        <p:sp>
          <p:nvSpPr>
            <p:cNvPr id="30" name="矩形 29"/>
            <p:cNvSpPr/>
            <p:nvPr/>
          </p:nvSpPr>
          <p:spPr>
            <a:xfrm>
              <a:off x="1837366" y="5301208"/>
              <a:ext cx="720080" cy="36004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</a:rPr>
                <a:t>P1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2557446" y="5301208"/>
              <a:ext cx="720080" cy="3600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P3</a:t>
              </a:r>
              <a:endParaRPr lang="zh-CN" altLang="en-US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3277526" y="5301208"/>
              <a:ext cx="720080" cy="36004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</a:rPr>
                <a:t>P2</a:t>
              </a:r>
              <a:endParaRPr lang="zh-CN" alt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997606" y="5301208"/>
              <a:ext cx="720080" cy="360040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</a:rPr>
                <a:t>P1</a:t>
              </a:r>
              <a:endPara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4717686" y="5301208"/>
              <a:ext cx="720080" cy="3600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P4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5437766" y="5301208"/>
              <a:ext cx="720080" cy="360040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P3</a:t>
              </a:r>
              <a:endParaRPr lang="zh-CN" altLang="en-US" dirty="0"/>
            </a:p>
          </p:txBody>
        </p:sp>
        <p:sp>
          <p:nvSpPr>
            <p:cNvPr id="37" name="矩形 36"/>
            <p:cNvSpPr/>
            <p:nvPr/>
          </p:nvSpPr>
          <p:spPr>
            <a:xfrm>
              <a:off x="6156176" y="5301208"/>
              <a:ext cx="720080" cy="360040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/>
                  </a:solidFill>
                </a:rPr>
                <a:t>P4</a:t>
              </a:r>
              <a:endParaRPr lang="zh-CN" alt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6876256" y="5301208"/>
              <a:ext cx="720080" cy="3600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bg1">
                      <a:lumMod val="95000"/>
                    </a:schemeClr>
                  </a:solidFill>
                </a:rPr>
                <a:t>P2</a:t>
              </a:r>
              <a:endParaRPr lang="zh-CN" altLang="en-US" b="1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991617" y="5805264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1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737466" y="5805264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2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457546" y="5816987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3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203395" y="5816987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4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906271" y="5821088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5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652120" y="5821088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6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372200" y="5832811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7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118049" y="5832811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i="1" baseline="-25000" dirty="0">
                  <a:solidFill>
                    <a:schemeClr val="accent2"/>
                  </a:solidFill>
                </a:rPr>
                <a:t>8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369931" y="3977390"/>
            <a:ext cx="2341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多任务调度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CPU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时间片轮转</a:t>
            </a:r>
          </a:p>
        </p:txBody>
      </p:sp>
      <p:sp>
        <p:nvSpPr>
          <p:cNvPr id="48" name="object 2">
            <a:extLst>
              <a:ext uri="{FF2B5EF4-FFF2-40B4-BE49-F238E27FC236}">
                <a16:creationId xmlns:a16="http://schemas.microsoft.com/office/drawing/2014/main" id="{E91C42F3-1430-884B-B85A-D993A7829B59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进程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615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CN" dirty="0"/>
              <a:t>Thread synchronize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2639417" y="20605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207618" y="1412875"/>
            <a:ext cx="10080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线程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consumer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617193" y="2184400"/>
            <a:ext cx="58896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get()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1631951" y="2708275"/>
            <a:ext cx="201612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判断当前是否存有值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>
            <a:off x="2135187" y="3068639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144837" y="30686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114550" y="3205163"/>
            <a:ext cx="588962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有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3192463" y="3205163"/>
            <a:ext cx="58896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没有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1919537" y="5271542"/>
            <a:ext cx="1439863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设置为空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唤醒</a:t>
            </a: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producer</a:t>
            </a:r>
            <a:r>
              <a:rPr lang="zh-CN" altLang="en-US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放值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2759434" y="3759200"/>
            <a:ext cx="912657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释放锁定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等待新值</a:t>
            </a: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4943921" y="2060575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4512122" y="1412875"/>
            <a:ext cx="1008063" cy="604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线程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producer</a:t>
            </a:r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4921697" y="2184400"/>
            <a:ext cx="58896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put()</a:t>
            </a:r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4079876" y="2708275"/>
            <a:ext cx="2016125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判断当前是否存有值</a:t>
            </a: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4440237" y="3068638"/>
            <a:ext cx="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5519737" y="3068639"/>
            <a:ext cx="0" cy="17287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4418013" y="3205163"/>
            <a:ext cx="58896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有</a:t>
            </a:r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5497513" y="3213100"/>
            <a:ext cx="588963" cy="31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没有</a:t>
            </a:r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4031214" y="3771419"/>
            <a:ext cx="912658" cy="533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释放锁定</a:t>
            </a:r>
          </a:p>
          <a:p>
            <a:pPr algn="ctr">
              <a:spcBef>
                <a:spcPct val="0"/>
              </a:spcBef>
            </a:pP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等待取值</a:t>
            </a:r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3863752" y="1340768"/>
            <a:ext cx="0" cy="4895850"/>
          </a:xfrm>
          <a:prstGeom prst="line">
            <a:avLst/>
          </a:prstGeom>
          <a:noFill/>
          <a:ln w="19050">
            <a:solidFill>
              <a:schemeClr val="accent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2136775" y="4795838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0" name="Line 25"/>
          <p:cNvSpPr>
            <a:spLocks noChangeShapeType="1"/>
          </p:cNvSpPr>
          <p:nvPr/>
        </p:nvSpPr>
        <p:spPr bwMode="auto">
          <a:xfrm>
            <a:off x="2639616" y="4795838"/>
            <a:ext cx="1190" cy="4757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3935761" y="5271542"/>
            <a:ext cx="2088257" cy="893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设置为有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唤醒</a:t>
            </a:r>
            <a:r>
              <a:rPr lang="en-US" altLang="zh-CN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consumer</a:t>
            </a:r>
            <a:r>
              <a:rPr lang="zh-CN" altLang="en-US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取值</a:t>
            </a:r>
            <a:endParaRPr lang="en-US" altLang="zh-CN" dirty="0">
              <a:solidFill>
                <a:schemeClr val="accent2"/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4440237" y="4797425"/>
            <a:ext cx="1079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4943475" y="4797425"/>
            <a:ext cx="446" cy="47411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 flipV="1">
            <a:off x="3144838" y="4292601"/>
            <a:ext cx="1223963" cy="1223963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5" name="Line 30"/>
          <p:cNvSpPr>
            <a:spLocks noChangeShapeType="1"/>
          </p:cNvSpPr>
          <p:nvPr/>
        </p:nvSpPr>
        <p:spPr bwMode="auto">
          <a:xfrm flipH="1" flipV="1">
            <a:off x="3360737" y="4292600"/>
            <a:ext cx="1126806" cy="1223963"/>
          </a:xfrm>
          <a:prstGeom prst="line">
            <a:avLst/>
          </a:prstGeom>
          <a:noFill/>
          <a:ln w="28575">
            <a:solidFill>
              <a:schemeClr val="accent4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3144837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4440237" y="436562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 anchor="ctr">
            <a:spAutoFit/>
          </a:bodyPr>
          <a:lstStyle/>
          <a:p>
            <a:pPr algn="ctr"/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19536" y="2184400"/>
            <a:ext cx="69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LOCK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193014" y="2195572"/>
            <a:ext cx="697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</a:rPr>
              <a:t>LOCK</a:t>
            </a:r>
            <a:endParaRPr lang="zh-CN" altLang="en-US" b="1" dirty="0">
              <a:solidFill>
                <a:schemeClr val="accent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0056" y="2343150"/>
            <a:ext cx="3600400" cy="286232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先获得</a:t>
            </a:r>
            <a:r>
              <a:rPr lang="en-US" altLang="zh-CN" sz="20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cubbyhole</a:t>
            </a:r>
            <a:r>
              <a:rPr lang="zh-CN" altLang="en-US" sz="20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对象的锁</a:t>
            </a:r>
            <a:endParaRPr lang="en-US" altLang="zh-CN" sz="2000" dirty="0">
              <a:solidFill>
                <a:schemeClr val="accent6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判断是否有值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根据情况选择</a:t>
            </a:r>
            <a:r>
              <a:rPr lang="zh-CN" altLang="en-US" sz="20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等待并释放锁</a:t>
            </a:r>
            <a:endParaRPr lang="en-US" altLang="zh-CN" sz="2000" dirty="0">
              <a:solidFill>
                <a:schemeClr val="accent6"/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其它线程获得锁后执行</a:t>
            </a:r>
            <a:endParaRPr lang="en-US" altLang="zh-CN" sz="2000" dirty="0">
              <a:solidFill>
                <a:schemeClr val="bg1">
                  <a:lumMod val="9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dirty="0">
                <a:solidFill>
                  <a:schemeClr val="bg1">
                    <a:lumMod val="95000"/>
                  </a:schemeClr>
                </a:solidFill>
                <a:latin typeface="Calibri" pitchFamily="34" charset="0"/>
                <a:ea typeface="微软雅黑" pitchFamily="34" charset="-122"/>
              </a:rPr>
              <a:t>线程执行完生产或消费后</a:t>
            </a:r>
            <a:r>
              <a:rPr lang="zh-CN" altLang="en-US" sz="2000" dirty="0">
                <a:solidFill>
                  <a:schemeClr val="accent6"/>
                </a:solidFill>
                <a:latin typeface="Calibri" pitchFamily="34" charset="0"/>
                <a:ea typeface="微软雅黑" pitchFamily="34" charset="-122"/>
              </a:rPr>
              <a:t>唤醒等待线程</a:t>
            </a:r>
          </a:p>
        </p:txBody>
      </p:sp>
      <p:sp>
        <p:nvSpPr>
          <p:cNvPr id="41" name="Rectangle 3"/>
          <p:cNvSpPr>
            <a:spLocks noChangeArrowheads="1"/>
          </p:cNvSpPr>
          <p:nvPr/>
        </p:nvSpPr>
        <p:spPr bwMode="auto">
          <a:xfrm>
            <a:off x="6024564" y="0"/>
            <a:ext cx="4643437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public class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CubbyHole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private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contents;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private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boolean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available = false;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j-lt"/>
                <a:ea typeface="华文中宋" pitchFamily="2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lt"/>
                <a:ea typeface="华文中宋" pitchFamily="2" charset="-122"/>
              </a:rPr>
              <a:t>消费者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+mj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public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synchronized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get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while (available == false)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try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  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wait(); </a:t>
            </a:r>
            <a:r>
              <a:rPr lang="en-US" altLang="zh-CN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//</a:t>
            </a:r>
            <a:r>
              <a:rPr lang="zh-CN" altLang="en-US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打开锁，等候</a:t>
            </a:r>
            <a:r>
              <a:rPr lang="en-US" altLang="zh-CN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Producer</a:t>
            </a:r>
            <a:r>
              <a:rPr lang="zh-CN" altLang="en-US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填值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 catch 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InterruptedException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e) {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available = false;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notify();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return contents;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  <a:latin typeface="+mj-lt"/>
                <a:ea typeface="华文中宋" pitchFamily="2" charset="-122"/>
              </a:rPr>
              <a:t>//</a:t>
            </a:r>
            <a:r>
              <a:rPr lang="zh-CN" altLang="en-US" sz="2000" dirty="0">
                <a:solidFill>
                  <a:schemeClr val="accent6">
                    <a:lumMod val="75000"/>
                  </a:schemeClr>
                </a:solidFill>
                <a:latin typeface="+mj-lt"/>
                <a:ea typeface="华文中宋" pitchFamily="2" charset="-122"/>
              </a:rPr>
              <a:t>生产者</a:t>
            </a:r>
            <a:endParaRPr lang="en-US" altLang="zh-CN" sz="2000" dirty="0">
              <a:solidFill>
                <a:schemeClr val="accent6">
                  <a:lumMod val="75000"/>
                </a:schemeClr>
              </a:solidFill>
              <a:latin typeface="+mj-lt"/>
              <a:ea typeface="华文中宋" pitchFamily="2" charset="-122"/>
            </a:endParaRP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public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synchronized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void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put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value)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while (available == true)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try {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              wait(); </a:t>
            </a:r>
            <a:r>
              <a:rPr lang="en-US" altLang="zh-CN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//</a:t>
            </a:r>
            <a:r>
              <a:rPr lang="zh-CN" altLang="en-US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打开锁，等</a:t>
            </a:r>
            <a:r>
              <a:rPr lang="en-US" altLang="zh-CN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Consumer</a:t>
            </a:r>
            <a:r>
              <a:rPr lang="zh-CN" altLang="en-US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取值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    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 catch (</a:t>
            </a:r>
            <a:r>
              <a:rPr lang="en-US" altLang="zh-CN" sz="20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InterruptedException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e) {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contents = value; available = true;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    </a:t>
            </a:r>
            <a:r>
              <a:rPr lang="en-US" altLang="zh-CN" sz="2000" dirty="0">
                <a:solidFill>
                  <a:schemeClr val="accent2"/>
                </a:solidFill>
                <a:latin typeface="+mj-lt"/>
                <a:ea typeface="华文中宋" pitchFamily="2" charset="-122"/>
              </a:rPr>
              <a:t>notify();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    }</a:t>
            </a:r>
          </a:p>
          <a:p>
            <a:pPr marL="342900" indent="-342900">
              <a:lnSpc>
                <a:spcPct val="90000"/>
              </a:lnSpc>
              <a:buClr>
                <a:schemeClr val="folHlink"/>
              </a:buClr>
              <a:buSzPct val="60000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华文中宋" pitchFamily="2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113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A41CDF56-DC42-AC41-96A7-76C72B34C75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E0B619-8E67-8642-9EBB-80492FDBF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4" y="68262"/>
            <a:ext cx="5742119" cy="672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416655CE-8A95-ED46-9015-2A0B2839B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45" y="55173"/>
            <a:ext cx="4567241" cy="30367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B1925126-9E2A-DD46-B687-1E5DC1B3FB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945" y="3250854"/>
            <a:ext cx="4181617" cy="347062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4556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52</a:t>
            </a:fld>
            <a:endParaRPr lang="zh-CN" altLang="en-US"/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A41CDF56-DC42-AC41-96A7-76C72B34C75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线程同步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E0B619-8E67-8642-9EBB-80492FDBF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84" y="68262"/>
            <a:ext cx="5742119" cy="6721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C1C27EA2-DA71-7142-9F01-A1B10345F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99" y="68262"/>
            <a:ext cx="4277097" cy="30247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1120A6D-C2F8-BE46-94B9-96C70F7C0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758" y="1692275"/>
            <a:ext cx="2463800" cy="502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510348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863752" y="2588712"/>
            <a:ext cx="6624736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SimpleThread2 a = </a:t>
            </a:r>
            <a:r>
              <a:rPr lang="en-US" altLang="zh-CN" sz="2400" dirty="0">
                <a:solidFill>
                  <a:schemeClr val="accent2"/>
                </a:solidFill>
              </a:rPr>
              <a:t>new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SimpleThread2("Jamaica");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 thread1 = </a:t>
            </a:r>
            <a:r>
              <a:rPr lang="en-US" altLang="zh-CN" sz="2400" dirty="0">
                <a:solidFill>
                  <a:schemeClr val="accent2"/>
                </a:solidFill>
              </a:rPr>
              <a:t>new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Thread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(a);</a:t>
            </a:r>
          </a:p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thread1.</a:t>
            </a:r>
            <a:r>
              <a:rPr lang="en-US" altLang="zh-CN" sz="2400" dirty="0">
                <a:solidFill>
                  <a:schemeClr val="accent2"/>
                </a:solidFill>
              </a:rPr>
              <a:t>start()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</a:p>
        </p:txBody>
      </p:sp>
      <p:sp>
        <p:nvSpPr>
          <p:cNvPr id="10" name="矩形 9"/>
          <p:cNvSpPr/>
          <p:nvPr/>
        </p:nvSpPr>
        <p:spPr>
          <a:xfrm>
            <a:off x="3863752" y="1796624"/>
            <a:ext cx="511256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accent2"/>
                </a:solidFill>
              </a:rPr>
              <a:t>new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SimpleThread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("Jamaica").</a:t>
            </a:r>
            <a:r>
              <a:rPr lang="en-US" altLang="zh-CN" sz="2400" dirty="0">
                <a:solidFill>
                  <a:schemeClr val="accent2"/>
                </a:solidFill>
              </a:rPr>
              <a:t>start()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51584" y="1807076"/>
            <a:ext cx="144016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extends</a:t>
            </a:r>
          </a:p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Thread</a:t>
            </a:r>
          </a:p>
        </p:txBody>
      </p:sp>
      <p:sp>
        <p:nvSpPr>
          <p:cNvPr id="12" name="矩形 11"/>
          <p:cNvSpPr/>
          <p:nvPr/>
        </p:nvSpPr>
        <p:spPr>
          <a:xfrm>
            <a:off x="2351584" y="2948752"/>
            <a:ext cx="1440160" cy="5847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implement</a:t>
            </a:r>
          </a:p>
          <a:p>
            <a:pPr algn="ctr"/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Runnable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1344" y="4734926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调用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start()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函数则线程开始执行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run()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方法：</a:t>
            </a:r>
            <a:r>
              <a:rPr lang="zh-CN" altLang="en-US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标志线程生命周期的开始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1344" y="5743038"/>
            <a:ext cx="4824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run()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方法中退出即结束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run()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：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algn="ctr"/>
            <a:r>
              <a:rPr lang="zh-CN" altLang="en-US" sz="20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标志线程生命周期的结束</a:t>
            </a: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3C534FB4-1AB3-5B44-A55E-64A99FCF805A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线程生命周期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ED391542-506A-CF40-89B6-0DD5F36E6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6" y="4545786"/>
            <a:ext cx="6643245" cy="2175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3A4134-E0E9-3D43-B43F-D58735ECE586}"/>
              </a:ext>
            </a:extLst>
          </p:cNvPr>
          <p:cNvSpPr txBox="1"/>
          <p:nvPr/>
        </p:nvSpPr>
        <p:spPr>
          <a:xfrm>
            <a:off x="6744072" y="6096981"/>
            <a:ext cx="4745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当前还在运行的</a:t>
            </a:r>
            <a:r>
              <a:rPr kumimoji="1" lang="en-US" altLang="zh-CN" dirty="0">
                <a:solidFill>
                  <a:srgbClr val="C00000"/>
                </a:solidFill>
              </a:rPr>
              <a:t>Thread</a:t>
            </a:r>
            <a:r>
              <a:rPr kumimoji="1" lang="zh-CN" altLang="en-US" dirty="0">
                <a:solidFill>
                  <a:srgbClr val="C00000"/>
                </a:solidFill>
              </a:rPr>
              <a:t>数量</a:t>
            </a:r>
            <a:r>
              <a:rPr kumimoji="1" lang="en-US" altLang="zh-CN" dirty="0">
                <a:solidFill>
                  <a:srgbClr val="C00000"/>
                </a:solidFill>
              </a:rPr>
              <a:t>=1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(main</a:t>
            </a:r>
            <a:r>
              <a:rPr kumimoji="1" lang="zh-CN" altLang="en-US" dirty="0">
                <a:solidFill>
                  <a:srgbClr val="C00000"/>
                </a:solidFill>
              </a:rPr>
              <a:t>本身</a:t>
            </a:r>
            <a:r>
              <a:rPr kumimoji="1" lang="en-US" altLang="zh-CN" dirty="0">
                <a:solidFill>
                  <a:srgbClr val="C00000"/>
                </a:solidFill>
              </a:rPr>
              <a:t>)</a:t>
            </a:r>
          </a:p>
          <a:p>
            <a:r>
              <a:rPr kumimoji="1" lang="en-US" altLang="zh-CN" dirty="0">
                <a:solidFill>
                  <a:srgbClr val="C00000"/>
                </a:solidFill>
              </a:rPr>
              <a:t>IntelliJ</a:t>
            </a:r>
            <a:r>
              <a:rPr kumimoji="1" lang="zh-CN" altLang="en-US" dirty="0">
                <a:solidFill>
                  <a:srgbClr val="C00000"/>
                </a:solidFill>
              </a:rPr>
              <a:t>中要 </a:t>
            </a:r>
            <a:r>
              <a:rPr kumimoji="1" lang="en-US" altLang="zh-CN" dirty="0">
                <a:solidFill>
                  <a:srgbClr val="C00000"/>
                </a:solidFill>
              </a:rPr>
              <a:t>==2</a:t>
            </a:r>
            <a:r>
              <a:rPr kumimoji="1" lang="zh-CN" altLang="en-US" dirty="0">
                <a:solidFill>
                  <a:srgbClr val="C00000"/>
                </a:solidFill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</a:rPr>
              <a:t>(main+</a:t>
            </a:r>
            <a:r>
              <a:rPr kumimoji="1" lang="zh-CN" altLang="en-US" dirty="0">
                <a:solidFill>
                  <a:srgbClr val="C00000"/>
                </a:solidFill>
              </a:rPr>
              <a:t>另一个线程，</a:t>
            </a:r>
            <a:r>
              <a:rPr kumimoji="1" lang="en-US" altLang="zh-CN" dirty="0">
                <a:solidFill>
                  <a:srgbClr val="C00000"/>
                </a:solidFill>
              </a:rPr>
              <a:t>IDE</a:t>
            </a:r>
            <a:r>
              <a:rPr kumimoji="1" lang="zh-CN" altLang="en-US" dirty="0">
                <a:solidFill>
                  <a:srgbClr val="C00000"/>
                </a:solidFill>
              </a:rPr>
              <a:t>特性</a:t>
            </a:r>
            <a:r>
              <a:rPr kumimoji="1" lang="en-US" altLang="zh-CN" dirty="0">
                <a:solidFill>
                  <a:srgbClr val="C00000"/>
                </a:solidFill>
              </a:rPr>
              <a:t>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7666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More about Thread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07568" y="1974014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守护线程、主线程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线程的</a:t>
            </a:r>
            <a:r>
              <a:rPr lang="zh-CN" altLang="en-US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死锁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(Deadlock)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和</a:t>
            </a:r>
            <a:r>
              <a:rPr lang="zh-CN" altLang="en-US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资源缺乏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(Starvation)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线程组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</a:t>
            </a:r>
            <a:r>
              <a:rPr lang="en-US" altLang="zh-CN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ThreadGroup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)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同时对一组线程进行操作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线程优先级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(Priorities)</a:t>
            </a:r>
          </a:p>
        </p:txBody>
      </p:sp>
      <p:sp>
        <p:nvSpPr>
          <p:cNvPr id="14" name="矩形 13"/>
          <p:cNvSpPr/>
          <p:nvPr/>
        </p:nvSpPr>
        <p:spPr>
          <a:xfrm>
            <a:off x="2207568" y="4941168"/>
            <a:ext cx="777686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这部分内容须在实践中自学！！！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98340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55</a:t>
            </a:fld>
            <a:endParaRPr lang="zh-CN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9D293FA-659A-6146-92C8-3CA3A685C01F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A729C8E-8547-AA49-BAB2-676D71596C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" y="1268760"/>
            <a:ext cx="5175836" cy="3816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6A325A0-7F37-8844-A500-B4894BAA5C3A}"/>
              </a:ext>
            </a:extLst>
          </p:cNvPr>
          <p:cNvSpPr txBox="1"/>
          <p:nvPr/>
        </p:nvSpPr>
        <p:spPr>
          <a:xfrm>
            <a:off x="322851" y="5257400"/>
            <a:ext cx="5661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实现一个计数器类，可以以多线程的方式计数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7030A0"/>
                </a:solidFill>
              </a:rPr>
              <a:t>每个线程都修改全局变量</a:t>
            </a:r>
            <a:r>
              <a:rPr kumimoji="1" lang="en-US" altLang="zh-CN" dirty="0">
                <a:solidFill>
                  <a:srgbClr val="7030A0"/>
                </a:solidFill>
              </a:rPr>
              <a:t>count</a:t>
            </a:r>
            <a:r>
              <a:rPr kumimoji="1" lang="zh-CN" altLang="en-US" dirty="0">
                <a:solidFill>
                  <a:srgbClr val="7030A0"/>
                </a:solidFill>
              </a:rPr>
              <a:t>；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7030A0"/>
                </a:solidFill>
              </a:rPr>
              <a:t>每个线程的计数都进行</a:t>
            </a:r>
            <a:r>
              <a:rPr kumimoji="1" lang="en-US" altLang="zh-CN" dirty="0">
                <a:solidFill>
                  <a:srgbClr val="7030A0"/>
                </a:solidFill>
              </a:rPr>
              <a:t>count++;</a:t>
            </a: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7030A0"/>
                </a:solidFill>
              </a:rPr>
              <a:t>每个线程一共完成</a:t>
            </a:r>
            <a:r>
              <a:rPr kumimoji="1" lang="en-US" altLang="zh-CN" dirty="0">
                <a:solidFill>
                  <a:srgbClr val="7030A0"/>
                </a:solidFill>
              </a:rPr>
              <a:t>5000</a:t>
            </a:r>
            <a:r>
              <a:rPr kumimoji="1" lang="zh-CN" altLang="en-US" dirty="0">
                <a:solidFill>
                  <a:srgbClr val="7030A0"/>
                </a:solidFill>
              </a:rPr>
              <a:t>次计数；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7030A0"/>
                </a:solidFill>
              </a:rPr>
              <a:t>预期</a:t>
            </a:r>
            <a:r>
              <a:rPr kumimoji="1" lang="en-US" altLang="zh-CN" dirty="0">
                <a:solidFill>
                  <a:srgbClr val="7030A0"/>
                </a:solidFill>
              </a:rPr>
              <a:t>count=N</a:t>
            </a:r>
            <a:r>
              <a:rPr kumimoji="1" lang="zh-CN" altLang="en-US" dirty="0">
                <a:solidFill>
                  <a:srgbClr val="7030A0"/>
                </a:solidFill>
              </a:rPr>
              <a:t>*</a:t>
            </a:r>
            <a:r>
              <a:rPr kumimoji="1" lang="en-US" altLang="zh-CN" dirty="0">
                <a:solidFill>
                  <a:srgbClr val="7030A0"/>
                </a:solidFill>
              </a:rPr>
              <a:t>5000</a:t>
            </a:r>
            <a:r>
              <a:rPr kumimoji="1" lang="zh-CN" altLang="en-US" dirty="0">
                <a:solidFill>
                  <a:srgbClr val="7030A0"/>
                </a:solidFill>
              </a:rPr>
              <a:t>，</a:t>
            </a:r>
            <a:r>
              <a:rPr kumimoji="1" lang="en-US" altLang="zh-CN" dirty="0">
                <a:solidFill>
                  <a:srgbClr val="7030A0"/>
                </a:solidFill>
              </a:rPr>
              <a:t>N</a:t>
            </a:r>
            <a:r>
              <a:rPr kumimoji="1" lang="zh-CN" altLang="en-US" dirty="0">
                <a:solidFill>
                  <a:srgbClr val="7030A0"/>
                </a:solidFill>
              </a:rPr>
              <a:t>为线程数</a:t>
            </a:r>
          </a:p>
        </p:txBody>
      </p:sp>
    </p:spTree>
    <p:extLst>
      <p:ext uri="{BB962C8B-B14F-4D97-AF65-F5344CB8AC3E}">
        <p14:creationId xmlns:p14="http://schemas.microsoft.com/office/powerpoint/2010/main" val="1628824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9D293FA-659A-6146-92C8-3CA3A685C01F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17D354-7A8B-AA49-88AA-63A7975B9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70" y="1268760"/>
            <a:ext cx="5175836" cy="38164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1E0A8C9-90D5-F145-AF4C-3C18CEE5B4AC}"/>
              </a:ext>
            </a:extLst>
          </p:cNvPr>
          <p:cNvSpPr txBox="1"/>
          <p:nvPr/>
        </p:nvSpPr>
        <p:spPr>
          <a:xfrm>
            <a:off x="322851" y="5257400"/>
            <a:ext cx="56617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实现一个计数器类，可以以多线程的方式计数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7030A0"/>
                </a:solidFill>
              </a:rPr>
              <a:t>每个线程都修改全局变量</a:t>
            </a:r>
            <a:r>
              <a:rPr kumimoji="1" lang="en-US" altLang="zh-CN" dirty="0">
                <a:solidFill>
                  <a:srgbClr val="7030A0"/>
                </a:solidFill>
              </a:rPr>
              <a:t>count</a:t>
            </a:r>
            <a:r>
              <a:rPr kumimoji="1" lang="zh-CN" altLang="en-US" dirty="0">
                <a:solidFill>
                  <a:srgbClr val="7030A0"/>
                </a:solidFill>
              </a:rPr>
              <a:t>；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7030A0"/>
                </a:solidFill>
              </a:rPr>
              <a:t>每个线程的计数都进行</a:t>
            </a:r>
            <a:r>
              <a:rPr kumimoji="1" lang="en-US" altLang="zh-CN" dirty="0">
                <a:solidFill>
                  <a:srgbClr val="7030A0"/>
                </a:solidFill>
              </a:rPr>
              <a:t>count++;</a:t>
            </a: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7030A0"/>
                </a:solidFill>
              </a:rPr>
              <a:t>每个线程一共完成</a:t>
            </a:r>
            <a:r>
              <a:rPr kumimoji="1" lang="en-US" altLang="zh-CN" dirty="0">
                <a:solidFill>
                  <a:srgbClr val="7030A0"/>
                </a:solidFill>
              </a:rPr>
              <a:t>5000</a:t>
            </a:r>
            <a:r>
              <a:rPr kumimoji="1" lang="zh-CN" altLang="en-US" dirty="0">
                <a:solidFill>
                  <a:srgbClr val="7030A0"/>
                </a:solidFill>
              </a:rPr>
              <a:t>次计数；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marL="342900" indent="-342900">
              <a:buAutoNum type="arabicPeriod"/>
            </a:pPr>
            <a:r>
              <a:rPr kumimoji="1" lang="zh-CN" altLang="en-US" dirty="0">
                <a:solidFill>
                  <a:srgbClr val="7030A0"/>
                </a:solidFill>
              </a:rPr>
              <a:t>预期</a:t>
            </a:r>
            <a:r>
              <a:rPr kumimoji="1" lang="en-US" altLang="zh-CN" dirty="0">
                <a:solidFill>
                  <a:srgbClr val="7030A0"/>
                </a:solidFill>
              </a:rPr>
              <a:t>count=N</a:t>
            </a:r>
            <a:r>
              <a:rPr kumimoji="1" lang="zh-CN" altLang="en-US" dirty="0">
                <a:solidFill>
                  <a:srgbClr val="7030A0"/>
                </a:solidFill>
              </a:rPr>
              <a:t>*</a:t>
            </a:r>
            <a:r>
              <a:rPr kumimoji="1" lang="en-US" altLang="zh-CN" dirty="0">
                <a:solidFill>
                  <a:srgbClr val="7030A0"/>
                </a:solidFill>
              </a:rPr>
              <a:t>5000</a:t>
            </a:r>
            <a:r>
              <a:rPr kumimoji="1" lang="zh-CN" altLang="en-US" dirty="0">
                <a:solidFill>
                  <a:srgbClr val="7030A0"/>
                </a:solidFill>
              </a:rPr>
              <a:t>，</a:t>
            </a:r>
            <a:r>
              <a:rPr kumimoji="1" lang="en-US" altLang="zh-CN" dirty="0">
                <a:solidFill>
                  <a:srgbClr val="7030A0"/>
                </a:solidFill>
              </a:rPr>
              <a:t>N</a:t>
            </a:r>
            <a:r>
              <a:rPr kumimoji="1" lang="zh-CN" altLang="en-US" dirty="0">
                <a:solidFill>
                  <a:srgbClr val="7030A0"/>
                </a:solidFill>
              </a:rPr>
              <a:t>为线程数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CB9609-D967-244B-A445-20272DB97371}"/>
              </a:ext>
            </a:extLst>
          </p:cNvPr>
          <p:cNvSpPr/>
          <p:nvPr/>
        </p:nvSpPr>
        <p:spPr>
          <a:xfrm>
            <a:off x="598028" y="1700808"/>
            <a:ext cx="3685940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5253E5D-823C-7F42-9631-BA0BD079D269}"/>
              </a:ext>
            </a:extLst>
          </p:cNvPr>
          <p:cNvCxnSpPr>
            <a:cxnSpLocks/>
          </p:cNvCxnSpPr>
          <p:nvPr/>
        </p:nvCxnSpPr>
        <p:spPr>
          <a:xfrm>
            <a:off x="4283968" y="1844824"/>
            <a:ext cx="1489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3C0EFA7A-51BB-F940-B560-E9706411967B}"/>
              </a:ext>
            </a:extLst>
          </p:cNvPr>
          <p:cNvSpPr txBox="1"/>
          <p:nvPr/>
        </p:nvSpPr>
        <p:spPr>
          <a:xfrm>
            <a:off x="5777889" y="1660158"/>
            <a:ext cx="579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全局变量，用于统一计数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6A25CBC-BB70-A449-9596-A540CECA5F41}"/>
              </a:ext>
            </a:extLst>
          </p:cNvPr>
          <p:cNvSpPr/>
          <p:nvPr/>
        </p:nvSpPr>
        <p:spPr>
          <a:xfrm>
            <a:off x="922064" y="2295302"/>
            <a:ext cx="163371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5983EF5-9694-A747-B715-8B8D9CA45DC4}"/>
              </a:ext>
            </a:extLst>
          </p:cNvPr>
          <p:cNvCxnSpPr>
            <a:cxnSpLocks/>
          </p:cNvCxnSpPr>
          <p:nvPr/>
        </p:nvCxnSpPr>
        <p:spPr>
          <a:xfrm>
            <a:off x="2555776" y="2420888"/>
            <a:ext cx="3218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55DA0E6B-4BED-9F41-8C3A-BA38E99D3967}"/>
              </a:ext>
            </a:extLst>
          </p:cNvPr>
          <p:cNvSpPr txBox="1"/>
          <p:nvPr/>
        </p:nvSpPr>
        <p:spPr>
          <a:xfrm>
            <a:off x="5795635" y="2201706"/>
            <a:ext cx="5798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将</a:t>
            </a:r>
            <a:r>
              <a:rPr kumimoji="1" lang="en-US" altLang="zh-CN" dirty="0"/>
              <a:t>String</a:t>
            </a:r>
            <a:r>
              <a:rPr kumimoji="1" lang="zh-CN" altLang="en-US" dirty="0"/>
              <a:t>参数作为线程的名字（调用父类</a:t>
            </a:r>
            <a:r>
              <a:rPr kumimoji="1" lang="en-US" altLang="zh-CN" dirty="0"/>
              <a:t>Thread</a:t>
            </a:r>
            <a:r>
              <a:rPr kumimoji="1" lang="zh-CN" altLang="en-US" dirty="0"/>
              <a:t>的构造函数实现名字的传递）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54AE311-CF21-2444-9662-A98FF9C300FB}"/>
              </a:ext>
            </a:extLst>
          </p:cNvPr>
          <p:cNvSpPr/>
          <p:nvPr/>
        </p:nvSpPr>
        <p:spPr>
          <a:xfrm>
            <a:off x="598028" y="2837003"/>
            <a:ext cx="4262004" cy="10240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B7305A33-3551-A841-9057-D99F73AFD9F8}"/>
              </a:ext>
            </a:extLst>
          </p:cNvPr>
          <p:cNvCxnSpPr>
            <a:cxnSpLocks/>
          </p:cNvCxnSpPr>
          <p:nvPr/>
        </p:nvCxnSpPr>
        <p:spPr>
          <a:xfrm>
            <a:off x="4860032" y="3429000"/>
            <a:ext cx="9356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73050BB9-27EB-0641-8032-290DD7DFBFD1}"/>
              </a:ext>
            </a:extLst>
          </p:cNvPr>
          <p:cNvSpPr txBox="1"/>
          <p:nvPr/>
        </p:nvSpPr>
        <p:spPr>
          <a:xfrm>
            <a:off x="5795635" y="3244334"/>
            <a:ext cx="6490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每个线程的</a:t>
            </a:r>
            <a:r>
              <a:rPr kumimoji="1" lang="en-US" altLang="zh-CN" dirty="0"/>
              <a:t>run</a:t>
            </a:r>
            <a:r>
              <a:rPr kumimoji="1" lang="zh-CN" altLang="en-US" dirty="0"/>
              <a:t>都调用</a:t>
            </a:r>
            <a:r>
              <a:rPr kumimoji="1" lang="en-US" altLang="zh-CN" dirty="0"/>
              <a:t>increase</a:t>
            </a:r>
            <a:r>
              <a:rPr kumimoji="1" lang="zh-CN" altLang="en-US" dirty="0"/>
              <a:t>函数完成</a:t>
            </a:r>
            <a:r>
              <a:rPr kumimoji="1" lang="en-US" altLang="zh-CN" dirty="0"/>
              <a:t>5000</a:t>
            </a:r>
            <a:r>
              <a:rPr kumimoji="1" lang="zh-CN" altLang="en-US" dirty="0"/>
              <a:t>次计数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2EC0925-B4AB-4741-BC25-34BC995E4D3D}"/>
              </a:ext>
            </a:extLst>
          </p:cNvPr>
          <p:cNvSpPr/>
          <p:nvPr/>
        </p:nvSpPr>
        <p:spPr>
          <a:xfrm>
            <a:off x="618244" y="4158217"/>
            <a:ext cx="2297572" cy="550973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81A5918-506C-9544-8C69-BC3E7F11EC3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2915816" y="3429000"/>
            <a:ext cx="2879819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81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9D293FA-659A-6146-92C8-3CA3A685C01F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CD6B657-AF6D-E448-AEC0-7A6A01009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4687550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8AC0925-8120-984E-A8BE-22471DF9FADE}"/>
              </a:ext>
            </a:extLst>
          </p:cNvPr>
          <p:cNvSpPr txBox="1"/>
          <p:nvPr/>
        </p:nvSpPr>
        <p:spPr>
          <a:xfrm>
            <a:off x="323528" y="4887802"/>
            <a:ext cx="4260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kumimoji="1" lang="zh-CN" altLang="en-US" sz="1600" dirty="0">
                <a:solidFill>
                  <a:srgbClr val="7030A0"/>
                </a:solidFill>
              </a:rPr>
              <a:t>创建</a:t>
            </a:r>
            <a:r>
              <a:rPr kumimoji="1" lang="en-US" altLang="zh-CN" sz="1600" dirty="0">
                <a:solidFill>
                  <a:srgbClr val="7030A0"/>
                </a:solidFill>
              </a:rPr>
              <a:t>2</a:t>
            </a:r>
            <a:r>
              <a:rPr kumimoji="1" lang="zh-CN" altLang="en-US" sz="1600" dirty="0">
                <a:solidFill>
                  <a:srgbClr val="7030A0"/>
                </a:solidFill>
              </a:rPr>
              <a:t>个线程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 marL="342900" indent="-342900">
              <a:buAutoNum type="alphaLcPeriod"/>
            </a:pPr>
            <a:r>
              <a:rPr kumimoji="1" lang="zh-CN" altLang="en-US" sz="1600" dirty="0">
                <a:solidFill>
                  <a:srgbClr val="7030A0"/>
                </a:solidFill>
              </a:rPr>
              <a:t>启动</a:t>
            </a:r>
            <a:r>
              <a:rPr kumimoji="1" lang="en-US" altLang="zh-CN" sz="1600" dirty="0">
                <a:solidFill>
                  <a:srgbClr val="7030A0"/>
                </a:solidFill>
              </a:rPr>
              <a:t>2</a:t>
            </a:r>
            <a:r>
              <a:rPr kumimoji="1" lang="zh-CN" altLang="en-US" sz="1600" dirty="0">
                <a:solidFill>
                  <a:srgbClr val="7030A0"/>
                </a:solidFill>
              </a:rPr>
              <a:t>个线程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 marL="342900" indent="-342900">
              <a:buAutoNum type="alphaLcPeriod"/>
            </a:pPr>
            <a:r>
              <a:rPr kumimoji="1" lang="zh-CN" altLang="en-US" sz="1600" dirty="0">
                <a:solidFill>
                  <a:srgbClr val="7030A0"/>
                </a:solidFill>
              </a:rPr>
              <a:t>让</a:t>
            </a:r>
            <a:r>
              <a:rPr kumimoji="1" lang="en-US" altLang="zh-CN" sz="1600" dirty="0">
                <a:solidFill>
                  <a:srgbClr val="7030A0"/>
                </a:solidFill>
              </a:rPr>
              <a:t>main</a:t>
            </a:r>
            <a:r>
              <a:rPr kumimoji="1" lang="zh-CN" altLang="en-US" sz="1600" dirty="0">
                <a:solidFill>
                  <a:srgbClr val="7030A0"/>
                </a:solidFill>
              </a:rPr>
              <a:t>线程等待</a:t>
            </a:r>
            <a:r>
              <a:rPr kumimoji="1" lang="en-US" altLang="zh-CN" sz="1600" dirty="0">
                <a:solidFill>
                  <a:srgbClr val="7030A0"/>
                </a:solidFill>
              </a:rPr>
              <a:t>2</a:t>
            </a:r>
            <a:r>
              <a:rPr kumimoji="1" lang="zh-CN" altLang="en-US" sz="1600" dirty="0">
                <a:solidFill>
                  <a:srgbClr val="7030A0"/>
                </a:solidFill>
              </a:rPr>
              <a:t>个线程结束再继续执行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 marL="342900" indent="-342900">
              <a:buAutoNum type="alphaLcPeriod"/>
            </a:pPr>
            <a:r>
              <a:rPr kumimoji="1" lang="en-US" altLang="zh-CN" sz="1600" dirty="0">
                <a:solidFill>
                  <a:srgbClr val="7030A0"/>
                </a:solidFill>
              </a:rPr>
              <a:t>2</a:t>
            </a:r>
            <a:r>
              <a:rPr kumimoji="1" lang="zh-CN" altLang="en-US" sz="1600" dirty="0">
                <a:solidFill>
                  <a:srgbClr val="7030A0"/>
                </a:solidFill>
              </a:rPr>
              <a:t>个线程结束后</a:t>
            </a:r>
            <a:r>
              <a:rPr kumimoji="1" lang="en-US" altLang="zh-CN" sz="1600" dirty="0">
                <a:solidFill>
                  <a:srgbClr val="7030A0"/>
                </a:solidFill>
              </a:rPr>
              <a:t>main</a:t>
            </a:r>
            <a:r>
              <a:rPr kumimoji="1" lang="zh-CN" altLang="en-US" sz="1600" dirty="0">
                <a:solidFill>
                  <a:srgbClr val="7030A0"/>
                </a:solidFill>
              </a:rPr>
              <a:t>再输出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5D96945-B8DB-8B4F-B58A-56F58EFAB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5" y="2959640"/>
            <a:ext cx="6893513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CDD4444-43B1-3940-A6B6-1FCAAAF61630}"/>
              </a:ext>
            </a:extLst>
          </p:cNvPr>
          <p:cNvSpPr/>
          <p:nvPr/>
        </p:nvSpPr>
        <p:spPr>
          <a:xfrm>
            <a:off x="5375920" y="4750122"/>
            <a:ext cx="6588732" cy="16062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FC6815CA-1B57-7040-97EE-000FA8E7BA31}"/>
              </a:ext>
            </a:extLst>
          </p:cNvPr>
          <p:cNvCxnSpPr>
            <a:cxnSpLocks/>
            <a:stCxn id="11" idx="1"/>
            <a:endCxn id="13" idx="3"/>
          </p:cNvCxnSpPr>
          <p:nvPr/>
        </p:nvCxnSpPr>
        <p:spPr>
          <a:xfrm flipH="1" flipV="1">
            <a:off x="4584415" y="5426411"/>
            <a:ext cx="791505" cy="1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5358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89D293FA-659A-6146-92C8-3CA3A685C01F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54157EA-22B2-5F45-9B89-C3AC52F27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088" y="1631722"/>
            <a:ext cx="2616200" cy="5461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A4EB1BF-C5F3-5F42-963D-FAC70D520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4687550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02D051A-B31B-B446-B42D-CE48E76587D1}"/>
              </a:ext>
            </a:extLst>
          </p:cNvPr>
          <p:cNvSpPr txBox="1"/>
          <p:nvPr/>
        </p:nvSpPr>
        <p:spPr>
          <a:xfrm>
            <a:off x="323528" y="4887802"/>
            <a:ext cx="42608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kumimoji="1" lang="zh-CN" altLang="en-US" sz="1600" dirty="0">
                <a:solidFill>
                  <a:srgbClr val="7030A0"/>
                </a:solidFill>
              </a:rPr>
              <a:t>创建</a:t>
            </a:r>
            <a:r>
              <a:rPr kumimoji="1" lang="en-US" altLang="zh-CN" sz="1600" dirty="0">
                <a:solidFill>
                  <a:srgbClr val="7030A0"/>
                </a:solidFill>
              </a:rPr>
              <a:t>2</a:t>
            </a:r>
            <a:r>
              <a:rPr kumimoji="1" lang="zh-CN" altLang="en-US" sz="1600" dirty="0">
                <a:solidFill>
                  <a:srgbClr val="7030A0"/>
                </a:solidFill>
              </a:rPr>
              <a:t>个线程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 marL="342900" indent="-342900">
              <a:buAutoNum type="alphaLcPeriod"/>
            </a:pPr>
            <a:r>
              <a:rPr kumimoji="1" lang="zh-CN" altLang="en-US" sz="1600" dirty="0">
                <a:solidFill>
                  <a:srgbClr val="7030A0"/>
                </a:solidFill>
              </a:rPr>
              <a:t>启动</a:t>
            </a:r>
            <a:r>
              <a:rPr kumimoji="1" lang="en-US" altLang="zh-CN" sz="1600" dirty="0">
                <a:solidFill>
                  <a:srgbClr val="7030A0"/>
                </a:solidFill>
              </a:rPr>
              <a:t>2</a:t>
            </a:r>
            <a:r>
              <a:rPr kumimoji="1" lang="zh-CN" altLang="en-US" sz="1600" dirty="0">
                <a:solidFill>
                  <a:srgbClr val="7030A0"/>
                </a:solidFill>
              </a:rPr>
              <a:t>个线程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 marL="342900" indent="-342900">
              <a:buAutoNum type="alphaLcPeriod"/>
            </a:pPr>
            <a:r>
              <a:rPr kumimoji="1" lang="zh-CN" altLang="en-US" sz="1600" dirty="0">
                <a:solidFill>
                  <a:srgbClr val="7030A0"/>
                </a:solidFill>
              </a:rPr>
              <a:t>让</a:t>
            </a:r>
            <a:r>
              <a:rPr kumimoji="1" lang="en-US" altLang="zh-CN" sz="1600" dirty="0">
                <a:solidFill>
                  <a:srgbClr val="7030A0"/>
                </a:solidFill>
              </a:rPr>
              <a:t>main</a:t>
            </a:r>
            <a:r>
              <a:rPr kumimoji="1" lang="zh-CN" altLang="en-US" sz="1600" dirty="0">
                <a:solidFill>
                  <a:srgbClr val="7030A0"/>
                </a:solidFill>
              </a:rPr>
              <a:t>线程等待</a:t>
            </a:r>
            <a:r>
              <a:rPr kumimoji="1" lang="en-US" altLang="zh-CN" sz="1600" dirty="0">
                <a:solidFill>
                  <a:srgbClr val="7030A0"/>
                </a:solidFill>
              </a:rPr>
              <a:t>2</a:t>
            </a:r>
            <a:r>
              <a:rPr kumimoji="1" lang="zh-CN" altLang="en-US" sz="1600" dirty="0">
                <a:solidFill>
                  <a:srgbClr val="7030A0"/>
                </a:solidFill>
              </a:rPr>
              <a:t>个线程结束再继续执行</a:t>
            </a:r>
            <a:endParaRPr kumimoji="1" lang="en-US" altLang="zh-CN" sz="1600" dirty="0">
              <a:solidFill>
                <a:srgbClr val="7030A0"/>
              </a:solidFill>
            </a:endParaRPr>
          </a:p>
          <a:p>
            <a:pPr marL="342900" indent="-342900">
              <a:buAutoNum type="alphaLcPeriod"/>
            </a:pPr>
            <a:r>
              <a:rPr kumimoji="1" lang="en-US" altLang="zh-CN" sz="1600" dirty="0">
                <a:solidFill>
                  <a:srgbClr val="7030A0"/>
                </a:solidFill>
              </a:rPr>
              <a:t>2</a:t>
            </a:r>
            <a:r>
              <a:rPr kumimoji="1" lang="zh-CN" altLang="en-US" sz="1600" dirty="0">
                <a:solidFill>
                  <a:srgbClr val="7030A0"/>
                </a:solidFill>
              </a:rPr>
              <a:t>个线程技术后</a:t>
            </a:r>
            <a:r>
              <a:rPr kumimoji="1" lang="en-US" altLang="zh-CN" sz="1600" dirty="0">
                <a:solidFill>
                  <a:srgbClr val="7030A0"/>
                </a:solidFill>
              </a:rPr>
              <a:t>main</a:t>
            </a:r>
            <a:r>
              <a:rPr kumimoji="1" lang="zh-CN" altLang="en-US" sz="1600" dirty="0">
                <a:solidFill>
                  <a:srgbClr val="7030A0"/>
                </a:solidFill>
              </a:rPr>
              <a:t>再输出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071153D-F0DE-AA4B-9C33-4F7AF892BE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95" y="2959640"/>
            <a:ext cx="6893513" cy="34563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806DA27A-EDCB-9644-8B2D-F8450017D787}"/>
              </a:ext>
            </a:extLst>
          </p:cNvPr>
          <p:cNvSpPr/>
          <p:nvPr/>
        </p:nvSpPr>
        <p:spPr>
          <a:xfrm>
            <a:off x="5375920" y="4750122"/>
            <a:ext cx="6588732" cy="160622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C15C59A-26A2-5D4E-AFA0-6E16C19F2225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 flipV="1">
            <a:off x="4584415" y="5426411"/>
            <a:ext cx="791505" cy="1268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7054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63A983-650B-0E49-BD5B-98F941E742EB}"/>
              </a:ext>
            </a:extLst>
          </p:cNvPr>
          <p:cNvSpPr/>
          <p:nvPr/>
        </p:nvSpPr>
        <p:spPr>
          <a:xfrm>
            <a:off x="4583832" y="162880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内存：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DFCD4F1-0691-D648-9E18-98A06B5658E2}"/>
              </a:ext>
            </a:extLst>
          </p:cNvPr>
          <p:cNvSpPr/>
          <p:nvPr/>
        </p:nvSpPr>
        <p:spPr>
          <a:xfrm>
            <a:off x="2855640" y="3573016"/>
            <a:ext cx="1728192" cy="10801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DEFB8EB-9ECF-384C-B6FD-17098E5906C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719737" y="2276872"/>
            <a:ext cx="1525217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BBB3F04-8AFE-B14A-B619-1691E62F4A14}"/>
              </a:ext>
            </a:extLst>
          </p:cNvPr>
          <p:cNvSpPr txBox="1"/>
          <p:nvPr/>
        </p:nvSpPr>
        <p:spPr>
          <a:xfrm>
            <a:off x="2639616" y="253698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Step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1:</a:t>
            </a:r>
            <a:r>
              <a:rPr kumimoji="1" lang="zh-CN" altLang="en-US" dirty="0">
                <a:solidFill>
                  <a:srgbClr val="7030A0"/>
                </a:solidFill>
              </a:rPr>
              <a:t> 拷贝</a:t>
            </a:r>
            <a:r>
              <a:rPr kumimoji="1" lang="en-US" altLang="zh-CN" dirty="0">
                <a:solidFill>
                  <a:srgbClr val="7030A0"/>
                </a:solidFill>
              </a:rPr>
              <a:t>500</a:t>
            </a:r>
            <a:r>
              <a:rPr kumimoji="1" lang="zh-CN" altLang="en-US" dirty="0">
                <a:solidFill>
                  <a:srgbClr val="7030A0"/>
                </a:solidFill>
              </a:rPr>
              <a:t>到线程空间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6B0BC71-A901-5146-8C73-3EA230C6EFF6}"/>
              </a:ext>
            </a:extLst>
          </p:cNvPr>
          <p:cNvSpPr txBox="1"/>
          <p:nvPr/>
        </p:nvSpPr>
        <p:spPr>
          <a:xfrm>
            <a:off x="6756378" y="4241686"/>
            <a:ext cx="29523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C00000"/>
                </a:solidFill>
              </a:rPr>
              <a:t>increase()</a:t>
            </a:r>
            <a:r>
              <a:rPr kumimoji="1" lang="zh-CN" altLang="en-US" dirty="0">
                <a:solidFill>
                  <a:srgbClr val="C00000"/>
                </a:solidFill>
              </a:rPr>
              <a:t>中</a:t>
            </a:r>
            <a:r>
              <a:rPr kumimoji="1" lang="en-US" altLang="zh-CN" dirty="0">
                <a:solidFill>
                  <a:srgbClr val="C00000"/>
                </a:solidFill>
              </a:rPr>
              <a:t>count++</a:t>
            </a:r>
            <a:r>
              <a:rPr kumimoji="1" lang="zh-CN" altLang="en-US" dirty="0">
                <a:solidFill>
                  <a:srgbClr val="C00000"/>
                </a:solidFill>
              </a:rPr>
              <a:t>的执行过程不保证原子性，任何一个步骤下都可能被打断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092228-9001-0244-92D3-3C30D2613A47}"/>
              </a:ext>
            </a:extLst>
          </p:cNvPr>
          <p:cNvSpPr txBox="1"/>
          <p:nvPr/>
        </p:nvSpPr>
        <p:spPr>
          <a:xfrm>
            <a:off x="2747628" y="383313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Step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2: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7030A0"/>
                </a:solidFill>
              </a:rPr>
              <a:t>更新为</a:t>
            </a:r>
            <a:r>
              <a:rPr kumimoji="1" lang="en-US" altLang="zh-CN" dirty="0">
                <a:solidFill>
                  <a:srgbClr val="7030A0"/>
                </a:solidFill>
              </a:rPr>
              <a:t>500+1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A0567B52-FB0C-6E44-808A-227E37E8E985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154202" y="2276872"/>
            <a:ext cx="1509751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9201C9D-BA46-8147-BDD1-BD0AE3AFF0F8}"/>
              </a:ext>
            </a:extLst>
          </p:cNvPr>
          <p:cNvSpPr txBox="1"/>
          <p:nvPr/>
        </p:nvSpPr>
        <p:spPr>
          <a:xfrm>
            <a:off x="4903760" y="2930604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Step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3:</a:t>
            </a:r>
            <a:r>
              <a:rPr kumimoji="1" lang="zh-CN" altLang="en-US" dirty="0">
                <a:solidFill>
                  <a:srgbClr val="7030A0"/>
                </a:solidFill>
              </a:rPr>
              <a:t> 更新内存数据为</a:t>
            </a:r>
            <a:r>
              <a:rPr kumimoji="1" lang="en-US" altLang="zh-CN" dirty="0">
                <a:solidFill>
                  <a:srgbClr val="7030A0"/>
                </a:solidFill>
              </a:rPr>
              <a:t>501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4713EA-B87F-9F4D-A695-5FA1BBF679C2}"/>
              </a:ext>
            </a:extLst>
          </p:cNvPr>
          <p:cNvSpPr txBox="1"/>
          <p:nvPr/>
        </p:nvSpPr>
        <p:spPr>
          <a:xfrm>
            <a:off x="2587664" y="4866659"/>
            <a:ext cx="22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线程</a:t>
            </a:r>
            <a:r>
              <a:rPr kumimoji="1" lang="en-US" altLang="zh-CN" b="1" dirty="0">
                <a:solidFill>
                  <a:srgbClr val="C00000"/>
                </a:solidFill>
              </a:rPr>
              <a:t>A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3" name="object 2">
            <a:extLst>
              <a:ext uri="{FF2B5EF4-FFF2-40B4-BE49-F238E27FC236}">
                <a16:creationId xmlns:a16="http://schemas.microsoft.com/office/drawing/2014/main" id="{616D6B7F-7E78-5F49-B2AC-29A48D678BE0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820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6960096" y="2204865"/>
            <a:ext cx="3563564" cy="138499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线程是进程中一个</a:t>
            </a:r>
            <a:r>
              <a:rPr lang="zh-CN" altLang="en-US" sz="28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单一的连续控制流程</a:t>
            </a:r>
            <a:endParaRPr lang="en-US" altLang="zh-CN" sz="28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	     -----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+mj-lt"/>
                <a:ea typeface="微软雅黑" pitchFamily="34" charset="-122"/>
              </a:rPr>
              <a:t>Thread</a:t>
            </a:r>
          </a:p>
        </p:txBody>
      </p:sp>
      <p:sp>
        <p:nvSpPr>
          <p:cNvPr id="8" name="矩形 7"/>
          <p:cNvSpPr/>
          <p:nvPr/>
        </p:nvSpPr>
        <p:spPr>
          <a:xfrm>
            <a:off x="6924600" y="3987062"/>
            <a:ext cx="38519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itchFamily="34" charset="-122"/>
              </a:rPr>
              <a:t>一个进程单个线程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itchFamily="34" charset="-122"/>
              </a:rPr>
              <a:t>一个进程多个线程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itchFamily="34" charset="-122"/>
            </a:endParaRPr>
          </a:p>
          <a:p>
            <a:pPr marL="457200" indent="-457200">
              <a:buFont typeface="Wingdings" pitchFamily="2" charset="2"/>
              <a:buChar char="p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itchFamily="34" charset="-122"/>
              </a:rPr>
              <a:t>CPU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微软雅黑" pitchFamily="34" charset="-122"/>
              </a:rPr>
              <a:t>调度的基本单元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C57702CE-0197-7143-8364-97C432774444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线程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 descr="C:\Users\Administrator\Desktop\java课件\pics\09\屏幕快照 2017-11-01 上午10.37.05.png">
            <a:extLst>
              <a:ext uri="{FF2B5EF4-FFF2-40B4-BE49-F238E27FC236}">
                <a16:creationId xmlns:a16="http://schemas.microsoft.com/office/drawing/2014/main" id="{9D262DEB-4E29-994E-93F8-12AE13E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1226215"/>
            <a:ext cx="5599932" cy="549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1BFEFEE-8907-3A45-9DCB-AF5FE0BC6711}"/>
              </a:ext>
            </a:extLst>
          </p:cNvPr>
          <p:cNvSpPr/>
          <p:nvPr/>
        </p:nvSpPr>
        <p:spPr>
          <a:xfrm>
            <a:off x="4096854" y="2309605"/>
            <a:ext cx="703002" cy="3354913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7339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63A983-650B-0E49-BD5B-98F941E742EB}"/>
              </a:ext>
            </a:extLst>
          </p:cNvPr>
          <p:cNvSpPr/>
          <p:nvPr/>
        </p:nvSpPr>
        <p:spPr>
          <a:xfrm>
            <a:off x="4583832" y="162880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内存：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500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DFCD4F1-0691-D648-9E18-98A06B5658E2}"/>
              </a:ext>
            </a:extLst>
          </p:cNvPr>
          <p:cNvSpPr/>
          <p:nvPr/>
        </p:nvSpPr>
        <p:spPr>
          <a:xfrm>
            <a:off x="2855640" y="3573016"/>
            <a:ext cx="1728192" cy="10801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DEFB8EB-9ECF-384C-B6FD-17098E5906C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719737" y="2276872"/>
            <a:ext cx="1525217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BBB3F04-8AFE-B14A-B619-1691E62F4A14}"/>
              </a:ext>
            </a:extLst>
          </p:cNvPr>
          <p:cNvSpPr txBox="1"/>
          <p:nvPr/>
        </p:nvSpPr>
        <p:spPr>
          <a:xfrm>
            <a:off x="2639616" y="253698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Step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1:</a:t>
            </a:r>
            <a:r>
              <a:rPr kumimoji="1" lang="zh-CN" altLang="en-US" dirty="0">
                <a:solidFill>
                  <a:srgbClr val="7030A0"/>
                </a:solidFill>
              </a:rPr>
              <a:t> 拷贝</a:t>
            </a:r>
            <a:r>
              <a:rPr kumimoji="1" lang="en-US" altLang="zh-CN" dirty="0">
                <a:solidFill>
                  <a:srgbClr val="7030A0"/>
                </a:solidFill>
              </a:rPr>
              <a:t>500</a:t>
            </a:r>
            <a:r>
              <a:rPr kumimoji="1" lang="zh-CN" altLang="en-US" dirty="0">
                <a:solidFill>
                  <a:srgbClr val="7030A0"/>
                </a:solidFill>
              </a:rPr>
              <a:t>到线程空间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092228-9001-0244-92D3-3C30D2613A47}"/>
              </a:ext>
            </a:extLst>
          </p:cNvPr>
          <p:cNvSpPr txBox="1"/>
          <p:nvPr/>
        </p:nvSpPr>
        <p:spPr>
          <a:xfrm>
            <a:off x="2747628" y="383313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Step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2: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7030A0"/>
                </a:solidFill>
              </a:rPr>
              <a:t>更新为</a:t>
            </a:r>
            <a:r>
              <a:rPr kumimoji="1" lang="en-US" altLang="zh-CN" dirty="0">
                <a:solidFill>
                  <a:srgbClr val="7030A0"/>
                </a:solidFill>
              </a:rPr>
              <a:t>500+1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9201C9D-BA46-8147-BDD1-BD0AE3AFF0F8}"/>
              </a:ext>
            </a:extLst>
          </p:cNvPr>
          <p:cNvSpPr txBox="1"/>
          <p:nvPr/>
        </p:nvSpPr>
        <p:spPr>
          <a:xfrm>
            <a:off x="5267911" y="3254408"/>
            <a:ext cx="213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Step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3: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7030A0"/>
                </a:solidFill>
              </a:rPr>
              <a:t>拷贝</a:t>
            </a:r>
            <a:r>
              <a:rPr kumimoji="1" lang="en-US" altLang="zh-CN" dirty="0">
                <a:solidFill>
                  <a:srgbClr val="7030A0"/>
                </a:solidFill>
              </a:rPr>
              <a:t>500</a:t>
            </a:r>
            <a:r>
              <a:rPr kumimoji="1" lang="zh-CN" altLang="en-US" dirty="0">
                <a:solidFill>
                  <a:srgbClr val="7030A0"/>
                </a:solidFill>
              </a:rPr>
              <a:t>到线程空间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A36DB3-00CC-8F47-8A5A-016AE874E1A9}"/>
              </a:ext>
            </a:extLst>
          </p:cNvPr>
          <p:cNvSpPr/>
          <p:nvPr/>
        </p:nvSpPr>
        <p:spPr>
          <a:xfrm>
            <a:off x="6847976" y="3616235"/>
            <a:ext cx="1728192" cy="10801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D0EC1F-B453-2F42-A51D-92990BEA6ADC}"/>
              </a:ext>
            </a:extLst>
          </p:cNvPr>
          <p:cNvSpPr txBox="1"/>
          <p:nvPr/>
        </p:nvSpPr>
        <p:spPr>
          <a:xfrm>
            <a:off x="2587664" y="4866659"/>
            <a:ext cx="22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线程</a:t>
            </a:r>
            <a:r>
              <a:rPr kumimoji="1" lang="en-US" altLang="zh-CN" b="1" dirty="0">
                <a:solidFill>
                  <a:srgbClr val="C00000"/>
                </a:solidFill>
              </a:rPr>
              <a:t>A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3F3161-9841-8E4C-8B22-8CF12941D0C5}"/>
              </a:ext>
            </a:extLst>
          </p:cNvPr>
          <p:cNvSpPr txBox="1"/>
          <p:nvPr/>
        </p:nvSpPr>
        <p:spPr>
          <a:xfrm>
            <a:off x="6580000" y="4866659"/>
            <a:ext cx="22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线程</a:t>
            </a:r>
            <a:r>
              <a:rPr kumimoji="1" lang="en-US" altLang="zh-CN" b="1" dirty="0">
                <a:solidFill>
                  <a:srgbClr val="C00000"/>
                </a:solidFill>
              </a:rPr>
              <a:t>B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6321AA-BF16-DF48-93D9-CA0F3E4ACD05}"/>
              </a:ext>
            </a:extLst>
          </p:cNvPr>
          <p:cNvSpPr txBox="1"/>
          <p:nvPr/>
        </p:nvSpPr>
        <p:spPr>
          <a:xfrm>
            <a:off x="4129674" y="5745968"/>
            <a:ext cx="3492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不同步代码可能出现计数错误</a:t>
            </a: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76960938-011E-E24B-BD05-C1AA5130701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663952" y="2276873"/>
            <a:ext cx="1656184" cy="133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DF165BC9-31D3-FB43-BE36-48D6AA016E6E}"/>
              </a:ext>
            </a:extLst>
          </p:cNvPr>
          <p:cNvSpPr txBox="1"/>
          <p:nvPr/>
        </p:nvSpPr>
        <p:spPr>
          <a:xfrm>
            <a:off x="6739964" y="383313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Step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4: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7030A0"/>
                </a:solidFill>
              </a:rPr>
              <a:t>更新为</a:t>
            </a:r>
            <a:r>
              <a:rPr kumimoji="1" lang="en-US" altLang="zh-CN" dirty="0">
                <a:solidFill>
                  <a:srgbClr val="7030A0"/>
                </a:solidFill>
              </a:rPr>
              <a:t>500+1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52934F10-F821-1C40-9233-CDCE6F2FD5C0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61095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D63A983-650B-0E49-BD5B-98F941E742EB}"/>
              </a:ext>
            </a:extLst>
          </p:cNvPr>
          <p:cNvSpPr/>
          <p:nvPr/>
        </p:nvSpPr>
        <p:spPr>
          <a:xfrm>
            <a:off x="4583832" y="1628800"/>
            <a:ext cx="216024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内存：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count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501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DFCD4F1-0691-D648-9E18-98A06B5658E2}"/>
              </a:ext>
            </a:extLst>
          </p:cNvPr>
          <p:cNvSpPr/>
          <p:nvPr/>
        </p:nvSpPr>
        <p:spPr>
          <a:xfrm>
            <a:off x="2855640" y="3573016"/>
            <a:ext cx="1728192" cy="10801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DEFB8EB-9ECF-384C-B6FD-17098E5906C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3719737" y="2276872"/>
            <a:ext cx="1525217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0BBB3F04-8AFE-B14A-B619-1691E62F4A14}"/>
              </a:ext>
            </a:extLst>
          </p:cNvPr>
          <p:cNvSpPr txBox="1"/>
          <p:nvPr/>
        </p:nvSpPr>
        <p:spPr>
          <a:xfrm>
            <a:off x="2639616" y="2536987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Step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1:</a:t>
            </a:r>
            <a:r>
              <a:rPr kumimoji="1" lang="zh-CN" altLang="en-US" dirty="0">
                <a:solidFill>
                  <a:srgbClr val="7030A0"/>
                </a:solidFill>
              </a:rPr>
              <a:t> 拷贝</a:t>
            </a:r>
            <a:r>
              <a:rPr kumimoji="1" lang="en-US" altLang="zh-CN" dirty="0">
                <a:solidFill>
                  <a:srgbClr val="7030A0"/>
                </a:solidFill>
              </a:rPr>
              <a:t>500</a:t>
            </a:r>
            <a:r>
              <a:rPr kumimoji="1" lang="zh-CN" altLang="en-US" dirty="0">
                <a:solidFill>
                  <a:srgbClr val="7030A0"/>
                </a:solidFill>
              </a:rPr>
              <a:t>到线程空间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D092228-9001-0244-92D3-3C30D2613A47}"/>
              </a:ext>
            </a:extLst>
          </p:cNvPr>
          <p:cNvSpPr txBox="1"/>
          <p:nvPr/>
        </p:nvSpPr>
        <p:spPr>
          <a:xfrm>
            <a:off x="2747628" y="383313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Step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2: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7030A0"/>
                </a:solidFill>
              </a:rPr>
              <a:t>更新为</a:t>
            </a:r>
            <a:r>
              <a:rPr kumimoji="1" lang="en-US" altLang="zh-CN" dirty="0">
                <a:solidFill>
                  <a:srgbClr val="7030A0"/>
                </a:solidFill>
              </a:rPr>
              <a:t>500+1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A0567B52-FB0C-6E44-808A-227E37E8E985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4154202" y="2276872"/>
            <a:ext cx="1509751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9201C9D-BA46-8147-BDD1-BD0AE3AFF0F8}"/>
              </a:ext>
            </a:extLst>
          </p:cNvPr>
          <p:cNvSpPr txBox="1"/>
          <p:nvPr/>
        </p:nvSpPr>
        <p:spPr>
          <a:xfrm>
            <a:off x="5267911" y="3254408"/>
            <a:ext cx="2138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Step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3: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7030A0"/>
                </a:solidFill>
              </a:rPr>
              <a:t>拷贝</a:t>
            </a:r>
            <a:r>
              <a:rPr kumimoji="1" lang="en-US" altLang="zh-CN" dirty="0">
                <a:solidFill>
                  <a:srgbClr val="7030A0"/>
                </a:solidFill>
              </a:rPr>
              <a:t>500</a:t>
            </a:r>
            <a:r>
              <a:rPr kumimoji="1" lang="zh-CN" altLang="en-US" dirty="0">
                <a:solidFill>
                  <a:srgbClr val="7030A0"/>
                </a:solidFill>
              </a:rPr>
              <a:t>到线程空间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A36DB3-00CC-8F47-8A5A-016AE874E1A9}"/>
              </a:ext>
            </a:extLst>
          </p:cNvPr>
          <p:cNvSpPr/>
          <p:nvPr/>
        </p:nvSpPr>
        <p:spPr>
          <a:xfrm>
            <a:off x="6847976" y="3616235"/>
            <a:ext cx="1728192" cy="10801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D0EC1F-B453-2F42-A51D-92990BEA6ADC}"/>
              </a:ext>
            </a:extLst>
          </p:cNvPr>
          <p:cNvSpPr txBox="1"/>
          <p:nvPr/>
        </p:nvSpPr>
        <p:spPr>
          <a:xfrm>
            <a:off x="2587664" y="4866659"/>
            <a:ext cx="22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线程</a:t>
            </a:r>
            <a:r>
              <a:rPr kumimoji="1" lang="en-US" altLang="zh-CN" b="1" dirty="0">
                <a:solidFill>
                  <a:srgbClr val="C00000"/>
                </a:solidFill>
              </a:rPr>
              <a:t>A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3F3161-9841-8E4C-8B22-8CF12941D0C5}"/>
              </a:ext>
            </a:extLst>
          </p:cNvPr>
          <p:cNvSpPr txBox="1"/>
          <p:nvPr/>
        </p:nvSpPr>
        <p:spPr>
          <a:xfrm>
            <a:off x="6580000" y="4866659"/>
            <a:ext cx="226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线程</a:t>
            </a:r>
            <a:r>
              <a:rPr kumimoji="1" lang="en-US" altLang="zh-CN" b="1" dirty="0">
                <a:solidFill>
                  <a:srgbClr val="C00000"/>
                </a:solidFill>
              </a:rPr>
              <a:t>B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6321AA-BF16-DF48-93D9-CA0F3E4ACD05}"/>
              </a:ext>
            </a:extLst>
          </p:cNvPr>
          <p:cNvSpPr txBox="1"/>
          <p:nvPr/>
        </p:nvSpPr>
        <p:spPr>
          <a:xfrm>
            <a:off x="3956992" y="5641072"/>
            <a:ext cx="4054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不同步代码可能出现计数错误</a:t>
            </a:r>
            <a:r>
              <a:rPr kumimoji="1" lang="en-US" altLang="zh-CN" dirty="0">
                <a:solidFill>
                  <a:srgbClr val="C00000"/>
                </a:solidFill>
              </a:rPr>
              <a:t>(</a:t>
            </a:r>
            <a:r>
              <a:rPr kumimoji="1" lang="zh-CN" altLang="en-US" dirty="0">
                <a:solidFill>
                  <a:srgbClr val="C00000"/>
                </a:solidFill>
              </a:rPr>
              <a:t>少计数</a:t>
            </a:r>
            <a:r>
              <a:rPr kumimoji="1" lang="en-US" altLang="zh-CN" dirty="0">
                <a:solidFill>
                  <a:srgbClr val="C00000"/>
                </a:solidFill>
              </a:rPr>
              <a:t>)</a:t>
            </a:r>
            <a:endParaRPr kumimoji="1" lang="zh-CN" altLang="en-US" dirty="0">
              <a:solidFill>
                <a:srgbClr val="C00000"/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76960938-011E-E24B-BD05-C1AA5130701B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5663952" y="2276873"/>
            <a:ext cx="1656184" cy="1339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DB98590A-E6A7-B047-AF8E-54401A01248C}"/>
              </a:ext>
            </a:extLst>
          </p:cNvPr>
          <p:cNvSpPr/>
          <p:nvPr/>
        </p:nvSpPr>
        <p:spPr>
          <a:xfrm>
            <a:off x="7108036" y="2495877"/>
            <a:ext cx="1580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Step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5:</a:t>
            </a:r>
            <a:r>
              <a:rPr kumimoji="1" lang="zh-CN" altLang="en-US" dirty="0">
                <a:solidFill>
                  <a:srgbClr val="7030A0"/>
                </a:solidFill>
              </a:rPr>
              <a:t>更新内存数据为</a:t>
            </a:r>
            <a:r>
              <a:rPr kumimoji="1" lang="en-US" altLang="zh-CN" dirty="0">
                <a:solidFill>
                  <a:srgbClr val="7030A0"/>
                </a:solidFill>
              </a:rPr>
              <a:t>501</a:t>
            </a:r>
            <a:endParaRPr lang="zh-CN" altLang="en-US" dirty="0"/>
          </a:p>
        </p:txBody>
      </p: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6D4718E2-335E-974A-8904-7BB06E1AE0C3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6132006" y="2276873"/>
            <a:ext cx="1580066" cy="1339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5CF66D13-6AEE-BC43-979E-591FBFCB4057}"/>
              </a:ext>
            </a:extLst>
          </p:cNvPr>
          <p:cNvSpPr/>
          <p:nvPr/>
        </p:nvSpPr>
        <p:spPr>
          <a:xfrm>
            <a:off x="4439019" y="2790076"/>
            <a:ext cx="1580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Step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6:</a:t>
            </a:r>
            <a:r>
              <a:rPr kumimoji="1" lang="zh-CN" altLang="en-US" dirty="0">
                <a:solidFill>
                  <a:srgbClr val="7030A0"/>
                </a:solidFill>
              </a:rPr>
              <a:t>更新内存数据为</a:t>
            </a:r>
            <a:r>
              <a:rPr kumimoji="1" lang="en-US" altLang="zh-CN" dirty="0">
                <a:solidFill>
                  <a:srgbClr val="7030A0"/>
                </a:solidFill>
              </a:rPr>
              <a:t>501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F165BC9-31D3-FB43-BE36-48D6AA016E6E}"/>
              </a:ext>
            </a:extLst>
          </p:cNvPr>
          <p:cNvSpPr txBox="1"/>
          <p:nvPr/>
        </p:nvSpPr>
        <p:spPr>
          <a:xfrm>
            <a:off x="6739964" y="3833131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rgbClr val="7030A0"/>
                </a:solidFill>
              </a:rPr>
              <a:t>Step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</a:rPr>
              <a:t>4:</a:t>
            </a:r>
            <a:r>
              <a:rPr kumimoji="1" lang="zh-CN" altLang="en-US" dirty="0">
                <a:solidFill>
                  <a:srgbClr val="7030A0"/>
                </a:solidFill>
              </a:rPr>
              <a:t> 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algn="ctr"/>
            <a:r>
              <a:rPr kumimoji="1" lang="zh-CN" altLang="en-US" dirty="0">
                <a:solidFill>
                  <a:srgbClr val="7030A0"/>
                </a:solidFill>
              </a:rPr>
              <a:t>更新为</a:t>
            </a:r>
            <a:r>
              <a:rPr kumimoji="1" lang="en-US" altLang="zh-CN" dirty="0">
                <a:solidFill>
                  <a:srgbClr val="7030A0"/>
                </a:solidFill>
              </a:rPr>
              <a:t>500+1</a:t>
            </a:r>
            <a:endParaRPr kumimoji="1" lang="zh-CN" altLang="en-US" dirty="0">
              <a:solidFill>
                <a:srgbClr val="7030A0"/>
              </a:solidFill>
            </a:endParaRPr>
          </a:p>
        </p:txBody>
      </p:sp>
      <p:sp>
        <p:nvSpPr>
          <p:cNvPr id="20" name="object 2">
            <a:extLst>
              <a:ext uri="{FF2B5EF4-FFF2-40B4-BE49-F238E27FC236}">
                <a16:creationId xmlns:a16="http://schemas.microsoft.com/office/drawing/2014/main" id="{93AD893D-1409-EC4F-8802-9843EDC0C222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00837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F07466-79E4-4447-B2DE-6ABC11309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326" y="1340768"/>
            <a:ext cx="6054752" cy="44644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3BF267B-F1FB-744D-BFF2-29EEDB83F7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128" y="2164141"/>
            <a:ext cx="3379258" cy="705379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FDBB2645-FC82-8645-A00C-D32ECA28C121}"/>
              </a:ext>
            </a:extLst>
          </p:cNvPr>
          <p:cNvSpPr/>
          <p:nvPr/>
        </p:nvSpPr>
        <p:spPr>
          <a:xfrm>
            <a:off x="775542" y="2987391"/>
            <a:ext cx="4349374" cy="1151586"/>
          </a:xfrm>
          <a:prstGeom prst="ellipse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B6586D39-6515-B54F-A5B1-45AA1AE83380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5124916" y="3563184"/>
            <a:ext cx="1584176" cy="648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ED50A8B-CDA5-EE4A-AF20-3C646B26D426}"/>
              </a:ext>
            </a:extLst>
          </p:cNvPr>
          <p:cNvSpPr/>
          <p:nvPr/>
        </p:nvSpPr>
        <p:spPr>
          <a:xfrm>
            <a:off x="6830294" y="3993567"/>
            <a:ext cx="38525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7030A0"/>
                </a:solidFill>
              </a:rPr>
              <a:t>因此，要对这个代码进行同步，确保</a:t>
            </a:r>
            <a:r>
              <a:rPr kumimoji="1" lang="en-US" altLang="zh-CN" dirty="0">
                <a:solidFill>
                  <a:srgbClr val="7030A0"/>
                </a:solidFill>
              </a:rPr>
              <a:t>count++</a:t>
            </a:r>
            <a:r>
              <a:rPr kumimoji="1" lang="zh-CN" altLang="en-US" dirty="0">
                <a:solidFill>
                  <a:srgbClr val="7030A0"/>
                </a:solidFill>
              </a:rPr>
              <a:t>不能被打断</a:t>
            </a:r>
            <a:endParaRPr lang="zh-CN" alt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148C2FCA-1F8D-7B45-AAEE-A2C114F20948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379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935711-10B3-7B4D-A873-F44AAF4F2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225016"/>
            <a:ext cx="5282761" cy="5475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84D780E-DE46-4E44-901E-2C271BCC5544}"/>
              </a:ext>
            </a:extLst>
          </p:cNvPr>
          <p:cNvSpPr txBox="1"/>
          <p:nvPr/>
        </p:nvSpPr>
        <p:spPr>
          <a:xfrm>
            <a:off x="6528048" y="14754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可能的方法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：给方法同步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42E0004-483F-664C-9E84-B6467E58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4293096"/>
            <a:ext cx="6347200" cy="1729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1D3F5703-3714-AB4D-959C-329E0AC1EAA8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566894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935711-10B3-7B4D-A873-F44AAF4F2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225016"/>
            <a:ext cx="5282761" cy="5475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84D780E-DE46-4E44-901E-2C271BCC5544}"/>
              </a:ext>
            </a:extLst>
          </p:cNvPr>
          <p:cNvSpPr txBox="1"/>
          <p:nvPr/>
        </p:nvSpPr>
        <p:spPr>
          <a:xfrm>
            <a:off x="6528048" y="14754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可能的方法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：给方法同步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42E0004-483F-664C-9E84-B6467E58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4293096"/>
            <a:ext cx="6347200" cy="1729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1D3F5703-3714-AB4D-959C-329E0AC1EAA8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6F649DF-0CB7-964D-96D1-AE52F2903A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6216" y="2037276"/>
            <a:ext cx="3822700" cy="3556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E94D899-ED88-D044-BB28-4EB2AEF1A8CD}"/>
              </a:ext>
            </a:extLst>
          </p:cNvPr>
          <p:cNvSpPr txBox="1"/>
          <p:nvPr/>
        </p:nvSpPr>
        <p:spPr>
          <a:xfrm>
            <a:off x="6673044" y="25705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依然出现缺少计数的问题</a:t>
            </a:r>
          </a:p>
        </p:txBody>
      </p:sp>
    </p:spTree>
    <p:extLst>
      <p:ext uri="{BB962C8B-B14F-4D97-AF65-F5344CB8AC3E}">
        <p14:creationId xmlns:p14="http://schemas.microsoft.com/office/powerpoint/2010/main" val="10039097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65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935711-10B3-7B4D-A873-F44AAF4F2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225016"/>
            <a:ext cx="5282761" cy="5475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84D780E-DE46-4E44-901E-2C271BCC5544}"/>
              </a:ext>
            </a:extLst>
          </p:cNvPr>
          <p:cNvSpPr txBox="1"/>
          <p:nvPr/>
        </p:nvSpPr>
        <p:spPr>
          <a:xfrm>
            <a:off x="6528048" y="14754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可能的方法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：给方法同步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42E0004-483F-664C-9E84-B6467E58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4293096"/>
            <a:ext cx="6347200" cy="1729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1D3F5703-3714-AB4D-959C-329E0AC1EAA8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22AFE42-A435-CD42-A8A3-0A032C78210B}"/>
              </a:ext>
            </a:extLst>
          </p:cNvPr>
          <p:cNvSpPr txBox="1"/>
          <p:nvPr/>
        </p:nvSpPr>
        <p:spPr>
          <a:xfrm>
            <a:off x="6159500" y="2178644"/>
            <a:ext cx="3822700" cy="1692771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kumimoji="1" lang="zh-CN" altLang="en-US" sz="1400" dirty="0"/>
              <a:t>对方法的同步，需要竞争的是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调用这个方法的对象的锁</a:t>
            </a:r>
            <a:endParaRPr kumimoji="1" lang="en-US" altLang="zh-CN" sz="1400" b="1" dirty="0">
              <a:solidFill>
                <a:srgbClr val="C00000"/>
              </a:solidFill>
            </a:endParaRPr>
          </a:p>
          <a:p>
            <a:pPr marL="342900" indent="-342900">
              <a:buAutoNum type="alphaLcPeriod"/>
            </a:pPr>
            <a:r>
              <a:rPr kumimoji="1" lang="zh-CN" altLang="en-US" sz="1400" dirty="0"/>
              <a:t>两个不同的线程对应两个不同的对象</a:t>
            </a:r>
            <a:endParaRPr kumimoji="1" lang="en-US" altLang="zh-CN" sz="1400" dirty="0"/>
          </a:p>
          <a:p>
            <a:pPr marL="342900" indent="-342900">
              <a:buAutoNum type="alphaLcPeriod"/>
            </a:pPr>
            <a:r>
              <a:rPr kumimoji="1" lang="en-US" altLang="zh-CN" sz="1400" dirty="0"/>
              <a:t>ac3</a:t>
            </a:r>
            <a:r>
              <a:rPr kumimoji="1" lang="zh-CN" altLang="en-US" sz="1400" dirty="0"/>
              <a:t> </a:t>
            </a:r>
            <a:r>
              <a:rPr kumimoji="1" lang="en-US" altLang="zh-CN" sz="1400" dirty="0"/>
              <a:t>ac4</a:t>
            </a:r>
            <a:r>
              <a:rPr kumimoji="1" lang="zh-CN" altLang="en-US" sz="1400" dirty="0"/>
              <a:t>分别调用各自的</a:t>
            </a:r>
            <a:r>
              <a:rPr kumimoji="1" lang="en-US" altLang="zh-CN" sz="1400" dirty="0"/>
              <a:t>increase()</a:t>
            </a:r>
          </a:p>
          <a:p>
            <a:pPr marL="342900" indent="-342900">
              <a:buAutoNum type="alphaLcPeriod"/>
            </a:pPr>
            <a:r>
              <a:rPr kumimoji="1" lang="zh-CN" altLang="en-US" sz="1400" dirty="0"/>
              <a:t>所以</a:t>
            </a:r>
            <a:r>
              <a:rPr kumimoji="1" lang="en-US" altLang="zh-CN" sz="1400" dirty="0"/>
              <a:t>ac3</a:t>
            </a:r>
            <a:r>
              <a:rPr kumimoji="1" lang="zh-CN" altLang="en-US" sz="1400" dirty="0"/>
              <a:t>拿的是</a:t>
            </a:r>
            <a:r>
              <a:rPr kumimoji="1" lang="en-US" altLang="zh-CN" sz="1400" dirty="0"/>
              <a:t>ac3</a:t>
            </a:r>
            <a:r>
              <a:rPr kumimoji="1" lang="zh-CN" altLang="en-US" sz="1400" dirty="0"/>
              <a:t>对象的锁</a:t>
            </a:r>
            <a:endParaRPr kumimoji="1" lang="en-US" altLang="zh-CN" sz="1400" dirty="0"/>
          </a:p>
          <a:p>
            <a:pPr marL="342900" indent="-342900">
              <a:buAutoNum type="alphaLcPeriod"/>
            </a:pPr>
            <a:r>
              <a:rPr kumimoji="1" lang="en-US" altLang="zh-CN" sz="1400" dirty="0"/>
              <a:t>ac4</a:t>
            </a:r>
            <a:r>
              <a:rPr kumimoji="1" lang="zh-CN" altLang="en-US" sz="1400" dirty="0"/>
              <a:t>拿的是</a:t>
            </a:r>
            <a:r>
              <a:rPr kumimoji="1" lang="en-US" altLang="zh-CN" sz="1400" dirty="0"/>
              <a:t>ac4</a:t>
            </a:r>
            <a:r>
              <a:rPr kumimoji="1" lang="zh-CN" altLang="en-US" sz="1400" dirty="0"/>
              <a:t>对象的锁</a:t>
            </a:r>
            <a:endParaRPr kumimoji="1" lang="en-US" altLang="zh-CN" sz="1400" dirty="0"/>
          </a:p>
          <a:p>
            <a:pPr marL="342900" indent="-342900">
              <a:buAutoNum type="alphaLcPeriod"/>
            </a:pPr>
            <a:r>
              <a:rPr kumimoji="1" lang="zh-CN" altLang="en-US" sz="1400" dirty="0"/>
              <a:t>两个线程的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锁不是同一把</a:t>
            </a:r>
            <a:r>
              <a:rPr kumimoji="1" lang="zh-CN" altLang="en-US" sz="1400" dirty="0"/>
              <a:t>，不同步</a:t>
            </a:r>
          </a:p>
        </p:txBody>
      </p:sp>
    </p:spTree>
    <p:extLst>
      <p:ext uri="{BB962C8B-B14F-4D97-AF65-F5344CB8AC3E}">
        <p14:creationId xmlns:p14="http://schemas.microsoft.com/office/powerpoint/2010/main" val="12643273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66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C935711-10B3-7B4D-A873-F44AAF4F2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225016"/>
            <a:ext cx="5282761" cy="54757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84D780E-DE46-4E44-901E-2C271BCC5544}"/>
              </a:ext>
            </a:extLst>
          </p:cNvPr>
          <p:cNvSpPr txBox="1"/>
          <p:nvPr/>
        </p:nvSpPr>
        <p:spPr>
          <a:xfrm>
            <a:off x="6528048" y="1475492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可能的方法</a:t>
            </a:r>
            <a:r>
              <a:rPr kumimoji="1" lang="en-US" altLang="zh-CN" dirty="0">
                <a:solidFill>
                  <a:srgbClr val="C00000"/>
                </a:solidFill>
              </a:rPr>
              <a:t>1</a:t>
            </a:r>
            <a:r>
              <a:rPr kumimoji="1" lang="zh-CN" altLang="en-US" dirty="0">
                <a:solidFill>
                  <a:srgbClr val="C00000"/>
                </a:solidFill>
              </a:rPr>
              <a:t>：给方法同步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F42E0004-483F-664C-9E84-B6467E58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52" y="4293096"/>
            <a:ext cx="6347200" cy="17294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1D3F5703-3714-AB4D-959C-329E0AC1EAA8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83D5ABB6-CA91-0C4C-86C0-9358E6F9408D}"/>
              </a:ext>
            </a:extLst>
          </p:cNvPr>
          <p:cNvGrpSpPr>
            <a:grpSpLocks noChangeAspect="1"/>
          </p:cNvGrpSpPr>
          <p:nvPr/>
        </p:nvGrpSpPr>
        <p:grpSpPr>
          <a:xfrm>
            <a:off x="6384032" y="2546419"/>
            <a:ext cx="3540232" cy="1101340"/>
            <a:chOff x="1063664" y="3573016"/>
            <a:chExt cx="6256480" cy="1946345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17661170-50CA-9F40-8B6E-4F6382A196DE}"/>
                </a:ext>
              </a:extLst>
            </p:cNvPr>
            <p:cNvSpPr/>
            <p:nvPr/>
          </p:nvSpPr>
          <p:spPr>
            <a:xfrm>
              <a:off x="1331640" y="3573016"/>
              <a:ext cx="1728192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D197A0E-C5CF-074B-B5F4-393AB3B66DAE}"/>
                </a:ext>
              </a:extLst>
            </p:cNvPr>
            <p:cNvSpPr/>
            <p:nvPr/>
          </p:nvSpPr>
          <p:spPr>
            <a:xfrm>
              <a:off x="5323976" y="3616235"/>
              <a:ext cx="1728192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5A22A87-C670-1146-83FD-235471CDEB4C}"/>
                </a:ext>
              </a:extLst>
            </p:cNvPr>
            <p:cNvSpPr txBox="1"/>
            <p:nvPr/>
          </p:nvSpPr>
          <p:spPr>
            <a:xfrm>
              <a:off x="1063664" y="4866658"/>
              <a:ext cx="2264144" cy="65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C00000"/>
                  </a:solidFill>
                </a:rPr>
                <a:t>线程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ac3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41470E4-1887-714A-AC1C-693F7E406907}"/>
                </a:ext>
              </a:extLst>
            </p:cNvPr>
            <p:cNvSpPr txBox="1"/>
            <p:nvPr/>
          </p:nvSpPr>
          <p:spPr>
            <a:xfrm>
              <a:off x="5056000" y="4866658"/>
              <a:ext cx="2264144" cy="65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C00000"/>
                  </a:solidFill>
                </a:rPr>
                <a:t>线程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ac4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46C7FF00-F8C1-E24F-BBCF-B17C775000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95865" y="2723262"/>
            <a:ext cx="257500" cy="2575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7D47451-52BC-4345-9CD9-827D349C6E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160582" y="2723262"/>
            <a:ext cx="257500" cy="2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4446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67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4D780E-DE46-4E44-901E-2C271BCC5544}"/>
              </a:ext>
            </a:extLst>
          </p:cNvPr>
          <p:cNvSpPr txBox="1"/>
          <p:nvPr/>
        </p:nvSpPr>
        <p:spPr>
          <a:xfrm>
            <a:off x="6096000" y="1475492"/>
            <a:ext cx="44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可能的方法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</a:rPr>
              <a:t>：针对全局对象的锁进行同步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A54B0F-916A-D04D-88E2-9789215D0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97060"/>
            <a:ext cx="4796994" cy="5516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0FA058-429F-9647-BF8C-B595FEC9F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4677458"/>
            <a:ext cx="6827711" cy="1769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BC475939-A2B2-9A46-AE9B-A41155043A67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80949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68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4D780E-DE46-4E44-901E-2C271BCC5544}"/>
              </a:ext>
            </a:extLst>
          </p:cNvPr>
          <p:cNvSpPr txBox="1"/>
          <p:nvPr/>
        </p:nvSpPr>
        <p:spPr>
          <a:xfrm>
            <a:off x="6096000" y="1475492"/>
            <a:ext cx="44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可能的方法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</a:rPr>
              <a:t>：针对全局对象的锁进行同步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A54B0F-916A-D04D-88E2-9789215D0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97060"/>
            <a:ext cx="4796994" cy="5516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0FA058-429F-9647-BF8C-B595FEC9F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4677458"/>
            <a:ext cx="6827711" cy="1769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BC475939-A2B2-9A46-AE9B-A41155043A67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8B6571-54F8-2241-95F1-ECE250C7D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96" y="1966456"/>
            <a:ext cx="4318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4681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69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4D780E-DE46-4E44-901E-2C271BCC5544}"/>
              </a:ext>
            </a:extLst>
          </p:cNvPr>
          <p:cNvSpPr txBox="1"/>
          <p:nvPr/>
        </p:nvSpPr>
        <p:spPr>
          <a:xfrm>
            <a:off x="6096000" y="1475492"/>
            <a:ext cx="44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可能的方法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</a:rPr>
              <a:t>：针对全局对象的锁进行同步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A54B0F-916A-D04D-88E2-9789215D0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97060"/>
            <a:ext cx="4796994" cy="5516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0FA058-429F-9647-BF8C-B595FEC9F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4677458"/>
            <a:ext cx="6827711" cy="1769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BC475939-A2B2-9A46-AE9B-A41155043A67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78B6571-54F8-2241-95F1-ECE250C7D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496" y="1966456"/>
            <a:ext cx="4318000" cy="304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DDD6823-4271-0D4A-A741-B53E275AE9B6}"/>
              </a:ext>
            </a:extLst>
          </p:cNvPr>
          <p:cNvSpPr txBox="1"/>
          <p:nvPr/>
        </p:nvSpPr>
        <p:spPr>
          <a:xfrm>
            <a:off x="6673044" y="2570536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不会出现计数错误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6931619-E8A4-D348-A79B-9DC8EDFBC14D}"/>
              </a:ext>
            </a:extLst>
          </p:cNvPr>
          <p:cNvSpPr txBox="1"/>
          <p:nvPr/>
        </p:nvSpPr>
        <p:spPr>
          <a:xfrm>
            <a:off x="6226216" y="3003985"/>
            <a:ext cx="3822700" cy="126188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kumimoji="1" lang="en-US" altLang="zh-CN" sz="1400" dirty="0"/>
              <a:t>lock</a:t>
            </a:r>
            <a:r>
              <a:rPr kumimoji="1" lang="zh-CN" altLang="en-US" sz="1400" dirty="0"/>
              <a:t>是全局变量，</a:t>
            </a:r>
            <a:r>
              <a:rPr kumimoji="1" lang="en-US" altLang="zh-CN" sz="1400" dirty="0"/>
              <a:t>AutoCountLock3</a:t>
            </a:r>
            <a:r>
              <a:rPr kumimoji="1" lang="zh-CN" altLang="en-US" sz="1400" dirty="0"/>
              <a:t>的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所有对象都是共享这个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lock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静态变量</a:t>
            </a:r>
            <a:endParaRPr kumimoji="1" lang="en-US" altLang="zh-CN" sz="1400" b="1" dirty="0">
              <a:solidFill>
                <a:srgbClr val="C00000"/>
              </a:solidFill>
            </a:endParaRPr>
          </a:p>
          <a:p>
            <a:pPr marL="342900" indent="-342900">
              <a:buAutoNum type="alphaLcPeriod"/>
            </a:pPr>
            <a:r>
              <a:rPr kumimoji="1" lang="zh-CN" altLang="en-US" sz="1400" dirty="0"/>
              <a:t>在</a:t>
            </a:r>
            <a:r>
              <a:rPr kumimoji="1" lang="en-US" altLang="zh-CN" sz="1400" dirty="0"/>
              <a:t>ac7</a:t>
            </a:r>
            <a:r>
              <a:rPr kumimoji="1" lang="zh-CN" altLang="en-US" sz="1400" dirty="0"/>
              <a:t>中</a:t>
            </a:r>
            <a:r>
              <a:rPr kumimoji="1" lang="en-US" altLang="zh-CN" sz="1400" dirty="0"/>
              <a:t>lock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ac8</a:t>
            </a:r>
            <a:r>
              <a:rPr kumimoji="1" lang="zh-CN" altLang="en-US" sz="1400" dirty="0"/>
              <a:t>中的</a:t>
            </a:r>
            <a:r>
              <a:rPr kumimoji="1" lang="en-US" altLang="zh-CN" sz="1400" dirty="0"/>
              <a:t>lock</a:t>
            </a:r>
            <a:r>
              <a:rPr kumimoji="1" lang="zh-CN" altLang="en-US" sz="1400" dirty="0"/>
              <a:t>是同一个</a:t>
            </a:r>
            <a:endParaRPr kumimoji="1" lang="en-US" altLang="zh-CN" sz="1400" dirty="0"/>
          </a:p>
          <a:p>
            <a:pPr marL="342900" indent="-342900">
              <a:buAutoNum type="alphaLcPeriod"/>
            </a:pPr>
            <a:r>
              <a:rPr kumimoji="1" lang="en-US" altLang="zh-CN" sz="1400" dirty="0"/>
              <a:t>ac7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ac8</a:t>
            </a:r>
            <a:r>
              <a:rPr kumimoji="1" lang="zh-CN" altLang="en-US" sz="1400" dirty="0"/>
              <a:t>用的都是</a:t>
            </a:r>
            <a:r>
              <a:rPr kumimoji="1" lang="en-US" altLang="zh-CN" sz="1400" dirty="0"/>
              <a:t>lock</a:t>
            </a:r>
            <a:r>
              <a:rPr kumimoji="1" lang="zh-CN" altLang="en-US" sz="1400" dirty="0"/>
              <a:t>对象的锁</a:t>
            </a:r>
            <a:endParaRPr kumimoji="1" lang="en-US" altLang="zh-CN" sz="1400" dirty="0"/>
          </a:p>
          <a:p>
            <a:pPr marL="342900" indent="-342900">
              <a:buAutoNum type="alphaLcPeriod"/>
            </a:pPr>
            <a:r>
              <a:rPr kumimoji="1" lang="en-US" altLang="zh-CN" sz="1400" dirty="0"/>
              <a:t>ac7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ac8</a:t>
            </a:r>
            <a:r>
              <a:rPr kumimoji="1" lang="zh-CN" altLang="en-US" sz="1400" dirty="0"/>
              <a:t>拿的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锁是同一把</a:t>
            </a:r>
            <a:r>
              <a:rPr kumimoji="1" lang="zh-CN" altLang="en-US" sz="1400" dirty="0"/>
              <a:t>，同步</a:t>
            </a:r>
          </a:p>
        </p:txBody>
      </p:sp>
    </p:spTree>
    <p:extLst>
      <p:ext uri="{BB962C8B-B14F-4D97-AF65-F5344CB8AC3E}">
        <p14:creationId xmlns:p14="http://schemas.microsoft.com/office/powerpoint/2010/main" val="58232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51584" y="1887215"/>
            <a:ext cx="7704856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每个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</a:t>
            </a:r>
            <a:r>
              <a:rPr lang="zh-CN" altLang="en-US" sz="28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至少有一个</a:t>
            </a:r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</a:t>
            </a:r>
            <a:r>
              <a:rPr lang="en-US" altLang="zh-CN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------</a:t>
            </a:r>
            <a:r>
              <a:rPr lang="zh-CN" altLang="en-US" sz="2800" dirty="0">
                <a:solidFill>
                  <a:schemeClr val="accent6"/>
                </a:solidFill>
                <a:latin typeface="微软雅黑" pitchFamily="34" charset="-122"/>
                <a:ea typeface="微软雅黑" pitchFamily="34" charset="-122"/>
              </a:rPr>
              <a:t>主线程</a:t>
            </a:r>
            <a:endParaRPr lang="en-US" altLang="zh-CN" sz="2800" dirty="0">
              <a:solidFill>
                <a:schemeClr val="accent6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487488" y="2807460"/>
            <a:ext cx="9599241" cy="196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当一个 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Java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程序启动时，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JVM 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会创建主线程，并在该线程中调用程序的</a:t>
            </a:r>
            <a:r>
              <a:rPr lang="en-US" altLang="zh-CN" sz="2800" dirty="0">
                <a:solidFill>
                  <a:schemeClr val="accent2"/>
                </a:solidFill>
                <a:latin typeface="Calibri" pitchFamily="34" charset="0"/>
                <a:ea typeface="微软雅黑" pitchFamily="34" charset="-122"/>
              </a:rPr>
              <a:t>main()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方法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JVM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还创建了其它线程，如垃圾收集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(garbage collection)</a:t>
            </a:r>
            <a:endParaRPr lang="zh-CN" altLang="en-US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550956B0-5171-4A44-A8D3-5A3D4710280F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线程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121191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4D780E-DE46-4E44-901E-2C271BCC5544}"/>
              </a:ext>
            </a:extLst>
          </p:cNvPr>
          <p:cNvSpPr txBox="1"/>
          <p:nvPr/>
        </p:nvSpPr>
        <p:spPr>
          <a:xfrm>
            <a:off x="6096000" y="1475492"/>
            <a:ext cx="4474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可能的方法</a:t>
            </a:r>
            <a:r>
              <a:rPr kumimoji="1" lang="en-US" altLang="zh-CN" dirty="0">
                <a:solidFill>
                  <a:srgbClr val="C00000"/>
                </a:solidFill>
              </a:rPr>
              <a:t>2</a:t>
            </a:r>
            <a:r>
              <a:rPr kumimoji="1" lang="zh-CN" altLang="en-US" dirty="0">
                <a:solidFill>
                  <a:srgbClr val="C00000"/>
                </a:solidFill>
              </a:rPr>
              <a:t>：针对全局对象的锁进行同步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A54B0F-916A-D04D-88E2-9789215D05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197060"/>
            <a:ext cx="4796994" cy="55160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E0FA058-429F-9647-BF8C-B595FEC9F3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4" y="4677458"/>
            <a:ext cx="6827711" cy="17691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BC475939-A2B2-9A46-AE9B-A41155043A67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C787433-AC8D-AB46-9937-DED9F5952636}"/>
              </a:ext>
            </a:extLst>
          </p:cNvPr>
          <p:cNvGrpSpPr>
            <a:grpSpLocks noChangeAspect="1"/>
          </p:cNvGrpSpPr>
          <p:nvPr/>
        </p:nvGrpSpPr>
        <p:grpSpPr>
          <a:xfrm>
            <a:off x="6456040" y="3106034"/>
            <a:ext cx="3540232" cy="1101340"/>
            <a:chOff x="1063664" y="3573016"/>
            <a:chExt cx="6256480" cy="194634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C87CE76D-19EA-2949-9E5D-820239D44686}"/>
                </a:ext>
              </a:extLst>
            </p:cNvPr>
            <p:cNvSpPr/>
            <p:nvPr/>
          </p:nvSpPr>
          <p:spPr>
            <a:xfrm>
              <a:off x="1331640" y="3573016"/>
              <a:ext cx="1728192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0CDB0F0-95D9-C446-8F04-C3E98F15C493}"/>
                </a:ext>
              </a:extLst>
            </p:cNvPr>
            <p:cNvSpPr/>
            <p:nvPr/>
          </p:nvSpPr>
          <p:spPr>
            <a:xfrm>
              <a:off x="5323976" y="3616235"/>
              <a:ext cx="1728192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8DEC955-5AEA-CC4B-8D74-0A2CC975C7C3}"/>
                </a:ext>
              </a:extLst>
            </p:cNvPr>
            <p:cNvSpPr txBox="1"/>
            <p:nvPr/>
          </p:nvSpPr>
          <p:spPr>
            <a:xfrm>
              <a:off x="1063664" y="4866658"/>
              <a:ext cx="2264144" cy="65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C00000"/>
                  </a:solidFill>
                </a:rPr>
                <a:t>线程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ac7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CF46121-1DEF-3B45-88E1-8A08AABD9AA6}"/>
                </a:ext>
              </a:extLst>
            </p:cNvPr>
            <p:cNvSpPr txBox="1"/>
            <p:nvPr/>
          </p:nvSpPr>
          <p:spPr>
            <a:xfrm>
              <a:off x="5056000" y="4866658"/>
              <a:ext cx="2264144" cy="65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C00000"/>
                  </a:solidFill>
                </a:rPr>
                <a:t>线程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ac8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55DBC2BC-3A9F-B040-BA6A-9AA4C60BF7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164586" y="2734676"/>
            <a:ext cx="257500" cy="25750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24724BFC-DBDE-534D-A53E-C45F2CA0F1BD}"/>
              </a:ext>
            </a:extLst>
          </p:cNvPr>
          <p:cNvSpPr/>
          <p:nvPr/>
        </p:nvSpPr>
        <p:spPr>
          <a:xfrm>
            <a:off x="7184178" y="2149267"/>
            <a:ext cx="2160240" cy="53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AutoCountLock3</a:t>
            </a:r>
            <a:r>
              <a:rPr kumimoji="1" lang="zh-CN" altLang="en-US" dirty="0"/>
              <a:t>类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lock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6C374916-7226-F440-B9C7-666BC958D58F}"/>
              </a:ext>
            </a:extLst>
          </p:cNvPr>
          <p:cNvCxnSpPr>
            <a:stCxn id="14" idx="7"/>
            <a:endCxn id="18" idx="3"/>
          </p:cNvCxnSpPr>
          <p:nvPr/>
        </p:nvCxnSpPr>
        <p:spPr>
          <a:xfrm flipV="1">
            <a:off x="7442362" y="2863426"/>
            <a:ext cx="722224" cy="3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7456606C-93E0-F34F-8C77-7524EDAC93EC}"/>
              </a:ext>
            </a:extLst>
          </p:cNvPr>
          <p:cNvCxnSpPr>
            <a:cxnSpLocks/>
            <a:stCxn id="15" idx="0"/>
            <a:endCxn id="18" idx="1"/>
          </p:cNvCxnSpPr>
          <p:nvPr/>
        </p:nvCxnSpPr>
        <p:spPr>
          <a:xfrm flipH="1" flipV="1">
            <a:off x="8422086" y="2863427"/>
            <a:ext cx="933602" cy="26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5F6F3A7F-A8C1-1649-BDE0-02AEDF6EF59D}"/>
              </a:ext>
            </a:extLst>
          </p:cNvPr>
          <p:cNvSpPr txBox="1"/>
          <p:nvPr/>
        </p:nvSpPr>
        <p:spPr>
          <a:xfrm>
            <a:off x="7617376" y="2726786"/>
            <a:ext cx="46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竞争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9C8079E-4125-914C-A849-D47335569066}"/>
              </a:ext>
            </a:extLst>
          </p:cNvPr>
          <p:cNvSpPr txBox="1"/>
          <p:nvPr/>
        </p:nvSpPr>
        <p:spPr>
          <a:xfrm>
            <a:off x="8541929" y="2726786"/>
            <a:ext cx="46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竞争</a:t>
            </a:r>
          </a:p>
        </p:txBody>
      </p:sp>
    </p:spTree>
    <p:extLst>
      <p:ext uri="{BB962C8B-B14F-4D97-AF65-F5344CB8AC3E}">
        <p14:creationId xmlns:p14="http://schemas.microsoft.com/office/powerpoint/2010/main" val="37521070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4D780E-DE46-4E44-901E-2C271BCC5544}"/>
              </a:ext>
            </a:extLst>
          </p:cNvPr>
          <p:cNvSpPr txBox="1"/>
          <p:nvPr/>
        </p:nvSpPr>
        <p:spPr>
          <a:xfrm>
            <a:off x="6316016" y="1470527"/>
            <a:ext cx="469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可能的方法</a:t>
            </a:r>
            <a:r>
              <a:rPr kumimoji="1" lang="en-US" altLang="zh-CN" dirty="0">
                <a:solidFill>
                  <a:srgbClr val="C00000"/>
                </a:solidFill>
              </a:rPr>
              <a:t>3</a:t>
            </a:r>
            <a:r>
              <a:rPr kumimoji="1" lang="zh-CN" altLang="en-US" dirty="0">
                <a:solidFill>
                  <a:srgbClr val="C00000"/>
                </a:solidFill>
              </a:rPr>
              <a:t>：同步相同对象的方法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FC0EDF-C462-7A43-8D18-AB8E2BBC7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24744"/>
            <a:ext cx="5184577" cy="3851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C07F03-9CC9-4347-88F8-EC373FCB4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66" y="4495822"/>
            <a:ext cx="6372200" cy="2225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74D730B3-9A02-D94F-B76A-8489BE479094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15201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72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4D780E-DE46-4E44-901E-2C271BCC5544}"/>
              </a:ext>
            </a:extLst>
          </p:cNvPr>
          <p:cNvSpPr txBox="1"/>
          <p:nvPr/>
        </p:nvSpPr>
        <p:spPr>
          <a:xfrm>
            <a:off x="6316016" y="1470527"/>
            <a:ext cx="469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可能的方法</a:t>
            </a:r>
            <a:r>
              <a:rPr kumimoji="1" lang="en-US" altLang="zh-CN" dirty="0">
                <a:solidFill>
                  <a:srgbClr val="C00000"/>
                </a:solidFill>
              </a:rPr>
              <a:t>3</a:t>
            </a:r>
            <a:r>
              <a:rPr kumimoji="1" lang="zh-CN" altLang="en-US" dirty="0">
                <a:solidFill>
                  <a:srgbClr val="C00000"/>
                </a:solidFill>
              </a:rPr>
              <a:t>：同步相同对象的方法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FC0EDF-C462-7A43-8D18-AB8E2BBC7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24744"/>
            <a:ext cx="5184577" cy="3851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C07F03-9CC9-4347-88F8-EC373FCB4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66" y="4495822"/>
            <a:ext cx="6372200" cy="2225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74D730B3-9A02-D94F-B76A-8489BE479094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9E6516F-5C72-4244-9706-71B68C4167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923520"/>
            <a:ext cx="3543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7934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73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4D780E-DE46-4E44-901E-2C271BCC5544}"/>
              </a:ext>
            </a:extLst>
          </p:cNvPr>
          <p:cNvSpPr txBox="1"/>
          <p:nvPr/>
        </p:nvSpPr>
        <p:spPr>
          <a:xfrm>
            <a:off x="6316016" y="1470527"/>
            <a:ext cx="469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可能的方法</a:t>
            </a:r>
            <a:r>
              <a:rPr kumimoji="1" lang="en-US" altLang="zh-CN" dirty="0">
                <a:solidFill>
                  <a:srgbClr val="C00000"/>
                </a:solidFill>
              </a:rPr>
              <a:t>3</a:t>
            </a:r>
            <a:r>
              <a:rPr kumimoji="1" lang="zh-CN" altLang="en-US" dirty="0">
                <a:solidFill>
                  <a:srgbClr val="C00000"/>
                </a:solidFill>
              </a:rPr>
              <a:t>：同步相同对象的方法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FC0EDF-C462-7A43-8D18-AB8E2BBC7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24744"/>
            <a:ext cx="5184577" cy="3851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C07F03-9CC9-4347-88F8-EC373FCB4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66" y="4495822"/>
            <a:ext cx="6372200" cy="2225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74D730B3-9A02-D94F-B76A-8489BE479094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395918-67D0-2A46-917A-79C492C46C5D}"/>
              </a:ext>
            </a:extLst>
          </p:cNvPr>
          <p:cNvSpPr txBox="1"/>
          <p:nvPr/>
        </p:nvSpPr>
        <p:spPr>
          <a:xfrm>
            <a:off x="6842564" y="238834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dirty="0">
                <a:solidFill>
                  <a:srgbClr val="C00000"/>
                </a:solidFill>
              </a:rPr>
              <a:t>不会出现计数错误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362E3B3-0854-494E-AC19-3885DC79CD46}"/>
              </a:ext>
            </a:extLst>
          </p:cNvPr>
          <p:cNvSpPr txBox="1"/>
          <p:nvPr/>
        </p:nvSpPr>
        <p:spPr>
          <a:xfrm>
            <a:off x="6395736" y="2821797"/>
            <a:ext cx="4611296" cy="12311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kumimoji="1" lang="zh-CN" altLang="en-US" sz="1400" dirty="0"/>
              <a:t>两个线程都是基于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同一个</a:t>
            </a:r>
            <a:r>
              <a:rPr kumimoji="1" lang="en-US" altLang="zh-CN" sz="1600" b="1" dirty="0">
                <a:solidFill>
                  <a:srgbClr val="C00000"/>
                </a:solidFill>
              </a:rPr>
              <a:t>Runnable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实现类对象</a:t>
            </a:r>
            <a:r>
              <a:rPr kumimoji="1" lang="zh-CN" altLang="en-US" sz="1400" dirty="0"/>
              <a:t>创建的</a:t>
            </a:r>
            <a:endParaRPr kumimoji="1" lang="en-US" altLang="zh-CN" sz="1400" b="1" dirty="0">
              <a:solidFill>
                <a:srgbClr val="C00000"/>
              </a:solidFill>
            </a:endParaRPr>
          </a:p>
          <a:p>
            <a:pPr marL="342900" indent="-342900">
              <a:buAutoNum type="alphaLcPeriod"/>
            </a:pPr>
            <a:r>
              <a:rPr kumimoji="1" lang="en-US" altLang="zh-CN" sz="1400" dirty="0"/>
              <a:t>t1</a:t>
            </a:r>
            <a:r>
              <a:rPr kumimoji="1" lang="zh-CN" altLang="en-US" sz="1400" dirty="0"/>
              <a:t>是基于</a:t>
            </a:r>
            <a:r>
              <a:rPr kumimoji="1" lang="en-US" altLang="zh-CN" sz="1400" dirty="0"/>
              <a:t>ac11</a:t>
            </a:r>
            <a:r>
              <a:rPr kumimoji="1" lang="zh-CN" altLang="en-US" sz="1400" dirty="0"/>
              <a:t>，</a:t>
            </a:r>
            <a:r>
              <a:rPr kumimoji="1" lang="en-US" altLang="zh-CN" sz="1400" dirty="0"/>
              <a:t>t2</a:t>
            </a:r>
            <a:r>
              <a:rPr kumimoji="1" lang="zh-CN" altLang="en-US" sz="1400" dirty="0"/>
              <a:t>也是基于</a:t>
            </a:r>
            <a:r>
              <a:rPr kumimoji="1" lang="en-US" altLang="zh-CN" sz="1400" dirty="0"/>
              <a:t>ac11</a:t>
            </a:r>
          </a:p>
          <a:p>
            <a:pPr marL="342900" indent="-342900">
              <a:buAutoNum type="alphaLcPeriod"/>
            </a:pPr>
            <a:r>
              <a:rPr kumimoji="1" lang="zh-CN" altLang="en-US" sz="1400" dirty="0"/>
              <a:t>竞争的是调用</a:t>
            </a:r>
            <a:r>
              <a:rPr kumimoji="1" lang="en-US" altLang="zh-CN" sz="1400" dirty="0"/>
              <a:t>increase</a:t>
            </a:r>
            <a:r>
              <a:rPr kumimoji="1" lang="zh-CN" altLang="en-US" sz="1400" dirty="0"/>
              <a:t>方法的对象的锁</a:t>
            </a:r>
            <a:endParaRPr kumimoji="1" lang="en-US" altLang="zh-CN" sz="1400" dirty="0"/>
          </a:p>
          <a:p>
            <a:pPr marL="342900" indent="-342900">
              <a:buAutoNum type="alphaLcPeriod"/>
            </a:pPr>
            <a:r>
              <a:rPr kumimoji="1" lang="en-US" altLang="zh-CN" sz="1400" dirty="0"/>
              <a:t>t1/t2</a:t>
            </a:r>
            <a:r>
              <a:rPr kumimoji="1" lang="zh-CN" altLang="en-US" sz="1400" dirty="0"/>
              <a:t>调用</a:t>
            </a:r>
            <a:r>
              <a:rPr kumimoji="1" lang="en-US" altLang="zh-CN" sz="1400" dirty="0"/>
              <a:t>ac11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increase</a:t>
            </a:r>
            <a:r>
              <a:rPr kumimoji="1" lang="zh-CN" altLang="en-US" sz="1400" dirty="0"/>
              <a:t>，拿的</a:t>
            </a:r>
            <a:r>
              <a:rPr kumimoji="1" lang="zh-CN" altLang="en-US" sz="1600" b="1" dirty="0">
                <a:solidFill>
                  <a:srgbClr val="C00000"/>
                </a:solidFill>
              </a:rPr>
              <a:t>锁是同一把</a:t>
            </a:r>
            <a:r>
              <a:rPr kumimoji="1" lang="zh-CN" altLang="en-US" sz="1400" dirty="0"/>
              <a:t>，同步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549838D-CC0F-0F48-98EC-B267EEB7E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923520"/>
            <a:ext cx="35433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114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74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84D780E-DE46-4E44-901E-2C271BCC5544}"/>
              </a:ext>
            </a:extLst>
          </p:cNvPr>
          <p:cNvSpPr txBox="1"/>
          <p:nvPr/>
        </p:nvSpPr>
        <p:spPr>
          <a:xfrm>
            <a:off x="6316016" y="1470527"/>
            <a:ext cx="4691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C00000"/>
                </a:solidFill>
              </a:rPr>
              <a:t>可能的方法</a:t>
            </a:r>
            <a:r>
              <a:rPr kumimoji="1" lang="en-US" altLang="zh-CN" dirty="0">
                <a:solidFill>
                  <a:srgbClr val="C00000"/>
                </a:solidFill>
              </a:rPr>
              <a:t>3</a:t>
            </a:r>
            <a:r>
              <a:rPr kumimoji="1" lang="zh-CN" altLang="en-US" dirty="0">
                <a:solidFill>
                  <a:srgbClr val="C00000"/>
                </a:solidFill>
              </a:rPr>
              <a:t>：同步相同对象的方法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FC0EDF-C462-7A43-8D18-AB8E2BBC7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2" y="1124744"/>
            <a:ext cx="5184577" cy="38510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9C07F03-9CC9-4347-88F8-EC373FCB4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566" y="4495822"/>
            <a:ext cx="6372200" cy="22256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74D730B3-9A02-D94F-B76A-8489BE479094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1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（多线程计数器）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549838D-CC0F-0F48-98EC-B267EEB7ED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6040" y="1923520"/>
            <a:ext cx="3543300" cy="38100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2913C2C0-A7EB-6446-818E-80E0D914969F}"/>
              </a:ext>
            </a:extLst>
          </p:cNvPr>
          <p:cNvGrpSpPr>
            <a:grpSpLocks noChangeAspect="1"/>
          </p:cNvGrpSpPr>
          <p:nvPr/>
        </p:nvGrpSpPr>
        <p:grpSpPr>
          <a:xfrm>
            <a:off x="6552182" y="2917375"/>
            <a:ext cx="3540232" cy="1101340"/>
            <a:chOff x="1063664" y="3573016"/>
            <a:chExt cx="6256480" cy="1946345"/>
          </a:xfrm>
        </p:grpSpPr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9DC7958-D398-BB43-A5DD-1489BE15286E}"/>
                </a:ext>
              </a:extLst>
            </p:cNvPr>
            <p:cNvSpPr/>
            <p:nvPr/>
          </p:nvSpPr>
          <p:spPr>
            <a:xfrm>
              <a:off x="1331640" y="3573016"/>
              <a:ext cx="1728192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44FE68F-170A-CD47-A962-F013D13E5096}"/>
                </a:ext>
              </a:extLst>
            </p:cNvPr>
            <p:cNvSpPr/>
            <p:nvPr/>
          </p:nvSpPr>
          <p:spPr>
            <a:xfrm>
              <a:off x="5323976" y="3616235"/>
              <a:ext cx="1728192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5F6B792-C241-FA4A-B898-4F0AF783608F}"/>
                </a:ext>
              </a:extLst>
            </p:cNvPr>
            <p:cNvSpPr txBox="1"/>
            <p:nvPr/>
          </p:nvSpPr>
          <p:spPr>
            <a:xfrm>
              <a:off x="1063664" y="4866658"/>
              <a:ext cx="2264144" cy="65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C00000"/>
                  </a:solidFill>
                </a:rPr>
                <a:t>线程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t1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924FD9A2-0670-B248-8EE8-7A2ABA758227}"/>
                </a:ext>
              </a:extLst>
            </p:cNvPr>
            <p:cNvSpPr txBox="1"/>
            <p:nvPr/>
          </p:nvSpPr>
          <p:spPr>
            <a:xfrm>
              <a:off x="5056000" y="4866658"/>
              <a:ext cx="2264144" cy="65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C00000"/>
                  </a:solidFill>
                </a:rPr>
                <a:t>线程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t2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8" name="图片 17">
            <a:extLst>
              <a:ext uri="{FF2B5EF4-FFF2-40B4-BE49-F238E27FC236}">
                <a16:creationId xmlns:a16="http://schemas.microsoft.com/office/drawing/2014/main" id="{24B74901-4691-B54B-9D86-AE90BBA8C29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60728" y="2546017"/>
            <a:ext cx="257500" cy="257500"/>
          </a:xfrm>
          <a:prstGeom prst="rect">
            <a:avLst/>
          </a:prstGeom>
        </p:spPr>
      </p:pic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5F10E580-2659-5A4F-8CD1-AF69CD32E506}"/>
              </a:ext>
            </a:extLst>
          </p:cNvPr>
          <p:cNvCxnSpPr>
            <a:stCxn id="14" idx="7"/>
            <a:endCxn id="18" idx="3"/>
          </p:cNvCxnSpPr>
          <p:nvPr/>
        </p:nvCxnSpPr>
        <p:spPr>
          <a:xfrm flipV="1">
            <a:off x="7538504" y="2674767"/>
            <a:ext cx="722224" cy="3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D1048002-A98A-D14E-AFDA-3305A3B0AC3C}"/>
              </a:ext>
            </a:extLst>
          </p:cNvPr>
          <p:cNvCxnSpPr>
            <a:cxnSpLocks/>
            <a:stCxn id="15" idx="0"/>
            <a:endCxn id="18" idx="1"/>
          </p:cNvCxnSpPr>
          <p:nvPr/>
        </p:nvCxnSpPr>
        <p:spPr>
          <a:xfrm flipH="1" flipV="1">
            <a:off x="8518228" y="2674768"/>
            <a:ext cx="933602" cy="26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F5398810-5DBB-AF40-B36E-B2D8630C08C9}"/>
              </a:ext>
            </a:extLst>
          </p:cNvPr>
          <p:cNvSpPr txBox="1"/>
          <p:nvPr/>
        </p:nvSpPr>
        <p:spPr>
          <a:xfrm>
            <a:off x="7713518" y="2538127"/>
            <a:ext cx="46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竞争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C6780FC-71C4-E849-BA7E-56776BE5A6F4}"/>
              </a:ext>
            </a:extLst>
          </p:cNvPr>
          <p:cNvSpPr txBox="1"/>
          <p:nvPr/>
        </p:nvSpPr>
        <p:spPr>
          <a:xfrm>
            <a:off x="8638071" y="2538127"/>
            <a:ext cx="46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竞争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78B7B49-53C9-9842-AA35-3F6A97535A09}"/>
              </a:ext>
            </a:extLst>
          </p:cNvPr>
          <p:cNvSpPr/>
          <p:nvPr/>
        </p:nvSpPr>
        <p:spPr>
          <a:xfrm>
            <a:off x="6878374" y="3061920"/>
            <a:ext cx="628783" cy="3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ac11</a:t>
            </a:r>
            <a:endParaRPr kumimoji="1"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1C9D15C-EB36-174A-A876-B903D816DC98}"/>
              </a:ext>
            </a:extLst>
          </p:cNvPr>
          <p:cNvSpPr/>
          <p:nvPr/>
        </p:nvSpPr>
        <p:spPr>
          <a:xfrm>
            <a:off x="9137439" y="3083474"/>
            <a:ext cx="628783" cy="3232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ac11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40381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75</a:t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207568" y="1974014"/>
            <a:ext cx="8208912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多线程购票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一个服务器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Server,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多个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Client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服务器端提供购票的接口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服务器端维护票源池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客户端调用服务器端购票接口完成购票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客户端显示所购票信息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BF925FD-5FDA-5D40-897B-8BE7CEBD7A4E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（多线程购票）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13642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76</a:t>
            </a:fld>
            <a:endParaRPr lang="zh-CN" altLang="en-US"/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0BF925FD-5FDA-5D40-897B-8BE7CEBD7A4E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（多线程购票）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2AD8C1-39D2-2A44-818E-08D028AC8701}"/>
              </a:ext>
            </a:extLst>
          </p:cNvPr>
          <p:cNvGrpSpPr>
            <a:grpSpLocks noChangeAspect="1"/>
          </p:cNvGrpSpPr>
          <p:nvPr/>
        </p:nvGrpSpPr>
        <p:grpSpPr>
          <a:xfrm>
            <a:off x="1658398" y="2780452"/>
            <a:ext cx="3960440" cy="1101340"/>
            <a:chOff x="823392" y="3573016"/>
            <a:chExt cx="6999093" cy="194634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F3DD8599-75F3-734E-9614-7F0B3D9CD5FF}"/>
                </a:ext>
              </a:extLst>
            </p:cNvPr>
            <p:cNvSpPr/>
            <p:nvPr/>
          </p:nvSpPr>
          <p:spPr>
            <a:xfrm>
              <a:off x="1077905" y="3573016"/>
              <a:ext cx="1728192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D7C57B6-10FA-B643-9B7F-43D8CF706EAB}"/>
                </a:ext>
              </a:extLst>
            </p:cNvPr>
            <p:cNvSpPr/>
            <p:nvPr/>
          </p:nvSpPr>
          <p:spPr>
            <a:xfrm>
              <a:off x="5712525" y="3616234"/>
              <a:ext cx="1728192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BB21CF7-5B61-4447-9111-B61E1DB35D78}"/>
                </a:ext>
              </a:extLst>
            </p:cNvPr>
            <p:cNvSpPr txBox="1"/>
            <p:nvPr/>
          </p:nvSpPr>
          <p:spPr>
            <a:xfrm>
              <a:off x="823392" y="4866658"/>
              <a:ext cx="2264144" cy="65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C00000"/>
                  </a:solidFill>
                </a:rPr>
                <a:t>线程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c1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F329DA8-9315-434B-AB41-15E5770A8B8A}"/>
                </a:ext>
              </a:extLst>
            </p:cNvPr>
            <p:cNvSpPr txBox="1"/>
            <p:nvPr/>
          </p:nvSpPr>
          <p:spPr>
            <a:xfrm>
              <a:off x="5558341" y="4866658"/>
              <a:ext cx="2264144" cy="65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C00000"/>
                  </a:solidFill>
                </a:rPr>
                <a:t>线程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c3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8DC298F5-BCB1-5C4D-9AE1-B113A4363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502902" y="2409094"/>
            <a:ext cx="257500" cy="257500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BC2BAC62-3FC0-814D-ACF4-FD14940937E8}"/>
              </a:ext>
            </a:extLst>
          </p:cNvPr>
          <p:cNvSpPr/>
          <p:nvPr/>
        </p:nvSpPr>
        <p:spPr>
          <a:xfrm>
            <a:off x="2522494" y="1823684"/>
            <a:ext cx="2160240" cy="53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Client</a:t>
            </a:r>
            <a:r>
              <a:rPr kumimoji="1" lang="zh-CN" altLang="en-US" dirty="0"/>
              <a:t>类</a:t>
            </a:r>
            <a:endParaRPr kumimoji="1" lang="en-US" altLang="zh-CN" dirty="0"/>
          </a:p>
          <a:p>
            <a:pPr algn="ctr"/>
            <a:r>
              <a:rPr kumimoji="1" lang="en-US" altLang="zh-CN" dirty="0"/>
              <a:t>static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lock</a:t>
            </a:r>
            <a:endParaRPr kumimoji="1" lang="zh-CN" altLang="en-US" dirty="0"/>
          </a:p>
        </p:txBody>
      </p: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0FEEC7B-F786-BD46-95F4-A54B3CA00E43}"/>
              </a:ext>
            </a:extLst>
          </p:cNvPr>
          <p:cNvCxnSpPr>
            <a:stCxn id="6" idx="7"/>
            <a:endCxn id="11" idx="3"/>
          </p:cNvCxnSpPr>
          <p:nvPr/>
        </p:nvCxnSpPr>
        <p:spPr>
          <a:xfrm flipV="1">
            <a:off x="2637102" y="2537844"/>
            <a:ext cx="865800" cy="332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2CE71390-02D4-4B4E-AEE5-3014B28AC054}"/>
              </a:ext>
            </a:extLst>
          </p:cNvPr>
          <p:cNvCxnSpPr>
            <a:cxnSpLocks/>
            <a:stCxn id="8" idx="0"/>
            <a:endCxn id="11" idx="1"/>
          </p:cNvCxnSpPr>
          <p:nvPr/>
        </p:nvCxnSpPr>
        <p:spPr>
          <a:xfrm flipH="1" flipV="1">
            <a:off x="3760402" y="2537844"/>
            <a:ext cx="1153463" cy="267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C3668625-DBDB-754B-B129-AE7B6DCA24F2}"/>
              </a:ext>
            </a:extLst>
          </p:cNvPr>
          <p:cNvSpPr txBox="1"/>
          <p:nvPr/>
        </p:nvSpPr>
        <p:spPr>
          <a:xfrm>
            <a:off x="2955691" y="2401203"/>
            <a:ext cx="46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竞争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B92DC9C-04D2-5B42-9835-47A88F598959}"/>
              </a:ext>
            </a:extLst>
          </p:cNvPr>
          <p:cNvSpPr txBox="1"/>
          <p:nvPr/>
        </p:nvSpPr>
        <p:spPr>
          <a:xfrm>
            <a:off x="3880244" y="2401203"/>
            <a:ext cx="468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竞争</a:t>
            </a: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8498FB08-BF2D-3D4C-A9B6-764AD420DB7E}"/>
              </a:ext>
            </a:extLst>
          </p:cNvPr>
          <p:cNvSpPr/>
          <p:nvPr/>
        </p:nvSpPr>
        <p:spPr>
          <a:xfrm>
            <a:off x="3190164" y="2947969"/>
            <a:ext cx="977898" cy="6111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6DAFB50-AB70-7849-9793-0008CEB9748A}"/>
              </a:ext>
            </a:extLst>
          </p:cNvPr>
          <p:cNvSpPr txBox="1"/>
          <p:nvPr/>
        </p:nvSpPr>
        <p:spPr>
          <a:xfrm>
            <a:off x="3068024" y="3608324"/>
            <a:ext cx="12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线程</a:t>
            </a:r>
            <a:r>
              <a:rPr kumimoji="1" lang="en-US" altLang="zh-CN" b="1" dirty="0">
                <a:solidFill>
                  <a:srgbClr val="C00000"/>
                </a:solidFill>
              </a:rPr>
              <a:t>c2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769D171E-672D-E94E-88E2-9AB0AA4A4039}"/>
              </a:ext>
            </a:extLst>
          </p:cNvPr>
          <p:cNvCxnSpPr>
            <a:cxnSpLocks/>
            <a:stCxn id="17" idx="0"/>
            <a:endCxn id="11" idx="2"/>
          </p:cNvCxnSpPr>
          <p:nvPr/>
        </p:nvCxnSpPr>
        <p:spPr>
          <a:xfrm flipH="1" flipV="1">
            <a:off x="3631652" y="2666594"/>
            <a:ext cx="47461" cy="281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9968D632-6E48-E042-960F-A0F33CDC6618}"/>
              </a:ext>
            </a:extLst>
          </p:cNvPr>
          <p:cNvSpPr txBox="1"/>
          <p:nvPr/>
        </p:nvSpPr>
        <p:spPr>
          <a:xfrm>
            <a:off x="6384032" y="2492896"/>
            <a:ext cx="3960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方案一：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7030A0"/>
                </a:solidFill>
              </a:rPr>
              <a:t>client</a:t>
            </a:r>
            <a:r>
              <a:rPr kumimoji="1" lang="zh-CN" altLang="en-US" dirty="0">
                <a:solidFill>
                  <a:srgbClr val="7030A0"/>
                </a:solidFill>
              </a:rPr>
              <a:t>端设置全局对象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7030A0"/>
                </a:solidFill>
              </a:rPr>
              <a:t>所有</a:t>
            </a:r>
            <a:r>
              <a:rPr kumimoji="1" lang="en-US" altLang="zh-CN" dirty="0">
                <a:solidFill>
                  <a:srgbClr val="7030A0"/>
                </a:solidFill>
              </a:rPr>
              <a:t>client</a:t>
            </a:r>
            <a:r>
              <a:rPr kumimoji="1" lang="zh-CN" altLang="en-US" dirty="0">
                <a:solidFill>
                  <a:srgbClr val="7030A0"/>
                </a:solidFill>
              </a:rPr>
              <a:t>对象竞争全局对象的锁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7030A0"/>
                </a:solidFill>
              </a:rPr>
              <a:t>拿到锁的</a:t>
            </a:r>
            <a:r>
              <a:rPr kumimoji="1" lang="en-US" altLang="zh-CN" dirty="0">
                <a:solidFill>
                  <a:srgbClr val="7030A0"/>
                </a:solidFill>
              </a:rPr>
              <a:t>client</a:t>
            </a:r>
            <a:r>
              <a:rPr kumimoji="1" lang="zh-CN" altLang="en-US" dirty="0">
                <a:solidFill>
                  <a:srgbClr val="7030A0"/>
                </a:solidFill>
              </a:rPr>
              <a:t>调用</a:t>
            </a:r>
            <a:r>
              <a:rPr kumimoji="1" lang="en-US" altLang="zh-CN" dirty="0">
                <a:solidFill>
                  <a:srgbClr val="7030A0"/>
                </a:solidFill>
              </a:rPr>
              <a:t>server</a:t>
            </a:r>
            <a:r>
              <a:rPr kumimoji="1" lang="zh-CN" altLang="en-US" dirty="0">
                <a:solidFill>
                  <a:srgbClr val="7030A0"/>
                </a:solidFill>
              </a:rPr>
              <a:t>的</a:t>
            </a:r>
            <a:r>
              <a:rPr kumimoji="1" lang="en-US" altLang="zh-CN" dirty="0" err="1">
                <a:solidFill>
                  <a:srgbClr val="7030A0"/>
                </a:solidFill>
              </a:rPr>
              <a:t>buyTicket</a:t>
            </a:r>
            <a:r>
              <a:rPr kumimoji="1" lang="en-US" altLang="zh-CN" dirty="0">
                <a:solidFill>
                  <a:srgbClr val="7030A0"/>
                </a:solidFill>
              </a:rPr>
              <a:t>()(</a:t>
            </a:r>
            <a:r>
              <a:rPr kumimoji="1" lang="zh-CN" altLang="en-US" dirty="0">
                <a:solidFill>
                  <a:srgbClr val="7030A0"/>
                </a:solidFill>
              </a:rPr>
              <a:t>同步</a:t>
            </a:r>
            <a:r>
              <a:rPr kumimoji="1" lang="en-US" altLang="zh-CN" dirty="0">
                <a:solidFill>
                  <a:srgbClr val="7030A0"/>
                </a:solidFill>
              </a:rPr>
              <a:t>client</a:t>
            </a:r>
            <a:r>
              <a:rPr kumimoji="1" lang="zh-CN" altLang="en-US" dirty="0">
                <a:solidFill>
                  <a:srgbClr val="7030A0"/>
                </a:solidFill>
              </a:rPr>
              <a:t>端的代码</a:t>
            </a:r>
            <a:r>
              <a:rPr kumimoji="1" lang="en-US" altLang="zh-CN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7682048-76DF-504D-86BA-1863A3D517D0}"/>
              </a:ext>
            </a:extLst>
          </p:cNvPr>
          <p:cNvSpPr/>
          <p:nvPr/>
        </p:nvSpPr>
        <p:spPr>
          <a:xfrm>
            <a:off x="2628487" y="4852320"/>
            <a:ext cx="2160240" cy="53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Server</a:t>
            </a:r>
            <a:r>
              <a:rPr kumimoji="1" lang="zh-CN" altLang="en-US" dirty="0"/>
              <a:t>类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对象：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4DEF056F-AC72-A047-A6CE-0AA32E6B24B8}"/>
              </a:ext>
            </a:extLst>
          </p:cNvPr>
          <p:cNvCxnSpPr>
            <a:stCxn id="6" idx="4"/>
            <a:endCxn id="21" idx="0"/>
          </p:cNvCxnSpPr>
          <p:nvPr/>
        </p:nvCxnSpPr>
        <p:spPr>
          <a:xfrm>
            <a:off x="2291363" y="3391638"/>
            <a:ext cx="1417244" cy="146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线箭头连接符 22">
            <a:extLst>
              <a:ext uri="{FF2B5EF4-FFF2-40B4-BE49-F238E27FC236}">
                <a16:creationId xmlns:a16="http://schemas.microsoft.com/office/drawing/2014/main" id="{EFC27B44-3F96-A540-91DE-D6701E31EA70}"/>
              </a:ext>
            </a:extLst>
          </p:cNvPr>
          <p:cNvCxnSpPr>
            <a:cxnSpLocks/>
            <a:stCxn id="17" idx="4"/>
            <a:endCxn id="21" idx="0"/>
          </p:cNvCxnSpPr>
          <p:nvPr/>
        </p:nvCxnSpPr>
        <p:spPr>
          <a:xfrm>
            <a:off x="3679113" y="3559155"/>
            <a:ext cx="29494" cy="129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C4D41C2A-D77A-8143-9295-0B61081B9AB0}"/>
              </a:ext>
            </a:extLst>
          </p:cNvPr>
          <p:cNvCxnSpPr>
            <a:cxnSpLocks/>
            <a:stCxn id="8" idx="4"/>
            <a:endCxn id="21" idx="0"/>
          </p:cNvCxnSpPr>
          <p:nvPr/>
        </p:nvCxnSpPr>
        <p:spPr>
          <a:xfrm flipH="1">
            <a:off x="3708607" y="3416093"/>
            <a:ext cx="1205258" cy="143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9CC80EF9-05E2-9B42-910E-9DA075B8918E}"/>
              </a:ext>
            </a:extLst>
          </p:cNvPr>
          <p:cNvSpPr txBox="1"/>
          <p:nvPr/>
        </p:nvSpPr>
        <p:spPr>
          <a:xfrm>
            <a:off x="2831141" y="4106091"/>
            <a:ext cx="18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调用</a:t>
            </a:r>
            <a:r>
              <a:rPr kumimoji="1" lang="en-US" altLang="zh-CN" dirty="0" err="1"/>
              <a:t>buyTicket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38526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77</a:t>
            </a:fld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6754435-08D6-DB42-A74A-ED699B5D9236}"/>
              </a:ext>
            </a:extLst>
          </p:cNvPr>
          <p:cNvGrpSpPr>
            <a:grpSpLocks noChangeAspect="1"/>
          </p:cNvGrpSpPr>
          <p:nvPr/>
        </p:nvGrpSpPr>
        <p:grpSpPr>
          <a:xfrm>
            <a:off x="1820821" y="1937496"/>
            <a:ext cx="3960440" cy="1101340"/>
            <a:chOff x="823392" y="3573016"/>
            <a:chExt cx="6999093" cy="1946345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AB26A88-685E-6B40-8D75-87E123729F6C}"/>
                </a:ext>
              </a:extLst>
            </p:cNvPr>
            <p:cNvSpPr/>
            <p:nvPr/>
          </p:nvSpPr>
          <p:spPr>
            <a:xfrm>
              <a:off x="1077905" y="3573016"/>
              <a:ext cx="1728192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CC0C40B6-2095-7D40-987F-809A82BF3D63}"/>
                </a:ext>
              </a:extLst>
            </p:cNvPr>
            <p:cNvSpPr/>
            <p:nvPr/>
          </p:nvSpPr>
          <p:spPr>
            <a:xfrm>
              <a:off x="5712525" y="3616234"/>
              <a:ext cx="1728192" cy="108012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8260B0F-5069-714E-BFB4-956AA0B78FA4}"/>
                </a:ext>
              </a:extLst>
            </p:cNvPr>
            <p:cNvSpPr txBox="1"/>
            <p:nvPr/>
          </p:nvSpPr>
          <p:spPr>
            <a:xfrm>
              <a:off x="823392" y="4866658"/>
              <a:ext cx="2264144" cy="65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C00000"/>
                  </a:solidFill>
                </a:rPr>
                <a:t>线程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c1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01511E00-23FC-2947-8070-D456761A0B61}"/>
                </a:ext>
              </a:extLst>
            </p:cNvPr>
            <p:cNvSpPr txBox="1"/>
            <p:nvPr/>
          </p:nvSpPr>
          <p:spPr>
            <a:xfrm>
              <a:off x="5558341" y="4866658"/>
              <a:ext cx="2264144" cy="6527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 dirty="0">
                  <a:solidFill>
                    <a:srgbClr val="C00000"/>
                  </a:solidFill>
                </a:rPr>
                <a:t>线程</a:t>
              </a:r>
              <a:r>
                <a:rPr kumimoji="1" lang="en-US" altLang="zh-CN" b="1" dirty="0">
                  <a:solidFill>
                    <a:srgbClr val="C00000"/>
                  </a:solidFill>
                </a:rPr>
                <a:t>c3</a:t>
              </a:r>
              <a:endParaRPr kumimoji="1" lang="zh-CN" altLang="en-US" b="1" dirty="0">
                <a:solidFill>
                  <a:srgbClr val="C00000"/>
                </a:solidFill>
              </a:endParaRPr>
            </a:p>
          </p:txBody>
        </p:sp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09BD575B-6F81-4C4E-8002-B0D7475A4D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30189" y="3687332"/>
            <a:ext cx="257500" cy="257500"/>
          </a:xfrm>
          <a:prstGeom prst="rect">
            <a:avLst/>
          </a:prstGeom>
        </p:spPr>
      </p:pic>
      <p:sp>
        <p:nvSpPr>
          <p:cNvPr id="17" name="椭圆 16">
            <a:extLst>
              <a:ext uri="{FF2B5EF4-FFF2-40B4-BE49-F238E27FC236}">
                <a16:creationId xmlns:a16="http://schemas.microsoft.com/office/drawing/2014/main" id="{2AB4B360-31D6-274A-8ECA-C5D8391B6E6D}"/>
              </a:ext>
            </a:extLst>
          </p:cNvPr>
          <p:cNvSpPr/>
          <p:nvPr/>
        </p:nvSpPr>
        <p:spPr>
          <a:xfrm>
            <a:off x="3352587" y="2105013"/>
            <a:ext cx="977898" cy="61118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47C06BC-6D2C-164B-8448-2EABBA571F2D}"/>
              </a:ext>
            </a:extLst>
          </p:cNvPr>
          <p:cNvSpPr txBox="1"/>
          <p:nvPr/>
        </p:nvSpPr>
        <p:spPr>
          <a:xfrm>
            <a:off x="3230448" y="2765368"/>
            <a:ext cx="1281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C00000"/>
                </a:solidFill>
              </a:rPr>
              <a:t>线程</a:t>
            </a:r>
            <a:r>
              <a:rPr kumimoji="1" lang="en-US" altLang="zh-CN" b="1" dirty="0">
                <a:solidFill>
                  <a:srgbClr val="C00000"/>
                </a:solidFill>
              </a:rPr>
              <a:t>c2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E9FB435-1E21-DA47-87E1-22E3F95270E2}"/>
              </a:ext>
            </a:extLst>
          </p:cNvPr>
          <p:cNvSpPr txBox="1"/>
          <p:nvPr/>
        </p:nvSpPr>
        <p:spPr>
          <a:xfrm>
            <a:off x="6527497" y="2271939"/>
            <a:ext cx="50221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方案二：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7030A0"/>
                </a:solidFill>
              </a:rPr>
              <a:t>因为每个</a:t>
            </a:r>
            <a:r>
              <a:rPr kumimoji="1" lang="en-US" altLang="zh-CN" dirty="0">
                <a:solidFill>
                  <a:srgbClr val="7030A0"/>
                </a:solidFill>
              </a:rPr>
              <a:t>client</a:t>
            </a:r>
            <a:r>
              <a:rPr kumimoji="1" lang="zh-CN" altLang="en-US" dirty="0">
                <a:solidFill>
                  <a:srgbClr val="7030A0"/>
                </a:solidFill>
              </a:rPr>
              <a:t>都调用相同</a:t>
            </a:r>
            <a:r>
              <a:rPr kumimoji="1" lang="en-US" altLang="zh-CN" dirty="0">
                <a:solidFill>
                  <a:srgbClr val="7030A0"/>
                </a:solidFill>
              </a:rPr>
              <a:t>server</a:t>
            </a:r>
            <a:r>
              <a:rPr kumimoji="1" lang="zh-CN" altLang="en-US" dirty="0">
                <a:solidFill>
                  <a:srgbClr val="7030A0"/>
                </a:solidFill>
              </a:rPr>
              <a:t>的</a:t>
            </a:r>
            <a:r>
              <a:rPr kumimoji="1" lang="en-US" altLang="zh-CN" dirty="0" err="1">
                <a:solidFill>
                  <a:srgbClr val="7030A0"/>
                </a:solidFill>
              </a:rPr>
              <a:t>buyTicket</a:t>
            </a:r>
            <a:r>
              <a:rPr kumimoji="1" lang="en-US" altLang="zh-CN" dirty="0">
                <a:solidFill>
                  <a:srgbClr val="7030A0"/>
                </a:solidFill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7030A0"/>
                </a:solidFill>
              </a:rPr>
              <a:t>可以在</a:t>
            </a:r>
            <a:r>
              <a:rPr kumimoji="1" lang="en-US" altLang="zh-CN" dirty="0">
                <a:solidFill>
                  <a:srgbClr val="7030A0"/>
                </a:solidFill>
              </a:rPr>
              <a:t>Server</a:t>
            </a:r>
            <a:r>
              <a:rPr kumimoji="1" lang="zh-CN" altLang="en-US" dirty="0">
                <a:solidFill>
                  <a:srgbClr val="7030A0"/>
                </a:solidFill>
              </a:rPr>
              <a:t>端用</a:t>
            </a:r>
            <a:r>
              <a:rPr kumimoji="1" lang="en-US" altLang="zh-CN" dirty="0">
                <a:solidFill>
                  <a:srgbClr val="7030A0"/>
                </a:solidFill>
              </a:rPr>
              <a:t>server</a:t>
            </a:r>
            <a:r>
              <a:rPr kumimoji="1" lang="zh-CN" altLang="en-US" dirty="0">
                <a:solidFill>
                  <a:srgbClr val="7030A0"/>
                </a:solidFill>
              </a:rPr>
              <a:t>对象的锁同步</a:t>
            </a:r>
            <a:r>
              <a:rPr kumimoji="1" lang="en-US" altLang="zh-CN" dirty="0" err="1">
                <a:solidFill>
                  <a:srgbClr val="7030A0"/>
                </a:solidFill>
              </a:rPr>
              <a:t>buyTicket</a:t>
            </a:r>
            <a:r>
              <a:rPr kumimoji="1" lang="en-US" altLang="zh-CN" dirty="0">
                <a:solidFill>
                  <a:srgbClr val="7030A0"/>
                </a:solidFill>
              </a:rPr>
              <a:t>()</a:t>
            </a:r>
            <a:r>
              <a:rPr kumimoji="1" lang="zh-CN" altLang="en-US" dirty="0">
                <a:solidFill>
                  <a:srgbClr val="7030A0"/>
                </a:solidFill>
              </a:rPr>
              <a:t>代码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7030A0"/>
                </a:solidFill>
              </a:rPr>
              <a:t>所有</a:t>
            </a:r>
            <a:r>
              <a:rPr kumimoji="1" lang="en-US" altLang="zh-CN" dirty="0">
                <a:solidFill>
                  <a:srgbClr val="7030A0"/>
                </a:solidFill>
              </a:rPr>
              <a:t>client</a:t>
            </a:r>
            <a:r>
              <a:rPr kumimoji="1" lang="zh-CN" altLang="en-US" dirty="0">
                <a:solidFill>
                  <a:srgbClr val="7030A0"/>
                </a:solidFill>
              </a:rPr>
              <a:t>对象竞争</a:t>
            </a:r>
            <a:r>
              <a:rPr kumimoji="1" lang="en-US" altLang="zh-CN" dirty="0">
                <a:solidFill>
                  <a:srgbClr val="7030A0"/>
                </a:solidFill>
              </a:rPr>
              <a:t>server</a:t>
            </a:r>
            <a:r>
              <a:rPr kumimoji="1" lang="zh-CN" altLang="en-US" dirty="0">
                <a:solidFill>
                  <a:srgbClr val="7030A0"/>
                </a:solidFill>
              </a:rPr>
              <a:t>对象的锁</a:t>
            </a:r>
            <a:endParaRPr kumimoji="1" lang="en-US" altLang="zh-CN" dirty="0">
              <a:solidFill>
                <a:srgbClr val="7030A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7030A0"/>
                </a:solidFill>
              </a:rPr>
              <a:t>拿到锁的</a:t>
            </a:r>
            <a:r>
              <a:rPr kumimoji="1" lang="en-US" altLang="zh-CN" dirty="0">
                <a:solidFill>
                  <a:srgbClr val="7030A0"/>
                </a:solidFill>
              </a:rPr>
              <a:t>client</a:t>
            </a:r>
            <a:r>
              <a:rPr kumimoji="1" lang="zh-CN" altLang="en-US" dirty="0">
                <a:solidFill>
                  <a:srgbClr val="7030A0"/>
                </a:solidFill>
              </a:rPr>
              <a:t>调用</a:t>
            </a:r>
            <a:r>
              <a:rPr kumimoji="1" lang="en-US" altLang="zh-CN" dirty="0">
                <a:solidFill>
                  <a:srgbClr val="7030A0"/>
                </a:solidFill>
              </a:rPr>
              <a:t>server</a:t>
            </a:r>
            <a:r>
              <a:rPr kumimoji="1" lang="zh-CN" altLang="en-US" dirty="0">
                <a:solidFill>
                  <a:srgbClr val="7030A0"/>
                </a:solidFill>
              </a:rPr>
              <a:t>的</a:t>
            </a:r>
            <a:r>
              <a:rPr kumimoji="1" lang="en-US" altLang="zh-CN" dirty="0" err="1">
                <a:solidFill>
                  <a:srgbClr val="7030A0"/>
                </a:solidFill>
              </a:rPr>
              <a:t>buyTicket</a:t>
            </a:r>
            <a:r>
              <a:rPr kumimoji="1" lang="en-US" altLang="zh-CN" dirty="0">
                <a:solidFill>
                  <a:srgbClr val="7030A0"/>
                </a:solidFill>
              </a:rPr>
              <a:t>()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73C0A9-FB95-6044-BCA9-2A4F1D754BAB}"/>
              </a:ext>
            </a:extLst>
          </p:cNvPr>
          <p:cNvSpPr/>
          <p:nvPr/>
        </p:nvSpPr>
        <p:spPr>
          <a:xfrm>
            <a:off x="2790910" y="4009365"/>
            <a:ext cx="2160240" cy="530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Server</a:t>
            </a:r>
            <a:r>
              <a:rPr kumimoji="1" lang="zh-CN" altLang="en-US" dirty="0"/>
              <a:t>类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对象：</a:t>
            </a:r>
            <a:r>
              <a:rPr kumimoji="1" lang="en-US" altLang="zh-CN" dirty="0"/>
              <a:t>server</a:t>
            </a:r>
            <a:endParaRPr kumimoji="1" lang="zh-CN" alt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6E0E4E00-47CC-BE42-8E2A-B60C5726B994}"/>
              </a:ext>
            </a:extLst>
          </p:cNvPr>
          <p:cNvCxnSpPr>
            <a:stCxn id="6" idx="4"/>
            <a:endCxn id="24" idx="0"/>
          </p:cNvCxnSpPr>
          <p:nvPr/>
        </p:nvCxnSpPr>
        <p:spPr>
          <a:xfrm>
            <a:off x="2453786" y="2548682"/>
            <a:ext cx="1417244" cy="1460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581A3C0F-DE4C-C048-9924-CF0B15543724}"/>
              </a:ext>
            </a:extLst>
          </p:cNvPr>
          <p:cNvCxnSpPr>
            <a:cxnSpLocks/>
            <a:stCxn id="17" idx="4"/>
            <a:endCxn id="24" idx="0"/>
          </p:cNvCxnSpPr>
          <p:nvPr/>
        </p:nvCxnSpPr>
        <p:spPr>
          <a:xfrm>
            <a:off x="3841536" y="2716200"/>
            <a:ext cx="29494" cy="1293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F5357B31-9ECD-9940-910B-9EBD0089B6D6}"/>
              </a:ext>
            </a:extLst>
          </p:cNvPr>
          <p:cNvCxnSpPr>
            <a:cxnSpLocks/>
            <a:stCxn id="8" idx="4"/>
            <a:endCxn id="24" idx="0"/>
          </p:cNvCxnSpPr>
          <p:nvPr/>
        </p:nvCxnSpPr>
        <p:spPr>
          <a:xfrm flipH="1">
            <a:off x="3871030" y="2573138"/>
            <a:ext cx="1205258" cy="143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F64A7F48-E12E-204B-803C-DCBB245E3DC6}"/>
              </a:ext>
            </a:extLst>
          </p:cNvPr>
          <p:cNvSpPr txBox="1"/>
          <p:nvPr/>
        </p:nvSpPr>
        <p:spPr>
          <a:xfrm>
            <a:off x="2993564" y="3263135"/>
            <a:ext cx="185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调用</a:t>
            </a:r>
            <a:r>
              <a:rPr kumimoji="1" lang="en-US" altLang="zh-CN" dirty="0" err="1"/>
              <a:t>buyTicket</a:t>
            </a:r>
            <a:r>
              <a:rPr kumimoji="1" lang="en-US" altLang="zh-CN" dirty="0"/>
              <a:t>()</a:t>
            </a:r>
            <a:endParaRPr kumimoji="1" lang="zh-CN" altLang="en-US" dirty="0"/>
          </a:p>
        </p:txBody>
      </p:sp>
      <p:sp>
        <p:nvSpPr>
          <p:cNvPr id="19" name="object 2">
            <a:extLst>
              <a:ext uri="{FF2B5EF4-FFF2-40B4-BE49-F238E27FC236}">
                <a16:creationId xmlns:a16="http://schemas.microsoft.com/office/drawing/2014/main" id="{27585E38-D3AA-594B-A0DC-D3BF82E7ED09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（多线程购票）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32378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90B44D5-85D5-2745-A52A-11E3E27BF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36" y="1201316"/>
            <a:ext cx="3528392" cy="2925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6C7D4E-65C2-8649-8FA5-726150D0A477}"/>
              </a:ext>
            </a:extLst>
          </p:cNvPr>
          <p:cNvSpPr/>
          <p:nvPr/>
        </p:nvSpPr>
        <p:spPr>
          <a:xfrm>
            <a:off x="1220324" y="3001516"/>
            <a:ext cx="1944216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B67828-AED2-A34F-915B-83F9086C2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961" y="3501008"/>
            <a:ext cx="7505975" cy="327583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64F3F533-1BFF-434C-AC1C-65219DCEB6DB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3164540" y="3145532"/>
            <a:ext cx="4761409" cy="3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FB80DFE-D70D-0944-97C8-9838869A1D8B}"/>
              </a:ext>
            </a:extLst>
          </p:cNvPr>
          <p:cNvSpPr txBox="1"/>
          <p:nvPr/>
        </p:nvSpPr>
        <p:spPr>
          <a:xfrm>
            <a:off x="7032104" y="3675205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票的信息：票</a:t>
            </a:r>
            <a:r>
              <a:rPr kumimoji="1" lang="en-US" altLang="zh-CN" dirty="0">
                <a:solidFill>
                  <a:srgbClr val="7030A0"/>
                </a:solidFill>
              </a:rPr>
              <a:t>ID</a:t>
            </a:r>
            <a:r>
              <a:rPr kumimoji="1" lang="zh-CN" altLang="en-US" dirty="0">
                <a:solidFill>
                  <a:srgbClr val="7030A0"/>
                </a:solidFill>
              </a:rPr>
              <a:t>，票时间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339BF18-0178-C24A-85C3-18BDCAA27EA7}"/>
              </a:ext>
            </a:extLst>
          </p:cNvPr>
          <p:cNvSpPr txBox="1"/>
          <p:nvPr/>
        </p:nvSpPr>
        <p:spPr>
          <a:xfrm>
            <a:off x="7032104" y="4954259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票的时间即创建这张票的时间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1529E6-F8BF-AF43-B04D-9339A7A665A5}"/>
              </a:ext>
            </a:extLst>
          </p:cNvPr>
          <p:cNvSpPr txBox="1"/>
          <p:nvPr/>
        </p:nvSpPr>
        <p:spPr>
          <a:xfrm>
            <a:off x="7032104" y="623189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显示票信息的函数</a:t>
            </a:r>
          </a:p>
        </p:txBody>
      </p:sp>
      <p:sp>
        <p:nvSpPr>
          <p:cNvPr id="16" name="object 2">
            <a:extLst>
              <a:ext uri="{FF2B5EF4-FFF2-40B4-BE49-F238E27FC236}">
                <a16:creationId xmlns:a16="http://schemas.microsoft.com/office/drawing/2014/main" id="{C5476E8F-6643-B24D-A1E1-861ED1A780B5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（多线程购票）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813B55B-D1ED-3F47-8E34-AD5070812160}"/>
              </a:ext>
            </a:extLst>
          </p:cNvPr>
          <p:cNvSpPr txBox="1"/>
          <p:nvPr/>
        </p:nvSpPr>
        <p:spPr>
          <a:xfrm>
            <a:off x="7042078" y="1507615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00206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针对方案一的实现</a:t>
            </a:r>
          </a:p>
        </p:txBody>
      </p:sp>
    </p:spTree>
    <p:extLst>
      <p:ext uri="{BB962C8B-B14F-4D97-AF65-F5344CB8AC3E}">
        <p14:creationId xmlns:p14="http://schemas.microsoft.com/office/powerpoint/2010/main" val="88522076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90B44D5-85D5-2745-A52A-11E3E27BF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862" y="1124744"/>
            <a:ext cx="3528392" cy="2925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6C7D4E-65C2-8649-8FA5-726150D0A477}"/>
              </a:ext>
            </a:extLst>
          </p:cNvPr>
          <p:cNvSpPr/>
          <p:nvPr/>
        </p:nvSpPr>
        <p:spPr>
          <a:xfrm>
            <a:off x="1032950" y="2636912"/>
            <a:ext cx="1944216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ECE60EF-78E4-0E4B-9B6D-60DDABBC897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2977166" y="1664916"/>
            <a:ext cx="3002239" cy="1116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7F1617AD-C64E-9346-B7AB-2111BE1DC7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6522" y="3427886"/>
            <a:ext cx="3780420" cy="33639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EE329534-8176-DD47-A574-C2C25EB17436}"/>
              </a:ext>
            </a:extLst>
          </p:cNvPr>
          <p:cNvSpPr txBox="1"/>
          <p:nvPr/>
        </p:nvSpPr>
        <p:spPr>
          <a:xfrm>
            <a:off x="8514782" y="5820289"/>
            <a:ext cx="2837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私有函数判断是否还有票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6D57D8C-BEE8-E34F-B816-0C56E38FB42A}"/>
              </a:ext>
            </a:extLst>
          </p:cNvPr>
          <p:cNvSpPr txBox="1"/>
          <p:nvPr/>
        </p:nvSpPr>
        <p:spPr>
          <a:xfrm>
            <a:off x="8514782" y="4168353"/>
            <a:ext cx="240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购票，即返回一张票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89642C-E86B-244B-AC69-AD251A02F1D6}"/>
              </a:ext>
            </a:extLst>
          </p:cNvPr>
          <p:cNvSpPr txBox="1"/>
          <p:nvPr/>
        </p:nvSpPr>
        <p:spPr>
          <a:xfrm>
            <a:off x="9596901" y="224756"/>
            <a:ext cx="663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票池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B1A8E5D-A115-5B4E-846B-2F61F082F148}"/>
              </a:ext>
            </a:extLst>
          </p:cNvPr>
          <p:cNvSpPr txBox="1"/>
          <p:nvPr/>
        </p:nvSpPr>
        <p:spPr>
          <a:xfrm>
            <a:off x="8588789" y="488472"/>
            <a:ext cx="9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票总数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3C9D66-52FE-6649-AEB1-F28B5B5F3FCF}"/>
              </a:ext>
            </a:extLst>
          </p:cNvPr>
          <p:cNvSpPr txBox="1"/>
          <p:nvPr/>
        </p:nvSpPr>
        <p:spPr>
          <a:xfrm>
            <a:off x="8159096" y="2810618"/>
            <a:ext cx="1449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初始化票池</a:t>
            </a:r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9BD9752B-2D13-CC4C-A8D5-4862812CC0A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2977166" y="2810618"/>
            <a:ext cx="3429356" cy="229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bject 2">
            <a:extLst>
              <a:ext uri="{FF2B5EF4-FFF2-40B4-BE49-F238E27FC236}">
                <a16:creationId xmlns:a16="http://schemas.microsoft.com/office/drawing/2014/main" id="{9BAC7A85-A0A4-4644-A47E-FB1B9EB5B2A3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（多线程购票）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CA39341-9FEF-8C47-8AF0-A5B2ADE973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405" y="8732"/>
            <a:ext cx="4359381" cy="33123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045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26" name="Picture 2" descr="C:\Users\Administrator\Desktop\java课件\pics\09\CPU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8814" y="2090010"/>
            <a:ext cx="121920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31704" y="2036622"/>
            <a:ext cx="576064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P1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31704" y="2956882"/>
            <a:ext cx="576064" cy="40011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P3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91899" y="2945159"/>
            <a:ext cx="576064" cy="400110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</a:rPr>
              <a:t>P4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91899" y="2024899"/>
            <a:ext cx="57606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chemeClr val="bg1">
                    <a:lumMod val="95000"/>
                  </a:schemeClr>
                </a:solidFill>
              </a:rPr>
              <a:t>P2</a:t>
            </a:r>
            <a:endParaRPr lang="zh-CN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4" name="直接箭头连接符 13"/>
          <p:cNvCxnSpPr>
            <a:stCxn id="5" idx="3"/>
            <a:endCxn id="1026" idx="1"/>
          </p:cNvCxnSpPr>
          <p:nvPr/>
        </p:nvCxnSpPr>
        <p:spPr>
          <a:xfrm>
            <a:off x="4007768" y="2236678"/>
            <a:ext cx="1281046" cy="462933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0" idx="3"/>
            <a:endCxn id="1026" idx="1"/>
          </p:cNvCxnSpPr>
          <p:nvPr/>
        </p:nvCxnSpPr>
        <p:spPr>
          <a:xfrm flipV="1">
            <a:off x="4007768" y="2699611"/>
            <a:ext cx="1281046" cy="45732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1"/>
            <a:endCxn id="1026" idx="3"/>
          </p:cNvCxnSpPr>
          <p:nvPr/>
        </p:nvCxnSpPr>
        <p:spPr>
          <a:xfrm flipH="1">
            <a:off x="6508015" y="2224954"/>
            <a:ext cx="1183885" cy="474656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1" idx="1"/>
            <a:endCxn id="1026" idx="3"/>
          </p:cNvCxnSpPr>
          <p:nvPr/>
        </p:nvCxnSpPr>
        <p:spPr>
          <a:xfrm flipH="1" flipV="1">
            <a:off x="6508015" y="2699610"/>
            <a:ext cx="1183885" cy="445604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右箭头 24"/>
          <p:cNvSpPr/>
          <p:nvPr/>
        </p:nvSpPr>
        <p:spPr>
          <a:xfrm rot="5400000">
            <a:off x="5441903" y="4113076"/>
            <a:ext cx="936104" cy="2880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Box 46"/>
          <p:cNvSpPr txBox="1"/>
          <p:nvPr/>
        </p:nvSpPr>
        <p:spPr>
          <a:xfrm>
            <a:off x="3311134" y="3977390"/>
            <a:ext cx="23419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多线程多任务调度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CPU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时间片轮转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423592" y="1556793"/>
            <a:ext cx="43204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</a:rPr>
              <a:t>T1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423592" y="2207859"/>
            <a:ext cx="432048" cy="307777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</a:rPr>
              <a:t>T2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2843700" y="1693079"/>
            <a:ext cx="574431" cy="534307"/>
          </a:xfrm>
          <a:custGeom>
            <a:avLst/>
            <a:gdLst>
              <a:gd name="connsiteX0" fmla="*/ 0 w 574431"/>
              <a:gd name="connsiteY0" fmla="*/ 6768 h 534307"/>
              <a:gd name="connsiteX1" fmla="*/ 199292 w 574431"/>
              <a:gd name="connsiteY1" fmla="*/ 6768 h 534307"/>
              <a:gd name="connsiteX2" fmla="*/ 316523 w 574431"/>
              <a:gd name="connsiteY2" fmla="*/ 77107 h 534307"/>
              <a:gd name="connsiteX3" fmla="*/ 422031 w 574431"/>
              <a:gd name="connsiteY3" fmla="*/ 358460 h 534307"/>
              <a:gd name="connsiteX4" fmla="*/ 574431 w 574431"/>
              <a:gd name="connsiteY4" fmla="*/ 534307 h 534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74431" h="534307">
                <a:moveTo>
                  <a:pt x="0" y="6768"/>
                </a:moveTo>
                <a:cubicBezTo>
                  <a:pt x="73269" y="906"/>
                  <a:pt x="146538" y="-4955"/>
                  <a:pt x="199292" y="6768"/>
                </a:cubicBezTo>
                <a:cubicBezTo>
                  <a:pt x="252046" y="18491"/>
                  <a:pt x="279400" y="18492"/>
                  <a:pt x="316523" y="77107"/>
                </a:cubicBezTo>
                <a:cubicBezTo>
                  <a:pt x="353646" y="135722"/>
                  <a:pt x="379046" y="282260"/>
                  <a:pt x="422031" y="358460"/>
                </a:cubicBezTo>
                <a:cubicBezTo>
                  <a:pt x="465016" y="434660"/>
                  <a:pt x="519723" y="484483"/>
                  <a:pt x="574431" y="534307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2843699" y="2239109"/>
            <a:ext cx="586154" cy="140677"/>
          </a:xfrm>
          <a:custGeom>
            <a:avLst/>
            <a:gdLst>
              <a:gd name="connsiteX0" fmla="*/ 0 w 586154"/>
              <a:gd name="connsiteY0" fmla="*/ 140677 h 140677"/>
              <a:gd name="connsiteX1" fmla="*/ 211015 w 586154"/>
              <a:gd name="connsiteY1" fmla="*/ 117230 h 140677"/>
              <a:gd name="connsiteX2" fmla="*/ 586154 w 586154"/>
              <a:gd name="connsiteY2" fmla="*/ 0 h 140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154" h="140677">
                <a:moveTo>
                  <a:pt x="0" y="140677"/>
                </a:moveTo>
                <a:cubicBezTo>
                  <a:pt x="56661" y="140676"/>
                  <a:pt x="113323" y="140676"/>
                  <a:pt x="211015" y="117230"/>
                </a:cubicBezTo>
                <a:cubicBezTo>
                  <a:pt x="308707" y="93784"/>
                  <a:pt x="447430" y="46892"/>
                  <a:pt x="586154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TextBox 49"/>
          <p:cNvSpPr txBox="1"/>
          <p:nvPr/>
        </p:nvSpPr>
        <p:spPr>
          <a:xfrm>
            <a:off x="2423592" y="2917586"/>
            <a:ext cx="432048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T1</a:t>
            </a:r>
            <a:endParaRPr lang="zh-CN" alt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2423592" y="3568652"/>
            <a:ext cx="432048" cy="30777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7" name="任意多边形 6"/>
          <p:cNvSpPr/>
          <p:nvPr/>
        </p:nvSpPr>
        <p:spPr>
          <a:xfrm>
            <a:off x="2843699" y="3165232"/>
            <a:ext cx="586154" cy="621323"/>
          </a:xfrm>
          <a:custGeom>
            <a:avLst/>
            <a:gdLst>
              <a:gd name="connsiteX0" fmla="*/ 0 w 586154"/>
              <a:gd name="connsiteY0" fmla="*/ 621323 h 621323"/>
              <a:gd name="connsiteX1" fmla="*/ 269631 w 586154"/>
              <a:gd name="connsiteY1" fmla="*/ 363415 h 621323"/>
              <a:gd name="connsiteX2" fmla="*/ 386862 w 586154"/>
              <a:gd name="connsiteY2" fmla="*/ 82061 h 621323"/>
              <a:gd name="connsiteX3" fmla="*/ 586154 w 586154"/>
              <a:gd name="connsiteY3" fmla="*/ 0 h 62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6154" h="621323">
                <a:moveTo>
                  <a:pt x="0" y="621323"/>
                </a:moveTo>
                <a:cubicBezTo>
                  <a:pt x="102577" y="537307"/>
                  <a:pt x="205154" y="453292"/>
                  <a:pt x="269631" y="363415"/>
                </a:cubicBezTo>
                <a:cubicBezTo>
                  <a:pt x="334108" y="273538"/>
                  <a:pt x="334108" y="142630"/>
                  <a:pt x="386862" y="82061"/>
                </a:cubicBezTo>
                <a:cubicBezTo>
                  <a:pt x="439616" y="21492"/>
                  <a:pt x="512885" y="10746"/>
                  <a:pt x="586154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843699" y="3022588"/>
            <a:ext cx="586154" cy="107475"/>
          </a:xfrm>
          <a:custGeom>
            <a:avLst/>
            <a:gdLst>
              <a:gd name="connsiteX0" fmla="*/ 0 w 586154"/>
              <a:gd name="connsiteY0" fmla="*/ 48859 h 107475"/>
              <a:gd name="connsiteX1" fmla="*/ 257908 w 586154"/>
              <a:gd name="connsiteY1" fmla="*/ 1967 h 107475"/>
              <a:gd name="connsiteX2" fmla="*/ 586154 w 586154"/>
              <a:gd name="connsiteY2" fmla="*/ 107475 h 107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6154" h="107475">
                <a:moveTo>
                  <a:pt x="0" y="48859"/>
                </a:moveTo>
                <a:cubicBezTo>
                  <a:pt x="80108" y="20528"/>
                  <a:pt x="160216" y="-7802"/>
                  <a:pt x="257908" y="1967"/>
                </a:cubicBezTo>
                <a:cubicBezTo>
                  <a:pt x="355600" y="11736"/>
                  <a:pt x="470877" y="59605"/>
                  <a:pt x="586154" y="107475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9048328" y="1556793"/>
            <a:ext cx="43204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>
                    <a:lumMod val="95000"/>
                  </a:schemeClr>
                </a:solidFill>
              </a:rPr>
              <a:t>T1</a:t>
            </a:r>
            <a:endParaRPr lang="zh-CN" altLang="en-US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9048328" y="2207859"/>
            <a:ext cx="432048" cy="30777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9048328" y="2917586"/>
            <a:ext cx="432048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en-US" altLang="zh-CN" sz="1400" dirty="0"/>
              <a:t>T1</a:t>
            </a:r>
            <a:endParaRPr lang="zh-CN" altLang="en-US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9048328" y="3568652"/>
            <a:ext cx="432048" cy="307777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T2</a:t>
            </a:r>
            <a:endParaRPr lang="zh-CN" altLang="en-US" dirty="0"/>
          </a:p>
        </p:txBody>
      </p:sp>
      <p:sp>
        <p:nvSpPr>
          <p:cNvPr id="9" name="任意多边形 8"/>
          <p:cNvSpPr/>
          <p:nvPr/>
        </p:nvSpPr>
        <p:spPr>
          <a:xfrm>
            <a:off x="8276493" y="1781908"/>
            <a:ext cx="773723" cy="433754"/>
          </a:xfrm>
          <a:custGeom>
            <a:avLst/>
            <a:gdLst>
              <a:gd name="connsiteX0" fmla="*/ 773723 w 773723"/>
              <a:gd name="connsiteY0" fmla="*/ 0 h 433754"/>
              <a:gd name="connsiteX1" fmla="*/ 433754 w 773723"/>
              <a:gd name="connsiteY1" fmla="*/ 93784 h 433754"/>
              <a:gd name="connsiteX2" fmla="*/ 222739 w 773723"/>
              <a:gd name="connsiteY2" fmla="*/ 363415 h 433754"/>
              <a:gd name="connsiteX3" fmla="*/ 0 w 773723"/>
              <a:gd name="connsiteY3" fmla="*/ 433754 h 433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433754">
                <a:moveTo>
                  <a:pt x="773723" y="0"/>
                </a:moveTo>
                <a:cubicBezTo>
                  <a:pt x="649654" y="16607"/>
                  <a:pt x="525585" y="33215"/>
                  <a:pt x="433754" y="93784"/>
                </a:cubicBezTo>
                <a:cubicBezTo>
                  <a:pt x="341923" y="154353"/>
                  <a:pt x="295031" y="306753"/>
                  <a:pt x="222739" y="363415"/>
                </a:cubicBezTo>
                <a:cubicBezTo>
                  <a:pt x="150447" y="420077"/>
                  <a:pt x="75223" y="426915"/>
                  <a:pt x="0" y="433754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8276492" y="2274278"/>
            <a:ext cx="762000" cy="184293"/>
          </a:xfrm>
          <a:custGeom>
            <a:avLst/>
            <a:gdLst>
              <a:gd name="connsiteX0" fmla="*/ 762000 w 762000"/>
              <a:gd name="connsiteY0" fmla="*/ 175846 h 184293"/>
              <a:gd name="connsiteX1" fmla="*/ 304800 w 762000"/>
              <a:gd name="connsiteY1" fmla="*/ 164123 h 184293"/>
              <a:gd name="connsiteX2" fmla="*/ 0 w 762000"/>
              <a:gd name="connsiteY2" fmla="*/ 0 h 18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184293">
                <a:moveTo>
                  <a:pt x="762000" y="175846"/>
                </a:moveTo>
                <a:cubicBezTo>
                  <a:pt x="596900" y="184638"/>
                  <a:pt x="431800" y="193431"/>
                  <a:pt x="304800" y="164123"/>
                </a:cubicBezTo>
                <a:cubicBezTo>
                  <a:pt x="177800" y="134815"/>
                  <a:pt x="88900" y="67407"/>
                  <a:pt x="0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任意多边形 14"/>
          <p:cNvSpPr/>
          <p:nvPr/>
        </p:nvSpPr>
        <p:spPr>
          <a:xfrm>
            <a:off x="8264769" y="3000826"/>
            <a:ext cx="762000" cy="94067"/>
          </a:xfrm>
          <a:custGeom>
            <a:avLst/>
            <a:gdLst>
              <a:gd name="connsiteX0" fmla="*/ 762000 w 762000"/>
              <a:gd name="connsiteY0" fmla="*/ 94067 h 94067"/>
              <a:gd name="connsiteX1" fmla="*/ 445477 w 762000"/>
              <a:gd name="connsiteY1" fmla="*/ 283 h 94067"/>
              <a:gd name="connsiteX2" fmla="*/ 0 w 762000"/>
              <a:gd name="connsiteY2" fmla="*/ 70621 h 94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0" h="94067">
                <a:moveTo>
                  <a:pt x="762000" y="94067"/>
                </a:moveTo>
                <a:cubicBezTo>
                  <a:pt x="667238" y="49129"/>
                  <a:pt x="572477" y="4191"/>
                  <a:pt x="445477" y="283"/>
                </a:cubicBezTo>
                <a:cubicBezTo>
                  <a:pt x="318477" y="-3625"/>
                  <a:pt x="159238" y="33498"/>
                  <a:pt x="0" y="70621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8276493" y="3165232"/>
            <a:ext cx="773723" cy="621323"/>
          </a:xfrm>
          <a:custGeom>
            <a:avLst/>
            <a:gdLst>
              <a:gd name="connsiteX0" fmla="*/ 773723 w 773723"/>
              <a:gd name="connsiteY0" fmla="*/ 621323 h 621323"/>
              <a:gd name="connsiteX1" fmla="*/ 527539 w 773723"/>
              <a:gd name="connsiteY1" fmla="*/ 515815 h 621323"/>
              <a:gd name="connsiteX2" fmla="*/ 304800 w 773723"/>
              <a:gd name="connsiteY2" fmla="*/ 117231 h 621323"/>
              <a:gd name="connsiteX3" fmla="*/ 0 w 773723"/>
              <a:gd name="connsiteY3" fmla="*/ 0 h 62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3723" h="621323">
                <a:moveTo>
                  <a:pt x="773723" y="621323"/>
                </a:moveTo>
                <a:cubicBezTo>
                  <a:pt x="689708" y="610576"/>
                  <a:pt x="605693" y="599830"/>
                  <a:pt x="527539" y="515815"/>
                </a:cubicBezTo>
                <a:cubicBezTo>
                  <a:pt x="449385" y="431800"/>
                  <a:pt x="392723" y="203200"/>
                  <a:pt x="304800" y="117231"/>
                </a:cubicBezTo>
                <a:cubicBezTo>
                  <a:pt x="216877" y="31262"/>
                  <a:pt x="108438" y="15631"/>
                  <a:pt x="0" y="0"/>
                </a:cubicBezTo>
              </a:path>
            </a:pathLst>
          </a:custGeom>
          <a:ln w="28575">
            <a:solidFill>
              <a:schemeClr val="tx1">
                <a:lumMod val="65000"/>
                <a:lumOff val="35000"/>
              </a:schemeClr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3201816" y="5301209"/>
            <a:ext cx="5785248" cy="931713"/>
            <a:chOff x="1677816" y="5301208"/>
            <a:chExt cx="5785248" cy="931713"/>
          </a:xfrm>
        </p:grpSpPr>
        <p:grpSp>
          <p:nvGrpSpPr>
            <p:cNvPr id="19" name="组合 18"/>
            <p:cNvGrpSpPr/>
            <p:nvPr/>
          </p:nvGrpSpPr>
          <p:grpSpPr>
            <a:xfrm>
              <a:off x="1691681" y="5301208"/>
              <a:ext cx="2879485" cy="360040"/>
              <a:chOff x="1691680" y="5301208"/>
              <a:chExt cx="5758970" cy="360040"/>
            </a:xfrm>
          </p:grpSpPr>
          <p:sp>
            <p:nvSpPr>
              <p:cNvPr id="30" name="矩形 29"/>
              <p:cNvSpPr/>
              <p:nvPr/>
            </p:nvSpPr>
            <p:spPr>
              <a:xfrm>
                <a:off x="1691680" y="5301208"/>
                <a:ext cx="720080" cy="3600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>
                        <a:lumMod val="95000"/>
                      </a:schemeClr>
                    </a:solidFill>
                  </a:rPr>
                  <a:t>T1</a:t>
                </a:r>
                <a:endPara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2411760" y="5301208"/>
                <a:ext cx="720080" cy="3600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>
                        <a:lumMod val="95000"/>
                      </a:schemeClr>
                    </a:solidFill>
                  </a:rPr>
                  <a:t>T2</a:t>
                </a:r>
                <a:endParaRPr lang="zh-CN" altLang="en-US" sz="1200" dirty="0"/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3131840" y="5301208"/>
                <a:ext cx="720080" cy="36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>
                        <a:lumMod val="95000"/>
                      </a:schemeClr>
                    </a:solidFill>
                  </a:rPr>
                  <a:t>T1</a:t>
                </a:r>
                <a:endParaRPr lang="zh-CN" altLang="en-US" sz="12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3851920" y="5301208"/>
                <a:ext cx="720080" cy="3600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>
                        <a:lumMod val="95000"/>
                      </a:schemeClr>
                    </a:solidFill>
                  </a:rPr>
                  <a:t>T2</a:t>
                </a:r>
                <a:endPara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4572000" y="5301208"/>
                <a:ext cx="720080" cy="3600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T2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292080" y="5301208"/>
                <a:ext cx="720080" cy="3600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T1</a:t>
                </a:r>
                <a:endParaRPr lang="zh-CN" altLang="en-US" sz="1200" dirty="0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6010490" y="5301208"/>
                <a:ext cx="720080" cy="3600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T1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6730570" y="5301208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>
                        <a:lumMod val="95000"/>
                      </a:schemeClr>
                    </a:solidFill>
                  </a:rPr>
                  <a:t>T1</a:t>
                </a:r>
                <a:endParaRPr lang="zh-CN" altLang="en-US" sz="12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677816" y="5805264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1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423665" y="5805264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3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143745" y="5816987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5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51920" y="5816987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7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592470" y="5821088"/>
              <a:ext cx="3600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9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293424" y="5821088"/>
              <a:ext cx="5747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11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940152" y="5832811"/>
              <a:ext cx="5400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baseline="-25000" dirty="0">
                  <a:solidFill>
                    <a:schemeClr val="accent2"/>
                  </a:solidFill>
                </a:rPr>
                <a:t>13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32240" y="5832811"/>
              <a:ext cx="4787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i="1" dirty="0">
                  <a:solidFill>
                    <a:schemeClr val="accent2"/>
                  </a:solidFill>
                </a:rPr>
                <a:t>t</a:t>
              </a:r>
              <a:r>
                <a:rPr lang="en-US" altLang="zh-CN" sz="2000" b="1" i="1" baseline="-25000" dirty="0">
                  <a:solidFill>
                    <a:schemeClr val="accent2"/>
                  </a:solidFill>
                </a:rPr>
                <a:t>15</a:t>
              </a:r>
              <a:endParaRPr lang="zh-CN" altLang="en-US" sz="2000" b="1" baseline="-25000" dirty="0">
                <a:solidFill>
                  <a:schemeClr val="accent2"/>
                </a:solidFill>
              </a:endParaRPr>
            </a:p>
          </p:txBody>
        </p:sp>
        <p:grpSp>
          <p:nvGrpSpPr>
            <p:cNvPr id="56" name="组合 55"/>
            <p:cNvGrpSpPr/>
            <p:nvPr/>
          </p:nvGrpSpPr>
          <p:grpSpPr>
            <a:xfrm>
              <a:off x="4583579" y="5301208"/>
              <a:ext cx="2879485" cy="360040"/>
              <a:chOff x="1691680" y="5301208"/>
              <a:chExt cx="5758970" cy="360040"/>
            </a:xfrm>
          </p:grpSpPr>
          <p:sp>
            <p:nvSpPr>
              <p:cNvPr id="57" name="矩形 56"/>
              <p:cNvSpPr/>
              <p:nvPr/>
            </p:nvSpPr>
            <p:spPr>
              <a:xfrm>
                <a:off x="1691680" y="5301208"/>
                <a:ext cx="720080" cy="3600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>
                        <a:lumMod val="95000"/>
                      </a:schemeClr>
                    </a:solidFill>
                  </a:rPr>
                  <a:t>T1</a:t>
                </a:r>
                <a:endPara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2411760" y="5301208"/>
                <a:ext cx="720080" cy="3600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T1</a:t>
                </a:r>
                <a:endParaRPr lang="zh-CN" altLang="en-US" sz="1200" dirty="0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131840" y="5301208"/>
                <a:ext cx="720080" cy="360040"/>
              </a:xfrm>
              <a:prstGeom prst="rect">
                <a:avLst/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>
                        <a:lumMod val="95000"/>
                      </a:schemeClr>
                    </a:solidFill>
                  </a:rPr>
                  <a:t>T2</a:t>
                </a:r>
                <a:endParaRPr lang="zh-CN" altLang="en-US" sz="12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51920" y="5301208"/>
                <a:ext cx="720080" cy="360040"/>
              </a:xfrm>
              <a:prstGeom prst="rect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>
                        <a:lumMod val="95000"/>
                      </a:schemeClr>
                    </a:solidFill>
                  </a:rPr>
                  <a:t>T2</a:t>
                </a:r>
                <a:endParaRPr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572000" y="5301208"/>
                <a:ext cx="720080" cy="3600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T2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292080" y="5301208"/>
                <a:ext cx="720080" cy="360040"/>
              </a:xfrm>
              <a:prstGeom prst="rect">
                <a:avLst/>
              </a:prstGeom>
              <a:solidFill>
                <a:schemeClr val="accent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dirty="0"/>
                  <a:t>T2</a:t>
                </a:r>
                <a:endParaRPr lang="zh-CN" altLang="en-US" sz="1200" dirty="0"/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6010490" y="5301208"/>
                <a:ext cx="720080" cy="360040"/>
              </a:xfrm>
              <a:prstGeom prst="rect">
                <a:avLst/>
              </a:prstGeom>
              <a:solidFill>
                <a:schemeClr val="accent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/>
                    </a:solidFill>
                  </a:rPr>
                  <a:t>T1</a:t>
                </a:r>
                <a:endParaRPr lang="zh-CN" altLang="en-US" sz="12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730570" y="5301208"/>
                <a:ext cx="720080" cy="36004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200" b="1" dirty="0">
                    <a:solidFill>
                      <a:schemeClr val="bg1">
                        <a:lumMod val="95000"/>
                      </a:schemeClr>
                    </a:solidFill>
                  </a:rPr>
                  <a:t>T2</a:t>
                </a:r>
                <a:endParaRPr lang="zh-CN" altLang="en-US" sz="1200" b="1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sp>
        <p:nvSpPr>
          <p:cNvPr id="65" name="object 2">
            <a:extLst>
              <a:ext uri="{FF2B5EF4-FFF2-40B4-BE49-F238E27FC236}">
                <a16:creationId xmlns:a16="http://schemas.microsoft.com/office/drawing/2014/main" id="{722448BF-BEFE-154F-BF56-6CBFD90D0C82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线程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95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47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90B44D5-85D5-2745-A52A-11E3E27BF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22" y="1132456"/>
            <a:ext cx="3528392" cy="2925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6C7D4E-65C2-8649-8FA5-726150D0A477}"/>
              </a:ext>
            </a:extLst>
          </p:cNvPr>
          <p:cNvSpPr/>
          <p:nvPr/>
        </p:nvSpPr>
        <p:spPr>
          <a:xfrm>
            <a:off x="982410" y="2356592"/>
            <a:ext cx="1944216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4ECE60EF-78E4-0E4B-9B6D-60DDABBC8977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2926626" y="1128598"/>
            <a:ext cx="2346753" cy="1372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EE6C0AF5-E9EC-AA45-B70B-2643FE9DFA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783" y="2233835"/>
            <a:ext cx="7332801" cy="456753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5544ED51-D003-9240-8BAC-192E4479CC21}"/>
              </a:ext>
            </a:extLst>
          </p:cNvPr>
          <p:cNvSpPr txBox="1"/>
          <p:nvPr/>
        </p:nvSpPr>
        <p:spPr>
          <a:xfrm>
            <a:off x="8551049" y="3131467"/>
            <a:ext cx="2495782" cy="1674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7030A0"/>
                </a:solidFill>
              </a:rPr>
              <a:t>客户端不断去买票</a:t>
            </a:r>
            <a:r>
              <a:rPr kumimoji="1" lang="en-US" altLang="zh-CN" sz="1400" dirty="0">
                <a:solidFill>
                  <a:srgbClr val="7030A0"/>
                </a:solidFill>
              </a:rPr>
              <a:t>while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7030A0"/>
                </a:solidFill>
              </a:rPr>
              <a:t>用</a:t>
            </a:r>
            <a:r>
              <a:rPr kumimoji="1" lang="en-US" altLang="zh-CN" sz="1400" dirty="0">
                <a:solidFill>
                  <a:srgbClr val="7030A0"/>
                </a:solidFill>
              </a:rPr>
              <a:t>sleep</a:t>
            </a:r>
            <a:r>
              <a:rPr kumimoji="1" lang="zh-CN" altLang="en-US" sz="1400" dirty="0">
                <a:solidFill>
                  <a:srgbClr val="7030A0"/>
                </a:solidFill>
              </a:rPr>
              <a:t>模拟买票的一些非同步操作</a:t>
            </a:r>
            <a:endParaRPr kumimoji="1" lang="en-US" altLang="zh-CN" sz="1400" dirty="0">
              <a:solidFill>
                <a:srgbClr val="7030A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sz="1400" dirty="0">
                <a:solidFill>
                  <a:srgbClr val="7030A0"/>
                </a:solidFill>
              </a:rPr>
              <a:t>对购票操作加锁，确保同步，并打印票面信息</a:t>
            </a: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B39CB965-B9D7-5F4D-87E4-1BD58B85C87C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926626" y="2500608"/>
            <a:ext cx="1093157" cy="20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bject 2">
            <a:extLst>
              <a:ext uri="{FF2B5EF4-FFF2-40B4-BE49-F238E27FC236}">
                <a16:creationId xmlns:a16="http://schemas.microsoft.com/office/drawing/2014/main" id="{5AE2AFD1-8284-3245-AB0A-FEAD6D34B8F3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（多线程购票）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480A5E-6A10-964F-B22E-9671EFE377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379" y="230966"/>
            <a:ext cx="4525561" cy="17952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B3C212D9-0804-8846-8034-761868CD69F9}"/>
              </a:ext>
            </a:extLst>
          </p:cNvPr>
          <p:cNvSpPr txBox="1"/>
          <p:nvPr/>
        </p:nvSpPr>
        <p:spPr>
          <a:xfrm>
            <a:off x="8244321" y="15552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7030A0"/>
                </a:solidFill>
              </a:rPr>
              <a:t>建立和</a:t>
            </a:r>
            <a:r>
              <a:rPr kumimoji="1" lang="en-US" altLang="zh-CN" dirty="0">
                <a:solidFill>
                  <a:srgbClr val="7030A0"/>
                </a:solidFill>
              </a:rPr>
              <a:t>server</a:t>
            </a:r>
            <a:r>
              <a:rPr kumimoji="1" lang="zh-CN" altLang="en-US" dirty="0">
                <a:solidFill>
                  <a:srgbClr val="7030A0"/>
                </a:solidFill>
              </a:rPr>
              <a:t>的联系</a:t>
            </a:r>
          </a:p>
        </p:txBody>
      </p:sp>
    </p:spTree>
    <p:extLst>
      <p:ext uri="{BB962C8B-B14F-4D97-AF65-F5344CB8AC3E}">
        <p14:creationId xmlns:p14="http://schemas.microsoft.com/office/powerpoint/2010/main" val="7541159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90B44D5-85D5-2745-A52A-11E3E27BF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1196752"/>
            <a:ext cx="3528392" cy="2925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6C7D4E-65C2-8649-8FA5-726150D0A477}"/>
              </a:ext>
            </a:extLst>
          </p:cNvPr>
          <p:cNvSpPr/>
          <p:nvPr/>
        </p:nvSpPr>
        <p:spPr>
          <a:xfrm>
            <a:off x="1505249" y="3573016"/>
            <a:ext cx="1944216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3441FF-7CED-8C4E-8488-2CBCDB3AA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25" y="1340768"/>
            <a:ext cx="5031271" cy="46681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7A33281-D5C3-FE48-8572-012063C13974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3449465" y="3674863"/>
            <a:ext cx="1991160" cy="4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2CF80F1F-6797-5740-809B-7C3D9006DFE6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（多线程购票）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21981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90B44D5-85D5-2745-A52A-11E3E27BF4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29" y="1196752"/>
            <a:ext cx="3528392" cy="29259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6C7D4E-65C2-8649-8FA5-726150D0A477}"/>
              </a:ext>
            </a:extLst>
          </p:cNvPr>
          <p:cNvSpPr/>
          <p:nvPr/>
        </p:nvSpPr>
        <p:spPr>
          <a:xfrm>
            <a:off x="1505249" y="3573016"/>
            <a:ext cx="1944216" cy="2880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3441FF-7CED-8C4E-8488-2CBCDB3AA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25" y="1340768"/>
            <a:ext cx="5031271" cy="46681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B7A33281-D5C3-FE48-8572-012063C13974}"/>
              </a:ext>
            </a:extLst>
          </p:cNvPr>
          <p:cNvCxnSpPr>
            <a:stCxn id="7" idx="3"/>
            <a:endCxn id="5" idx="1"/>
          </p:cNvCxnSpPr>
          <p:nvPr/>
        </p:nvCxnSpPr>
        <p:spPr>
          <a:xfrm flipV="1">
            <a:off x="3449465" y="3674863"/>
            <a:ext cx="1991160" cy="42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bject 2">
            <a:extLst>
              <a:ext uri="{FF2B5EF4-FFF2-40B4-BE49-F238E27FC236}">
                <a16:creationId xmlns:a16="http://schemas.microsoft.com/office/drawing/2014/main" id="{2CF80F1F-6797-5740-809B-7C3D9006DFE6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（多线程购票）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555576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26B2EE0-454A-B844-A14A-8C86CEA9D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9962" y="602535"/>
            <a:ext cx="5020828" cy="60212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object 2">
            <a:extLst>
              <a:ext uri="{FF2B5EF4-FFF2-40B4-BE49-F238E27FC236}">
                <a16:creationId xmlns:a16="http://schemas.microsoft.com/office/drawing/2014/main" id="{41A2EE30-24C2-5249-80B2-74FD866F3703}"/>
              </a:ext>
            </a:extLst>
          </p:cNvPr>
          <p:cNvSpPr txBox="1"/>
          <p:nvPr/>
        </p:nvSpPr>
        <p:spPr>
          <a:xfrm>
            <a:off x="457199" y="381000"/>
            <a:ext cx="707896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 </a:t>
            </a: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—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实例</a:t>
            </a:r>
            <a:r>
              <a:rPr lang="en-US" altLang="zh-CN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2</a:t>
            </a:r>
            <a:r>
              <a:rPr lang="zh-CN" altLang="en-US" sz="2400" b="1" spc="-5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（多线程购票）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02AA88E-E637-FA41-9B96-2740003138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84" y="1279084"/>
            <a:ext cx="5031271" cy="46681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771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351584" y="1628800"/>
            <a:ext cx="309634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多线程最大优势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279576" y="2117756"/>
            <a:ext cx="77048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提高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CPU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整体利用率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提高响应速度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最大限度发挥多处理器系统的性能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351584" y="4455620"/>
            <a:ext cx="3096344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>
                    <a:lumMod val="95000"/>
                  </a:schemeClr>
                </a:solidFill>
                <a:latin typeface="微软雅黑" pitchFamily="34" charset="-122"/>
                <a:ea typeface="微软雅黑" pitchFamily="34" charset="-122"/>
              </a:rPr>
              <a:t>应用场景示例</a:t>
            </a:r>
            <a:endParaRPr lang="en-US" altLang="zh-CN" sz="2800" dirty="0">
              <a:solidFill>
                <a:schemeClr val="bg1">
                  <a:lumMod val="9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279576" y="4924325"/>
            <a:ext cx="7704856" cy="1316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磁盘</a:t>
            </a: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I/O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中的文件读写处理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p"/>
            </a:pPr>
            <a:r>
              <a:rPr lang="en-US" altLang="zh-C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C/S</a:t>
            </a:r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  <a:ea typeface="微软雅黑" pitchFamily="34" charset="-122"/>
              </a:rPr>
              <a:t>架构中的服务请求处理</a:t>
            </a:r>
            <a:endParaRPr lang="en-US" altLang="zh-CN" sz="2800" dirty="0">
              <a:solidFill>
                <a:schemeClr val="tx1">
                  <a:lumMod val="65000"/>
                  <a:lumOff val="35000"/>
                </a:schemeClr>
              </a:solidFill>
              <a:latin typeface="Calibri" pitchFamily="34" charset="0"/>
              <a:ea typeface="微软雅黑" pitchFamily="34" charset="-122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776981A2-B10D-CD4B-9F33-94E7FABF9E1C}"/>
              </a:ext>
            </a:extLst>
          </p:cNvPr>
          <p:cNvSpPr txBox="1"/>
          <p:nvPr/>
        </p:nvSpPr>
        <p:spPr>
          <a:xfrm>
            <a:off x="457199" y="381000"/>
            <a:ext cx="59224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95"/>
              </a:spcBef>
            </a:pPr>
            <a:r>
              <a:rPr lang="en-US" altLang="zh-CN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Sec-9:</a:t>
            </a:r>
            <a:r>
              <a:rPr lang="zh-CN" altLang="en-US" sz="2800" b="1" spc="-5" dirty="0">
                <a:solidFill>
                  <a:schemeClr val="tx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/>
              </a:rPr>
              <a:t> 多线程编程</a:t>
            </a:r>
            <a:endParaRPr lang="zh-CN" altLang="en-US" sz="2800" b="1" spc="-5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9318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62806</TotalTime>
  <Words>4941</Words>
  <Application>Microsoft Macintosh PowerPoint</Application>
  <PresentationFormat>宽屏</PresentationFormat>
  <Paragraphs>1023</Paragraphs>
  <Slides>83</Slides>
  <Notes>83</Notes>
  <HiddenSlides>8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2" baseType="lpstr">
      <vt:lpstr>Microsoft YaHei</vt:lpstr>
      <vt:lpstr>Microsoft YaHei</vt:lpstr>
      <vt:lpstr>Arial</vt:lpstr>
      <vt:lpstr>Calibri</vt:lpstr>
      <vt:lpstr>Calibri Light</vt:lpstr>
      <vt:lpstr>Comic Sans MS</vt:lpstr>
      <vt:lpstr>Tahoma</vt:lpstr>
      <vt:lpstr>Wingdings</vt:lpstr>
      <vt:lpstr>Office 主题</vt:lpstr>
      <vt:lpstr>JAVA语言程序设计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Thread creation</vt:lpstr>
      <vt:lpstr>Thread creation</vt:lpstr>
      <vt:lpstr>Thread creation</vt:lpstr>
      <vt:lpstr>Thread creation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Thread synchronize</vt:lpstr>
      <vt:lpstr>PowerPoint 演示文稿</vt:lpstr>
      <vt:lpstr>PowerPoint 演示文稿</vt:lpstr>
      <vt:lpstr>PowerPoint 演示文稿</vt:lpstr>
      <vt:lpstr>More about Thread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Sampling-based Hybrid Approximate Query Processing System in the Cloud</dc:title>
  <dc:creator>wyxallen</dc:creator>
  <cp:lastModifiedBy>lsswyx@gmail.com</cp:lastModifiedBy>
  <cp:revision>2708</cp:revision>
  <dcterms:created xsi:type="dcterms:W3CDTF">2014-08-07T06:31:00Z</dcterms:created>
  <dcterms:modified xsi:type="dcterms:W3CDTF">2023-05-16T01:36:27Z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2052-10.1.0.6690</vt:lpwstr>
  </property>
</Properties>
</file>