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9933"/>
    <a:srgbClr val="000099"/>
    <a:srgbClr val="3333CC"/>
    <a:srgbClr val="003399"/>
    <a:srgbClr val="993300"/>
    <a:srgbClr val="77804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212" autoAdjust="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26B8CE-423A-4C8E-98B1-14F7D1871A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E8077A-F549-4554-99A4-C5014008FD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62DB6-7390-4EB0-BDF6-49A519C2FDB4}" type="slidenum">
              <a:rPr lang="en-US"/>
              <a:pPr/>
              <a:t>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2B808-F370-488B-B622-59BC4B9A3F92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9D9EA-621E-4461-9790-3743A160397D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work</a:t>
            </a:r>
          </a:p>
          <a:p>
            <a:r>
              <a:rPr lang="en-US"/>
              <a:t>Details are vital</a:t>
            </a:r>
          </a:p>
          <a:p>
            <a:r>
              <a:rPr lang="en-US"/>
              <a:t>Accurately and positively reflect your experience and value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28FA0-9F5A-406B-8531-41520187B0F8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Include as much detail as possible, and mention any specific equipment, regulations, and programs exposed to</a:t>
            </a:r>
          </a:p>
          <a:p>
            <a:r>
              <a:rPr lang="en-US"/>
              <a:t>Did you write reports, memos, investigations, manuals, or instructions?</a:t>
            </a:r>
          </a:p>
          <a:p>
            <a:r>
              <a:rPr lang="en-US"/>
              <a:t>Did you use AutoCad, specific utilities, equipment, or methods/techniques?</a:t>
            </a:r>
          </a:p>
          <a:p>
            <a:r>
              <a:rPr lang="en-US"/>
              <a:t>Did you work in a project team or independently?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B2F31-2F2E-4801-A760-31D000BA4B01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Never use pronouns</a:t>
            </a:r>
          </a:p>
          <a:p>
            <a:r>
              <a:rPr lang="en-US"/>
              <a:t>Show example:</a:t>
            </a:r>
          </a:p>
          <a:p>
            <a:r>
              <a:rPr lang="en-US"/>
              <a:t>Administered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0A933-70B9-48CF-8811-3C4167227777}" type="slidenum">
              <a:rPr lang="en-US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1CC94-E59A-4659-B092-523757930D5B}" type="slidenum">
              <a:rPr lang="en-US"/>
              <a:pPr/>
              <a:t>15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when you don’t have work experience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D0FBC-5573-413F-916A-03F09C089BC7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use all caps</a:t>
            </a:r>
          </a:p>
          <a:p>
            <a:r>
              <a:rPr lang="en-US"/>
              <a:t>Keep consistency throughout resumes: bullets, bold, spacing</a:t>
            </a:r>
          </a:p>
          <a:p>
            <a:r>
              <a:rPr lang="en-US"/>
              <a:t>Have someone else review resume, error are inexcusable</a:t>
            </a:r>
          </a:p>
          <a:p>
            <a:r>
              <a:rPr lang="en-US"/>
              <a:t>After you have finished getting assistance with resume have a 3</a:t>
            </a:r>
            <a:r>
              <a:rPr lang="en-US" baseline="30000"/>
              <a:t>rd</a:t>
            </a:r>
            <a:r>
              <a:rPr lang="en-US"/>
              <a:t> party review; b/c after you have looked at the same document several times, you begin to skip over things b/c you become familiar with the document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FF8B-707C-4734-AD95-48FA3D1AF5DA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386D6-B4AD-4E1E-9224-6A19A3823DE9}" type="slidenum">
              <a:rPr lang="en-US"/>
              <a:pPr/>
              <a:t>18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C0B21-D472-4776-B88F-89DEE9E0CD44}" type="slidenum">
              <a:rPr lang="en-US"/>
              <a:pPr/>
              <a:t>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Recruiters</a:t>
            </a:r>
          </a:p>
          <a:p>
            <a:r>
              <a:rPr lang="en-US"/>
              <a:t>Self presentation</a:t>
            </a:r>
          </a:p>
          <a:p>
            <a:r>
              <a:rPr lang="en-US"/>
              <a:t>Focus on certain areas and they know where their eye needs to go</a:t>
            </a:r>
          </a:p>
          <a:p>
            <a:r>
              <a:rPr lang="en-US"/>
              <a:t>Only takes 10-30 seconds to review each resume</a:t>
            </a:r>
          </a:p>
          <a:p>
            <a:r>
              <a:rPr lang="en-US"/>
              <a:t>Error-free document</a:t>
            </a:r>
          </a:p>
          <a:p>
            <a:r>
              <a:rPr lang="en-US"/>
              <a:t>Must have proofread by at least 3 people.</a:t>
            </a:r>
          </a:p>
          <a:p>
            <a:r>
              <a:rPr lang="en-US"/>
              <a:t>Run spell check</a:t>
            </a:r>
          </a:p>
          <a:p>
            <a:r>
              <a:rPr lang="en-US"/>
              <a:t>Reflection of you</a:t>
            </a:r>
          </a:p>
          <a:p>
            <a:r>
              <a:rPr lang="en-US"/>
              <a:t>Will show value of your work</a:t>
            </a:r>
          </a:p>
          <a:p>
            <a:r>
              <a:rPr lang="en-US"/>
              <a:t>Scannable document</a:t>
            </a:r>
          </a:p>
          <a:p>
            <a:r>
              <a:rPr lang="en-US"/>
              <a:t>No lines, </a:t>
            </a:r>
          </a:p>
          <a:p>
            <a:r>
              <a:rPr lang="en-US"/>
              <a:t>Bullets okay</a:t>
            </a:r>
          </a:p>
          <a:p>
            <a:r>
              <a:rPr lang="en-US"/>
              <a:t>More and more resumes are being scan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7D533-BCC3-486E-A4C7-FDF722FF7BF6}" type="slidenum">
              <a:rPr lang="en-US"/>
              <a:pPr/>
              <a:t>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Resume to get the interview</a:t>
            </a:r>
          </a:p>
          <a:p>
            <a:r>
              <a:rPr lang="en-US"/>
              <a:t>From interview get the job</a:t>
            </a:r>
          </a:p>
          <a:p>
            <a:endParaRPr lang="en-US"/>
          </a:p>
          <a:p>
            <a:r>
              <a:rPr lang="en-US"/>
              <a:t>Resume first sell pitch; telling who you are; a reflection of your work</a:t>
            </a:r>
          </a:p>
          <a:p>
            <a:endParaRPr lang="en-US"/>
          </a:p>
          <a:p>
            <a:r>
              <a:rPr lang="en-US"/>
              <a:t>Accomplishments</a:t>
            </a:r>
          </a:p>
          <a:p>
            <a:r>
              <a:rPr lang="en-US"/>
              <a:t>Scholarships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7DF08-5577-477B-BC2B-C8EF2A210E4C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In a job search what are you selling?</a:t>
            </a:r>
          </a:p>
          <a:p>
            <a:r>
              <a:rPr lang="en-US" sz="1000" dirty="0"/>
              <a:t>We are all shy about talking about yourself.  </a:t>
            </a:r>
          </a:p>
          <a:p>
            <a:r>
              <a:rPr lang="en-US" sz="1000" dirty="0"/>
              <a:t>The resume helps you talk about you and what you have to offer</a:t>
            </a:r>
          </a:p>
          <a:p>
            <a:r>
              <a:rPr lang="en-US" sz="1000" dirty="0"/>
              <a:t>When you get ready to do that you have to think about the things you have to market yourself.</a:t>
            </a:r>
          </a:p>
          <a:p>
            <a:r>
              <a:rPr lang="en-US" sz="1000" dirty="0"/>
              <a:t>Job experience:  </a:t>
            </a:r>
          </a:p>
          <a:p>
            <a:r>
              <a:rPr lang="en-US" sz="1000" dirty="0"/>
              <a:t>Some students apologize for not having engineering related work experience.</a:t>
            </a:r>
          </a:p>
          <a:p>
            <a:r>
              <a:rPr lang="en-US" sz="1000" dirty="0"/>
              <a:t>As an underclassman you have not had the opportunity to work in engineering, but other job experience markets you.</a:t>
            </a:r>
          </a:p>
          <a:p>
            <a:r>
              <a:rPr lang="en-US" sz="1000" dirty="0"/>
              <a:t>GPA</a:t>
            </a:r>
          </a:p>
          <a:p>
            <a:r>
              <a:rPr lang="en-US" sz="1000" dirty="0"/>
              <a:t>A lot of companies look at GPA, but they also look at the total student and not GPA alone… </a:t>
            </a:r>
          </a:p>
          <a:p>
            <a:r>
              <a:rPr lang="en-US" sz="1000" dirty="0"/>
              <a:t>GPA is either an eliminator or qualifier.</a:t>
            </a:r>
          </a:p>
          <a:p>
            <a:r>
              <a:rPr lang="en-US" sz="1000" dirty="0"/>
              <a:t>Leadership Skills</a:t>
            </a:r>
          </a:p>
          <a:p>
            <a:r>
              <a:rPr lang="en-US" sz="1000" dirty="0"/>
              <a:t>Encourage students to join organizations.</a:t>
            </a:r>
          </a:p>
          <a:p>
            <a:r>
              <a:rPr lang="en-US" sz="1000" dirty="0"/>
              <a:t>We all cannot be president, but everyone has something to offer through teamwork and assisting general body.</a:t>
            </a:r>
          </a:p>
          <a:p>
            <a:r>
              <a:rPr lang="en-US" sz="1000" dirty="0"/>
              <a:t>We can all join something.</a:t>
            </a:r>
          </a:p>
          <a:p>
            <a:r>
              <a:rPr lang="en-US" sz="1000" dirty="0"/>
              <a:t>Computer Skills</a:t>
            </a:r>
          </a:p>
          <a:p>
            <a:r>
              <a:rPr lang="en-US" sz="1000" dirty="0"/>
              <a:t>Computer skills market you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0CA9A-AAF4-4B63-9821-FBCE4CA0E443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68BE4-4024-4E58-B040-D32D58557D42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1ACE8-6CD3-4D09-B54D-A7B03297BC37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69AF-B306-4C74-AEF9-1F83D396A288}" type="slidenum">
              <a:rPr lang="en-US"/>
              <a:pPr/>
              <a:t>8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7DD4B-C70C-4CC1-9E8F-BB74B07E5B8E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line on resume</a:t>
            </a:r>
          </a:p>
          <a:p>
            <a:r>
              <a:rPr lang="en-US"/>
              <a:t>*distinguishes what you are looking for</a:t>
            </a:r>
          </a:p>
          <a:p>
            <a:r>
              <a:rPr lang="en-US"/>
              <a:t>*statement can either be broad or specific</a:t>
            </a:r>
          </a:p>
          <a:p>
            <a:r>
              <a:rPr lang="en-US"/>
              <a:t>*broad, for open searches at career fairs</a:t>
            </a:r>
          </a:p>
          <a:p>
            <a:r>
              <a:rPr lang="en-US"/>
              <a:t>*specific, for the special </a:t>
            </a:r>
          </a:p>
          <a:p>
            <a:endParaRPr lang="en-US"/>
          </a:p>
          <a:p>
            <a:r>
              <a:rPr lang="en-US"/>
              <a:t>Seeking summer internship as a chemical engineer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176213" y="4149725"/>
            <a:ext cx="8856662" cy="836613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983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132388"/>
            <a:ext cx="8836025" cy="649287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9845" name="Rectangle 5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9846" name="Rectangle 5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9847" name="Rectangle 5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148977-B741-4E44-ADCA-6CBDC2962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BCD8C-A94A-4471-AAB5-480BA43EE1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476250"/>
            <a:ext cx="2087563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113462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05404-7141-453C-9408-E0B420A5C5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2FACAB-088F-469C-9631-277083A6E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D41818-ECB5-406B-8B94-330ED689F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494D8-FEC5-4C9E-9447-34FCDACEA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3732B-5F56-4473-B6FD-41DEB9091C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BC468-E417-4A13-81FE-124DA007B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989FD-BDE7-4767-BE27-E7D6DE7D8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55C6-C04C-41A7-9DA6-E9F74BAA6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28451-3EB8-4A3A-B1AF-C75F70A9B8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88B34-93DD-4E21-8FE4-36C169CF7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0AC7-E842-440D-9C82-1CB680ADA9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09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83534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8810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3534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8846" name="Rectangle 7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8847" name="Rectangle 7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8848" name="Rectangle 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7A85B51-0B0F-4166-886C-B0562609EE4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r.uh.edu/care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Your </a:t>
            </a:r>
            <a:r>
              <a:rPr lang="en-US" dirty="0" smtClean="0">
                <a:solidFill>
                  <a:srgbClr val="800000"/>
                </a:solidFill>
              </a:rPr>
              <a:t>Personal Marketing Tool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0"/>
            <a:ext cx="6400800" cy="2190768"/>
          </a:xfrm>
        </p:spPr>
        <p:txBody>
          <a:bodyPr/>
          <a:lstStyle/>
          <a:p>
            <a:r>
              <a:rPr lang="en-US" sz="3000" dirty="0" smtClean="0"/>
              <a:t>Vita Como</a:t>
            </a:r>
            <a:endParaRPr lang="en-US" sz="3000" dirty="0"/>
          </a:p>
          <a:p>
            <a:r>
              <a:rPr lang="en-US" sz="2900" dirty="0" smtClean="0"/>
              <a:t>Senior Director</a:t>
            </a:r>
          </a:p>
          <a:p>
            <a:r>
              <a:rPr lang="en-US" sz="2900" dirty="0" smtClean="0"/>
              <a:t>Professional Development</a:t>
            </a:r>
            <a:endParaRPr lang="en-US" sz="2900" dirty="0"/>
          </a:p>
          <a:p>
            <a:r>
              <a:rPr lang="en-US" sz="2600" dirty="0"/>
              <a:t>Engineering Career Center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MCj03825770000[1]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1143000"/>
            <a:ext cx="2209800" cy="2211388"/>
          </a:xfr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Education	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5486400" cy="4525963"/>
          </a:xfrm>
        </p:spPr>
        <p:txBody>
          <a:bodyPr/>
          <a:lstStyle/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Reverse chronological order, most recent degree first</a:t>
            </a:r>
          </a:p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Major, minor or concentration</a:t>
            </a:r>
          </a:p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GPA (cumulative and major)</a:t>
            </a:r>
          </a:p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Classification</a:t>
            </a:r>
          </a:p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Expected date of graduation</a:t>
            </a:r>
          </a:p>
          <a:p>
            <a:pPr marL="228600" indent="-228600">
              <a:lnSpc>
                <a:spcPct val="150000"/>
              </a:lnSpc>
            </a:pPr>
            <a:r>
              <a:rPr lang="en-US" sz="2500" dirty="0" smtClean="0"/>
              <a:t>Relevant course work</a:t>
            </a:r>
            <a:endParaRPr lang="en-US" sz="2500" dirty="0"/>
          </a:p>
        </p:txBody>
      </p:sp>
      <p:pic>
        <p:nvPicPr>
          <p:cNvPr id="24580" name="Picture 4" descr="MCj025066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4343400"/>
            <a:ext cx="2100263" cy="1971675"/>
          </a:xfrm>
          <a:prstGeom prst="rect">
            <a:avLst/>
          </a:prstGeom>
          <a:noFill/>
        </p:spPr>
      </p:pic>
      <p:pic>
        <p:nvPicPr>
          <p:cNvPr id="24582" name="Picture 6" descr="MCj00886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0625" y="2971800"/>
            <a:ext cx="1603375" cy="183673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Experience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Current/past employment</a:t>
            </a:r>
          </a:p>
          <a:p>
            <a:pPr>
              <a:spcAft>
                <a:spcPts val="1000"/>
              </a:spcAft>
            </a:pPr>
            <a:r>
              <a:rPr lang="en-US" dirty="0"/>
              <a:t>Internships</a:t>
            </a:r>
          </a:p>
          <a:p>
            <a:pPr>
              <a:spcAft>
                <a:spcPts val="1000"/>
              </a:spcAft>
            </a:pPr>
            <a:r>
              <a:rPr lang="en-US" dirty="0"/>
              <a:t>Co-ops</a:t>
            </a:r>
          </a:p>
          <a:p>
            <a:pPr>
              <a:spcAft>
                <a:spcPts val="1000"/>
              </a:spcAft>
            </a:pPr>
            <a:r>
              <a:rPr lang="en-US" dirty="0"/>
              <a:t>Volunteer work</a:t>
            </a:r>
          </a:p>
          <a:p>
            <a:pPr>
              <a:spcAft>
                <a:spcPts val="1000"/>
              </a:spcAft>
            </a:pPr>
            <a:r>
              <a:rPr lang="en-US" dirty="0"/>
              <a:t>Projects</a:t>
            </a:r>
          </a:p>
          <a:p>
            <a:pPr>
              <a:spcAft>
                <a:spcPts val="1000"/>
              </a:spcAft>
            </a:pPr>
            <a:r>
              <a:rPr lang="en-US" dirty="0"/>
              <a:t>Presentations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Professional Descriptions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Reverse chronological order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Employer, Organization </a:t>
            </a:r>
            <a:r>
              <a:rPr lang="en-US" sz="2800" dirty="0"/>
              <a:t>name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Job Title/Position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Location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Dates (Month and Year)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Use action verbs to describe duties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buzz words, industry specific terms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Quantify duties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Verbs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Organized</a:t>
            </a:r>
          </a:p>
          <a:p>
            <a:pPr>
              <a:spcAft>
                <a:spcPts val="600"/>
              </a:spcAft>
            </a:pPr>
            <a:r>
              <a:rPr lang="en-US" dirty="0"/>
              <a:t>Developed</a:t>
            </a:r>
          </a:p>
          <a:p>
            <a:pPr>
              <a:spcAft>
                <a:spcPts val="600"/>
              </a:spcAft>
            </a:pPr>
            <a:r>
              <a:rPr lang="en-US" dirty="0"/>
              <a:t>Analyzed</a:t>
            </a:r>
          </a:p>
          <a:p>
            <a:pPr>
              <a:spcAft>
                <a:spcPts val="600"/>
              </a:spcAft>
            </a:pPr>
            <a:r>
              <a:rPr lang="en-US" dirty="0"/>
              <a:t>Identified</a:t>
            </a:r>
          </a:p>
          <a:p>
            <a:pPr>
              <a:spcAft>
                <a:spcPts val="600"/>
              </a:spcAft>
            </a:pPr>
            <a:r>
              <a:rPr lang="en-US" dirty="0"/>
              <a:t>Counseled, advised</a:t>
            </a:r>
          </a:p>
          <a:p>
            <a:pPr>
              <a:spcAft>
                <a:spcPts val="600"/>
              </a:spcAft>
            </a:pPr>
            <a:r>
              <a:rPr lang="en-US" dirty="0"/>
              <a:t>Communicated</a:t>
            </a:r>
          </a:p>
          <a:p>
            <a:pPr>
              <a:spcAft>
                <a:spcPts val="600"/>
              </a:spcAft>
            </a:pPr>
            <a:r>
              <a:rPr lang="en-US" dirty="0"/>
              <a:t>Conveyed</a:t>
            </a:r>
          </a:p>
          <a:p>
            <a:pPr>
              <a:spcAft>
                <a:spcPts val="600"/>
              </a:spcAft>
            </a:pPr>
            <a:r>
              <a:rPr lang="en-US" dirty="0"/>
              <a:t>Prepared</a:t>
            </a: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Promote</a:t>
            </a:r>
          </a:p>
          <a:p>
            <a:pPr>
              <a:spcAft>
                <a:spcPts val="600"/>
              </a:spcAft>
            </a:pPr>
            <a:r>
              <a:rPr lang="en-US" dirty="0"/>
              <a:t>Assign</a:t>
            </a:r>
          </a:p>
          <a:p>
            <a:pPr>
              <a:spcAft>
                <a:spcPts val="600"/>
              </a:spcAft>
            </a:pPr>
            <a:r>
              <a:rPr lang="en-US" dirty="0"/>
              <a:t>Compute</a:t>
            </a:r>
          </a:p>
          <a:p>
            <a:pPr>
              <a:spcAft>
                <a:spcPts val="600"/>
              </a:spcAft>
            </a:pPr>
            <a:r>
              <a:rPr lang="en-US" dirty="0"/>
              <a:t>Built</a:t>
            </a:r>
          </a:p>
          <a:p>
            <a:pPr>
              <a:spcAft>
                <a:spcPts val="600"/>
              </a:spcAft>
            </a:pPr>
            <a:r>
              <a:rPr lang="en-US" dirty="0"/>
              <a:t>Recommend</a:t>
            </a:r>
          </a:p>
          <a:p>
            <a:pPr>
              <a:spcAft>
                <a:spcPts val="600"/>
              </a:spcAft>
            </a:pPr>
            <a:r>
              <a:rPr lang="en-US" dirty="0"/>
              <a:t>Determine</a:t>
            </a:r>
          </a:p>
          <a:p>
            <a:pPr>
              <a:spcAft>
                <a:spcPts val="600"/>
              </a:spcAft>
            </a:pPr>
            <a:r>
              <a:rPr lang="en-US" dirty="0"/>
              <a:t>Support</a:t>
            </a:r>
          </a:p>
          <a:p>
            <a:pPr>
              <a:spcAft>
                <a:spcPts val="600"/>
              </a:spcAft>
            </a:pPr>
            <a:r>
              <a:rPr lang="en-US" dirty="0"/>
              <a:t>Edit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Terms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Systems engineering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Structural design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Logistics and distribution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Polymer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Lean manufacturing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Construction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Reservoir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EIT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Production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Design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Computer engineering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Software engineering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C++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CAD, </a:t>
            </a:r>
            <a:r>
              <a:rPr lang="en-US" sz="2400" dirty="0" err="1" smtClean="0"/>
              <a:t>ProE</a:t>
            </a:r>
            <a:endParaRPr lang="en-US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Power systems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Mechanical systems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Trade management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Product estimates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Sections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Military experience</a:t>
            </a:r>
          </a:p>
          <a:p>
            <a:pPr>
              <a:lnSpc>
                <a:spcPct val="140000"/>
              </a:lnSpc>
            </a:pPr>
            <a:r>
              <a:rPr lang="en-US"/>
              <a:t>Professional affiliations</a:t>
            </a:r>
          </a:p>
          <a:p>
            <a:pPr>
              <a:lnSpc>
                <a:spcPct val="140000"/>
              </a:lnSpc>
            </a:pPr>
            <a:r>
              <a:rPr lang="en-US"/>
              <a:t>Hobbies or interests</a:t>
            </a:r>
          </a:p>
          <a:p>
            <a:pPr>
              <a:lnSpc>
                <a:spcPct val="170000"/>
              </a:lnSpc>
            </a:pPr>
            <a:r>
              <a:rPr lang="en-US"/>
              <a:t>Community service and involvement</a:t>
            </a:r>
          </a:p>
          <a:p>
            <a:pPr>
              <a:lnSpc>
                <a:spcPct val="170000"/>
              </a:lnSpc>
            </a:pPr>
            <a:r>
              <a:rPr lang="en-US"/>
              <a:t>Foreign Language(s)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5728"/>
            <a:ext cx="8353425" cy="909660"/>
          </a:xfrm>
        </p:spPr>
        <p:txBody>
          <a:bodyPr/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>Resume Appearance</a:t>
            </a:r>
            <a:endParaRPr 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0174"/>
            <a:ext cx="7620000" cy="507209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/>
              <a:t>Error free document, errors are INEXCUSABLE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Bond paper – white </a:t>
            </a:r>
            <a:r>
              <a:rPr lang="en-US" sz="2800" dirty="0"/>
              <a:t>or off-white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Font: Times New </a:t>
            </a:r>
            <a:r>
              <a:rPr lang="en-US" sz="2800" dirty="0" smtClean="0"/>
              <a:t>Roman, Arial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 smtClean="0"/>
              <a:t>Font point </a:t>
            </a:r>
            <a:r>
              <a:rPr lang="en-US" sz="2800" dirty="0"/>
              <a:t>size:  10 </a:t>
            </a:r>
            <a:r>
              <a:rPr lang="en-US" sz="2800" dirty="0" smtClean="0"/>
              <a:t>– 12 points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White space or blank lines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Emphasis: Bold or bullets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 </a:t>
            </a:r>
            <a:r>
              <a:rPr lang="en-US" sz="2800" dirty="0" smtClean="0"/>
              <a:t>consistent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reminders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Don’t mistake your resume for a job application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Don’t rely on your degree alone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 smtClean="0"/>
              <a:t>Write your objective to match your purpose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 smtClean="0"/>
              <a:t>Tell </a:t>
            </a:r>
            <a:r>
              <a:rPr lang="en-US" sz="2600" dirty="0"/>
              <a:t>them what you have learned, not what you have done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 smtClean="0"/>
              <a:t>Make </a:t>
            </a:r>
            <a:r>
              <a:rPr lang="en-US" sz="2600" dirty="0"/>
              <a:t>sure your resume conveys what you have to offer, not what you </a:t>
            </a:r>
            <a:r>
              <a:rPr lang="en-US" sz="2600" dirty="0" smtClean="0"/>
              <a:t>want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 smtClean="0"/>
              <a:t>State your accomplishments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6213" y="3857628"/>
            <a:ext cx="8856662" cy="2143139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Engineering Career Center </a:t>
            </a:r>
            <a:br>
              <a:rPr lang="en-US" sz="3200" dirty="0" smtClean="0"/>
            </a:br>
            <a:r>
              <a:rPr lang="en-US" sz="3200" smtClean="0"/>
              <a:t>302 Engineering </a:t>
            </a:r>
            <a:r>
              <a:rPr lang="en-US" sz="3200" dirty="0" smtClean="0"/>
              <a:t>Building 1 </a:t>
            </a:r>
            <a:r>
              <a:rPr lang="en-US" sz="3200" dirty="0" smtClean="0">
                <a:hlinkClick r:id="rId3"/>
              </a:rPr>
              <a:t>www.egr.uh.edu/career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713-743-4230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Resume?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924800" cy="4530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10-30 </a:t>
            </a:r>
            <a:r>
              <a:rPr lang="en-US" dirty="0"/>
              <a:t>second presentation of your experience and knowledge</a:t>
            </a:r>
          </a:p>
          <a:p>
            <a:pPr>
              <a:lnSpc>
                <a:spcPct val="120000"/>
              </a:lnSpc>
            </a:pPr>
            <a:r>
              <a:rPr lang="en-US" dirty="0"/>
              <a:t>Reflection of the individual </a:t>
            </a:r>
          </a:p>
          <a:p>
            <a:pPr>
              <a:lnSpc>
                <a:spcPct val="120000"/>
              </a:lnSpc>
            </a:pPr>
            <a:r>
              <a:rPr lang="en-US" dirty="0"/>
              <a:t>Laundry list of past jobs</a:t>
            </a:r>
          </a:p>
          <a:p>
            <a:pPr>
              <a:lnSpc>
                <a:spcPct val="120000"/>
              </a:lnSpc>
            </a:pPr>
            <a:r>
              <a:rPr lang="en-US" dirty="0"/>
              <a:t>Summary of </a:t>
            </a:r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46084" name="Picture 4" descr="resume_jok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490913"/>
            <a:ext cx="238125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Obtain an interview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Who </a:t>
            </a:r>
            <a:r>
              <a:rPr lang="en-US" dirty="0"/>
              <a:t>you are</a:t>
            </a:r>
          </a:p>
          <a:p>
            <a:pPr>
              <a:lnSpc>
                <a:spcPct val="120000"/>
              </a:lnSpc>
            </a:pPr>
            <a:r>
              <a:rPr lang="en-US" dirty="0"/>
              <a:t>What you have learned</a:t>
            </a:r>
          </a:p>
          <a:p>
            <a:pPr>
              <a:lnSpc>
                <a:spcPct val="120000"/>
              </a:lnSpc>
            </a:pPr>
            <a:r>
              <a:rPr lang="en-US" dirty="0"/>
              <a:t>What you have </a:t>
            </a:r>
            <a:r>
              <a:rPr lang="en-US" dirty="0" smtClean="0"/>
              <a:t>accomplished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endParaRPr lang="en-US" sz="1500"/>
          </a:p>
          <a:p>
            <a:pPr algn="ctr">
              <a:buFont typeface="Wingdings" pitchFamily="2" charset="2"/>
              <a:buNone/>
            </a:pPr>
            <a:r>
              <a:rPr lang="en-US" sz="1500"/>
              <a:t>You want to get past the first line of defense, the recruiter</a:t>
            </a:r>
            <a:endParaRPr lang="en-US"/>
          </a:p>
          <a:p>
            <a:endParaRPr lang="en-US"/>
          </a:p>
        </p:txBody>
      </p:sp>
      <p:pic>
        <p:nvPicPr>
          <p:cNvPr id="6151" name="Picture 7" descr="race_st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23383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Markets You?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29048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/>
              <a:t>Education/GPA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Job </a:t>
            </a:r>
            <a:r>
              <a:rPr lang="en-US" sz="2400" dirty="0"/>
              <a:t>Experience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Industry related projects/research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Computer </a:t>
            </a:r>
            <a:r>
              <a:rPr lang="en-US" sz="2400" dirty="0"/>
              <a:t>Skills 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Leadership Skills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Accomplishments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Professional Associations</a:t>
            </a:r>
            <a:endParaRPr lang="en-US" sz="2400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643438" y="1447800"/>
            <a:ext cx="4286280" cy="455296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43438" y="1428737"/>
            <a:ext cx="4276724" cy="4572032"/>
            <a:chOff x="4191000" y="1447800"/>
            <a:chExt cx="4419600" cy="4837113"/>
          </a:xfrm>
        </p:grpSpPr>
        <p:pic>
          <p:nvPicPr>
            <p:cNvPr id="3077" name="Picture 5" descr="sills_job"/>
            <p:cNvPicPr>
              <a:picLocks noGrp="1" noChangeAspect="1" noChangeArrowheads="1"/>
            </p:cNvPicPr>
            <p:nvPr>
              <p:ph sz="half" idx="2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858000" y="1447800"/>
              <a:ext cx="1752600" cy="1752600"/>
            </a:xfrm>
            <a:noFill/>
            <a:ln/>
          </p:spPr>
        </p:pic>
        <p:pic>
          <p:nvPicPr>
            <p:cNvPr id="3078" name="Picture 6" descr="skills_comput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4267200"/>
              <a:ext cx="2362200" cy="2017713"/>
            </a:xfrm>
            <a:prstGeom prst="rect">
              <a:avLst/>
            </a:prstGeom>
            <a:noFill/>
          </p:spPr>
        </p:pic>
        <p:pic>
          <p:nvPicPr>
            <p:cNvPr id="3079" name="Picture 7" descr="skills_athletic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1000" y="3733800"/>
              <a:ext cx="2092325" cy="2514600"/>
            </a:xfrm>
            <a:prstGeom prst="rect">
              <a:avLst/>
            </a:prstGeom>
            <a:noFill/>
          </p:spPr>
        </p:pic>
        <p:pic>
          <p:nvPicPr>
            <p:cNvPr id="3081" name="Picture 9" descr="skills_lif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1447800"/>
              <a:ext cx="2133600" cy="2514600"/>
            </a:xfrm>
            <a:prstGeom prst="rect">
              <a:avLst/>
            </a:prstGeom>
            <a:noFill/>
          </p:spPr>
        </p:pic>
        <p:pic>
          <p:nvPicPr>
            <p:cNvPr id="3082" name="Picture 10" descr="skils_communityserv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72200" y="3048000"/>
              <a:ext cx="2438400" cy="14827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Resumes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Chronological</a:t>
            </a:r>
          </a:p>
          <a:p>
            <a:pPr marL="990600" lvl="1" indent="-533400">
              <a:buClr>
                <a:schemeClr val="tx1"/>
              </a:buClr>
              <a:buFontTx/>
              <a:buChar char="•"/>
            </a:pPr>
            <a:r>
              <a:rPr lang="en-US" dirty="0"/>
              <a:t>List everything by date</a:t>
            </a:r>
          </a:p>
          <a:p>
            <a:pPr marL="990600" lvl="1" indent="-533400">
              <a:buClr>
                <a:schemeClr val="tx1"/>
              </a:buClr>
              <a:buFontTx/>
              <a:buChar char="•"/>
            </a:pPr>
            <a:r>
              <a:rPr lang="en-US" dirty="0"/>
              <a:t>Most recent experience first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Functional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Categorize skills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No dates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Combination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One page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Less is more</a:t>
            </a:r>
          </a:p>
          <a:p>
            <a:r>
              <a:rPr lang="en-US" sz="2800" dirty="0"/>
              <a:t>No errors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Mistake</a:t>
            </a:r>
            <a:r>
              <a:rPr lang="en-US" sz="2400" dirty="0"/>
              <a:t> free, clean, and crisp</a:t>
            </a:r>
          </a:p>
          <a:p>
            <a:r>
              <a:rPr lang="en-US" sz="2800" dirty="0"/>
              <a:t>Organize in </a:t>
            </a:r>
            <a:r>
              <a:rPr lang="en-US" sz="2800" b="1" u="sng" dirty="0"/>
              <a:t>order of relevance</a:t>
            </a:r>
          </a:p>
          <a:p>
            <a:r>
              <a:rPr lang="en-US" sz="2800" dirty="0"/>
              <a:t>Consistency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Same formatting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Bold, underline, capitals</a:t>
            </a:r>
          </a:p>
          <a:p>
            <a:r>
              <a:rPr lang="en-US" sz="2800" dirty="0"/>
              <a:t>Action verbs and bullets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Sections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518" cy="4829196"/>
          </a:xfrm>
        </p:spPr>
        <p:txBody>
          <a:bodyPr/>
          <a:lstStyle/>
          <a:p>
            <a:r>
              <a:rPr lang="en-US" dirty="0"/>
              <a:t>Contact Information</a:t>
            </a:r>
          </a:p>
          <a:p>
            <a:r>
              <a:rPr lang="en-US" dirty="0" smtClean="0"/>
              <a:t>Objective</a:t>
            </a:r>
            <a:endParaRPr lang="en-US" dirty="0"/>
          </a:p>
          <a:p>
            <a:r>
              <a:rPr lang="en-US" dirty="0" smtClean="0"/>
              <a:t>Education</a:t>
            </a:r>
            <a:endParaRPr lang="en-US" dirty="0"/>
          </a:p>
          <a:p>
            <a:r>
              <a:rPr lang="en-US" dirty="0"/>
              <a:t>Experience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Computer/Technical skills </a:t>
            </a:r>
            <a:r>
              <a:rPr lang="en-US" dirty="0" smtClean="0"/>
              <a:t>or Training</a:t>
            </a:r>
            <a:endParaRPr lang="en-US" dirty="0"/>
          </a:p>
          <a:p>
            <a:r>
              <a:rPr lang="en-US" dirty="0" smtClean="0"/>
              <a:t>Honors and Awards</a:t>
            </a:r>
            <a:endParaRPr lang="en-US" dirty="0"/>
          </a:p>
          <a:p>
            <a:r>
              <a:rPr lang="en-US" dirty="0" smtClean="0"/>
              <a:t>Leadership, Professional Organizations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Name</a:t>
            </a:r>
          </a:p>
          <a:p>
            <a:pPr>
              <a:spcAft>
                <a:spcPts val="600"/>
              </a:spcAft>
            </a:pPr>
            <a:r>
              <a:rPr lang="en-US" dirty="0"/>
              <a:t>Address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Current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Telephone number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Appropriate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Valid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University email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3600" dirty="0"/>
              <a:t>Provides focus for resume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Employer </a:t>
            </a:r>
            <a:r>
              <a:rPr lang="en-US" sz="3600" dirty="0" smtClean="0"/>
              <a:t>based, specific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Include your major and type of employment you are seeking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on">
  <a:themeElements>
    <a:clrScheme name="Competition 1">
      <a:dk1>
        <a:srgbClr val="000000"/>
      </a:dk1>
      <a:lt1>
        <a:srgbClr val="FFFFFF"/>
      </a:lt1>
      <a:dk2>
        <a:srgbClr val="001968"/>
      </a:dk2>
      <a:lt2>
        <a:srgbClr val="FFFFFF"/>
      </a:lt2>
      <a:accent1>
        <a:srgbClr val="A0E2FA"/>
      </a:accent1>
      <a:accent2>
        <a:srgbClr val="B5B0FA"/>
      </a:accent2>
      <a:accent3>
        <a:srgbClr val="AAABB9"/>
      </a:accent3>
      <a:accent4>
        <a:srgbClr val="DADADA"/>
      </a:accent4>
      <a:accent5>
        <a:srgbClr val="CDEEFC"/>
      </a:accent5>
      <a:accent6>
        <a:srgbClr val="A49FE3"/>
      </a:accent6>
      <a:hlink>
        <a:srgbClr val="F4D1C8"/>
      </a:hlink>
      <a:folHlink>
        <a:srgbClr val="D18009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00"/>
        </a:dk1>
        <a:lt1>
          <a:srgbClr val="FFFFFF"/>
        </a:lt1>
        <a:dk2>
          <a:srgbClr val="001968"/>
        </a:dk2>
        <a:lt2>
          <a:srgbClr val="FFFFFF"/>
        </a:lt2>
        <a:accent1>
          <a:srgbClr val="A0E2FA"/>
        </a:accent1>
        <a:accent2>
          <a:srgbClr val="B5B0FA"/>
        </a:accent2>
        <a:accent3>
          <a:srgbClr val="AAABB9"/>
        </a:accent3>
        <a:accent4>
          <a:srgbClr val="DADADA"/>
        </a:accent4>
        <a:accent5>
          <a:srgbClr val="CDEEFC"/>
        </a:accent5>
        <a:accent6>
          <a:srgbClr val="A49FE3"/>
        </a:accent6>
        <a:hlink>
          <a:srgbClr val="F4D1C8"/>
        </a:hlink>
        <a:folHlink>
          <a:srgbClr val="D180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865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Competition</vt:lpstr>
      <vt:lpstr>Your Personal Marketing Tool</vt:lpstr>
      <vt:lpstr>What is a Resume?</vt:lpstr>
      <vt:lpstr>Purpose </vt:lpstr>
      <vt:lpstr>What Markets You?</vt:lpstr>
      <vt:lpstr>Types of Resumes</vt:lpstr>
      <vt:lpstr>Resume Rules</vt:lpstr>
      <vt:lpstr>Resume Sections</vt:lpstr>
      <vt:lpstr>Contact Information</vt:lpstr>
      <vt:lpstr>Objective</vt:lpstr>
      <vt:lpstr>Education </vt:lpstr>
      <vt:lpstr>Professional Experience</vt:lpstr>
      <vt:lpstr>Professional Descriptions</vt:lpstr>
      <vt:lpstr>Action Verbs</vt:lpstr>
      <vt:lpstr>Industry Terms</vt:lpstr>
      <vt:lpstr>Additional Sections</vt:lpstr>
      <vt:lpstr> Resume Appearance</vt:lpstr>
      <vt:lpstr>Resume reminders</vt:lpstr>
      <vt:lpstr>  Engineering Career Center  302 Engineering Building 1 www.egr.uh.edu/career 713-743-4230</vt:lpstr>
    </vt:vector>
  </TitlesOfParts>
  <Manager/>
  <Company>Template Central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Personal Marketing Tool</dc:title>
  <dc:subject/>
  <dc:creator/>
  <cp:keywords/>
  <dc:description/>
  <cp:lastModifiedBy>dmchatha</cp:lastModifiedBy>
  <cp:revision>150</cp:revision>
  <dcterms:created xsi:type="dcterms:W3CDTF">2000-08-03T01:43:40Z</dcterms:created>
  <dcterms:modified xsi:type="dcterms:W3CDTF">2010-10-07T15:13:10Z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TC011408061033</vt:lpwstr>
  </property>
</Properties>
</file>