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96" r:id="rId3"/>
    <p:sldId id="300" r:id="rId4"/>
    <p:sldId id="312" r:id="rId5"/>
    <p:sldId id="302" r:id="rId6"/>
    <p:sldId id="303" r:id="rId7"/>
    <p:sldId id="307" r:id="rId8"/>
    <p:sldId id="306" r:id="rId9"/>
    <p:sldId id="305" r:id="rId10"/>
    <p:sldId id="304" r:id="rId11"/>
    <p:sldId id="313" r:id="rId12"/>
    <p:sldId id="311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6FFFE"/>
    <a:srgbClr val="0A5E75"/>
    <a:srgbClr val="8EC5BA"/>
    <a:srgbClr val="048535"/>
    <a:srgbClr val="06AE49"/>
    <a:srgbClr val="BBDCD5"/>
    <a:srgbClr val="899516"/>
    <a:srgbClr val="0F4010"/>
    <a:srgbClr val="89B2AA"/>
    <a:srgbClr val="92B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6195" autoAdjust="0"/>
  </p:normalViewPr>
  <p:slideViewPr>
    <p:cSldViewPr snapToGrid="0">
      <p:cViewPr varScale="1">
        <p:scale>
          <a:sx n="82" d="100"/>
          <a:sy n="82" d="100"/>
        </p:scale>
        <p:origin x="78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A62AB-C10E-4A99-99A5-9EE1606CF41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EB3B-B050-4A06-99C6-0C37BEE14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9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7F25A8C7-CC1A-4A08-9B4B-31F43B054C7F}" type="datetimeFigureOut">
              <a:rPr lang="zh-CN" altLang="en-US" smtClean="0"/>
              <a:pPr/>
              <a:t>2022/6/25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F9E1B693-632D-4080-9CF6-EA28B66DC8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26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17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2022/6/25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5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2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3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3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2022/6/25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72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2022/6/25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5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2022/6/25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5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2022/6/25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31379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583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2022/6/25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5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pe.org/sites/default/files/resources/pdfs/Ethics/CodeofEthics/NSPECodeofEthicsforEngineers.pdf" TargetMode="External"/><Relationship Id="rId7" Type="http://schemas.openxmlformats.org/officeDocument/2006/relationships/hyperlink" Target="https://www.nytimes.com/2013/04/25/world/asia/bangladesh-building-collapse.html" TargetMode="External"/><Relationship Id="rId2" Type="http://schemas.openxmlformats.org/officeDocument/2006/relationships/hyperlink" Target="https://en.wikipedia.org/wiki/Leafcutter_an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pppt.com/article/2021/7981.html" TargetMode="External"/><Relationship Id="rId5" Type="http://schemas.openxmlformats.org/officeDocument/2006/relationships/hyperlink" Target="https://www.bbc.com/news/world-asia-22476774" TargetMode="External"/><Relationship Id="rId4" Type="http://schemas.openxmlformats.org/officeDocument/2006/relationships/hyperlink" Target="https://www.voanews.com/a/sunday-marks-third-anniversary-of-bangladesh-building-collapse/3300371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9967" y="1080561"/>
            <a:ext cx="8437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Code of Ethics for Engineers</a:t>
            </a:r>
            <a:endParaRPr lang="zh-CN" altLang="en-US" sz="88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70970" y="5074739"/>
            <a:ext cx="3045065" cy="989885"/>
          </a:xfrm>
          <a:prstGeom prst="roundRect">
            <a:avLst/>
          </a:prstGeom>
          <a:solidFill>
            <a:srgbClr val="0A5E75"/>
          </a:solidFill>
          <a:ln>
            <a:noFill/>
          </a:ln>
          <a:effectLst>
            <a:outerShdw blurRad="165100" dist="1524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ENGI2304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21424" y="5074739"/>
            <a:ext cx="194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Yuxuan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Zhang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2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E4A578-8897-4410-BCD2-8ECC9595AFC8}"/>
              </a:ext>
            </a:extLst>
          </p:cNvPr>
          <p:cNvSpPr txBox="1"/>
          <p:nvPr/>
        </p:nvSpPr>
        <p:spPr>
          <a:xfrm>
            <a:off x="4375817" y="3013501"/>
            <a:ext cx="3440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Conclusion</a:t>
            </a:r>
            <a:endParaRPr lang="zh-CN" alt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FBCB90-DF74-4674-9F16-E3085EA5C3D0}"/>
              </a:ext>
            </a:extLst>
          </p:cNvPr>
          <p:cNvSpPr txBox="1"/>
          <p:nvPr/>
        </p:nvSpPr>
        <p:spPr>
          <a:xfrm>
            <a:off x="3944160" y="382556"/>
            <a:ext cx="43036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Work Cited</a:t>
            </a:r>
            <a:endParaRPr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92D701-AA88-4BBD-8906-B7375DE4D771}"/>
              </a:ext>
            </a:extLst>
          </p:cNvPr>
          <p:cNvSpPr txBox="1"/>
          <p:nvPr/>
        </p:nvSpPr>
        <p:spPr>
          <a:xfrm>
            <a:off x="1905001" y="188749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u="sng" dirty="0">
              <a:hlinkClick r:id="rId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u="sng" dirty="0">
                <a:hlinkClick r:id="rId3"/>
              </a:rPr>
              <a:t>https://www.nspe.org/sites/default/files/resources/pdfs/Ethics/CodeofEthics/NSPECodeofEthicsforEngineers.pdf</a:t>
            </a:r>
            <a:endParaRPr lang="en-US" altLang="zh-CN" u="sng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u="sng" dirty="0">
                <a:hlinkClick r:id="rId2"/>
              </a:rPr>
              <a:t>https://en.wikipedia.org/wiki/Leafcutter_ant</a:t>
            </a:r>
            <a:r>
              <a:rPr lang="en-US" altLang="zh-C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u="sng" dirty="0">
                <a:hlinkClick r:id="rId4"/>
              </a:rPr>
              <a:t>https://www.voanews.com/a/sunday-marks-third-anniversary-of-bangladesh-building-collapse/3300371.html</a:t>
            </a:r>
            <a:r>
              <a:rPr lang="en-US" altLang="zh-C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u="sng" dirty="0">
                <a:hlinkClick r:id="rId5"/>
              </a:rPr>
              <a:t>https://www.bbc.com/news/world-asia-22476774</a:t>
            </a: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u="sng" dirty="0">
                <a:hlinkClick r:id="rId6"/>
              </a:rPr>
              <a:t>https://www.ypppt.com/article/2021/7981.html</a:t>
            </a:r>
            <a:r>
              <a:rPr lang="en-US" altLang="zh-C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7"/>
              </a:rPr>
              <a:t>https://www.nytimes.com/2013/04/25/world/asia/bangladesh-building-collapse.html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94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2716F3-173C-44CC-9123-65AD9560D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78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ABCB76-E333-4359-9618-64B3461AF19D}"/>
              </a:ext>
            </a:extLst>
          </p:cNvPr>
          <p:cNvSpPr txBox="1"/>
          <p:nvPr/>
        </p:nvSpPr>
        <p:spPr>
          <a:xfrm>
            <a:off x="2203203" y="1615368"/>
            <a:ext cx="7785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Code of Ethics for Engineers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459D6F-BC2D-40F4-A9B1-6CB4426163C2}"/>
              </a:ext>
            </a:extLst>
          </p:cNvPr>
          <p:cNvSpPr txBox="1"/>
          <p:nvPr/>
        </p:nvSpPr>
        <p:spPr>
          <a:xfrm>
            <a:off x="2203203" y="2890391"/>
            <a:ext cx="891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2060"/>
                </a:solidFill>
              </a:rPr>
              <a:t>Hold paramount the safety, health, and welfare of the public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101F70-4B50-480D-AD1C-05C3E2A06658}"/>
              </a:ext>
            </a:extLst>
          </p:cNvPr>
          <p:cNvSpPr txBox="1"/>
          <p:nvPr/>
        </p:nvSpPr>
        <p:spPr>
          <a:xfrm>
            <a:off x="3573669" y="4473191"/>
            <a:ext cx="6169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 engineers’ judgment is overruled under circumstances that endanger life or property, they shall notify their employer or client and such other authority as may be appropriate.</a:t>
            </a:r>
            <a:endParaRPr lang="zh-CN" altLang="en-US" sz="3200" dirty="0">
              <a:solidFill>
                <a:srgbClr val="002060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17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000">
        <p14:pan dir="u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8D8695-B710-4CAE-975A-10F1FD10446D}"/>
              </a:ext>
            </a:extLst>
          </p:cNvPr>
          <p:cNvSpPr txBox="1"/>
          <p:nvPr/>
        </p:nvSpPr>
        <p:spPr>
          <a:xfrm>
            <a:off x="5001148" y="599089"/>
            <a:ext cx="21897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Why?</a:t>
            </a:r>
            <a:endParaRPr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18A8D1-6F50-4A93-84F6-3FDAF3A4589A}"/>
              </a:ext>
            </a:extLst>
          </p:cNvPr>
          <p:cNvSpPr txBox="1"/>
          <p:nvPr/>
        </p:nvSpPr>
        <p:spPr>
          <a:xfrm>
            <a:off x="1629777" y="3044279"/>
            <a:ext cx="8932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Why should we follow this rule?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162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5D62E2-A6B1-44DD-A65D-C21EA97D4E9A}"/>
              </a:ext>
            </a:extLst>
          </p:cNvPr>
          <p:cNvSpPr txBox="1"/>
          <p:nvPr/>
        </p:nvSpPr>
        <p:spPr>
          <a:xfrm>
            <a:off x="4844182" y="517367"/>
            <a:ext cx="25036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What?</a:t>
            </a:r>
            <a:endParaRPr lang="zh-CN" alt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66B875-FE67-4A02-B009-D06C3371C574}"/>
              </a:ext>
            </a:extLst>
          </p:cNvPr>
          <p:cNvSpPr txBox="1"/>
          <p:nvPr/>
        </p:nvSpPr>
        <p:spPr>
          <a:xfrm>
            <a:off x="783808" y="3105834"/>
            <a:ext cx="1062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 what would happen if we not follow this code?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5177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mg2.baidu.com/image_search/src=http%3A%2F%2Fwww.chinadaily.com.cn%2Fhqzx%2Fimages%2Fattachement%2Fjpg%2Fsite1%2F20130426%2F0023ae602b0b12e415b853.jpg&amp;refer=http%3A%2F%2Fwww.chinadaily.com.cn&amp;app=2002&amp;size=f9999,10000&amp;q=a80&amp;n=0&amp;g=0n&amp;fmt=auto?sec=1658646836&amp;t=68cd13e303bb2e3ecbc55264a3f713d2">
            <a:extLst>
              <a:ext uri="{FF2B5EF4-FFF2-40B4-BE49-F238E27FC236}">
                <a16:creationId xmlns:a16="http://schemas.microsoft.com/office/drawing/2014/main" id="{2A36EDE4-E12A-4D6B-AF02-B7401048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727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F0E9F9-9EFC-4E81-8614-AF202C4F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3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B13BBA-B631-4C28-BE64-8BA15530E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5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B11215-AB1F-48AF-A327-8AD857C23FEB}"/>
              </a:ext>
            </a:extLst>
          </p:cNvPr>
          <p:cNvSpPr txBox="1"/>
          <p:nvPr/>
        </p:nvSpPr>
        <p:spPr>
          <a:xfrm>
            <a:off x="4972134" y="425669"/>
            <a:ext cx="2247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How?</a:t>
            </a:r>
            <a:endParaRPr lang="zh-CN" altLang="en-US" sz="6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CD8642-BF52-4D22-9B6B-3F492DEC5B9E}"/>
              </a:ext>
            </a:extLst>
          </p:cNvPr>
          <p:cNvSpPr txBox="1"/>
          <p:nvPr/>
        </p:nvSpPr>
        <p:spPr>
          <a:xfrm>
            <a:off x="3175872" y="2551837"/>
            <a:ext cx="5840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Be Honest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Be Careful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Put Human beings first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288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绿色欧美风简约活动策划方案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8EC5BA"/>
      </a:accent1>
      <a:accent2>
        <a:srgbClr val="A0CDC1"/>
      </a:accent2>
      <a:accent3>
        <a:srgbClr val="8EB603"/>
      </a:accent3>
      <a:accent4>
        <a:srgbClr val="113E15"/>
      </a:accent4>
      <a:accent5>
        <a:srgbClr val="4472C4"/>
      </a:accent5>
      <a:accent6>
        <a:srgbClr val="6EAC46"/>
      </a:accent6>
      <a:hlink>
        <a:srgbClr val="0563C1"/>
      </a:hlink>
      <a:folHlink>
        <a:srgbClr val="954D72"/>
      </a:folHlink>
    </a:clrScheme>
    <a:fontScheme name="ihg05n0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宽屏</PresentationFormat>
  <Paragraphs>25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包图简圆体</vt:lpstr>
      <vt:lpstr>宋体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7</cp:revision>
  <dcterms:created xsi:type="dcterms:W3CDTF">2018-03-01T02:03:00Z</dcterms:created>
  <dcterms:modified xsi:type="dcterms:W3CDTF">2022-06-25T08:28:00Z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