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1"/>
  </p:notesMasterIdLst>
  <p:sldIdLst>
    <p:sldId id="256" r:id="rId2"/>
    <p:sldId id="257" r:id="rId3"/>
    <p:sldId id="258" r:id="rId4"/>
    <p:sldId id="301" r:id="rId5"/>
    <p:sldId id="302" r:id="rId6"/>
    <p:sldId id="307" r:id="rId7"/>
    <p:sldId id="304" r:id="rId8"/>
    <p:sldId id="308" r:id="rId9"/>
    <p:sldId id="260" r:id="rId10"/>
    <p:sldId id="297" r:id="rId11"/>
    <p:sldId id="292" r:id="rId12"/>
    <p:sldId id="295" r:id="rId13"/>
    <p:sldId id="294" r:id="rId14"/>
    <p:sldId id="296" r:id="rId15"/>
    <p:sldId id="300" r:id="rId16"/>
    <p:sldId id="293" r:id="rId17"/>
    <p:sldId id="305" r:id="rId18"/>
    <p:sldId id="306" r:id="rId19"/>
    <p:sldId id="268" r:id="rId20"/>
    <p:sldId id="270" r:id="rId21"/>
    <p:sldId id="273" r:id="rId22"/>
    <p:sldId id="275" r:id="rId23"/>
    <p:sldId id="276" r:id="rId24"/>
    <p:sldId id="271" r:id="rId25"/>
    <p:sldId id="272" r:id="rId26"/>
    <p:sldId id="274" r:id="rId27"/>
    <p:sldId id="259" r:id="rId28"/>
    <p:sldId id="283" r:id="rId29"/>
    <p:sldId id="285" r:id="rId30"/>
    <p:sldId id="289" r:id="rId31"/>
    <p:sldId id="286" r:id="rId32"/>
    <p:sldId id="290" r:id="rId33"/>
    <p:sldId id="287" r:id="rId34"/>
    <p:sldId id="291" r:id="rId35"/>
    <p:sldId id="262" r:id="rId36"/>
    <p:sldId id="279" r:id="rId37"/>
    <p:sldId id="263" r:id="rId38"/>
    <p:sldId id="280" r:id="rId39"/>
    <p:sldId id="267" r:id="rId40"/>
    <p:sldId id="281" r:id="rId41"/>
    <p:sldId id="264" r:id="rId42"/>
    <p:sldId id="303" r:id="rId43"/>
    <p:sldId id="282" r:id="rId44"/>
    <p:sldId id="277" r:id="rId45"/>
    <p:sldId id="278" r:id="rId46"/>
    <p:sldId id="265" r:id="rId47"/>
    <p:sldId id="298" r:id="rId48"/>
    <p:sldId id="299" r:id="rId49"/>
    <p:sldId id="269" r:id="rId5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6FFA5"/>
    <a:srgbClr val="FFC0BF"/>
    <a:srgbClr val="BFBFBF"/>
    <a:srgbClr val="C10846"/>
    <a:srgbClr val="1A1AFF"/>
    <a:srgbClr val="69216A"/>
    <a:srgbClr val="4A1C6A"/>
    <a:srgbClr val="C108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3"/>
    <p:restoredTop sz="74517"/>
  </p:normalViewPr>
  <p:slideViewPr>
    <p:cSldViewPr snapToGrid="0">
      <p:cViewPr>
        <p:scale>
          <a:sx n="96" d="100"/>
          <a:sy n="96" d="100"/>
        </p:scale>
        <p:origin x="904" y="-64"/>
      </p:cViewPr>
      <p:guideLst/>
    </p:cSldViewPr>
  </p:slideViewPr>
  <p:outlineViewPr>
    <p:cViewPr>
      <p:scale>
        <a:sx n="33" d="100"/>
        <a:sy n="33" d="100"/>
      </p:scale>
      <p:origin x="0" y="-6888"/>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0DFB8B-220E-AD41-860A-54475AAD5E9C}" type="datetimeFigureOut">
              <a:rPr kumimoji="1" lang="zh-CN" altLang="en-US" smtClean="0"/>
              <a:t>2024/10/23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7558FE-EDA1-B14B-968F-3821ED035972}" type="slidenum">
              <a:rPr kumimoji="1" lang="zh-CN" altLang="en-US" smtClean="0"/>
              <a:t>‹#›</a:t>
            </a:fld>
            <a:endParaRPr kumimoji="1" lang="zh-CN" altLang="en-US"/>
          </a:p>
        </p:txBody>
      </p:sp>
    </p:spTree>
    <p:extLst>
      <p:ext uri="{BB962C8B-B14F-4D97-AF65-F5344CB8AC3E}">
        <p14:creationId xmlns:p14="http://schemas.microsoft.com/office/powerpoint/2010/main" val="2413728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b="0" dirty="0"/>
              <a:t>Hello, everyone. I am </a:t>
            </a:r>
            <a:r>
              <a:rPr kumimoji="1" lang="en-US" altLang="zh-CN" b="0" dirty="0" err="1"/>
              <a:t>Yifan</a:t>
            </a:r>
            <a:r>
              <a:rPr kumimoji="1" lang="en-US" altLang="zh-CN" b="0" dirty="0"/>
              <a:t> Zhang from Peking University. I am going to talk about our recent work on Learning Abstraction Selection for Bayesian Program Analysis. This is the joint work of </a:t>
            </a:r>
            <a:r>
              <a:rPr kumimoji="1" lang="en-US" altLang="zh-CN" b="0" dirty="0" err="1"/>
              <a:t>Yuanfeng</a:t>
            </a:r>
            <a:r>
              <a:rPr kumimoji="1" lang="en-US" altLang="zh-CN" b="0" dirty="0"/>
              <a:t> Shi and Xin Zhang.</a:t>
            </a:r>
            <a:endParaRPr lang="en-US" altLang="zh-CN" sz="1200" b="0" dirty="0">
              <a:latin typeface="Linux Biolinum" panose="02000503000000000000" pitchFamily="2" charset="0"/>
              <a:cs typeface="Linux Biolinum" panose="02000503000000000000" pitchFamily="2" charset="0"/>
            </a:endParaRP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1</a:t>
            </a:fld>
            <a:endParaRPr kumimoji="1" lang="zh-CN" altLang="en-US"/>
          </a:p>
        </p:txBody>
      </p:sp>
    </p:spTree>
    <p:extLst>
      <p:ext uri="{BB962C8B-B14F-4D97-AF65-F5344CB8AC3E}">
        <p14:creationId xmlns:p14="http://schemas.microsoft.com/office/powerpoint/2010/main" val="2488046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i="0" dirty="0"/>
              <a:t>Since conventional approaches are unable to address these two huge challenges, we propose a learning-based approach: BinGraph. Our approach starts from the coarsest abstraction, iteratively refines the abstraction in several rounds. The final abstraction is the selected abstraction of our approach. Here, we use an integer vector to represent an abstraction. Each element represents the abstraction level for each abstraction point. A higher level represents a finer abstraction in conventional analysis. For example, the abstraction level and the abstraction point correspond to the clone depth and the function in </a:t>
            </a:r>
            <a:r>
              <a:rPr kumimoji="1" lang="en-US" altLang="zh-CN" i="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parametric k-CFA analysis.</a:t>
            </a:r>
            <a:endParaRPr kumimoji="1" lang="en-US" altLang="zh-CN" i="0"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i="0"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i="0" dirty="0"/>
              <a:t>说一下多阶段</a:t>
            </a:r>
            <a:r>
              <a:rPr kumimoji="1" lang="en-US" altLang="zh-CN" i="0" dirty="0"/>
              <a:t> </a:t>
            </a:r>
            <a:endParaRPr kumimoji="1" lang="zh-CN" altLang="en-US" i="0"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10</a:t>
            </a:fld>
            <a:endParaRPr kumimoji="1" lang="zh-CN" altLang="en-US"/>
          </a:p>
        </p:txBody>
      </p:sp>
    </p:spTree>
    <p:extLst>
      <p:ext uri="{BB962C8B-B14F-4D97-AF65-F5344CB8AC3E}">
        <p14:creationId xmlns:p14="http://schemas.microsoft.com/office/powerpoint/2010/main" val="770004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In each round, our approach will calculate features based on the analysis derivation, and refines it based on our offline learned strategy.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说一下多阶段</a:t>
            </a:r>
            <a:r>
              <a:rPr kumimoji="1" lang="en-US" altLang="zh-CN" dirty="0"/>
              <a:t> </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11</a:t>
            </a:fld>
            <a:endParaRPr kumimoji="1" lang="zh-CN" altLang="en-US"/>
          </a:p>
        </p:txBody>
      </p:sp>
    </p:spTree>
    <p:extLst>
      <p:ext uri="{BB962C8B-B14F-4D97-AF65-F5344CB8AC3E}">
        <p14:creationId xmlns:p14="http://schemas.microsoft.com/office/powerpoint/2010/main" val="17213468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Here, our feature is designed to be derivation-graph-based to obtain generality. In</a:t>
            </a:r>
            <a:r>
              <a:rPr kumimoji="1" lang="zh-CN" altLang="en-US" dirty="0"/>
              <a:t> </a:t>
            </a:r>
            <a:r>
              <a:rPr kumimoji="1" lang="en-US" altLang="zh-CN" dirty="0"/>
              <a:t>other words, as long as we can extract derivation graphs of a given analysis, BinGraph can apply. We will demonstrate the detailed property types later. </a:t>
            </a:r>
            <a:endParaRPr kumimoji="1" lang="zh-CN" altLang="en-US" sz="1200" dirty="0">
              <a:latin typeface="Linux Libertine" panose="02000503000000000000" pitchFamily="2" charset="0"/>
              <a:cs typeface="Linux Libertine" panose="02000503000000000000" pitchFamily="2" charset="0"/>
            </a:endParaRP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12</a:t>
            </a:fld>
            <a:endParaRPr kumimoji="1" lang="zh-CN" altLang="en-US"/>
          </a:p>
        </p:txBody>
      </p:sp>
    </p:spTree>
    <p:extLst>
      <p:ext uri="{BB962C8B-B14F-4D97-AF65-F5344CB8AC3E}">
        <p14:creationId xmlns:p14="http://schemas.microsoft.com/office/powerpoint/2010/main" val="42022212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Linux Libertine" panose="02000503000000000000" pitchFamily="2" charset="0"/>
                <a:ea typeface="Linux Libertine" panose="02000503000000000000" pitchFamily="2" charset="0"/>
                <a:cs typeface="Linux Libertine" panose="02000503000000000000" pitchFamily="2" charset="0"/>
              </a:rPr>
              <a:t>Moreover, we will not only use one derivation graph. </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13</a:t>
            </a:fld>
            <a:endParaRPr kumimoji="1" lang="zh-CN" altLang="en-US"/>
          </a:p>
        </p:txBody>
      </p:sp>
    </p:spTree>
    <p:extLst>
      <p:ext uri="{BB962C8B-B14F-4D97-AF65-F5344CB8AC3E}">
        <p14:creationId xmlns:p14="http://schemas.microsoft.com/office/powerpoint/2010/main" val="11579265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b="0" i="0" u="none" strike="noStrike" dirty="0">
                <a:solidFill>
                  <a:srgbClr val="0E101A"/>
                </a:solidFill>
                <a:effectLst/>
              </a:rPr>
              <a:t>We will use the original derivation graph and the derivation graph after the refinement. This is because we can do a more precise computation of the </a:t>
            </a:r>
            <a:r>
              <a:rPr lang="en" altLang="zh-CN" b="1" i="0" u="none" strike="noStrike" dirty="0">
                <a:solidFill>
                  <a:srgbClr val="0E101A"/>
                </a:solidFill>
                <a:effectLst/>
              </a:rPr>
              <a:t>impact</a:t>
            </a:r>
            <a:r>
              <a:rPr lang="en" altLang="zh-CN" b="0" i="0" u="none" strike="noStrike" dirty="0">
                <a:solidFill>
                  <a:srgbClr val="0E101A"/>
                </a:solidFill>
                <a:effectLst/>
              </a:rPr>
              <a:t> of the </a:t>
            </a:r>
            <a:r>
              <a:rPr lang="en" altLang="zh-CN" b="1" i="0" u="none" strike="noStrike" dirty="0">
                <a:solidFill>
                  <a:srgbClr val="0E101A"/>
                </a:solidFill>
                <a:effectLst/>
              </a:rPr>
              <a:t>refinement</a:t>
            </a:r>
            <a:r>
              <a:rPr lang="en" altLang="zh-CN" b="0" i="0" u="none" strike="noStrike" dirty="0">
                <a:solidFill>
                  <a:srgbClr val="0E101A"/>
                </a:solidFill>
                <a:effectLst/>
              </a:rPr>
              <a:t> on generalization ability, which can lead to a more effective approach. </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14</a:t>
            </a:fld>
            <a:endParaRPr kumimoji="1" lang="zh-CN" altLang="en-US"/>
          </a:p>
        </p:txBody>
      </p:sp>
    </p:spTree>
    <p:extLst>
      <p:ext uri="{BB962C8B-B14F-4D97-AF65-F5344CB8AC3E}">
        <p14:creationId xmlns:p14="http://schemas.microsoft.com/office/powerpoint/2010/main" val="1364553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Linux Libertine" panose="02000503000000000000" pitchFamily="2" charset="0"/>
                <a:ea typeface="Linux Libertine" panose="02000503000000000000" pitchFamily="2" charset="0"/>
                <a:cs typeface="Linux Libertine" panose="02000503000000000000" pitchFamily="2" charset="0"/>
              </a:rPr>
              <a:t>Finally, the abstraction we selected will be transformed into a Bayesian network, </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15</a:t>
            </a:fld>
            <a:endParaRPr kumimoji="1" lang="zh-CN" altLang="en-US"/>
          </a:p>
        </p:txBody>
      </p:sp>
    </p:spTree>
    <p:extLst>
      <p:ext uri="{BB962C8B-B14F-4D97-AF65-F5344CB8AC3E}">
        <p14:creationId xmlns:p14="http://schemas.microsoft.com/office/powerpoint/2010/main" val="19523378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200" dirty="0">
                <a:latin typeface="Linux Libertine" panose="02000503000000000000" pitchFamily="2" charset="0"/>
                <a:ea typeface="Linux Libertine" panose="02000503000000000000" pitchFamily="2" charset="0"/>
                <a:cs typeface="Linux Libertine" panose="02000503000000000000" pitchFamily="2" charset="0"/>
              </a:rPr>
              <a:t>Finally, the abstraction we selected will be transformed into a Bayesian network, and it can calculate ranked alarms and hand them to the user. The user will inspect the alarm with the highest probability, feed it back, and continue this interaction. We will then focus on the core</a:t>
            </a:r>
            <a:r>
              <a:rPr kumimoji="1" lang="zh-CN" altLang="en-US" sz="1200" dirty="0">
                <a:latin typeface="Linux Libertine" panose="02000503000000000000" pitchFamily="2" charset="0"/>
                <a:ea typeface="Linux Libertine" panose="02000503000000000000" pitchFamily="2" charset="0"/>
                <a:cs typeface="Linux Libertine" panose="02000503000000000000" pitchFamily="2" charset="0"/>
              </a:rPr>
              <a:t> </a:t>
            </a:r>
            <a:r>
              <a:rPr kumimoji="1" lang="en-US" altLang="zh-CN" sz="1200" dirty="0">
                <a:latin typeface="Linux Libertine" panose="02000503000000000000" pitchFamily="2" charset="0"/>
                <a:ea typeface="Linux Libertine" panose="02000503000000000000" pitchFamily="2" charset="0"/>
                <a:cs typeface="Linux Libertine" panose="02000503000000000000" pitchFamily="2" charset="0"/>
              </a:rPr>
              <a:t>feature calculation part of BinGraph.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latin typeface="Linux Libertine" panose="02000503000000000000" pitchFamily="2" charset="0"/>
              <a:ea typeface="Linux Libertine" panose="02000503000000000000" pitchFamily="2" charset="0"/>
              <a:cs typeface="Linux Libertine" panose="02000503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尝试放到例子上</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解释一下数字</a:t>
            </a:r>
            <a:endParaRPr kumimoji="1"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优化</a:t>
            </a:r>
            <a:r>
              <a:rPr kumimoji="1" lang="en-US" altLang="zh-CN" dirty="0"/>
              <a:t>offline</a:t>
            </a:r>
            <a:r>
              <a:rPr kumimoji="1" lang="zh-CN" altLang="en-US" dirty="0"/>
              <a:t> </a:t>
            </a:r>
            <a:r>
              <a:rPr kumimoji="1" lang="en-US" altLang="zh-CN" dirty="0"/>
              <a:t>leaning</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16</a:t>
            </a:fld>
            <a:endParaRPr kumimoji="1" lang="zh-CN" altLang="en-US"/>
          </a:p>
        </p:txBody>
      </p:sp>
    </p:spTree>
    <p:extLst>
      <p:ext uri="{BB962C8B-B14F-4D97-AF65-F5344CB8AC3E}">
        <p14:creationId xmlns:p14="http://schemas.microsoft.com/office/powerpoint/2010/main" val="3949459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i="0" dirty="0"/>
              <a:t>We use the previous example to show the feature calculation part. Assume we are in the first iteration and we start from 0-CFA and try to determine whether to use 1-CFA on function g. For each abstraction point, there will be a corresponding parametric tuple to generate the derivation graph. We use CS(g,0) to represent 0-CFA on g and CS(g,1) for 1-CFA on g. We will calculate the properties of each parametric tuple in two derivations graphs. We use three property types: the first one is the count of reachable vertices, which reflects the overall influence of refining the tuple on the Bayesian network. The second one is the average of shortest distance to reachable vertices, it reflects the average impact on reachable vertices of refining the parameter tuple. The third one is the count of vertices with the shortest distance of no more than k, which reflects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potential influence</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to a certain subgraph and diﬀerent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subgraph patterns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within a given radius</a:t>
            </a:r>
            <a:r>
              <a:rPr kumimoji="1" lang="en-US" altLang="zh-CN" i="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17</a:t>
            </a:fld>
            <a:endParaRPr kumimoji="1" lang="zh-CN" altLang="en-US"/>
          </a:p>
        </p:txBody>
      </p:sp>
    </p:spTree>
    <p:extLst>
      <p:ext uri="{BB962C8B-B14F-4D97-AF65-F5344CB8AC3E}">
        <p14:creationId xmlns:p14="http://schemas.microsoft.com/office/powerpoint/2010/main" val="26588804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i="0" dirty="0"/>
              <a:t>The ratio of features calculated in the two graphs consists of a N-dimension real vector. Our learned strategy is a set of n-dimension real vectors. If this set contains this feature value, then the corresponding part of this parametric tuple in the abstraction will be refined, otherwise, it will not be.</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18</a:t>
            </a:fld>
            <a:endParaRPr kumimoji="1" lang="zh-CN" altLang="en-US"/>
          </a:p>
        </p:txBody>
      </p:sp>
    </p:spTree>
    <p:extLst>
      <p:ext uri="{BB962C8B-B14F-4D97-AF65-F5344CB8AC3E}">
        <p14:creationId xmlns:p14="http://schemas.microsoft.com/office/powerpoint/2010/main" val="395004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In order to evaluate the efficiency of our approach, we conducted experiments on it. We use two instance analyses, a datarace analysis, and a thread-escape analysis. Our benchmark consists of 13 Java programs from the DaCapo suite and from past works. Our baselines are the coarsest abstraction, the most precise abstraction, and the abstraction with random parameters. Our major evaluation metric is the inversion count of simulated interaction. Here, we previously obtained true bugs in benchmarks and simulated the whole interaction. The inversion count is the number of pairs of a false alarm inspected by the user before a true alarm. Lower inversion count represents a better user experience during the overall interaction.</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19</a:t>
            </a:fld>
            <a:endParaRPr kumimoji="1" lang="zh-CN" altLang="en-US"/>
          </a:p>
        </p:txBody>
      </p:sp>
    </p:spTree>
    <p:extLst>
      <p:ext uri="{BB962C8B-B14F-4D97-AF65-F5344CB8AC3E}">
        <p14:creationId xmlns:p14="http://schemas.microsoft.com/office/powerpoint/2010/main" val="3967692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 altLang="zh-CN" dirty="0"/>
              <a:t>We begin with an introduction to Bayesian program analysis. Bayesian program analysis is a new paradigm to address problems existing in conventional program analysis. In conventional analysis, the analyzer will generate alarms based on logic rules and hand them to the user. However, there are many false positives due to the over-approximation. The analyzer also cannot learn and adapt to the users’ needs because the logic rules are fixed. To address these problems, Bayesian analysis converts the conventional analyses into Bayesian models. As a result, the analysis can learn from posterior information, such as user feedback, older version code, and test runs. The analysis can also generate the probabilities of alarms to rank them. Therefore, compared to conventional analysis, Bayesian analysis can significantly improve users 'experience.</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2</a:t>
            </a:fld>
            <a:endParaRPr kumimoji="1" lang="zh-CN" altLang="en-US"/>
          </a:p>
        </p:txBody>
      </p:sp>
    </p:spTree>
    <p:extLst>
      <p:ext uri="{BB962C8B-B14F-4D97-AF65-F5344CB8AC3E}">
        <p14:creationId xmlns:p14="http://schemas.microsoft.com/office/powerpoint/2010/main" val="16573358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a:t>
            </a:r>
            <a:r>
              <a:rPr kumimoji="1" lang="zh-CN" altLang="en-US" dirty="0"/>
              <a:t> </a:t>
            </a:r>
            <a:r>
              <a:rPr kumimoji="1" lang="en-US" altLang="zh-CN" dirty="0"/>
              <a:t>first</a:t>
            </a:r>
            <a:r>
              <a:rPr kumimoji="1" lang="zh-CN" altLang="en-US" dirty="0"/>
              <a:t> </a:t>
            </a:r>
            <a:r>
              <a:rPr kumimoji="1" lang="en-US" altLang="zh-CN" dirty="0"/>
              <a:t>researched how effective is BinGraph? Our results show that there are average 40% lower inversion count compared to baselines, and there are also similar improvements in the other two metrics used in the previous work. In summary, BinGraph is indeed eﬀective.</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20</a:t>
            </a:fld>
            <a:endParaRPr kumimoji="1" lang="zh-CN" altLang="en-US"/>
          </a:p>
        </p:txBody>
      </p:sp>
    </p:spTree>
    <p:extLst>
      <p:ext uri="{BB962C8B-B14F-4D97-AF65-F5344CB8AC3E}">
        <p14:creationId xmlns:p14="http://schemas.microsoft.com/office/powerpoint/2010/main" val="29295887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then researched whether it is necessary to use two derivation graphs. Since the derivation graph after refinement usually has a high computational cost. We do an ablation experiment that only uses one derivation. The result shows that it is extremely worse than the original setup, and even worse than baselines in most metrics. We can conclude that it is necessary to use two derivation graphs. </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21</a:t>
            </a:fld>
            <a:endParaRPr kumimoji="1" lang="zh-CN" altLang="en-US"/>
          </a:p>
        </p:txBody>
      </p:sp>
    </p:spTree>
    <p:extLst>
      <p:ext uri="{BB962C8B-B14F-4D97-AF65-F5344CB8AC3E}">
        <p14:creationId xmlns:p14="http://schemas.microsoft.com/office/powerpoint/2010/main" val="36707237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Last, we researched whether conventional approaches can replace BinGraph? In other words, does a well-balanced abstraction in conventional analysis happen to be one with good generalization ability in Bayesian analysis? We compared our approach with the cheapest abstraction among all the abstractions that produce the least false positives. The result shows that conventional approaches cannot reliably find abstractions with good generalization ability for Bayesian analysis.</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22</a:t>
            </a:fld>
            <a:endParaRPr kumimoji="1" lang="zh-CN" altLang="en-US"/>
          </a:p>
        </p:txBody>
      </p:sp>
    </p:spTree>
    <p:extLst>
      <p:ext uri="{BB962C8B-B14F-4D97-AF65-F5344CB8AC3E}">
        <p14:creationId xmlns:p14="http://schemas.microsoft.com/office/powerpoint/2010/main" val="31112677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kumimoji="1" lang="en-US" altLang="zh-CN" b="0" i="0" dirty="0"/>
              <a:t>Finally, I will give the conclusion of our work. </a:t>
            </a:r>
            <a:r>
              <a:rPr kumimoji="1" lang="en-US" altLang="zh-CN" sz="1200" b="0" i="0" dirty="0">
                <a:latin typeface="Linux Libertine" panose="02000503000000000000" pitchFamily="2" charset="0"/>
                <a:ea typeface="Linux Libertine" panose="02000503000000000000" pitchFamily="2" charset="0"/>
                <a:cs typeface="Linux Libertine" panose="02000503000000000000" pitchFamily="2" charset="0"/>
              </a:rPr>
              <a:t>We</a:t>
            </a:r>
            <a:r>
              <a:rPr kumimoji="1" lang="zh-CN" altLang="en-US" sz="1200" b="0" i="0" dirty="0">
                <a:latin typeface="Linux Libertine" panose="02000503000000000000" pitchFamily="2" charset="0"/>
                <a:ea typeface="Linux Libertine" panose="02000503000000000000" pitchFamily="2" charset="0"/>
                <a:cs typeface="Linux Libertine" panose="02000503000000000000" pitchFamily="2" charset="0"/>
              </a:rPr>
              <a:t> </a:t>
            </a:r>
            <a:r>
              <a:rPr kumimoji="1" lang="en-US" altLang="zh-CN" sz="1200" b="0" i="0" dirty="0">
                <a:latin typeface="Linux Libertine" panose="02000503000000000000" pitchFamily="2" charset="0"/>
                <a:ea typeface="Linux Libertine" panose="02000503000000000000" pitchFamily="2" charset="0"/>
                <a:cs typeface="Linux Libertine" panose="02000503000000000000" pitchFamily="2" charset="0"/>
              </a:rPr>
              <a:t>are the first to research the abstraction selection problem of Bayesian program analysis. Then, we propose a framework </a:t>
            </a:r>
            <a:r>
              <a:rPr kumimoji="1" lang="en-US" altLang="zh-CN" sz="1200" b="0" i="0" dirty="0">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kumimoji="1" lang="en-US" altLang="zh-CN" sz="1200" b="0" i="0" dirty="0">
                <a:latin typeface="Linux Libertine" panose="02000503000000000000" pitchFamily="2" charset="0"/>
                <a:ea typeface="Linux Libertine" panose="02000503000000000000" pitchFamily="2" charset="0"/>
                <a:cs typeface="Linux Libertine" panose="02000503000000000000" pitchFamily="2" charset="0"/>
              </a:rPr>
              <a:t> for learning abstraction selection for Bayesian program analysis. Next, </a:t>
            </a:r>
            <a:r>
              <a:rPr kumimoji="1" lang="en-US" altLang="zh-CN" sz="1200" b="0" i="0" dirty="0">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kumimoji="1" lang="en-US" altLang="zh-CN" sz="1200" b="0" i="0" dirty="0">
                <a:latin typeface="Linux Libertine" panose="02000503000000000000" pitchFamily="2" charset="0"/>
                <a:ea typeface="Linux Libertine" panose="02000503000000000000" pitchFamily="2" charset="0"/>
                <a:cs typeface="Linux Libertine" panose="02000503000000000000" pitchFamily="2" charset="0"/>
              </a:rPr>
              <a:t> has a direct optimization eﬀect on the generalization ability and is general to apply to Bayesian program analyses with diﬀerent logical rules. Last, We show the eﬀectiveness of </a:t>
            </a:r>
            <a:r>
              <a:rPr kumimoji="1" lang="en-US" altLang="zh-CN" sz="1200" b="0" i="0" dirty="0">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kumimoji="1" lang="en-US" altLang="zh-CN" sz="1200" b="0" i="0" dirty="0">
                <a:latin typeface="Linux Libertine" panose="02000503000000000000" pitchFamily="2" charset="0"/>
                <a:ea typeface="Linux Libertine" panose="02000503000000000000" pitchFamily="2" charset="0"/>
                <a:cs typeface="Linux Libertine" panose="02000503000000000000" pitchFamily="2" charset="0"/>
              </a:rPr>
              <a:t> on diverse analyses applied to a suite of real-world programs. That’s all, thanks for listening!</a:t>
            </a:r>
            <a:endParaRPr kumimoji="1" lang="en-US" altLang="zh-CN" sz="1200" b="0" i="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23</a:t>
            </a:fld>
            <a:endParaRPr kumimoji="1" lang="zh-CN" altLang="en-US"/>
          </a:p>
        </p:txBody>
      </p:sp>
    </p:spTree>
    <p:extLst>
      <p:ext uri="{BB962C8B-B14F-4D97-AF65-F5344CB8AC3E}">
        <p14:creationId xmlns:p14="http://schemas.microsoft.com/office/powerpoint/2010/main" val="734613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also demonstrate another metric AUC, the normalized area under the ROC curve. The larger area under the curve represents a stronger generalization ability. This is a visual illustration of the effective of BinGraph.</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24</a:t>
            </a:fld>
            <a:endParaRPr kumimoji="1" lang="zh-CN" altLang="en-US"/>
          </a:p>
        </p:txBody>
      </p:sp>
    </p:spTree>
    <p:extLst>
      <p:ext uri="{BB962C8B-B14F-4D97-AF65-F5344CB8AC3E}">
        <p14:creationId xmlns:p14="http://schemas.microsoft.com/office/powerpoint/2010/main" val="10528431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second research question is how sensitive is BinGraph to</a:t>
            </a:r>
            <a:r>
              <a:rPr kumimoji="1" lang="zh-CN" altLang="en-US" dirty="0"/>
              <a:t> </a:t>
            </a:r>
            <a:r>
              <a:rPr kumimoji="1" lang="en-US" altLang="zh-CN" dirty="0"/>
              <a:t>training benchmarks, we do the leave-one-out cross-validation on the thread-escape analysis. The results show only minor changes so we can conclude that BinGraph is not sensitive to training benchmarks.</a:t>
            </a:r>
          </a:p>
          <a:p>
            <a:endParaRPr kumimoji="1" lang="en-US" altLang="zh-CN" dirty="0"/>
          </a:p>
          <a:p>
            <a:r>
              <a:rPr kumimoji="1" lang="zh-CN" altLang="en-US" dirty="0"/>
              <a:t>删了第一个</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25</a:t>
            </a:fld>
            <a:endParaRPr kumimoji="1" lang="zh-CN" altLang="en-US"/>
          </a:p>
        </p:txBody>
      </p:sp>
    </p:spTree>
    <p:extLst>
      <p:ext uri="{BB962C8B-B14F-4D97-AF65-F5344CB8AC3E}">
        <p14:creationId xmlns:p14="http://schemas.microsoft.com/office/powerpoint/2010/main" val="29489314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 fourth research question is the scalability of BinGraph. We mainly evaluated the Bayesian inference cost in the datarace analysis. The conclusion is that the scalability of BinGraph is acceptable compared to other approaches under the existing framework.</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26</a:t>
            </a:fld>
            <a:endParaRPr kumimoji="1" lang="zh-CN" altLang="en-US"/>
          </a:p>
        </p:txBody>
      </p:sp>
    </p:spTree>
    <p:extLst>
      <p:ext uri="{BB962C8B-B14F-4D97-AF65-F5344CB8AC3E}">
        <p14:creationId xmlns:p14="http://schemas.microsoft.com/office/powerpoint/2010/main" val="21615460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0" dirty="0"/>
              <a:t>Here, we illustrate a code fragment. We will show how to use a taint analysis to find these two out-of-bounds bugs A1 and A2. We assume the values from external calls are tainted. So we can derive tuples taint(x) and taint(y). There is a value flow from x to </a:t>
            </a:r>
            <a:r>
              <a:rPr kumimoji="1" lang="en-US" altLang="zh-CN" b="0" dirty="0" err="1"/>
              <a:t>i</a:t>
            </a:r>
            <a:r>
              <a:rPr kumimoji="1" lang="en-US" altLang="zh-CN" b="0" dirty="0"/>
              <a:t>, and y to </a:t>
            </a:r>
            <a:r>
              <a:rPr kumimoji="1" lang="en-US" altLang="zh-CN" b="0" dirty="0" err="1"/>
              <a:t>i</a:t>
            </a:r>
            <a:r>
              <a:rPr kumimoji="1" lang="en-US" altLang="zh-CN" b="0" dirty="0"/>
              <a:t>. We first use the context-insensitive on function h. Then, the two value flows will be merged. Next, there is value flow from </a:t>
            </a:r>
            <a:r>
              <a:rPr kumimoji="1" lang="en-US" altLang="zh-CN" b="0" dirty="0" err="1"/>
              <a:t>i</a:t>
            </a:r>
            <a:r>
              <a:rPr kumimoji="1" lang="en-US" altLang="zh-CN" b="0" dirty="0"/>
              <a:t> to a. Since a is being an array index, the alarm on A1 is derived. This is similar for variables b, c, and alarm A2. We refer this directed graph as the derivation graph, and each vertex represents a derived tuple. Next, we can attach a probability 0.8 to each derivation to quantify their degrees of approximation. Then the whole graph is transformed to a Bayesian network, and each tuple becomes a Bernoulli variable. We can do Bayesian inference on each variable based on given posterior information. For example, We can first calculate the probability of Alarm A1 and A2. We assume A1 is the highest one and the user checks it giving positive feedback. Then, we can calculate the conditional probability under this feedback. The probability of A2 is increased since A1 and A2 are connected through the path we showed in the network.</a:t>
            </a:r>
          </a:p>
          <a:p>
            <a:endParaRPr kumimoji="1" lang="en-US" altLang="zh-CN" b="0" dirty="0"/>
          </a:p>
          <a:p>
            <a:r>
              <a:rPr kumimoji="1" lang="zh-CN" altLang="en-US" b="0" dirty="0"/>
              <a:t>加 </a:t>
            </a:r>
            <a:r>
              <a:rPr kumimoji="1" lang="en-US" altLang="zh-CN" b="0" dirty="0"/>
              <a:t>path</a:t>
            </a:r>
          </a:p>
          <a:p>
            <a:endParaRPr kumimoji="1" lang="en-US" altLang="zh-CN" b="0" dirty="0"/>
          </a:p>
          <a:p>
            <a:endParaRPr kumimoji="1" lang="en-US" altLang="zh-CN" b="0" dirty="0"/>
          </a:p>
          <a:p>
            <a:r>
              <a:rPr kumimoji="1" lang="en-US" altLang="zh-CN" b="0" dirty="0"/>
              <a:t>f() {</a:t>
            </a:r>
          </a:p>
          <a:p>
            <a:r>
              <a:rPr kumimoji="1" lang="en-US" altLang="zh-CN" b="0" dirty="0"/>
              <a:t>  x= input()</a:t>
            </a:r>
          </a:p>
          <a:p>
            <a:r>
              <a:rPr kumimoji="1" lang="en-US" altLang="zh-CN" b="0" dirty="0"/>
              <a:t>  index = h(x, 0)</a:t>
            </a:r>
          </a:p>
          <a:p>
            <a:r>
              <a:rPr kumimoji="1" lang="en-US" altLang="zh-CN" b="0" dirty="0"/>
              <a:t>  Z[index] = 1 // A1</a:t>
            </a:r>
          </a:p>
          <a:p>
            <a:r>
              <a:rPr kumimoji="1" lang="en-US" altLang="zh-CN" b="0" dirty="0"/>
              <a:t>}</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27</a:t>
            </a:fld>
            <a:endParaRPr kumimoji="1" lang="zh-CN" altLang="en-US"/>
          </a:p>
        </p:txBody>
      </p:sp>
    </p:spTree>
    <p:extLst>
      <p:ext uri="{BB962C8B-B14F-4D97-AF65-F5344CB8AC3E}">
        <p14:creationId xmlns:p14="http://schemas.microsoft.com/office/powerpoint/2010/main" val="12489978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先说</a:t>
            </a:r>
            <a:r>
              <a:rPr kumimoji="1" lang="en-US" altLang="zh-CN" dirty="0"/>
              <a:t>abstraction</a:t>
            </a:r>
            <a:r>
              <a:rPr kumimoji="1" lang="zh-CN" altLang="en-US" dirty="0"/>
              <a:t> </a:t>
            </a:r>
            <a:r>
              <a:rPr kumimoji="1" lang="en-US" altLang="zh-CN" dirty="0"/>
              <a:t>level</a:t>
            </a:r>
            <a:r>
              <a:rPr kumimoji="1" lang="zh-CN" altLang="en-US" dirty="0"/>
              <a:t>是结果，强调</a:t>
            </a:r>
            <a:r>
              <a:rPr kumimoji="1" lang="en-US" altLang="zh-CN" dirty="0"/>
              <a:t>learning</a:t>
            </a:r>
            <a:r>
              <a:rPr kumimoji="1" lang="zh-CN" altLang="en-US" dirty="0"/>
              <a:t>是关键，为了通用性和有效性，我们的</a:t>
            </a:r>
            <a:r>
              <a:rPr kumimoji="1" lang="en-US" altLang="zh-CN" dirty="0"/>
              <a:t>feature</a:t>
            </a:r>
            <a:r>
              <a:rPr kumimoji="1" lang="zh-CN" altLang="en-US" dirty="0"/>
              <a:t>设置为了</a:t>
            </a:r>
            <a:r>
              <a:rPr kumimoji="1" lang="en-US" altLang="zh-CN" dirty="0"/>
              <a:t>xxx</a:t>
            </a:r>
            <a:r>
              <a:rPr kumimoji="1" lang="zh-CN" altLang="en-US" dirty="0"/>
              <a:t>。这里放一个整体流程图，类似</a:t>
            </a:r>
            <a:r>
              <a:rPr kumimoji="1" lang="en-US" altLang="zh-CN" dirty="0"/>
              <a:t>paper</a:t>
            </a:r>
            <a:r>
              <a:rPr kumimoji="1" lang="zh-CN" altLang="en-US" dirty="0"/>
              <a:t>中的那种</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28</a:t>
            </a:fld>
            <a:endParaRPr kumimoji="1" lang="zh-CN" altLang="en-US"/>
          </a:p>
        </p:txBody>
      </p:sp>
    </p:spTree>
    <p:extLst>
      <p:ext uri="{BB962C8B-B14F-4D97-AF65-F5344CB8AC3E}">
        <p14:creationId xmlns:p14="http://schemas.microsoft.com/office/powerpoint/2010/main" val="21961793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先说</a:t>
            </a:r>
            <a:r>
              <a:rPr kumimoji="1" lang="en-US" altLang="zh-CN" dirty="0"/>
              <a:t>abstraction</a:t>
            </a:r>
            <a:r>
              <a:rPr kumimoji="1" lang="zh-CN" altLang="en-US" dirty="0"/>
              <a:t> </a:t>
            </a:r>
            <a:r>
              <a:rPr kumimoji="1" lang="en-US" altLang="zh-CN" dirty="0"/>
              <a:t>level</a:t>
            </a:r>
            <a:r>
              <a:rPr kumimoji="1" lang="zh-CN" altLang="en-US" dirty="0"/>
              <a:t>是结果，强调</a:t>
            </a:r>
            <a:r>
              <a:rPr kumimoji="1" lang="en-US" altLang="zh-CN" dirty="0"/>
              <a:t>learning</a:t>
            </a:r>
            <a:r>
              <a:rPr kumimoji="1" lang="zh-CN" altLang="en-US" dirty="0"/>
              <a:t>是关键，为了通用性和有效性，我们的</a:t>
            </a:r>
            <a:r>
              <a:rPr kumimoji="1" lang="en-US" altLang="zh-CN" dirty="0"/>
              <a:t>feature</a:t>
            </a:r>
            <a:r>
              <a:rPr kumimoji="1" lang="zh-CN" altLang="en-US" dirty="0"/>
              <a:t>设置为了</a:t>
            </a:r>
            <a:r>
              <a:rPr kumimoji="1" lang="en-US" altLang="zh-CN" dirty="0"/>
              <a:t>xxx</a:t>
            </a:r>
            <a:r>
              <a:rPr kumimoji="1" lang="zh-CN" altLang="en-US" dirty="0"/>
              <a:t>。这里放一个整体流程图，类似</a:t>
            </a:r>
            <a:r>
              <a:rPr kumimoji="1" lang="en-US" altLang="zh-CN" dirty="0"/>
              <a:t>paper</a:t>
            </a:r>
            <a:r>
              <a:rPr kumimoji="1" lang="zh-CN" altLang="en-US" dirty="0"/>
              <a:t>中的那种</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29</a:t>
            </a:fld>
            <a:endParaRPr kumimoji="1" lang="zh-CN" altLang="en-US"/>
          </a:p>
        </p:txBody>
      </p:sp>
    </p:spTree>
    <p:extLst>
      <p:ext uri="{BB962C8B-B14F-4D97-AF65-F5344CB8AC3E}">
        <p14:creationId xmlns:p14="http://schemas.microsoft.com/office/powerpoint/2010/main" val="26587968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b="0" i="0" u="none" strike="noStrike" dirty="0">
                <a:solidFill>
                  <a:srgbClr val="0E101A"/>
                </a:solidFill>
                <a:effectLst/>
              </a:rPr>
              <a:t>Next, let’s focus on another key component of program analysis: abstraction selection. Conventional program analysis is based on logic rules</a:t>
            </a:r>
            <a:r>
              <a:rPr lang="zh-CN" altLang="en-US" b="0" i="0" u="none" strike="noStrike" dirty="0">
                <a:solidFill>
                  <a:srgbClr val="0E101A"/>
                </a:solidFill>
                <a:effectLst/>
              </a:rPr>
              <a:t> </a:t>
            </a:r>
            <a:r>
              <a:rPr lang="en-US" altLang="zh-CN" b="0" i="0" u="none" strike="noStrike" dirty="0">
                <a:solidFill>
                  <a:srgbClr val="0E101A"/>
                </a:solidFill>
                <a:effectLst/>
              </a:rPr>
              <a:t>and </a:t>
            </a:r>
            <a:r>
              <a:rPr lang="en" altLang="zh-CN" b="0" i="0" u="none" strike="noStrike" dirty="0">
                <a:solidFill>
                  <a:srgbClr val="0E101A"/>
                </a:solidFill>
                <a:effectLst/>
              </a:rPr>
              <a:t>selected abstract domains. The selection is crucial for conventional analysis. For example, How to model objects in the pointer analysis? One way is to model all objects allocated by the same line as one abstract object. This method is fast but coarse. Another way is to add a constraint on the last k call</a:t>
            </a:r>
            <a:r>
              <a:rPr lang="en-US" altLang="zh-CN" b="0" i="0" u="none" strike="noStrike" dirty="0">
                <a:solidFill>
                  <a:srgbClr val="0E101A"/>
                </a:solidFill>
                <a:effectLst/>
              </a:rPr>
              <a:t>-</a:t>
            </a:r>
            <a:r>
              <a:rPr lang="en" altLang="zh-CN" b="0" i="0" u="none" strike="noStrike" dirty="0">
                <a:solidFill>
                  <a:srgbClr val="0E101A"/>
                </a:solidFill>
                <a:effectLst/>
              </a:rPr>
              <a:t>sites. This method is more precise but slower when k is large. This is a well-known trade-off between precision and cost, and there is a lone line of works on how to select well-balanced abstractions for conventional analysis. Since the Bayesian analysis is a systematic approach for transforming analysis derivation into Bayesian models, and the analysis derivation varies significantly with</a:t>
            </a:r>
            <a:r>
              <a:rPr lang="zh-CN" altLang="en-US" b="0" i="0" u="none" strike="noStrike" dirty="0">
                <a:solidFill>
                  <a:srgbClr val="0E101A"/>
                </a:solidFill>
                <a:effectLst/>
              </a:rPr>
              <a:t> </a:t>
            </a:r>
            <a:r>
              <a:rPr lang="en" altLang="zh-CN" b="0" i="0" u="none" strike="noStrike" dirty="0">
                <a:solidFill>
                  <a:srgbClr val="0E101A"/>
                </a:solidFill>
                <a:effectLst/>
              </a:rPr>
              <a:t>selected abstract domains, thus the selection of abstraction is also curial for Bayesian analysis. Specifically, the selection of abstraction will affect its generalization ability, which is the ability to produce good alarm rankings with a given amount of posterior information. So how to select adequate abstractions for Bayesian analysis? Our work is the first to research this problem. We will use a motivating example to show the challenges of this problem.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 altLang="zh-CN" b="0" i="0" u="none" strike="noStrike" dirty="0">
              <a:solidFill>
                <a:srgbClr val="0E101A"/>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 altLang="zh-CN" b="0" i="0" u="none" strike="noStrike" dirty="0">
                <a:solidFill>
                  <a:srgbClr val="0E101A"/>
                </a:solidFill>
                <a:effectLst/>
              </a:rPr>
              <a:t>Bayesian </a:t>
            </a:r>
            <a:r>
              <a:rPr kumimoji="1" lang="zh-CN" altLang="en" b="0" i="0" u="none" strike="noStrike" dirty="0">
                <a:solidFill>
                  <a:srgbClr val="0E101A"/>
                </a:solidFill>
                <a:effectLst/>
              </a:rPr>
              <a:t>基于</a:t>
            </a:r>
            <a:r>
              <a:rPr kumimoji="1" lang="zh-CN" altLang="en-US" b="0" i="0" u="none" strike="noStrike" dirty="0">
                <a:solidFill>
                  <a:srgbClr val="0E101A"/>
                </a:solidFill>
                <a:effectLst/>
              </a:rPr>
              <a:t> 抽象语义，所以抽象影响 </a:t>
            </a:r>
            <a:r>
              <a:rPr kumimoji="1" lang="en-US" altLang="zh-CN" b="0" i="0" u="none" strike="noStrike" dirty="0">
                <a:solidFill>
                  <a:srgbClr val="0E101A"/>
                </a:solidFill>
                <a:effectLst/>
              </a:rPr>
              <a:t>Bayesian</a:t>
            </a:r>
            <a:r>
              <a:rPr kumimoji="1" lang="zh-CN" altLang="en-US" b="0" i="0" u="none" strike="noStrike" dirty="0">
                <a:solidFill>
                  <a:srgbClr val="0E101A"/>
                </a:solidFill>
                <a:effectLst/>
              </a:rPr>
              <a:t>，实际上是对分析的一个聚类，所以会出现精确抽象不一定好</a:t>
            </a:r>
            <a:endParaRPr kumimoji="1" lang="en-US" altLang="zh-CN" b="0" i="0" u="none" strike="noStrike" dirty="0">
              <a:solidFill>
                <a:srgbClr val="0E101A"/>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b="0" i="0" u="none" strike="noStrike" dirty="0">
              <a:solidFill>
                <a:srgbClr val="0E101A"/>
              </a:solidFill>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b="0" i="0" u="none" strike="noStrike" dirty="0">
                <a:solidFill>
                  <a:srgbClr val="0E101A"/>
                </a:solidFill>
                <a:effectLst/>
              </a:rPr>
              <a:t>贝叶斯程序分析依赖于</a:t>
            </a:r>
            <a:r>
              <a:rPr kumimoji="1" lang="en-US" altLang="zh-CN" b="0" i="0" u="none" strike="noStrike" dirty="0">
                <a:solidFill>
                  <a:srgbClr val="0E101A"/>
                </a:solidFill>
                <a:effectLst/>
              </a:rPr>
              <a:t>derivation</a:t>
            </a:r>
            <a:endParaRPr kumimoji="1" lang="zh-CN" altLang="en-US" i="0"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3</a:t>
            </a:fld>
            <a:endParaRPr kumimoji="1" lang="zh-CN" altLang="en-US"/>
          </a:p>
        </p:txBody>
      </p:sp>
    </p:spTree>
    <p:extLst>
      <p:ext uri="{BB962C8B-B14F-4D97-AF65-F5344CB8AC3E}">
        <p14:creationId xmlns:p14="http://schemas.microsoft.com/office/powerpoint/2010/main" val="71451425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先说</a:t>
            </a:r>
            <a:r>
              <a:rPr kumimoji="1" lang="en-US" altLang="zh-CN" dirty="0"/>
              <a:t>abstraction</a:t>
            </a:r>
            <a:r>
              <a:rPr kumimoji="1" lang="zh-CN" altLang="en-US" dirty="0"/>
              <a:t> </a:t>
            </a:r>
            <a:r>
              <a:rPr kumimoji="1" lang="en-US" altLang="zh-CN" dirty="0"/>
              <a:t>level</a:t>
            </a:r>
            <a:r>
              <a:rPr kumimoji="1" lang="zh-CN" altLang="en-US" dirty="0"/>
              <a:t>是结果，强调</a:t>
            </a:r>
            <a:r>
              <a:rPr kumimoji="1" lang="en-US" altLang="zh-CN" dirty="0"/>
              <a:t>learning</a:t>
            </a:r>
            <a:r>
              <a:rPr kumimoji="1" lang="zh-CN" altLang="en-US" dirty="0"/>
              <a:t>是关键，为了通用性和有效性，我们的</a:t>
            </a:r>
            <a:r>
              <a:rPr kumimoji="1" lang="en-US" altLang="zh-CN" dirty="0"/>
              <a:t>feature</a:t>
            </a:r>
            <a:r>
              <a:rPr kumimoji="1" lang="zh-CN" altLang="en-US" dirty="0"/>
              <a:t>设置为了</a:t>
            </a:r>
            <a:r>
              <a:rPr kumimoji="1" lang="en-US" altLang="zh-CN" dirty="0"/>
              <a:t>xxx</a:t>
            </a:r>
            <a:r>
              <a:rPr kumimoji="1" lang="zh-CN" altLang="en-US" dirty="0"/>
              <a:t>。这里放一个整体流程图，类似</a:t>
            </a:r>
            <a:r>
              <a:rPr kumimoji="1" lang="en-US" altLang="zh-CN" dirty="0"/>
              <a:t>paper</a:t>
            </a:r>
            <a:r>
              <a:rPr kumimoji="1" lang="zh-CN" altLang="en-US" dirty="0"/>
              <a:t>中的那种</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30</a:t>
            </a:fld>
            <a:endParaRPr kumimoji="1" lang="zh-CN" altLang="en-US"/>
          </a:p>
        </p:txBody>
      </p:sp>
    </p:spTree>
    <p:extLst>
      <p:ext uri="{BB962C8B-B14F-4D97-AF65-F5344CB8AC3E}">
        <p14:creationId xmlns:p14="http://schemas.microsoft.com/office/powerpoint/2010/main" val="22771769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先说</a:t>
            </a:r>
            <a:r>
              <a:rPr kumimoji="1" lang="en-US" altLang="zh-CN" dirty="0"/>
              <a:t>abstraction</a:t>
            </a:r>
            <a:r>
              <a:rPr kumimoji="1" lang="zh-CN" altLang="en-US" dirty="0"/>
              <a:t> </a:t>
            </a:r>
            <a:r>
              <a:rPr kumimoji="1" lang="en-US" altLang="zh-CN" dirty="0"/>
              <a:t>level</a:t>
            </a:r>
            <a:r>
              <a:rPr kumimoji="1" lang="zh-CN" altLang="en-US" dirty="0"/>
              <a:t>是结果，强调</a:t>
            </a:r>
            <a:r>
              <a:rPr kumimoji="1" lang="en-US" altLang="zh-CN" dirty="0"/>
              <a:t>learning</a:t>
            </a:r>
            <a:r>
              <a:rPr kumimoji="1" lang="zh-CN" altLang="en-US" dirty="0"/>
              <a:t>是关键，为了通用性和有效性，我们的</a:t>
            </a:r>
            <a:r>
              <a:rPr kumimoji="1" lang="en-US" altLang="zh-CN" dirty="0"/>
              <a:t>feature</a:t>
            </a:r>
            <a:r>
              <a:rPr kumimoji="1" lang="zh-CN" altLang="en-US" dirty="0"/>
              <a:t>设置为了</a:t>
            </a:r>
            <a:r>
              <a:rPr kumimoji="1" lang="en-US" altLang="zh-CN" dirty="0"/>
              <a:t>xxx</a:t>
            </a:r>
            <a:r>
              <a:rPr kumimoji="1" lang="zh-CN" altLang="en-US" dirty="0"/>
              <a:t>。这里放一个整体流程图，类似</a:t>
            </a:r>
            <a:r>
              <a:rPr kumimoji="1" lang="en-US" altLang="zh-CN" dirty="0"/>
              <a:t>paper</a:t>
            </a:r>
            <a:r>
              <a:rPr kumimoji="1" lang="zh-CN" altLang="en-US" dirty="0"/>
              <a:t>中的那种</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31</a:t>
            </a:fld>
            <a:endParaRPr kumimoji="1" lang="zh-CN" altLang="en-US"/>
          </a:p>
        </p:txBody>
      </p:sp>
    </p:spTree>
    <p:extLst>
      <p:ext uri="{BB962C8B-B14F-4D97-AF65-F5344CB8AC3E}">
        <p14:creationId xmlns:p14="http://schemas.microsoft.com/office/powerpoint/2010/main" val="212394389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先说</a:t>
            </a:r>
            <a:r>
              <a:rPr kumimoji="1" lang="en-US" altLang="zh-CN" dirty="0"/>
              <a:t>abstraction</a:t>
            </a:r>
            <a:r>
              <a:rPr kumimoji="1" lang="zh-CN" altLang="en-US" dirty="0"/>
              <a:t> </a:t>
            </a:r>
            <a:r>
              <a:rPr kumimoji="1" lang="en-US" altLang="zh-CN" dirty="0"/>
              <a:t>level</a:t>
            </a:r>
            <a:r>
              <a:rPr kumimoji="1" lang="zh-CN" altLang="en-US" dirty="0"/>
              <a:t>是结果，强调</a:t>
            </a:r>
            <a:r>
              <a:rPr kumimoji="1" lang="en-US" altLang="zh-CN" dirty="0"/>
              <a:t>learning</a:t>
            </a:r>
            <a:r>
              <a:rPr kumimoji="1" lang="zh-CN" altLang="en-US" dirty="0"/>
              <a:t>是关键，为了通用性和有效性，我们的</a:t>
            </a:r>
            <a:r>
              <a:rPr kumimoji="1" lang="en-US" altLang="zh-CN" dirty="0"/>
              <a:t>feature</a:t>
            </a:r>
            <a:r>
              <a:rPr kumimoji="1" lang="zh-CN" altLang="en-US" dirty="0"/>
              <a:t>设置为了</a:t>
            </a:r>
            <a:r>
              <a:rPr kumimoji="1" lang="en-US" altLang="zh-CN" dirty="0"/>
              <a:t>xxx</a:t>
            </a:r>
            <a:r>
              <a:rPr kumimoji="1" lang="zh-CN" altLang="en-US" dirty="0"/>
              <a:t>。这里放一个整体流程图，类似</a:t>
            </a:r>
            <a:r>
              <a:rPr kumimoji="1" lang="en-US" altLang="zh-CN" dirty="0"/>
              <a:t>paper</a:t>
            </a:r>
            <a:r>
              <a:rPr kumimoji="1" lang="zh-CN" altLang="en-US" dirty="0"/>
              <a:t>中的那种</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32</a:t>
            </a:fld>
            <a:endParaRPr kumimoji="1" lang="zh-CN" altLang="en-US"/>
          </a:p>
        </p:txBody>
      </p:sp>
    </p:spTree>
    <p:extLst>
      <p:ext uri="{BB962C8B-B14F-4D97-AF65-F5344CB8AC3E}">
        <p14:creationId xmlns:p14="http://schemas.microsoft.com/office/powerpoint/2010/main" val="6141905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先说</a:t>
            </a:r>
            <a:r>
              <a:rPr kumimoji="1" lang="en-US" altLang="zh-CN" dirty="0"/>
              <a:t>abstraction</a:t>
            </a:r>
            <a:r>
              <a:rPr kumimoji="1" lang="zh-CN" altLang="en-US" dirty="0"/>
              <a:t> </a:t>
            </a:r>
            <a:r>
              <a:rPr kumimoji="1" lang="en-US" altLang="zh-CN" dirty="0"/>
              <a:t>level</a:t>
            </a:r>
            <a:r>
              <a:rPr kumimoji="1" lang="zh-CN" altLang="en-US" dirty="0"/>
              <a:t>是结果，强调</a:t>
            </a:r>
            <a:r>
              <a:rPr kumimoji="1" lang="en-US" altLang="zh-CN" dirty="0"/>
              <a:t>learning</a:t>
            </a:r>
            <a:r>
              <a:rPr kumimoji="1" lang="zh-CN" altLang="en-US" dirty="0"/>
              <a:t>是关键，为了通用性和有效性，我们的</a:t>
            </a:r>
            <a:r>
              <a:rPr kumimoji="1" lang="en-US" altLang="zh-CN" dirty="0"/>
              <a:t>feature</a:t>
            </a:r>
            <a:r>
              <a:rPr kumimoji="1" lang="zh-CN" altLang="en-US" dirty="0"/>
              <a:t>设置为了</a:t>
            </a:r>
            <a:r>
              <a:rPr kumimoji="1" lang="en-US" altLang="zh-CN" dirty="0"/>
              <a:t>xxx</a:t>
            </a:r>
            <a:r>
              <a:rPr kumimoji="1" lang="zh-CN" altLang="en-US" dirty="0"/>
              <a:t>。这里放一个整体流程图，类似</a:t>
            </a:r>
            <a:r>
              <a:rPr kumimoji="1" lang="en-US" altLang="zh-CN" dirty="0"/>
              <a:t>paper</a:t>
            </a:r>
            <a:r>
              <a:rPr kumimoji="1" lang="zh-CN" altLang="en-US" dirty="0"/>
              <a:t>中的那种</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33</a:t>
            </a:fld>
            <a:endParaRPr kumimoji="1" lang="zh-CN" altLang="en-US"/>
          </a:p>
        </p:txBody>
      </p:sp>
    </p:spTree>
    <p:extLst>
      <p:ext uri="{BB962C8B-B14F-4D97-AF65-F5344CB8AC3E}">
        <p14:creationId xmlns:p14="http://schemas.microsoft.com/office/powerpoint/2010/main" val="29583814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先说</a:t>
            </a:r>
            <a:r>
              <a:rPr kumimoji="1" lang="en-US" altLang="zh-CN" dirty="0"/>
              <a:t>abstraction</a:t>
            </a:r>
            <a:r>
              <a:rPr kumimoji="1" lang="zh-CN" altLang="en-US" dirty="0"/>
              <a:t> </a:t>
            </a:r>
            <a:r>
              <a:rPr kumimoji="1" lang="en-US" altLang="zh-CN" dirty="0"/>
              <a:t>level</a:t>
            </a:r>
            <a:r>
              <a:rPr kumimoji="1" lang="zh-CN" altLang="en-US" dirty="0"/>
              <a:t>是结果，强调</a:t>
            </a:r>
            <a:r>
              <a:rPr kumimoji="1" lang="en-US" altLang="zh-CN" dirty="0"/>
              <a:t>learning</a:t>
            </a:r>
            <a:r>
              <a:rPr kumimoji="1" lang="zh-CN" altLang="en-US" dirty="0"/>
              <a:t>是关键，为了通用性和有效性，我们的</a:t>
            </a:r>
            <a:r>
              <a:rPr kumimoji="1" lang="en-US" altLang="zh-CN" dirty="0"/>
              <a:t>feature</a:t>
            </a:r>
            <a:r>
              <a:rPr kumimoji="1" lang="zh-CN" altLang="en-US" dirty="0"/>
              <a:t>设置为了</a:t>
            </a:r>
            <a:r>
              <a:rPr kumimoji="1" lang="en-US" altLang="zh-CN" dirty="0"/>
              <a:t>xxx</a:t>
            </a:r>
            <a:r>
              <a:rPr kumimoji="1" lang="zh-CN" altLang="en-US" dirty="0"/>
              <a:t>。这里放一个整体流程图，类似</a:t>
            </a:r>
            <a:r>
              <a:rPr kumimoji="1" lang="en-US" altLang="zh-CN" dirty="0"/>
              <a:t>paper</a:t>
            </a:r>
            <a:r>
              <a:rPr kumimoji="1" lang="zh-CN" altLang="en-US" dirty="0"/>
              <a:t>中的那种</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34</a:t>
            </a:fld>
            <a:endParaRPr kumimoji="1" lang="zh-CN" altLang="en-US"/>
          </a:p>
        </p:txBody>
      </p:sp>
    </p:spTree>
    <p:extLst>
      <p:ext uri="{BB962C8B-B14F-4D97-AF65-F5344CB8AC3E}">
        <p14:creationId xmlns:p14="http://schemas.microsoft.com/office/powerpoint/2010/main" val="9212133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先说</a:t>
            </a:r>
            <a:r>
              <a:rPr kumimoji="1" lang="en-US" altLang="zh-CN" dirty="0"/>
              <a:t>abstraction</a:t>
            </a:r>
            <a:r>
              <a:rPr kumimoji="1" lang="zh-CN" altLang="en-US" dirty="0"/>
              <a:t> </a:t>
            </a:r>
            <a:r>
              <a:rPr kumimoji="1" lang="en-US" altLang="zh-CN" dirty="0"/>
              <a:t>level</a:t>
            </a:r>
            <a:r>
              <a:rPr kumimoji="1" lang="zh-CN" altLang="en-US" dirty="0"/>
              <a:t>是结果，强调</a:t>
            </a:r>
            <a:r>
              <a:rPr kumimoji="1" lang="en-US" altLang="zh-CN" dirty="0"/>
              <a:t>learning</a:t>
            </a:r>
            <a:r>
              <a:rPr kumimoji="1" lang="zh-CN" altLang="en-US" dirty="0"/>
              <a:t>是关键，为了通用性和有效性，我们的</a:t>
            </a:r>
            <a:r>
              <a:rPr kumimoji="1" lang="en-US" altLang="zh-CN" dirty="0"/>
              <a:t>feature</a:t>
            </a:r>
            <a:r>
              <a:rPr kumimoji="1" lang="zh-CN" altLang="en-US" dirty="0"/>
              <a:t>设置为了</a:t>
            </a:r>
            <a:r>
              <a:rPr kumimoji="1" lang="en-US" altLang="zh-CN" dirty="0"/>
              <a:t>xxx</a:t>
            </a:r>
            <a:r>
              <a:rPr kumimoji="1" lang="zh-CN" altLang="en-US" dirty="0"/>
              <a:t>。这里放一个整体流程图，类似</a:t>
            </a:r>
            <a:r>
              <a:rPr kumimoji="1" lang="en-US" altLang="zh-CN" dirty="0"/>
              <a:t>paper</a:t>
            </a:r>
            <a:r>
              <a:rPr kumimoji="1" lang="zh-CN" altLang="en-US" dirty="0"/>
              <a:t>中的那种</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35</a:t>
            </a:fld>
            <a:endParaRPr kumimoji="1" lang="zh-CN" altLang="en-US"/>
          </a:p>
        </p:txBody>
      </p:sp>
    </p:spTree>
    <p:extLst>
      <p:ext uri="{BB962C8B-B14F-4D97-AF65-F5344CB8AC3E}">
        <p14:creationId xmlns:p14="http://schemas.microsoft.com/office/powerpoint/2010/main" val="73974080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i="0" dirty="0"/>
              <a:t>To calculate the feature of an abstraction, we will calculate the properties of each parametric tuple in two derivations graphs, one is the original abstraction, and the other one is the abstraction after refinement. We use three property types: the first one is the count of reachable vertices, which reflects the overall influence of refining the tuple on the Bayesian network. The second one is the average of shortest distance to reachable vertices, it reflects the average impact on reachable vertices of refining the parameter tuple. The third one is the count of vertices with the shortest distance of no more than k, which reflects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potential influence</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to a certain subgraph and diﬀerent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subgraph patterns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within a given radius</a:t>
            </a:r>
            <a:r>
              <a:rPr kumimoji="1" lang="en-US" altLang="zh-CN" i="0" dirty="0"/>
              <a:t>. The ratio of features calculated in the two graphs consists of a N-dimension real vector. Our learned strategy is a set of n-dimension real vectors. If this set contains this feature value, then the corresponding part of this parametric tuple in the abstraction will be refined, otherwise, it will be not.</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39</a:t>
            </a:fld>
            <a:endParaRPr kumimoji="1" lang="zh-CN" altLang="en-US"/>
          </a:p>
        </p:txBody>
      </p:sp>
    </p:spTree>
    <p:extLst>
      <p:ext uri="{BB962C8B-B14F-4D97-AF65-F5344CB8AC3E}">
        <p14:creationId xmlns:p14="http://schemas.microsoft.com/office/powerpoint/2010/main" val="21336741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41</a:t>
            </a:fld>
            <a:endParaRPr kumimoji="1" lang="zh-CN" altLang="en-US"/>
          </a:p>
        </p:txBody>
      </p:sp>
    </p:spTree>
    <p:extLst>
      <p:ext uri="{BB962C8B-B14F-4D97-AF65-F5344CB8AC3E}">
        <p14:creationId xmlns:p14="http://schemas.microsoft.com/office/powerpoint/2010/main" val="12287186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0" dirty="0"/>
              <a:t>Here, we illustrate a code fragment. We will show how to use a taint analysis to find these two out-of-bounds bugs A1 and A2. We assume the values from external calls are tainted. So we can derive tuples taint(x) and taint(y). There is a value flow from x to </a:t>
            </a:r>
            <a:r>
              <a:rPr kumimoji="1" lang="en-US" altLang="zh-CN" b="0" dirty="0" err="1"/>
              <a:t>i</a:t>
            </a:r>
            <a:r>
              <a:rPr kumimoji="1" lang="en-US" altLang="zh-CN" b="0" dirty="0"/>
              <a:t>, and y to </a:t>
            </a:r>
            <a:r>
              <a:rPr kumimoji="1" lang="en-US" altLang="zh-CN" b="0" dirty="0" err="1"/>
              <a:t>i</a:t>
            </a:r>
            <a:r>
              <a:rPr kumimoji="1" lang="en-US" altLang="zh-CN" b="0" dirty="0"/>
              <a:t>. We first use the context-insensitive on function h. Then, the two value flows will be merged. Next, there is value flow from </a:t>
            </a:r>
            <a:r>
              <a:rPr kumimoji="1" lang="en-US" altLang="zh-CN" b="0" dirty="0" err="1"/>
              <a:t>i</a:t>
            </a:r>
            <a:r>
              <a:rPr kumimoji="1" lang="en-US" altLang="zh-CN" b="0" dirty="0"/>
              <a:t> to a. Since a is being an array index, the alarm on A1 is derived. This is similar for variables b, c, and alarm A2. We refer this directed graph as the derivation graph, and each vertex represents a derived tuple. Next, we can attach a probability 0.8 to each derivation to quantify their degrees of approximation. Then the whole graph is transformed to a Bayesian network, and each tuple becomes a Bernoulli variable. We can do Bayesian inference on each variable based on given posterior information. For example, We can first calculate the probability of Alarm A1 and A2. We assume A1 is the highest one and the user checks it giving positive feedback. Then, we can calculate the conditional probability under this feedback. The probability of A2 is increased since A1 and A2 are connected through the path we showed in the network.</a:t>
            </a:r>
          </a:p>
          <a:p>
            <a:endParaRPr kumimoji="1" lang="en-US" altLang="zh-CN" b="0" dirty="0"/>
          </a:p>
          <a:p>
            <a:r>
              <a:rPr kumimoji="1" lang="zh-CN" altLang="en-US" b="0" dirty="0"/>
              <a:t>加 </a:t>
            </a:r>
            <a:r>
              <a:rPr kumimoji="1" lang="en-US" altLang="zh-CN" b="0" dirty="0"/>
              <a:t>path</a:t>
            </a:r>
          </a:p>
          <a:p>
            <a:endParaRPr kumimoji="1" lang="en-US" altLang="zh-CN" b="0" dirty="0"/>
          </a:p>
          <a:p>
            <a:endParaRPr kumimoji="1" lang="en-US" altLang="zh-CN" b="0" dirty="0"/>
          </a:p>
          <a:p>
            <a:r>
              <a:rPr kumimoji="1" lang="en-US" altLang="zh-CN" b="0" dirty="0"/>
              <a:t>f() {</a:t>
            </a:r>
          </a:p>
          <a:p>
            <a:r>
              <a:rPr kumimoji="1" lang="en-US" altLang="zh-CN" b="0" dirty="0"/>
              <a:t>  x= input()</a:t>
            </a:r>
          </a:p>
          <a:p>
            <a:r>
              <a:rPr kumimoji="1" lang="en-US" altLang="zh-CN" b="0" dirty="0"/>
              <a:t>  index = h(x, 0)</a:t>
            </a:r>
          </a:p>
          <a:p>
            <a:r>
              <a:rPr kumimoji="1" lang="en-US" altLang="zh-CN" b="0" dirty="0"/>
              <a:t>  Z[index] = 1 // A1</a:t>
            </a:r>
          </a:p>
          <a:p>
            <a:r>
              <a:rPr kumimoji="1" lang="en-US" altLang="zh-CN" b="0" dirty="0"/>
              <a:t>}</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42</a:t>
            </a:fld>
            <a:endParaRPr kumimoji="1" lang="zh-CN" altLang="en-US"/>
          </a:p>
        </p:txBody>
      </p:sp>
    </p:spTree>
    <p:extLst>
      <p:ext uri="{BB962C8B-B14F-4D97-AF65-F5344CB8AC3E}">
        <p14:creationId xmlns:p14="http://schemas.microsoft.com/office/powerpoint/2010/main" val="395830891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However, if we use context-sensitive on h, then the value flow from x to </a:t>
            </a:r>
            <a:r>
              <a:rPr kumimoji="1" lang="en-US" altLang="zh-CN" dirty="0" err="1"/>
              <a:t>i</a:t>
            </a:r>
            <a:r>
              <a:rPr kumimoji="1" lang="en-US" altLang="zh-CN" dirty="0"/>
              <a:t>  and from y to </a:t>
            </a:r>
            <a:r>
              <a:rPr kumimoji="1" lang="en-US" altLang="zh-CN" dirty="0" err="1"/>
              <a:t>i</a:t>
            </a:r>
            <a:r>
              <a:rPr kumimoji="1" lang="en-US" altLang="zh-CN" dirty="0"/>
              <a:t> will be separated. Then, the feedback of A1 will not affect A2. This is not good for the user since A2 is also a true alarm. This is mainly because</a:t>
            </a:r>
            <a:r>
              <a:rPr kumimoji="1" lang="zh-CN" altLang="en-US" dirty="0"/>
              <a:t> </a:t>
            </a:r>
            <a:r>
              <a:rPr kumimoji="1" lang="en-US" altLang="zh-CN" dirty="0"/>
              <a:t>that the abstraction can only affect the structure of the Bayesian model instead of the final result. Since the range of x and y are same, merging them will lead to a better result. This insight can only be captured by context-insensitive.</a:t>
            </a:r>
          </a:p>
          <a:p>
            <a:endParaRPr kumimoji="1" lang="en-US" altLang="zh-CN" dirty="0"/>
          </a:p>
          <a:p>
            <a:r>
              <a:rPr kumimoji="1" lang="en-US" altLang="zh-CN" dirty="0"/>
              <a:t>Over-fitting</a:t>
            </a:r>
            <a:r>
              <a:rPr kumimoji="1" lang="zh-CN" altLang="en-US" dirty="0"/>
              <a:t>，抽象是一种形容，不一定越精确越好。聚类</a:t>
            </a:r>
            <a:endParaRPr kumimoji="1" lang="en-US" altLang="zh-CN" dirty="0"/>
          </a:p>
          <a:p>
            <a:r>
              <a:rPr kumimoji="1" lang="zh-CN" altLang="en-US" dirty="0"/>
              <a:t>改名字，避免歧义。</a:t>
            </a:r>
            <a:endParaRPr kumimoji="1" lang="en-US" altLang="zh-CN" dirty="0"/>
          </a:p>
          <a:p>
            <a:r>
              <a:rPr kumimoji="1" lang="zh-CN" altLang="en-US" dirty="0"/>
              <a:t>克隆了两个</a:t>
            </a:r>
            <a:r>
              <a:rPr kumimoji="1" lang="en-US" altLang="zh-CN" dirty="0"/>
              <a:t>h</a:t>
            </a:r>
            <a:r>
              <a:rPr kumimoji="1" lang="zh-CN" altLang="en-US" dirty="0"/>
              <a:t>，只能泛化到自己</a:t>
            </a:r>
            <a:endParaRPr kumimoji="1" lang="en-US" altLang="zh-CN"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43</a:t>
            </a:fld>
            <a:endParaRPr kumimoji="1" lang="zh-CN" altLang="en-US"/>
          </a:p>
        </p:txBody>
      </p:sp>
    </p:spTree>
    <p:extLst>
      <p:ext uri="{BB962C8B-B14F-4D97-AF65-F5344CB8AC3E}">
        <p14:creationId xmlns:p14="http://schemas.microsoft.com/office/powerpoint/2010/main" val="33934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0" dirty="0"/>
              <a:t>Here, we illustrate a code fragment. We will show how the clone depth in context-sensitivity affect the analysis result. There are 3 functions f, g1, and g2. In each function, there will be a variable from input and eventually used as the index of the array B. We want to use a taint analysis to detect potential out-of-bounds bugs in these statements. We assume the analysis doesn't know the specifications of the inputs and conservatively assumes the values from inputs are tainted, which can lead to false alarms. So we can derive tuples taint(x), taint(y) and taint(z). We first use the context-insensitivity, or we called 0-CFA on all functions. Let’s first focus on function f: There is value flows from x to x1, x1 to x2, and x2 to j in function h. Since j is returned and being an array index, the alarm on A1 is derived. However, since the specification of x makes it a valid array index, A1 is a false alarm. We then focus on function g1: The value flow is from y to y1, y1 to </a:t>
            </a:r>
            <a:r>
              <a:rPr kumimoji="1" lang="en-US" altLang="zh-CN" b="0" dirty="0" err="1"/>
              <a:t>i</a:t>
            </a:r>
            <a:r>
              <a:rPr kumimoji="1" lang="en-US" altLang="zh-CN" b="0" dirty="0"/>
              <a:t> in function g, and since we use 0-CFA, the value flow is merged to j in function h, and then derive the alarm A2, which is a true alarm. This is similar for function g2, variables z, </a:t>
            </a:r>
            <a:r>
              <a:rPr kumimoji="1" lang="en-US" altLang="zh-CN" b="0" dirty="0" err="1"/>
              <a:t>i</a:t>
            </a:r>
            <a:r>
              <a:rPr kumimoji="1" lang="en-US" altLang="zh-CN" b="0" dirty="0"/>
              <a:t>, j and alarm A3. We refer this directed graph as the derivation graph, and each vertex represents a derived tuple. Next, we can attach a probability 0.8 to each derivation to quantify their degrees of approximation. Then the whole graph is transformed to a Bayesian network, and each tuple becomes a Bernoulli variable. We can do Bayesian inference on each variable based on given posterior information. For example, We can first calculate the probability of Alarm A1, A2, and A3. They all have the same probability and we assume they are the</a:t>
            </a:r>
            <a:r>
              <a:rPr kumimoji="1" lang="zh-CN" altLang="en-US" b="0" dirty="0"/>
              <a:t> </a:t>
            </a:r>
            <a:r>
              <a:rPr kumimoji="1" lang="en-US" altLang="zh-CN" b="0" dirty="0"/>
              <a:t>highest. The user checks A1 giving negative feedback. Then, we can calculate the conditional probability under this feedback. The probabilities of A2 and A3 are decreased since they are connected through the path we showed in the network. This is not good for the user since A2 and A3 are true alarms. We will show what will happen when we use a more precise abstraction.</a:t>
            </a:r>
          </a:p>
          <a:p>
            <a:endParaRPr kumimoji="1" lang="en-US" altLang="zh-CN" b="0" dirty="0"/>
          </a:p>
          <a:p>
            <a:r>
              <a:rPr kumimoji="1" lang="zh-CN" altLang="en-US" b="0" dirty="0"/>
              <a:t>加 </a:t>
            </a:r>
            <a:r>
              <a:rPr kumimoji="1" lang="en-US" altLang="zh-CN" b="0" dirty="0"/>
              <a:t>path</a:t>
            </a:r>
          </a:p>
          <a:p>
            <a:endParaRPr kumimoji="1" lang="en-US" altLang="zh-CN" b="0" dirty="0"/>
          </a:p>
          <a:p>
            <a:endParaRPr kumimoji="1" lang="en-US" altLang="zh-CN" b="0" dirty="0"/>
          </a:p>
          <a:p>
            <a:r>
              <a:rPr kumimoji="1" lang="en-US" altLang="zh-CN" b="0" dirty="0"/>
              <a:t>f() {</a:t>
            </a:r>
          </a:p>
          <a:p>
            <a:r>
              <a:rPr kumimoji="1" lang="en-US" altLang="zh-CN" b="0" dirty="0"/>
              <a:t>  x= input()</a:t>
            </a:r>
          </a:p>
          <a:p>
            <a:r>
              <a:rPr kumimoji="1" lang="en-US" altLang="zh-CN" b="0" dirty="0"/>
              <a:t>  index = h(x, 0)</a:t>
            </a:r>
          </a:p>
          <a:p>
            <a:r>
              <a:rPr kumimoji="1" lang="en-US" altLang="zh-CN" b="0" dirty="0"/>
              <a:t>  Z[index] = 1 // A1</a:t>
            </a:r>
          </a:p>
          <a:p>
            <a:r>
              <a:rPr kumimoji="1" lang="en-US" altLang="zh-CN" b="0" dirty="0"/>
              <a:t>}</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4</a:t>
            </a:fld>
            <a:endParaRPr kumimoji="1" lang="zh-CN" altLang="en-US"/>
          </a:p>
        </p:txBody>
      </p:sp>
    </p:spTree>
    <p:extLst>
      <p:ext uri="{BB962C8B-B14F-4D97-AF65-F5344CB8AC3E}">
        <p14:creationId xmlns:p14="http://schemas.microsoft.com/office/powerpoint/2010/main" val="4521099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From this example, we can conclude that if an abstraction is too precise, then it may prevent </a:t>
            </a:r>
            <a:r>
              <a:rPr kumimoji="1" lang="en-US" altLang="zh-CN" sz="1200" dirty="0">
                <a:latin typeface="Linux Libertine" panose="02000503000000000000" pitchFamily="2" charset="0"/>
                <a:ea typeface="Linux Libertine" panose="02000503000000000000" pitchFamily="2" charset="0"/>
                <a:cs typeface="Linux Libertine" panose="02000503000000000000" pitchFamily="2" charset="0"/>
              </a:rPr>
              <a:t>posterior information from propagating to relevant analysis results effectively, just like from A1 to A2, and this is the over-fitting in machine learning.</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44</a:t>
            </a:fld>
            <a:endParaRPr kumimoji="1" lang="zh-CN" altLang="en-US"/>
          </a:p>
        </p:txBody>
      </p:sp>
    </p:spTree>
    <p:extLst>
      <p:ext uri="{BB962C8B-B14F-4D97-AF65-F5344CB8AC3E}">
        <p14:creationId xmlns:p14="http://schemas.microsoft.com/office/powerpoint/2010/main" val="363877735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On the other hand, if we change the code fragment on the taint source of y, we let y be an input in the range from 1 to 5. Then the alarm A2 now becomes a false alarm since c is a valid array index. In this situation, context-insensitive will perform worse since the feedback of A1 will increase the probability of A2, but A2 is not true. Conversely, context-sensitive will not have this issue.</a:t>
            </a:r>
          </a:p>
          <a:p>
            <a:endParaRPr kumimoji="1" lang="en-US" altLang="zh-CN" dirty="0"/>
          </a:p>
          <a:p>
            <a:r>
              <a:rPr kumimoji="1" lang="zh-CN" altLang="en-US" dirty="0"/>
              <a:t>输入数据，不确定性。具体情况，取决于数据</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45</a:t>
            </a:fld>
            <a:endParaRPr kumimoji="1" lang="zh-CN" altLang="en-US"/>
          </a:p>
        </p:txBody>
      </p:sp>
    </p:spTree>
    <p:extLst>
      <p:ext uri="{BB962C8B-B14F-4D97-AF65-F5344CB8AC3E}">
        <p14:creationId xmlns:p14="http://schemas.microsoft.com/office/powerpoint/2010/main" val="421317680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Therefore, we can conclude that if an abstraction is too coarse, then it may </a:t>
            </a:r>
            <a:r>
              <a:rPr kumimoji="1" lang="en-US" altLang="zh-CN" sz="1200" dirty="0">
                <a:latin typeface="Linux Libertine" panose="02000503000000000000" pitchFamily="2" charset="0"/>
                <a:ea typeface="Linux Libertine" panose="02000503000000000000" pitchFamily="2" charset="0"/>
                <a:cs typeface="Linux Libertine" panose="02000503000000000000" pitchFamily="2" charset="0"/>
              </a:rPr>
              <a:t>cause posterior information to propagate to irrelevant analysis results falsely, and this is the under-fitting in machine learning.</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46</a:t>
            </a:fld>
            <a:endParaRPr kumimoji="1" lang="zh-CN" altLang="en-US"/>
          </a:p>
        </p:txBody>
      </p:sp>
    </p:spTree>
    <p:extLst>
      <p:ext uri="{BB962C8B-B14F-4D97-AF65-F5344CB8AC3E}">
        <p14:creationId xmlns:p14="http://schemas.microsoft.com/office/powerpoint/2010/main" val="275054687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i="0" dirty="0"/>
              <a:t>We use the previous example to show the feature calculation part. For each abstraction point, there will be a corresponding parametric tuple to generate the derivation graph. We assume the function h is an abstraction point. We use CI(h) for context-insensitive and CS(h) for context-sensitive. We will calculate the properties of each parametric tuple in two derivations graphs. We use three property types: the first one is the count of reachable vertices, which reflects the overall influence of refining the tuple on the Bayesian network. The second one is the average of shortest distance to reachable vertices, it reflects the average impact on reachable vertices of refining the parameter tuple. The third one is the count of vertices with the shortest distance of no more than k, which reflects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potential influence</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to a certain subgraph and diﬀerent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subgraph patterns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within a given radius</a:t>
            </a:r>
            <a:r>
              <a:rPr kumimoji="1" lang="en-US" altLang="zh-CN" i="0" dirty="0"/>
              <a:t>. The ratio of features calculated in the two graphs consists of a N-dimension real vector. Our learned strategy is a set of n-dimension real vectors. If this set contains this feature value, then the corresponding part of this parametric tuple in the abstraction will be refined, otherwise, it will be not.</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47</a:t>
            </a:fld>
            <a:endParaRPr kumimoji="1" lang="zh-CN" altLang="en-US"/>
          </a:p>
        </p:txBody>
      </p:sp>
    </p:spTree>
    <p:extLst>
      <p:ext uri="{BB962C8B-B14F-4D97-AF65-F5344CB8AC3E}">
        <p14:creationId xmlns:p14="http://schemas.microsoft.com/office/powerpoint/2010/main" val="31196002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i="0" dirty="0"/>
              <a:t>In our example, We use three property types. We can calculate the count of reachable vertices, the average of shortest distance to reachable vertices, and the count of vertices with shortest distance no more than 2 of these two parametric tuples. The ratio of this two value consists of a 3-dimension real vector, our learned strategy will determine whether to refine to it. In the experiments, we used more property types, and the property types can be arbitrarily set in practical use.</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48</a:t>
            </a:fld>
            <a:endParaRPr kumimoji="1" lang="zh-CN" altLang="en-US"/>
          </a:p>
        </p:txBody>
      </p:sp>
    </p:spTree>
    <p:extLst>
      <p:ext uri="{BB962C8B-B14F-4D97-AF65-F5344CB8AC3E}">
        <p14:creationId xmlns:p14="http://schemas.microsoft.com/office/powerpoint/2010/main" val="3225966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0" dirty="0"/>
              <a:t>We then use the context-sensitivity with clone depth of 1, or we called 1-CFA. The change is that the value flow from x2 to j will be separated from other two flows. The flow from function g1 and g2 will finally be merged in function h since only the last call-site is considered in 1-CFA. Then, the alarms with highest probability are now A2 and A3. We assume the user check A2, then the probability of A3 will increase since they are connected, and the probability of A1 will not increase since they are separated in the network. This is better for user since A2 is a true alarm and A1 is a false alarm.</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5</a:t>
            </a:fld>
            <a:endParaRPr kumimoji="1" lang="zh-CN" altLang="en-US"/>
          </a:p>
        </p:txBody>
      </p:sp>
    </p:spTree>
    <p:extLst>
      <p:ext uri="{BB962C8B-B14F-4D97-AF65-F5344CB8AC3E}">
        <p14:creationId xmlns:p14="http://schemas.microsoft.com/office/powerpoint/2010/main" val="18839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can conclude that if an abstraction is too coarse, then it may </a:t>
            </a:r>
            <a:r>
              <a:rPr kumimoji="1" lang="en-US" altLang="zh-CN" sz="1200" dirty="0">
                <a:latin typeface="Linux Libertine" panose="02000503000000000000" pitchFamily="2" charset="0"/>
                <a:ea typeface="Linux Libertine" panose="02000503000000000000" pitchFamily="2" charset="0"/>
                <a:cs typeface="Linux Libertine" panose="02000503000000000000" pitchFamily="2" charset="0"/>
              </a:rPr>
              <a:t>cause posterior information to propagate to irrelevant analysis results falsely, just like from A1 to A2 and A3, and this is the under-fitting in machine learning.</a:t>
            </a:r>
            <a:endParaRPr kumimoji="1" lang="en-US" altLang="zh-CN" b="0"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6</a:t>
            </a:fld>
            <a:endParaRPr kumimoji="1" lang="zh-CN" altLang="en-US"/>
          </a:p>
        </p:txBody>
      </p:sp>
    </p:spTree>
    <p:extLst>
      <p:ext uri="{BB962C8B-B14F-4D97-AF65-F5344CB8AC3E}">
        <p14:creationId xmlns:p14="http://schemas.microsoft.com/office/powerpoint/2010/main" val="2529912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b="0" dirty="0"/>
              <a:t>However, if we use a more precise abstraction than 1-CFA, the context-sensitivity with clone depth of 2, or we called 2-CFA, what will happen? The change is that all value flows will be separated since the length</a:t>
            </a:r>
            <a:r>
              <a:rPr kumimoji="1" lang="zh-CN" altLang="en-US" b="0" dirty="0"/>
              <a:t> </a:t>
            </a:r>
            <a:r>
              <a:rPr kumimoji="1" lang="en-US" altLang="zh-CN" b="0" dirty="0"/>
              <a:t>of call-chains is no more than 2. Now, the alarm A3 has the highest probability. The user will check it and give positive feedback. Due to the separation, the probability of A1 and A2 will not increase. This is not good for user, since A2 is also a true alarm but A2 have a lower probability.</a:t>
            </a:r>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7</a:t>
            </a:fld>
            <a:endParaRPr kumimoji="1" lang="zh-CN" altLang="en-US"/>
          </a:p>
        </p:txBody>
      </p:sp>
    </p:spTree>
    <p:extLst>
      <p:ext uri="{BB962C8B-B14F-4D97-AF65-F5344CB8AC3E}">
        <p14:creationId xmlns:p14="http://schemas.microsoft.com/office/powerpoint/2010/main" val="26226303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We can conclude that if an abstraction is too precise, then it may prevent </a:t>
            </a:r>
            <a:r>
              <a:rPr kumimoji="1" lang="en-US" altLang="zh-CN" sz="1200" dirty="0">
                <a:latin typeface="Linux Libertine" panose="02000503000000000000" pitchFamily="2" charset="0"/>
                <a:ea typeface="Linux Libertine" panose="02000503000000000000" pitchFamily="2" charset="0"/>
                <a:cs typeface="Linux Libertine" panose="02000503000000000000" pitchFamily="2" charset="0"/>
              </a:rPr>
              <a:t>posterior information from propagating to relevant analysis results effectively, just like from A3 to A2, and this is the over-fitting in machine learning.</a:t>
            </a:r>
            <a:endParaRPr kumimoji="1" lang="en-US" altLang="zh-CN" b="0" dirty="0"/>
          </a:p>
          <a:p>
            <a:endParaRPr kumimoji="1" lang="en-US" altLang="zh-CN" b="0"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8</a:t>
            </a:fld>
            <a:endParaRPr kumimoji="1" lang="zh-CN" altLang="en-US"/>
          </a:p>
        </p:txBody>
      </p:sp>
    </p:spTree>
    <p:extLst>
      <p:ext uri="{BB962C8B-B14F-4D97-AF65-F5344CB8AC3E}">
        <p14:creationId xmlns:p14="http://schemas.microsoft.com/office/powerpoint/2010/main" val="39382255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From the motivating example, we can conclude two challenges. The first one is effectiveness. There is an assumption in conventional analysis: a finer abstraction will lead to a better result. All previous selection approaches are based on this assumption. However, in our example, we showed that a modest abstraction may have a better generalization ability than a more precise or a coarser one, so this assumption is break in Bayesian analysis, and we need a new technique to handle this problem. The second one is generality. Since Bayesian analysis is not based on a specific analysis, designing a specific approach is not ideal. For example, we can use the range of x to determine which</a:t>
            </a:r>
            <a:r>
              <a:rPr kumimoji="1" lang="zh-CN" altLang="en-US" dirty="0"/>
              <a:t> </a:t>
            </a:r>
            <a:r>
              <a:rPr kumimoji="1" lang="en-US" altLang="zh-CN" dirty="0"/>
              <a:t>type of context-sensitivity to use, but this only works on specific analyses. We want to design an analysis-agnostic approach based on the probabilistic model itself.</a:t>
            </a:r>
            <a:endParaRPr kumimoji="1" lang="zh-CN" altLang="en-US" dirty="0"/>
          </a:p>
        </p:txBody>
      </p:sp>
      <p:sp>
        <p:nvSpPr>
          <p:cNvPr id="4" name="灯片编号占位符 3"/>
          <p:cNvSpPr>
            <a:spLocks noGrp="1"/>
          </p:cNvSpPr>
          <p:nvPr>
            <p:ph type="sldNum" sz="quarter" idx="5"/>
          </p:nvPr>
        </p:nvSpPr>
        <p:spPr/>
        <p:txBody>
          <a:bodyPr/>
          <a:lstStyle/>
          <a:p>
            <a:fld id="{8E7558FE-EDA1-B14B-968F-3821ED035972}" type="slidenum">
              <a:rPr kumimoji="1" lang="zh-CN" altLang="en-US" smtClean="0"/>
              <a:t>9</a:t>
            </a:fld>
            <a:endParaRPr kumimoji="1" lang="zh-CN" altLang="en-US"/>
          </a:p>
        </p:txBody>
      </p:sp>
    </p:spTree>
    <p:extLst>
      <p:ext uri="{BB962C8B-B14F-4D97-AF65-F5344CB8AC3E}">
        <p14:creationId xmlns:p14="http://schemas.microsoft.com/office/powerpoint/2010/main" val="228502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3" name="副标题 2">
            <a:extLst>
              <a:ext uri="{FF2B5EF4-FFF2-40B4-BE49-F238E27FC236}">
                <a16:creationId xmlns:a16="http://schemas.microsoft.com/office/drawing/2014/main" id="{CE055390-A3F9-3283-AAD4-13D1D9649C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8" name="日期占位符 7">
            <a:extLst>
              <a:ext uri="{FF2B5EF4-FFF2-40B4-BE49-F238E27FC236}">
                <a16:creationId xmlns:a16="http://schemas.microsoft.com/office/drawing/2014/main" id="{88C2E441-0938-7248-70B5-F16AF83FF51A}"/>
              </a:ext>
            </a:extLst>
          </p:cNvPr>
          <p:cNvSpPr>
            <a:spLocks noGrp="1"/>
          </p:cNvSpPr>
          <p:nvPr>
            <p:ph type="dt" sz="half" idx="10"/>
          </p:nvPr>
        </p:nvSpPr>
        <p:spPr/>
        <p:txBody>
          <a:bodyPr/>
          <a:lstStyle/>
          <a:p>
            <a:fld id="{C9B6DA57-9753-4143-B12A-6D104F28E3E6}" type="datetime1">
              <a:rPr kumimoji="1" lang="zh-CN" altLang="en-US" smtClean="0"/>
              <a:t>2024/10/23</a:t>
            </a:fld>
            <a:endParaRPr kumimoji="1" lang="zh-CN" altLang="en-US"/>
          </a:p>
        </p:txBody>
      </p:sp>
      <p:sp>
        <p:nvSpPr>
          <p:cNvPr id="9" name="页脚占位符 8">
            <a:extLst>
              <a:ext uri="{FF2B5EF4-FFF2-40B4-BE49-F238E27FC236}">
                <a16:creationId xmlns:a16="http://schemas.microsoft.com/office/drawing/2014/main" id="{B69431E9-B902-064D-7A62-397B9C4F590C}"/>
              </a:ext>
            </a:extLst>
          </p:cNvPr>
          <p:cNvSpPr>
            <a:spLocks noGrp="1"/>
          </p:cNvSpPr>
          <p:nvPr>
            <p:ph type="ftr" sz="quarter" idx="11"/>
          </p:nvPr>
        </p:nvSpPr>
        <p:spPr/>
        <p:txBody>
          <a:bodyPr/>
          <a:lstStyle/>
          <a:p>
            <a:endParaRPr kumimoji="1" lang="zh-CN" altLang="en-US"/>
          </a:p>
        </p:txBody>
      </p:sp>
      <p:sp>
        <p:nvSpPr>
          <p:cNvPr id="11" name="标题 10">
            <a:extLst>
              <a:ext uri="{FF2B5EF4-FFF2-40B4-BE49-F238E27FC236}">
                <a16:creationId xmlns:a16="http://schemas.microsoft.com/office/drawing/2014/main" id="{6ED66AAE-12DF-5EB2-C31F-204F2420568A}"/>
              </a:ext>
            </a:extLst>
          </p:cNvPr>
          <p:cNvSpPr>
            <a:spLocks noGrp="1"/>
          </p:cNvSpPr>
          <p:nvPr>
            <p:ph type="title"/>
          </p:nvPr>
        </p:nvSpPr>
        <p:spPr/>
        <p:txBody>
          <a:bodyPr/>
          <a:lstStyle/>
          <a:p>
            <a:r>
              <a:rPr kumimoji="1" lang="zh-CN" altLang="en-US"/>
              <a:t>单击此处编辑母版标题样式</a:t>
            </a:r>
          </a:p>
        </p:txBody>
      </p:sp>
      <p:sp>
        <p:nvSpPr>
          <p:cNvPr id="2" name="灯片编号占位符 5">
            <a:extLst>
              <a:ext uri="{FF2B5EF4-FFF2-40B4-BE49-F238E27FC236}">
                <a16:creationId xmlns:a16="http://schemas.microsoft.com/office/drawing/2014/main" id="{3BC9C666-1FF8-ECC8-0097-440EEC620799}"/>
              </a:ext>
            </a:extLst>
          </p:cNvPr>
          <p:cNvSpPr>
            <a:spLocks noGrp="1" noChangeAspect="1"/>
          </p:cNvSpPr>
          <p:nvPr>
            <p:ph type="sldNum" sz="quarter" idx="4"/>
          </p:nvPr>
        </p:nvSpPr>
        <p:spPr>
          <a:xfrm>
            <a:off x="11652000" y="6318000"/>
            <a:ext cx="540000" cy="540000"/>
          </a:xfrm>
          <a:prstGeom prst="rect">
            <a:avLst/>
          </a:prstGeom>
        </p:spPr>
        <p:txBody>
          <a:bodyPr anchor="ctr"/>
          <a:lstStyle>
            <a:lvl1pPr algn="ctr">
              <a:defRPr sz="1600">
                <a:solidFill>
                  <a:schemeClr val="bg1">
                    <a:lumMod val="50000"/>
                  </a:schemeClr>
                </a:solidFill>
                <a:latin typeface="Linux Libertine" panose="02000503000000000000" pitchFamily="2" charset="0"/>
                <a:cs typeface="Linux Libertine" panose="02000503000000000000" pitchFamily="2" charset="0"/>
              </a:defRPr>
            </a:lvl1pPr>
          </a:lstStyle>
          <a:p>
            <a:fld id="{94702B7C-F565-1C47-90E3-321BD985AFCD}" type="slidenum">
              <a:rPr kumimoji="1" lang="zh-CN" altLang="en-US" smtClean="0"/>
              <a:pPr/>
              <a:t>‹#›</a:t>
            </a:fld>
            <a:endParaRPr kumimoji="1" lang="zh-CN" altLang="en-US" dirty="0"/>
          </a:p>
        </p:txBody>
      </p:sp>
    </p:spTree>
    <p:extLst>
      <p:ext uri="{BB962C8B-B14F-4D97-AF65-F5344CB8AC3E}">
        <p14:creationId xmlns:p14="http://schemas.microsoft.com/office/powerpoint/2010/main" val="394445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F889319-CAEB-D0CB-FBBE-109C5463F4C1}"/>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0544451-6A29-2FA2-F28F-F7B88EB03221}"/>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4B799202-7E03-9098-99AF-CB773697E7A2}"/>
              </a:ext>
            </a:extLst>
          </p:cNvPr>
          <p:cNvSpPr>
            <a:spLocks noGrp="1"/>
          </p:cNvSpPr>
          <p:nvPr>
            <p:ph type="dt" sz="half" idx="10"/>
          </p:nvPr>
        </p:nvSpPr>
        <p:spPr/>
        <p:txBody>
          <a:bodyPr/>
          <a:lstStyle/>
          <a:p>
            <a:fld id="{3E9BD839-1299-1D42-A6FD-6353C79D2D21}" type="datetime1">
              <a:rPr kumimoji="1" lang="zh-CN" altLang="en-US" smtClean="0"/>
              <a:t>2024/10/23</a:t>
            </a:fld>
            <a:endParaRPr kumimoji="1" lang="zh-CN" altLang="en-US"/>
          </a:p>
        </p:txBody>
      </p:sp>
      <p:sp>
        <p:nvSpPr>
          <p:cNvPr id="5" name="页脚占位符 4">
            <a:extLst>
              <a:ext uri="{FF2B5EF4-FFF2-40B4-BE49-F238E27FC236}">
                <a16:creationId xmlns:a16="http://schemas.microsoft.com/office/drawing/2014/main" id="{4A52B3E4-D3D1-DB79-3766-6ABF2E1F678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0ACEFB78-FA78-6C9D-72B5-1FFFE3CDF3DB}"/>
              </a:ext>
            </a:extLst>
          </p:cNvPr>
          <p:cNvSpPr>
            <a:spLocks noGrp="1"/>
          </p:cNvSpPr>
          <p:nvPr>
            <p:ph type="sldNum" sz="quarter" idx="12"/>
          </p:nvPr>
        </p:nvSpPr>
        <p:spPr>
          <a:xfrm>
            <a:off x="8610600" y="6356350"/>
            <a:ext cx="2743200" cy="365125"/>
          </a:xfrm>
          <a:prstGeom prst="rect">
            <a:avLst/>
          </a:prstGeom>
        </p:spPr>
        <p:txBody>
          <a:bodyPr/>
          <a:lstStyle/>
          <a:p>
            <a:fld id="{94702B7C-F565-1C47-90E3-321BD985AFCD}" type="slidenum">
              <a:rPr kumimoji="1" lang="zh-CN" altLang="en-US" smtClean="0"/>
              <a:t>‹#›</a:t>
            </a:fld>
            <a:endParaRPr kumimoji="1" lang="zh-CN" altLang="en-US"/>
          </a:p>
        </p:txBody>
      </p:sp>
    </p:spTree>
    <p:extLst>
      <p:ext uri="{BB962C8B-B14F-4D97-AF65-F5344CB8AC3E}">
        <p14:creationId xmlns:p14="http://schemas.microsoft.com/office/powerpoint/2010/main" val="1214576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A8FD716-AABB-FF1E-93DD-29B51DB4D181}"/>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4B71E8E-BA45-D555-CB14-D41F31F380AD}"/>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0C202F2-9744-FCA5-9309-84A7BB0D941C}"/>
              </a:ext>
            </a:extLst>
          </p:cNvPr>
          <p:cNvSpPr>
            <a:spLocks noGrp="1"/>
          </p:cNvSpPr>
          <p:nvPr>
            <p:ph type="dt" sz="half" idx="10"/>
          </p:nvPr>
        </p:nvSpPr>
        <p:spPr/>
        <p:txBody>
          <a:bodyPr/>
          <a:lstStyle/>
          <a:p>
            <a:fld id="{019B0E7F-2B38-2140-9ACC-C02529385C35}" type="datetime1">
              <a:rPr kumimoji="1" lang="zh-CN" altLang="en-US" smtClean="0"/>
              <a:t>2024/10/23</a:t>
            </a:fld>
            <a:endParaRPr kumimoji="1" lang="zh-CN" altLang="en-US"/>
          </a:p>
        </p:txBody>
      </p:sp>
      <p:sp>
        <p:nvSpPr>
          <p:cNvPr id="5" name="页脚占位符 4">
            <a:extLst>
              <a:ext uri="{FF2B5EF4-FFF2-40B4-BE49-F238E27FC236}">
                <a16:creationId xmlns:a16="http://schemas.microsoft.com/office/drawing/2014/main" id="{D3D97416-5D16-5CEC-38CF-F39D29236FD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916BD00-D880-9044-5748-356C84F97054}"/>
              </a:ext>
            </a:extLst>
          </p:cNvPr>
          <p:cNvSpPr>
            <a:spLocks noGrp="1"/>
          </p:cNvSpPr>
          <p:nvPr>
            <p:ph type="sldNum" sz="quarter" idx="12"/>
          </p:nvPr>
        </p:nvSpPr>
        <p:spPr>
          <a:xfrm>
            <a:off x="8610600" y="6356350"/>
            <a:ext cx="2743200" cy="365125"/>
          </a:xfrm>
          <a:prstGeom prst="rect">
            <a:avLst/>
          </a:prstGeom>
        </p:spPr>
        <p:txBody>
          <a:bodyPr/>
          <a:lstStyle/>
          <a:p>
            <a:fld id="{94702B7C-F565-1C47-90E3-321BD985AFCD}" type="slidenum">
              <a:rPr kumimoji="1" lang="zh-CN" altLang="en-US" smtClean="0"/>
              <a:t>‹#›</a:t>
            </a:fld>
            <a:endParaRPr kumimoji="1" lang="zh-CN" altLang="en-US"/>
          </a:p>
        </p:txBody>
      </p:sp>
    </p:spTree>
    <p:extLst>
      <p:ext uri="{BB962C8B-B14F-4D97-AF65-F5344CB8AC3E}">
        <p14:creationId xmlns:p14="http://schemas.microsoft.com/office/powerpoint/2010/main" val="2840742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514013-6066-AB49-BAEC-FE24594F1196}"/>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5194AB9-DC01-122A-D141-4A06B6FA4D10}"/>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5B5A1B1C-EE60-4861-E920-D908F1373D21}"/>
              </a:ext>
            </a:extLst>
          </p:cNvPr>
          <p:cNvSpPr>
            <a:spLocks noGrp="1"/>
          </p:cNvSpPr>
          <p:nvPr>
            <p:ph type="dt" sz="half" idx="10"/>
          </p:nvPr>
        </p:nvSpPr>
        <p:spPr/>
        <p:txBody>
          <a:bodyPr/>
          <a:lstStyle/>
          <a:p>
            <a:fld id="{3C589FAE-B189-634A-A05E-BCF825094106}" type="datetime1">
              <a:rPr kumimoji="1" lang="zh-CN" altLang="en-US" smtClean="0"/>
              <a:t>2024/10/23</a:t>
            </a:fld>
            <a:endParaRPr kumimoji="1" lang="zh-CN" altLang="en-US"/>
          </a:p>
        </p:txBody>
      </p:sp>
      <p:sp>
        <p:nvSpPr>
          <p:cNvPr id="5" name="页脚占位符 4">
            <a:extLst>
              <a:ext uri="{FF2B5EF4-FFF2-40B4-BE49-F238E27FC236}">
                <a16:creationId xmlns:a16="http://schemas.microsoft.com/office/drawing/2014/main" id="{3C8E90CA-F206-8E4E-42D6-1C1781156D59}"/>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83561E8-4614-0CD4-91B4-77097ED90457}"/>
              </a:ext>
            </a:extLst>
          </p:cNvPr>
          <p:cNvSpPr>
            <a:spLocks noGrp="1" noChangeAspect="1"/>
          </p:cNvSpPr>
          <p:nvPr>
            <p:ph type="sldNum" sz="quarter" idx="4"/>
          </p:nvPr>
        </p:nvSpPr>
        <p:spPr>
          <a:xfrm>
            <a:off x="11652000" y="6318000"/>
            <a:ext cx="540000" cy="540000"/>
          </a:xfrm>
          <a:prstGeom prst="rect">
            <a:avLst/>
          </a:prstGeom>
        </p:spPr>
        <p:txBody>
          <a:bodyPr anchor="ctr"/>
          <a:lstStyle>
            <a:lvl1pPr algn="ctr">
              <a:defRPr sz="1600" b="0">
                <a:solidFill>
                  <a:schemeClr val="bg1">
                    <a:lumMod val="50000"/>
                  </a:schemeClr>
                </a:solidFill>
                <a:latin typeface="Linux Libertine" panose="02000503000000000000" pitchFamily="2" charset="0"/>
                <a:cs typeface="Linux Libertine" panose="02000503000000000000" pitchFamily="2" charset="0"/>
              </a:defRPr>
            </a:lvl1pPr>
          </a:lstStyle>
          <a:p>
            <a:fld id="{94702B7C-F565-1C47-90E3-321BD985AFCD}" type="slidenum">
              <a:rPr kumimoji="1" lang="zh-CN" altLang="en-US" smtClean="0"/>
              <a:pPr/>
              <a:t>‹#›</a:t>
            </a:fld>
            <a:endParaRPr kumimoji="1" lang="zh-CN" altLang="en-US" dirty="0"/>
          </a:p>
        </p:txBody>
      </p:sp>
    </p:spTree>
    <p:extLst>
      <p:ext uri="{BB962C8B-B14F-4D97-AF65-F5344CB8AC3E}">
        <p14:creationId xmlns:p14="http://schemas.microsoft.com/office/powerpoint/2010/main" val="9875068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EBF3F9-D717-F71C-8E60-65FEA2D33B5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569DB485-095B-EAE2-260C-CE687169C99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AC1F8846-A41E-49BE-9147-5BD6E5564539}"/>
              </a:ext>
            </a:extLst>
          </p:cNvPr>
          <p:cNvSpPr>
            <a:spLocks noGrp="1"/>
          </p:cNvSpPr>
          <p:nvPr>
            <p:ph type="dt" sz="half" idx="10"/>
          </p:nvPr>
        </p:nvSpPr>
        <p:spPr/>
        <p:txBody>
          <a:bodyPr/>
          <a:lstStyle/>
          <a:p>
            <a:fld id="{B1AB7E3B-5C86-0541-89F3-CE6A3285DD2E}" type="datetime1">
              <a:rPr kumimoji="1" lang="zh-CN" altLang="en-US" smtClean="0"/>
              <a:t>2024/10/23</a:t>
            </a:fld>
            <a:endParaRPr kumimoji="1" lang="zh-CN" altLang="en-US"/>
          </a:p>
        </p:txBody>
      </p:sp>
      <p:sp>
        <p:nvSpPr>
          <p:cNvPr id="5" name="页脚占位符 4">
            <a:extLst>
              <a:ext uri="{FF2B5EF4-FFF2-40B4-BE49-F238E27FC236}">
                <a16:creationId xmlns:a16="http://schemas.microsoft.com/office/drawing/2014/main" id="{2FF00CA3-3BCD-D819-59FE-15CD98EFEF0A}"/>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94044A2-1B52-9D87-3505-3FB798ABDD4E}"/>
              </a:ext>
            </a:extLst>
          </p:cNvPr>
          <p:cNvSpPr>
            <a:spLocks noGrp="1"/>
          </p:cNvSpPr>
          <p:nvPr>
            <p:ph type="sldNum" sz="quarter" idx="12"/>
          </p:nvPr>
        </p:nvSpPr>
        <p:spPr>
          <a:xfrm>
            <a:off x="8610600" y="6356350"/>
            <a:ext cx="2743200" cy="365125"/>
          </a:xfrm>
          <a:prstGeom prst="rect">
            <a:avLst/>
          </a:prstGeom>
        </p:spPr>
        <p:txBody>
          <a:bodyPr/>
          <a:lstStyle/>
          <a:p>
            <a:fld id="{94702B7C-F565-1C47-90E3-321BD985AFCD}" type="slidenum">
              <a:rPr kumimoji="1" lang="zh-CN" altLang="en-US" smtClean="0"/>
              <a:t>‹#›</a:t>
            </a:fld>
            <a:endParaRPr kumimoji="1" lang="zh-CN" altLang="en-US"/>
          </a:p>
        </p:txBody>
      </p:sp>
    </p:spTree>
    <p:extLst>
      <p:ext uri="{BB962C8B-B14F-4D97-AF65-F5344CB8AC3E}">
        <p14:creationId xmlns:p14="http://schemas.microsoft.com/office/powerpoint/2010/main" val="2860844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F7A192-2374-645B-5940-9C7B919967D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BBA08AE5-000A-B8C2-7077-40477DF22558}"/>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58DBD87-6938-48BA-4A14-E3BFFB001869}"/>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CBCC537-1FF0-E0D4-ABE5-ED26BAE9A9B5}"/>
              </a:ext>
            </a:extLst>
          </p:cNvPr>
          <p:cNvSpPr>
            <a:spLocks noGrp="1"/>
          </p:cNvSpPr>
          <p:nvPr>
            <p:ph type="dt" sz="half" idx="10"/>
          </p:nvPr>
        </p:nvSpPr>
        <p:spPr/>
        <p:txBody>
          <a:bodyPr/>
          <a:lstStyle/>
          <a:p>
            <a:fld id="{6186C58E-4E90-4F47-B37B-F3C5440E44C2}" type="datetime1">
              <a:rPr kumimoji="1" lang="zh-CN" altLang="en-US" smtClean="0"/>
              <a:t>2024/10/23</a:t>
            </a:fld>
            <a:endParaRPr kumimoji="1" lang="zh-CN" altLang="en-US"/>
          </a:p>
        </p:txBody>
      </p:sp>
      <p:sp>
        <p:nvSpPr>
          <p:cNvPr id="6" name="页脚占位符 5">
            <a:extLst>
              <a:ext uri="{FF2B5EF4-FFF2-40B4-BE49-F238E27FC236}">
                <a16:creationId xmlns:a16="http://schemas.microsoft.com/office/drawing/2014/main" id="{47178211-FB21-F6FE-4677-79661D1B56F3}"/>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7AAD3413-5D2F-61C4-7140-06BE2B3CAA8F}"/>
              </a:ext>
            </a:extLst>
          </p:cNvPr>
          <p:cNvSpPr>
            <a:spLocks noGrp="1"/>
          </p:cNvSpPr>
          <p:nvPr>
            <p:ph type="sldNum" sz="quarter" idx="12"/>
          </p:nvPr>
        </p:nvSpPr>
        <p:spPr>
          <a:xfrm>
            <a:off x="8610600" y="6356350"/>
            <a:ext cx="2743200" cy="365125"/>
          </a:xfrm>
          <a:prstGeom prst="rect">
            <a:avLst/>
          </a:prstGeom>
        </p:spPr>
        <p:txBody>
          <a:bodyPr/>
          <a:lstStyle/>
          <a:p>
            <a:fld id="{94702B7C-F565-1C47-90E3-321BD985AFCD}" type="slidenum">
              <a:rPr kumimoji="1" lang="zh-CN" altLang="en-US" smtClean="0"/>
              <a:t>‹#›</a:t>
            </a:fld>
            <a:endParaRPr kumimoji="1" lang="zh-CN" altLang="en-US"/>
          </a:p>
        </p:txBody>
      </p:sp>
    </p:spTree>
    <p:extLst>
      <p:ext uri="{BB962C8B-B14F-4D97-AF65-F5344CB8AC3E}">
        <p14:creationId xmlns:p14="http://schemas.microsoft.com/office/powerpoint/2010/main" val="15662189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DE53E9-7E25-F9B2-8DB6-CB8DF3202B78}"/>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E5727BFF-3568-662F-E8CB-C5E595F906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7E65C5A4-62A8-16F4-0171-5AF712170797}"/>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881D8584-B0AA-20B7-5A28-22DC1296AF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67663327-BDED-12EF-112D-6EDCAC61B831}"/>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5DC66A0C-0613-A179-A6FD-DABE867F3AF4}"/>
              </a:ext>
            </a:extLst>
          </p:cNvPr>
          <p:cNvSpPr>
            <a:spLocks noGrp="1"/>
          </p:cNvSpPr>
          <p:nvPr>
            <p:ph type="dt" sz="half" idx="10"/>
          </p:nvPr>
        </p:nvSpPr>
        <p:spPr/>
        <p:txBody>
          <a:bodyPr/>
          <a:lstStyle/>
          <a:p>
            <a:fld id="{06B736CF-8BAA-8649-AFF7-A2BC83CA0D57}" type="datetime1">
              <a:rPr kumimoji="1" lang="zh-CN" altLang="en-US" smtClean="0"/>
              <a:t>2024/10/23</a:t>
            </a:fld>
            <a:endParaRPr kumimoji="1" lang="zh-CN" altLang="en-US"/>
          </a:p>
        </p:txBody>
      </p:sp>
      <p:sp>
        <p:nvSpPr>
          <p:cNvPr id="8" name="页脚占位符 7">
            <a:extLst>
              <a:ext uri="{FF2B5EF4-FFF2-40B4-BE49-F238E27FC236}">
                <a16:creationId xmlns:a16="http://schemas.microsoft.com/office/drawing/2014/main" id="{238570D9-DE63-3C4D-3A05-42F3230F581B}"/>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12100207-7610-504B-D989-90032F6C21B6}"/>
              </a:ext>
            </a:extLst>
          </p:cNvPr>
          <p:cNvSpPr>
            <a:spLocks noGrp="1"/>
          </p:cNvSpPr>
          <p:nvPr>
            <p:ph type="sldNum" sz="quarter" idx="12"/>
          </p:nvPr>
        </p:nvSpPr>
        <p:spPr>
          <a:xfrm>
            <a:off x="8610600" y="6356350"/>
            <a:ext cx="2743200" cy="365125"/>
          </a:xfrm>
          <a:prstGeom prst="rect">
            <a:avLst/>
          </a:prstGeom>
        </p:spPr>
        <p:txBody>
          <a:bodyPr/>
          <a:lstStyle/>
          <a:p>
            <a:fld id="{94702B7C-F565-1C47-90E3-321BD985AFCD}" type="slidenum">
              <a:rPr kumimoji="1" lang="zh-CN" altLang="en-US" smtClean="0"/>
              <a:t>‹#›</a:t>
            </a:fld>
            <a:endParaRPr kumimoji="1" lang="zh-CN" altLang="en-US"/>
          </a:p>
        </p:txBody>
      </p:sp>
    </p:spTree>
    <p:extLst>
      <p:ext uri="{BB962C8B-B14F-4D97-AF65-F5344CB8AC3E}">
        <p14:creationId xmlns:p14="http://schemas.microsoft.com/office/powerpoint/2010/main" val="1305198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C1F2D5-3028-43CF-339C-46404A688642}"/>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9D0A938C-E7CE-21B4-0382-FA094E44DA2D}"/>
              </a:ext>
            </a:extLst>
          </p:cNvPr>
          <p:cNvSpPr>
            <a:spLocks noGrp="1"/>
          </p:cNvSpPr>
          <p:nvPr>
            <p:ph type="dt" sz="half" idx="10"/>
          </p:nvPr>
        </p:nvSpPr>
        <p:spPr/>
        <p:txBody>
          <a:bodyPr/>
          <a:lstStyle/>
          <a:p>
            <a:fld id="{0ADD6F4F-FC5F-7246-9294-997BFE47CB32}" type="datetime1">
              <a:rPr kumimoji="1" lang="zh-CN" altLang="en-US" smtClean="0"/>
              <a:t>2024/10/23</a:t>
            </a:fld>
            <a:endParaRPr kumimoji="1" lang="zh-CN" altLang="en-US"/>
          </a:p>
        </p:txBody>
      </p:sp>
      <p:sp>
        <p:nvSpPr>
          <p:cNvPr id="4" name="页脚占位符 3">
            <a:extLst>
              <a:ext uri="{FF2B5EF4-FFF2-40B4-BE49-F238E27FC236}">
                <a16:creationId xmlns:a16="http://schemas.microsoft.com/office/drawing/2014/main" id="{FBEFAF85-93F9-AF88-7926-924D8CCC2CD5}"/>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6E68C38F-2DC3-6146-368E-1329EBCE99F6}"/>
              </a:ext>
            </a:extLst>
          </p:cNvPr>
          <p:cNvSpPr>
            <a:spLocks noGrp="1"/>
          </p:cNvSpPr>
          <p:nvPr>
            <p:ph type="sldNum" sz="quarter" idx="12"/>
          </p:nvPr>
        </p:nvSpPr>
        <p:spPr>
          <a:xfrm>
            <a:off x="8610600" y="6356350"/>
            <a:ext cx="2743200" cy="365125"/>
          </a:xfrm>
          <a:prstGeom prst="rect">
            <a:avLst/>
          </a:prstGeom>
        </p:spPr>
        <p:txBody>
          <a:bodyPr/>
          <a:lstStyle/>
          <a:p>
            <a:fld id="{94702B7C-F565-1C47-90E3-321BD985AFCD}" type="slidenum">
              <a:rPr kumimoji="1" lang="zh-CN" altLang="en-US" smtClean="0"/>
              <a:t>‹#›</a:t>
            </a:fld>
            <a:endParaRPr kumimoji="1" lang="zh-CN" altLang="en-US"/>
          </a:p>
        </p:txBody>
      </p:sp>
    </p:spTree>
    <p:extLst>
      <p:ext uri="{BB962C8B-B14F-4D97-AF65-F5344CB8AC3E}">
        <p14:creationId xmlns:p14="http://schemas.microsoft.com/office/powerpoint/2010/main" val="2375979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350F2B1-4978-E635-66B9-0CD651BB67E6}"/>
              </a:ext>
            </a:extLst>
          </p:cNvPr>
          <p:cNvSpPr>
            <a:spLocks noGrp="1"/>
          </p:cNvSpPr>
          <p:nvPr>
            <p:ph type="dt" sz="half" idx="10"/>
          </p:nvPr>
        </p:nvSpPr>
        <p:spPr/>
        <p:txBody>
          <a:bodyPr/>
          <a:lstStyle/>
          <a:p>
            <a:fld id="{A018C800-4F02-B443-8967-055C2E26933C}" type="datetime1">
              <a:rPr kumimoji="1" lang="zh-CN" altLang="en-US" smtClean="0"/>
              <a:t>2024/10/23</a:t>
            </a:fld>
            <a:endParaRPr kumimoji="1" lang="zh-CN" altLang="en-US"/>
          </a:p>
        </p:txBody>
      </p:sp>
      <p:sp>
        <p:nvSpPr>
          <p:cNvPr id="3" name="页脚占位符 2">
            <a:extLst>
              <a:ext uri="{FF2B5EF4-FFF2-40B4-BE49-F238E27FC236}">
                <a16:creationId xmlns:a16="http://schemas.microsoft.com/office/drawing/2014/main" id="{B18335E4-EC9D-F945-5570-ED90B678379E}"/>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AF32FD6A-A742-914C-E01B-66DDA4B81B77}"/>
              </a:ext>
            </a:extLst>
          </p:cNvPr>
          <p:cNvSpPr>
            <a:spLocks noGrp="1"/>
          </p:cNvSpPr>
          <p:nvPr>
            <p:ph type="sldNum" sz="quarter" idx="12"/>
          </p:nvPr>
        </p:nvSpPr>
        <p:spPr>
          <a:xfrm>
            <a:off x="8610600" y="6356350"/>
            <a:ext cx="2743200" cy="365125"/>
          </a:xfrm>
          <a:prstGeom prst="rect">
            <a:avLst/>
          </a:prstGeom>
        </p:spPr>
        <p:txBody>
          <a:bodyPr/>
          <a:lstStyle/>
          <a:p>
            <a:fld id="{94702B7C-F565-1C47-90E3-321BD985AFCD}" type="slidenum">
              <a:rPr kumimoji="1" lang="zh-CN" altLang="en-US" smtClean="0"/>
              <a:t>‹#›</a:t>
            </a:fld>
            <a:endParaRPr kumimoji="1" lang="zh-CN" altLang="en-US"/>
          </a:p>
        </p:txBody>
      </p:sp>
    </p:spTree>
    <p:extLst>
      <p:ext uri="{BB962C8B-B14F-4D97-AF65-F5344CB8AC3E}">
        <p14:creationId xmlns:p14="http://schemas.microsoft.com/office/powerpoint/2010/main" val="3362230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760B55-3F38-A075-B684-8DB56FA6A442}"/>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348ED3B2-274F-1FC7-EC9F-33D3C3B135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644BEBA-9F70-43C7-E5B0-39B04951F0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794FBA8-CE0C-F0A4-B843-FED969843749}"/>
              </a:ext>
            </a:extLst>
          </p:cNvPr>
          <p:cNvSpPr>
            <a:spLocks noGrp="1"/>
          </p:cNvSpPr>
          <p:nvPr>
            <p:ph type="dt" sz="half" idx="10"/>
          </p:nvPr>
        </p:nvSpPr>
        <p:spPr/>
        <p:txBody>
          <a:bodyPr/>
          <a:lstStyle/>
          <a:p>
            <a:fld id="{B06F3086-419E-BF4A-ACC6-DEE375D302F0}" type="datetime1">
              <a:rPr kumimoji="1" lang="zh-CN" altLang="en-US" smtClean="0"/>
              <a:t>2024/10/23</a:t>
            </a:fld>
            <a:endParaRPr kumimoji="1" lang="zh-CN" altLang="en-US"/>
          </a:p>
        </p:txBody>
      </p:sp>
      <p:sp>
        <p:nvSpPr>
          <p:cNvPr id="6" name="页脚占位符 5">
            <a:extLst>
              <a:ext uri="{FF2B5EF4-FFF2-40B4-BE49-F238E27FC236}">
                <a16:creationId xmlns:a16="http://schemas.microsoft.com/office/drawing/2014/main" id="{667688C5-AD14-DB74-7E79-7323F49330C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B0F914E3-CE6D-B422-3C6A-40EC2AD17065}"/>
              </a:ext>
            </a:extLst>
          </p:cNvPr>
          <p:cNvSpPr>
            <a:spLocks noGrp="1"/>
          </p:cNvSpPr>
          <p:nvPr>
            <p:ph type="sldNum" sz="quarter" idx="12"/>
          </p:nvPr>
        </p:nvSpPr>
        <p:spPr>
          <a:xfrm>
            <a:off x="8610600" y="6356350"/>
            <a:ext cx="2743200" cy="365125"/>
          </a:xfrm>
          <a:prstGeom prst="rect">
            <a:avLst/>
          </a:prstGeom>
        </p:spPr>
        <p:txBody>
          <a:bodyPr/>
          <a:lstStyle/>
          <a:p>
            <a:fld id="{94702B7C-F565-1C47-90E3-321BD985AFCD}" type="slidenum">
              <a:rPr kumimoji="1" lang="zh-CN" altLang="en-US" smtClean="0"/>
              <a:t>‹#›</a:t>
            </a:fld>
            <a:endParaRPr kumimoji="1" lang="zh-CN" altLang="en-US"/>
          </a:p>
        </p:txBody>
      </p:sp>
    </p:spTree>
    <p:extLst>
      <p:ext uri="{BB962C8B-B14F-4D97-AF65-F5344CB8AC3E}">
        <p14:creationId xmlns:p14="http://schemas.microsoft.com/office/powerpoint/2010/main" val="2686654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26D283-C0B5-068E-FD28-EA282356569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F7908B8-00CC-0D14-3FBE-1059237DBA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C820FC2-7E6A-A60A-E58C-A28D2B967D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D29347C8-CA75-08CF-0420-2FD96A0246FB}"/>
              </a:ext>
            </a:extLst>
          </p:cNvPr>
          <p:cNvSpPr>
            <a:spLocks noGrp="1"/>
          </p:cNvSpPr>
          <p:nvPr>
            <p:ph type="dt" sz="half" idx="10"/>
          </p:nvPr>
        </p:nvSpPr>
        <p:spPr/>
        <p:txBody>
          <a:bodyPr/>
          <a:lstStyle/>
          <a:p>
            <a:fld id="{2069CD49-F21F-454D-B92F-76F38176267E}" type="datetime1">
              <a:rPr kumimoji="1" lang="zh-CN" altLang="en-US" smtClean="0"/>
              <a:t>2024/10/23</a:t>
            </a:fld>
            <a:endParaRPr kumimoji="1" lang="zh-CN" altLang="en-US"/>
          </a:p>
        </p:txBody>
      </p:sp>
      <p:sp>
        <p:nvSpPr>
          <p:cNvPr id="6" name="页脚占位符 5">
            <a:extLst>
              <a:ext uri="{FF2B5EF4-FFF2-40B4-BE49-F238E27FC236}">
                <a16:creationId xmlns:a16="http://schemas.microsoft.com/office/drawing/2014/main" id="{6E7AB5E3-EF87-D563-FE01-1624ACF72AC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64AD053-4917-9869-9EF4-9D56257DD678}"/>
              </a:ext>
            </a:extLst>
          </p:cNvPr>
          <p:cNvSpPr>
            <a:spLocks noGrp="1"/>
          </p:cNvSpPr>
          <p:nvPr>
            <p:ph type="sldNum" sz="quarter" idx="12"/>
          </p:nvPr>
        </p:nvSpPr>
        <p:spPr>
          <a:xfrm>
            <a:off x="8610600" y="6356350"/>
            <a:ext cx="2743200" cy="365125"/>
          </a:xfrm>
          <a:prstGeom prst="rect">
            <a:avLst/>
          </a:prstGeom>
        </p:spPr>
        <p:txBody>
          <a:bodyPr/>
          <a:lstStyle/>
          <a:p>
            <a:fld id="{94702B7C-F565-1C47-90E3-321BD985AFCD}" type="slidenum">
              <a:rPr kumimoji="1" lang="zh-CN" altLang="en-US" smtClean="0"/>
              <a:t>‹#›</a:t>
            </a:fld>
            <a:endParaRPr kumimoji="1" lang="zh-CN" altLang="en-US"/>
          </a:p>
        </p:txBody>
      </p:sp>
    </p:spTree>
    <p:extLst>
      <p:ext uri="{BB962C8B-B14F-4D97-AF65-F5344CB8AC3E}">
        <p14:creationId xmlns:p14="http://schemas.microsoft.com/office/powerpoint/2010/main" val="230240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FD9B7A8-70DA-4F63-0CB6-B4B0503C32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dirty="0"/>
              <a:t>单击此处编辑母版标题样式</a:t>
            </a:r>
          </a:p>
        </p:txBody>
      </p:sp>
      <p:sp>
        <p:nvSpPr>
          <p:cNvPr id="3" name="文本占位符 2">
            <a:extLst>
              <a:ext uri="{FF2B5EF4-FFF2-40B4-BE49-F238E27FC236}">
                <a16:creationId xmlns:a16="http://schemas.microsoft.com/office/drawing/2014/main" id="{3D9AD2A6-0220-449E-0C6D-FEDEBDF27F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4" name="日期占位符 3">
            <a:extLst>
              <a:ext uri="{FF2B5EF4-FFF2-40B4-BE49-F238E27FC236}">
                <a16:creationId xmlns:a16="http://schemas.microsoft.com/office/drawing/2014/main" id="{F5AF1C75-AEDD-1ABD-4C0C-E66E892798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734B9C-47B8-544D-A289-C171BB516BCC}" type="datetime1">
              <a:rPr kumimoji="1" lang="zh-CN" altLang="en-US" smtClean="0"/>
              <a:t>2024/10/23</a:t>
            </a:fld>
            <a:endParaRPr kumimoji="1" lang="zh-CN" altLang="en-US"/>
          </a:p>
        </p:txBody>
      </p:sp>
      <p:sp>
        <p:nvSpPr>
          <p:cNvPr id="5" name="页脚占位符 4">
            <a:extLst>
              <a:ext uri="{FF2B5EF4-FFF2-40B4-BE49-F238E27FC236}">
                <a16:creationId xmlns:a16="http://schemas.microsoft.com/office/drawing/2014/main" id="{92B11735-8A03-D23F-0BF1-6368B60180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Linux Libertine" panose="02000503000000000000" pitchFamily="2" charset="0"/>
                <a:cs typeface="Linux Libertine" panose="02000503000000000000" pitchFamily="2" charset="0"/>
              </a:defRPr>
            </a:lvl1pPr>
          </a:lstStyle>
          <a:p>
            <a:endParaRPr kumimoji="1" lang="zh-CN" altLang="en-US"/>
          </a:p>
        </p:txBody>
      </p:sp>
      <p:sp>
        <p:nvSpPr>
          <p:cNvPr id="7" name="灯片编号占位符 5">
            <a:extLst>
              <a:ext uri="{FF2B5EF4-FFF2-40B4-BE49-F238E27FC236}">
                <a16:creationId xmlns:a16="http://schemas.microsoft.com/office/drawing/2014/main" id="{E923F688-79F6-DE8C-A8A3-DBE338AE5D4F}"/>
              </a:ext>
            </a:extLst>
          </p:cNvPr>
          <p:cNvSpPr>
            <a:spLocks noGrp="1" noChangeAspect="1"/>
          </p:cNvSpPr>
          <p:nvPr>
            <p:ph type="sldNum" sz="quarter" idx="4"/>
          </p:nvPr>
        </p:nvSpPr>
        <p:spPr>
          <a:xfrm>
            <a:off x="11652000" y="6318000"/>
            <a:ext cx="540000" cy="540000"/>
          </a:xfrm>
          <a:prstGeom prst="rect">
            <a:avLst/>
          </a:prstGeom>
        </p:spPr>
        <p:txBody>
          <a:bodyPr anchor="ctr"/>
          <a:lstStyle>
            <a:lvl1pPr algn="ctr">
              <a:defRPr sz="1600">
                <a:solidFill>
                  <a:schemeClr val="bg1">
                    <a:lumMod val="50000"/>
                  </a:schemeClr>
                </a:solidFill>
                <a:latin typeface="Linux Libertine" panose="02000503000000000000" pitchFamily="2" charset="0"/>
                <a:cs typeface="Linux Libertine" panose="02000503000000000000" pitchFamily="2" charset="0"/>
              </a:defRPr>
            </a:lvl1pPr>
          </a:lstStyle>
          <a:p>
            <a:fld id="{94702B7C-F565-1C47-90E3-321BD985AFCD}" type="slidenum">
              <a:rPr kumimoji="1" lang="zh-CN" altLang="en-US" smtClean="0"/>
              <a:pPr/>
              <a:t>‹#›</a:t>
            </a:fld>
            <a:endParaRPr kumimoji="1" lang="zh-CN" altLang="en-US" dirty="0"/>
          </a:p>
        </p:txBody>
      </p:sp>
    </p:spTree>
    <p:extLst>
      <p:ext uri="{BB962C8B-B14F-4D97-AF65-F5344CB8AC3E}">
        <p14:creationId xmlns:p14="http://schemas.microsoft.com/office/powerpoint/2010/main" val="22699414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Linux Libertine" panose="02000503000000000000" pitchFamily="2" charset="0"/>
          <a:ea typeface="+mn-ea"/>
          <a:cs typeface="Linux Libertine" panose="02000503000000000000"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Linux Libertine" panose="02000503000000000000" pitchFamily="2" charset="0"/>
          <a:ea typeface="+mn-ea"/>
          <a:cs typeface="Linux Libertine" panose="02000503000000000000"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Linux Libertine" panose="02000503000000000000" pitchFamily="2" charset="0"/>
          <a:ea typeface="+mn-ea"/>
          <a:cs typeface="Linux Libertine" panose="02000503000000000000"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ux Libertine" panose="02000503000000000000" pitchFamily="2" charset="0"/>
          <a:ea typeface="+mn-ea"/>
          <a:cs typeface="Linux Libertine" panose="02000503000000000000"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Linux Libertine" panose="02000503000000000000" pitchFamily="2" charset="0"/>
          <a:ea typeface="+mn-ea"/>
          <a:cs typeface="Linux Libertine" panose="02000503000000000000"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6.svg"/><Relationship Id="rId9" Type="http://schemas.openxmlformats.org/officeDocument/2006/relationships/image" Target="../media/image22.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18.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3.svg"/><Relationship Id="rId5" Type="http://schemas.openxmlformats.org/officeDocument/2006/relationships/image" Target="../media/image16.svg"/><Relationship Id="rId10" Type="http://schemas.openxmlformats.org/officeDocument/2006/relationships/image" Target="../media/image22.png"/><Relationship Id="rId4" Type="http://schemas.openxmlformats.org/officeDocument/2006/relationships/image" Target="../media/image15.png"/><Relationship Id="rId9" Type="http://schemas.openxmlformats.org/officeDocument/2006/relationships/image" Target="../media/image21.svg"/></Relationships>
</file>

<file path=ppt/slides/_rels/slide13.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6.sv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9.png"/><Relationship Id="rId7" Type="http://schemas.openxmlformats.org/officeDocument/2006/relationships/image" Target="../media/image18.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3.svg"/><Relationship Id="rId5" Type="http://schemas.openxmlformats.org/officeDocument/2006/relationships/image" Target="../media/image16.svg"/><Relationship Id="rId10" Type="http://schemas.openxmlformats.org/officeDocument/2006/relationships/image" Target="../media/image22.png"/><Relationship Id="rId4" Type="http://schemas.openxmlformats.org/officeDocument/2006/relationships/image" Target="../media/image15.png"/><Relationship Id="rId9" Type="http://schemas.openxmlformats.org/officeDocument/2006/relationships/image" Target="../media/image21.svg"/></Relationships>
</file>

<file path=ppt/slides/_rels/slide15.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19.png"/><Relationship Id="rId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6.sv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20.png"/><Relationship Id="rId12" Type="http://schemas.openxmlformats.org/officeDocument/2006/relationships/image" Target="../media/image10.sv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9.png"/><Relationship Id="rId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6.svg"/><Relationship Id="rId9" Type="http://schemas.openxmlformats.org/officeDocument/2006/relationships/image" Target="../media/image22.png"/><Relationship Id="rId14" Type="http://schemas.openxmlformats.org/officeDocument/2006/relationships/image" Target="../media/image25.sv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2.emf"/><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slides/_rels/slide2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70.png"/><Relationship Id="rId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6.svg"/><Relationship Id="rId9" Type="http://schemas.openxmlformats.org/officeDocument/2006/relationships/image" Target="../media/image22.png"/></Relationships>
</file>

<file path=ppt/slides/_rels/slide29.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20.png"/><Relationship Id="rId12" Type="http://schemas.openxmlformats.org/officeDocument/2006/relationships/image" Target="../media/image10.sv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9.png"/><Relationship Id="rId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6.svg"/><Relationship Id="rId9" Type="http://schemas.openxmlformats.org/officeDocument/2006/relationships/image" Target="../media/image22.png"/><Relationship Id="rId14" Type="http://schemas.openxmlformats.org/officeDocument/2006/relationships/image" Target="../media/image2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20.png"/><Relationship Id="rId12" Type="http://schemas.openxmlformats.org/officeDocument/2006/relationships/image" Target="../media/image10.sv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9.png"/><Relationship Id="rId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6.svg"/><Relationship Id="rId9" Type="http://schemas.openxmlformats.org/officeDocument/2006/relationships/image" Target="../media/image22.png"/><Relationship Id="rId14" Type="http://schemas.openxmlformats.org/officeDocument/2006/relationships/image" Target="../media/image25.svg"/></Relationships>
</file>

<file path=ppt/slides/_rels/slide31.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20.png"/><Relationship Id="rId12" Type="http://schemas.openxmlformats.org/officeDocument/2006/relationships/image" Target="../media/image10.sv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9.png"/><Relationship Id="rId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6.svg"/><Relationship Id="rId9" Type="http://schemas.openxmlformats.org/officeDocument/2006/relationships/image" Target="../media/image22.png"/><Relationship Id="rId14" Type="http://schemas.openxmlformats.org/officeDocument/2006/relationships/image" Target="../media/image25.svg"/></Relationships>
</file>

<file path=ppt/slides/_rels/slide32.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20.png"/><Relationship Id="rId12" Type="http://schemas.openxmlformats.org/officeDocument/2006/relationships/image" Target="../media/image10.sv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9.png"/><Relationship Id="rId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6.svg"/><Relationship Id="rId9" Type="http://schemas.openxmlformats.org/officeDocument/2006/relationships/image" Target="../media/image22.png"/><Relationship Id="rId14" Type="http://schemas.openxmlformats.org/officeDocument/2006/relationships/image" Target="../media/image25.svg"/></Relationships>
</file>

<file path=ppt/slides/_rels/slide33.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20.png"/><Relationship Id="rId12" Type="http://schemas.openxmlformats.org/officeDocument/2006/relationships/image" Target="../media/image10.sv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9.png"/><Relationship Id="rId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6.svg"/><Relationship Id="rId9" Type="http://schemas.openxmlformats.org/officeDocument/2006/relationships/image" Target="../media/image22.png"/><Relationship Id="rId14" Type="http://schemas.openxmlformats.org/officeDocument/2006/relationships/image" Target="../media/image25.svg"/></Relationships>
</file>

<file path=ppt/slides/_rels/slide34.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image" Target="../media/image24.png"/><Relationship Id="rId3" Type="http://schemas.openxmlformats.org/officeDocument/2006/relationships/image" Target="../media/image15.png"/><Relationship Id="rId7" Type="http://schemas.openxmlformats.org/officeDocument/2006/relationships/image" Target="../media/image20.png"/><Relationship Id="rId12" Type="http://schemas.openxmlformats.org/officeDocument/2006/relationships/image" Target="../media/image10.sv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9.png"/><Relationship Id="rId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6.svg"/><Relationship Id="rId9" Type="http://schemas.openxmlformats.org/officeDocument/2006/relationships/image" Target="../media/image22.png"/><Relationship Id="rId14" Type="http://schemas.openxmlformats.org/officeDocument/2006/relationships/image" Target="../media/image25.svg"/></Relationships>
</file>

<file path=ppt/slides/_rels/slide3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0.png"/><Relationship Id="rId7" Type="http://schemas.openxmlformats.org/officeDocument/2006/relationships/image" Target="../media/image18.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7.png"/><Relationship Id="rId11" Type="http://schemas.openxmlformats.org/officeDocument/2006/relationships/image" Target="../media/image23.svg"/><Relationship Id="rId5" Type="http://schemas.openxmlformats.org/officeDocument/2006/relationships/image" Target="../media/image16.svg"/><Relationship Id="rId10" Type="http://schemas.openxmlformats.org/officeDocument/2006/relationships/image" Target="../media/image22.png"/><Relationship Id="rId4" Type="http://schemas.openxmlformats.org/officeDocument/2006/relationships/image" Target="../media/image15.png"/><Relationship Id="rId9" Type="http://schemas.openxmlformats.org/officeDocument/2006/relationships/image" Target="../media/image21.svg"/></Relationships>
</file>

<file path=ppt/slides/_rels/slide36.xml.rels><?xml version="1.0" encoding="UTF-8" standalone="yes"?>
<Relationships xmlns="http://schemas.openxmlformats.org/package/2006/relationships"><Relationship Id="rId8" Type="http://schemas.openxmlformats.org/officeDocument/2006/relationships/image" Target="../media/image21.svg"/><Relationship Id="rId3" Type="http://schemas.openxmlformats.org/officeDocument/2006/relationships/image" Target="../media/image15.png"/><Relationship Id="rId7" Type="http://schemas.openxmlformats.org/officeDocument/2006/relationships/image" Target="../media/image20.png"/><Relationship Id="rId2"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18.svg"/><Relationship Id="rId5" Type="http://schemas.openxmlformats.org/officeDocument/2006/relationships/image" Target="../media/image17.png"/><Relationship Id="rId10" Type="http://schemas.openxmlformats.org/officeDocument/2006/relationships/image" Target="../media/image23.svg"/><Relationship Id="rId4" Type="http://schemas.openxmlformats.org/officeDocument/2006/relationships/image" Target="../media/image16.svg"/><Relationship Id="rId9" Type="http://schemas.openxmlformats.org/officeDocument/2006/relationships/image" Target="../media/image22.png"/></Relationships>
</file>

<file path=ppt/slides/_rels/slide37.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01.png"/><Relationship Id="rId2" Type="http://schemas.openxmlformats.org/officeDocument/2006/relationships/image" Target="../media/image38.emf"/><Relationship Id="rId1" Type="http://schemas.openxmlformats.org/officeDocument/2006/relationships/slideLayout" Target="../slideLayouts/slideLayout2.xml"/><Relationship Id="rId5" Type="http://schemas.openxmlformats.org/officeDocument/2006/relationships/image" Target="../media/image310.png"/><Relationship Id="rId4" Type="http://schemas.openxmlformats.org/officeDocument/2006/relationships/image" Target="../media/image300.png"/></Relationships>
</file>

<file path=ppt/slides/_rels/slide41.xml.rels><?xml version="1.0" encoding="UTF-8" standalone="yes"?>
<Relationships xmlns="http://schemas.openxmlformats.org/package/2006/relationships"><Relationship Id="rId8" Type="http://schemas.openxmlformats.org/officeDocument/2006/relationships/image" Target="../media/image44.svg"/><Relationship Id="rId13" Type="http://schemas.openxmlformats.org/officeDocument/2006/relationships/image" Target="../media/image42.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1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42.svg"/><Relationship Id="rId11" Type="http://schemas.openxmlformats.org/officeDocument/2006/relationships/image" Target="../media/image40.png"/><Relationship Id="rId5" Type="http://schemas.openxmlformats.org/officeDocument/2006/relationships/image" Target="../media/image41.png"/><Relationship Id="rId10" Type="http://schemas.openxmlformats.org/officeDocument/2006/relationships/image" Target="../media/image46.svg"/><Relationship Id="rId4" Type="http://schemas.openxmlformats.org/officeDocument/2006/relationships/image" Target="../media/image40.svg"/><Relationship Id="rId9" Type="http://schemas.openxmlformats.org/officeDocument/2006/relationships/image" Target="../media/image4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4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48.svg"/></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4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50.svg"/></Relationships>
</file>

<file path=ppt/slides/_rels/slide4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4.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2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130.png"/><Relationship Id="rId7"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DF420B42-07D0-2543-4F24-D9431C3A2B2E}"/>
              </a:ext>
            </a:extLst>
          </p:cNvPr>
          <p:cNvSpPr txBox="1"/>
          <p:nvPr/>
        </p:nvSpPr>
        <p:spPr>
          <a:xfrm>
            <a:off x="1580919" y="2478944"/>
            <a:ext cx="9030162" cy="3046988"/>
          </a:xfrm>
          <a:prstGeom prst="rect">
            <a:avLst/>
          </a:prstGeom>
          <a:noFill/>
        </p:spPr>
        <p:txBody>
          <a:bodyPr wrap="square">
            <a:spAutoFit/>
          </a:bodyPr>
          <a:lstStyle/>
          <a:p>
            <a:pPr algn="ctr"/>
            <a:r>
              <a:rPr lang="en-US" altLang="zh-CN" sz="4400" b="1" dirty="0">
                <a:latin typeface="Linux Biolinum" panose="02000503000000000000" pitchFamily="2" charset="0"/>
                <a:cs typeface="Linux Biolinum" panose="02000503000000000000" pitchFamily="2" charset="0"/>
              </a:rPr>
              <a:t>Learning Abstraction Selection for Bayesian Program Analysis</a:t>
            </a:r>
          </a:p>
          <a:p>
            <a:pPr algn="ctr"/>
            <a:endParaRPr lang="en-US" altLang="zh-CN" sz="4400" b="1" dirty="0">
              <a:latin typeface="Linux Biolinum" panose="02000503000000000000" pitchFamily="2" charset="0"/>
              <a:cs typeface="Linux Biolinum" panose="02000503000000000000" pitchFamily="2" charset="0"/>
            </a:endParaRPr>
          </a:p>
          <a:p>
            <a:pPr algn="ctr"/>
            <a:r>
              <a:rPr lang="en-US" altLang="zh-CN" sz="3200" u="sng" dirty="0">
                <a:latin typeface="Linux Biolinum" panose="02000503000000000000" pitchFamily="2" charset="0"/>
                <a:ea typeface="Linux Biolinum" panose="02000503000000000000" pitchFamily="2" charset="0"/>
                <a:cs typeface="Linux Biolinum" panose="02000503000000000000" pitchFamily="2" charset="0"/>
              </a:rPr>
              <a:t>Yifan Zhang</a:t>
            </a:r>
            <a:r>
              <a:rPr lang="en-US" altLang="zh-CN" sz="3200" dirty="0">
                <a:latin typeface="Linux Biolinum" panose="02000503000000000000" pitchFamily="2" charset="0"/>
                <a:ea typeface="Linux Biolinum" panose="02000503000000000000" pitchFamily="2" charset="0"/>
                <a:cs typeface="Linux Biolinum" panose="02000503000000000000" pitchFamily="2" charset="0"/>
              </a:rPr>
              <a:t>, Yuanfeng Shi, Xin Zhang</a:t>
            </a:r>
          </a:p>
          <a:p>
            <a:pPr algn="ctr"/>
            <a:r>
              <a:rPr lang="en-US" altLang="zh-CN" sz="2800" dirty="0">
                <a:latin typeface="Linux Libertine" panose="02000503000000000000" pitchFamily="2" charset="0"/>
                <a:ea typeface="Linux Libertine" panose="02000503000000000000" pitchFamily="2" charset="0"/>
                <a:cs typeface="Linux Libertine" panose="02000503000000000000" pitchFamily="2" charset="0"/>
              </a:rPr>
              <a:t>Peking University, China</a:t>
            </a:r>
          </a:p>
        </p:txBody>
      </p:sp>
      <p:pic>
        <p:nvPicPr>
          <p:cNvPr id="7" name="图片 6">
            <a:extLst>
              <a:ext uri="{FF2B5EF4-FFF2-40B4-BE49-F238E27FC236}">
                <a16:creationId xmlns:a16="http://schemas.microsoft.com/office/drawing/2014/main" id="{6338E7B7-3971-B7ED-2186-4863FC0078E1}"/>
              </a:ext>
            </a:extLst>
          </p:cNvPr>
          <p:cNvPicPr>
            <a:picLocks noChangeAspect="1"/>
          </p:cNvPicPr>
          <p:nvPr/>
        </p:nvPicPr>
        <p:blipFill>
          <a:blip r:embed="rId3"/>
          <a:stretch>
            <a:fillRect/>
          </a:stretch>
        </p:blipFill>
        <p:spPr>
          <a:xfrm>
            <a:off x="815661" y="411124"/>
            <a:ext cx="1530516" cy="1530516"/>
          </a:xfrm>
          <a:prstGeom prst="rect">
            <a:avLst/>
          </a:prstGeom>
        </p:spPr>
      </p:pic>
      <p:pic>
        <p:nvPicPr>
          <p:cNvPr id="8" name="图片 7">
            <a:extLst>
              <a:ext uri="{FF2B5EF4-FFF2-40B4-BE49-F238E27FC236}">
                <a16:creationId xmlns:a16="http://schemas.microsoft.com/office/drawing/2014/main" id="{C5EC1D5A-1497-8A83-6074-2917D80BFCD7}"/>
              </a:ext>
            </a:extLst>
          </p:cNvPr>
          <p:cNvPicPr>
            <a:picLocks noChangeAspect="1"/>
          </p:cNvPicPr>
          <p:nvPr/>
        </p:nvPicPr>
        <p:blipFill rotWithShape="1">
          <a:blip r:embed="rId4"/>
          <a:srcRect l="53947" t="2051" r="8937" b="89189"/>
          <a:stretch/>
        </p:blipFill>
        <p:spPr>
          <a:xfrm>
            <a:off x="7330354" y="469033"/>
            <a:ext cx="4045985" cy="1414698"/>
          </a:xfrm>
          <a:prstGeom prst="rect">
            <a:avLst/>
          </a:prstGeom>
        </p:spPr>
      </p:pic>
      <p:sp>
        <p:nvSpPr>
          <p:cNvPr id="4" name="灯片编号占位符 3">
            <a:extLst>
              <a:ext uri="{FF2B5EF4-FFF2-40B4-BE49-F238E27FC236}">
                <a16:creationId xmlns:a16="http://schemas.microsoft.com/office/drawing/2014/main" id="{5E80BF9C-7307-7631-A48E-535A146A5B19}"/>
              </a:ext>
            </a:extLst>
          </p:cNvPr>
          <p:cNvSpPr>
            <a:spLocks noGrp="1"/>
          </p:cNvSpPr>
          <p:nvPr>
            <p:ph type="sldNum" sz="quarter" idx="4"/>
          </p:nvPr>
        </p:nvSpPr>
        <p:spPr/>
        <p:txBody>
          <a:bodyPr/>
          <a:lstStyle/>
          <a:p>
            <a:fld id="{94702B7C-F565-1C47-90E3-321BD985AFCD}" type="slidenum">
              <a:rPr kumimoji="1" lang="zh-CN" altLang="en-US" smtClean="0"/>
              <a:pPr/>
              <a:t>1</a:t>
            </a:fld>
            <a:endParaRPr kumimoji="1" lang="zh-CN" altLang="en-US" dirty="0"/>
          </a:p>
        </p:txBody>
      </p:sp>
    </p:spTree>
    <p:extLst>
      <p:ext uri="{BB962C8B-B14F-4D97-AF65-F5344CB8AC3E}">
        <p14:creationId xmlns:p14="http://schemas.microsoft.com/office/powerpoint/2010/main" val="2006023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84514" y="4382816"/>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72009" y="4383890"/>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Our learning-based approach: </a:t>
            </a:r>
            <a:r>
              <a:rPr kumimoji="1" lang="en-US" altLang="zh-CN" b="1" dirty="0">
                <a:latin typeface="LINUX BIOLINUM CAPITALS" panose="02000503000000000000" pitchFamily="2" charset="0"/>
                <a:ea typeface="LINUX BIOLINUM CAPITALS" panose="02000503000000000000" pitchFamily="2" charset="0"/>
                <a:cs typeface="LINUX BIOLINUM CAPITALS" panose="02000503000000000000" pitchFamily="2" charset="0"/>
              </a:rPr>
              <a:t>BinGraph</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cxnSp>
        <p:nvCxnSpPr>
          <p:cNvPr id="3" name="直接箭头连接符 120">
            <a:extLst>
              <a:ext uri="{FF2B5EF4-FFF2-40B4-BE49-F238E27FC236}">
                <a16:creationId xmlns:a16="http://schemas.microsoft.com/office/drawing/2014/main" id="{D883C896-EC4C-F03C-2FD1-E9C40255055B}"/>
              </a:ext>
            </a:extLst>
          </p:cNvPr>
          <p:cNvCxnSpPr>
            <a:cxnSpLocks/>
            <a:stCxn id="7" idx="3"/>
            <a:endCxn id="8" idx="1"/>
          </p:cNvCxnSpPr>
          <p:nvPr/>
        </p:nvCxnSpPr>
        <p:spPr>
          <a:xfrm>
            <a:off x="2779052" y="4380852"/>
            <a:ext cx="536675" cy="3038"/>
          </a:xfrm>
          <a:prstGeom prst="straightConnector1">
            <a:avLst/>
          </a:prstGeom>
          <a:noFill/>
          <a:ln w="50800" cap="flat" cmpd="sng" algn="ctr">
            <a:solidFill>
              <a:schemeClr val="accent6"/>
            </a:solidFill>
            <a:prstDash val="solid"/>
            <a:miter lim="800000"/>
            <a:tailEnd type="triangle"/>
          </a:ln>
          <a:effectLst/>
        </p:spPr>
      </p:cxnSp>
      <mc:AlternateContent xmlns:mc="http://schemas.openxmlformats.org/markup-compatibility/2006" xmlns:a14="http://schemas.microsoft.com/office/drawing/2010/main">
        <mc:Choice Requires="a14">
          <p:sp>
            <p:nvSpPr>
              <p:cNvPr id="6" name="圆角矩形 5">
                <a:extLst>
                  <a:ext uri="{FF2B5EF4-FFF2-40B4-BE49-F238E27FC236}">
                    <a16:creationId xmlns:a16="http://schemas.microsoft.com/office/drawing/2014/main" id="{755594F5-D246-ABC8-E657-2C5614FE0870}"/>
                  </a:ext>
                </a:extLst>
              </p:cNvPr>
              <p:cNvSpPr/>
              <p:nvPr/>
            </p:nvSpPr>
            <p:spPr>
              <a:xfrm>
                <a:off x="838200" y="5230724"/>
                <a:ext cx="5592932" cy="132633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a:t>
                </a: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representation: [0, 2, 3, 3, 0]</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 for each abstraction point</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Higher level </a:t>
                </a:r>
                <a14:m>
                  <m:oMath xmlns:m="http://schemas.openxmlformats.org/officeDocument/2006/math">
                    <m:r>
                      <a:rPr kumimoji="1" lang="en-US" altLang="zh-CN" sz="2000" i="1">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oMath>
                </a14:m>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finer abstraction</a:t>
                </a:r>
              </a:p>
            </p:txBody>
          </p:sp>
        </mc:Choice>
        <mc:Fallback xmlns="">
          <p:sp>
            <p:nvSpPr>
              <p:cNvPr id="6" name="圆角矩形 5">
                <a:extLst>
                  <a:ext uri="{FF2B5EF4-FFF2-40B4-BE49-F238E27FC236}">
                    <a16:creationId xmlns:a16="http://schemas.microsoft.com/office/drawing/2014/main" id="{755594F5-D246-ABC8-E657-2C5614FE0870}"/>
                  </a:ext>
                </a:extLst>
              </p:cNvPr>
              <p:cNvSpPr>
                <a:spLocks noRot="1" noChangeAspect="1" noMove="1" noResize="1" noEditPoints="1" noAdjustHandles="1" noChangeArrowheads="1" noChangeShapeType="1" noTextEdit="1"/>
              </p:cNvSpPr>
              <p:nvPr/>
            </p:nvSpPr>
            <p:spPr>
              <a:xfrm>
                <a:off x="838200" y="5230724"/>
                <a:ext cx="5592932" cy="1326339"/>
              </a:xfrm>
              <a:prstGeom prst="roundRect">
                <a:avLst/>
              </a:prstGeom>
              <a:blipFill>
                <a:blip r:embed="rId3"/>
                <a:stretch>
                  <a:fillRect/>
                </a:stretch>
              </a:blipFill>
              <a:ln w="57150">
                <a:solidFill>
                  <a:schemeClr val="accent6"/>
                </a:solidFill>
              </a:ln>
            </p:spPr>
            <p:txBody>
              <a:bodyPr/>
              <a:lstStyle/>
              <a:p>
                <a:r>
                  <a:rPr lang="zh-CN" altLang="en-US">
                    <a:noFill/>
                  </a:rPr>
                  <a:t> </a:t>
                </a:r>
              </a:p>
            </p:txBody>
          </p:sp>
        </mc:Fallback>
      </mc:AlternateContent>
      <p:sp>
        <p:nvSpPr>
          <p:cNvPr id="11" name="圆角矩形 10">
            <a:extLst>
              <a:ext uri="{FF2B5EF4-FFF2-40B4-BE49-F238E27FC236}">
                <a16:creationId xmlns:a16="http://schemas.microsoft.com/office/drawing/2014/main" id="{7D745DDD-F39A-3DB1-D9BD-DC6C2D41B997}"/>
              </a:ext>
            </a:extLst>
          </p:cNvPr>
          <p:cNvSpPr/>
          <p:nvPr/>
        </p:nvSpPr>
        <p:spPr>
          <a:xfrm>
            <a:off x="6741668" y="5261906"/>
            <a:ext cx="4643305" cy="1326339"/>
          </a:xfrm>
          <a:prstGeom prst="roundRect">
            <a:avLst/>
          </a:prstGeom>
          <a:noFill/>
          <a:ln w="38100">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clone depth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for each function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point</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in the parametric </a:t>
            </a:r>
            <a:r>
              <a:rPr kumimoji="1" lang="en-US" altLang="zh-CN"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k</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-CFA analysis</a:t>
            </a:r>
            <a:endParaRPr kumimoji="1" lang="zh-CN" altLang="en-US" dirty="0">
              <a:solidFill>
                <a:schemeClr val="tx1"/>
              </a:solidFill>
              <a:latin typeface="Linux Libertine" panose="02000503000000000000" pitchFamily="2" charset="0"/>
              <a:cs typeface="Linux Libertine" panose="02000503000000000000" pitchFamily="2" charset="0"/>
            </a:endParaRPr>
          </a:p>
        </p:txBody>
      </p:sp>
      <p:sp>
        <p:nvSpPr>
          <p:cNvPr id="18" name="圆角矩形 17">
            <a:extLst>
              <a:ext uri="{FF2B5EF4-FFF2-40B4-BE49-F238E27FC236}">
                <a16:creationId xmlns:a16="http://schemas.microsoft.com/office/drawing/2014/main" id="{9F4B3A3E-D106-75A4-50D4-15AD2A0D40E2}"/>
              </a:ext>
            </a:extLst>
          </p:cNvPr>
          <p:cNvSpPr/>
          <p:nvPr/>
        </p:nvSpPr>
        <p:spPr>
          <a:xfrm>
            <a:off x="8218777" y="4896252"/>
            <a:ext cx="1689085" cy="510778"/>
          </a:xfrm>
          <a:prstGeom prst="roundRect">
            <a:avLst/>
          </a:prstGeom>
          <a:solidFill>
            <a:schemeClr val="accent3"/>
          </a:solidFill>
        </p:spPr>
        <p:txBody>
          <a:bodyPr wrap="square" rtlCol="0">
            <a:spAutoFit/>
          </a:bodyPr>
          <a:lstStyle/>
          <a:p>
            <a:pPr algn="ctr"/>
            <a:r>
              <a:rPr lang="en-US" altLang="zh-CN" sz="2400" b="1" i="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Example</a:t>
            </a:r>
          </a:p>
        </p:txBody>
      </p:sp>
      <p:sp>
        <p:nvSpPr>
          <p:cNvPr id="5" name="灯片编号占位符 4">
            <a:extLst>
              <a:ext uri="{FF2B5EF4-FFF2-40B4-BE49-F238E27FC236}">
                <a16:creationId xmlns:a16="http://schemas.microsoft.com/office/drawing/2014/main" id="{B969B18E-5A5C-150F-C164-4633850225BD}"/>
              </a:ext>
            </a:extLst>
          </p:cNvPr>
          <p:cNvSpPr>
            <a:spLocks noGrp="1"/>
          </p:cNvSpPr>
          <p:nvPr>
            <p:ph type="sldNum" sz="quarter" idx="4"/>
          </p:nvPr>
        </p:nvSpPr>
        <p:spPr/>
        <p:txBody>
          <a:bodyPr/>
          <a:lstStyle/>
          <a:p>
            <a:fld id="{94702B7C-F565-1C47-90E3-321BD985AFCD}" type="slidenum">
              <a:rPr kumimoji="1" lang="zh-CN" altLang="en-US" smtClean="0"/>
              <a:pPr/>
              <a:t>10</a:t>
            </a:fld>
            <a:endParaRPr kumimoji="1" lang="zh-CN" altLang="en-US" dirty="0"/>
          </a:p>
        </p:txBody>
      </p:sp>
    </p:spTree>
    <p:extLst>
      <p:ext uri="{BB962C8B-B14F-4D97-AF65-F5344CB8AC3E}">
        <p14:creationId xmlns:p14="http://schemas.microsoft.com/office/powerpoint/2010/main" val="710383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6" grpId="0" animBg="1"/>
      <p:bldP spid="11"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弧形 2">
            <a:extLst>
              <a:ext uri="{FF2B5EF4-FFF2-40B4-BE49-F238E27FC236}">
                <a16:creationId xmlns:a16="http://schemas.microsoft.com/office/drawing/2014/main" id="{7357A5BA-DC14-A06C-00E4-34BABEBC309D}"/>
              </a:ext>
            </a:extLst>
          </p:cNvPr>
          <p:cNvSpPr>
            <a:spLocks noChangeAspect="1"/>
          </p:cNvSpPr>
          <p:nvPr/>
        </p:nvSpPr>
        <p:spPr>
          <a:xfrm>
            <a:off x="873418" y="2563865"/>
            <a:ext cx="2148571" cy="2148571"/>
          </a:xfrm>
          <a:prstGeom prst="arc">
            <a:avLst>
              <a:gd name="adj1" fmla="val 9351696"/>
              <a:gd name="adj2" fmla="val 15618651"/>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84514" y="4382816"/>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72009" y="4383890"/>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Our learning-based approach: </a:t>
            </a:r>
            <a:r>
              <a:rPr kumimoji="1" lang="en-US" altLang="zh-CN" b="1" dirty="0">
                <a:latin typeface="LINUX BIOLINUM CAPITALS" panose="02000503000000000000" pitchFamily="2" charset="0"/>
                <a:ea typeface="LINUX BIOLINUM CAPITALS" panose="02000503000000000000" pitchFamily="2" charset="0"/>
                <a:cs typeface="LINUX BIOLINUM CAPITALS" panose="02000503000000000000" pitchFamily="2" charset="0"/>
              </a:rPr>
              <a:t>BinGraph</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65991" y="2046832"/>
            <a:ext cx="2344599" cy="1677969"/>
            <a:chOff x="9268216" y="1256766"/>
            <a:chExt cx="2110119" cy="1510154"/>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a:t>
              </a:r>
            </a:p>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59382" y="2006604"/>
            <a:ext cx="2254698" cy="1736898"/>
            <a:chOff x="2606436" y="4844987"/>
            <a:chExt cx="2029210" cy="1563190"/>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a:t>
              </a:r>
            </a:p>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strategy</a:t>
              </a:r>
            </a:p>
          </p:txBody>
        </p:sp>
      </p:gr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13369" y="263790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31060" y="178591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47137" y="178727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686731" y="156594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sp>
        <p:nvSpPr>
          <p:cNvPr id="65" name="圆角矩形 64">
            <a:extLst>
              <a:ext uri="{FF2B5EF4-FFF2-40B4-BE49-F238E27FC236}">
                <a16:creationId xmlns:a16="http://schemas.microsoft.com/office/drawing/2014/main" id="{2BA2A94A-15BE-EB2B-8BFF-496DD7586826}"/>
              </a:ext>
            </a:extLst>
          </p:cNvPr>
          <p:cNvSpPr/>
          <p:nvPr/>
        </p:nvSpPr>
        <p:spPr>
          <a:xfrm>
            <a:off x="2207807" y="1592222"/>
            <a:ext cx="2545202"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Feature calculation</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61076" y="205080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56645" y="196688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9">
              <a:alphaModFix am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293651" y="302261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16019" y="2650460"/>
            <a:ext cx="690115" cy="2790"/>
          </a:xfrm>
          <a:prstGeom prst="straightConnector1">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15399" y="229691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Refining</a:t>
            </a:r>
            <a:endParaRPr lang="zh-CN" altLang="en-US" b="1" dirty="0">
              <a:solidFill>
                <a:schemeClr val="bg1"/>
              </a:solidFill>
              <a:latin typeface="Linux Libertine" panose="02000503000000000000" pitchFamily="2" charset="0"/>
              <a:cs typeface="Linux Libertine" panose="02000503000000000000" pitchFamily="2" charset="0"/>
            </a:endParaRPr>
          </a:p>
        </p:txBody>
      </p:sp>
      <p:sp>
        <p:nvSpPr>
          <p:cNvPr id="37" name="弧形 2">
            <a:extLst>
              <a:ext uri="{FF2B5EF4-FFF2-40B4-BE49-F238E27FC236}">
                <a16:creationId xmlns:a16="http://schemas.microsoft.com/office/drawing/2014/main" id="{EAE74442-4B3C-7CD7-D0F8-3D9994208A63}"/>
              </a:ext>
            </a:extLst>
          </p:cNvPr>
          <p:cNvSpPr>
            <a:spLocks noChangeAspect="1"/>
          </p:cNvSpPr>
          <p:nvPr/>
        </p:nvSpPr>
        <p:spPr>
          <a:xfrm>
            <a:off x="3994194" y="1942629"/>
            <a:ext cx="2148571" cy="2148571"/>
          </a:xfrm>
          <a:prstGeom prst="arc">
            <a:avLst>
              <a:gd name="adj1" fmla="val 2392"/>
              <a:gd name="adj2" fmla="val 51250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mc:AlternateContent xmlns:mc="http://schemas.openxmlformats.org/markup-compatibility/2006" xmlns:a14="http://schemas.microsoft.com/office/drawing/2010/main">
        <mc:Choice Requires="a14">
          <p:sp>
            <p:nvSpPr>
              <p:cNvPr id="11" name="圆角矩形 10">
                <a:extLst>
                  <a:ext uri="{FF2B5EF4-FFF2-40B4-BE49-F238E27FC236}">
                    <a16:creationId xmlns:a16="http://schemas.microsoft.com/office/drawing/2014/main" id="{547A9C0B-D6CB-81EE-D2B0-3DC0B7D6AD87}"/>
                  </a:ext>
                </a:extLst>
              </p:cNvPr>
              <p:cNvSpPr/>
              <p:nvPr/>
            </p:nvSpPr>
            <p:spPr>
              <a:xfrm>
                <a:off x="838200" y="5230724"/>
                <a:ext cx="5592932" cy="132633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a:t>
                </a: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representation: [0, 2, 3, 3, 0]</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 for each abstraction point</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Higher level </a:t>
                </a:r>
                <a14:m>
                  <m:oMath xmlns:m="http://schemas.openxmlformats.org/officeDocument/2006/math">
                    <m:r>
                      <a:rPr kumimoji="1" lang="en-US" altLang="zh-CN" sz="2000" i="1">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oMath>
                </a14:m>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finer abstraction</a:t>
                </a:r>
              </a:p>
            </p:txBody>
          </p:sp>
        </mc:Choice>
        <mc:Fallback xmlns="">
          <p:sp>
            <p:nvSpPr>
              <p:cNvPr id="11" name="圆角矩形 10">
                <a:extLst>
                  <a:ext uri="{FF2B5EF4-FFF2-40B4-BE49-F238E27FC236}">
                    <a16:creationId xmlns:a16="http://schemas.microsoft.com/office/drawing/2014/main" id="{547A9C0B-D6CB-81EE-D2B0-3DC0B7D6AD87}"/>
                  </a:ext>
                </a:extLst>
              </p:cNvPr>
              <p:cNvSpPr>
                <a:spLocks noRot="1" noChangeAspect="1" noMove="1" noResize="1" noEditPoints="1" noAdjustHandles="1" noChangeArrowheads="1" noChangeShapeType="1" noTextEdit="1"/>
              </p:cNvSpPr>
              <p:nvPr/>
            </p:nvSpPr>
            <p:spPr>
              <a:xfrm>
                <a:off x="838200" y="5230724"/>
                <a:ext cx="5592932" cy="1326339"/>
              </a:xfrm>
              <a:prstGeom prst="roundRect">
                <a:avLst/>
              </a:prstGeom>
              <a:blipFill>
                <a:blip r:embed="rId11"/>
                <a:stretch>
                  <a:fillRect/>
                </a:stretch>
              </a:blipFill>
              <a:ln w="57150">
                <a:solidFill>
                  <a:schemeClr val="accent6"/>
                </a:solidFill>
              </a:ln>
            </p:spPr>
            <p:txBody>
              <a:bodyPr/>
              <a:lstStyle/>
              <a:p>
                <a:r>
                  <a:rPr lang="zh-CN" altLang="en-US">
                    <a:noFill/>
                  </a:rPr>
                  <a:t> </a:t>
                </a:r>
              </a:p>
            </p:txBody>
          </p:sp>
        </mc:Fallback>
      </mc:AlternateContent>
      <p:sp>
        <p:nvSpPr>
          <p:cNvPr id="18" name="圆角矩形 17">
            <a:extLst>
              <a:ext uri="{FF2B5EF4-FFF2-40B4-BE49-F238E27FC236}">
                <a16:creationId xmlns:a16="http://schemas.microsoft.com/office/drawing/2014/main" id="{F1B368C3-2EAE-1936-1D3D-224D5420E435}"/>
              </a:ext>
            </a:extLst>
          </p:cNvPr>
          <p:cNvSpPr/>
          <p:nvPr/>
        </p:nvSpPr>
        <p:spPr>
          <a:xfrm>
            <a:off x="6741668" y="5261906"/>
            <a:ext cx="4643305" cy="1326339"/>
          </a:xfrm>
          <a:prstGeom prst="roundRect">
            <a:avLst/>
          </a:prstGeom>
          <a:noFill/>
          <a:ln w="38100">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clone depth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for each function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point</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in the parametric </a:t>
            </a:r>
            <a:r>
              <a:rPr kumimoji="1" lang="en-US" altLang="zh-CN"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k</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-CFA analysis</a:t>
            </a:r>
            <a:endParaRPr kumimoji="1" lang="zh-CN" altLang="en-US" dirty="0">
              <a:solidFill>
                <a:schemeClr val="tx1"/>
              </a:solidFill>
              <a:latin typeface="Linux Libertine" panose="02000503000000000000" pitchFamily="2" charset="0"/>
              <a:cs typeface="Linux Libertine" panose="02000503000000000000" pitchFamily="2" charset="0"/>
            </a:endParaRPr>
          </a:p>
        </p:txBody>
      </p:sp>
      <p:sp>
        <p:nvSpPr>
          <p:cNvPr id="19" name="圆角矩形 18">
            <a:extLst>
              <a:ext uri="{FF2B5EF4-FFF2-40B4-BE49-F238E27FC236}">
                <a16:creationId xmlns:a16="http://schemas.microsoft.com/office/drawing/2014/main" id="{C31FAF8A-38FB-C79E-F43B-C2F5585194E6}"/>
              </a:ext>
            </a:extLst>
          </p:cNvPr>
          <p:cNvSpPr/>
          <p:nvPr/>
        </p:nvSpPr>
        <p:spPr>
          <a:xfrm>
            <a:off x="8218777" y="4896252"/>
            <a:ext cx="1689085" cy="510778"/>
          </a:xfrm>
          <a:prstGeom prst="roundRect">
            <a:avLst/>
          </a:prstGeom>
          <a:solidFill>
            <a:schemeClr val="accent3"/>
          </a:solidFill>
        </p:spPr>
        <p:txBody>
          <a:bodyPr wrap="square" rtlCol="0">
            <a:spAutoFit/>
          </a:bodyPr>
          <a:lstStyle/>
          <a:p>
            <a:pPr algn="ctr"/>
            <a:r>
              <a:rPr lang="en-US" altLang="zh-CN" sz="2400" b="1" i="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Example</a:t>
            </a:r>
          </a:p>
        </p:txBody>
      </p:sp>
      <p:sp>
        <p:nvSpPr>
          <p:cNvPr id="4" name="灯片编号占位符 3">
            <a:extLst>
              <a:ext uri="{FF2B5EF4-FFF2-40B4-BE49-F238E27FC236}">
                <a16:creationId xmlns:a16="http://schemas.microsoft.com/office/drawing/2014/main" id="{0C311876-A267-DB7E-4D6D-FF756F18F22C}"/>
              </a:ext>
            </a:extLst>
          </p:cNvPr>
          <p:cNvSpPr>
            <a:spLocks noGrp="1"/>
          </p:cNvSpPr>
          <p:nvPr>
            <p:ph type="sldNum" sz="quarter" idx="4"/>
          </p:nvPr>
        </p:nvSpPr>
        <p:spPr/>
        <p:txBody>
          <a:bodyPr/>
          <a:lstStyle/>
          <a:p>
            <a:fld id="{94702B7C-F565-1C47-90E3-321BD985AFCD}" type="slidenum">
              <a:rPr kumimoji="1" lang="zh-CN" altLang="en-US" smtClean="0"/>
              <a:pPr/>
              <a:t>11</a:t>
            </a:fld>
            <a:endParaRPr kumimoji="1" lang="zh-CN" altLang="en-US" dirty="0"/>
          </a:p>
        </p:txBody>
      </p:sp>
    </p:spTree>
    <p:extLst>
      <p:ext uri="{BB962C8B-B14F-4D97-AF65-F5344CB8AC3E}">
        <p14:creationId xmlns:p14="http://schemas.microsoft.com/office/powerpoint/2010/main" val="1319591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57" grpId="0" animBg="1"/>
      <p:bldP spid="60" grpId="0" animBg="1"/>
      <p:bldP spid="61" grpId="0" animBg="1"/>
      <p:bldP spid="65" grpId="0" animBg="1"/>
      <p:bldP spid="77" grpId="0"/>
      <p:bldP spid="104" grpId="0" animBg="1"/>
      <p:bldP spid="3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圆角矩形 18">
                <a:extLst>
                  <a:ext uri="{FF2B5EF4-FFF2-40B4-BE49-F238E27FC236}">
                    <a16:creationId xmlns:a16="http://schemas.microsoft.com/office/drawing/2014/main" id="{51AE57F9-E6F1-98E4-7769-904411DC3DCD}"/>
                  </a:ext>
                </a:extLst>
              </p:cNvPr>
              <p:cNvSpPr/>
              <p:nvPr/>
            </p:nvSpPr>
            <p:spPr>
              <a:xfrm>
                <a:off x="838200" y="5230724"/>
                <a:ext cx="5592932" cy="132633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a:t>
                </a: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representation: [0, 2, 3, 3, 0]</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 for each abstraction point</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Higher level </a:t>
                </a:r>
                <a14:m>
                  <m:oMath xmlns:m="http://schemas.openxmlformats.org/officeDocument/2006/math">
                    <m:r>
                      <a:rPr kumimoji="1" lang="en-US" altLang="zh-CN" sz="2000" i="1">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oMath>
                </a14:m>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finer abstraction</a:t>
                </a:r>
              </a:p>
            </p:txBody>
          </p:sp>
        </mc:Choice>
        <mc:Fallback xmlns="">
          <p:sp>
            <p:nvSpPr>
              <p:cNvPr id="19" name="圆角矩形 18">
                <a:extLst>
                  <a:ext uri="{FF2B5EF4-FFF2-40B4-BE49-F238E27FC236}">
                    <a16:creationId xmlns:a16="http://schemas.microsoft.com/office/drawing/2014/main" id="{51AE57F9-E6F1-98E4-7769-904411DC3DCD}"/>
                  </a:ext>
                </a:extLst>
              </p:cNvPr>
              <p:cNvSpPr>
                <a:spLocks noRot="1" noChangeAspect="1" noMove="1" noResize="1" noEditPoints="1" noAdjustHandles="1" noChangeArrowheads="1" noChangeShapeType="1" noTextEdit="1"/>
              </p:cNvSpPr>
              <p:nvPr/>
            </p:nvSpPr>
            <p:spPr>
              <a:xfrm>
                <a:off x="838200" y="5230724"/>
                <a:ext cx="5592932" cy="1326339"/>
              </a:xfrm>
              <a:prstGeom prst="roundRect">
                <a:avLst/>
              </a:prstGeom>
              <a:blipFill>
                <a:blip r:embed="rId3"/>
                <a:stretch>
                  <a:fillRect/>
                </a:stretch>
              </a:blipFill>
              <a:ln w="57150">
                <a:solidFill>
                  <a:schemeClr val="accent6"/>
                </a:solidFill>
              </a:ln>
            </p:spPr>
            <p:txBody>
              <a:bodyPr/>
              <a:lstStyle/>
              <a:p>
                <a:r>
                  <a:rPr lang="zh-CN" altLang="en-US">
                    <a:noFill/>
                  </a:rPr>
                  <a:t> </a:t>
                </a:r>
              </a:p>
            </p:txBody>
          </p:sp>
        </mc:Fallback>
      </mc:AlternateContent>
      <p:sp>
        <p:nvSpPr>
          <p:cNvPr id="20" name="圆角矩形 19">
            <a:extLst>
              <a:ext uri="{FF2B5EF4-FFF2-40B4-BE49-F238E27FC236}">
                <a16:creationId xmlns:a16="http://schemas.microsoft.com/office/drawing/2014/main" id="{A0BFBB7C-8945-C6F4-DE5A-2D72DEF3D921}"/>
              </a:ext>
            </a:extLst>
          </p:cNvPr>
          <p:cNvSpPr/>
          <p:nvPr/>
        </p:nvSpPr>
        <p:spPr>
          <a:xfrm>
            <a:off x="6741668" y="5261906"/>
            <a:ext cx="4643305" cy="1326339"/>
          </a:xfrm>
          <a:prstGeom prst="roundRect">
            <a:avLst/>
          </a:prstGeom>
          <a:noFill/>
          <a:ln w="38100">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clone depth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for each function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point</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in the parametric </a:t>
            </a:r>
            <a:r>
              <a:rPr kumimoji="1" lang="en-US" altLang="zh-CN"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k</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-CFA analysis</a:t>
            </a:r>
            <a:endParaRPr kumimoji="1" lang="zh-CN" altLang="en-US" dirty="0">
              <a:solidFill>
                <a:schemeClr val="tx1"/>
              </a:solidFill>
              <a:latin typeface="Linux Libertine" panose="02000503000000000000" pitchFamily="2" charset="0"/>
              <a:cs typeface="Linux Libertine" panose="02000503000000000000" pitchFamily="2" charset="0"/>
            </a:endParaRPr>
          </a:p>
        </p:txBody>
      </p:sp>
      <p:sp>
        <p:nvSpPr>
          <p:cNvPr id="21" name="圆角矩形 20">
            <a:extLst>
              <a:ext uri="{FF2B5EF4-FFF2-40B4-BE49-F238E27FC236}">
                <a16:creationId xmlns:a16="http://schemas.microsoft.com/office/drawing/2014/main" id="{98C87464-DA2E-BE25-372E-92310CF4AEC9}"/>
              </a:ext>
            </a:extLst>
          </p:cNvPr>
          <p:cNvSpPr/>
          <p:nvPr/>
        </p:nvSpPr>
        <p:spPr>
          <a:xfrm>
            <a:off x="8218777" y="4896252"/>
            <a:ext cx="1689085" cy="510778"/>
          </a:xfrm>
          <a:prstGeom prst="roundRect">
            <a:avLst/>
          </a:prstGeom>
          <a:solidFill>
            <a:schemeClr val="accent3"/>
          </a:solidFill>
        </p:spPr>
        <p:txBody>
          <a:bodyPr wrap="square" rtlCol="0">
            <a:spAutoFit/>
          </a:bodyPr>
          <a:lstStyle/>
          <a:p>
            <a:pPr algn="ctr"/>
            <a:r>
              <a:rPr lang="en-US" altLang="zh-CN" sz="2400" b="1" i="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Example</a:t>
            </a:r>
          </a:p>
        </p:txBody>
      </p:sp>
      <p:sp>
        <p:nvSpPr>
          <p:cNvPr id="37" name="弧形 2">
            <a:extLst>
              <a:ext uri="{FF2B5EF4-FFF2-40B4-BE49-F238E27FC236}">
                <a16:creationId xmlns:a16="http://schemas.microsoft.com/office/drawing/2014/main" id="{EAE74442-4B3C-7CD7-D0F8-3D9994208A63}"/>
              </a:ext>
            </a:extLst>
          </p:cNvPr>
          <p:cNvSpPr>
            <a:spLocks noChangeAspect="1"/>
          </p:cNvSpPr>
          <p:nvPr/>
        </p:nvSpPr>
        <p:spPr>
          <a:xfrm>
            <a:off x="3994194" y="1942629"/>
            <a:ext cx="2148571" cy="2148571"/>
          </a:xfrm>
          <a:prstGeom prst="arc">
            <a:avLst>
              <a:gd name="adj1" fmla="val 2392"/>
              <a:gd name="adj2" fmla="val 51250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38" name="弧形 2">
            <a:extLst>
              <a:ext uri="{FF2B5EF4-FFF2-40B4-BE49-F238E27FC236}">
                <a16:creationId xmlns:a16="http://schemas.microsoft.com/office/drawing/2014/main" id="{7357A5BA-DC14-A06C-00E4-34BABEBC309D}"/>
              </a:ext>
            </a:extLst>
          </p:cNvPr>
          <p:cNvSpPr>
            <a:spLocks noChangeAspect="1"/>
          </p:cNvSpPr>
          <p:nvPr/>
        </p:nvSpPr>
        <p:spPr>
          <a:xfrm>
            <a:off x="873418" y="2563865"/>
            <a:ext cx="2148571" cy="2148571"/>
          </a:xfrm>
          <a:prstGeom prst="arc">
            <a:avLst>
              <a:gd name="adj1" fmla="val 9351696"/>
              <a:gd name="adj2" fmla="val 15618651"/>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Our learning-based approach: </a:t>
            </a:r>
            <a:r>
              <a:rPr kumimoji="1" lang="en-US" altLang="zh-CN" b="1" dirty="0">
                <a:latin typeface="LINUX BIOLINUM CAPITALS" panose="02000503000000000000" pitchFamily="2" charset="0"/>
                <a:ea typeface="LINUX BIOLINUM CAPITALS" panose="02000503000000000000" pitchFamily="2" charset="0"/>
                <a:cs typeface="LINUX BIOLINUM CAPITALS" panose="02000503000000000000" pitchFamily="2" charset="0"/>
              </a:rPr>
              <a:t>BinGraph</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65991" y="2046832"/>
            <a:ext cx="2344599" cy="1677969"/>
            <a:chOff x="9268216" y="1256766"/>
            <a:chExt cx="2110119" cy="1510154"/>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a:t>
              </a:r>
            </a:p>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59382" y="2006604"/>
            <a:ext cx="2254698" cy="1736898"/>
            <a:chOff x="2606436" y="4844987"/>
            <a:chExt cx="2029210" cy="1563190"/>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a:t>
              </a:r>
            </a:p>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strategy</a:t>
              </a:r>
            </a:p>
          </p:txBody>
        </p:sp>
      </p:gr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13369" y="263790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31060" y="178591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47137" y="178727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686731" y="156594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61076" y="205080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56645" y="196688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10">
              <a:alphaModFix amt="2000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293651" y="302261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16019" y="2650460"/>
            <a:ext cx="690115" cy="2790"/>
          </a:xfrm>
          <a:prstGeom prst="straightConnector1">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15399" y="229691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Refining</a:t>
            </a:r>
            <a:endParaRPr lang="zh-CN" altLang="en-US" b="1" dirty="0">
              <a:solidFill>
                <a:schemeClr val="bg1"/>
              </a:solidFill>
              <a:latin typeface="Linux Libertine" panose="02000503000000000000" pitchFamily="2" charset="0"/>
              <a:cs typeface="Linux Libertine" panose="02000503000000000000" pitchFamily="2" charset="0"/>
            </a:endParaRPr>
          </a:p>
        </p:txBody>
      </p:sp>
      <p:sp>
        <p:nvSpPr>
          <p:cNvPr id="26" name="矩形 25">
            <a:extLst>
              <a:ext uri="{FF2B5EF4-FFF2-40B4-BE49-F238E27FC236}">
                <a16:creationId xmlns:a16="http://schemas.microsoft.com/office/drawing/2014/main" id="{1B2C44CE-379A-50BA-D13A-785604748434}"/>
              </a:ext>
            </a:extLst>
          </p:cNvPr>
          <p:cNvSpPr/>
          <p:nvPr/>
        </p:nvSpPr>
        <p:spPr>
          <a:xfrm>
            <a:off x="5222171" y="1565943"/>
            <a:ext cx="6131627" cy="2303924"/>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0" name="矩形 29">
            <a:extLst>
              <a:ext uri="{FF2B5EF4-FFF2-40B4-BE49-F238E27FC236}">
                <a16:creationId xmlns:a16="http://schemas.microsoft.com/office/drawing/2014/main" id="{6ADC61E9-5A04-25C3-37BC-3315EE4C899E}"/>
              </a:ext>
            </a:extLst>
          </p:cNvPr>
          <p:cNvSpPr/>
          <p:nvPr/>
        </p:nvSpPr>
        <p:spPr>
          <a:xfrm>
            <a:off x="3014332" y="2100080"/>
            <a:ext cx="336512" cy="810848"/>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8" name="矩形 27">
            <a:extLst>
              <a:ext uri="{FF2B5EF4-FFF2-40B4-BE49-F238E27FC236}">
                <a16:creationId xmlns:a16="http://schemas.microsoft.com/office/drawing/2014/main" id="{CF1C50CC-50FA-44AE-556C-7D43F3C6F346}"/>
              </a:ext>
            </a:extLst>
          </p:cNvPr>
          <p:cNvSpPr/>
          <p:nvPr/>
        </p:nvSpPr>
        <p:spPr>
          <a:xfrm>
            <a:off x="5062779" y="2298607"/>
            <a:ext cx="159390" cy="810848"/>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1" name="矩形 30">
            <a:extLst>
              <a:ext uri="{FF2B5EF4-FFF2-40B4-BE49-F238E27FC236}">
                <a16:creationId xmlns:a16="http://schemas.microsoft.com/office/drawing/2014/main" id="{456C9639-7D89-2498-16EF-8CE562587E8F}"/>
              </a:ext>
            </a:extLst>
          </p:cNvPr>
          <p:cNvSpPr/>
          <p:nvPr/>
        </p:nvSpPr>
        <p:spPr>
          <a:xfrm>
            <a:off x="529757" y="2066814"/>
            <a:ext cx="3338164" cy="2810105"/>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矩形 31">
            <a:extLst>
              <a:ext uri="{FF2B5EF4-FFF2-40B4-BE49-F238E27FC236}">
                <a16:creationId xmlns:a16="http://schemas.microsoft.com/office/drawing/2014/main" id="{EC527BF4-E02D-8D69-18BD-0EA496CC4BC7}"/>
              </a:ext>
            </a:extLst>
          </p:cNvPr>
          <p:cNvSpPr/>
          <p:nvPr/>
        </p:nvSpPr>
        <p:spPr>
          <a:xfrm>
            <a:off x="3867921" y="3650382"/>
            <a:ext cx="1360184" cy="1325161"/>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9" name="矩形 38">
            <a:extLst>
              <a:ext uri="{FF2B5EF4-FFF2-40B4-BE49-F238E27FC236}">
                <a16:creationId xmlns:a16="http://schemas.microsoft.com/office/drawing/2014/main" id="{FB642133-E143-8944-45C3-61D577604A7A}"/>
              </a:ext>
            </a:extLst>
          </p:cNvPr>
          <p:cNvSpPr/>
          <p:nvPr/>
        </p:nvSpPr>
        <p:spPr>
          <a:xfrm>
            <a:off x="5228105" y="3869867"/>
            <a:ext cx="6434138" cy="928872"/>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1" name="圆角矩形 40">
            <a:extLst>
              <a:ext uri="{FF2B5EF4-FFF2-40B4-BE49-F238E27FC236}">
                <a16:creationId xmlns:a16="http://schemas.microsoft.com/office/drawing/2014/main" id="{ECA9AAF6-D843-0D40-1C92-4B676D5700D2}"/>
              </a:ext>
            </a:extLst>
          </p:cNvPr>
          <p:cNvSpPr/>
          <p:nvPr/>
        </p:nvSpPr>
        <p:spPr>
          <a:xfrm>
            <a:off x="3628519" y="4278475"/>
            <a:ext cx="5028490" cy="578882"/>
          </a:xfrm>
          <a:prstGeom prst="roundRect">
            <a:avLst/>
          </a:prstGeom>
          <a:solidFill>
            <a:schemeClr val="accent6"/>
          </a:solidFill>
        </p:spPr>
        <p:txBody>
          <a:bodyPr wrap="square" rtlCol="0">
            <a:spAutoFit/>
          </a:bodyPr>
          <a:lstStyle/>
          <a:p>
            <a:pPr algn="ctr"/>
            <a:r>
              <a:rPr lang="en-US" altLang="zh-CN" sz="2800" b="1" dirty="0">
                <a:solidFill>
                  <a:schemeClr val="bg1"/>
                </a:solidFill>
                <a:latin typeface="Linux Libertine" panose="02000503000000000000" pitchFamily="2" charset="0"/>
                <a:cs typeface="Linux Libertine" panose="02000503000000000000" pitchFamily="2" charset="0"/>
              </a:rPr>
              <a:t>Feature design for </a:t>
            </a:r>
            <a:r>
              <a:rPr lang="en-US" altLang="zh-CN" sz="2800" b="1" i="1" dirty="0">
                <a:solidFill>
                  <a:schemeClr val="bg1"/>
                </a:solidFill>
                <a:latin typeface="Linux Libertine" panose="02000503000000000000" pitchFamily="2" charset="0"/>
                <a:cs typeface="Linux Libertine" panose="02000503000000000000" pitchFamily="2" charset="0"/>
              </a:rPr>
              <a:t>generality</a:t>
            </a:r>
          </a:p>
        </p:txBody>
      </p:sp>
      <p:sp>
        <p:nvSpPr>
          <p:cNvPr id="33" name="圆角矩形 32">
            <a:extLst>
              <a:ext uri="{FF2B5EF4-FFF2-40B4-BE49-F238E27FC236}">
                <a16:creationId xmlns:a16="http://schemas.microsoft.com/office/drawing/2014/main" id="{F6740A60-E76D-D15C-855D-B74466B417CD}"/>
              </a:ext>
            </a:extLst>
          </p:cNvPr>
          <p:cNvSpPr/>
          <p:nvPr/>
        </p:nvSpPr>
        <p:spPr>
          <a:xfrm>
            <a:off x="2207807" y="1592222"/>
            <a:ext cx="2545202"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Feature calculation</a:t>
            </a:r>
          </a:p>
        </p:txBody>
      </p:sp>
      <p:sp>
        <p:nvSpPr>
          <p:cNvPr id="29" name="矩形 28">
            <a:extLst>
              <a:ext uri="{FF2B5EF4-FFF2-40B4-BE49-F238E27FC236}">
                <a16:creationId xmlns:a16="http://schemas.microsoft.com/office/drawing/2014/main" id="{88A9C179-F41D-9813-29A6-96AC71256B0A}"/>
              </a:ext>
            </a:extLst>
          </p:cNvPr>
          <p:cNvSpPr/>
          <p:nvPr/>
        </p:nvSpPr>
        <p:spPr>
          <a:xfrm>
            <a:off x="304482" y="1422799"/>
            <a:ext cx="4887847" cy="640023"/>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矩形 21">
            <a:extLst>
              <a:ext uri="{FF2B5EF4-FFF2-40B4-BE49-F238E27FC236}">
                <a16:creationId xmlns:a16="http://schemas.microsoft.com/office/drawing/2014/main" id="{ACE004BB-1722-B77B-36EC-DC9510313988}"/>
              </a:ext>
            </a:extLst>
          </p:cNvPr>
          <p:cNvSpPr/>
          <p:nvPr/>
        </p:nvSpPr>
        <p:spPr>
          <a:xfrm>
            <a:off x="1" y="4889920"/>
            <a:ext cx="12191999" cy="1968080"/>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0" name="文本框 39">
            <a:extLst>
              <a:ext uri="{FF2B5EF4-FFF2-40B4-BE49-F238E27FC236}">
                <a16:creationId xmlns:a16="http://schemas.microsoft.com/office/drawing/2014/main" id="{FAABCF5B-B3DF-D0A1-B6DD-4D71F368D9BF}"/>
              </a:ext>
            </a:extLst>
          </p:cNvPr>
          <p:cNvSpPr txBox="1"/>
          <p:nvPr/>
        </p:nvSpPr>
        <p:spPr>
          <a:xfrm>
            <a:off x="2925696" y="5067647"/>
            <a:ext cx="6434137" cy="830997"/>
          </a:xfrm>
          <a:prstGeom prst="rect">
            <a:avLst/>
          </a:prstGeom>
          <a:noFill/>
        </p:spPr>
        <p:txBody>
          <a:bodyPr wrap="square" rtlCol="0">
            <a:spAutoFit/>
          </a:bodyPr>
          <a:lstStyle/>
          <a:p>
            <a:pPr algn="ct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As long as we can extract </a:t>
            </a: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derivation graphs </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of a given analysis, </a:t>
            </a:r>
            <a:r>
              <a:rPr kumimoji="1" lang="en-US" altLang="zh-CN" sz="2400" dirty="0">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a:t>
            </a: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can</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apply</a:t>
            </a:r>
            <a:endParaRPr kumimoji="1" lang="zh-CN" altLang="en-US" sz="2400" dirty="0">
              <a:latin typeface="Linux Libertine" panose="02000503000000000000" pitchFamily="2" charset="0"/>
              <a:cs typeface="Linux Libertine" panose="02000503000000000000" pitchFamily="2" charset="0"/>
            </a:endParaRPr>
          </a:p>
        </p:txBody>
      </p:sp>
      <p:sp>
        <p:nvSpPr>
          <p:cNvPr id="4" name="灯片编号占位符 3">
            <a:extLst>
              <a:ext uri="{FF2B5EF4-FFF2-40B4-BE49-F238E27FC236}">
                <a16:creationId xmlns:a16="http://schemas.microsoft.com/office/drawing/2014/main" id="{7C20616E-E6C1-1920-CF46-048D4AC09C46}"/>
              </a:ext>
            </a:extLst>
          </p:cNvPr>
          <p:cNvSpPr>
            <a:spLocks noGrp="1"/>
          </p:cNvSpPr>
          <p:nvPr>
            <p:ph type="sldNum" sz="quarter" idx="4"/>
          </p:nvPr>
        </p:nvSpPr>
        <p:spPr/>
        <p:txBody>
          <a:bodyPr/>
          <a:lstStyle/>
          <a:p>
            <a:fld id="{94702B7C-F565-1C47-90E3-321BD985AFCD}" type="slidenum">
              <a:rPr kumimoji="1" lang="zh-CN" altLang="en-US" smtClean="0"/>
              <a:pPr/>
              <a:t>12</a:t>
            </a:fld>
            <a:endParaRPr kumimoji="1" lang="zh-CN" altLang="en-US" dirty="0"/>
          </a:p>
        </p:txBody>
      </p:sp>
    </p:spTree>
    <p:extLst>
      <p:ext uri="{BB962C8B-B14F-4D97-AF65-F5344CB8AC3E}">
        <p14:creationId xmlns:p14="http://schemas.microsoft.com/office/powerpoint/2010/main" val="278961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弧形 2">
            <a:extLst>
              <a:ext uri="{FF2B5EF4-FFF2-40B4-BE49-F238E27FC236}">
                <a16:creationId xmlns:a16="http://schemas.microsoft.com/office/drawing/2014/main" id="{7357A5BA-DC14-A06C-00E4-34BABEBC309D}"/>
              </a:ext>
            </a:extLst>
          </p:cNvPr>
          <p:cNvSpPr>
            <a:spLocks noChangeAspect="1"/>
          </p:cNvSpPr>
          <p:nvPr/>
        </p:nvSpPr>
        <p:spPr>
          <a:xfrm>
            <a:off x="873418" y="2563865"/>
            <a:ext cx="2148571" cy="2148571"/>
          </a:xfrm>
          <a:prstGeom prst="arc">
            <a:avLst>
              <a:gd name="adj1" fmla="val 9351696"/>
              <a:gd name="adj2" fmla="val 15618651"/>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84514" y="4382816"/>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72009" y="4383890"/>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Our learning-based approach: </a:t>
            </a:r>
            <a:r>
              <a:rPr kumimoji="1" lang="en-US" altLang="zh-CN" b="1" dirty="0">
                <a:latin typeface="LINUX BIOLINUM CAPITALS" panose="02000503000000000000" pitchFamily="2" charset="0"/>
                <a:ea typeface="LINUX BIOLINUM CAPITALS" panose="02000503000000000000" pitchFamily="2" charset="0"/>
                <a:cs typeface="LINUX BIOLINUM CAPITALS" panose="02000503000000000000" pitchFamily="2" charset="0"/>
              </a:rPr>
              <a:t>BinGraph</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65991" y="2046832"/>
            <a:ext cx="2344599" cy="1677969"/>
            <a:chOff x="9268216" y="1256766"/>
            <a:chExt cx="2110119" cy="1510154"/>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a:t>
              </a:r>
            </a:p>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59382" y="2006604"/>
            <a:ext cx="2254698" cy="1736898"/>
            <a:chOff x="2606436" y="4844987"/>
            <a:chExt cx="2029210" cy="1563190"/>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a:t>
              </a:r>
            </a:p>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strategy</a:t>
              </a:r>
            </a:p>
          </p:txBody>
        </p:sp>
      </p:gr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13369" y="263790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31060" y="178591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47137" y="178727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686731" y="156594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sp>
        <p:nvSpPr>
          <p:cNvPr id="65" name="圆角矩形 64">
            <a:extLst>
              <a:ext uri="{FF2B5EF4-FFF2-40B4-BE49-F238E27FC236}">
                <a16:creationId xmlns:a16="http://schemas.microsoft.com/office/drawing/2014/main" id="{2BA2A94A-15BE-EB2B-8BFF-496DD7586826}"/>
              </a:ext>
            </a:extLst>
          </p:cNvPr>
          <p:cNvSpPr/>
          <p:nvPr/>
        </p:nvSpPr>
        <p:spPr>
          <a:xfrm>
            <a:off x="2207807" y="1592222"/>
            <a:ext cx="2545202"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Feature calculation</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61076" y="205080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56645" y="196688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9">
              <a:alphaModFix am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293651" y="302261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16019" y="2650460"/>
            <a:ext cx="690115" cy="2790"/>
          </a:xfrm>
          <a:prstGeom prst="straightConnector1">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15399" y="229691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Refining</a:t>
            </a:r>
            <a:endParaRPr lang="zh-CN" altLang="en-US" b="1" dirty="0">
              <a:solidFill>
                <a:schemeClr val="bg1"/>
              </a:solidFill>
              <a:latin typeface="Linux Libertine" panose="02000503000000000000" pitchFamily="2" charset="0"/>
              <a:cs typeface="Linux Libertine" panose="02000503000000000000" pitchFamily="2" charset="0"/>
            </a:endParaRPr>
          </a:p>
        </p:txBody>
      </p:sp>
      <p:sp>
        <p:nvSpPr>
          <p:cNvPr id="37" name="弧形 2">
            <a:extLst>
              <a:ext uri="{FF2B5EF4-FFF2-40B4-BE49-F238E27FC236}">
                <a16:creationId xmlns:a16="http://schemas.microsoft.com/office/drawing/2014/main" id="{EAE74442-4B3C-7CD7-D0F8-3D9994208A63}"/>
              </a:ext>
            </a:extLst>
          </p:cNvPr>
          <p:cNvSpPr>
            <a:spLocks noChangeAspect="1"/>
          </p:cNvSpPr>
          <p:nvPr/>
        </p:nvSpPr>
        <p:spPr>
          <a:xfrm>
            <a:off x="3994194" y="1942629"/>
            <a:ext cx="2148571" cy="2148571"/>
          </a:xfrm>
          <a:prstGeom prst="arc">
            <a:avLst>
              <a:gd name="adj1" fmla="val 2392"/>
              <a:gd name="adj2" fmla="val 51250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mc:AlternateContent xmlns:mc="http://schemas.openxmlformats.org/markup-compatibility/2006" xmlns:a14="http://schemas.microsoft.com/office/drawing/2010/main">
        <mc:Choice Requires="a14">
          <p:sp>
            <p:nvSpPr>
              <p:cNvPr id="3" name="圆角矩形 2">
                <a:extLst>
                  <a:ext uri="{FF2B5EF4-FFF2-40B4-BE49-F238E27FC236}">
                    <a16:creationId xmlns:a16="http://schemas.microsoft.com/office/drawing/2014/main" id="{CE82AC88-D3C5-5879-75AC-39C585FC621E}"/>
                  </a:ext>
                </a:extLst>
              </p:cNvPr>
              <p:cNvSpPr/>
              <p:nvPr/>
            </p:nvSpPr>
            <p:spPr>
              <a:xfrm>
                <a:off x="838200" y="5230724"/>
                <a:ext cx="5592932" cy="132633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a:t>
                </a: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representation: [0, 2, 3, 3, 0]</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 for each abstraction point</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Higher level </a:t>
                </a:r>
                <a14:m>
                  <m:oMath xmlns:m="http://schemas.openxmlformats.org/officeDocument/2006/math">
                    <m:r>
                      <a:rPr kumimoji="1" lang="en-US" altLang="zh-CN" sz="2000" i="1">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oMath>
                </a14:m>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finer abstraction</a:t>
                </a:r>
              </a:p>
            </p:txBody>
          </p:sp>
        </mc:Choice>
        <mc:Fallback xmlns="">
          <p:sp>
            <p:nvSpPr>
              <p:cNvPr id="3" name="圆角矩形 2">
                <a:extLst>
                  <a:ext uri="{FF2B5EF4-FFF2-40B4-BE49-F238E27FC236}">
                    <a16:creationId xmlns:a16="http://schemas.microsoft.com/office/drawing/2014/main" id="{CE82AC88-D3C5-5879-75AC-39C585FC621E}"/>
                  </a:ext>
                </a:extLst>
              </p:cNvPr>
              <p:cNvSpPr>
                <a:spLocks noRot="1" noChangeAspect="1" noMove="1" noResize="1" noEditPoints="1" noAdjustHandles="1" noChangeArrowheads="1" noChangeShapeType="1" noTextEdit="1"/>
              </p:cNvSpPr>
              <p:nvPr/>
            </p:nvSpPr>
            <p:spPr>
              <a:xfrm>
                <a:off x="838200" y="5230724"/>
                <a:ext cx="5592932" cy="1326339"/>
              </a:xfrm>
              <a:prstGeom prst="roundRect">
                <a:avLst/>
              </a:prstGeom>
              <a:blipFill>
                <a:blip r:embed="rId11"/>
                <a:stretch>
                  <a:fillRect/>
                </a:stretch>
              </a:blipFill>
              <a:ln w="57150">
                <a:solidFill>
                  <a:schemeClr val="accent6"/>
                </a:solidFill>
              </a:ln>
            </p:spPr>
            <p:txBody>
              <a:bodyPr/>
              <a:lstStyle/>
              <a:p>
                <a:r>
                  <a:rPr lang="zh-CN" altLang="en-US">
                    <a:noFill/>
                  </a:rPr>
                  <a:t> </a:t>
                </a:r>
              </a:p>
            </p:txBody>
          </p:sp>
        </mc:Fallback>
      </mc:AlternateContent>
      <p:sp>
        <p:nvSpPr>
          <p:cNvPr id="4" name="圆角矩形 3">
            <a:extLst>
              <a:ext uri="{FF2B5EF4-FFF2-40B4-BE49-F238E27FC236}">
                <a16:creationId xmlns:a16="http://schemas.microsoft.com/office/drawing/2014/main" id="{6E85C95D-4E47-46AF-1345-8201471122B5}"/>
              </a:ext>
            </a:extLst>
          </p:cNvPr>
          <p:cNvSpPr/>
          <p:nvPr/>
        </p:nvSpPr>
        <p:spPr>
          <a:xfrm>
            <a:off x="6741668" y="5261906"/>
            <a:ext cx="4643305" cy="1326339"/>
          </a:xfrm>
          <a:prstGeom prst="roundRect">
            <a:avLst/>
          </a:prstGeom>
          <a:noFill/>
          <a:ln w="38100">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clone depth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for each function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point</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in the parametric </a:t>
            </a:r>
            <a:r>
              <a:rPr kumimoji="1" lang="en-US" altLang="zh-CN"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k</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-CFA analysis</a:t>
            </a:r>
            <a:endParaRPr kumimoji="1" lang="zh-CN" altLang="en-US" dirty="0">
              <a:solidFill>
                <a:schemeClr val="tx1"/>
              </a:solidFill>
              <a:latin typeface="Linux Libertine" panose="02000503000000000000" pitchFamily="2" charset="0"/>
              <a:cs typeface="Linux Libertine" panose="02000503000000000000" pitchFamily="2" charset="0"/>
            </a:endParaRPr>
          </a:p>
        </p:txBody>
      </p:sp>
      <p:sp>
        <p:nvSpPr>
          <p:cNvPr id="5" name="圆角矩形 4">
            <a:extLst>
              <a:ext uri="{FF2B5EF4-FFF2-40B4-BE49-F238E27FC236}">
                <a16:creationId xmlns:a16="http://schemas.microsoft.com/office/drawing/2014/main" id="{EB601A81-4B15-93D1-D604-923C633026E5}"/>
              </a:ext>
            </a:extLst>
          </p:cNvPr>
          <p:cNvSpPr/>
          <p:nvPr/>
        </p:nvSpPr>
        <p:spPr>
          <a:xfrm>
            <a:off x="8218777" y="4896252"/>
            <a:ext cx="1689085" cy="510778"/>
          </a:xfrm>
          <a:prstGeom prst="roundRect">
            <a:avLst/>
          </a:prstGeom>
          <a:solidFill>
            <a:schemeClr val="accent3"/>
          </a:solidFill>
        </p:spPr>
        <p:txBody>
          <a:bodyPr wrap="square" rtlCol="0">
            <a:spAutoFit/>
          </a:bodyPr>
          <a:lstStyle/>
          <a:p>
            <a:pPr algn="ctr"/>
            <a:r>
              <a:rPr lang="en-US" altLang="zh-CN" sz="2400" b="1" i="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Example</a:t>
            </a:r>
          </a:p>
        </p:txBody>
      </p:sp>
      <p:sp>
        <p:nvSpPr>
          <p:cNvPr id="18" name="灯片编号占位符 17">
            <a:extLst>
              <a:ext uri="{FF2B5EF4-FFF2-40B4-BE49-F238E27FC236}">
                <a16:creationId xmlns:a16="http://schemas.microsoft.com/office/drawing/2014/main" id="{F217375E-830B-E8E0-90FA-648DFF139181}"/>
              </a:ext>
            </a:extLst>
          </p:cNvPr>
          <p:cNvSpPr>
            <a:spLocks noGrp="1"/>
          </p:cNvSpPr>
          <p:nvPr>
            <p:ph type="sldNum" sz="quarter" idx="4"/>
          </p:nvPr>
        </p:nvSpPr>
        <p:spPr/>
        <p:txBody>
          <a:bodyPr/>
          <a:lstStyle/>
          <a:p>
            <a:fld id="{94702B7C-F565-1C47-90E3-321BD985AFCD}" type="slidenum">
              <a:rPr kumimoji="1" lang="zh-CN" altLang="en-US" smtClean="0"/>
              <a:pPr/>
              <a:t>13</a:t>
            </a:fld>
            <a:endParaRPr kumimoji="1" lang="zh-CN" altLang="en-US" dirty="0"/>
          </a:p>
        </p:txBody>
      </p:sp>
    </p:spTree>
    <p:extLst>
      <p:ext uri="{BB962C8B-B14F-4D97-AF65-F5344CB8AC3E}">
        <p14:creationId xmlns:p14="http://schemas.microsoft.com/office/powerpoint/2010/main" val="3240054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 name="圆角矩形 10">
                <a:extLst>
                  <a:ext uri="{FF2B5EF4-FFF2-40B4-BE49-F238E27FC236}">
                    <a16:creationId xmlns:a16="http://schemas.microsoft.com/office/drawing/2014/main" id="{99B92D80-2C8F-50BE-11D8-58E0A0728994}"/>
                  </a:ext>
                </a:extLst>
              </p:cNvPr>
              <p:cNvSpPr/>
              <p:nvPr/>
            </p:nvSpPr>
            <p:spPr>
              <a:xfrm>
                <a:off x="838200" y="5230724"/>
                <a:ext cx="5592932" cy="132633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a:t>
                </a: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representation: [0, 2, 3, 3, 0]</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 for each abstraction point</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Higher level </a:t>
                </a:r>
                <a14:m>
                  <m:oMath xmlns:m="http://schemas.openxmlformats.org/officeDocument/2006/math">
                    <m:r>
                      <a:rPr kumimoji="1" lang="en-US" altLang="zh-CN" sz="2000" i="1">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oMath>
                </a14:m>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finer abstraction</a:t>
                </a:r>
              </a:p>
            </p:txBody>
          </p:sp>
        </mc:Choice>
        <mc:Fallback xmlns="">
          <p:sp>
            <p:nvSpPr>
              <p:cNvPr id="11" name="圆角矩形 10">
                <a:extLst>
                  <a:ext uri="{FF2B5EF4-FFF2-40B4-BE49-F238E27FC236}">
                    <a16:creationId xmlns:a16="http://schemas.microsoft.com/office/drawing/2014/main" id="{99B92D80-2C8F-50BE-11D8-58E0A0728994}"/>
                  </a:ext>
                </a:extLst>
              </p:cNvPr>
              <p:cNvSpPr>
                <a:spLocks noRot="1" noChangeAspect="1" noMove="1" noResize="1" noEditPoints="1" noAdjustHandles="1" noChangeArrowheads="1" noChangeShapeType="1" noTextEdit="1"/>
              </p:cNvSpPr>
              <p:nvPr/>
            </p:nvSpPr>
            <p:spPr>
              <a:xfrm>
                <a:off x="838200" y="5230724"/>
                <a:ext cx="5592932" cy="1326339"/>
              </a:xfrm>
              <a:prstGeom prst="roundRect">
                <a:avLst/>
              </a:prstGeom>
              <a:blipFill>
                <a:blip r:embed="rId3"/>
                <a:stretch>
                  <a:fillRect/>
                </a:stretch>
              </a:blipFill>
              <a:ln w="57150">
                <a:solidFill>
                  <a:schemeClr val="accent6"/>
                </a:solidFill>
              </a:ln>
            </p:spPr>
            <p:txBody>
              <a:bodyPr/>
              <a:lstStyle/>
              <a:p>
                <a:r>
                  <a:rPr lang="zh-CN" altLang="en-US">
                    <a:noFill/>
                  </a:rPr>
                  <a:t> </a:t>
                </a:r>
              </a:p>
            </p:txBody>
          </p:sp>
        </mc:Fallback>
      </mc:AlternateContent>
      <p:sp>
        <p:nvSpPr>
          <p:cNvPr id="18" name="圆角矩形 17">
            <a:extLst>
              <a:ext uri="{FF2B5EF4-FFF2-40B4-BE49-F238E27FC236}">
                <a16:creationId xmlns:a16="http://schemas.microsoft.com/office/drawing/2014/main" id="{A287D9E9-EAEE-A82E-CA6D-FDB10F8119AD}"/>
              </a:ext>
            </a:extLst>
          </p:cNvPr>
          <p:cNvSpPr/>
          <p:nvPr/>
        </p:nvSpPr>
        <p:spPr>
          <a:xfrm>
            <a:off x="6741668" y="5261906"/>
            <a:ext cx="4643305" cy="1326339"/>
          </a:xfrm>
          <a:prstGeom prst="roundRect">
            <a:avLst/>
          </a:prstGeom>
          <a:noFill/>
          <a:ln w="38100">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clone depth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for each function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point</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in the parametric </a:t>
            </a:r>
            <a:r>
              <a:rPr kumimoji="1" lang="en-US" altLang="zh-CN"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k</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-CFA analysis</a:t>
            </a:r>
            <a:endParaRPr kumimoji="1" lang="zh-CN" altLang="en-US" dirty="0">
              <a:solidFill>
                <a:schemeClr val="tx1"/>
              </a:solidFill>
              <a:latin typeface="Linux Libertine" panose="02000503000000000000" pitchFamily="2" charset="0"/>
              <a:cs typeface="Linux Libertine" panose="02000503000000000000" pitchFamily="2" charset="0"/>
            </a:endParaRPr>
          </a:p>
        </p:txBody>
      </p:sp>
      <p:sp>
        <p:nvSpPr>
          <p:cNvPr id="19" name="圆角矩形 18">
            <a:extLst>
              <a:ext uri="{FF2B5EF4-FFF2-40B4-BE49-F238E27FC236}">
                <a16:creationId xmlns:a16="http://schemas.microsoft.com/office/drawing/2014/main" id="{D23247F5-9F24-DDFA-D8DE-15CA11232CF2}"/>
              </a:ext>
            </a:extLst>
          </p:cNvPr>
          <p:cNvSpPr/>
          <p:nvPr/>
        </p:nvSpPr>
        <p:spPr>
          <a:xfrm>
            <a:off x="8218777" y="4896252"/>
            <a:ext cx="1689085" cy="510778"/>
          </a:xfrm>
          <a:prstGeom prst="roundRect">
            <a:avLst/>
          </a:prstGeom>
          <a:solidFill>
            <a:schemeClr val="accent3"/>
          </a:solidFill>
        </p:spPr>
        <p:txBody>
          <a:bodyPr wrap="square" rtlCol="0">
            <a:spAutoFit/>
          </a:bodyPr>
          <a:lstStyle/>
          <a:p>
            <a:pPr algn="ctr"/>
            <a:r>
              <a:rPr lang="en-US" altLang="zh-CN" sz="2400" b="1" i="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Example</a:t>
            </a:r>
          </a:p>
        </p:txBody>
      </p:sp>
      <p:sp>
        <p:nvSpPr>
          <p:cNvPr id="37" name="弧形 2">
            <a:extLst>
              <a:ext uri="{FF2B5EF4-FFF2-40B4-BE49-F238E27FC236}">
                <a16:creationId xmlns:a16="http://schemas.microsoft.com/office/drawing/2014/main" id="{EAE74442-4B3C-7CD7-D0F8-3D9994208A63}"/>
              </a:ext>
            </a:extLst>
          </p:cNvPr>
          <p:cNvSpPr>
            <a:spLocks noChangeAspect="1"/>
          </p:cNvSpPr>
          <p:nvPr/>
        </p:nvSpPr>
        <p:spPr>
          <a:xfrm>
            <a:off x="3994194" y="1942629"/>
            <a:ext cx="2148571" cy="2148571"/>
          </a:xfrm>
          <a:prstGeom prst="arc">
            <a:avLst>
              <a:gd name="adj1" fmla="val 2392"/>
              <a:gd name="adj2" fmla="val 5125070"/>
            </a:avLst>
          </a:prstGeom>
          <a:noFill/>
          <a:ln w="50800" cap="flat" cmpd="sng" algn="ctr">
            <a:solidFill>
              <a:schemeClr val="accent6">
                <a:alpha val="5000"/>
              </a:schemeClr>
            </a:solidFill>
            <a:prstDash val="solid"/>
            <a:miter lim="800000"/>
            <a:tailEnd type="triangle"/>
          </a:ln>
          <a:effectLst/>
        </p:spPr>
        <p:txBody>
          <a:bodyPr rtlCol="0" anchor="ctr"/>
          <a:lstStyle/>
          <a:p>
            <a:pPr algn="ctr"/>
            <a:endParaRPr lang="zh-CN" altLang="en-US" sz="1701"/>
          </a:p>
        </p:txBody>
      </p:sp>
      <p:sp>
        <p:nvSpPr>
          <p:cNvPr id="38" name="弧形 2">
            <a:extLst>
              <a:ext uri="{FF2B5EF4-FFF2-40B4-BE49-F238E27FC236}">
                <a16:creationId xmlns:a16="http://schemas.microsoft.com/office/drawing/2014/main" id="{7357A5BA-DC14-A06C-00E4-34BABEBC309D}"/>
              </a:ext>
            </a:extLst>
          </p:cNvPr>
          <p:cNvSpPr>
            <a:spLocks noChangeAspect="1"/>
          </p:cNvSpPr>
          <p:nvPr/>
        </p:nvSpPr>
        <p:spPr>
          <a:xfrm>
            <a:off x="873418" y="2563865"/>
            <a:ext cx="2148571" cy="2148571"/>
          </a:xfrm>
          <a:prstGeom prst="arc">
            <a:avLst>
              <a:gd name="adj1" fmla="val 9351696"/>
              <a:gd name="adj2" fmla="val 15618651"/>
            </a:avLst>
          </a:prstGeom>
          <a:noFill/>
          <a:ln w="50800" cap="flat" cmpd="sng" algn="ctr">
            <a:solidFill>
              <a:schemeClr val="accent6">
                <a:alpha val="5000"/>
              </a:schemeClr>
            </a:solidFill>
            <a:prstDash val="solid"/>
            <a:miter lim="800000"/>
            <a:tailEnd type="triangle"/>
          </a:ln>
          <a:effectLst/>
        </p:spPr>
        <p:txBody>
          <a:bodyPr rtlCol="0" anchor="ctr"/>
          <a:lstStyle/>
          <a:p>
            <a:pPr algn="ctr"/>
            <a:endParaRPr lang="zh-CN" altLang="en-US" sz="1701"/>
          </a:p>
        </p:txBody>
      </p:sp>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84514" y="4382816"/>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72009" y="4383890"/>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Our learning-based approach: </a:t>
            </a:r>
            <a:r>
              <a:rPr kumimoji="1" lang="en-US" altLang="zh-CN" b="1" dirty="0">
                <a:latin typeface="LINUX BIOLINUM CAPITALS" panose="02000503000000000000" pitchFamily="2" charset="0"/>
                <a:ea typeface="LINUX BIOLINUM CAPITALS" panose="02000503000000000000" pitchFamily="2" charset="0"/>
                <a:cs typeface="LINUX BIOLINUM CAPITALS" panose="02000503000000000000" pitchFamily="2" charset="0"/>
              </a:rPr>
              <a:t>BinGraph</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65991" y="2046832"/>
            <a:ext cx="2344599" cy="1677969"/>
            <a:chOff x="9268216" y="1256766"/>
            <a:chExt cx="2110119" cy="1510154"/>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a:t>
              </a:r>
            </a:p>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59382" y="2006604"/>
            <a:ext cx="2254698" cy="1736898"/>
            <a:chOff x="2606436" y="4844987"/>
            <a:chExt cx="2029210" cy="1563190"/>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a:t>
              </a:r>
            </a:p>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strategy</a:t>
              </a:r>
            </a:p>
          </p:txBody>
        </p:sp>
      </p:gr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13369" y="263790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31060" y="178591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47137" y="178727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686731" y="156594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61076" y="205080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56645" y="196688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10">
              <a:alphaModFix amt="2000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293651" y="302261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16019" y="2650460"/>
            <a:ext cx="690115" cy="2790"/>
          </a:xfrm>
          <a:prstGeom prst="straightConnector1">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15399" y="229691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Refining</a:t>
            </a:r>
            <a:endParaRPr lang="zh-CN" altLang="en-US" b="1" dirty="0">
              <a:solidFill>
                <a:schemeClr val="bg1"/>
              </a:solidFill>
              <a:latin typeface="Linux Libertine" panose="02000503000000000000" pitchFamily="2" charset="0"/>
              <a:cs typeface="Linux Libertine" panose="02000503000000000000" pitchFamily="2" charset="0"/>
            </a:endParaRPr>
          </a:p>
        </p:txBody>
      </p:sp>
      <p:sp>
        <p:nvSpPr>
          <p:cNvPr id="30" name="矩形 29">
            <a:extLst>
              <a:ext uri="{FF2B5EF4-FFF2-40B4-BE49-F238E27FC236}">
                <a16:creationId xmlns:a16="http://schemas.microsoft.com/office/drawing/2014/main" id="{6ADC61E9-5A04-25C3-37BC-3315EE4C899E}"/>
              </a:ext>
            </a:extLst>
          </p:cNvPr>
          <p:cNvSpPr/>
          <p:nvPr/>
        </p:nvSpPr>
        <p:spPr>
          <a:xfrm>
            <a:off x="3014332" y="2100080"/>
            <a:ext cx="336512" cy="810848"/>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2" name="矩形 41">
            <a:extLst>
              <a:ext uri="{FF2B5EF4-FFF2-40B4-BE49-F238E27FC236}">
                <a16:creationId xmlns:a16="http://schemas.microsoft.com/office/drawing/2014/main" id="{BCC83FEA-BCC3-57B5-7D3B-81D36B60E4EC}"/>
              </a:ext>
            </a:extLst>
          </p:cNvPr>
          <p:cNvSpPr/>
          <p:nvPr/>
        </p:nvSpPr>
        <p:spPr>
          <a:xfrm>
            <a:off x="312318" y="1967772"/>
            <a:ext cx="1468973" cy="895949"/>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4" name="矩形 43">
            <a:extLst>
              <a:ext uri="{FF2B5EF4-FFF2-40B4-BE49-F238E27FC236}">
                <a16:creationId xmlns:a16="http://schemas.microsoft.com/office/drawing/2014/main" id="{F958C995-D59B-150B-7493-2FC85B54FE32}"/>
              </a:ext>
            </a:extLst>
          </p:cNvPr>
          <p:cNvSpPr/>
          <p:nvPr/>
        </p:nvSpPr>
        <p:spPr>
          <a:xfrm>
            <a:off x="1096625" y="2700367"/>
            <a:ext cx="163347" cy="1015123"/>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5" name="矩形 44">
            <a:extLst>
              <a:ext uri="{FF2B5EF4-FFF2-40B4-BE49-F238E27FC236}">
                <a16:creationId xmlns:a16="http://schemas.microsoft.com/office/drawing/2014/main" id="{070D96AE-ABC0-B3F1-E5C4-85159F0C33F1}"/>
              </a:ext>
            </a:extLst>
          </p:cNvPr>
          <p:cNvSpPr/>
          <p:nvPr/>
        </p:nvSpPr>
        <p:spPr>
          <a:xfrm>
            <a:off x="1258572" y="3622332"/>
            <a:ext cx="2051711" cy="238514"/>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8" name="矩形 27">
            <a:extLst>
              <a:ext uri="{FF2B5EF4-FFF2-40B4-BE49-F238E27FC236}">
                <a16:creationId xmlns:a16="http://schemas.microsoft.com/office/drawing/2014/main" id="{408C1247-EE46-7B59-E86C-10D4B6D3656A}"/>
              </a:ext>
            </a:extLst>
          </p:cNvPr>
          <p:cNvSpPr/>
          <p:nvPr/>
        </p:nvSpPr>
        <p:spPr>
          <a:xfrm>
            <a:off x="0" y="3869867"/>
            <a:ext cx="11662243" cy="928872"/>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1" name="圆角矩形 30">
            <a:extLst>
              <a:ext uri="{FF2B5EF4-FFF2-40B4-BE49-F238E27FC236}">
                <a16:creationId xmlns:a16="http://schemas.microsoft.com/office/drawing/2014/main" id="{1FF6182A-1845-80AF-A31A-C4FC31A8CC96}"/>
              </a:ext>
            </a:extLst>
          </p:cNvPr>
          <p:cNvSpPr/>
          <p:nvPr/>
        </p:nvSpPr>
        <p:spPr>
          <a:xfrm>
            <a:off x="2207807" y="1592222"/>
            <a:ext cx="2545202"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Feature calculation</a:t>
            </a:r>
          </a:p>
        </p:txBody>
      </p:sp>
      <p:sp>
        <p:nvSpPr>
          <p:cNvPr id="26" name="矩形 25">
            <a:extLst>
              <a:ext uri="{FF2B5EF4-FFF2-40B4-BE49-F238E27FC236}">
                <a16:creationId xmlns:a16="http://schemas.microsoft.com/office/drawing/2014/main" id="{1B2C44CE-379A-50BA-D13A-785604748434}"/>
              </a:ext>
            </a:extLst>
          </p:cNvPr>
          <p:cNvSpPr/>
          <p:nvPr/>
        </p:nvSpPr>
        <p:spPr>
          <a:xfrm>
            <a:off x="3310283" y="1559708"/>
            <a:ext cx="8038072" cy="2365553"/>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9" name="矩形 28">
            <a:extLst>
              <a:ext uri="{FF2B5EF4-FFF2-40B4-BE49-F238E27FC236}">
                <a16:creationId xmlns:a16="http://schemas.microsoft.com/office/drawing/2014/main" id="{88A9C179-F41D-9813-29A6-96AC71256B0A}"/>
              </a:ext>
            </a:extLst>
          </p:cNvPr>
          <p:cNvSpPr/>
          <p:nvPr/>
        </p:nvSpPr>
        <p:spPr>
          <a:xfrm>
            <a:off x="818051" y="1341468"/>
            <a:ext cx="2494666" cy="708305"/>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9" name="圆角矩形 38">
            <a:extLst>
              <a:ext uri="{FF2B5EF4-FFF2-40B4-BE49-F238E27FC236}">
                <a16:creationId xmlns:a16="http://schemas.microsoft.com/office/drawing/2014/main" id="{2ACCD93E-D260-B656-B9B3-8695210683F3}"/>
              </a:ext>
            </a:extLst>
          </p:cNvPr>
          <p:cNvSpPr/>
          <p:nvPr/>
        </p:nvSpPr>
        <p:spPr>
          <a:xfrm>
            <a:off x="3379655" y="4278907"/>
            <a:ext cx="5440991" cy="578882"/>
          </a:xfrm>
          <a:prstGeom prst="roundRect">
            <a:avLst/>
          </a:prstGeom>
          <a:solidFill>
            <a:schemeClr val="accent6"/>
          </a:solidFill>
        </p:spPr>
        <p:txBody>
          <a:bodyPr wrap="square" rtlCol="0">
            <a:spAutoFit/>
          </a:bodyPr>
          <a:lstStyle/>
          <a:p>
            <a:pPr algn="ctr"/>
            <a:r>
              <a:rPr lang="en-US" altLang="zh-CN" sz="2800" b="1" dirty="0">
                <a:solidFill>
                  <a:schemeClr val="bg1"/>
                </a:solidFill>
                <a:latin typeface="Linux Libertine" panose="02000503000000000000" pitchFamily="2" charset="0"/>
                <a:cs typeface="Linux Libertine" panose="02000503000000000000" pitchFamily="2" charset="0"/>
              </a:rPr>
              <a:t>Feature design for </a:t>
            </a:r>
            <a:r>
              <a:rPr lang="en-US" altLang="zh-CN" sz="2800" b="1" i="1" dirty="0">
                <a:solidFill>
                  <a:schemeClr val="bg1"/>
                </a:solidFill>
                <a:latin typeface="Linux Libertine" panose="02000503000000000000" pitchFamily="2" charset="0"/>
                <a:cs typeface="Linux Libertine" panose="02000503000000000000" pitchFamily="2" charset="0"/>
              </a:rPr>
              <a:t>effectiveness</a:t>
            </a:r>
          </a:p>
        </p:txBody>
      </p:sp>
      <p:sp>
        <p:nvSpPr>
          <p:cNvPr id="6" name="矩形 5">
            <a:extLst>
              <a:ext uri="{FF2B5EF4-FFF2-40B4-BE49-F238E27FC236}">
                <a16:creationId xmlns:a16="http://schemas.microsoft.com/office/drawing/2014/main" id="{82EAFB09-EAE4-FE85-72C4-1F9274FD93E0}"/>
              </a:ext>
            </a:extLst>
          </p:cNvPr>
          <p:cNvSpPr/>
          <p:nvPr/>
        </p:nvSpPr>
        <p:spPr>
          <a:xfrm>
            <a:off x="0" y="4864024"/>
            <a:ext cx="12191999" cy="1993976"/>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文本框 31">
            <a:extLst>
              <a:ext uri="{FF2B5EF4-FFF2-40B4-BE49-F238E27FC236}">
                <a16:creationId xmlns:a16="http://schemas.microsoft.com/office/drawing/2014/main" id="{01963106-92C2-0AB5-B735-708EED28B58C}"/>
              </a:ext>
            </a:extLst>
          </p:cNvPr>
          <p:cNvSpPr txBox="1"/>
          <p:nvPr/>
        </p:nvSpPr>
        <p:spPr>
          <a:xfrm>
            <a:off x="2925696" y="5067647"/>
            <a:ext cx="6434137" cy="830997"/>
          </a:xfrm>
          <a:prstGeom prst="rect">
            <a:avLst/>
          </a:prstGeom>
          <a:noFill/>
        </p:spPr>
        <p:txBody>
          <a:bodyPr wrap="square" rtlCol="0">
            <a:spAutoFit/>
          </a:bodyPr>
          <a:lstStyle/>
          <a:p>
            <a:pPr algn="ct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Precise computation of the </a:t>
            </a: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impact</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of the </a:t>
            </a: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refinement</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on generalization ability</a:t>
            </a:r>
            <a:endParaRPr kumimoji="1" lang="zh-CN" altLang="en-US" sz="2400" dirty="0">
              <a:latin typeface="Linux Libertine" panose="02000503000000000000" pitchFamily="2" charset="0"/>
              <a:cs typeface="Linux Libertine" panose="02000503000000000000" pitchFamily="2" charset="0"/>
            </a:endParaRPr>
          </a:p>
        </p:txBody>
      </p:sp>
      <p:sp>
        <p:nvSpPr>
          <p:cNvPr id="4" name="灯片编号占位符 3">
            <a:extLst>
              <a:ext uri="{FF2B5EF4-FFF2-40B4-BE49-F238E27FC236}">
                <a16:creationId xmlns:a16="http://schemas.microsoft.com/office/drawing/2014/main" id="{0B30D752-26A1-4EBA-6250-A8B2CA75298A}"/>
              </a:ext>
            </a:extLst>
          </p:cNvPr>
          <p:cNvSpPr>
            <a:spLocks noGrp="1"/>
          </p:cNvSpPr>
          <p:nvPr>
            <p:ph type="sldNum" sz="quarter" idx="4"/>
          </p:nvPr>
        </p:nvSpPr>
        <p:spPr/>
        <p:txBody>
          <a:bodyPr/>
          <a:lstStyle/>
          <a:p>
            <a:fld id="{94702B7C-F565-1C47-90E3-321BD985AFCD}" type="slidenum">
              <a:rPr kumimoji="1" lang="zh-CN" altLang="en-US" smtClean="0"/>
              <a:pPr/>
              <a:t>14</a:t>
            </a:fld>
            <a:endParaRPr kumimoji="1" lang="zh-CN" altLang="en-US" dirty="0"/>
          </a:p>
        </p:txBody>
      </p:sp>
    </p:spTree>
    <p:extLst>
      <p:ext uri="{BB962C8B-B14F-4D97-AF65-F5344CB8AC3E}">
        <p14:creationId xmlns:p14="http://schemas.microsoft.com/office/powerpoint/2010/main" val="1323460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弧形 2">
            <a:extLst>
              <a:ext uri="{FF2B5EF4-FFF2-40B4-BE49-F238E27FC236}">
                <a16:creationId xmlns:a16="http://schemas.microsoft.com/office/drawing/2014/main" id="{7357A5BA-DC14-A06C-00E4-34BABEBC309D}"/>
              </a:ext>
            </a:extLst>
          </p:cNvPr>
          <p:cNvSpPr>
            <a:spLocks noChangeAspect="1"/>
          </p:cNvSpPr>
          <p:nvPr/>
        </p:nvSpPr>
        <p:spPr>
          <a:xfrm>
            <a:off x="873418" y="2563865"/>
            <a:ext cx="2148571" cy="2148571"/>
          </a:xfrm>
          <a:prstGeom prst="arc">
            <a:avLst>
              <a:gd name="adj1" fmla="val 9351696"/>
              <a:gd name="adj2" fmla="val 15618651"/>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84514" y="4382816"/>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72009" y="4383890"/>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Our learning-based approach: </a:t>
            </a:r>
            <a:r>
              <a:rPr kumimoji="1" lang="en-US" altLang="zh-CN" b="1" dirty="0">
                <a:latin typeface="LINUX BIOLINUM CAPITALS" panose="02000503000000000000" pitchFamily="2" charset="0"/>
                <a:ea typeface="LINUX BIOLINUM CAPITALS" panose="02000503000000000000" pitchFamily="2" charset="0"/>
                <a:cs typeface="LINUX BIOLINUM CAPITALS" panose="02000503000000000000" pitchFamily="2" charset="0"/>
              </a:rPr>
              <a:t>BinGraph</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65991" y="2046832"/>
            <a:ext cx="2344599" cy="1677969"/>
            <a:chOff x="9268216" y="1256766"/>
            <a:chExt cx="2110119" cy="1510154"/>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a:t>
              </a:r>
            </a:p>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59382" y="2006604"/>
            <a:ext cx="2254698" cy="1736898"/>
            <a:chOff x="2606436" y="4844987"/>
            <a:chExt cx="2029210" cy="1563190"/>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a:t>
              </a:r>
            </a:p>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strategy</a:t>
              </a:r>
            </a:p>
          </p:txBody>
        </p:sp>
      </p:gr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13369" y="263790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31060" y="178591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47137" y="178727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686731" y="156594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sp>
        <p:nvSpPr>
          <p:cNvPr id="65" name="圆角矩形 64">
            <a:extLst>
              <a:ext uri="{FF2B5EF4-FFF2-40B4-BE49-F238E27FC236}">
                <a16:creationId xmlns:a16="http://schemas.microsoft.com/office/drawing/2014/main" id="{2BA2A94A-15BE-EB2B-8BFF-496DD7586826}"/>
              </a:ext>
            </a:extLst>
          </p:cNvPr>
          <p:cNvSpPr/>
          <p:nvPr/>
        </p:nvSpPr>
        <p:spPr>
          <a:xfrm>
            <a:off x="2207807" y="1592222"/>
            <a:ext cx="2545202"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Feature calculation</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61076" y="205080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56645" y="196688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9">
              <a:alphaModFix am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293651" y="302261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16019" y="2650460"/>
            <a:ext cx="690115" cy="2790"/>
          </a:xfrm>
          <a:prstGeom prst="straightConnector1">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15399" y="229691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Refining</a:t>
            </a:r>
            <a:endParaRPr lang="zh-CN" altLang="en-US" b="1" dirty="0">
              <a:solidFill>
                <a:schemeClr val="bg1"/>
              </a:solidFill>
              <a:latin typeface="Linux Libertine" panose="02000503000000000000" pitchFamily="2" charset="0"/>
              <a:cs typeface="Linux Libertine" panose="02000503000000000000" pitchFamily="2" charset="0"/>
            </a:endParaRPr>
          </a:p>
        </p:txBody>
      </p:sp>
      <p:sp>
        <p:nvSpPr>
          <p:cNvPr id="37" name="弧形 2">
            <a:extLst>
              <a:ext uri="{FF2B5EF4-FFF2-40B4-BE49-F238E27FC236}">
                <a16:creationId xmlns:a16="http://schemas.microsoft.com/office/drawing/2014/main" id="{EAE74442-4B3C-7CD7-D0F8-3D9994208A63}"/>
              </a:ext>
            </a:extLst>
          </p:cNvPr>
          <p:cNvSpPr>
            <a:spLocks noChangeAspect="1"/>
          </p:cNvSpPr>
          <p:nvPr/>
        </p:nvSpPr>
        <p:spPr>
          <a:xfrm>
            <a:off x="3994194" y="1942629"/>
            <a:ext cx="2148571" cy="2148571"/>
          </a:xfrm>
          <a:prstGeom prst="arc">
            <a:avLst>
              <a:gd name="adj1" fmla="val 2392"/>
              <a:gd name="adj2" fmla="val 51250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mc:AlternateContent xmlns:mc="http://schemas.openxmlformats.org/markup-compatibility/2006" xmlns:a14="http://schemas.microsoft.com/office/drawing/2010/main">
        <mc:Choice Requires="a14">
          <p:sp>
            <p:nvSpPr>
              <p:cNvPr id="3" name="圆角矩形 2">
                <a:extLst>
                  <a:ext uri="{FF2B5EF4-FFF2-40B4-BE49-F238E27FC236}">
                    <a16:creationId xmlns:a16="http://schemas.microsoft.com/office/drawing/2014/main" id="{CE82AC88-D3C5-5879-75AC-39C585FC621E}"/>
                  </a:ext>
                </a:extLst>
              </p:cNvPr>
              <p:cNvSpPr/>
              <p:nvPr/>
            </p:nvSpPr>
            <p:spPr>
              <a:xfrm>
                <a:off x="838200" y="5230724"/>
                <a:ext cx="5592932" cy="132633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a:t>
                </a: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representation: [0, 2, 3, 3, 0]</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 for each abstraction point</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Higher level </a:t>
                </a:r>
                <a14:m>
                  <m:oMath xmlns:m="http://schemas.openxmlformats.org/officeDocument/2006/math">
                    <m:r>
                      <a:rPr kumimoji="1" lang="en-US" altLang="zh-CN" sz="2000" i="1">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oMath>
                </a14:m>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finer abstraction</a:t>
                </a:r>
              </a:p>
            </p:txBody>
          </p:sp>
        </mc:Choice>
        <mc:Fallback xmlns="">
          <p:sp>
            <p:nvSpPr>
              <p:cNvPr id="3" name="圆角矩形 2">
                <a:extLst>
                  <a:ext uri="{FF2B5EF4-FFF2-40B4-BE49-F238E27FC236}">
                    <a16:creationId xmlns:a16="http://schemas.microsoft.com/office/drawing/2014/main" id="{CE82AC88-D3C5-5879-75AC-39C585FC621E}"/>
                  </a:ext>
                </a:extLst>
              </p:cNvPr>
              <p:cNvSpPr>
                <a:spLocks noRot="1" noChangeAspect="1" noMove="1" noResize="1" noEditPoints="1" noAdjustHandles="1" noChangeArrowheads="1" noChangeShapeType="1" noTextEdit="1"/>
              </p:cNvSpPr>
              <p:nvPr/>
            </p:nvSpPr>
            <p:spPr>
              <a:xfrm>
                <a:off x="838200" y="5230724"/>
                <a:ext cx="5592932" cy="1326339"/>
              </a:xfrm>
              <a:prstGeom prst="roundRect">
                <a:avLst/>
              </a:prstGeom>
              <a:blipFill>
                <a:blip r:embed="rId11"/>
                <a:stretch>
                  <a:fillRect/>
                </a:stretch>
              </a:blipFill>
              <a:ln w="57150">
                <a:solidFill>
                  <a:schemeClr val="accent6"/>
                </a:solidFill>
              </a:ln>
            </p:spPr>
            <p:txBody>
              <a:bodyPr/>
              <a:lstStyle/>
              <a:p>
                <a:r>
                  <a:rPr lang="zh-CN" altLang="en-US">
                    <a:noFill/>
                  </a:rPr>
                  <a:t> </a:t>
                </a:r>
              </a:p>
            </p:txBody>
          </p:sp>
        </mc:Fallback>
      </mc:AlternateContent>
      <p:sp>
        <p:nvSpPr>
          <p:cNvPr id="4" name="圆角矩形 3">
            <a:extLst>
              <a:ext uri="{FF2B5EF4-FFF2-40B4-BE49-F238E27FC236}">
                <a16:creationId xmlns:a16="http://schemas.microsoft.com/office/drawing/2014/main" id="{6E85C95D-4E47-46AF-1345-8201471122B5}"/>
              </a:ext>
            </a:extLst>
          </p:cNvPr>
          <p:cNvSpPr/>
          <p:nvPr/>
        </p:nvSpPr>
        <p:spPr>
          <a:xfrm>
            <a:off x="6741668" y="5261906"/>
            <a:ext cx="4643305" cy="1326339"/>
          </a:xfrm>
          <a:prstGeom prst="roundRect">
            <a:avLst/>
          </a:prstGeom>
          <a:noFill/>
          <a:ln w="38100">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clone depth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for each function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point</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in the parametric </a:t>
            </a:r>
            <a:r>
              <a:rPr kumimoji="1" lang="en-US" altLang="zh-CN"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k</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-CFA analysis</a:t>
            </a:r>
            <a:endParaRPr kumimoji="1" lang="zh-CN" altLang="en-US" dirty="0">
              <a:solidFill>
                <a:schemeClr val="tx1"/>
              </a:solidFill>
              <a:latin typeface="Linux Libertine" panose="02000503000000000000" pitchFamily="2" charset="0"/>
              <a:cs typeface="Linux Libertine" panose="02000503000000000000" pitchFamily="2" charset="0"/>
            </a:endParaRPr>
          </a:p>
        </p:txBody>
      </p:sp>
      <p:sp>
        <p:nvSpPr>
          <p:cNvPr id="5" name="圆角矩形 4">
            <a:extLst>
              <a:ext uri="{FF2B5EF4-FFF2-40B4-BE49-F238E27FC236}">
                <a16:creationId xmlns:a16="http://schemas.microsoft.com/office/drawing/2014/main" id="{EB601A81-4B15-93D1-D604-923C633026E5}"/>
              </a:ext>
            </a:extLst>
          </p:cNvPr>
          <p:cNvSpPr/>
          <p:nvPr/>
        </p:nvSpPr>
        <p:spPr>
          <a:xfrm>
            <a:off x="8218777" y="4896252"/>
            <a:ext cx="1689085" cy="510778"/>
          </a:xfrm>
          <a:prstGeom prst="roundRect">
            <a:avLst/>
          </a:prstGeom>
          <a:solidFill>
            <a:schemeClr val="accent3"/>
          </a:solidFill>
        </p:spPr>
        <p:txBody>
          <a:bodyPr wrap="square" rtlCol="0">
            <a:spAutoFit/>
          </a:bodyPr>
          <a:lstStyle/>
          <a:p>
            <a:pPr algn="ctr"/>
            <a:r>
              <a:rPr lang="en-US" altLang="zh-CN" sz="2400" b="1" i="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Example</a:t>
            </a:r>
          </a:p>
        </p:txBody>
      </p:sp>
      <p:sp>
        <p:nvSpPr>
          <p:cNvPr id="18" name="灯片编号占位符 17">
            <a:extLst>
              <a:ext uri="{FF2B5EF4-FFF2-40B4-BE49-F238E27FC236}">
                <a16:creationId xmlns:a16="http://schemas.microsoft.com/office/drawing/2014/main" id="{F217375E-830B-E8E0-90FA-648DFF139181}"/>
              </a:ext>
            </a:extLst>
          </p:cNvPr>
          <p:cNvSpPr>
            <a:spLocks noGrp="1"/>
          </p:cNvSpPr>
          <p:nvPr>
            <p:ph type="sldNum" sz="quarter" idx="4"/>
          </p:nvPr>
        </p:nvSpPr>
        <p:spPr/>
        <p:txBody>
          <a:bodyPr/>
          <a:lstStyle/>
          <a:p>
            <a:fld id="{94702B7C-F565-1C47-90E3-321BD985AFCD}" type="slidenum">
              <a:rPr kumimoji="1" lang="zh-CN" altLang="en-US" smtClean="0"/>
              <a:pPr/>
              <a:t>15</a:t>
            </a:fld>
            <a:endParaRPr kumimoji="1" lang="zh-CN" altLang="en-US" dirty="0"/>
          </a:p>
        </p:txBody>
      </p:sp>
    </p:spTree>
    <p:extLst>
      <p:ext uri="{BB962C8B-B14F-4D97-AF65-F5344CB8AC3E}">
        <p14:creationId xmlns:p14="http://schemas.microsoft.com/office/powerpoint/2010/main" val="2306471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弧形 2">
            <a:extLst>
              <a:ext uri="{FF2B5EF4-FFF2-40B4-BE49-F238E27FC236}">
                <a16:creationId xmlns:a16="http://schemas.microsoft.com/office/drawing/2014/main" id="{7357A5BA-DC14-A06C-00E4-34BABEBC309D}"/>
              </a:ext>
            </a:extLst>
          </p:cNvPr>
          <p:cNvSpPr>
            <a:spLocks noChangeAspect="1"/>
          </p:cNvSpPr>
          <p:nvPr/>
        </p:nvSpPr>
        <p:spPr>
          <a:xfrm>
            <a:off x="873418" y="2563865"/>
            <a:ext cx="2148571" cy="2148571"/>
          </a:xfrm>
          <a:prstGeom prst="arc">
            <a:avLst>
              <a:gd name="adj1" fmla="val 9351696"/>
              <a:gd name="adj2" fmla="val 15618651"/>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84514" y="4382816"/>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72009" y="4383890"/>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Our learning-based approach: </a:t>
            </a:r>
            <a:r>
              <a:rPr kumimoji="1" lang="en-US" altLang="zh-CN" b="1" dirty="0">
                <a:latin typeface="LINUX BIOLINUM CAPITALS" panose="02000503000000000000" pitchFamily="2" charset="0"/>
                <a:ea typeface="LINUX BIOLINUM CAPITALS" panose="02000503000000000000" pitchFamily="2" charset="0"/>
                <a:cs typeface="LINUX BIOLINUM CAPITALS" panose="02000503000000000000" pitchFamily="2" charset="0"/>
              </a:rPr>
              <a:t>BinGraph</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65991" y="2046832"/>
            <a:ext cx="2344599" cy="1677969"/>
            <a:chOff x="9268216" y="1256766"/>
            <a:chExt cx="2110119" cy="1510154"/>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a:t>
              </a:r>
            </a:p>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59382" y="2006604"/>
            <a:ext cx="2254698" cy="1736898"/>
            <a:chOff x="2606436" y="4844987"/>
            <a:chExt cx="2029210" cy="1563190"/>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a:t>
              </a:r>
            </a:p>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strategy</a:t>
              </a:r>
            </a:p>
          </p:txBody>
        </p:sp>
      </p:gr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13369" y="263790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31060" y="178591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47137" y="178727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686731" y="156594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sp>
        <p:nvSpPr>
          <p:cNvPr id="65" name="圆角矩形 64">
            <a:extLst>
              <a:ext uri="{FF2B5EF4-FFF2-40B4-BE49-F238E27FC236}">
                <a16:creationId xmlns:a16="http://schemas.microsoft.com/office/drawing/2014/main" id="{2BA2A94A-15BE-EB2B-8BFF-496DD7586826}"/>
              </a:ext>
            </a:extLst>
          </p:cNvPr>
          <p:cNvSpPr/>
          <p:nvPr/>
        </p:nvSpPr>
        <p:spPr>
          <a:xfrm>
            <a:off x="2207807" y="1592222"/>
            <a:ext cx="2545202"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Feature calculation</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61076" y="205080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56645" y="196688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9">
              <a:alphaModFix am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293651" y="302261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16019" y="2650460"/>
            <a:ext cx="690115" cy="2790"/>
          </a:xfrm>
          <a:prstGeom prst="straightConnector1">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15399" y="229691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Refining</a:t>
            </a:r>
            <a:endParaRPr lang="zh-CN" altLang="en-US" b="1" dirty="0">
              <a:solidFill>
                <a:schemeClr val="bg1"/>
              </a:solidFill>
              <a:latin typeface="Linux Libertine" panose="02000503000000000000" pitchFamily="2" charset="0"/>
              <a:cs typeface="Linux Libertine" panose="02000503000000000000" pitchFamily="2" charset="0"/>
            </a:endParaRPr>
          </a:p>
        </p:txBody>
      </p:sp>
      <p:sp>
        <p:nvSpPr>
          <p:cNvPr id="37" name="弧形 2">
            <a:extLst>
              <a:ext uri="{FF2B5EF4-FFF2-40B4-BE49-F238E27FC236}">
                <a16:creationId xmlns:a16="http://schemas.microsoft.com/office/drawing/2014/main" id="{EAE74442-4B3C-7CD7-D0F8-3D9994208A63}"/>
              </a:ext>
            </a:extLst>
          </p:cNvPr>
          <p:cNvSpPr>
            <a:spLocks noChangeAspect="1"/>
          </p:cNvSpPr>
          <p:nvPr/>
        </p:nvSpPr>
        <p:spPr>
          <a:xfrm>
            <a:off x="3994194" y="1942629"/>
            <a:ext cx="2148571" cy="2148571"/>
          </a:xfrm>
          <a:prstGeom prst="arc">
            <a:avLst>
              <a:gd name="adj1" fmla="val 2392"/>
              <a:gd name="adj2" fmla="val 51250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3" name="弧形 2">
            <a:extLst>
              <a:ext uri="{FF2B5EF4-FFF2-40B4-BE49-F238E27FC236}">
                <a16:creationId xmlns:a16="http://schemas.microsoft.com/office/drawing/2014/main" id="{8DAF17ED-4605-99E8-BB41-6662C1CF796E}"/>
              </a:ext>
            </a:extLst>
          </p:cNvPr>
          <p:cNvSpPr>
            <a:spLocks noChangeAspect="1"/>
          </p:cNvSpPr>
          <p:nvPr/>
        </p:nvSpPr>
        <p:spPr>
          <a:xfrm>
            <a:off x="7177048" y="3908052"/>
            <a:ext cx="3488036" cy="1739467"/>
          </a:xfrm>
          <a:prstGeom prst="arc">
            <a:avLst>
              <a:gd name="adj1" fmla="val 21435811"/>
              <a:gd name="adj2" fmla="val 62248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grpSp>
        <p:nvGrpSpPr>
          <p:cNvPr id="4" name="组合 3">
            <a:extLst>
              <a:ext uri="{FF2B5EF4-FFF2-40B4-BE49-F238E27FC236}">
                <a16:creationId xmlns:a16="http://schemas.microsoft.com/office/drawing/2014/main" id="{0D4442BA-EE38-CC24-46F2-60B93A8F8D35}"/>
              </a:ext>
            </a:extLst>
          </p:cNvPr>
          <p:cNvGrpSpPr/>
          <p:nvPr/>
        </p:nvGrpSpPr>
        <p:grpSpPr>
          <a:xfrm>
            <a:off x="7225870" y="4923905"/>
            <a:ext cx="1830971" cy="1754687"/>
            <a:chOff x="1724494" y="1879884"/>
            <a:chExt cx="1830971" cy="1754687"/>
          </a:xfrm>
        </p:grpSpPr>
        <p:pic>
          <p:nvPicPr>
            <p:cNvPr id="5" name="内容占位符 4">
              <a:extLst>
                <a:ext uri="{FF2B5EF4-FFF2-40B4-BE49-F238E27FC236}">
                  <a16:creationId xmlns:a16="http://schemas.microsoft.com/office/drawing/2014/main" id="{52F5E984-BB2F-4407-3C12-F96F7065A029}"/>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059389" y="1879884"/>
              <a:ext cx="1161182" cy="1161182"/>
            </a:xfrm>
            <a:prstGeom prst="rect">
              <a:avLst/>
            </a:prstGeom>
          </p:spPr>
        </p:pic>
        <p:sp>
          <p:nvSpPr>
            <p:cNvPr id="6" name="文本框 5">
              <a:extLst>
                <a:ext uri="{FF2B5EF4-FFF2-40B4-BE49-F238E27FC236}">
                  <a16:creationId xmlns:a16="http://schemas.microsoft.com/office/drawing/2014/main" id="{71028342-204A-E34C-A72B-B86CAB73784B}"/>
                </a:ext>
              </a:extLst>
            </p:cNvPr>
            <p:cNvSpPr txBox="1"/>
            <p:nvPr/>
          </p:nvSpPr>
          <p:spPr>
            <a:xfrm>
              <a:off x="1724494" y="2926685"/>
              <a:ext cx="1830971"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Bayesian network</a:t>
              </a:r>
            </a:p>
          </p:txBody>
        </p:sp>
      </p:grpSp>
      <p:grpSp>
        <p:nvGrpSpPr>
          <p:cNvPr id="11" name="组合 10">
            <a:extLst>
              <a:ext uri="{FF2B5EF4-FFF2-40B4-BE49-F238E27FC236}">
                <a16:creationId xmlns:a16="http://schemas.microsoft.com/office/drawing/2014/main" id="{174EFD6A-4107-FB67-0670-55B285BC7329}"/>
              </a:ext>
            </a:extLst>
          </p:cNvPr>
          <p:cNvGrpSpPr/>
          <p:nvPr/>
        </p:nvGrpSpPr>
        <p:grpSpPr>
          <a:xfrm>
            <a:off x="3233266" y="5028905"/>
            <a:ext cx="1830971" cy="1471453"/>
            <a:chOff x="1815790" y="1833367"/>
            <a:chExt cx="1830971" cy="1471453"/>
          </a:xfrm>
        </p:grpSpPr>
        <p:pic>
          <p:nvPicPr>
            <p:cNvPr id="18" name="内容占位符 4">
              <a:extLst>
                <a:ext uri="{FF2B5EF4-FFF2-40B4-BE49-F238E27FC236}">
                  <a16:creationId xmlns:a16="http://schemas.microsoft.com/office/drawing/2014/main" id="{2D529A2A-4F70-08BC-B559-F5AF5A76B901}"/>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191948" y="1833367"/>
              <a:ext cx="1074381" cy="1074381"/>
            </a:xfrm>
            <a:prstGeom prst="rect">
              <a:avLst/>
            </a:prstGeom>
          </p:spPr>
        </p:pic>
        <p:sp>
          <p:nvSpPr>
            <p:cNvPr id="19" name="文本框 18">
              <a:extLst>
                <a:ext uri="{FF2B5EF4-FFF2-40B4-BE49-F238E27FC236}">
                  <a16:creationId xmlns:a16="http://schemas.microsoft.com/office/drawing/2014/main" id="{86F6B68D-10C7-ACF2-832F-E3C0A994D7DC}"/>
                </a:ext>
              </a:extLst>
            </p:cNvPr>
            <p:cNvSpPr txBox="1"/>
            <p:nvPr/>
          </p:nvSpPr>
          <p:spPr>
            <a:xfrm>
              <a:off x="1815790" y="2904710"/>
              <a:ext cx="1830971" cy="40011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User</a:t>
              </a:r>
            </a:p>
          </p:txBody>
        </p:sp>
      </p:grpSp>
      <p:cxnSp>
        <p:nvCxnSpPr>
          <p:cNvPr id="20" name="直接箭头连接符 120">
            <a:extLst>
              <a:ext uri="{FF2B5EF4-FFF2-40B4-BE49-F238E27FC236}">
                <a16:creationId xmlns:a16="http://schemas.microsoft.com/office/drawing/2014/main" id="{2E6097AB-E494-53B6-50A0-2C590A13EE3E}"/>
              </a:ext>
            </a:extLst>
          </p:cNvPr>
          <p:cNvCxnSpPr>
            <a:cxnSpLocks/>
          </p:cNvCxnSpPr>
          <p:nvPr/>
        </p:nvCxnSpPr>
        <p:spPr>
          <a:xfrm flipH="1">
            <a:off x="5045342" y="5754649"/>
            <a:ext cx="2012245" cy="0"/>
          </a:xfrm>
          <a:prstGeom prst="straightConnector1">
            <a:avLst/>
          </a:prstGeom>
          <a:noFill/>
          <a:ln w="50800" cap="flat" cmpd="sng" algn="ctr">
            <a:solidFill>
              <a:schemeClr val="accent6"/>
            </a:solidFill>
            <a:prstDash val="solid"/>
            <a:miter lim="800000"/>
            <a:tailEnd type="triangle"/>
          </a:ln>
          <a:effectLst/>
        </p:spPr>
      </p:cxnSp>
      <p:cxnSp>
        <p:nvCxnSpPr>
          <p:cNvPr id="21" name="直接箭头连接符 120">
            <a:extLst>
              <a:ext uri="{FF2B5EF4-FFF2-40B4-BE49-F238E27FC236}">
                <a16:creationId xmlns:a16="http://schemas.microsoft.com/office/drawing/2014/main" id="{4737B3EE-105C-1920-BE36-1B5BB083A78D}"/>
              </a:ext>
            </a:extLst>
          </p:cNvPr>
          <p:cNvCxnSpPr>
            <a:cxnSpLocks/>
          </p:cNvCxnSpPr>
          <p:nvPr/>
        </p:nvCxnSpPr>
        <p:spPr>
          <a:xfrm>
            <a:off x="5132801" y="6029977"/>
            <a:ext cx="1924786" cy="0"/>
          </a:xfrm>
          <a:prstGeom prst="straightConnector1">
            <a:avLst/>
          </a:prstGeom>
          <a:noFill/>
          <a:ln w="50800" cap="flat" cmpd="sng" algn="ctr">
            <a:solidFill>
              <a:schemeClr val="accent1"/>
            </a:solidFill>
            <a:prstDash val="solid"/>
            <a:miter lim="800000"/>
            <a:tailEnd type="triangle"/>
          </a:ln>
          <a:effectLst/>
        </p:spPr>
      </p:cxnSp>
      <p:sp>
        <p:nvSpPr>
          <p:cNvPr id="22" name="圆角矩形 21">
            <a:extLst>
              <a:ext uri="{FF2B5EF4-FFF2-40B4-BE49-F238E27FC236}">
                <a16:creationId xmlns:a16="http://schemas.microsoft.com/office/drawing/2014/main" id="{52A7A42E-5A47-E9BC-0C22-D46F7D499FE4}"/>
              </a:ext>
            </a:extLst>
          </p:cNvPr>
          <p:cNvSpPr/>
          <p:nvPr/>
        </p:nvSpPr>
        <p:spPr>
          <a:xfrm>
            <a:off x="5443178" y="6029977"/>
            <a:ext cx="1325563" cy="408623"/>
          </a:xfrm>
          <a:prstGeom prst="roundRect">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Feedback</a:t>
            </a:r>
            <a:endPar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3" name="圆角矩形 22">
            <a:extLst>
              <a:ext uri="{FF2B5EF4-FFF2-40B4-BE49-F238E27FC236}">
                <a16:creationId xmlns:a16="http://schemas.microsoft.com/office/drawing/2014/main" id="{5975F9E7-49D3-C7EC-1398-A25A3C04AEA5}"/>
              </a:ext>
            </a:extLst>
          </p:cNvPr>
          <p:cNvSpPr/>
          <p:nvPr/>
        </p:nvSpPr>
        <p:spPr>
          <a:xfrm>
            <a:off x="5432412" y="5124075"/>
            <a:ext cx="1325563" cy="622557"/>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Ranked alarms</a:t>
            </a:r>
          </a:p>
        </p:txBody>
      </p:sp>
      <p:sp>
        <p:nvSpPr>
          <p:cNvPr id="24" name="圆角矩形 23">
            <a:extLst>
              <a:ext uri="{FF2B5EF4-FFF2-40B4-BE49-F238E27FC236}">
                <a16:creationId xmlns:a16="http://schemas.microsoft.com/office/drawing/2014/main" id="{BE7F27A8-334E-DE16-B63D-044B8C6601A5}"/>
              </a:ext>
            </a:extLst>
          </p:cNvPr>
          <p:cNvSpPr/>
          <p:nvPr/>
        </p:nvSpPr>
        <p:spPr>
          <a:xfrm>
            <a:off x="2859113" y="4923905"/>
            <a:ext cx="6367490" cy="17546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5" name="圆角矩形 24">
            <a:extLst>
              <a:ext uri="{FF2B5EF4-FFF2-40B4-BE49-F238E27FC236}">
                <a16:creationId xmlns:a16="http://schemas.microsoft.com/office/drawing/2014/main" id="{B31E34D6-0244-B3E4-9574-D3C9F9B64EB4}"/>
              </a:ext>
            </a:extLst>
          </p:cNvPr>
          <p:cNvSpPr/>
          <p:nvPr/>
        </p:nvSpPr>
        <p:spPr>
          <a:xfrm>
            <a:off x="2145271" y="5215901"/>
            <a:ext cx="1352659" cy="1123712"/>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a:t>
            </a:r>
            <a:r>
              <a:rPr lang="zh-CN" altLang="en-US"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program analysis</a:t>
            </a:r>
          </a:p>
        </p:txBody>
      </p:sp>
      <p:sp>
        <p:nvSpPr>
          <p:cNvPr id="28" name="灯片编号占位符 27">
            <a:extLst>
              <a:ext uri="{FF2B5EF4-FFF2-40B4-BE49-F238E27FC236}">
                <a16:creationId xmlns:a16="http://schemas.microsoft.com/office/drawing/2014/main" id="{0C78549E-CA75-5BF2-EE6A-052D874F01D3}"/>
              </a:ext>
            </a:extLst>
          </p:cNvPr>
          <p:cNvSpPr>
            <a:spLocks noGrp="1"/>
          </p:cNvSpPr>
          <p:nvPr>
            <p:ph type="sldNum" sz="quarter" idx="4"/>
          </p:nvPr>
        </p:nvSpPr>
        <p:spPr/>
        <p:txBody>
          <a:bodyPr/>
          <a:lstStyle/>
          <a:p>
            <a:fld id="{94702B7C-F565-1C47-90E3-321BD985AFCD}" type="slidenum">
              <a:rPr kumimoji="1" lang="zh-CN" altLang="en-US" smtClean="0"/>
              <a:pPr/>
              <a:t>16</a:t>
            </a:fld>
            <a:endParaRPr kumimoji="1" lang="zh-CN" altLang="en-US" dirty="0"/>
          </a:p>
        </p:txBody>
      </p:sp>
    </p:spTree>
    <p:extLst>
      <p:ext uri="{BB962C8B-B14F-4D97-AF65-F5344CB8AC3E}">
        <p14:creationId xmlns:p14="http://schemas.microsoft.com/office/powerpoint/2010/main" val="160454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Feature Calculation</a:t>
            </a:r>
            <a:endParaRPr kumimoji="1" lang="zh-CN" altLang="en-US" dirty="0">
              <a:latin typeface="LINUX BIOLINUM CAPITALS" panose="02000503000000000000" pitchFamily="2" charset="0"/>
              <a:cs typeface="LINUX BIOLINUM CAPITALS" panose="02000503000000000000" pitchFamily="2" charset="0"/>
            </a:endParaRPr>
          </a:p>
        </p:txBody>
      </p:sp>
      <mc:AlternateContent xmlns:mc="http://schemas.openxmlformats.org/markup-compatibility/2006">
        <mc:Choice xmlns:a14="http://schemas.microsoft.com/office/drawing/2010/main" Requires="a14">
          <p:sp>
            <p:nvSpPr>
              <p:cNvPr id="15" name="圆角矩形 14">
                <a:extLst>
                  <a:ext uri="{FF2B5EF4-FFF2-40B4-BE49-F238E27FC236}">
                    <a16:creationId xmlns:a16="http://schemas.microsoft.com/office/drawing/2014/main" id="{8907EFA4-A0E9-9E70-D627-67D79AFC7DAF}"/>
                  </a:ext>
                </a:extLst>
              </p:cNvPr>
              <p:cNvSpPr/>
              <p:nvPr/>
            </p:nvSpPr>
            <p:spPr>
              <a:xfrm>
                <a:off x="4014138" y="5159522"/>
                <a:ext cx="7637862" cy="1542318"/>
              </a:xfrm>
              <a:custGeom>
                <a:avLst/>
                <a:gdLst>
                  <a:gd name="connsiteX0" fmla="*/ 0 w 7637862"/>
                  <a:gd name="connsiteY0" fmla="*/ 257058 h 1542318"/>
                  <a:gd name="connsiteX1" fmla="*/ 257058 w 7637862"/>
                  <a:gd name="connsiteY1" fmla="*/ 0 h 1542318"/>
                  <a:gd name="connsiteX2" fmla="*/ 993178 w 7637862"/>
                  <a:gd name="connsiteY2" fmla="*/ 0 h 1542318"/>
                  <a:gd name="connsiteX3" fmla="*/ 1515586 w 7637862"/>
                  <a:gd name="connsiteY3" fmla="*/ 0 h 1542318"/>
                  <a:gd name="connsiteX4" fmla="*/ 1966757 w 7637862"/>
                  <a:gd name="connsiteY4" fmla="*/ 0 h 1542318"/>
                  <a:gd name="connsiteX5" fmla="*/ 2631640 w 7637862"/>
                  <a:gd name="connsiteY5" fmla="*/ 0 h 1542318"/>
                  <a:gd name="connsiteX6" fmla="*/ 3154048 w 7637862"/>
                  <a:gd name="connsiteY6" fmla="*/ 0 h 1542318"/>
                  <a:gd name="connsiteX7" fmla="*/ 3890168 w 7637862"/>
                  <a:gd name="connsiteY7" fmla="*/ 0 h 1542318"/>
                  <a:gd name="connsiteX8" fmla="*/ 4341339 w 7637862"/>
                  <a:gd name="connsiteY8" fmla="*/ 0 h 1542318"/>
                  <a:gd name="connsiteX9" fmla="*/ 5077459 w 7637862"/>
                  <a:gd name="connsiteY9" fmla="*/ 0 h 1542318"/>
                  <a:gd name="connsiteX10" fmla="*/ 5457393 w 7637862"/>
                  <a:gd name="connsiteY10" fmla="*/ 0 h 1542318"/>
                  <a:gd name="connsiteX11" fmla="*/ 6051038 w 7637862"/>
                  <a:gd name="connsiteY11" fmla="*/ 0 h 1542318"/>
                  <a:gd name="connsiteX12" fmla="*/ 6644684 w 7637862"/>
                  <a:gd name="connsiteY12" fmla="*/ 0 h 1542318"/>
                  <a:gd name="connsiteX13" fmla="*/ 7380804 w 7637862"/>
                  <a:gd name="connsiteY13" fmla="*/ 0 h 1542318"/>
                  <a:gd name="connsiteX14" fmla="*/ 7637862 w 7637862"/>
                  <a:gd name="connsiteY14" fmla="*/ 257058 h 1542318"/>
                  <a:gd name="connsiteX15" fmla="*/ 7637862 w 7637862"/>
                  <a:gd name="connsiteY15" fmla="*/ 771159 h 1542318"/>
                  <a:gd name="connsiteX16" fmla="*/ 7637862 w 7637862"/>
                  <a:gd name="connsiteY16" fmla="*/ 1285260 h 1542318"/>
                  <a:gd name="connsiteX17" fmla="*/ 7380804 w 7637862"/>
                  <a:gd name="connsiteY17" fmla="*/ 1542318 h 1542318"/>
                  <a:gd name="connsiteX18" fmla="*/ 6715921 w 7637862"/>
                  <a:gd name="connsiteY18" fmla="*/ 1542318 h 1542318"/>
                  <a:gd name="connsiteX19" fmla="*/ 6264750 w 7637862"/>
                  <a:gd name="connsiteY19" fmla="*/ 1542318 h 1542318"/>
                  <a:gd name="connsiteX20" fmla="*/ 5528630 w 7637862"/>
                  <a:gd name="connsiteY20" fmla="*/ 1542318 h 1542318"/>
                  <a:gd name="connsiteX21" fmla="*/ 4934985 w 7637862"/>
                  <a:gd name="connsiteY21" fmla="*/ 1542318 h 1542318"/>
                  <a:gd name="connsiteX22" fmla="*/ 4483814 w 7637862"/>
                  <a:gd name="connsiteY22" fmla="*/ 1542318 h 1542318"/>
                  <a:gd name="connsiteX23" fmla="*/ 3890168 w 7637862"/>
                  <a:gd name="connsiteY23" fmla="*/ 1542318 h 1542318"/>
                  <a:gd name="connsiteX24" fmla="*/ 3510235 w 7637862"/>
                  <a:gd name="connsiteY24" fmla="*/ 1542318 h 1542318"/>
                  <a:gd name="connsiteX25" fmla="*/ 3130302 w 7637862"/>
                  <a:gd name="connsiteY25" fmla="*/ 1542318 h 1542318"/>
                  <a:gd name="connsiteX26" fmla="*/ 2536657 w 7637862"/>
                  <a:gd name="connsiteY26" fmla="*/ 1542318 h 1542318"/>
                  <a:gd name="connsiteX27" fmla="*/ 2085486 w 7637862"/>
                  <a:gd name="connsiteY27" fmla="*/ 1542318 h 1542318"/>
                  <a:gd name="connsiteX28" fmla="*/ 1420603 w 7637862"/>
                  <a:gd name="connsiteY28" fmla="*/ 1542318 h 1542318"/>
                  <a:gd name="connsiteX29" fmla="*/ 969433 w 7637862"/>
                  <a:gd name="connsiteY29" fmla="*/ 1542318 h 1542318"/>
                  <a:gd name="connsiteX30" fmla="*/ 257058 w 7637862"/>
                  <a:gd name="connsiteY30" fmla="*/ 1542318 h 1542318"/>
                  <a:gd name="connsiteX31" fmla="*/ 0 w 7637862"/>
                  <a:gd name="connsiteY31" fmla="*/ 1285260 h 1542318"/>
                  <a:gd name="connsiteX32" fmla="*/ 0 w 7637862"/>
                  <a:gd name="connsiteY32" fmla="*/ 760877 h 1542318"/>
                  <a:gd name="connsiteX33" fmla="*/ 0 w 7637862"/>
                  <a:gd name="connsiteY33" fmla="*/ 257058 h 154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37862" h="1542318" extrusionOk="0">
                    <a:moveTo>
                      <a:pt x="0" y="257058"/>
                    </a:moveTo>
                    <a:cubicBezTo>
                      <a:pt x="-15974" y="105236"/>
                      <a:pt x="94185" y="7845"/>
                      <a:pt x="257058" y="0"/>
                    </a:cubicBezTo>
                    <a:cubicBezTo>
                      <a:pt x="420123" y="-21775"/>
                      <a:pt x="696084" y="52191"/>
                      <a:pt x="993178" y="0"/>
                    </a:cubicBezTo>
                    <a:cubicBezTo>
                      <a:pt x="1290272" y="-52191"/>
                      <a:pt x="1272512" y="37427"/>
                      <a:pt x="1515586" y="0"/>
                    </a:cubicBezTo>
                    <a:cubicBezTo>
                      <a:pt x="1758660" y="-37427"/>
                      <a:pt x="1873505" y="17614"/>
                      <a:pt x="1966757" y="0"/>
                    </a:cubicBezTo>
                    <a:cubicBezTo>
                      <a:pt x="2060009" y="-17614"/>
                      <a:pt x="2412244" y="42233"/>
                      <a:pt x="2631640" y="0"/>
                    </a:cubicBezTo>
                    <a:cubicBezTo>
                      <a:pt x="2851036" y="-42233"/>
                      <a:pt x="3011646" y="25849"/>
                      <a:pt x="3154048" y="0"/>
                    </a:cubicBezTo>
                    <a:cubicBezTo>
                      <a:pt x="3296450" y="-25849"/>
                      <a:pt x="3616853" y="8677"/>
                      <a:pt x="3890168" y="0"/>
                    </a:cubicBezTo>
                    <a:cubicBezTo>
                      <a:pt x="4163483" y="-8677"/>
                      <a:pt x="4172102" y="32441"/>
                      <a:pt x="4341339" y="0"/>
                    </a:cubicBezTo>
                    <a:cubicBezTo>
                      <a:pt x="4510576" y="-32441"/>
                      <a:pt x="4747276" y="51022"/>
                      <a:pt x="5077459" y="0"/>
                    </a:cubicBezTo>
                    <a:cubicBezTo>
                      <a:pt x="5407642" y="-51022"/>
                      <a:pt x="5352857" y="31448"/>
                      <a:pt x="5457393" y="0"/>
                    </a:cubicBezTo>
                    <a:cubicBezTo>
                      <a:pt x="5561929" y="-31448"/>
                      <a:pt x="5757047" y="58717"/>
                      <a:pt x="6051038" y="0"/>
                    </a:cubicBezTo>
                    <a:cubicBezTo>
                      <a:pt x="6345030" y="-58717"/>
                      <a:pt x="6358773" y="51742"/>
                      <a:pt x="6644684" y="0"/>
                    </a:cubicBezTo>
                    <a:cubicBezTo>
                      <a:pt x="6930595" y="-51742"/>
                      <a:pt x="7225051" y="81087"/>
                      <a:pt x="7380804" y="0"/>
                    </a:cubicBezTo>
                    <a:cubicBezTo>
                      <a:pt x="7546444" y="28995"/>
                      <a:pt x="7666830" y="89726"/>
                      <a:pt x="7637862" y="257058"/>
                    </a:cubicBezTo>
                    <a:cubicBezTo>
                      <a:pt x="7641154" y="388543"/>
                      <a:pt x="7579229" y="589169"/>
                      <a:pt x="7637862" y="771159"/>
                    </a:cubicBezTo>
                    <a:cubicBezTo>
                      <a:pt x="7696495" y="953149"/>
                      <a:pt x="7576747" y="1084081"/>
                      <a:pt x="7637862" y="1285260"/>
                    </a:cubicBezTo>
                    <a:cubicBezTo>
                      <a:pt x="7623510" y="1397974"/>
                      <a:pt x="7524963" y="1512693"/>
                      <a:pt x="7380804" y="1542318"/>
                    </a:cubicBezTo>
                    <a:cubicBezTo>
                      <a:pt x="7209128" y="1546061"/>
                      <a:pt x="7013313" y="1521518"/>
                      <a:pt x="6715921" y="1542318"/>
                    </a:cubicBezTo>
                    <a:cubicBezTo>
                      <a:pt x="6418529" y="1563118"/>
                      <a:pt x="6355136" y="1523248"/>
                      <a:pt x="6264750" y="1542318"/>
                    </a:cubicBezTo>
                    <a:cubicBezTo>
                      <a:pt x="6174364" y="1561388"/>
                      <a:pt x="5854197" y="1483524"/>
                      <a:pt x="5528630" y="1542318"/>
                    </a:cubicBezTo>
                    <a:cubicBezTo>
                      <a:pt x="5203063" y="1601112"/>
                      <a:pt x="5093865" y="1494482"/>
                      <a:pt x="4934985" y="1542318"/>
                    </a:cubicBezTo>
                    <a:cubicBezTo>
                      <a:pt x="4776106" y="1590154"/>
                      <a:pt x="4611421" y="1524805"/>
                      <a:pt x="4483814" y="1542318"/>
                    </a:cubicBezTo>
                    <a:cubicBezTo>
                      <a:pt x="4356207" y="1559831"/>
                      <a:pt x="4084469" y="1523528"/>
                      <a:pt x="3890168" y="1542318"/>
                    </a:cubicBezTo>
                    <a:cubicBezTo>
                      <a:pt x="3695867" y="1561108"/>
                      <a:pt x="3609343" y="1514465"/>
                      <a:pt x="3510235" y="1542318"/>
                    </a:cubicBezTo>
                    <a:cubicBezTo>
                      <a:pt x="3411127" y="1570171"/>
                      <a:pt x="3222089" y="1496845"/>
                      <a:pt x="3130302" y="1542318"/>
                    </a:cubicBezTo>
                    <a:cubicBezTo>
                      <a:pt x="3038515" y="1587791"/>
                      <a:pt x="2794820" y="1504602"/>
                      <a:pt x="2536657" y="1542318"/>
                    </a:cubicBezTo>
                    <a:cubicBezTo>
                      <a:pt x="2278495" y="1580034"/>
                      <a:pt x="2271783" y="1520640"/>
                      <a:pt x="2085486" y="1542318"/>
                    </a:cubicBezTo>
                    <a:cubicBezTo>
                      <a:pt x="1899189" y="1563996"/>
                      <a:pt x="1597402" y="1518044"/>
                      <a:pt x="1420603" y="1542318"/>
                    </a:cubicBezTo>
                    <a:cubicBezTo>
                      <a:pt x="1243804" y="1566592"/>
                      <a:pt x="1164316" y="1499693"/>
                      <a:pt x="969433" y="1542318"/>
                    </a:cubicBezTo>
                    <a:cubicBezTo>
                      <a:pt x="774550" y="1584943"/>
                      <a:pt x="562750" y="1534842"/>
                      <a:pt x="257058" y="1542318"/>
                    </a:cubicBezTo>
                    <a:cubicBezTo>
                      <a:pt x="105329" y="1552197"/>
                      <a:pt x="-17830" y="1465385"/>
                      <a:pt x="0" y="1285260"/>
                    </a:cubicBezTo>
                    <a:cubicBezTo>
                      <a:pt x="-754" y="1118784"/>
                      <a:pt x="44058" y="898652"/>
                      <a:pt x="0" y="760877"/>
                    </a:cubicBezTo>
                    <a:cubicBezTo>
                      <a:pt x="-44058" y="623102"/>
                      <a:pt x="58563" y="494580"/>
                      <a:pt x="0" y="257058"/>
                    </a:cubicBezTo>
                    <a:close/>
                  </a:path>
                </a:pathLst>
              </a:custGeom>
              <a:noFill/>
              <a:ln w="38100">
                <a:solidFill>
                  <a:schemeClr val="accent6"/>
                </a:solidFill>
                <a:prstDash val="solid"/>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en-US" altLang="zh-CN" sz="16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Reachable vertices: </a:t>
                </a:r>
                <a:r>
                  <a:rPr kumimoji="1" lang="en-US" altLang="zh-CN" sz="1600"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overall influence</a:t>
                </a:r>
                <a:r>
                  <a:rPr kumimoji="1"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of refining the tuple on Bayesian network</a:t>
                </a:r>
              </a:p>
              <a:p>
                <a:pPr marL="342900" indent="-342900">
                  <a:buFont typeface="+mj-lt"/>
                  <a:buAutoNum type="arabicPeriod"/>
                </a:pPr>
                <a:r>
                  <a:rPr kumimoji="1" lang="en-US" altLang="zh-CN" sz="16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average of shortest distance to reachable vertices: </a:t>
                </a:r>
                <a:r>
                  <a:rPr kumimoji="1" lang="en-US" altLang="zh-CN" sz="1600"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average impact on reachable vertices</a:t>
                </a:r>
                <a:r>
                  <a:rPr kumimoji="1"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of refining the parameter tuple</a:t>
                </a:r>
              </a:p>
              <a:p>
                <a:pPr marL="342900" indent="-342900">
                  <a:buFont typeface="+mj-lt"/>
                  <a:buAutoNum type="arabicPeriod"/>
                </a:pPr>
                <a:r>
                  <a:rPr kumimoji="1" lang="en-US" altLang="zh-CN" sz="16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Vertices with shortest distance</a:t>
                </a:r>
                <a14:m>
                  <m:oMath xmlns:m="http://schemas.openxmlformats.org/officeDocument/2006/math">
                    <m:r>
                      <a:rPr kumimoji="1" lang="en-US" altLang="zh-CN" sz="1600" b="1" i="0"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 </m:t>
                    </m:r>
                    <m:r>
                      <a:rPr kumimoji="1" lang="en-US" altLang="zh-CN" sz="1600" b="1" i="1"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r>
                      <a:rPr kumimoji="1" lang="en-US" altLang="zh-CN" sz="1600" b="1" i="1"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𝒌</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 (</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𝒌</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𝟐</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𝟑</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𝟏𝟎</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sz="1600" b="1" i="0"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 </m:t>
                    </m:r>
                  </m:oMath>
                </a14:m>
                <a:r>
                  <a:rPr kumimoji="1" lang="en-US" altLang="zh-CN" sz="1600"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potential influence</a:t>
                </a:r>
                <a:r>
                  <a:rPr kumimoji="1"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to a certain subgraph and diﬀerent </a:t>
                </a:r>
                <a:r>
                  <a:rPr kumimoji="1" lang="en-US" altLang="zh-CN" sz="1600"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subgraph patterns</a:t>
                </a:r>
                <a:r>
                  <a:rPr kumimoji="1"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within a given radius</a:t>
                </a:r>
              </a:p>
            </p:txBody>
          </p:sp>
        </mc:Choice>
        <mc:Fallback>
          <p:sp>
            <p:nvSpPr>
              <p:cNvPr id="15" name="圆角矩形 14">
                <a:extLst>
                  <a:ext uri="{FF2B5EF4-FFF2-40B4-BE49-F238E27FC236}">
                    <a16:creationId xmlns:a16="http://schemas.microsoft.com/office/drawing/2014/main" id="{8907EFA4-A0E9-9E70-D627-67D79AFC7DAF}"/>
                  </a:ext>
                </a:extLst>
              </p:cNvPr>
              <p:cNvSpPr>
                <a:spLocks noRot="1" noChangeAspect="1" noMove="1" noResize="1" noEditPoints="1" noAdjustHandles="1" noChangeArrowheads="1" noChangeShapeType="1" noTextEdit="1"/>
              </p:cNvSpPr>
              <p:nvPr/>
            </p:nvSpPr>
            <p:spPr>
              <a:xfrm>
                <a:off x="4014138" y="5159522"/>
                <a:ext cx="7637862" cy="1542318"/>
              </a:xfrm>
              <a:prstGeom prst="roundRect">
                <a:avLst/>
              </a:prstGeom>
              <a:blipFill>
                <a:blip r:embed="rId3"/>
                <a:stretch>
                  <a:fillRect/>
                </a:stretch>
              </a:blipFill>
              <a:ln w="38100">
                <a:solidFill>
                  <a:schemeClr val="accent6"/>
                </a:solidFill>
                <a:prstDash val="solid"/>
                <a:extLst>
                  <a:ext uri="{C807C97D-BFC1-408E-A445-0C87EB9F89A2}">
                    <ask:lineSketchStyleProps xmlns:ask="http://schemas.microsoft.com/office/drawing/2018/sketchyshapes" sd="1219033472">
                      <a:custGeom>
                        <a:avLst/>
                        <a:gdLst>
                          <a:gd name="connsiteX0" fmla="*/ 0 w 7637862"/>
                          <a:gd name="connsiteY0" fmla="*/ 257058 h 1542318"/>
                          <a:gd name="connsiteX1" fmla="*/ 257058 w 7637862"/>
                          <a:gd name="connsiteY1" fmla="*/ 0 h 1542318"/>
                          <a:gd name="connsiteX2" fmla="*/ 993178 w 7637862"/>
                          <a:gd name="connsiteY2" fmla="*/ 0 h 1542318"/>
                          <a:gd name="connsiteX3" fmla="*/ 1515586 w 7637862"/>
                          <a:gd name="connsiteY3" fmla="*/ 0 h 1542318"/>
                          <a:gd name="connsiteX4" fmla="*/ 1966757 w 7637862"/>
                          <a:gd name="connsiteY4" fmla="*/ 0 h 1542318"/>
                          <a:gd name="connsiteX5" fmla="*/ 2631640 w 7637862"/>
                          <a:gd name="connsiteY5" fmla="*/ 0 h 1542318"/>
                          <a:gd name="connsiteX6" fmla="*/ 3154048 w 7637862"/>
                          <a:gd name="connsiteY6" fmla="*/ 0 h 1542318"/>
                          <a:gd name="connsiteX7" fmla="*/ 3890168 w 7637862"/>
                          <a:gd name="connsiteY7" fmla="*/ 0 h 1542318"/>
                          <a:gd name="connsiteX8" fmla="*/ 4341339 w 7637862"/>
                          <a:gd name="connsiteY8" fmla="*/ 0 h 1542318"/>
                          <a:gd name="connsiteX9" fmla="*/ 5077459 w 7637862"/>
                          <a:gd name="connsiteY9" fmla="*/ 0 h 1542318"/>
                          <a:gd name="connsiteX10" fmla="*/ 5457393 w 7637862"/>
                          <a:gd name="connsiteY10" fmla="*/ 0 h 1542318"/>
                          <a:gd name="connsiteX11" fmla="*/ 6051038 w 7637862"/>
                          <a:gd name="connsiteY11" fmla="*/ 0 h 1542318"/>
                          <a:gd name="connsiteX12" fmla="*/ 6644684 w 7637862"/>
                          <a:gd name="connsiteY12" fmla="*/ 0 h 1542318"/>
                          <a:gd name="connsiteX13" fmla="*/ 7380804 w 7637862"/>
                          <a:gd name="connsiteY13" fmla="*/ 0 h 1542318"/>
                          <a:gd name="connsiteX14" fmla="*/ 7637862 w 7637862"/>
                          <a:gd name="connsiteY14" fmla="*/ 257058 h 1542318"/>
                          <a:gd name="connsiteX15" fmla="*/ 7637862 w 7637862"/>
                          <a:gd name="connsiteY15" fmla="*/ 771159 h 1542318"/>
                          <a:gd name="connsiteX16" fmla="*/ 7637862 w 7637862"/>
                          <a:gd name="connsiteY16" fmla="*/ 1285260 h 1542318"/>
                          <a:gd name="connsiteX17" fmla="*/ 7380804 w 7637862"/>
                          <a:gd name="connsiteY17" fmla="*/ 1542318 h 1542318"/>
                          <a:gd name="connsiteX18" fmla="*/ 6715921 w 7637862"/>
                          <a:gd name="connsiteY18" fmla="*/ 1542318 h 1542318"/>
                          <a:gd name="connsiteX19" fmla="*/ 6264750 w 7637862"/>
                          <a:gd name="connsiteY19" fmla="*/ 1542318 h 1542318"/>
                          <a:gd name="connsiteX20" fmla="*/ 5528630 w 7637862"/>
                          <a:gd name="connsiteY20" fmla="*/ 1542318 h 1542318"/>
                          <a:gd name="connsiteX21" fmla="*/ 4934985 w 7637862"/>
                          <a:gd name="connsiteY21" fmla="*/ 1542318 h 1542318"/>
                          <a:gd name="connsiteX22" fmla="*/ 4483814 w 7637862"/>
                          <a:gd name="connsiteY22" fmla="*/ 1542318 h 1542318"/>
                          <a:gd name="connsiteX23" fmla="*/ 3890168 w 7637862"/>
                          <a:gd name="connsiteY23" fmla="*/ 1542318 h 1542318"/>
                          <a:gd name="connsiteX24" fmla="*/ 3510235 w 7637862"/>
                          <a:gd name="connsiteY24" fmla="*/ 1542318 h 1542318"/>
                          <a:gd name="connsiteX25" fmla="*/ 3130302 w 7637862"/>
                          <a:gd name="connsiteY25" fmla="*/ 1542318 h 1542318"/>
                          <a:gd name="connsiteX26" fmla="*/ 2536657 w 7637862"/>
                          <a:gd name="connsiteY26" fmla="*/ 1542318 h 1542318"/>
                          <a:gd name="connsiteX27" fmla="*/ 2085486 w 7637862"/>
                          <a:gd name="connsiteY27" fmla="*/ 1542318 h 1542318"/>
                          <a:gd name="connsiteX28" fmla="*/ 1420603 w 7637862"/>
                          <a:gd name="connsiteY28" fmla="*/ 1542318 h 1542318"/>
                          <a:gd name="connsiteX29" fmla="*/ 969433 w 7637862"/>
                          <a:gd name="connsiteY29" fmla="*/ 1542318 h 1542318"/>
                          <a:gd name="connsiteX30" fmla="*/ 257058 w 7637862"/>
                          <a:gd name="connsiteY30" fmla="*/ 1542318 h 1542318"/>
                          <a:gd name="connsiteX31" fmla="*/ 0 w 7637862"/>
                          <a:gd name="connsiteY31" fmla="*/ 1285260 h 1542318"/>
                          <a:gd name="connsiteX32" fmla="*/ 0 w 7637862"/>
                          <a:gd name="connsiteY32" fmla="*/ 760877 h 1542318"/>
                          <a:gd name="connsiteX33" fmla="*/ 0 w 7637862"/>
                          <a:gd name="connsiteY33" fmla="*/ 257058 h 154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37862" h="1542318" extrusionOk="0">
                            <a:moveTo>
                              <a:pt x="0" y="257058"/>
                            </a:moveTo>
                            <a:cubicBezTo>
                              <a:pt x="-15974" y="105236"/>
                              <a:pt x="94185" y="7845"/>
                              <a:pt x="257058" y="0"/>
                            </a:cubicBezTo>
                            <a:cubicBezTo>
                              <a:pt x="420123" y="-21775"/>
                              <a:pt x="696084" y="52191"/>
                              <a:pt x="993178" y="0"/>
                            </a:cubicBezTo>
                            <a:cubicBezTo>
                              <a:pt x="1290272" y="-52191"/>
                              <a:pt x="1272512" y="37427"/>
                              <a:pt x="1515586" y="0"/>
                            </a:cubicBezTo>
                            <a:cubicBezTo>
                              <a:pt x="1758660" y="-37427"/>
                              <a:pt x="1873505" y="17614"/>
                              <a:pt x="1966757" y="0"/>
                            </a:cubicBezTo>
                            <a:cubicBezTo>
                              <a:pt x="2060009" y="-17614"/>
                              <a:pt x="2412244" y="42233"/>
                              <a:pt x="2631640" y="0"/>
                            </a:cubicBezTo>
                            <a:cubicBezTo>
                              <a:pt x="2851036" y="-42233"/>
                              <a:pt x="3011646" y="25849"/>
                              <a:pt x="3154048" y="0"/>
                            </a:cubicBezTo>
                            <a:cubicBezTo>
                              <a:pt x="3296450" y="-25849"/>
                              <a:pt x="3616853" y="8677"/>
                              <a:pt x="3890168" y="0"/>
                            </a:cubicBezTo>
                            <a:cubicBezTo>
                              <a:pt x="4163483" y="-8677"/>
                              <a:pt x="4172102" y="32441"/>
                              <a:pt x="4341339" y="0"/>
                            </a:cubicBezTo>
                            <a:cubicBezTo>
                              <a:pt x="4510576" y="-32441"/>
                              <a:pt x="4747276" y="51022"/>
                              <a:pt x="5077459" y="0"/>
                            </a:cubicBezTo>
                            <a:cubicBezTo>
                              <a:pt x="5407642" y="-51022"/>
                              <a:pt x="5352857" y="31448"/>
                              <a:pt x="5457393" y="0"/>
                            </a:cubicBezTo>
                            <a:cubicBezTo>
                              <a:pt x="5561929" y="-31448"/>
                              <a:pt x="5757047" y="58717"/>
                              <a:pt x="6051038" y="0"/>
                            </a:cubicBezTo>
                            <a:cubicBezTo>
                              <a:pt x="6345030" y="-58717"/>
                              <a:pt x="6358773" y="51742"/>
                              <a:pt x="6644684" y="0"/>
                            </a:cubicBezTo>
                            <a:cubicBezTo>
                              <a:pt x="6930595" y="-51742"/>
                              <a:pt x="7225051" y="81087"/>
                              <a:pt x="7380804" y="0"/>
                            </a:cubicBezTo>
                            <a:cubicBezTo>
                              <a:pt x="7546444" y="28995"/>
                              <a:pt x="7666830" y="89726"/>
                              <a:pt x="7637862" y="257058"/>
                            </a:cubicBezTo>
                            <a:cubicBezTo>
                              <a:pt x="7641154" y="388543"/>
                              <a:pt x="7579229" y="589169"/>
                              <a:pt x="7637862" y="771159"/>
                            </a:cubicBezTo>
                            <a:cubicBezTo>
                              <a:pt x="7696495" y="953149"/>
                              <a:pt x="7576747" y="1084081"/>
                              <a:pt x="7637862" y="1285260"/>
                            </a:cubicBezTo>
                            <a:cubicBezTo>
                              <a:pt x="7623510" y="1397974"/>
                              <a:pt x="7524963" y="1512693"/>
                              <a:pt x="7380804" y="1542318"/>
                            </a:cubicBezTo>
                            <a:cubicBezTo>
                              <a:pt x="7209128" y="1546061"/>
                              <a:pt x="7013313" y="1521518"/>
                              <a:pt x="6715921" y="1542318"/>
                            </a:cubicBezTo>
                            <a:cubicBezTo>
                              <a:pt x="6418529" y="1563118"/>
                              <a:pt x="6355136" y="1523248"/>
                              <a:pt x="6264750" y="1542318"/>
                            </a:cubicBezTo>
                            <a:cubicBezTo>
                              <a:pt x="6174364" y="1561388"/>
                              <a:pt x="5854197" y="1483524"/>
                              <a:pt x="5528630" y="1542318"/>
                            </a:cubicBezTo>
                            <a:cubicBezTo>
                              <a:pt x="5203063" y="1601112"/>
                              <a:pt x="5093865" y="1494482"/>
                              <a:pt x="4934985" y="1542318"/>
                            </a:cubicBezTo>
                            <a:cubicBezTo>
                              <a:pt x="4776106" y="1590154"/>
                              <a:pt x="4611421" y="1524805"/>
                              <a:pt x="4483814" y="1542318"/>
                            </a:cubicBezTo>
                            <a:cubicBezTo>
                              <a:pt x="4356207" y="1559831"/>
                              <a:pt x="4084469" y="1523528"/>
                              <a:pt x="3890168" y="1542318"/>
                            </a:cubicBezTo>
                            <a:cubicBezTo>
                              <a:pt x="3695867" y="1561108"/>
                              <a:pt x="3609343" y="1514465"/>
                              <a:pt x="3510235" y="1542318"/>
                            </a:cubicBezTo>
                            <a:cubicBezTo>
                              <a:pt x="3411127" y="1570171"/>
                              <a:pt x="3222089" y="1496845"/>
                              <a:pt x="3130302" y="1542318"/>
                            </a:cubicBezTo>
                            <a:cubicBezTo>
                              <a:pt x="3038515" y="1587791"/>
                              <a:pt x="2794820" y="1504602"/>
                              <a:pt x="2536657" y="1542318"/>
                            </a:cubicBezTo>
                            <a:cubicBezTo>
                              <a:pt x="2278495" y="1580034"/>
                              <a:pt x="2271783" y="1520640"/>
                              <a:pt x="2085486" y="1542318"/>
                            </a:cubicBezTo>
                            <a:cubicBezTo>
                              <a:pt x="1899189" y="1563996"/>
                              <a:pt x="1597402" y="1518044"/>
                              <a:pt x="1420603" y="1542318"/>
                            </a:cubicBezTo>
                            <a:cubicBezTo>
                              <a:pt x="1243804" y="1566592"/>
                              <a:pt x="1164316" y="1499693"/>
                              <a:pt x="969433" y="1542318"/>
                            </a:cubicBezTo>
                            <a:cubicBezTo>
                              <a:pt x="774550" y="1584943"/>
                              <a:pt x="562750" y="1534842"/>
                              <a:pt x="257058" y="1542318"/>
                            </a:cubicBezTo>
                            <a:cubicBezTo>
                              <a:pt x="105329" y="1552197"/>
                              <a:pt x="-17830" y="1465385"/>
                              <a:pt x="0" y="1285260"/>
                            </a:cubicBezTo>
                            <a:cubicBezTo>
                              <a:pt x="-754" y="1118784"/>
                              <a:pt x="44058" y="898652"/>
                              <a:pt x="0" y="760877"/>
                            </a:cubicBezTo>
                            <a:cubicBezTo>
                              <a:pt x="-44058" y="623102"/>
                              <a:pt x="58563" y="494580"/>
                              <a:pt x="0" y="257058"/>
                            </a:cubicBezTo>
                            <a:close/>
                          </a:path>
                        </a:pathLst>
                      </a:custGeom>
                      <ask:type>
                        <ask:lineSketchScribble/>
                      </ask:type>
                    </ask:lineSketchStyleProps>
                  </a:ext>
                </a:extLst>
              </a:ln>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5E6F1E7-D086-3384-A1EE-C3B6E117EDE2}"/>
              </a:ext>
            </a:extLst>
          </p:cNvPr>
          <p:cNvSpPr>
            <a:spLocks noGrp="1"/>
          </p:cNvSpPr>
          <p:nvPr>
            <p:ph type="sldNum" sz="quarter" idx="4"/>
          </p:nvPr>
        </p:nvSpPr>
        <p:spPr/>
        <p:txBody>
          <a:bodyPr/>
          <a:lstStyle/>
          <a:p>
            <a:fld id="{94702B7C-F565-1C47-90E3-321BD985AFCD}" type="slidenum">
              <a:rPr kumimoji="1" lang="zh-CN" altLang="en-US" smtClean="0"/>
              <a:pPr/>
              <a:t>17</a:t>
            </a:fld>
            <a:endParaRPr kumimoji="1" lang="zh-CN" altLang="en-US" dirty="0"/>
          </a:p>
        </p:txBody>
      </p:sp>
      <p:sp>
        <p:nvSpPr>
          <p:cNvPr id="103" name="文本框 102">
            <a:extLst>
              <a:ext uri="{FF2B5EF4-FFF2-40B4-BE49-F238E27FC236}">
                <a16:creationId xmlns:a16="http://schemas.microsoft.com/office/drawing/2014/main" id="{67DC457B-55D7-7A56-6B13-BA9A1D18A3B3}"/>
              </a:ext>
            </a:extLst>
          </p:cNvPr>
          <p:cNvSpPr txBox="1"/>
          <p:nvPr/>
        </p:nvSpPr>
        <p:spPr>
          <a:xfrm>
            <a:off x="4157038"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07" name="灯片编号占位符 5">
            <a:extLst>
              <a:ext uri="{FF2B5EF4-FFF2-40B4-BE49-F238E27FC236}">
                <a16:creationId xmlns:a16="http://schemas.microsoft.com/office/drawing/2014/main" id="{8E216A87-4A47-839B-07A0-CF94AD6D664A}"/>
              </a:ext>
            </a:extLst>
          </p:cNvPr>
          <p:cNvSpPr txBox="1">
            <a:spLocks/>
          </p:cNvSpPr>
          <p:nvPr/>
        </p:nvSpPr>
        <p:spPr>
          <a:xfrm>
            <a:off x="11652000" y="6318000"/>
            <a:ext cx="540000" cy="540000"/>
          </a:xfrm>
          <a:prstGeom prst="rect">
            <a:avLst/>
          </a:prstGeom>
        </p:spPr>
        <p:txBody>
          <a:bodyPr anchor="ctr"/>
          <a:lstStyle>
            <a:defPPr>
              <a:defRPr lang="zh-CN"/>
            </a:defPPr>
            <a:lvl1pPr marL="0" algn="ctr" defTabSz="914400" rtl="0" eaLnBrk="1" latinLnBrk="0" hangingPunct="1">
              <a:defRPr sz="1600" b="0" kern="1200">
                <a:solidFill>
                  <a:schemeClr val="bg1">
                    <a:lumMod val="50000"/>
                  </a:schemeClr>
                </a:solidFill>
                <a:latin typeface="Linux Libertine" panose="02000503000000000000" pitchFamily="2" charset="0"/>
                <a:ea typeface="+mn-ea"/>
                <a:cs typeface="Linux Libertine" panose="02000503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702B7C-F565-1C47-90E3-321BD985AFCD}" type="slidenum">
              <a:rPr kumimoji="1" lang="zh-CN" altLang="en-US" smtClean="0"/>
              <a:pPr/>
              <a:t>17</a:t>
            </a:fld>
            <a:endParaRPr kumimoji="1" lang="zh-CN" altLang="en-US" dirty="0"/>
          </a:p>
        </p:txBody>
      </p:sp>
      <p:sp>
        <p:nvSpPr>
          <p:cNvPr id="109" name="文本框 108">
            <a:extLst>
              <a:ext uri="{FF2B5EF4-FFF2-40B4-BE49-F238E27FC236}">
                <a16:creationId xmlns:a16="http://schemas.microsoft.com/office/drawing/2014/main" id="{3F2B37ED-C430-48C6-E977-4BD779EC6BDF}"/>
              </a:ext>
            </a:extLst>
          </p:cNvPr>
          <p:cNvSpPr txBox="1"/>
          <p:nvPr/>
        </p:nvSpPr>
        <p:spPr>
          <a:xfrm>
            <a:off x="5382259"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11" name="文本框 110">
            <a:extLst>
              <a:ext uri="{FF2B5EF4-FFF2-40B4-BE49-F238E27FC236}">
                <a16:creationId xmlns:a16="http://schemas.microsoft.com/office/drawing/2014/main" id="{5CCDDDA8-EC24-FA78-DFD1-C2713820F36A}"/>
              </a:ext>
            </a:extLst>
          </p:cNvPr>
          <p:cNvSpPr txBox="1"/>
          <p:nvPr/>
        </p:nvSpPr>
        <p:spPr>
          <a:xfrm>
            <a:off x="6607480"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12" name="文本框 111">
            <a:extLst>
              <a:ext uri="{FF2B5EF4-FFF2-40B4-BE49-F238E27FC236}">
                <a16:creationId xmlns:a16="http://schemas.microsoft.com/office/drawing/2014/main" id="{21465B86-D851-A725-7B89-F89CB8472532}"/>
              </a:ext>
            </a:extLst>
          </p:cNvPr>
          <p:cNvSpPr txBox="1"/>
          <p:nvPr/>
        </p:nvSpPr>
        <p:spPr>
          <a:xfrm>
            <a:off x="415703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114" name="文本框 113">
            <a:extLst>
              <a:ext uri="{FF2B5EF4-FFF2-40B4-BE49-F238E27FC236}">
                <a16:creationId xmlns:a16="http://schemas.microsoft.com/office/drawing/2014/main" id="{6640D515-1AB0-1CC6-9673-A8F73503C8A2}"/>
              </a:ext>
            </a:extLst>
          </p:cNvPr>
          <p:cNvSpPr txBox="1"/>
          <p:nvPr/>
        </p:nvSpPr>
        <p:spPr>
          <a:xfrm>
            <a:off x="4165387" y="2934430"/>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115" name="文本框 114">
            <a:extLst>
              <a:ext uri="{FF2B5EF4-FFF2-40B4-BE49-F238E27FC236}">
                <a16:creationId xmlns:a16="http://schemas.microsoft.com/office/drawing/2014/main" id="{00395F8E-E58C-7FF3-D6B4-8BAB447D25A4}"/>
              </a:ext>
            </a:extLst>
          </p:cNvPr>
          <p:cNvSpPr txBox="1"/>
          <p:nvPr/>
        </p:nvSpPr>
        <p:spPr>
          <a:xfrm>
            <a:off x="6607480" y="2937722"/>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i</a:t>
            </a:r>
            <a:r>
              <a:rPr lang="en-US" altLang="zh-CN" sz="1700" dirty="0"/>
              <a:t>)</a:t>
            </a:r>
            <a:endParaRPr lang="zh-CN" altLang="en-US" sz="1700" dirty="0"/>
          </a:p>
        </p:txBody>
      </p:sp>
      <p:sp>
        <p:nvSpPr>
          <p:cNvPr id="116" name="文本框 115">
            <a:extLst>
              <a:ext uri="{FF2B5EF4-FFF2-40B4-BE49-F238E27FC236}">
                <a16:creationId xmlns:a16="http://schemas.microsoft.com/office/drawing/2014/main" id="{7C9CD359-FC05-0D2F-05DA-0C027031F738}"/>
              </a:ext>
            </a:extLst>
          </p:cNvPr>
          <p:cNvSpPr txBox="1"/>
          <p:nvPr/>
        </p:nvSpPr>
        <p:spPr>
          <a:xfrm>
            <a:off x="4166229" y="3455567"/>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j</a:t>
            </a:r>
            <a:r>
              <a:rPr lang="en-US" altLang="zh-CN" sz="1700" dirty="0"/>
              <a:t>)</a:t>
            </a:r>
            <a:endParaRPr lang="zh-CN" altLang="en-US" sz="1700" dirty="0"/>
          </a:p>
        </p:txBody>
      </p:sp>
      <p:sp>
        <p:nvSpPr>
          <p:cNvPr id="117" name="文本框 116">
            <a:extLst>
              <a:ext uri="{FF2B5EF4-FFF2-40B4-BE49-F238E27FC236}">
                <a16:creationId xmlns:a16="http://schemas.microsoft.com/office/drawing/2014/main" id="{18297FB3-155A-B0FD-4263-92D30C801451}"/>
              </a:ext>
            </a:extLst>
          </p:cNvPr>
          <p:cNvSpPr txBox="1"/>
          <p:nvPr/>
        </p:nvSpPr>
        <p:spPr>
          <a:xfrm>
            <a:off x="4165387"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118" name="文本框 117">
            <a:extLst>
              <a:ext uri="{FF2B5EF4-FFF2-40B4-BE49-F238E27FC236}">
                <a16:creationId xmlns:a16="http://schemas.microsoft.com/office/drawing/2014/main" id="{D75F0588-A1C8-E386-E696-F4DD6CA37CB5}"/>
              </a:ext>
            </a:extLst>
          </p:cNvPr>
          <p:cNvSpPr txBox="1"/>
          <p:nvPr/>
        </p:nvSpPr>
        <p:spPr>
          <a:xfrm>
            <a:off x="5386734"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119" name="文本框 118">
            <a:extLst>
              <a:ext uri="{FF2B5EF4-FFF2-40B4-BE49-F238E27FC236}">
                <a16:creationId xmlns:a16="http://schemas.microsoft.com/office/drawing/2014/main" id="{71914C02-0005-BA9A-E2D7-5E390F1F6D13}"/>
              </a:ext>
            </a:extLst>
          </p:cNvPr>
          <p:cNvSpPr txBox="1"/>
          <p:nvPr/>
        </p:nvSpPr>
        <p:spPr>
          <a:xfrm>
            <a:off x="538540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120" name="文本框 119">
            <a:extLst>
              <a:ext uri="{FF2B5EF4-FFF2-40B4-BE49-F238E27FC236}">
                <a16:creationId xmlns:a16="http://schemas.microsoft.com/office/drawing/2014/main" id="{859BFB85-0105-5A39-0EFD-C02EAFA4F2DB}"/>
              </a:ext>
            </a:extLst>
          </p:cNvPr>
          <p:cNvSpPr txBox="1"/>
          <p:nvPr/>
        </p:nvSpPr>
        <p:spPr>
          <a:xfrm>
            <a:off x="6611003"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121" name="直线箭头连接符 120">
            <a:extLst>
              <a:ext uri="{FF2B5EF4-FFF2-40B4-BE49-F238E27FC236}">
                <a16:creationId xmlns:a16="http://schemas.microsoft.com/office/drawing/2014/main" id="{7C78D453-DE19-6CD2-FB01-8E893DA9D3AD}"/>
              </a:ext>
            </a:extLst>
          </p:cNvPr>
          <p:cNvCxnSpPr>
            <a:cxnSpLocks/>
            <a:stCxn id="103" idx="2"/>
            <a:endCxn id="112" idx="0"/>
          </p:cNvCxnSpPr>
          <p:nvPr/>
        </p:nvCxnSpPr>
        <p:spPr>
          <a:xfrm>
            <a:off x="4713238"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a:extLst>
              <a:ext uri="{FF2B5EF4-FFF2-40B4-BE49-F238E27FC236}">
                <a16:creationId xmlns:a16="http://schemas.microsoft.com/office/drawing/2014/main" id="{D458A430-A0DA-2D25-9948-F88585107984}"/>
              </a:ext>
            </a:extLst>
          </p:cNvPr>
          <p:cNvCxnSpPr>
            <a:cxnSpLocks/>
            <a:stCxn id="112" idx="2"/>
            <a:endCxn id="114" idx="0"/>
          </p:cNvCxnSpPr>
          <p:nvPr/>
        </p:nvCxnSpPr>
        <p:spPr>
          <a:xfrm>
            <a:off x="4713238" y="2767236"/>
            <a:ext cx="83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a:extLst>
              <a:ext uri="{FF2B5EF4-FFF2-40B4-BE49-F238E27FC236}">
                <a16:creationId xmlns:a16="http://schemas.microsoft.com/office/drawing/2014/main" id="{50D63101-1C77-B50E-AA24-19372CB2E900}"/>
              </a:ext>
            </a:extLst>
          </p:cNvPr>
          <p:cNvCxnSpPr>
            <a:cxnSpLocks/>
            <a:stCxn id="114" idx="2"/>
            <a:endCxn id="116" idx="0"/>
          </p:cNvCxnSpPr>
          <p:nvPr/>
        </p:nvCxnSpPr>
        <p:spPr>
          <a:xfrm>
            <a:off x="4721587" y="3288373"/>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线箭头连接符 124">
            <a:extLst>
              <a:ext uri="{FF2B5EF4-FFF2-40B4-BE49-F238E27FC236}">
                <a16:creationId xmlns:a16="http://schemas.microsoft.com/office/drawing/2014/main" id="{2A166B1D-608F-B111-9E4D-B7E836FF2A90}"/>
              </a:ext>
            </a:extLst>
          </p:cNvPr>
          <p:cNvCxnSpPr>
            <a:cxnSpLocks/>
            <a:stCxn id="116" idx="2"/>
            <a:endCxn id="117" idx="0"/>
          </p:cNvCxnSpPr>
          <p:nvPr/>
        </p:nvCxnSpPr>
        <p:spPr>
          <a:xfrm flipH="1">
            <a:off x="4721587" y="3809510"/>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线箭头连接符 125">
            <a:extLst>
              <a:ext uri="{FF2B5EF4-FFF2-40B4-BE49-F238E27FC236}">
                <a16:creationId xmlns:a16="http://schemas.microsoft.com/office/drawing/2014/main" id="{D3CB20AD-CAC2-4B6F-6D06-CEA4F32F7ADD}"/>
              </a:ext>
            </a:extLst>
          </p:cNvPr>
          <p:cNvCxnSpPr>
            <a:cxnSpLocks/>
            <a:stCxn id="116" idx="2"/>
            <a:endCxn id="118" idx="0"/>
          </p:cNvCxnSpPr>
          <p:nvPr/>
        </p:nvCxnSpPr>
        <p:spPr>
          <a:xfrm>
            <a:off x="4722429" y="3809510"/>
            <a:ext cx="1220505"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a:extLst>
              <a:ext uri="{FF2B5EF4-FFF2-40B4-BE49-F238E27FC236}">
                <a16:creationId xmlns:a16="http://schemas.microsoft.com/office/drawing/2014/main" id="{E25D4191-7A9D-ED60-E8AE-E1F77888CF7F}"/>
              </a:ext>
            </a:extLst>
          </p:cNvPr>
          <p:cNvCxnSpPr>
            <a:cxnSpLocks/>
            <a:stCxn id="116" idx="2"/>
            <a:endCxn id="120" idx="0"/>
          </p:cNvCxnSpPr>
          <p:nvPr/>
        </p:nvCxnSpPr>
        <p:spPr>
          <a:xfrm>
            <a:off x="4722429" y="3809510"/>
            <a:ext cx="2444774"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线箭头连接符 127">
            <a:extLst>
              <a:ext uri="{FF2B5EF4-FFF2-40B4-BE49-F238E27FC236}">
                <a16:creationId xmlns:a16="http://schemas.microsoft.com/office/drawing/2014/main" id="{9C526EE7-842E-AD3C-5D06-F7ED5EEE73DC}"/>
              </a:ext>
            </a:extLst>
          </p:cNvPr>
          <p:cNvCxnSpPr>
            <a:cxnSpLocks/>
            <a:stCxn id="109" idx="2"/>
            <a:endCxn id="119" idx="0"/>
          </p:cNvCxnSpPr>
          <p:nvPr/>
        </p:nvCxnSpPr>
        <p:spPr>
          <a:xfrm>
            <a:off x="5938459" y="2246099"/>
            <a:ext cx="31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a:extLst>
              <a:ext uri="{FF2B5EF4-FFF2-40B4-BE49-F238E27FC236}">
                <a16:creationId xmlns:a16="http://schemas.microsoft.com/office/drawing/2014/main" id="{038C7C7A-D5A3-F289-A69E-01EE607CC47E}"/>
              </a:ext>
            </a:extLst>
          </p:cNvPr>
          <p:cNvCxnSpPr>
            <a:cxnSpLocks/>
            <a:stCxn id="111" idx="2"/>
            <a:endCxn id="115" idx="0"/>
          </p:cNvCxnSpPr>
          <p:nvPr/>
        </p:nvCxnSpPr>
        <p:spPr>
          <a:xfrm>
            <a:off x="7163680"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线箭头连接符 129">
            <a:extLst>
              <a:ext uri="{FF2B5EF4-FFF2-40B4-BE49-F238E27FC236}">
                <a16:creationId xmlns:a16="http://schemas.microsoft.com/office/drawing/2014/main" id="{C1804F81-2C8E-C558-EDE5-AC640992B358}"/>
              </a:ext>
            </a:extLst>
          </p:cNvPr>
          <p:cNvCxnSpPr>
            <a:cxnSpLocks/>
            <a:stCxn id="119" idx="2"/>
            <a:endCxn id="115" idx="0"/>
          </p:cNvCxnSpPr>
          <p:nvPr/>
        </p:nvCxnSpPr>
        <p:spPr>
          <a:xfrm>
            <a:off x="5941608" y="2767236"/>
            <a:ext cx="1222072" cy="1704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a:extLst>
              <a:ext uri="{FF2B5EF4-FFF2-40B4-BE49-F238E27FC236}">
                <a16:creationId xmlns:a16="http://schemas.microsoft.com/office/drawing/2014/main" id="{15557845-2278-609A-BF04-D06565E78E07}"/>
              </a:ext>
            </a:extLst>
          </p:cNvPr>
          <p:cNvCxnSpPr>
            <a:cxnSpLocks/>
            <a:stCxn id="115" idx="2"/>
            <a:endCxn id="116" idx="0"/>
          </p:cNvCxnSpPr>
          <p:nvPr/>
        </p:nvCxnSpPr>
        <p:spPr>
          <a:xfrm flipH="1">
            <a:off x="4722429" y="3291665"/>
            <a:ext cx="2441251" cy="1639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连接符 132">
            <a:extLst>
              <a:ext uri="{FF2B5EF4-FFF2-40B4-BE49-F238E27FC236}">
                <a16:creationId xmlns:a16="http://schemas.microsoft.com/office/drawing/2014/main" id="{256EFE4E-08B7-D0F5-B484-054E8D5CA80D}"/>
              </a:ext>
            </a:extLst>
          </p:cNvPr>
          <p:cNvCxnSpPr>
            <a:cxnSpLocks/>
          </p:cNvCxnSpPr>
          <p:nvPr/>
        </p:nvCxnSpPr>
        <p:spPr>
          <a:xfrm>
            <a:off x="7932839" y="1338308"/>
            <a:ext cx="0" cy="3659577"/>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134" name="文本框 133">
            <a:extLst>
              <a:ext uri="{FF2B5EF4-FFF2-40B4-BE49-F238E27FC236}">
                <a16:creationId xmlns:a16="http://schemas.microsoft.com/office/drawing/2014/main" id="{E9F3D746-7C94-8F90-EE0C-461687AA6ACD}"/>
              </a:ext>
            </a:extLst>
          </p:cNvPr>
          <p:cNvSpPr txBox="1"/>
          <p:nvPr/>
        </p:nvSpPr>
        <p:spPr>
          <a:xfrm>
            <a:off x="8117401"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37" name="圆角矩形 136">
            <a:extLst>
              <a:ext uri="{FF2B5EF4-FFF2-40B4-BE49-F238E27FC236}">
                <a16:creationId xmlns:a16="http://schemas.microsoft.com/office/drawing/2014/main" id="{A6BF8DA1-5A80-E04A-36D5-DDACC4CA229C}"/>
              </a:ext>
            </a:extLst>
          </p:cNvPr>
          <p:cNvSpPr/>
          <p:nvPr/>
        </p:nvSpPr>
        <p:spPr>
          <a:xfrm>
            <a:off x="9355174" y="139993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1-CFA</a:t>
            </a:r>
            <a:endParaRPr kumimoji="1" lang="zh-CN" altLang="en-US" b="1" dirty="0">
              <a:solidFill>
                <a:schemeClr val="bg1"/>
              </a:solidFill>
              <a:latin typeface="Inconsolata" panose="020B0609030003000000" pitchFamily="49" charset="0"/>
            </a:endParaRPr>
          </a:p>
        </p:txBody>
      </p:sp>
      <p:sp>
        <p:nvSpPr>
          <p:cNvPr id="138" name="文本框 137">
            <a:extLst>
              <a:ext uri="{FF2B5EF4-FFF2-40B4-BE49-F238E27FC236}">
                <a16:creationId xmlns:a16="http://schemas.microsoft.com/office/drawing/2014/main" id="{545BD8BC-3772-881A-67B7-EED9FE369A93}"/>
              </a:ext>
            </a:extLst>
          </p:cNvPr>
          <p:cNvSpPr txBox="1"/>
          <p:nvPr/>
        </p:nvSpPr>
        <p:spPr>
          <a:xfrm>
            <a:off x="9342622"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39" name="文本框 138">
            <a:extLst>
              <a:ext uri="{FF2B5EF4-FFF2-40B4-BE49-F238E27FC236}">
                <a16:creationId xmlns:a16="http://schemas.microsoft.com/office/drawing/2014/main" id="{FF41C8E1-27BC-5C36-187B-BAD065950D77}"/>
              </a:ext>
            </a:extLst>
          </p:cNvPr>
          <p:cNvSpPr txBox="1"/>
          <p:nvPr/>
        </p:nvSpPr>
        <p:spPr>
          <a:xfrm>
            <a:off x="10567843"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40" name="文本框 139">
            <a:extLst>
              <a:ext uri="{FF2B5EF4-FFF2-40B4-BE49-F238E27FC236}">
                <a16:creationId xmlns:a16="http://schemas.microsoft.com/office/drawing/2014/main" id="{CB86D36E-904E-7EA3-554E-DE65AFF489DD}"/>
              </a:ext>
            </a:extLst>
          </p:cNvPr>
          <p:cNvSpPr txBox="1"/>
          <p:nvPr/>
        </p:nvSpPr>
        <p:spPr>
          <a:xfrm>
            <a:off x="8117401"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141" name="文本框 140">
            <a:extLst>
              <a:ext uri="{FF2B5EF4-FFF2-40B4-BE49-F238E27FC236}">
                <a16:creationId xmlns:a16="http://schemas.microsoft.com/office/drawing/2014/main" id="{A690A927-B2C9-4E2B-08DD-E6990B9D4E8C}"/>
              </a:ext>
            </a:extLst>
          </p:cNvPr>
          <p:cNvSpPr txBox="1"/>
          <p:nvPr/>
        </p:nvSpPr>
        <p:spPr>
          <a:xfrm>
            <a:off x="8125750" y="2934430"/>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142" name="文本框 141">
            <a:extLst>
              <a:ext uri="{FF2B5EF4-FFF2-40B4-BE49-F238E27FC236}">
                <a16:creationId xmlns:a16="http://schemas.microsoft.com/office/drawing/2014/main" id="{EFEF5249-8B94-D1BB-027B-2DFE495FDD0F}"/>
              </a:ext>
            </a:extLst>
          </p:cNvPr>
          <p:cNvSpPr txBox="1"/>
          <p:nvPr/>
        </p:nvSpPr>
        <p:spPr>
          <a:xfrm>
            <a:off x="10567843" y="2937722"/>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g2</a:t>
            </a:r>
            <a:r>
              <a:rPr lang="en-US" altLang="zh-CN" sz="1700" dirty="0"/>
              <a:t>)</a:t>
            </a:r>
            <a:endParaRPr lang="zh-CN" altLang="en-US" sz="1700" dirty="0"/>
          </a:p>
        </p:txBody>
      </p:sp>
      <p:sp>
        <p:nvSpPr>
          <p:cNvPr id="143" name="文本框 142">
            <a:extLst>
              <a:ext uri="{FF2B5EF4-FFF2-40B4-BE49-F238E27FC236}">
                <a16:creationId xmlns:a16="http://schemas.microsoft.com/office/drawing/2014/main" id="{898D48CF-7B86-97F0-58D1-4BDFD3F15A84}"/>
              </a:ext>
            </a:extLst>
          </p:cNvPr>
          <p:cNvSpPr txBox="1"/>
          <p:nvPr/>
        </p:nvSpPr>
        <p:spPr>
          <a:xfrm>
            <a:off x="8126592" y="3455567"/>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f</a:t>
            </a:r>
            <a:r>
              <a:rPr lang="en-US" altLang="zh-CN" sz="1700" dirty="0"/>
              <a:t>)</a:t>
            </a:r>
            <a:endParaRPr lang="zh-CN" altLang="en-US" sz="1700" dirty="0"/>
          </a:p>
        </p:txBody>
      </p:sp>
      <p:sp>
        <p:nvSpPr>
          <p:cNvPr id="144" name="文本框 143">
            <a:extLst>
              <a:ext uri="{FF2B5EF4-FFF2-40B4-BE49-F238E27FC236}">
                <a16:creationId xmlns:a16="http://schemas.microsoft.com/office/drawing/2014/main" id="{57CC8954-17EC-6311-44DE-DD9421C8BC89}"/>
              </a:ext>
            </a:extLst>
          </p:cNvPr>
          <p:cNvSpPr txBox="1"/>
          <p:nvPr/>
        </p:nvSpPr>
        <p:spPr>
          <a:xfrm>
            <a:off x="8125750"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145" name="文本框 144">
            <a:extLst>
              <a:ext uri="{FF2B5EF4-FFF2-40B4-BE49-F238E27FC236}">
                <a16:creationId xmlns:a16="http://schemas.microsoft.com/office/drawing/2014/main" id="{BAC955E5-0C4D-449F-D144-D3F97BC40FD9}"/>
              </a:ext>
            </a:extLst>
          </p:cNvPr>
          <p:cNvSpPr txBox="1"/>
          <p:nvPr/>
        </p:nvSpPr>
        <p:spPr>
          <a:xfrm>
            <a:off x="9347097"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146" name="文本框 145">
            <a:extLst>
              <a:ext uri="{FF2B5EF4-FFF2-40B4-BE49-F238E27FC236}">
                <a16:creationId xmlns:a16="http://schemas.microsoft.com/office/drawing/2014/main" id="{062B583A-5522-F3C4-2E18-F4941853D636}"/>
              </a:ext>
            </a:extLst>
          </p:cNvPr>
          <p:cNvSpPr txBox="1"/>
          <p:nvPr/>
        </p:nvSpPr>
        <p:spPr>
          <a:xfrm>
            <a:off x="9345771"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147" name="文本框 146">
            <a:extLst>
              <a:ext uri="{FF2B5EF4-FFF2-40B4-BE49-F238E27FC236}">
                <a16:creationId xmlns:a16="http://schemas.microsoft.com/office/drawing/2014/main" id="{43394F9A-968D-3C54-25F1-0C3CAA33D0BC}"/>
              </a:ext>
            </a:extLst>
          </p:cNvPr>
          <p:cNvSpPr txBox="1"/>
          <p:nvPr/>
        </p:nvSpPr>
        <p:spPr>
          <a:xfrm>
            <a:off x="10571366"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148" name="直线箭头连接符 147">
            <a:extLst>
              <a:ext uri="{FF2B5EF4-FFF2-40B4-BE49-F238E27FC236}">
                <a16:creationId xmlns:a16="http://schemas.microsoft.com/office/drawing/2014/main" id="{75A7C07B-CB0B-4CF4-5AD8-EB62F5CDE064}"/>
              </a:ext>
            </a:extLst>
          </p:cNvPr>
          <p:cNvCxnSpPr>
            <a:cxnSpLocks/>
            <a:stCxn id="134" idx="2"/>
            <a:endCxn id="140" idx="0"/>
          </p:cNvCxnSpPr>
          <p:nvPr/>
        </p:nvCxnSpPr>
        <p:spPr>
          <a:xfrm>
            <a:off x="8673601"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线箭头连接符 148">
            <a:extLst>
              <a:ext uri="{FF2B5EF4-FFF2-40B4-BE49-F238E27FC236}">
                <a16:creationId xmlns:a16="http://schemas.microsoft.com/office/drawing/2014/main" id="{52475E31-17F0-C93B-8A1C-76CAE4F65804}"/>
              </a:ext>
            </a:extLst>
          </p:cNvPr>
          <p:cNvCxnSpPr>
            <a:cxnSpLocks/>
            <a:stCxn id="140" idx="2"/>
            <a:endCxn id="141" idx="0"/>
          </p:cNvCxnSpPr>
          <p:nvPr/>
        </p:nvCxnSpPr>
        <p:spPr>
          <a:xfrm>
            <a:off x="8673601" y="2767236"/>
            <a:ext cx="83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线箭头连接符 149">
            <a:extLst>
              <a:ext uri="{FF2B5EF4-FFF2-40B4-BE49-F238E27FC236}">
                <a16:creationId xmlns:a16="http://schemas.microsoft.com/office/drawing/2014/main" id="{972FEF4D-3CDE-9EA4-EA18-B819F21AAB44}"/>
              </a:ext>
            </a:extLst>
          </p:cNvPr>
          <p:cNvCxnSpPr>
            <a:cxnSpLocks/>
            <a:stCxn id="141" idx="2"/>
            <a:endCxn id="143" idx="0"/>
          </p:cNvCxnSpPr>
          <p:nvPr/>
        </p:nvCxnSpPr>
        <p:spPr>
          <a:xfrm>
            <a:off x="8681950" y="3288373"/>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线箭头连接符 150">
            <a:extLst>
              <a:ext uri="{FF2B5EF4-FFF2-40B4-BE49-F238E27FC236}">
                <a16:creationId xmlns:a16="http://schemas.microsoft.com/office/drawing/2014/main" id="{C78F6D91-C5F1-4B52-94B1-600E6CBB3354}"/>
              </a:ext>
            </a:extLst>
          </p:cNvPr>
          <p:cNvCxnSpPr>
            <a:cxnSpLocks/>
            <a:stCxn id="143" idx="2"/>
            <a:endCxn id="144" idx="0"/>
          </p:cNvCxnSpPr>
          <p:nvPr/>
        </p:nvCxnSpPr>
        <p:spPr>
          <a:xfrm flipH="1">
            <a:off x="8681950" y="3809510"/>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线箭头连接符 151">
            <a:extLst>
              <a:ext uri="{FF2B5EF4-FFF2-40B4-BE49-F238E27FC236}">
                <a16:creationId xmlns:a16="http://schemas.microsoft.com/office/drawing/2014/main" id="{357468C9-349D-A132-13B3-0CCB03B734B3}"/>
              </a:ext>
            </a:extLst>
          </p:cNvPr>
          <p:cNvCxnSpPr>
            <a:cxnSpLocks/>
            <a:stCxn id="160" idx="2"/>
            <a:endCxn id="145" idx="0"/>
          </p:cNvCxnSpPr>
          <p:nvPr/>
        </p:nvCxnSpPr>
        <p:spPr>
          <a:xfrm flipH="1">
            <a:off x="9903297" y="3811156"/>
            <a:ext cx="1226659"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线箭头连接符 152">
            <a:extLst>
              <a:ext uri="{FF2B5EF4-FFF2-40B4-BE49-F238E27FC236}">
                <a16:creationId xmlns:a16="http://schemas.microsoft.com/office/drawing/2014/main" id="{FACC6353-31AE-A77E-8AA5-5E7E7B35DBB3}"/>
              </a:ext>
            </a:extLst>
          </p:cNvPr>
          <p:cNvCxnSpPr>
            <a:cxnSpLocks/>
            <a:stCxn id="160" idx="2"/>
            <a:endCxn id="147" idx="0"/>
          </p:cNvCxnSpPr>
          <p:nvPr/>
        </p:nvCxnSpPr>
        <p:spPr>
          <a:xfrm flipH="1">
            <a:off x="11127566" y="3811156"/>
            <a:ext cx="2390"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线箭头连接符 153">
            <a:extLst>
              <a:ext uri="{FF2B5EF4-FFF2-40B4-BE49-F238E27FC236}">
                <a16:creationId xmlns:a16="http://schemas.microsoft.com/office/drawing/2014/main" id="{EDCEF79C-7577-90EA-00E1-0A1CF788DCEC}"/>
              </a:ext>
            </a:extLst>
          </p:cNvPr>
          <p:cNvCxnSpPr>
            <a:cxnSpLocks/>
            <a:stCxn id="138" idx="2"/>
            <a:endCxn id="146" idx="0"/>
          </p:cNvCxnSpPr>
          <p:nvPr/>
        </p:nvCxnSpPr>
        <p:spPr>
          <a:xfrm>
            <a:off x="9898822" y="2246099"/>
            <a:ext cx="31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线箭头连接符 154">
            <a:extLst>
              <a:ext uri="{FF2B5EF4-FFF2-40B4-BE49-F238E27FC236}">
                <a16:creationId xmlns:a16="http://schemas.microsoft.com/office/drawing/2014/main" id="{292E946A-2612-467B-E9A2-9C668EF726C4}"/>
              </a:ext>
            </a:extLst>
          </p:cNvPr>
          <p:cNvCxnSpPr>
            <a:cxnSpLocks/>
            <a:stCxn id="139" idx="2"/>
            <a:endCxn id="142" idx="0"/>
          </p:cNvCxnSpPr>
          <p:nvPr/>
        </p:nvCxnSpPr>
        <p:spPr>
          <a:xfrm>
            <a:off x="11124043"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线箭头连接符 155">
            <a:extLst>
              <a:ext uri="{FF2B5EF4-FFF2-40B4-BE49-F238E27FC236}">
                <a16:creationId xmlns:a16="http://schemas.microsoft.com/office/drawing/2014/main" id="{77795A31-A9C2-3BE6-FD94-9F7A43CB8697}"/>
              </a:ext>
            </a:extLst>
          </p:cNvPr>
          <p:cNvCxnSpPr>
            <a:cxnSpLocks/>
            <a:stCxn id="146" idx="2"/>
            <a:endCxn id="159" idx="0"/>
          </p:cNvCxnSpPr>
          <p:nvPr/>
        </p:nvCxnSpPr>
        <p:spPr>
          <a:xfrm flipH="1">
            <a:off x="9898822" y="2767236"/>
            <a:ext cx="3149" cy="1737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线箭头连接符 156">
            <a:extLst>
              <a:ext uri="{FF2B5EF4-FFF2-40B4-BE49-F238E27FC236}">
                <a16:creationId xmlns:a16="http://schemas.microsoft.com/office/drawing/2014/main" id="{5CCB8BD0-4221-44AA-4FB3-06953C11F9E2}"/>
              </a:ext>
            </a:extLst>
          </p:cNvPr>
          <p:cNvCxnSpPr>
            <a:cxnSpLocks/>
            <a:stCxn id="142" idx="2"/>
            <a:endCxn id="160" idx="0"/>
          </p:cNvCxnSpPr>
          <p:nvPr/>
        </p:nvCxnSpPr>
        <p:spPr>
          <a:xfrm>
            <a:off x="11124043" y="3291665"/>
            <a:ext cx="5913"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F027068F-EB38-498E-9A77-F90085BBC0A9}"/>
              </a:ext>
            </a:extLst>
          </p:cNvPr>
          <p:cNvSpPr txBox="1"/>
          <p:nvPr/>
        </p:nvSpPr>
        <p:spPr>
          <a:xfrm>
            <a:off x="9342622" y="2941014"/>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g1</a:t>
            </a:r>
            <a:r>
              <a:rPr lang="en-US" altLang="zh-CN" sz="1700" dirty="0"/>
              <a:t>)</a:t>
            </a:r>
            <a:endParaRPr lang="zh-CN" altLang="en-US" sz="1700" dirty="0"/>
          </a:p>
        </p:txBody>
      </p:sp>
      <p:sp>
        <p:nvSpPr>
          <p:cNvPr id="160" name="文本框 159">
            <a:extLst>
              <a:ext uri="{FF2B5EF4-FFF2-40B4-BE49-F238E27FC236}">
                <a16:creationId xmlns:a16="http://schemas.microsoft.com/office/drawing/2014/main" id="{DFD6EA9E-056D-300F-EE61-5F88378228D4}"/>
              </a:ext>
            </a:extLst>
          </p:cNvPr>
          <p:cNvSpPr txBox="1"/>
          <p:nvPr/>
        </p:nvSpPr>
        <p:spPr>
          <a:xfrm>
            <a:off x="10573756" y="345721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g</a:t>
            </a:r>
            <a:r>
              <a:rPr lang="en-US" altLang="zh-CN" sz="1700" dirty="0"/>
              <a:t>)</a:t>
            </a:r>
            <a:endParaRPr lang="zh-CN" altLang="en-US" sz="1700" dirty="0"/>
          </a:p>
        </p:txBody>
      </p:sp>
      <p:cxnSp>
        <p:nvCxnSpPr>
          <p:cNvPr id="161" name="直线箭头连接符 160">
            <a:extLst>
              <a:ext uri="{FF2B5EF4-FFF2-40B4-BE49-F238E27FC236}">
                <a16:creationId xmlns:a16="http://schemas.microsoft.com/office/drawing/2014/main" id="{B500C3B3-3846-FBA5-C747-856A5D099532}"/>
              </a:ext>
            </a:extLst>
          </p:cNvPr>
          <p:cNvCxnSpPr>
            <a:cxnSpLocks/>
            <a:stCxn id="159" idx="2"/>
            <a:endCxn id="160" idx="0"/>
          </p:cNvCxnSpPr>
          <p:nvPr/>
        </p:nvCxnSpPr>
        <p:spPr>
          <a:xfrm>
            <a:off x="9898822" y="3294957"/>
            <a:ext cx="1231134" cy="1622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圆角矩形 161">
            <a:extLst>
              <a:ext uri="{FF2B5EF4-FFF2-40B4-BE49-F238E27FC236}">
                <a16:creationId xmlns:a16="http://schemas.microsoft.com/office/drawing/2014/main" id="{891D78F8-95C2-3231-C4B4-8C9FBD77FDC8}"/>
              </a:ext>
            </a:extLst>
          </p:cNvPr>
          <p:cNvSpPr/>
          <p:nvPr/>
        </p:nvSpPr>
        <p:spPr>
          <a:xfrm>
            <a:off x="5414725" y="139993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0-CFA</a:t>
            </a:r>
            <a:endParaRPr kumimoji="1" lang="zh-CN" altLang="en-US" b="1" dirty="0">
              <a:solidFill>
                <a:schemeClr val="bg1"/>
              </a:solidFill>
              <a:latin typeface="Inconsolata" panose="020B0609030003000000" pitchFamily="49" charset="0"/>
            </a:endParaRPr>
          </a:p>
        </p:txBody>
      </p:sp>
      <p:sp>
        <p:nvSpPr>
          <p:cNvPr id="7" name="内容占位符 2">
            <a:extLst>
              <a:ext uri="{FF2B5EF4-FFF2-40B4-BE49-F238E27FC236}">
                <a16:creationId xmlns:a16="http://schemas.microsoft.com/office/drawing/2014/main" id="{A3B2A94F-FD72-2AB4-153C-B855CF21ACD9}"/>
              </a:ext>
            </a:extLst>
          </p:cNvPr>
          <p:cNvSpPr>
            <a:spLocks noGrp="1"/>
          </p:cNvSpPr>
          <p:nvPr>
            <p:ph idx="1"/>
          </p:nvPr>
        </p:nvSpPr>
        <p:spPr>
          <a:xfrm>
            <a:off x="435009" y="1435014"/>
            <a:ext cx="3401250" cy="5422986"/>
          </a:xfrm>
        </p:spPr>
        <p:txBody>
          <a:bodyPr>
            <a:normAutofit fontScale="92500" lnSpcReduction="20000"/>
          </a:bodyPr>
          <a:lstStyle/>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B[10] = {0}</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f(){</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 = input1()</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1 &lt; x &lt; 5</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x1 = x</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x2 = x1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B[h(x2)] = 1 </a:t>
            </a:r>
            <a:r>
              <a:rPr kumimoji="1" lang="en-US" altLang="zh-CN" sz="1800" dirty="0">
                <a:solidFill>
                  <a:srgbClr val="1A1AFF"/>
                </a:solidFill>
                <a:latin typeface="Inconsolata" panose="020B0609030003000000" pitchFamily="49" charset="0"/>
                <a:cs typeface="Consolas" panose="020B0609020204030204" pitchFamily="49" charset="0"/>
              </a:rPr>
              <a:t>// A1 false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y = input2()</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y &lt; 0</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y1 = y</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B[g(y1)] = 2 </a:t>
            </a:r>
            <a:r>
              <a:rPr kumimoji="1" lang="en-US" altLang="zh-CN" sz="1800" dirty="0">
                <a:solidFill>
                  <a:srgbClr val="1A1AFF"/>
                </a:solidFill>
                <a:latin typeface="Inconsolata" panose="020B0609030003000000" pitchFamily="49" charset="0"/>
                <a:cs typeface="Consolas" panose="020B0609020204030204" pitchFamily="49" charset="0"/>
              </a:rPr>
              <a:t>// A2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g2(){</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 = input3() </a:t>
            </a:r>
            <a:r>
              <a:rPr kumimoji="1" lang="en-US" altLang="zh-CN" sz="1800" dirty="0">
                <a:solidFill>
                  <a:srgbClr val="1A1AFF"/>
                </a:solidFill>
                <a:latin typeface="Inconsolata" panose="020B0609030003000000" pitchFamily="49" charset="0"/>
                <a:cs typeface="Consolas" panose="020B0609020204030204" pitchFamily="49" charset="0"/>
              </a:rPr>
              <a:t>// z &lt;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B[g(z)] = 3  </a:t>
            </a:r>
            <a:r>
              <a:rPr kumimoji="1" lang="en-US" altLang="zh-CN" sz="1800" dirty="0">
                <a:solidFill>
                  <a:srgbClr val="1A1AFF"/>
                </a:solidFill>
                <a:latin typeface="Inconsolata" panose="020B0609030003000000" pitchFamily="49" charset="0"/>
                <a:cs typeface="Consolas" panose="020B0609020204030204" pitchFamily="49" charset="0"/>
              </a:rPr>
              <a:t>// A3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h(</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h(j){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j }</a:t>
            </a:r>
          </a:p>
        </p:txBody>
      </p:sp>
      <p:cxnSp>
        <p:nvCxnSpPr>
          <p:cNvPr id="8" name="直线连接符 7">
            <a:extLst>
              <a:ext uri="{FF2B5EF4-FFF2-40B4-BE49-F238E27FC236}">
                <a16:creationId xmlns:a16="http://schemas.microsoft.com/office/drawing/2014/main" id="{FA7E89B6-2A0E-2D8C-6FF0-5445E5ABEBB0}"/>
              </a:ext>
            </a:extLst>
          </p:cNvPr>
          <p:cNvCxnSpPr>
            <a:cxnSpLocks/>
          </p:cNvCxnSpPr>
          <p:nvPr/>
        </p:nvCxnSpPr>
        <p:spPr>
          <a:xfrm>
            <a:off x="3864501" y="1338309"/>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9" name="文本框 8">
            <a:extLst>
              <a:ext uri="{FF2B5EF4-FFF2-40B4-BE49-F238E27FC236}">
                <a16:creationId xmlns:a16="http://schemas.microsoft.com/office/drawing/2014/main" id="{36B4FF4D-FE60-62A4-FF3C-8956AB332BD8}"/>
              </a:ext>
            </a:extLst>
          </p:cNvPr>
          <p:cNvSpPr txBox="1"/>
          <p:nvPr/>
        </p:nvSpPr>
        <p:spPr>
          <a:xfrm>
            <a:off x="5385408" y="4499567"/>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CS(</a:t>
            </a:r>
            <a:r>
              <a:rPr kumimoji="1" lang="en-US" altLang="zh-CN" sz="1700" dirty="0">
                <a:latin typeface="Inconsolata" panose="020B0609030003000000" pitchFamily="49" charset="0"/>
                <a:cs typeface="Consolas" panose="020B0609020204030204" pitchFamily="49" charset="0"/>
              </a:rPr>
              <a:t>g</a:t>
            </a:r>
            <a:r>
              <a:rPr kumimoji="1" lang="en-US" altLang="zh-CN" sz="1700" dirty="0">
                <a:latin typeface="Linux Libertine" panose="02000503000000000000" pitchFamily="2" charset="0"/>
                <a:ea typeface="Linux Libertine" panose="02000503000000000000" pitchFamily="2" charset="0"/>
                <a:cs typeface="Linux Libertine" panose="02000503000000000000" pitchFamily="2" charset="0"/>
              </a:rPr>
              <a:t>, 0</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0" name="文本框 9">
            <a:extLst>
              <a:ext uri="{FF2B5EF4-FFF2-40B4-BE49-F238E27FC236}">
                <a16:creationId xmlns:a16="http://schemas.microsoft.com/office/drawing/2014/main" id="{DDC1EC5E-E0E3-9084-C36F-4BE383736E65}"/>
              </a:ext>
            </a:extLst>
          </p:cNvPr>
          <p:cNvSpPr txBox="1"/>
          <p:nvPr/>
        </p:nvSpPr>
        <p:spPr>
          <a:xfrm>
            <a:off x="9342622" y="4499567"/>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CS(</a:t>
            </a:r>
            <a:r>
              <a:rPr kumimoji="1" lang="en-US" altLang="zh-CN" sz="1700" dirty="0">
                <a:latin typeface="Inconsolata" panose="020B0609030003000000" pitchFamily="49" charset="0"/>
                <a:cs typeface="Consolas" panose="020B0609020204030204" pitchFamily="49" charset="0"/>
              </a:rPr>
              <a:t>g</a:t>
            </a:r>
            <a:r>
              <a:rPr kumimoji="1" lang="en-US" altLang="zh-CN" sz="1700" dirty="0">
                <a:latin typeface="Linux Libertine" panose="02000503000000000000" pitchFamily="2" charset="0"/>
                <a:ea typeface="Linux Libertine" panose="02000503000000000000" pitchFamily="2" charset="0"/>
                <a:cs typeface="Linux Libertine" panose="02000503000000000000" pitchFamily="2" charset="0"/>
              </a:rPr>
              <a:t>, 1</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cxnSp>
        <p:nvCxnSpPr>
          <p:cNvPr id="11" name="直线箭头连接符 10">
            <a:extLst>
              <a:ext uri="{FF2B5EF4-FFF2-40B4-BE49-F238E27FC236}">
                <a16:creationId xmlns:a16="http://schemas.microsoft.com/office/drawing/2014/main" id="{49B25F3A-8D16-BDF6-ECCC-65B58205F27C}"/>
              </a:ext>
            </a:extLst>
          </p:cNvPr>
          <p:cNvCxnSpPr>
            <a:cxnSpLocks/>
            <a:stCxn id="9" idx="0"/>
            <a:endCxn id="115" idx="2"/>
          </p:cNvCxnSpPr>
          <p:nvPr/>
        </p:nvCxnSpPr>
        <p:spPr>
          <a:xfrm flipV="1">
            <a:off x="5941608" y="3291665"/>
            <a:ext cx="1222072" cy="1207902"/>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34D0D320-B5BE-69A8-11F5-66EB2C61E254}"/>
              </a:ext>
            </a:extLst>
          </p:cNvPr>
          <p:cNvCxnSpPr>
            <a:cxnSpLocks/>
            <a:stCxn id="10" idx="0"/>
            <a:endCxn id="159" idx="2"/>
          </p:cNvCxnSpPr>
          <p:nvPr/>
        </p:nvCxnSpPr>
        <p:spPr>
          <a:xfrm flipV="1">
            <a:off x="9898822" y="3294957"/>
            <a:ext cx="0" cy="1204610"/>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3D1316D0-20B7-62AA-118B-40795DAEEF9C}"/>
              </a:ext>
            </a:extLst>
          </p:cNvPr>
          <p:cNvCxnSpPr>
            <a:cxnSpLocks/>
            <a:stCxn id="10" idx="0"/>
            <a:endCxn id="142" idx="2"/>
          </p:cNvCxnSpPr>
          <p:nvPr/>
        </p:nvCxnSpPr>
        <p:spPr>
          <a:xfrm flipV="1">
            <a:off x="9898822" y="3291665"/>
            <a:ext cx="1225221" cy="1207902"/>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8483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allAtOnce" animBg="1"/>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Feature Calculation</a:t>
            </a:r>
            <a:endParaRPr kumimoji="1" lang="zh-CN" altLang="en-US" dirty="0">
              <a:latin typeface="LINUX BIOLINUM CAPITALS" panose="02000503000000000000" pitchFamily="2" charset="0"/>
              <a:cs typeface="LINUX BIOLINUM CAPITALS" panose="02000503000000000000" pitchFamily="2" charset="0"/>
            </a:endParaRPr>
          </a:p>
        </p:txBody>
      </p:sp>
      <mc:AlternateContent xmlns:mc="http://schemas.openxmlformats.org/markup-compatibility/2006">
        <mc:Choice xmlns:a14="http://schemas.microsoft.com/office/drawing/2010/main" Requires="a14">
          <p:sp>
            <p:nvSpPr>
              <p:cNvPr id="15" name="圆角矩形 14">
                <a:extLst>
                  <a:ext uri="{FF2B5EF4-FFF2-40B4-BE49-F238E27FC236}">
                    <a16:creationId xmlns:a16="http://schemas.microsoft.com/office/drawing/2014/main" id="{8907EFA4-A0E9-9E70-D627-67D79AFC7DAF}"/>
                  </a:ext>
                </a:extLst>
              </p:cNvPr>
              <p:cNvSpPr/>
              <p:nvPr/>
            </p:nvSpPr>
            <p:spPr>
              <a:xfrm>
                <a:off x="4014138" y="5159522"/>
                <a:ext cx="7637862" cy="1542318"/>
              </a:xfrm>
              <a:custGeom>
                <a:avLst/>
                <a:gdLst>
                  <a:gd name="connsiteX0" fmla="*/ 0 w 7637862"/>
                  <a:gd name="connsiteY0" fmla="*/ 257058 h 1542318"/>
                  <a:gd name="connsiteX1" fmla="*/ 257058 w 7637862"/>
                  <a:gd name="connsiteY1" fmla="*/ 0 h 1542318"/>
                  <a:gd name="connsiteX2" fmla="*/ 993178 w 7637862"/>
                  <a:gd name="connsiteY2" fmla="*/ 0 h 1542318"/>
                  <a:gd name="connsiteX3" fmla="*/ 1515586 w 7637862"/>
                  <a:gd name="connsiteY3" fmla="*/ 0 h 1542318"/>
                  <a:gd name="connsiteX4" fmla="*/ 1966757 w 7637862"/>
                  <a:gd name="connsiteY4" fmla="*/ 0 h 1542318"/>
                  <a:gd name="connsiteX5" fmla="*/ 2631640 w 7637862"/>
                  <a:gd name="connsiteY5" fmla="*/ 0 h 1542318"/>
                  <a:gd name="connsiteX6" fmla="*/ 3154048 w 7637862"/>
                  <a:gd name="connsiteY6" fmla="*/ 0 h 1542318"/>
                  <a:gd name="connsiteX7" fmla="*/ 3890168 w 7637862"/>
                  <a:gd name="connsiteY7" fmla="*/ 0 h 1542318"/>
                  <a:gd name="connsiteX8" fmla="*/ 4341339 w 7637862"/>
                  <a:gd name="connsiteY8" fmla="*/ 0 h 1542318"/>
                  <a:gd name="connsiteX9" fmla="*/ 5077459 w 7637862"/>
                  <a:gd name="connsiteY9" fmla="*/ 0 h 1542318"/>
                  <a:gd name="connsiteX10" fmla="*/ 5457393 w 7637862"/>
                  <a:gd name="connsiteY10" fmla="*/ 0 h 1542318"/>
                  <a:gd name="connsiteX11" fmla="*/ 6051038 w 7637862"/>
                  <a:gd name="connsiteY11" fmla="*/ 0 h 1542318"/>
                  <a:gd name="connsiteX12" fmla="*/ 6644684 w 7637862"/>
                  <a:gd name="connsiteY12" fmla="*/ 0 h 1542318"/>
                  <a:gd name="connsiteX13" fmla="*/ 7380804 w 7637862"/>
                  <a:gd name="connsiteY13" fmla="*/ 0 h 1542318"/>
                  <a:gd name="connsiteX14" fmla="*/ 7637862 w 7637862"/>
                  <a:gd name="connsiteY14" fmla="*/ 257058 h 1542318"/>
                  <a:gd name="connsiteX15" fmla="*/ 7637862 w 7637862"/>
                  <a:gd name="connsiteY15" fmla="*/ 771159 h 1542318"/>
                  <a:gd name="connsiteX16" fmla="*/ 7637862 w 7637862"/>
                  <a:gd name="connsiteY16" fmla="*/ 1285260 h 1542318"/>
                  <a:gd name="connsiteX17" fmla="*/ 7380804 w 7637862"/>
                  <a:gd name="connsiteY17" fmla="*/ 1542318 h 1542318"/>
                  <a:gd name="connsiteX18" fmla="*/ 6715921 w 7637862"/>
                  <a:gd name="connsiteY18" fmla="*/ 1542318 h 1542318"/>
                  <a:gd name="connsiteX19" fmla="*/ 6264750 w 7637862"/>
                  <a:gd name="connsiteY19" fmla="*/ 1542318 h 1542318"/>
                  <a:gd name="connsiteX20" fmla="*/ 5528630 w 7637862"/>
                  <a:gd name="connsiteY20" fmla="*/ 1542318 h 1542318"/>
                  <a:gd name="connsiteX21" fmla="*/ 4934985 w 7637862"/>
                  <a:gd name="connsiteY21" fmla="*/ 1542318 h 1542318"/>
                  <a:gd name="connsiteX22" fmla="*/ 4483814 w 7637862"/>
                  <a:gd name="connsiteY22" fmla="*/ 1542318 h 1542318"/>
                  <a:gd name="connsiteX23" fmla="*/ 3890168 w 7637862"/>
                  <a:gd name="connsiteY23" fmla="*/ 1542318 h 1542318"/>
                  <a:gd name="connsiteX24" fmla="*/ 3510235 w 7637862"/>
                  <a:gd name="connsiteY24" fmla="*/ 1542318 h 1542318"/>
                  <a:gd name="connsiteX25" fmla="*/ 3130302 w 7637862"/>
                  <a:gd name="connsiteY25" fmla="*/ 1542318 h 1542318"/>
                  <a:gd name="connsiteX26" fmla="*/ 2536657 w 7637862"/>
                  <a:gd name="connsiteY26" fmla="*/ 1542318 h 1542318"/>
                  <a:gd name="connsiteX27" fmla="*/ 2085486 w 7637862"/>
                  <a:gd name="connsiteY27" fmla="*/ 1542318 h 1542318"/>
                  <a:gd name="connsiteX28" fmla="*/ 1420603 w 7637862"/>
                  <a:gd name="connsiteY28" fmla="*/ 1542318 h 1542318"/>
                  <a:gd name="connsiteX29" fmla="*/ 969433 w 7637862"/>
                  <a:gd name="connsiteY29" fmla="*/ 1542318 h 1542318"/>
                  <a:gd name="connsiteX30" fmla="*/ 257058 w 7637862"/>
                  <a:gd name="connsiteY30" fmla="*/ 1542318 h 1542318"/>
                  <a:gd name="connsiteX31" fmla="*/ 0 w 7637862"/>
                  <a:gd name="connsiteY31" fmla="*/ 1285260 h 1542318"/>
                  <a:gd name="connsiteX32" fmla="*/ 0 w 7637862"/>
                  <a:gd name="connsiteY32" fmla="*/ 760877 h 1542318"/>
                  <a:gd name="connsiteX33" fmla="*/ 0 w 7637862"/>
                  <a:gd name="connsiteY33" fmla="*/ 257058 h 154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37862" h="1542318" extrusionOk="0">
                    <a:moveTo>
                      <a:pt x="0" y="257058"/>
                    </a:moveTo>
                    <a:cubicBezTo>
                      <a:pt x="-15974" y="105236"/>
                      <a:pt x="94185" y="7845"/>
                      <a:pt x="257058" y="0"/>
                    </a:cubicBezTo>
                    <a:cubicBezTo>
                      <a:pt x="420123" y="-21775"/>
                      <a:pt x="696084" y="52191"/>
                      <a:pt x="993178" y="0"/>
                    </a:cubicBezTo>
                    <a:cubicBezTo>
                      <a:pt x="1290272" y="-52191"/>
                      <a:pt x="1272512" y="37427"/>
                      <a:pt x="1515586" y="0"/>
                    </a:cubicBezTo>
                    <a:cubicBezTo>
                      <a:pt x="1758660" y="-37427"/>
                      <a:pt x="1873505" y="17614"/>
                      <a:pt x="1966757" y="0"/>
                    </a:cubicBezTo>
                    <a:cubicBezTo>
                      <a:pt x="2060009" y="-17614"/>
                      <a:pt x="2412244" y="42233"/>
                      <a:pt x="2631640" y="0"/>
                    </a:cubicBezTo>
                    <a:cubicBezTo>
                      <a:pt x="2851036" y="-42233"/>
                      <a:pt x="3011646" y="25849"/>
                      <a:pt x="3154048" y="0"/>
                    </a:cubicBezTo>
                    <a:cubicBezTo>
                      <a:pt x="3296450" y="-25849"/>
                      <a:pt x="3616853" y="8677"/>
                      <a:pt x="3890168" y="0"/>
                    </a:cubicBezTo>
                    <a:cubicBezTo>
                      <a:pt x="4163483" y="-8677"/>
                      <a:pt x="4172102" y="32441"/>
                      <a:pt x="4341339" y="0"/>
                    </a:cubicBezTo>
                    <a:cubicBezTo>
                      <a:pt x="4510576" y="-32441"/>
                      <a:pt x="4747276" y="51022"/>
                      <a:pt x="5077459" y="0"/>
                    </a:cubicBezTo>
                    <a:cubicBezTo>
                      <a:pt x="5407642" y="-51022"/>
                      <a:pt x="5352857" y="31448"/>
                      <a:pt x="5457393" y="0"/>
                    </a:cubicBezTo>
                    <a:cubicBezTo>
                      <a:pt x="5561929" y="-31448"/>
                      <a:pt x="5757047" y="58717"/>
                      <a:pt x="6051038" y="0"/>
                    </a:cubicBezTo>
                    <a:cubicBezTo>
                      <a:pt x="6345030" y="-58717"/>
                      <a:pt x="6358773" y="51742"/>
                      <a:pt x="6644684" y="0"/>
                    </a:cubicBezTo>
                    <a:cubicBezTo>
                      <a:pt x="6930595" y="-51742"/>
                      <a:pt x="7225051" y="81087"/>
                      <a:pt x="7380804" y="0"/>
                    </a:cubicBezTo>
                    <a:cubicBezTo>
                      <a:pt x="7546444" y="28995"/>
                      <a:pt x="7666830" y="89726"/>
                      <a:pt x="7637862" y="257058"/>
                    </a:cubicBezTo>
                    <a:cubicBezTo>
                      <a:pt x="7641154" y="388543"/>
                      <a:pt x="7579229" y="589169"/>
                      <a:pt x="7637862" y="771159"/>
                    </a:cubicBezTo>
                    <a:cubicBezTo>
                      <a:pt x="7696495" y="953149"/>
                      <a:pt x="7576747" y="1084081"/>
                      <a:pt x="7637862" y="1285260"/>
                    </a:cubicBezTo>
                    <a:cubicBezTo>
                      <a:pt x="7623510" y="1397974"/>
                      <a:pt x="7524963" y="1512693"/>
                      <a:pt x="7380804" y="1542318"/>
                    </a:cubicBezTo>
                    <a:cubicBezTo>
                      <a:pt x="7209128" y="1546061"/>
                      <a:pt x="7013313" y="1521518"/>
                      <a:pt x="6715921" y="1542318"/>
                    </a:cubicBezTo>
                    <a:cubicBezTo>
                      <a:pt x="6418529" y="1563118"/>
                      <a:pt x="6355136" y="1523248"/>
                      <a:pt x="6264750" y="1542318"/>
                    </a:cubicBezTo>
                    <a:cubicBezTo>
                      <a:pt x="6174364" y="1561388"/>
                      <a:pt x="5854197" y="1483524"/>
                      <a:pt x="5528630" y="1542318"/>
                    </a:cubicBezTo>
                    <a:cubicBezTo>
                      <a:pt x="5203063" y="1601112"/>
                      <a:pt x="5093865" y="1494482"/>
                      <a:pt x="4934985" y="1542318"/>
                    </a:cubicBezTo>
                    <a:cubicBezTo>
                      <a:pt x="4776106" y="1590154"/>
                      <a:pt x="4611421" y="1524805"/>
                      <a:pt x="4483814" y="1542318"/>
                    </a:cubicBezTo>
                    <a:cubicBezTo>
                      <a:pt x="4356207" y="1559831"/>
                      <a:pt x="4084469" y="1523528"/>
                      <a:pt x="3890168" y="1542318"/>
                    </a:cubicBezTo>
                    <a:cubicBezTo>
                      <a:pt x="3695867" y="1561108"/>
                      <a:pt x="3609343" y="1514465"/>
                      <a:pt x="3510235" y="1542318"/>
                    </a:cubicBezTo>
                    <a:cubicBezTo>
                      <a:pt x="3411127" y="1570171"/>
                      <a:pt x="3222089" y="1496845"/>
                      <a:pt x="3130302" y="1542318"/>
                    </a:cubicBezTo>
                    <a:cubicBezTo>
                      <a:pt x="3038515" y="1587791"/>
                      <a:pt x="2794820" y="1504602"/>
                      <a:pt x="2536657" y="1542318"/>
                    </a:cubicBezTo>
                    <a:cubicBezTo>
                      <a:pt x="2278495" y="1580034"/>
                      <a:pt x="2271783" y="1520640"/>
                      <a:pt x="2085486" y="1542318"/>
                    </a:cubicBezTo>
                    <a:cubicBezTo>
                      <a:pt x="1899189" y="1563996"/>
                      <a:pt x="1597402" y="1518044"/>
                      <a:pt x="1420603" y="1542318"/>
                    </a:cubicBezTo>
                    <a:cubicBezTo>
                      <a:pt x="1243804" y="1566592"/>
                      <a:pt x="1164316" y="1499693"/>
                      <a:pt x="969433" y="1542318"/>
                    </a:cubicBezTo>
                    <a:cubicBezTo>
                      <a:pt x="774550" y="1584943"/>
                      <a:pt x="562750" y="1534842"/>
                      <a:pt x="257058" y="1542318"/>
                    </a:cubicBezTo>
                    <a:cubicBezTo>
                      <a:pt x="105329" y="1552197"/>
                      <a:pt x="-17830" y="1465385"/>
                      <a:pt x="0" y="1285260"/>
                    </a:cubicBezTo>
                    <a:cubicBezTo>
                      <a:pt x="-754" y="1118784"/>
                      <a:pt x="44058" y="898652"/>
                      <a:pt x="0" y="760877"/>
                    </a:cubicBezTo>
                    <a:cubicBezTo>
                      <a:pt x="-44058" y="623102"/>
                      <a:pt x="58563" y="494580"/>
                      <a:pt x="0" y="257058"/>
                    </a:cubicBezTo>
                    <a:close/>
                  </a:path>
                </a:pathLst>
              </a:custGeom>
              <a:noFill/>
              <a:ln w="38100">
                <a:solidFill>
                  <a:schemeClr val="accent6"/>
                </a:solidFill>
                <a:prstDash val="solid"/>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en-US" altLang="zh-CN" sz="16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Reachable vertices: </a:t>
                </a:r>
                <a:r>
                  <a:rPr kumimoji="1" lang="en-US" altLang="zh-CN" sz="1600"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overall influence</a:t>
                </a:r>
                <a:r>
                  <a:rPr kumimoji="1"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of refining the tuple on Bayesian network</a:t>
                </a:r>
              </a:p>
              <a:p>
                <a:pPr marL="342900" indent="-342900">
                  <a:buFont typeface="+mj-lt"/>
                  <a:buAutoNum type="arabicPeriod"/>
                </a:pPr>
                <a:r>
                  <a:rPr kumimoji="1" lang="en-US" altLang="zh-CN" sz="16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average of shortest distance to reachable vertices: </a:t>
                </a:r>
                <a:r>
                  <a:rPr kumimoji="1" lang="en-US" altLang="zh-CN" sz="1600"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average impact on reachable vertices</a:t>
                </a:r>
                <a:r>
                  <a:rPr kumimoji="1"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of refining the parameter tuple</a:t>
                </a:r>
              </a:p>
              <a:p>
                <a:pPr marL="342900" indent="-342900">
                  <a:buFont typeface="+mj-lt"/>
                  <a:buAutoNum type="arabicPeriod"/>
                </a:pPr>
                <a:r>
                  <a:rPr kumimoji="1" lang="en-US" altLang="zh-CN" sz="16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Vertices with shortest distance</a:t>
                </a:r>
                <a14:m>
                  <m:oMath xmlns:m="http://schemas.openxmlformats.org/officeDocument/2006/math">
                    <m:r>
                      <a:rPr kumimoji="1" lang="en-US" altLang="zh-CN" sz="1600" b="1" i="0"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 </m:t>
                    </m:r>
                    <m:r>
                      <a:rPr kumimoji="1" lang="en-US" altLang="zh-CN" sz="1600" b="1" i="1"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r>
                      <a:rPr kumimoji="1" lang="en-US" altLang="zh-CN" sz="1600" b="1" i="1"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𝒌</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 (</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𝒌</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𝟐</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𝟑</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𝟏𝟎</m:t>
                    </m:r>
                    <m:r>
                      <a:rPr kumimoji="1" lang="en-US" altLang="zh-CN" sz="1600"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sz="1600" b="1" i="0"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 </m:t>
                    </m:r>
                  </m:oMath>
                </a14:m>
                <a:r>
                  <a:rPr kumimoji="1" lang="en-US" altLang="zh-CN" sz="1600"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potential influence</a:t>
                </a:r>
                <a:r>
                  <a:rPr kumimoji="1"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to a certain subgraph and diﬀerent </a:t>
                </a:r>
                <a:r>
                  <a:rPr kumimoji="1" lang="en-US" altLang="zh-CN" sz="1600"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subgraph patterns</a:t>
                </a:r>
                <a:r>
                  <a:rPr kumimoji="1"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within a given radius</a:t>
                </a:r>
              </a:p>
            </p:txBody>
          </p:sp>
        </mc:Choice>
        <mc:Fallback>
          <p:sp>
            <p:nvSpPr>
              <p:cNvPr id="15" name="圆角矩形 14">
                <a:extLst>
                  <a:ext uri="{FF2B5EF4-FFF2-40B4-BE49-F238E27FC236}">
                    <a16:creationId xmlns:a16="http://schemas.microsoft.com/office/drawing/2014/main" id="{8907EFA4-A0E9-9E70-D627-67D79AFC7DAF}"/>
                  </a:ext>
                </a:extLst>
              </p:cNvPr>
              <p:cNvSpPr>
                <a:spLocks noRot="1" noChangeAspect="1" noMove="1" noResize="1" noEditPoints="1" noAdjustHandles="1" noChangeArrowheads="1" noChangeShapeType="1" noTextEdit="1"/>
              </p:cNvSpPr>
              <p:nvPr/>
            </p:nvSpPr>
            <p:spPr>
              <a:xfrm>
                <a:off x="4014138" y="5159522"/>
                <a:ext cx="7637862" cy="1542318"/>
              </a:xfrm>
              <a:prstGeom prst="roundRect">
                <a:avLst/>
              </a:prstGeom>
              <a:blipFill>
                <a:blip r:embed="rId3"/>
                <a:stretch>
                  <a:fillRect/>
                </a:stretch>
              </a:blipFill>
              <a:ln w="38100">
                <a:solidFill>
                  <a:schemeClr val="accent6"/>
                </a:solidFill>
                <a:prstDash val="solid"/>
                <a:extLst>
                  <a:ext uri="{C807C97D-BFC1-408E-A445-0C87EB9F89A2}">
                    <ask:lineSketchStyleProps xmlns:ask="http://schemas.microsoft.com/office/drawing/2018/sketchyshapes" sd="1219033472">
                      <a:custGeom>
                        <a:avLst/>
                        <a:gdLst>
                          <a:gd name="connsiteX0" fmla="*/ 0 w 7637862"/>
                          <a:gd name="connsiteY0" fmla="*/ 257058 h 1542318"/>
                          <a:gd name="connsiteX1" fmla="*/ 257058 w 7637862"/>
                          <a:gd name="connsiteY1" fmla="*/ 0 h 1542318"/>
                          <a:gd name="connsiteX2" fmla="*/ 993178 w 7637862"/>
                          <a:gd name="connsiteY2" fmla="*/ 0 h 1542318"/>
                          <a:gd name="connsiteX3" fmla="*/ 1515586 w 7637862"/>
                          <a:gd name="connsiteY3" fmla="*/ 0 h 1542318"/>
                          <a:gd name="connsiteX4" fmla="*/ 1966757 w 7637862"/>
                          <a:gd name="connsiteY4" fmla="*/ 0 h 1542318"/>
                          <a:gd name="connsiteX5" fmla="*/ 2631640 w 7637862"/>
                          <a:gd name="connsiteY5" fmla="*/ 0 h 1542318"/>
                          <a:gd name="connsiteX6" fmla="*/ 3154048 w 7637862"/>
                          <a:gd name="connsiteY6" fmla="*/ 0 h 1542318"/>
                          <a:gd name="connsiteX7" fmla="*/ 3890168 w 7637862"/>
                          <a:gd name="connsiteY7" fmla="*/ 0 h 1542318"/>
                          <a:gd name="connsiteX8" fmla="*/ 4341339 w 7637862"/>
                          <a:gd name="connsiteY8" fmla="*/ 0 h 1542318"/>
                          <a:gd name="connsiteX9" fmla="*/ 5077459 w 7637862"/>
                          <a:gd name="connsiteY9" fmla="*/ 0 h 1542318"/>
                          <a:gd name="connsiteX10" fmla="*/ 5457393 w 7637862"/>
                          <a:gd name="connsiteY10" fmla="*/ 0 h 1542318"/>
                          <a:gd name="connsiteX11" fmla="*/ 6051038 w 7637862"/>
                          <a:gd name="connsiteY11" fmla="*/ 0 h 1542318"/>
                          <a:gd name="connsiteX12" fmla="*/ 6644684 w 7637862"/>
                          <a:gd name="connsiteY12" fmla="*/ 0 h 1542318"/>
                          <a:gd name="connsiteX13" fmla="*/ 7380804 w 7637862"/>
                          <a:gd name="connsiteY13" fmla="*/ 0 h 1542318"/>
                          <a:gd name="connsiteX14" fmla="*/ 7637862 w 7637862"/>
                          <a:gd name="connsiteY14" fmla="*/ 257058 h 1542318"/>
                          <a:gd name="connsiteX15" fmla="*/ 7637862 w 7637862"/>
                          <a:gd name="connsiteY15" fmla="*/ 771159 h 1542318"/>
                          <a:gd name="connsiteX16" fmla="*/ 7637862 w 7637862"/>
                          <a:gd name="connsiteY16" fmla="*/ 1285260 h 1542318"/>
                          <a:gd name="connsiteX17" fmla="*/ 7380804 w 7637862"/>
                          <a:gd name="connsiteY17" fmla="*/ 1542318 h 1542318"/>
                          <a:gd name="connsiteX18" fmla="*/ 6715921 w 7637862"/>
                          <a:gd name="connsiteY18" fmla="*/ 1542318 h 1542318"/>
                          <a:gd name="connsiteX19" fmla="*/ 6264750 w 7637862"/>
                          <a:gd name="connsiteY19" fmla="*/ 1542318 h 1542318"/>
                          <a:gd name="connsiteX20" fmla="*/ 5528630 w 7637862"/>
                          <a:gd name="connsiteY20" fmla="*/ 1542318 h 1542318"/>
                          <a:gd name="connsiteX21" fmla="*/ 4934985 w 7637862"/>
                          <a:gd name="connsiteY21" fmla="*/ 1542318 h 1542318"/>
                          <a:gd name="connsiteX22" fmla="*/ 4483814 w 7637862"/>
                          <a:gd name="connsiteY22" fmla="*/ 1542318 h 1542318"/>
                          <a:gd name="connsiteX23" fmla="*/ 3890168 w 7637862"/>
                          <a:gd name="connsiteY23" fmla="*/ 1542318 h 1542318"/>
                          <a:gd name="connsiteX24" fmla="*/ 3510235 w 7637862"/>
                          <a:gd name="connsiteY24" fmla="*/ 1542318 h 1542318"/>
                          <a:gd name="connsiteX25" fmla="*/ 3130302 w 7637862"/>
                          <a:gd name="connsiteY25" fmla="*/ 1542318 h 1542318"/>
                          <a:gd name="connsiteX26" fmla="*/ 2536657 w 7637862"/>
                          <a:gd name="connsiteY26" fmla="*/ 1542318 h 1542318"/>
                          <a:gd name="connsiteX27" fmla="*/ 2085486 w 7637862"/>
                          <a:gd name="connsiteY27" fmla="*/ 1542318 h 1542318"/>
                          <a:gd name="connsiteX28" fmla="*/ 1420603 w 7637862"/>
                          <a:gd name="connsiteY28" fmla="*/ 1542318 h 1542318"/>
                          <a:gd name="connsiteX29" fmla="*/ 969433 w 7637862"/>
                          <a:gd name="connsiteY29" fmla="*/ 1542318 h 1542318"/>
                          <a:gd name="connsiteX30" fmla="*/ 257058 w 7637862"/>
                          <a:gd name="connsiteY30" fmla="*/ 1542318 h 1542318"/>
                          <a:gd name="connsiteX31" fmla="*/ 0 w 7637862"/>
                          <a:gd name="connsiteY31" fmla="*/ 1285260 h 1542318"/>
                          <a:gd name="connsiteX32" fmla="*/ 0 w 7637862"/>
                          <a:gd name="connsiteY32" fmla="*/ 760877 h 1542318"/>
                          <a:gd name="connsiteX33" fmla="*/ 0 w 7637862"/>
                          <a:gd name="connsiteY33" fmla="*/ 257058 h 15423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637862" h="1542318" extrusionOk="0">
                            <a:moveTo>
                              <a:pt x="0" y="257058"/>
                            </a:moveTo>
                            <a:cubicBezTo>
                              <a:pt x="-15974" y="105236"/>
                              <a:pt x="94185" y="7845"/>
                              <a:pt x="257058" y="0"/>
                            </a:cubicBezTo>
                            <a:cubicBezTo>
                              <a:pt x="420123" y="-21775"/>
                              <a:pt x="696084" y="52191"/>
                              <a:pt x="993178" y="0"/>
                            </a:cubicBezTo>
                            <a:cubicBezTo>
                              <a:pt x="1290272" y="-52191"/>
                              <a:pt x="1272512" y="37427"/>
                              <a:pt x="1515586" y="0"/>
                            </a:cubicBezTo>
                            <a:cubicBezTo>
                              <a:pt x="1758660" y="-37427"/>
                              <a:pt x="1873505" y="17614"/>
                              <a:pt x="1966757" y="0"/>
                            </a:cubicBezTo>
                            <a:cubicBezTo>
                              <a:pt x="2060009" y="-17614"/>
                              <a:pt x="2412244" y="42233"/>
                              <a:pt x="2631640" y="0"/>
                            </a:cubicBezTo>
                            <a:cubicBezTo>
                              <a:pt x="2851036" y="-42233"/>
                              <a:pt x="3011646" y="25849"/>
                              <a:pt x="3154048" y="0"/>
                            </a:cubicBezTo>
                            <a:cubicBezTo>
                              <a:pt x="3296450" y="-25849"/>
                              <a:pt x="3616853" y="8677"/>
                              <a:pt x="3890168" y="0"/>
                            </a:cubicBezTo>
                            <a:cubicBezTo>
                              <a:pt x="4163483" y="-8677"/>
                              <a:pt x="4172102" y="32441"/>
                              <a:pt x="4341339" y="0"/>
                            </a:cubicBezTo>
                            <a:cubicBezTo>
                              <a:pt x="4510576" y="-32441"/>
                              <a:pt x="4747276" y="51022"/>
                              <a:pt x="5077459" y="0"/>
                            </a:cubicBezTo>
                            <a:cubicBezTo>
                              <a:pt x="5407642" y="-51022"/>
                              <a:pt x="5352857" y="31448"/>
                              <a:pt x="5457393" y="0"/>
                            </a:cubicBezTo>
                            <a:cubicBezTo>
                              <a:pt x="5561929" y="-31448"/>
                              <a:pt x="5757047" y="58717"/>
                              <a:pt x="6051038" y="0"/>
                            </a:cubicBezTo>
                            <a:cubicBezTo>
                              <a:pt x="6345030" y="-58717"/>
                              <a:pt x="6358773" y="51742"/>
                              <a:pt x="6644684" y="0"/>
                            </a:cubicBezTo>
                            <a:cubicBezTo>
                              <a:pt x="6930595" y="-51742"/>
                              <a:pt x="7225051" y="81087"/>
                              <a:pt x="7380804" y="0"/>
                            </a:cubicBezTo>
                            <a:cubicBezTo>
                              <a:pt x="7546444" y="28995"/>
                              <a:pt x="7666830" y="89726"/>
                              <a:pt x="7637862" y="257058"/>
                            </a:cubicBezTo>
                            <a:cubicBezTo>
                              <a:pt x="7641154" y="388543"/>
                              <a:pt x="7579229" y="589169"/>
                              <a:pt x="7637862" y="771159"/>
                            </a:cubicBezTo>
                            <a:cubicBezTo>
                              <a:pt x="7696495" y="953149"/>
                              <a:pt x="7576747" y="1084081"/>
                              <a:pt x="7637862" y="1285260"/>
                            </a:cubicBezTo>
                            <a:cubicBezTo>
                              <a:pt x="7623510" y="1397974"/>
                              <a:pt x="7524963" y="1512693"/>
                              <a:pt x="7380804" y="1542318"/>
                            </a:cubicBezTo>
                            <a:cubicBezTo>
                              <a:pt x="7209128" y="1546061"/>
                              <a:pt x="7013313" y="1521518"/>
                              <a:pt x="6715921" y="1542318"/>
                            </a:cubicBezTo>
                            <a:cubicBezTo>
                              <a:pt x="6418529" y="1563118"/>
                              <a:pt x="6355136" y="1523248"/>
                              <a:pt x="6264750" y="1542318"/>
                            </a:cubicBezTo>
                            <a:cubicBezTo>
                              <a:pt x="6174364" y="1561388"/>
                              <a:pt x="5854197" y="1483524"/>
                              <a:pt x="5528630" y="1542318"/>
                            </a:cubicBezTo>
                            <a:cubicBezTo>
                              <a:pt x="5203063" y="1601112"/>
                              <a:pt x="5093865" y="1494482"/>
                              <a:pt x="4934985" y="1542318"/>
                            </a:cubicBezTo>
                            <a:cubicBezTo>
                              <a:pt x="4776106" y="1590154"/>
                              <a:pt x="4611421" y="1524805"/>
                              <a:pt x="4483814" y="1542318"/>
                            </a:cubicBezTo>
                            <a:cubicBezTo>
                              <a:pt x="4356207" y="1559831"/>
                              <a:pt x="4084469" y="1523528"/>
                              <a:pt x="3890168" y="1542318"/>
                            </a:cubicBezTo>
                            <a:cubicBezTo>
                              <a:pt x="3695867" y="1561108"/>
                              <a:pt x="3609343" y="1514465"/>
                              <a:pt x="3510235" y="1542318"/>
                            </a:cubicBezTo>
                            <a:cubicBezTo>
                              <a:pt x="3411127" y="1570171"/>
                              <a:pt x="3222089" y="1496845"/>
                              <a:pt x="3130302" y="1542318"/>
                            </a:cubicBezTo>
                            <a:cubicBezTo>
                              <a:pt x="3038515" y="1587791"/>
                              <a:pt x="2794820" y="1504602"/>
                              <a:pt x="2536657" y="1542318"/>
                            </a:cubicBezTo>
                            <a:cubicBezTo>
                              <a:pt x="2278495" y="1580034"/>
                              <a:pt x="2271783" y="1520640"/>
                              <a:pt x="2085486" y="1542318"/>
                            </a:cubicBezTo>
                            <a:cubicBezTo>
                              <a:pt x="1899189" y="1563996"/>
                              <a:pt x="1597402" y="1518044"/>
                              <a:pt x="1420603" y="1542318"/>
                            </a:cubicBezTo>
                            <a:cubicBezTo>
                              <a:pt x="1243804" y="1566592"/>
                              <a:pt x="1164316" y="1499693"/>
                              <a:pt x="969433" y="1542318"/>
                            </a:cubicBezTo>
                            <a:cubicBezTo>
                              <a:pt x="774550" y="1584943"/>
                              <a:pt x="562750" y="1534842"/>
                              <a:pt x="257058" y="1542318"/>
                            </a:cubicBezTo>
                            <a:cubicBezTo>
                              <a:pt x="105329" y="1552197"/>
                              <a:pt x="-17830" y="1465385"/>
                              <a:pt x="0" y="1285260"/>
                            </a:cubicBezTo>
                            <a:cubicBezTo>
                              <a:pt x="-754" y="1118784"/>
                              <a:pt x="44058" y="898652"/>
                              <a:pt x="0" y="760877"/>
                            </a:cubicBezTo>
                            <a:cubicBezTo>
                              <a:pt x="-44058" y="623102"/>
                              <a:pt x="58563" y="494580"/>
                              <a:pt x="0" y="257058"/>
                            </a:cubicBezTo>
                            <a:close/>
                          </a:path>
                        </a:pathLst>
                      </a:custGeom>
                      <ask:type>
                        <ask:lineSketchScribble/>
                      </ask:type>
                    </ask:lineSketchStyleProps>
                  </a:ext>
                </a:extLst>
              </a:ln>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B5E6F1E7-D086-3384-A1EE-C3B6E117EDE2}"/>
              </a:ext>
            </a:extLst>
          </p:cNvPr>
          <p:cNvSpPr>
            <a:spLocks noGrp="1"/>
          </p:cNvSpPr>
          <p:nvPr>
            <p:ph type="sldNum" sz="quarter" idx="4"/>
          </p:nvPr>
        </p:nvSpPr>
        <p:spPr/>
        <p:txBody>
          <a:bodyPr/>
          <a:lstStyle/>
          <a:p>
            <a:fld id="{94702B7C-F565-1C47-90E3-321BD985AFCD}" type="slidenum">
              <a:rPr kumimoji="1" lang="zh-CN" altLang="en-US" smtClean="0"/>
              <a:pPr/>
              <a:t>18</a:t>
            </a:fld>
            <a:endParaRPr kumimoji="1" lang="zh-CN" altLang="en-US" dirty="0"/>
          </a:p>
        </p:txBody>
      </p:sp>
      <p:sp>
        <p:nvSpPr>
          <p:cNvPr id="103" name="文本框 102">
            <a:extLst>
              <a:ext uri="{FF2B5EF4-FFF2-40B4-BE49-F238E27FC236}">
                <a16:creationId xmlns:a16="http://schemas.microsoft.com/office/drawing/2014/main" id="{67DC457B-55D7-7A56-6B13-BA9A1D18A3B3}"/>
              </a:ext>
            </a:extLst>
          </p:cNvPr>
          <p:cNvSpPr txBox="1"/>
          <p:nvPr/>
        </p:nvSpPr>
        <p:spPr>
          <a:xfrm>
            <a:off x="4157038"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07" name="灯片编号占位符 5">
            <a:extLst>
              <a:ext uri="{FF2B5EF4-FFF2-40B4-BE49-F238E27FC236}">
                <a16:creationId xmlns:a16="http://schemas.microsoft.com/office/drawing/2014/main" id="{8E216A87-4A47-839B-07A0-CF94AD6D664A}"/>
              </a:ext>
            </a:extLst>
          </p:cNvPr>
          <p:cNvSpPr txBox="1">
            <a:spLocks/>
          </p:cNvSpPr>
          <p:nvPr/>
        </p:nvSpPr>
        <p:spPr>
          <a:xfrm>
            <a:off x="11652000" y="6318000"/>
            <a:ext cx="540000" cy="540000"/>
          </a:xfrm>
          <a:prstGeom prst="rect">
            <a:avLst/>
          </a:prstGeom>
        </p:spPr>
        <p:txBody>
          <a:bodyPr anchor="ctr"/>
          <a:lstStyle>
            <a:defPPr>
              <a:defRPr lang="zh-CN"/>
            </a:defPPr>
            <a:lvl1pPr marL="0" algn="ctr" defTabSz="914400" rtl="0" eaLnBrk="1" latinLnBrk="0" hangingPunct="1">
              <a:defRPr sz="1600" b="0" kern="1200">
                <a:solidFill>
                  <a:schemeClr val="bg1">
                    <a:lumMod val="50000"/>
                  </a:schemeClr>
                </a:solidFill>
                <a:latin typeface="Linux Libertine" panose="02000503000000000000" pitchFamily="2" charset="0"/>
                <a:ea typeface="+mn-ea"/>
                <a:cs typeface="Linux Libertine" panose="02000503000000000000"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4702B7C-F565-1C47-90E3-321BD985AFCD}" type="slidenum">
              <a:rPr kumimoji="1" lang="zh-CN" altLang="en-US" smtClean="0"/>
              <a:pPr/>
              <a:t>18</a:t>
            </a:fld>
            <a:endParaRPr kumimoji="1" lang="zh-CN" altLang="en-US" dirty="0"/>
          </a:p>
        </p:txBody>
      </p:sp>
      <p:sp>
        <p:nvSpPr>
          <p:cNvPr id="109" name="文本框 108">
            <a:extLst>
              <a:ext uri="{FF2B5EF4-FFF2-40B4-BE49-F238E27FC236}">
                <a16:creationId xmlns:a16="http://schemas.microsoft.com/office/drawing/2014/main" id="{3F2B37ED-C430-48C6-E977-4BD779EC6BDF}"/>
              </a:ext>
            </a:extLst>
          </p:cNvPr>
          <p:cNvSpPr txBox="1"/>
          <p:nvPr/>
        </p:nvSpPr>
        <p:spPr>
          <a:xfrm>
            <a:off x="5382259"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11" name="文本框 110">
            <a:extLst>
              <a:ext uri="{FF2B5EF4-FFF2-40B4-BE49-F238E27FC236}">
                <a16:creationId xmlns:a16="http://schemas.microsoft.com/office/drawing/2014/main" id="{5CCDDDA8-EC24-FA78-DFD1-C2713820F36A}"/>
              </a:ext>
            </a:extLst>
          </p:cNvPr>
          <p:cNvSpPr txBox="1"/>
          <p:nvPr/>
        </p:nvSpPr>
        <p:spPr>
          <a:xfrm>
            <a:off x="6607480"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12" name="文本框 111">
            <a:extLst>
              <a:ext uri="{FF2B5EF4-FFF2-40B4-BE49-F238E27FC236}">
                <a16:creationId xmlns:a16="http://schemas.microsoft.com/office/drawing/2014/main" id="{21465B86-D851-A725-7B89-F89CB8472532}"/>
              </a:ext>
            </a:extLst>
          </p:cNvPr>
          <p:cNvSpPr txBox="1"/>
          <p:nvPr/>
        </p:nvSpPr>
        <p:spPr>
          <a:xfrm>
            <a:off x="415703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114" name="文本框 113">
            <a:extLst>
              <a:ext uri="{FF2B5EF4-FFF2-40B4-BE49-F238E27FC236}">
                <a16:creationId xmlns:a16="http://schemas.microsoft.com/office/drawing/2014/main" id="{6640D515-1AB0-1CC6-9673-A8F73503C8A2}"/>
              </a:ext>
            </a:extLst>
          </p:cNvPr>
          <p:cNvSpPr txBox="1"/>
          <p:nvPr/>
        </p:nvSpPr>
        <p:spPr>
          <a:xfrm>
            <a:off x="4165387" y="2934430"/>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115" name="文本框 114">
            <a:extLst>
              <a:ext uri="{FF2B5EF4-FFF2-40B4-BE49-F238E27FC236}">
                <a16:creationId xmlns:a16="http://schemas.microsoft.com/office/drawing/2014/main" id="{00395F8E-E58C-7FF3-D6B4-8BAB447D25A4}"/>
              </a:ext>
            </a:extLst>
          </p:cNvPr>
          <p:cNvSpPr txBox="1"/>
          <p:nvPr/>
        </p:nvSpPr>
        <p:spPr>
          <a:xfrm>
            <a:off x="6607480" y="2937722"/>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i</a:t>
            </a:r>
            <a:r>
              <a:rPr lang="en-US" altLang="zh-CN" sz="1700" dirty="0"/>
              <a:t>)</a:t>
            </a:r>
            <a:endParaRPr lang="zh-CN" altLang="en-US" sz="1700" dirty="0"/>
          </a:p>
        </p:txBody>
      </p:sp>
      <p:sp>
        <p:nvSpPr>
          <p:cNvPr id="116" name="文本框 115">
            <a:extLst>
              <a:ext uri="{FF2B5EF4-FFF2-40B4-BE49-F238E27FC236}">
                <a16:creationId xmlns:a16="http://schemas.microsoft.com/office/drawing/2014/main" id="{7C9CD359-FC05-0D2F-05DA-0C027031F738}"/>
              </a:ext>
            </a:extLst>
          </p:cNvPr>
          <p:cNvSpPr txBox="1"/>
          <p:nvPr/>
        </p:nvSpPr>
        <p:spPr>
          <a:xfrm>
            <a:off x="4166229" y="3455567"/>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j</a:t>
            </a:r>
            <a:r>
              <a:rPr lang="en-US" altLang="zh-CN" sz="1700" dirty="0"/>
              <a:t>)</a:t>
            </a:r>
            <a:endParaRPr lang="zh-CN" altLang="en-US" sz="1700" dirty="0"/>
          </a:p>
        </p:txBody>
      </p:sp>
      <p:sp>
        <p:nvSpPr>
          <p:cNvPr id="117" name="文本框 116">
            <a:extLst>
              <a:ext uri="{FF2B5EF4-FFF2-40B4-BE49-F238E27FC236}">
                <a16:creationId xmlns:a16="http://schemas.microsoft.com/office/drawing/2014/main" id="{18297FB3-155A-B0FD-4263-92D30C801451}"/>
              </a:ext>
            </a:extLst>
          </p:cNvPr>
          <p:cNvSpPr txBox="1"/>
          <p:nvPr/>
        </p:nvSpPr>
        <p:spPr>
          <a:xfrm>
            <a:off x="4165387"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118" name="文本框 117">
            <a:extLst>
              <a:ext uri="{FF2B5EF4-FFF2-40B4-BE49-F238E27FC236}">
                <a16:creationId xmlns:a16="http://schemas.microsoft.com/office/drawing/2014/main" id="{D75F0588-A1C8-E386-E696-F4DD6CA37CB5}"/>
              </a:ext>
            </a:extLst>
          </p:cNvPr>
          <p:cNvSpPr txBox="1"/>
          <p:nvPr/>
        </p:nvSpPr>
        <p:spPr>
          <a:xfrm>
            <a:off x="5386734"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119" name="文本框 118">
            <a:extLst>
              <a:ext uri="{FF2B5EF4-FFF2-40B4-BE49-F238E27FC236}">
                <a16:creationId xmlns:a16="http://schemas.microsoft.com/office/drawing/2014/main" id="{71914C02-0005-BA9A-E2D7-5E390F1F6D13}"/>
              </a:ext>
            </a:extLst>
          </p:cNvPr>
          <p:cNvSpPr txBox="1"/>
          <p:nvPr/>
        </p:nvSpPr>
        <p:spPr>
          <a:xfrm>
            <a:off x="538540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120" name="文本框 119">
            <a:extLst>
              <a:ext uri="{FF2B5EF4-FFF2-40B4-BE49-F238E27FC236}">
                <a16:creationId xmlns:a16="http://schemas.microsoft.com/office/drawing/2014/main" id="{859BFB85-0105-5A39-0EFD-C02EAFA4F2DB}"/>
              </a:ext>
            </a:extLst>
          </p:cNvPr>
          <p:cNvSpPr txBox="1"/>
          <p:nvPr/>
        </p:nvSpPr>
        <p:spPr>
          <a:xfrm>
            <a:off x="6611003"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121" name="直线箭头连接符 120">
            <a:extLst>
              <a:ext uri="{FF2B5EF4-FFF2-40B4-BE49-F238E27FC236}">
                <a16:creationId xmlns:a16="http://schemas.microsoft.com/office/drawing/2014/main" id="{7C78D453-DE19-6CD2-FB01-8E893DA9D3AD}"/>
              </a:ext>
            </a:extLst>
          </p:cNvPr>
          <p:cNvCxnSpPr>
            <a:cxnSpLocks/>
            <a:stCxn id="103" idx="2"/>
            <a:endCxn id="112" idx="0"/>
          </p:cNvCxnSpPr>
          <p:nvPr/>
        </p:nvCxnSpPr>
        <p:spPr>
          <a:xfrm>
            <a:off x="4713238"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直线箭头连接符 122">
            <a:extLst>
              <a:ext uri="{FF2B5EF4-FFF2-40B4-BE49-F238E27FC236}">
                <a16:creationId xmlns:a16="http://schemas.microsoft.com/office/drawing/2014/main" id="{D458A430-A0DA-2D25-9948-F88585107984}"/>
              </a:ext>
            </a:extLst>
          </p:cNvPr>
          <p:cNvCxnSpPr>
            <a:cxnSpLocks/>
            <a:stCxn id="112" idx="2"/>
            <a:endCxn id="114" idx="0"/>
          </p:cNvCxnSpPr>
          <p:nvPr/>
        </p:nvCxnSpPr>
        <p:spPr>
          <a:xfrm>
            <a:off x="4713238" y="2767236"/>
            <a:ext cx="83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直线箭头连接符 123">
            <a:extLst>
              <a:ext uri="{FF2B5EF4-FFF2-40B4-BE49-F238E27FC236}">
                <a16:creationId xmlns:a16="http://schemas.microsoft.com/office/drawing/2014/main" id="{50D63101-1C77-B50E-AA24-19372CB2E900}"/>
              </a:ext>
            </a:extLst>
          </p:cNvPr>
          <p:cNvCxnSpPr>
            <a:cxnSpLocks/>
            <a:stCxn id="114" idx="2"/>
            <a:endCxn id="116" idx="0"/>
          </p:cNvCxnSpPr>
          <p:nvPr/>
        </p:nvCxnSpPr>
        <p:spPr>
          <a:xfrm>
            <a:off x="4721587" y="3288373"/>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线箭头连接符 124">
            <a:extLst>
              <a:ext uri="{FF2B5EF4-FFF2-40B4-BE49-F238E27FC236}">
                <a16:creationId xmlns:a16="http://schemas.microsoft.com/office/drawing/2014/main" id="{2A166B1D-608F-B111-9E4D-B7E836FF2A90}"/>
              </a:ext>
            </a:extLst>
          </p:cNvPr>
          <p:cNvCxnSpPr>
            <a:cxnSpLocks/>
            <a:stCxn id="116" idx="2"/>
            <a:endCxn id="117" idx="0"/>
          </p:cNvCxnSpPr>
          <p:nvPr/>
        </p:nvCxnSpPr>
        <p:spPr>
          <a:xfrm flipH="1">
            <a:off x="4721587" y="3809510"/>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直线箭头连接符 125">
            <a:extLst>
              <a:ext uri="{FF2B5EF4-FFF2-40B4-BE49-F238E27FC236}">
                <a16:creationId xmlns:a16="http://schemas.microsoft.com/office/drawing/2014/main" id="{D3CB20AD-CAC2-4B6F-6D06-CEA4F32F7ADD}"/>
              </a:ext>
            </a:extLst>
          </p:cNvPr>
          <p:cNvCxnSpPr>
            <a:cxnSpLocks/>
            <a:stCxn id="116" idx="2"/>
            <a:endCxn id="118" idx="0"/>
          </p:cNvCxnSpPr>
          <p:nvPr/>
        </p:nvCxnSpPr>
        <p:spPr>
          <a:xfrm>
            <a:off x="4722429" y="3809510"/>
            <a:ext cx="1220505"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直线箭头连接符 126">
            <a:extLst>
              <a:ext uri="{FF2B5EF4-FFF2-40B4-BE49-F238E27FC236}">
                <a16:creationId xmlns:a16="http://schemas.microsoft.com/office/drawing/2014/main" id="{E25D4191-7A9D-ED60-E8AE-E1F77888CF7F}"/>
              </a:ext>
            </a:extLst>
          </p:cNvPr>
          <p:cNvCxnSpPr>
            <a:cxnSpLocks/>
            <a:stCxn id="116" idx="2"/>
            <a:endCxn id="120" idx="0"/>
          </p:cNvCxnSpPr>
          <p:nvPr/>
        </p:nvCxnSpPr>
        <p:spPr>
          <a:xfrm>
            <a:off x="4722429" y="3809510"/>
            <a:ext cx="2444774"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线箭头连接符 127">
            <a:extLst>
              <a:ext uri="{FF2B5EF4-FFF2-40B4-BE49-F238E27FC236}">
                <a16:creationId xmlns:a16="http://schemas.microsoft.com/office/drawing/2014/main" id="{9C526EE7-842E-AD3C-5D06-F7ED5EEE73DC}"/>
              </a:ext>
            </a:extLst>
          </p:cNvPr>
          <p:cNvCxnSpPr>
            <a:cxnSpLocks/>
            <a:stCxn id="109" idx="2"/>
            <a:endCxn id="119" idx="0"/>
          </p:cNvCxnSpPr>
          <p:nvPr/>
        </p:nvCxnSpPr>
        <p:spPr>
          <a:xfrm>
            <a:off x="5938459" y="2246099"/>
            <a:ext cx="31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线箭头连接符 128">
            <a:extLst>
              <a:ext uri="{FF2B5EF4-FFF2-40B4-BE49-F238E27FC236}">
                <a16:creationId xmlns:a16="http://schemas.microsoft.com/office/drawing/2014/main" id="{038C7C7A-D5A3-F289-A69E-01EE607CC47E}"/>
              </a:ext>
            </a:extLst>
          </p:cNvPr>
          <p:cNvCxnSpPr>
            <a:cxnSpLocks/>
            <a:stCxn id="111" idx="2"/>
            <a:endCxn id="115" idx="0"/>
          </p:cNvCxnSpPr>
          <p:nvPr/>
        </p:nvCxnSpPr>
        <p:spPr>
          <a:xfrm>
            <a:off x="7163680"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直线箭头连接符 129">
            <a:extLst>
              <a:ext uri="{FF2B5EF4-FFF2-40B4-BE49-F238E27FC236}">
                <a16:creationId xmlns:a16="http://schemas.microsoft.com/office/drawing/2014/main" id="{C1804F81-2C8E-C558-EDE5-AC640992B358}"/>
              </a:ext>
            </a:extLst>
          </p:cNvPr>
          <p:cNvCxnSpPr>
            <a:cxnSpLocks/>
            <a:stCxn id="119" idx="2"/>
            <a:endCxn id="115" idx="0"/>
          </p:cNvCxnSpPr>
          <p:nvPr/>
        </p:nvCxnSpPr>
        <p:spPr>
          <a:xfrm>
            <a:off x="5941608" y="2767236"/>
            <a:ext cx="1222072" cy="1704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线箭头连接符 130">
            <a:extLst>
              <a:ext uri="{FF2B5EF4-FFF2-40B4-BE49-F238E27FC236}">
                <a16:creationId xmlns:a16="http://schemas.microsoft.com/office/drawing/2014/main" id="{15557845-2278-609A-BF04-D06565E78E07}"/>
              </a:ext>
            </a:extLst>
          </p:cNvPr>
          <p:cNvCxnSpPr>
            <a:cxnSpLocks/>
            <a:stCxn id="115" idx="2"/>
            <a:endCxn id="116" idx="0"/>
          </p:cNvCxnSpPr>
          <p:nvPr/>
        </p:nvCxnSpPr>
        <p:spPr>
          <a:xfrm flipH="1">
            <a:off x="4722429" y="3291665"/>
            <a:ext cx="2441251" cy="1639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连接符 132">
            <a:extLst>
              <a:ext uri="{FF2B5EF4-FFF2-40B4-BE49-F238E27FC236}">
                <a16:creationId xmlns:a16="http://schemas.microsoft.com/office/drawing/2014/main" id="{256EFE4E-08B7-D0F5-B484-054E8D5CA80D}"/>
              </a:ext>
            </a:extLst>
          </p:cNvPr>
          <p:cNvCxnSpPr>
            <a:cxnSpLocks/>
          </p:cNvCxnSpPr>
          <p:nvPr/>
        </p:nvCxnSpPr>
        <p:spPr>
          <a:xfrm>
            <a:off x="7932839" y="1338308"/>
            <a:ext cx="0" cy="3659577"/>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134" name="文本框 133">
            <a:extLst>
              <a:ext uri="{FF2B5EF4-FFF2-40B4-BE49-F238E27FC236}">
                <a16:creationId xmlns:a16="http://schemas.microsoft.com/office/drawing/2014/main" id="{E9F3D746-7C94-8F90-EE0C-461687AA6ACD}"/>
              </a:ext>
            </a:extLst>
          </p:cNvPr>
          <p:cNvSpPr txBox="1"/>
          <p:nvPr/>
        </p:nvSpPr>
        <p:spPr>
          <a:xfrm>
            <a:off x="8117401"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37" name="圆角矩形 136">
            <a:extLst>
              <a:ext uri="{FF2B5EF4-FFF2-40B4-BE49-F238E27FC236}">
                <a16:creationId xmlns:a16="http://schemas.microsoft.com/office/drawing/2014/main" id="{A6BF8DA1-5A80-E04A-36D5-DDACC4CA229C}"/>
              </a:ext>
            </a:extLst>
          </p:cNvPr>
          <p:cNvSpPr/>
          <p:nvPr/>
        </p:nvSpPr>
        <p:spPr>
          <a:xfrm>
            <a:off x="9355174" y="139993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1-CFA</a:t>
            </a:r>
            <a:endParaRPr kumimoji="1" lang="zh-CN" altLang="en-US" b="1" dirty="0">
              <a:solidFill>
                <a:schemeClr val="bg1"/>
              </a:solidFill>
              <a:latin typeface="Inconsolata" panose="020B0609030003000000" pitchFamily="49" charset="0"/>
            </a:endParaRPr>
          </a:p>
        </p:txBody>
      </p:sp>
      <p:sp>
        <p:nvSpPr>
          <p:cNvPr id="138" name="文本框 137">
            <a:extLst>
              <a:ext uri="{FF2B5EF4-FFF2-40B4-BE49-F238E27FC236}">
                <a16:creationId xmlns:a16="http://schemas.microsoft.com/office/drawing/2014/main" id="{545BD8BC-3772-881A-67B7-EED9FE369A93}"/>
              </a:ext>
            </a:extLst>
          </p:cNvPr>
          <p:cNvSpPr txBox="1"/>
          <p:nvPr/>
        </p:nvSpPr>
        <p:spPr>
          <a:xfrm>
            <a:off x="9342622"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39" name="文本框 138">
            <a:extLst>
              <a:ext uri="{FF2B5EF4-FFF2-40B4-BE49-F238E27FC236}">
                <a16:creationId xmlns:a16="http://schemas.microsoft.com/office/drawing/2014/main" id="{FF41C8E1-27BC-5C36-187B-BAD065950D77}"/>
              </a:ext>
            </a:extLst>
          </p:cNvPr>
          <p:cNvSpPr txBox="1"/>
          <p:nvPr/>
        </p:nvSpPr>
        <p:spPr>
          <a:xfrm>
            <a:off x="10567843"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40" name="文本框 139">
            <a:extLst>
              <a:ext uri="{FF2B5EF4-FFF2-40B4-BE49-F238E27FC236}">
                <a16:creationId xmlns:a16="http://schemas.microsoft.com/office/drawing/2014/main" id="{CB86D36E-904E-7EA3-554E-DE65AFF489DD}"/>
              </a:ext>
            </a:extLst>
          </p:cNvPr>
          <p:cNvSpPr txBox="1"/>
          <p:nvPr/>
        </p:nvSpPr>
        <p:spPr>
          <a:xfrm>
            <a:off x="8117401"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141" name="文本框 140">
            <a:extLst>
              <a:ext uri="{FF2B5EF4-FFF2-40B4-BE49-F238E27FC236}">
                <a16:creationId xmlns:a16="http://schemas.microsoft.com/office/drawing/2014/main" id="{A690A927-B2C9-4E2B-08DD-E6990B9D4E8C}"/>
              </a:ext>
            </a:extLst>
          </p:cNvPr>
          <p:cNvSpPr txBox="1"/>
          <p:nvPr/>
        </p:nvSpPr>
        <p:spPr>
          <a:xfrm>
            <a:off x="8125750" y="2934430"/>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142" name="文本框 141">
            <a:extLst>
              <a:ext uri="{FF2B5EF4-FFF2-40B4-BE49-F238E27FC236}">
                <a16:creationId xmlns:a16="http://schemas.microsoft.com/office/drawing/2014/main" id="{EFEF5249-8B94-D1BB-027B-2DFE495FDD0F}"/>
              </a:ext>
            </a:extLst>
          </p:cNvPr>
          <p:cNvSpPr txBox="1"/>
          <p:nvPr/>
        </p:nvSpPr>
        <p:spPr>
          <a:xfrm>
            <a:off x="10567843" y="2937722"/>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g2</a:t>
            </a:r>
            <a:r>
              <a:rPr lang="en-US" altLang="zh-CN" sz="1700" dirty="0"/>
              <a:t>)</a:t>
            </a:r>
            <a:endParaRPr lang="zh-CN" altLang="en-US" sz="1700" dirty="0"/>
          </a:p>
        </p:txBody>
      </p:sp>
      <p:sp>
        <p:nvSpPr>
          <p:cNvPr id="143" name="文本框 142">
            <a:extLst>
              <a:ext uri="{FF2B5EF4-FFF2-40B4-BE49-F238E27FC236}">
                <a16:creationId xmlns:a16="http://schemas.microsoft.com/office/drawing/2014/main" id="{898D48CF-7B86-97F0-58D1-4BDFD3F15A84}"/>
              </a:ext>
            </a:extLst>
          </p:cNvPr>
          <p:cNvSpPr txBox="1"/>
          <p:nvPr/>
        </p:nvSpPr>
        <p:spPr>
          <a:xfrm>
            <a:off x="8126592" y="3455567"/>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f</a:t>
            </a:r>
            <a:r>
              <a:rPr lang="en-US" altLang="zh-CN" sz="1700" dirty="0"/>
              <a:t>)</a:t>
            </a:r>
            <a:endParaRPr lang="zh-CN" altLang="en-US" sz="1700" dirty="0"/>
          </a:p>
        </p:txBody>
      </p:sp>
      <p:sp>
        <p:nvSpPr>
          <p:cNvPr id="144" name="文本框 143">
            <a:extLst>
              <a:ext uri="{FF2B5EF4-FFF2-40B4-BE49-F238E27FC236}">
                <a16:creationId xmlns:a16="http://schemas.microsoft.com/office/drawing/2014/main" id="{57CC8954-17EC-6311-44DE-DD9421C8BC89}"/>
              </a:ext>
            </a:extLst>
          </p:cNvPr>
          <p:cNvSpPr txBox="1"/>
          <p:nvPr/>
        </p:nvSpPr>
        <p:spPr>
          <a:xfrm>
            <a:off x="8125750"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145" name="文本框 144">
            <a:extLst>
              <a:ext uri="{FF2B5EF4-FFF2-40B4-BE49-F238E27FC236}">
                <a16:creationId xmlns:a16="http://schemas.microsoft.com/office/drawing/2014/main" id="{BAC955E5-0C4D-449F-D144-D3F97BC40FD9}"/>
              </a:ext>
            </a:extLst>
          </p:cNvPr>
          <p:cNvSpPr txBox="1"/>
          <p:nvPr/>
        </p:nvSpPr>
        <p:spPr>
          <a:xfrm>
            <a:off x="9347097"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146" name="文本框 145">
            <a:extLst>
              <a:ext uri="{FF2B5EF4-FFF2-40B4-BE49-F238E27FC236}">
                <a16:creationId xmlns:a16="http://schemas.microsoft.com/office/drawing/2014/main" id="{062B583A-5522-F3C4-2E18-F4941853D636}"/>
              </a:ext>
            </a:extLst>
          </p:cNvPr>
          <p:cNvSpPr txBox="1"/>
          <p:nvPr/>
        </p:nvSpPr>
        <p:spPr>
          <a:xfrm>
            <a:off x="9345771"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147" name="文本框 146">
            <a:extLst>
              <a:ext uri="{FF2B5EF4-FFF2-40B4-BE49-F238E27FC236}">
                <a16:creationId xmlns:a16="http://schemas.microsoft.com/office/drawing/2014/main" id="{43394F9A-968D-3C54-25F1-0C3CAA33D0BC}"/>
              </a:ext>
            </a:extLst>
          </p:cNvPr>
          <p:cNvSpPr txBox="1"/>
          <p:nvPr/>
        </p:nvSpPr>
        <p:spPr>
          <a:xfrm>
            <a:off x="10571366"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148" name="直线箭头连接符 147">
            <a:extLst>
              <a:ext uri="{FF2B5EF4-FFF2-40B4-BE49-F238E27FC236}">
                <a16:creationId xmlns:a16="http://schemas.microsoft.com/office/drawing/2014/main" id="{75A7C07B-CB0B-4CF4-5AD8-EB62F5CDE064}"/>
              </a:ext>
            </a:extLst>
          </p:cNvPr>
          <p:cNvCxnSpPr>
            <a:cxnSpLocks/>
            <a:stCxn id="134" idx="2"/>
            <a:endCxn id="140" idx="0"/>
          </p:cNvCxnSpPr>
          <p:nvPr/>
        </p:nvCxnSpPr>
        <p:spPr>
          <a:xfrm>
            <a:off x="8673601"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直线箭头连接符 148">
            <a:extLst>
              <a:ext uri="{FF2B5EF4-FFF2-40B4-BE49-F238E27FC236}">
                <a16:creationId xmlns:a16="http://schemas.microsoft.com/office/drawing/2014/main" id="{52475E31-17F0-C93B-8A1C-76CAE4F65804}"/>
              </a:ext>
            </a:extLst>
          </p:cNvPr>
          <p:cNvCxnSpPr>
            <a:cxnSpLocks/>
            <a:stCxn id="140" idx="2"/>
            <a:endCxn id="141" idx="0"/>
          </p:cNvCxnSpPr>
          <p:nvPr/>
        </p:nvCxnSpPr>
        <p:spPr>
          <a:xfrm>
            <a:off x="8673601" y="2767236"/>
            <a:ext cx="83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直线箭头连接符 149">
            <a:extLst>
              <a:ext uri="{FF2B5EF4-FFF2-40B4-BE49-F238E27FC236}">
                <a16:creationId xmlns:a16="http://schemas.microsoft.com/office/drawing/2014/main" id="{972FEF4D-3CDE-9EA4-EA18-B819F21AAB44}"/>
              </a:ext>
            </a:extLst>
          </p:cNvPr>
          <p:cNvCxnSpPr>
            <a:cxnSpLocks/>
            <a:stCxn id="141" idx="2"/>
            <a:endCxn id="143" idx="0"/>
          </p:cNvCxnSpPr>
          <p:nvPr/>
        </p:nvCxnSpPr>
        <p:spPr>
          <a:xfrm>
            <a:off x="8681950" y="3288373"/>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线箭头连接符 150">
            <a:extLst>
              <a:ext uri="{FF2B5EF4-FFF2-40B4-BE49-F238E27FC236}">
                <a16:creationId xmlns:a16="http://schemas.microsoft.com/office/drawing/2014/main" id="{C78F6D91-C5F1-4B52-94B1-600E6CBB3354}"/>
              </a:ext>
            </a:extLst>
          </p:cNvPr>
          <p:cNvCxnSpPr>
            <a:cxnSpLocks/>
            <a:stCxn id="143" idx="2"/>
            <a:endCxn id="144" idx="0"/>
          </p:cNvCxnSpPr>
          <p:nvPr/>
        </p:nvCxnSpPr>
        <p:spPr>
          <a:xfrm flipH="1">
            <a:off x="8681950" y="3809510"/>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直线箭头连接符 151">
            <a:extLst>
              <a:ext uri="{FF2B5EF4-FFF2-40B4-BE49-F238E27FC236}">
                <a16:creationId xmlns:a16="http://schemas.microsoft.com/office/drawing/2014/main" id="{357468C9-349D-A132-13B3-0CCB03B734B3}"/>
              </a:ext>
            </a:extLst>
          </p:cNvPr>
          <p:cNvCxnSpPr>
            <a:cxnSpLocks/>
            <a:stCxn id="160" idx="2"/>
            <a:endCxn id="145" idx="0"/>
          </p:cNvCxnSpPr>
          <p:nvPr/>
        </p:nvCxnSpPr>
        <p:spPr>
          <a:xfrm flipH="1">
            <a:off x="9903297" y="3811156"/>
            <a:ext cx="1226659"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线箭头连接符 152">
            <a:extLst>
              <a:ext uri="{FF2B5EF4-FFF2-40B4-BE49-F238E27FC236}">
                <a16:creationId xmlns:a16="http://schemas.microsoft.com/office/drawing/2014/main" id="{FACC6353-31AE-A77E-8AA5-5E7E7B35DBB3}"/>
              </a:ext>
            </a:extLst>
          </p:cNvPr>
          <p:cNvCxnSpPr>
            <a:cxnSpLocks/>
            <a:stCxn id="160" idx="2"/>
            <a:endCxn id="147" idx="0"/>
          </p:cNvCxnSpPr>
          <p:nvPr/>
        </p:nvCxnSpPr>
        <p:spPr>
          <a:xfrm flipH="1">
            <a:off x="11127566" y="3811156"/>
            <a:ext cx="2390"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直线箭头连接符 153">
            <a:extLst>
              <a:ext uri="{FF2B5EF4-FFF2-40B4-BE49-F238E27FC236}">
                <a16:creationId xmlns:a16="http://schemas.microsoft.com/office/drawing/2014/main" id="{EDCEF79C-7577-90EA-00E1-0A1CF788DCEC}"/>
              </a:ext>
            </a:extLst>
          </p:cNvPr>
          <p:cNvCxnSpPr>
            <a:cxnSpLocks/>
            <a:stCxn id="138" idx="2"/>
            <a:endCxn id="146" idx="0"/>
          </p:cNvCxnSpPr>
          <p:nvPr/>
        </p:nvCxnSpPr>
        <p:spPr>
          <a:xfrm>
            <a:off x="9898822" y="2246099"/>
            <a:ext cx="31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直线箭头连接符 154">
            <a:extLst>
              <a:ext uri="{FF2B5EF4-FFF2-40B4-BE49-F238E27FC236}">
                <a16:creationId xmlns:a16="http://schemas.microsoft.com/office/drawing/2014/main" id="{292E946A-2612-467B-E9A2-9C668EF726C4}"/>
              </a:ext>
            </a:extLst>
          </p:cNvPr>
          <p:cNvCxnSpPr>
            <a:cxnSpLocks/>
            <a:stCxn id="139" idx="2"/>
            <a:endCxn id="142" idx="0"/>
          </p:cNvCxnSpPr>
          <p:nvPr/>
        </p:nvCxnSpPr>
        <p:spPr>
          <a:xfrm>
            <a:off x="11124043"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直线箭头连接符 155">
            <a:extLst>
              <a:ext uri="{FF2B5EF4-FFF2-40B4-BE49-F238E27FC236}">
                <a16:creationId xmlns:a16="http://schemas.microsoft.com/office/drawing/2014/main" id="{77795A31-A9C2-3BE6-FD94-9F7A43CB8697}"/>
              </a:ext>
            </a:extLst>
          </p:cNvPr>
          <p:cNvCxnSpPr>
            <a:cxnSpLocks/>
            <a:stCxn id="146" idx="2"/>
            <a:endCxn id="159" idx="0"/>
          </p:cNvCxnSpPr>
          <p:nvPr/>
        </p:nvCxnSpPr>
        <p:spPr>
          <a:xfrm flipH="1">
            <a:off x="9898822" y="2767236"/>
            <a:ext cx="3149" cy="1737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直线箭头连接符 156">
            <a:extLst>
              <a:ext uri="{FF2B5EF4-FFF2-40B4-BE49-F238E27FC236}">
                <a16:creationId xmlns:a16="http://schemas.microsoft.com/office/drawing/2014/main" id="{5CCB8BD0-4221-44AA-4FB3-06953C11F9E2}"/>
              </a:ext>
            </a:extLst>
          </p:cNvPr>
          <p:cNvCxnSpPr>
            <a:cxnSpLocks/>
            <a:stCxn id="142" idx="2"/>
            <a:endCxn id="160" idx="0"/>
          </p:cNvCxnSpPr>
          <p:nvPr/>
        </p:nvCxnSpPr>
        <p:spPr>
          <a:xfrm>
            <a:off x="11124043" y="3291665"/>
            <a:ext cx="5913"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9" name="文本框 158">
            <a:extLst>
              <a:ext uri="{FF2B5EF4-FFF2-40B4-BE49-F238E27FC236}">
                <a16:creationId xmlns:a16="http://schemas.microsoft.com/office/drawing/2014/main" id="{F027068F-EB38-498E-9A77-F90085BBC0A9}"/>
              </a:ext>
            </a:extLst>
          </p:cNvPr>
          <p:cNvSpPr txBox="1"/>
          <p:nvPr/>
        </p:nvSpPr>
        <p:spPr>
          <a:xfrm>
            <a:off x="9342622" y="2941014"/>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g1</a:t>
            </a:r>
            <a:r>
              <a:rPr lang="en-US" altLang="zh-CN" sz="1700" dirty="0"/>
              <a:t>)</a:t>
            </a:r>
            <a:endParaRPr lang="zh-CN" altLang="en-US" sz="1700" dirty="0"/>
          </a:p>
        </p:txBody>
      </p:sp>
      <p:sp>
        <p:nvSpPr>
          <p:cNvPr id="160" name="文本框 159">
            <a:extLst>
              <a:ext uri="{FF2B5EF4-FFF2-40B4-BE49-F238E27FC236}">
                <a16:creationId xmlns:a16="http://schemas.microsoft.com/office/drawing/2014/main" id="{DFD6EA9E-056D-300F-EE61-5F88378228D4}"/>
              </a:ext>
            </a:extLst>
          </p:cNvPr>
          <p:cNvSpPr txBox="1"/>
          <p:nvPr/>
        </p:nvSpPr>
        <p:spPr>
          <a:xfrm>
            <a:off x="10573756" y="345721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g</a:t>
            </a:r>
            <a:r>
              <a:rPr lang="en-US" altLang="zh-CN" sz="1700" dirty="0"/>
              <a:t>)</a:t>
            </a:r>
            <a:endParaRPr lang="zh-CN" altLang="en-US" sz="1700" dirty="0"/>
          </a:p>
        </p:txBody>
      </p:sp>
      <p:cxnSp>
        <p:nvCxnSpPr>
          <p:cNvPr id="161" name="直线箭头连接符 160">
            <a:extLst>
              <a:ext uri="{FF2B5EF4-FFF2-40B4-BE49-F238E27FC236}">
                <a16:creationId xmlns:a16="http://schemas.microsoft.com/office/drawing/2014/main" id="{B500C3B3-3846-FBA5-C747-856A5D099532}"/>
              </a:ext>
            </a:extLst>
          </p:cNvPr>
          <p:cNvCxnSpPr>
            <a:cxnSpLocks/>
            <a:stCxn id="159" idx="2"/>
            <a:endCxn id="160" idx="0"/>
          </p:cNvCxnSpPr>
          <p:nvPr/>
        </p:nvCxnSpPr>
        <p:spPr>
          <a:xfrm>
            <a:off x="9898822" y="3294957"/>
            <a:ext cx="1231134" cy="1622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2" name="圆角矩形 161">
            <a:extLst>
              <a:ext uri="{FF2B5EF4-FFF2-40B4-BE49-F238E27FC236}">
                <a16:creationId xmlns:a16="http://schemas.microsoft.com/office/drawing/2014/main" id="{891D78F8-95C2-3231-C4B4-8C9FBD77FDC8}"/>
              </a:ext>
            </a:extLst>
          </p:cNvPr>
          <p:cNvSpPr/>
          <p:nvPr/>
        </p:nvSpPr>
        <p:spPr>
          <a:xfrm>
            <a:off x="5414725" y="139993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0-CFA</a:t>
            </a:r>
            <a:endParaRPr kumimoji="1" lang="zh-CN" altLang="en-US" b="1" dirty="0">
              <a:solidFill>
                <a:schemeClr val="bg1"/>
              </a:solidFill>
              <a:latin typeface="Inconsolata" panose="020B0609030003000000" pitchFamily="49" charset="0"/>
            </a:endParaRPr>
          </a:p>
        </p:txBody>
      </p:sp>
      <p:sp>
        <p:nvSpPr>
          <p:cNvPr id="9" name="文本框 8">
            <a:extLst>
              <a:ext uri="{FF2B5EF4-FFF2-40B4-BE49-F238E27FC236}">
                <a16:creationId xmlns:a16="http://schemas.microsoft.com/office/drawing/2014/main" id="{36B4FF4D-FE60-62A4-FF3C-8956AB332BD8}"/>
              </a:ext>
            </a:extLst>
          </p:cNvPr>
          <p:cNvSpPr txBox="1"/>
          <p:nvPr/>
        </p:nvSpPr>
        <p:spPr>
          <a:xfrm>
            <a:off x="5385408" y="4499567"/>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CS(</a:t>
            </a:r>
            <a:r>
              <a:rPr kumimoji="1" lang="en-US" altLang="zh-CN" sz="1700" dirty="0">
                <a:latin typeface="Inconsolata" panose="020B0609030003000000" pitchFamily="49" charset="0"/>
                <a:cs typeface="Consolas" panose="020B0609020204030204" pitchFamily="49" charset="0"/>
              </a:rPr>
              <a:t>g</a:t>
            </a:r>
            <a:r>
              <a:rPr kumimoji="1" lang="en-US" altLang="zh-CN" sz="1700" dirty="0">
                <a:latin typeface="Linux Libertine" panose="02000503000000000000" pitchFamily="2" charset="0"/>
                <a:ea typeface="Linux Libertine" panose="02000503000000000000" pitchFamily="2" charset="0"/>
                <a:cs typeface="Linux Libertine" panose="02000503000000000000" pitchFamily="2" charset="0"/>
              </a:rPr>
              <a:t>, 0</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0" name="文本框 9">
            <a:extLst>
              <a:ext uri="{FF2B5EF4-FFF2-40B4-BE49-F238E27FC236}">
                <a16:creationId xmlns:a16="http://schemas.microsoft.com/office/drawing/2014/main" id="{DDC1EC5E-E0E3-9084-C36F-4BE383736E65}"/>
              </a:ext>
            </a:extLst>
          </p:cNvPr>
          <p:cNvSpPr txBox="1"/>
          <p:nvPr/>
        </p:nvSpPr>
        <p:spPr>
          <a:xfrm>
            <a:off x="9342622" y="4499567"/>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CS(</a:t>
            </a:r>
            <a:r>
              <a:rPr kumimoji="1" lang="en-US" altLang="zh-CN" sz="1700" dirty="0">
                <a:latin typeface="Inconsolata" panose="020B0609030003000000" pitchFamily="49" charset="0"/>
                <a:cs typeface="Consolas" panose="020B0609020204030204" pitchFamily="49" charset="0"/>
              </a:rPr>
              <a:t>g</a:t>
            </a:r>
            <a:r>
              <a:rPr kumimoji="1" lang="en-US" altLang="zh-CN" sz="1700" dirty="0">
                <a:latin typeface="Linux Libertine" panose="02000503000000000000" pitchFamily="2" charset="0"/>
                <a:ea typeface="Linux Libertine" panose="02000503000000000000" pitchFamily="2" charset="0"/>
                <a:cs typeface="Linux Libertine" panose="02000503000000000000" pitchFamily="2" charset="0"/>
              </a:rPr>
              <a:t>, 1</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cxnSp>
        <p:nvCxnSpPr>
          <p:cNvPr id="11" name="直线箭头连接符 10">
            <a:extLst>
              <a:ext uri="{FF2B5EF4-FFF2-40B4-BE49-F238E27FC236}">
                <a16:creationId xmlns:a16="http://schemas.microsoft.com/office/drawing/2014/main" id="{49B25F3A-8D16-BDF6-ECCC-65B58205F27C}"/>
              </a:ext>
            </a:extLst>
          </p:cNvPr>
          <p:cNvCxnSpPr>
            <a:cxnSpLocks/>
            <a:stCxn id="9" idx="0"/>
            <a:endCxn id="115" idx="2"/>
          </p:cNvCxnSpPr>
          <p:nvPr/>
        </p:nvCxnSpPr>
        <p:spPr>
          <a:xfrm flipV="1">
            <a:off x="5941608" y="3291665"/>
            <a:ext cx="1222072" cy="1207902"/>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34D0D320-B5BE-69A8-11F5-66EB2C61E254}"/>
              </a:ext>
            </a:extLst>
          </p:cNvPr>
          <p:cNvCxnSpPr>
            <a:cxnSpLocks/>
            <a:stCxn id="10" idx="0"/>
            <a:endCxn id="159" idx="2"/>
          </p:cNvCxnSpPr>
          <p:nvPr/>
        </p:nvCxnSpPr>
        <p:spPr>
          <a:xfrm flipV="1">
            <a:off x="9898822" y="3294957"/>
            <a:ext cx="0" cy="1204610"/>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3D1316D0-20B7-62AA-118B-40795DAEEF9C}"/>
              </a:ext>
            </a:extLst>
          </p:cNvPr>
          <p:cNvCxnSpPr>
            <a:cxnSpLocks/>
            <a:stCxn id="10" idx="0"/>
            <a:endCxn id="142" idx="2"/>
          </p:cNvCxnSpPr>
          <p:nvPr/>
        </p:nvCxnSpPr>
        <p:spPr>
          <a:xfrm flipV="1">
            <a:off x="9898822" y="3291665"/>
            <a:ext cx="1225221" cy="1207902"/>
          </a:xfrm>
          <a:prstGeom prst="straightConnector1">
            <a:avLst/>
          </a:prstGeom>
          <a:ln w="12700">
            <a:solidFill>
              <a:schemeClr val="tx1"/>
            </a:solidFill>
            <a:prstDash val="sysDot"/>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圆角矩形 5">
                <a:extLst>
                  <a:ext uri="{FF2B5EF4-FFF2-40B4-BE49-F238E27FC236}">
                    <a16:creationId xmlns:a16="http://schemas.microsoft.com/office/drawing/2014/main" id="{02404BF3-1280-3814-14F0-C942FBEDD335}"/>
                  </a:ext>
                </a:extLst>
              </p:cNvPr>
              <p:cNvSpPr/>
              <p:nvPr/>
            </p:nvSpPr>
            <p:spPr>
              <a:xfrm>
                <a:off x="334474" y="4302045"/>
                <a:ext cx="3137180" cy="783193"/>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Feature value: </a:t>
                </a:r>
              </a:p>
              <a:p>
                <a:pPr algn="ctr"/>
                <a14:m>
                  <m:oMath xmlns:m="http://schemas.openxmlformats.org/officeDocument/2006/math">
                    <m:r>
                      <a:rPr lang="en-US" altLang="zh-CN" sz="2000" b="1" i="1" dirty="0" smtClean="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m:t>𝑵</m:t>
                    </m:r>
                  </m:oMath>
                </a14:m>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-dimension real vector</a:t>
                </a:r>
              </a:p>
            </p:txBody>
          </p:sp>
        </mc:Choice>
        <mc:Fallback>
          <p:sp>
            <p:nvSpPr>
              <p:cNvPr id="6" name="圆角矩形 5">
                <a:extLst>
                  <a:ext uri="{FF2B5EF4-FFF2-40B4-BE49-F238E27FC236}">
                    <a16:creationId xmlns:a16="http://schemas.microsoft.com/office/drawing/2014/main" id="{02404BF3-1280-3814-14F0-C942FBEDD335}"/>
                  </a:ext>
                </a:extLst>
              </p:cNvPr>
              <p:cNvSpPr>
                <a:spLocks noRot="1" noChangeAspect="1" noMove="1" noResize="1" noEditPoints="1" noAdjustHandles="1" noChangeArrowheads="1" noChangeShapeType="1" noTextEdit="1"/>
              </p:cNvSpPr>
              <p:nvPr/>
            </p:nvSpPr>
            <p:spPr>
              <a:xfrm>
                <a:off x="334474" y="4302045"/>
                <a:ext cx="3137180" cy="783193"/>
              </a:xfrm>
              <a:prstGeom prst="roundRect">
                <a:avLst/>
              </a:prstGeom>
              <a:blipFill>
                <a:blip r:embed="rId4"/>
                <a:stretch>
                  <a:fillRect b="-7937"/>
                </a:stretch>
              </a:blipFill>
            </p:spPr>
            <p:txBody>
              <a:bodyPr/>
              <a:lstStyle/>
              <a:p>
                <a:r>
                  <a:rPr lang="zh-CN" altLang="en-US">
                    <a:noFill/>
                  </a:rPr>
                  <a:t> </a:t>
                </a:r>
              </a:p>
            </p:txBody>
          </p:sp>
        </mc:Fallback>
      </mc:AlternateContent>
      <p:sp>
        <p:nvSpPr>
          <p:cNvPr id="13" name="椭圆 12">
            <a:extLst>
              <a:ext uri="{FF2B5EF4-FFF2-40B4-BE49-F238E27FC236}">
                <a16:creationId xmlns:a16="http://schemas.microsoft.com/office/drawing/2014/main" id="{8C25F69D-BC9D-D827-288B-8985C83C6356}"/>
              </a:ext>
            </a:extLst>
          </p:cNvPr>
          <p:cNvSpPr>
            <a:spLocks noChangeAspect="1"/>
          </p:cNvSpPr>
          <p:nvPr/>
        </p:nvSpPr>
        <p:spPr>
          <a:xfrm>
            <a:off x="760263" y="1561143"/>
            <a:ext cx="2285601" cy="720000"/>
          </a:xfrm>
          <a:prstGeom prst="ellipse">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Refine if contained</a:t>
            </a:r>
            <a:endParaRPr lang="zh-CN" altLang="en-US" b="1" dirty="0">
              <a:solidFill>
                <a:schemeClr val="bg1"/>
              </a:solidFill>
              <a:latin typeface="Linux Libertine" panose="02000503000000000000" pitchFamily="2" charset="0"/>
              <a:cs typeface="Linux Libertine" panose="02000503000000000000" pitchFamily="2" charset="0"/>
            </a:endParaRPr>
          </a:p>
        </p:txBody>
      </p:sp>
      <mc:AlternateContent xmlns:mc="http://schemas.openxmlformats.org/markup-compatibility/2006">
        <mc:Choice xmlns:a14="http://schemas.microsoft.com/office/drawing/2010/main" Requires="a14">
          <p:sp>
            <p:nvSpPr>
              <p:cNvPr id="14" name="圆角矩形 13">
                <a:extLst>
                  <a:ext uri="{FF2B5EF4-FFF2-40B4-BE49-F238E27FC236}">
                    <a16:creationId xmlns:a16="http://schemas.microsoft.com/office/drawing/2014/main" id="{79F9ED40-565E-2931-1F63-0DCA67D0017E}"/>
                  </a:ext>
                </a:extLst>
              </p:cNvPr>
              <p:cNvSpPr/>
              <p:nvPr/>
            </p:nvSpPr>
            <p:spPr>
              <a:xfrm>
                <a:off x="334474" y="2882010"/>
                <a:ext cx="3137180" cy="766394"/>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Learned strategy: A set of </a:t>
                </a:r>
                <a14:m>
                  <m:oMath xmlns:m="http://schemas.openxmlformats.org/officeDocument/2006/math">
                    <m:r>
                      <a:rPr lang="en-US" altLang="zh-CN" sz="1800" b="1" i="1" dirty="0" smtClean="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m:t>𝑵</m:t>
                    </m:r>
                  </m:oMath>
                </a14:m>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-dimension real vector</a:t>
                </a:r>
              </a:p>
            </p:txBody>
          </p:sp>
        </mc:Choice>
        <mc:Fallback>
          <p:sp>
            <p:nvSpPr>
              <p:cNvPr id="14" name="圆角矩形 13">
                <a:extLst>
                  <a:ext uri="{FF2B5EF4-FFF2-40B4-BE49-F238E27FC236}">
                    <a16:creationId xmlns:a16="http://schemas.microsoft.com/office/drawing/2014/main" id="{79F9ED40-565E-2931-1F63-0DCA67D0017E}"/>
                  </a:ext>
                </a:extLst>
              </p:cNvPr>
              <p:cNvSpPr>
                <a:spLocks noRot="1" noChangeAspect="1" noMove="1" noResize="1" noEditPoints="1" noAdjustHandles="1" noChangeArrowheads="1" noChangeShapeType="1" noTextEdit="1"/>
              </p:cNvSpPr>
              <p:nvPr/>
            </p:nvSpPr>
            <p:spPr>
              <a:xfrm>
                <a:off x="334474" y="2882010"/>
                <a:ext cx="3137180" cy="766394"/>
              </a:xfrm>
              <a:prstGeom prst="roundRect">
                <a:avLst/>
              </a:prstGeom>
              <a:blipFill>
                <a:blip r:embed="rId5"/>
                <a:stretch>
                  <a:fillRect b="-3125"/>
                </a:stretch>
              </a:blipFill>
              <a:ln w="38100">
                <a:solidFill>
                  <a:schemeClr val="accent6"/>
                </a:solidFill>
                <a:prstDash val="solid"/>
              </a:ln>
            </p:spPr>
            <p:txBody>
              <a:bodyPr/>
              <a:lstStyle/>
              <a:p>
                <a:r>
                  <a:rPr lang="zh-CN" altLang="en-US">
                    <a:noFill/>
                  </a:rPr>
                  <a:t> </a:t>
                </a:r>
              </a:p>
            </p:txBody>
          </p:sp>
        </mc:Fallback>
      </mc:AlternateContent>
      <p:cxnSp>
        <p:nvCxnSpPr>
          <p:cNvPr id="16" name="直接箭头连接符 120">
            <a:extLst>
              <a:ext uri="{FF2B5EF4-FFF2-40B4-BE49-F238E27FC236}">
                <a16:creationId xmlns:a16="http://schemas.microsoft.com/office/drawing/2014/main" id="{F9D937BF-528E-813F-9809-37E04A0F9350}"/>
              </a:ext>
            </a:extLst>
          </p:cNvPr>
          <p:cNvCxnSpPr>
            <a:cxnSpLocks/>
            <a:stCxn id="6" idx="0"/>
            <a:endCxn id="14" idx="2"/>
          </p:cNvCxnSpPr>
          <p:nvPr/>
        </p:nvCxnSpPr>
        <p:spPr>
          <a:xfrm flipV="1">
            <a:off x="1903064" y="3648404"/>
            <a:ext cx="0" cy="653641"/>
          </a:xfrm>
          <a:prstGeom prst="straightConnector1">
            <a:avLst/>
          </a:prstGeom>
          <a:noFill/>
          <a:ln w="50800" cap="flat" cmpd="sng" algn="ctr">
            <a:solidFill>
              <a:schemeClr val="accent6"/>
            </a:solidFill>
            <a:prstDash val="solid"/>
            <a:miter lim="800000"/>
            <a:tailEnd type="triangle"/>
          </a:ln>
          <a:effectLst/>
        </p:spPr>
      </p:cxnSp>
      <p:cxnSp>
        <p:nvCxnSpPr>
          <p:cNvPr id="17" name="直接箭头连接符 120">
            <a:extLst>
              <a:ext uri="{FF2B5EF4-FFF2-40B4-BE49-F238E27FC236}">
                <a16:creationId xmlns:a16="http://schemas.microsoft.com/office/drawing/2014/main" id="{8F071735-B4EE-3438-12F4-354C1FAFD63D}"/>
              </a:ext>
            </a:extLst>
          </p:cNvPr>
          <p:cNvCxnSpPr>
            <a:cxnSpLocks/>
            <a:stCxn id="14" idx="0"/>
            <a:endCxn id="13" idx="4"/>
          </p:cNvCxnSpPr>
          <p:nvPr/>
        </p:nvCxnSpPr>
        <p:spPr>
          <a:xfrm flipV="1">
            <a:off x="1903064" y="2281143"/>
            <a:ext cx="0" cy="600867"/>
          </a:xfrm>
          <a:prstGeom prst="straightConnector1">
            <a:avLst/>
          </a:prstGeom>
          <a:noFill/>
          <a:ln w="50800" cap="flat" cmpd="sng" algn="ctr">
            <a:solidFill>
              <a:schemeClr val="accent6"/>
            </a:solidFill>
            <a:prstDash val="solid"/>
            <a:miter lim="800000"/>
            <a:tailEnd type="triangle"/>
          </a:ln>
          <a:effectLst/>
        </p:spPr>
      </p:cxnSp>
      <p:sp>
        <p:nvSpPr>
          <p:cNvPr id="18" name="椭圆 17">
            <a:extLst>
              <a:ext uri="{FF2B5EF4-FFF2-40B4-BE49-F238E27FC236}">
                <a16:creationId xmlns:a16="http://schemas.microsoft.com/office/drawing/2014/main" id="{66265100-B68D-8A56-020C-C29B32BF4A30}"/>
              </a:ext>
            </a:extLst>
          </p:cNvPr>
          <p:cNvSpPr>
            <a:spLocks noChangeAspect="1"/>
          </p:cNvSpPr>
          <p:nvPr/>
        </p:nvSpPr>
        <p:spPr>
          <a:xfrm>
            <a:off x="1064367" y="5649366"/>
            <a:ext cx="1677391" cy="562630"/>
          </a:xfrm>
          <a:prstGeom prst="ellipse">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Ratio</a:t>
            </a:r>
            <a:endParaRPr lang="zh-CN" altLang="en-US" sz="2000" b="1" dirty="0">
              <a:solidFill>
                <a:schemeClr val="bg1"/>
              </a:solidFill>
              <a:latin typeface="Linux Libertine" panose="02000503000000000000" pitchFamily="2" charset="0"/>
              <a:cs typeface="Linux Libertine" panose="02000503000000000000" pitchFamily="2" charset="0"/>
            </a:endParaRPr>
          </a:p>
        </p:txBody>
      </p:sp>
      <p:cxnSp>
        <p:nvCxnSpPr>
          <p:cNvPr id="27" name="直接箭头连接符 120">
            <a:extLst>
              <a:ext uri="{FF2B5EF4-FFF2-40B4-BE49-F238E27FC236}">
                <a16:creationId xmlns:a16="http://schemas.microsoft.com/office/drawing/2014/main" id="{A4C3E1B1-D40F-4803-1A74-52CFA8E5B220}"/>
              </a:ext>
            </a:extLst>
          </p:cNvPr>
          <p:cNvCxnSpPr>
            <a:cxnSpLocks/>
            <a:stCxn id="18" idx="0"/>
            <a:endCxn id="6" idx="2"/>
          </p:cNvCxnSpPr>
          <p:nvPr/>
        </p:nvCxnSpPr>
        <p:spPr>
          <a:xfrm flipV="1">
            <a:off x="1903063" y="5085238"/>
            <a:ext cx="1" cy="564128"/>
          </a:xfrm>
          <a:prstGeom prst="straightConnector1">
            <a:avLst/>
          </a:prstGeom>
          <a:noFill/>
          <a:ln w="50800" cap="flat" cmpd="sng" algn="ctr">
            <a:solidFill>
              <a:schemeClr val="accent6"/>
            </a:solidFill>
            <a:prstDash val="solid"/>
            <a:miter lim="800000"/>
            <a:tailEnd type="triangle"/>
          </a:ln>
          <a:effectLst/>
        </p:spPr>
      </p:cxnSp>
      <p:cxnSp>
        <p:nvCxnSpPr>
          <p:cNvPr id="30" name="直接箭头连接符 120">
            <a:extLst>
              <a:ext uri="{FF2B5EF4-FFF2-40B4-BE49-F238E27FC236}">
                <a16:creationId xmlns:a16="http://schemas.microsoft.com/office/drawing/2014/main" id="{2F98911E-C3B1-85B2-3ABE-5E684C203917}"/>
              </a:ext>
            </a:extLst>
          </p:cNvPr>
          <p:cNvCxnSpPr>
            <a:cxnSpLocks/>
            <a:stCxn id="15" idx="1"/>
            <a:endCxn id="18" idx="6"/>
          </p:cNvCxnSpPr>
          <p:nvPr/>
        </p:nvCxnSpPr>
        <p:spPr>
          <a:xfrm flipH="1">
            <a:off x="2741758" y="5930681"/>
            <a:ext cx="1272380" cy="0"/>
          </a:xfrm>
          <a:prstGeom prst="straightConnector1">
            <a:avLst/>
          </a:prstGeom>
          <a:noFill/>
          <a:ln w="50800" cap="flat" cmpd="sng" algn="ctr">
            <a:solidFill>
              <a:schemeClr val="accent6"/>
            </a:solidFill>
            <a:prstDash val="solid"/>
            <a:miter lim="800000"/>
            <a:tailEnd type="triangle"/>
          </a:ln>
          <a:effectLst/>
        </p:spPr>
      </p:cxnSp>
    </p:spTree>
    <p:extLst>
      <p:ext uri="{BB962C8B-B14F-4D97-AF65-F5344CB8AC3E}">
        <p14:creationId xmlns:p14="http://schemas.microsoft.com/office/powerpoint/2010/main" val="367228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 grpId="0" animBg="1"/>
      <p:bldP spid="14" grpId="0" animBg="1"/>
      <p:bldP spid="1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Experiments</a:t>
            </a:r>
            <a:endParaRPr kumimoji="1" lang="zh-CN" altLang="en-US" dirty="0">
              <a:latin typeface="LINUX BIOLINUM CAPITALS" panose="02000503000000000000" pitchFamily="2" charset="0"/>
              <a:cs typeface="LINUX BIOLINUM CAPITALS" panose="02000503000000000000" pitchFamily="2" charset="0"/>
            </a:endParaRPr>
          </a:p>
        </p:txBody>
      </p:sp>
      <p:sp>
        <p:nvSpPr>
          <p:cNvPr id="75" name="文本框 74">
            <a:extLst>
              <a:ext uri="{FF2B5EF4-FFF2-40B4-BE49-F238E27FC236}">
                <a16:creationId xmlns:a16="http://schemas.microsoft.com/office/drawing/2014/main" id="{866F5E2F-1F56-A188-B17C-23194E67CFA8}"/>
              </a:ext>
            </a:extLst>
          </p:cNvPr>
          <p:cNvSpPr txBox="1"/>
          <p:nvPr/>
        </p:nvSpPr>
        <p:spPr>
          <a:xfrm>
            <a:off x="838200" y="1526073"/>
            <a:ext cx="10515600" cy="3046988"/>
          </a:xfrm>
          <a:prstGeom prst="rect">
            <a:avLst/>
          </a:prstGeom>
          <a:noFill/>
        </p:spPr>
        <p:txBody>
          <a:bodyPr wrap="square">
            <a:spAutoFit/>
          </a:bodyPr>
          <a:lstStyle/>
          <a:p>
            <a:pPr marL="342900" indent="-342900">
              <a:buFont typeface="Arial" panose="020B0604020202020204" pitchFamily="34" charset="0"/>
              <a:buChar char="•"/>
            </a:pPr>
            <a:r>
              <a:rPr kumimoji="1" lang="en-US" altLang="zh-CN" sz="2400"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Instance analyses</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A datarace analysis [</a:t>
            </a:r>
            <a:r>
              <a:rPr kumimoji="1" lang="en-US" altLang="zh-CN" sz="2400" dirty="0">
                <a:solidFill>
                  <a:srgbClr val="69216A"/>
                </a:solidFill>
                <a:latin typeface="Linux Libertine" panose="02000503000000000000" pitchFamily="2" charset="0"/>
                <a:ea typeface="Linux Libertine" panose="02000503000000000000" pitchFamily="2" charset="0"/>
                <a:cs typeface="Linux Libertine" panose="02000503000000000000" pitchFamily="2" charset="0"/>
              </a:rPr>
              <a:t>Naik et al. 2006</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and a thread-escape analysis [</a:t>
            </a:r>
            <a:r>
              <a:rPr kumimoji="1" lang="en-US" altLang="zh-CN" sz="2400" dirty="0">
                <a:solidFill>
                  <a:srgbClr val="69216A"/>
                </a:solidFill>
                <a:latin typeface="Linux Libertine" panose="02000503000000000000" pitchFamily="2" charset="0"/>
                <a:ea typeface="Linux Libertine" panose="02000503000000000000" pitchFamily="2" charset="0"/>
                <a:cs typeface="Linux Libertine" panose="02000503000000000000" pitchFamily="2" charset="0"/>
              </a:rPr>
              <a:t>Naik et al. 2012</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p>
          <a:p>
            <a:pPr marL="342900" indent="-342900">
              <a:buFont typeface="Arial" panose="020B0604020202020204" pitchFamily="34" charset="0"/>
              <a:buChar char="•"/>
            </a:pPr>
            <a:r>
              <a:rPr kumimoji="1" lang="en-US" altLang="zh-CN" sz="2400"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Benchmarks</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r>
              <a:rPr kumimoji="1" lang="zh-CN" altLang="en-US"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13</a:t>
            </a:r>
            <a:r>
              <a:rPr kumimoji="1" lang="zh-CN" altLang="en-US"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Java benchmarks from the DaCapo suite [</a:t>
            </a:r>
            <a:r>
              <a:rPr kumimoji="1" lang="en-US" altLang="zh-CN" sz="2400" dirty="0">
                <a:solidFill>
                  <a:srgbClr val="69216A"/>
                </a:solidFill>
                <a:latin typeface="Linux Libertine" panose="02000503000000000000" pitchFamily="2" charset="0"/>
                <a:ea typeface="Linux Libertine" panose="02000503000000000000" pitchFamily="2" charset="0"/>
                <a:cs typeface="Linux Libertine" panose="02000503000000000000" pitchFamily="2" charset="0"/>
              </a:rPr>
              <a:t>Blackburn et al. 2006</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and from past works.</a:t>
            </a:r>
          </a:p>
          <a:p>
            <a:pPr marL="342900" indent="-342900">
              <a:buFont typeface="Arial" panose="020B0604020202020204" pitchFamily="34" charset="0"/>
              <a:buChar char="•"/>
            </a:pPr>
            <a:r>
              <a:rPr kumimoji="1" lang="en-US" altLang="zh-CN" sz="2400"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Baselines</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The coarsest abstraction </a:t>
            </a:r>
            <a:r>
              <a:rPr kumimoji="1" lang="en-US" altLang="zh-CN" sz="2400" dirty="0">
                <a:solidFill>
                  <a:schemeClr val="tx1"/>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Base-C</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the most precise abstraction </a:t>
            </a:r>
            <a:r>
              <a:rPr kumimoji="1" lang="en-US" altLang="zh-CN" sz="2400" dirty="0">
                <a:solidFill>
                  <a:schemeClr val="tx1"/>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Base-P</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and the abstraction with random parameters </a:t>
            </a:r>
            <a:r>
              <a:rPr kumimoji="1" lang="en-US" altLang="zh-CN" sz="2400" dirty="0">
                <a:solidFill>
                  <a:schemeClr val="tx1"/>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Base-R</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p>
          <a:p>
            <a:pPr marL="342900" indent="-342900">
              <a:buFont typeface="Arial" panose="020B0604020202020204" pitchFamily="34" charset="0"/>
              <a:buChar char="•"/>
            </a:pPr>
            <a:r>
              <a:rPr kumimoji="1" lang="en-US" altLang="zh-CN" sz="2400"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Metrics</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Inversion count (the number of pairs of a false alarm inspected by the user before a true alarm) of simulated</a:t>
            </a:r>
            <a:r>
              <a:rPr kumimoji="1" lang="zh-CN" altLang="en-US"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interaction.</a:t>
            </a:r>
          </a:p>
        </p:txBody>
      </p:sp>
      <p:grpSp>
        <p:nvGrpSpPr>
          <p:cNvPr id="76" name="组合 75">
            <a:extLst>
              <a:ext uri="{FF2B5EF4-FFF2-40B4-BE49-F238E27FC236}">
                <a16:creationId xmlns:a16="http://schemas.microsoft.com/office/drawing/2014/main" id="{1E72641F-57CC-BE92-AA42-9BC1AE113D66}"/>
              </a:ext>
            </a:extLst>
          </p:cNvPr>
          <p:cNvGrpSpPr/>
          <p:nvPr/>
        </p:nvGrpSpPr>
        <p:grpSpPr>
          <a:xfrm>
            <a:off x="1337298" y="4525778"/>
            <a:ext cx="1830971" cy="2006853"/>
            <a:chOff x="1815790" y="1690688"/>
            <a:chExt cx="1830971" cy="2006853"/>
          </a:xfrm>
        </p:grpSpPr>
        <p:pic>
          <p:nvPicPr>
            <p:cNvPr id="78" name="内容占位符 4">
              <a:extLst>
                <a:ext uri="{FF2B5EF4-FFF2-40B4-BE49-F238E27FC236}">
                  <a16:creationId xmlns:a16="http://schemas.microsoft.com/office/drawing/2014/main" id="{A7B47401-6521-7C54-4FF3-DF2DBA194A7F}"/>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068494" y="1690688"/>
              <a:ext cx="1325563" cy="1325563"/>
            </a:xfrm>
            <a:prstGeom prst="rect">
              <a:avLst/>
            </a:prstGeom>
          </p:spPr>
        </p:pic>
        <p:sp>
          <p:nvSpPr>
            <p:cNvPr id="79" name="文本框 78">
              <a:extLst>
                <a:ext uri="{FF2B5EF4-FFF2-40B4-BE49-F238E27FC236}">
                  <a16:creationId xmlns:a16="http://schemas.microsoft.com/office/drawing/2014/main" id="{689B884C-0B60-58F4-4DD4-650F0A0DFA1E}"/>
                </a:ext>
              </a:extLst>
            </p:cNvPr>
            <p:cNvSpPr txBox="1"/>
            <p:nvPr/>
          </p:nvSpPr>
          <p:spPr>
            <a:xfrm>
              <a:off x="1815790" y="2866544"/>
              <a:ext cx="1830971" cy="830997"/>
            </a:xfrm>
            <a:prstGeom prst="rect">
              <a:avLst/>
            </a:prstGeom>
            <a:noFill/>
          </p:spPr>
          <p:txBody>
            <a:bodyPr wrap="square" rtlCol="0">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Bayesian network</a:t>
              </a:r>
            </a:p>
          </p:txBody>
        </p:sp>
      </p:grpSp>
      <p:grpSp>
        <p:nvGrpSpPr>
          <p:cNvPr id="80" name="组合 79">
            <a:extLst>
              <a:ext uri="{FF2B5EF4-FFF2-40B4-BE49-F238E27FC236}">
                <a16:creationId xmlns:a16="http://schemas.microsoft.com/office/drawing/2014/main" id="{CD4569D6-550B-072C-CFF6-8B0EA675CD87}"/>
              </a:ext>
            </a:extLst>
          </p:cNvPr>
          <p:cNvGrpSpPr/>
          <p:nvPr/>
        </p:nvGrpSpPr>
        <p:grpSpPr>
          <a:xfrm>
            <a:off x="5360420" y="4545333"/>
            <a:ext cx="1830971" cy="1947542"/>
            <a:chOff x="1815790" y="1749999"/>
            <a:chExt cx="1830971" cy="1947542"/>
          </a:xfrm>
        </p:grpSpPr>
        <p:pic>
          <p:nvPicPr>
            <p:cNvPr id="81" name="内容占位符 4">
              <a:extLst>
                <a:ext uri="{FF2B5EF4-FFF2-40B4-BE49-F238E27FC236}">
                  <a16:creationId xmlns:a16="http://schemas.microsoft.com/office/drawing/2014/main" id="{34252818-3170-F3B4-EEE5-25439D8AB21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133614" y="1749999"/>
              <a:ext cx="1203936" cy="1203936"/>
            </a:xfrm>
            <a:prstGeom prst="rect">
              <a:avLst/>
            </a:prstGeom>
          </p:spPr>
        </p:pic>
        <p:sp>
          <p:nvSpPr>
            <p:cNvPr id="82" name="文本框 81">
              <a:extLst>
                <a:ext uri="{FF2B5EF4-FFF2-40B4-BE49-F238E27FC236}">
                  <a16:creationId xmlns:a16="http://schemas.microsoft.com/office/drawing/2014/main" id="{DD6A09E4-30F6-D52E-E2A6-E3C2B20DB807}"/>
                </a:ext>
              </a:extLst>
            </p:cNvPr>
            <p:cNvSpPr txBox="1"/>
            <p:nvPr/>
          </p:nvSpPr>
          <p:spPr>
            <a:xfrm>
              <a:off x="1815790" y="2866544"/>
              <a:ext cx="1830971" cy="830997"/>
            </a:xfrm>
            <a:prstGeom prst="rect">
              <a:avLst/>
            </a:prstGeom>
            <a:noFill/>
          </p:spPr>
          <p:txBody>
            <a:bodyPr wrap="square" rtlCol="0">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Simulated user</a:t>
              </a:r>
            </a:p>
          </p:txBody>
        </p:sp>
      </p:grpSp>
      <p:cxnSp>
        <p:nvCxnSpPr>
          <p:cNvPr id="83" name="直接箭头连接符 120">
            <a:extLst>
              <a:ext uri="{FF2B5EF4-FFF2-40B4-BE49-F238E27FC236}">
                <a16:creationId xmlns:a16="http://schemas.microsoft.com/office/drawing/2014/main" id="{814102AB-06A3-0308-8478-FDED683641CB}"/>
              </a:ext>
            </a:extLst>
          </p:cNvPr>
          <p:cNvCxnSpPr>
            <a:cxnSpLocks/>
          </p:cNvCxnSpPr>
          <p:nvPr/>
        </p:nvCxnSpPr>
        <p:spPr>
          <a:xfrm flipH="1">
            <a:off x="3168269" y="5188559"/>
            <a:ext cx="2012245" cy="0"/>
          </a:xfrm>
          <a:prstGeom prst="straightConnector1">
            <a:avLst/>
          </a:prstGeom>
          <a:noFill/>
          <a:ln w="50800" cap="flat" cmpd="sng" algn="ctr">
            <a:solidFill>
              <a:schemeClr val="accent6"/>
            </a:solidFill>
            <a:prstDash val="solid"/>
            <a:miter lim="800000"/>
            <a:tailEnd type="triangle"/>
          </a:ln>
          <a:effectLst/>
        </p:spPr>
      </p:cxnSp>
      <p:cxnSp>
        <p:nvCxnSpPr>
          <p:cNvPr id="107" name="直接箭头连接符 120">
            <a:extLst>
              <a:ext uri="{FF2B5EF4-FFF2-40B4-BE49-F238E27FC236}">
                <a16:creationId xmlns:a16="http://schemas.microsoft.com/office/drawing/2014/main" id="{8BBAE07B-1959-ED79-AE49-6F727607D88F}"/>
              </a:ext>
            </a:extLst>
          </p:cNvPr>
          <p:cNvCxnSpPr>
            <a:cxnSpLocks/>
          </p:cNvCxnSpPr>
          <p:nvPr/>
        </p:nvCxnSpPr>
        <p:spPr>
          <a:xfrm>
            <a:off x="3255728" y="5816753"/>
            <a:ext cx="1924786" cy="0"/>
          </a:xfrm>
          <a:prstGeom prst="straightConnector1">
            <a:avLst/>
          </a:prstGeom>
          <a:noFill/>
          <a:ln w="50800" cap="flat" cmpd="sng" algn="ctr">
            <a:solidFill>
              <a:schemeClr val="accent6"/>
            </a:solidFill>
            <a:prstDash val="solid"/>
            <a:miter lim="800000"/>
            <a:tailEnd type="triangle"/>
          </a:ln>
          <a:effectLst/>
        </p:spPr>
      </p:cxnSp>
      <p:sp>
        <p:nvSpPr>
          <p:cNvPr id="116" name="圆角矩形 115">
            <a:extLst>
              <a:ext uri="{FF2B5EF4-FFF2-40B4-BE49-F238E27FC236}">
                <a16:creationId xmlns:a16="http://schemas.microsoft.com/office/drawing/2014/main" id="{1EAF2C11-7864-7F85-FE0F-AB419E2D68C2}"/>
              </a:ext>
            </a:extLst>
          </p:cNvPr>
          <p:cNvSpPr/>
          <p:nvPr/>
        </p:nvSpPr>
        <p:spPr>
          <a:xfrm>
            <a:off x="3603725" y="4762466"/>
            <a:ext cx="1325563" cy="408623"/>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Feedback</a:t>
            </a:r>
          </a:p>
        </p:txBody>
      </p:sp>
      <p:sp>
        <p:nvSpPr>
          <p:cNvPr id="120" name="圆角矩形 119">
            <a:extLst>
              <a:ext uri="{FF2B5EF4-FFF2-40B4-BE49-F238E27FC236}">
                <a16:creationId xmlns:a16="http://schemas.microsoft.com/office/drawing/2014/main" id="{3681183C-2770-3678-12EA-463339D9EE01}"/>
              </a:ext>
            </a:extLst>
          </p:cNvPr>
          <p:cNvSpPr/>
          <p:nvPr/>
        </p:nvSpPr>
        <p:spPr>
          <a:xfrm>
            <a:off x="3603725" y="5822388"/>
            <a:ext cx="1325563" cy="622557"/>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Ranked alarms</a:t>
            </a:r>
            <a:endPar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121" name="文本框 120">
            <a:extLst>
              <a:ext uri="{FF2B5EF4-FFF2-40B4-BE49-F238E27FC236}">
                <a16:creationId xmlns:a16="http://schemas.microsoft.com/office/drawing/2014/main" id="{F481A284-27BC-FC98-704F-4742CC2E1F75}"/>
              </a:ext>
            </a:extLst>
          </p:cNvPr>
          <p:cNvSpPr txBox="1"/>
          <p:nvPr/>
        </p:nvSpPr>
        <p:spPr>
          <a:xfrm>
            <a:off x="8830359" y="5101094"/>
            <a:ext cx="1771639" cy="461665"/>
          </a:xfrm>
          <a:prstGeom prst="rect">
            <a:avLst/>
          </a:prstGeom>
          <a:noFill/>
        </p:spPr>
        <p:txBody>
          <a:bodyPr wrap="none" rtlCol="0">
            <a:spAutoFit/>
          </a:bodyPr>
          <a:lstStyle/>
          <a:p>
            <a:r>
              <a:rPr kumimoji="1" lang="en-US" altLang="zh-CN" sz="2400" b="1" dirty="0">
                <a:solidFill>
                  <a:srgbClr val="00B050"/>
                </a:solidFill>
                <a:latin typeface="Linux Biolinum" panose="02000503000000000000" pitchFamily="2" charset="0"/>
                <a:ea typeface="Linux Biolinum" panose="02000503000000000000" pitchFamily="2" charset="0"/>
                <a:cs typeface="Linux Biolinum" panose="02000503000000000000" pitchFamily="2" charset="0"/>
              </a:rPr>
              <a:t>00</a:t>
            </a:r>
            <a:r>
              <a:rPr kumimoji="1" lang="en-US" altLang="zh-CN" sz="2400" b="1" dirty="0">
                <a:solidFill>
                  <a:srgbClr val="FF0000"/>
                </a:solidFill>
                <a:latin typeface="Linux Biolinum" panose="02000503000000000000" pitchFamily="2" charset="0"/>
                <a:ea typeface="Linux Biolinum" panose="02000503000000000000" pitchFamily="2" charset="0"/>
                <a:cs typeface="Linux Biolinum" panose="02000503000000000000" pitchFamily="2" charset="0"/>
              </a:rPr>
              <a:t>11</a:t>
            </a:r>
            <a:r>
              <a:rPr kumimoji="1" lang="en-US" altLang="zh-CN" sz="2400" b="1" dirty="0">
                <a:solidFill>
                  <a:srgbClr val="00B050"/>
                </a:solidFill>
                <a:latin typeface="Linux Biolinum" panose="02000503000000000000" pitchFamily="2" charset="0"/>
                <a:ea typeface="Linux Biolinum" panose="02000503000000000000" pitchFamily="2" charset="0"/>
                <a:cs typeface="Linux Biolinum" panose="02000503000000000000" pitchFamily="2" charset="0"/>
              </a:rPr>
              <a:t>000</a:t>
            </a:r>
            <a:r>
              <a:rPr kumimoji="1" lang="en-US" altLang="zh-CN" sz="2400" b="1" dirty="0">
                <a:solidFill>
                  <a:srgbClr val="FF0000"/>
                </a:solidFill>
                <a:latin typeface="Linux Biolinum" panose="02000503000000000000" pitchFamily="2" charset="0"/>
                <a:ea typeface="Linux Biolinum" panose="02000503000000000000" pitchFamily="2" charset="0"/>
                <a:cs typeface="Linux Biolinum" panose="02000503000000000000" pitchFamily="2" charset="0"/>
              </a:rPr>
              <a:t>11</a:t>
            </a:r>
            <a:r>
              <a:rPr kumimoji="1" lang="en-US" altLang="zh-CN" sz="2400" b="1" dirty="0">
                <a:solidFill>
                  <a:srgbClr val="00B050"/>
                </a:solidFill>
                <a:latin typeface="Linux Biolinum" panose="02000503000000000000" pitchFamily="2" charset="0"/>
                <a:ea typeface="Linux Biolinum" panose="02000503000000000000" pitchFamily="2" charset="0"/>
                <a:cs typeface="Linux Biolinum" panose="02000503000000000000" pitchFamily="2" charset="0"/>
              </a:rPr>
              <a:t>0</a:t>
            </a:r>
            <a:endParaRPr kumimoji="1" lang="zh-CN" altLang="en-US" sz="2400" b="1" dirty="0">
              <a:solidFill>
                <a:srgbClr val="00B050"/>
              </a:solidFill>
              <a:latin typeface="Linux Biolinum" panose="02000503000000000000" pitchFamily="2" charset="0"/>
              <a:cs typeface="Linux Biolinum" panose="02000503000000000000" pitchFamily="2" charset="0"/>
            </a:endParaRPr>
          </a:p>
        </p:txBody>
      </p:sp>
      <p:cxnSp>
        <p:nvCxnSpPr>
          <p:cNvPr id="122" name="直接箭头连接符 120">
            <a:extLst>
              <a:ext uri="{FF2B5EF4-FFF2-40B4-BE49-F238E27FC236}">
                <a16:creationId xmlns:a16="http://schemas.microsoft.com/office/drawing/2014/main" id="{93F84442-4D7E-AA6B-47DF-4645FB26D9D3}"/>
              </a:ext>
            </a:extLst>
          </p:cNvPr>
          <p:cNvCxnSpPr>
            <a:cxnSpLocks/>
          </p:cNvCxnSpPr>
          <p:nvPr/>
        </p:nvCxnSpPr>
        <p:spPr>
          <a:xfrm>
            <a:off x="7182678" y="5337601"/>
            <a:ext cx="1216549" cy="0"/>
          </a:xfrm>
          <a:prstGeom prst="straightConnector1">
            <a:avLst/>
          </a:prstGeom>
          <a:noFill/>
          <a:ln w="50800" cap="flat" cmpd="sng" algn="ctr">
            <a:solidFill>
              <a:schemeClr val="accent6"/>
            </a:solidFill>
            <a:prstDash val="solid"/>
            <a:miter lim="800000"/>
            <a:tailEnd type="triangle"/>
          </a:ln>
          <a:effectLst/>
        </p:spPr>
      </p:cxnSp>
      <p:sp>
        <p:nvSpPr>
          <p:cNvPr id="124" name="文本框 123">
            <a:extLst>
              <a:ext uri="{FF2B5EF4-FFF2-40B4-BE49-F238E27FC236}">
                <a16:creationId xmlns:a16="http://schemas.microsoft.com/office/drawing/2014/main" id="{BBF1F69C-95AC-CCF4-C52F-168B12D6EF49}"/>
              </a:ext>
            </a:extLst>
          </p:cNvPr>
          <p:cNvSpPr txBox="1"/>
          <p:nvPr/>
        </p:nvSpPr>
        <p:spPr>
          <a:xfrm>
            <a:off x="8771027" y="5718086"/>
            <a:ext cx="1830971" cy="830997"/>
          </a:xfrm>
          <a:prstGeom prst="rect">
            <a:avLst/>
          </a:prstGeom>
          <a:noFill/>
        </p:spPr>
        <p:txBody>
          <a:bodyPr wrap="square" rtlCol="0">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Inversion count</a:t>
            </a:r>
            <a:r>
              <a:rPr lang="zh-CN" altLang="en-US"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a:t>
            </a:r>
            <a:endPar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5" name="灯片编号占位符 4">
            <a:extLst>
              <a:ext uri="{FF2B5EF4-FFF2-40B4-BE49-F238E27FC236}">
                <a16:creationId xmlns:a16="http://schemas.microsoft.com/office/drawing/2014/main" id="{1E95AED7-A931-1800-3897-D2ADF2060413}"/>
              </a:ext>
            </a:extLst>
          </p:cNvPr>
          <p:cNvSpPr>
            <a:spLocks noGrp="1"/>
          </p:cNvSpPr>
          <p:nvPr>
            <p:ph type="sldNum" sz="quarter" idx="4"/>
          </p:nvPr>
        </p:nvSpPr>
        <p:spPr/>
        <p:txBody>
          <a:bodyPr/>
          <a:lstStyle/>
          <a:p>
            <a:fld id="{94702B7C-F565-1C47-90E3-321BD985AFCD}" type="slidenum">
              <a:rPr kumimoji="1" lang="zh-CN" altLang="en-US" smtClean="0"/>
              <a:pPr/>
              <a:t>19</a:t>
            </a:fld>
            <a:endParaRPr kumimoji="1" lang="zh-CN" altLang="en-US" dirty="0"/>
          </a:p>
        </p:txBody>
      </p:sp>
      <p:pic>
        <p:nvPicPr>
          <p:cNvPr id="6" name="图片 5">
            <a:extLst>
              <a:ext uri="{FF2B5EF4-FFF2-40B4-BE49-F238E27FC236}">
                <a16:creationId xmlns:a16="http://schemas.microsoft.com/office/drawing/2014/main" id="{849271A1-1F62-726E-4689-CDEADD18BB70}"/>
              </a:ext>
            </a:extLst>
          </p:cNvPr>
          <p:cNvPicPr>
            <a:picLocks noChangeAspect="1"/>
          </p:cNvPicPr>
          <p:nvPr/>
        </p:nvPicPr>
        <p:blipFill rotWithShape="1">
          <a:blip r:embed="rId7"/>
          <a:srcRect l="53947" t="2051" r="8937" b="89189"/>
          <a:stretch/>
        </p:blipFill>
        <p:spPr>
          <a:xfrm>
            <a:off x="8513527" y="554378"/>
            <a:ext cx="2708546" cy="947056"/>
          </a:xfrm>
          <a:prstGeom prst="rect">
            <a:avLst/>
          </a:prstGeom>
        </p:spPr>
      </p:pic>
    </p:spTree>
    <p:extLst>
      <p:ext uri="{BB962C8B-B14F-4D97-AF65-F5344CB8AC3E}">
        <p14:creationId xmlns:p14="http://schemas.microsoft.com/office/powerpoint/2010/main" val="4061782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20" grpId="0" animBg="1"/>
      <p:bldP spid="121" grpId="0"/>
      <p:bldP spid="1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3A105C-5258-20B2-F00C-104C1514697B}"/>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Bayesian Program Analysis </a:t>
            </a:r>
            <a:r>
              <a:rPr kumimoji="1" lang="en-US" altLang="zh-CN" sz="2800" dirty="0">
                <a:solidFill>
                  <a:srgbClr val="69216A"/>
                </a:solidFill>
                <a:latin typeface="Linux Libertine" panose="02000503000000000000" pitchFamily="2" charset="0"/>
                <a:ea typeface="Linux Libertine" panose="02000503000000000000" pitchFamily="2" charset="0"/>
                <a:cs typeface="Linux Libertine" panose="02000503000000000000" pitchFamily="2" charset="0"/>
              </a:rPr>
              <a:t>[Mangal et al. 2015]</a:t>
            </a:r>
            <a:endParaRPr kumimoji="1" lang="zh-CN" altLang="en-US" dirty="0">
              <a:solidFill>
                <a:srgbClr val="69216A"/>
              </a:solidFill>
              <a:latin typeface="Linux Libertine" panose="02000503000000000000" pitchFamily="2" charset="0"/>
              <a:cs typeface="Linux Libertine" panose="02000503000000000000" pitchFamily="2" charset="0"/>
            </a:endParaRPr>
          </a:p>
        </p:txBody>
      </p:sp>
      <p:grpSp>
        <p:nvGrpSpPr>
          <p:cNvPr id="37" name="组合 36">
            <a:extLst>
              <a:ext uri="{FF2B5EF4-FFF2-40B4-BE49-F238E27FC236}">
                <a16:creationId xmlns:a16="http://schemas.microsoft.com/office/drawing/2014/main" id="{7BF2C012-CAB6-2DE5-1380-27A6C1B89586}"/>
              </a:ext>
            </a:extLst>
          </p:cNvPr>
          <p:cNvGrpSpPr/>
          <p:nvPr/>
        </p:nvGrpSpPr>
        <p:grpSpPr>
          <a:xfrm>
            <a:off x="1389100" y="1663898"/>
            <a:ext cx="1830971" cy="2006853"/>
            <a:chOff x="1815790" y="1690688"/>
            <a:chExt cx="1830971" cy="2006853"/>
          </a:xfrm>
        </p:grpSpPr>
        <p:pic>
          <p:nvPicPr>
            <p:cNvPr id="10" name="内容占位符 4" descr="文档 纯色填充">
              <a:extLst>
                <a:ext uri="{FF2B5EF4-FFF2-40B4-BE49-F238E27FC236}">
                  <a16:creationId xmlns:a16="http://schemas.microsoft.com/office/drawing/2014/main" id="{C20DA6C5-8FBD-6E82-0A4A-7DD39546A7D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064772" y="1690688"/>
              <a:ext cx="1333008" cy="1325563"/>
            </a:xfrm>
            <a:prstGeom prst="rect">
              <a:avLst/>
            </a:prstGeom>
          </p:spPr>
        </p:pic>
        <p:sp>
          <p:nvSpPr>
            <p:cNvPr id="11" name="文本框 10">
              <a:extLst>
                <a:ext uri="{FF2B5EF4-FFF2-40B4-BE49-F238E27FC236}">
                  <a16:creationId xmlns:a16="http://schemas.microsoft.com/office/drawing/2014/main" id="{E5772A98-40B1-CFC1-5566-94C73A29FC68}"/>
                </a:ext>
              </a:extLst>
            </p:cNvPr>
            <p:cNvSpPr txBox="1"/>
            <p:nvPr/>
          </p:nvSpPr>
          <p:spPr>
            <a:xfrm>
              <a:off x="1815790" y="2866544"/>
              <a:ext cx="1830971" cy="830997"/>
            </a:xfrm>
            <a:prstGeom prst="rect">
              <a:avLst/>
            </a:prstGeom>
            <a:noFill/>
          </p:spPr>
          <p:txBody>
            <a:bodyPr wrap="square" rtlCol="0">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Program to be analyzed</a:t>
              </a:r>
            </a:p>
          </p:txBody>
        </p:sp>
      </p:grpSp>
      <p:sp>
        <p:nvSpPr>
          <p:cNvPr id="38" name="圆角矩形 37">
            <a:extLst>
              <a:ext uri="{FF2B5EF4-FFF2-40B4-BE49-F238E27FC236}">
                <a16:creationId xmlns:a16="http://schemas.microsoft.com/office/drawing/2014/main" id="{4773B2A5-EE8A-F25C-8D14-C3AC3234F5C4}"/>
              </a:ext>
            </a:extLst>
          </p:cNvPr>
          <p:cNvSpPr/>
          <p:nvPr/>
        </p:nvSpPr>
        <p:spPr>
          <a:xfrm>
            <a:off x="4624352" y="1560057"/>
            <a:ext cx="7045872" cy="2214536"/>
          </a:xfrm>
          <a:prstGeom prst="roundRect">
            <a:avLst/>
          </a:prstGeom>
          <a:noFill/>
          <a:ln w="38100">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Microsoft YaHei" panose="020B0503020204020204" pitchFamily="34" charset="-122"/>
              <a:ea typeface="Microsoft YaHei" panose="020B0503020204020204" pitchFamily="34" charset="-122"/>
            </a:endParaRPr>
          </a:p>
        </p:txBody>
      </p:sp>
      <p:sp>
        <p:nvSpPr>
          <p:cNvPr id="40" name="圆角矩形 39">
            <a:extLst>
              <a:ext uri="{FF2B5EF4-FFF2-40B4-BE49-F238E27FC236}">
                <a16:creationId xmlns:a16="http://schemas.microsoft.com/office/drawing/2014/main" id="{7C75AD08-282B-5772-EA3D-D084B2768355}"/>
              </a:ext>
            </a:extLst>
          </p:cNvPr>
          <p:cNvSpPr/>
          <p:nvPr/>
        </p:nvSpPr>
        <p:spPr>
          <a:xfrm>
            <a:off x="559559" y="3984499"/>
            <a:ext cx="11110666" cy="2508376"/>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Microsoft YaHei" panose="020B0503020204020204" pitchFamily="34" charset="-122"/>
              <a:ea typeface="Microsoft YaHei" panose="020B0503020204020204" pitchFamily="34" charset="-122"/>
            </a:endParaRPr>
          </a:p>
        </p:txBody>
      </p:sp>
      <p:grpSp>
        <p:nvGrpSpPr>
          <p:cNvPr id="54" name="组合 53">
            <a:extLst>
              <a:ext uri="{FF2B5EF4-FFF2-40B4-BE49-F238E27FC236}">
                <a16:creationId xmlns:a16="http://schemas.microsoft.com/office/drawing/2014/main" id="{F202BA0A-AB3F-D675-7D5F-BF797396A7F6}"/>
              </a:ext>
            </a:extLst>
          </p:cNvPr>
          <p:cNvGrpSpPr/>
          <p:nvPr/>
        </p:nvGrpSpPr>
        <p:grpSpPr>
          <a:xfrm>
            <a:off x="5162469" y="1768673"/>
            <a:ext cx="1830971" cy="1902078"/>
            <a:chOff x="1815790" y="1795463"/>
            <a:chExt cx="1830971" cy="1902078"/>
          </a:xfrm>
        </p:grpSpPr>
        <p:pic>
          <p:nvPicPr>
            <p:cNvPr id="55" name="内容占位符 4">
              <a:extLst>
                <a:ext uri="{FF2B5EF4-FFF2-40B4-BE49-F238E27FC236}">
                  <a16:creationId xmlns:a16="http://schemas.microsoft.com/office/drawing/2014/main" id="{081EFF3D-7EF4-DDDA-5561-2637FEA8BD7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232388" y="1795463"/>
              <a:ext cx="1030009" cy="1088867"/>
            </a:xfrm>
            <a:prstGeom prst="rect">
              <a:avLst/>
            </a:prstGeom>
          </p:spPr>
        </p:pic>
        <p:sp>
          <p:nvSpPr>
            <p:cNvPr id="56" name="文本框 55">
              <a:extLst>
                <a:ext uri="{FF2B5EF4-FFF2-40B4-BE49-F238E27FC236}">
                  <a16:creationId xmlns:a16="http://schemas.microsoft.com/office/drawing/2014/main" id="{F73673D0-2476-77ED-F153-35412F3A75D1}"/>
                </a:ext>
              </a:extLst>
            </p:cNvPr>
            <p:cNvSpPr txBox="1"/>
            <p:nvPr/>
          </p:nvSpPr>
          <p:spPr>
            <a:xfrm>
              <a:off x="1815790" y="2866544"/>
              <a:ext cx="1830971" cy="830997"/>
            </a:xfrm>
            <a:prstGeom prst="rect">
              <a:avLst/>
            </a:prstGeom>
            <a:noFill/>
          </p:spPr>
          <p:txBody>
            <a:bodyPr wrap="square" rtlCol="0">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Static analyzer</a:t>
              </a:r>
            </a:p>
          </p:txBody>
        </p:sp>
      </p:grpSp>
      <p:grpSp>
        <p:nvGrpSpPr>
          <p:cNvPr id="57" name="组合 56">
            <a:extLst>
              <a:ext uri="{FF2B5EF4-FFF2-40B4-BE49-F238E27FC236}">
                <a16:creationId xmlns:a16="http://schemas.microsoft.com/office/drawing/2014/main" id="{0FB29A5D-18A9-BE80-C525-89BD93E25D06}"/>
              </a:ext>
            </a:extLst>
          </p:cNvPr>
          <p:cNvGrpSpPr/>
          <p:nvPr/>
        </p:nvGrpSpPr>
        <p:grpSpPr>
          <a:xfrm>
            <a:off x="7268843" y="1740995"/>
            <a:ext cx="1830971" cy="1578210"/>
            <a:chOff x="1815790" y="1749999"/>
            <a:chExt cx="1830971" cy="1578210"/>
          </a:xfrm>
        </p:grpSpPr>
        <p:pic>
          <p:nvPicPr>
            <p:cNvPr id="58" name="内容占位符 4">
              <a:extLst>
                <a:ext uri="{FF2B5EF4-FFF2-40B4-BE49-F238E27FC236}">
                  <a16:creationId xmlns:a16="http://schemas.microsoft.com/office/drawing/2014/main" id="{50E8BF58-6512-A6B1-A76B-703EA743F693}"/>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133614" y="1749999"/>
              <a:ext cx="1203936" cy="1203936"/>
            </a:xfrm>
            <a:prstGeom prst="rect">
              <a:avLst/>
            </a:prstGeom>
          </p:spPr>
        </p:pic>
        <p:sp>
          <p:nvSpPr>
            <p:cNvPr id="59" name="文本框 58">
              <a:extLst>
                <a:ext uri="{FF2B5EF4-FFF2-40B4-BE49-F238E27FC236}">
                  <a16:creationId xmlns:a16="http://schemas.microsoft.com/office/drawing/2014/main" id="{4427C4C4-74AF-9BD0-6512-E314F1EAE2CD}"/>
                </a:ext>
              </a:extLst>
            </p:cNvPr>
            <p:cNvSpPr txBox="1"/>
            <p:nvPr/>
          </p:nvSpPr>
          <p:spPr>
            <a:xfrm>
              <a:off x="1815790" y="2866544"/>
              <a:ext cx="1830971" cy="461665"/>
            </a:xfrm>
            <a:prstGeom prst="rect">
              <a:avLst/>
            </a:prstGeom>
            <a:noFill/>
          </p:spPr>
          <p:txBody>
            <a:bodyPr wrap="square" rtlCol="0">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Alarms</a:t>
              </a:r>
            </a:p>
          </p:txBody>
        </p:sp>
      </p:grpSp>
      <p:grpSp>
        <p:nvGrpSpPr>
          <p:cNvPr id="61" name="组合 60">
            <a:extLst>
              <a:ext uri="{FF2B5EF4-FFF2-40B4-BE49-F238E27FC236}">
                <a16:creationId xmlns:a16="http://schemas.microsoft.com/office/drawing/2014/main" id="{FB56C451-CA6B-C430-FA09-AD2F06976E3A}"/>
              </a:ext>
            </a:extLst>
          </p:cNvPr>
          <p:cNvGrpSpPr/>
          <p:nvPr/>
        </p:nvGrpSpPr>
        <p:grpSpPr>
          <a:xfrm>
            <a:off x="5178585" y="4294516"/>
            <a:ext cx="1830971" cy="2006853"/>
            <a:chOff x="1815790" y="1690688"/>
            <a:chExt cx="1830971" cy="2006853"/>
          </a:xfrm>
        </p:grpSpPr>
        <p:pic>
          <p:nvPicPr>
            <p:cNvPr id="62" name="内容占位符 4">
              <a:extLst>
                <a:ext uri="{FF2B5EF4-FFF2-40B4-BE49-F238E27FC236}">
                  <a16:creationId xmlns:a16="http://schemas.microsoft.com/office/drawing/2014/main" id="{85097C24-373E-297D-2F26-E2D05E81B368}"/>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068494" y="1690688"/>
              <a:ext cx="1325563" cy="1325563"/>
            </a:xfrm>
            <a:prstGeom prst="rect">
              <a:avLst/>
            </a:prstGeom>
          </p:spPr>
        </p:pic>
        <p:sp>
          <p:nvSpPr>
            <p:cNvPr id="63" name="文本框 62">
              <a:extLst>
                <a:ext uri="{FF2B5EF4-FFF2-40B4-BE49-F238E27FC236}">
                  <a16:creationId xmlns:a16="http://schemas.microsoft.com/office/drawing/2014/main" id="{B92ABA70-8B8A-7035-472F-ABF2203FE6B3}"/>
                </a:ext>
              </a:extLst>
            </p:cNvPr>
            <p:cNvSpPr txBox="1"/>
            <p:nvPr/>
          </p:nvSpPr>
          <p:spPr>
            <a:xfrm>
              <a:off x="1815790" y="2866544"/>
              <a:ext cx="1830971" cy="830997"/>
            </a:xfrm>
            <a:prstGeom prst="rect">
              <a:avLst/>
            </a:prstGeom>
            <a:noFill/>
          </p:spPr>
          <p:txBody>
            <a:bodyPr wrap="square" rtlCol="0">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Probabilistic models</a:t>
              </a:r>
            </a:p>
          </p:txBody>
        </p:sp>
      </p:grpSp>
      <p:grpSp>
        <p:nvGrpSpPr>
          <p:cNvPr id="64" name="组合 63">
            <a:extLst>
              <a:ext uri="{FF2B5EF4-FFF2-40B4-BE49-F238E27FC236}">
                <a16:creationId xmlns:a16="http://schemas.microsoft.com/office/drawing/2014/main" id="{D7DDB3ED-D318-134E-C786-787541EDF527}"/>
              </a:ext>
            </a:extLst>
          </p:cNvPr>
          <p:cNvGrpSpPr/>
          <p:nvPr/>
        </p:nvGrpSpPr>
        <p:grpSpPr>
          <a:xfrm>
            <a:off x="7268843" y="4301465"/>
            <a:ext cx="1830971" cy="1947542"/>
            <a:chOff x="1815790" y="1749999"/>
            <a:chExt cx="1830971" cy="1947542"/>
          </a:xfrm>
        </p:grpSpPr>
        <p:pic>
          <p:nvPicPr>
            <p:cNvPr id="65" name="内容占位符 4">
              <a:extLst>
                <a:ext uri="{FF2B5EF4-FFF2-40B4-BE49-F238E27FC236}">
                  <a16:creationId xmlns:a16="http://schemas.microsoft.com/office/drawing/2014/main" id="{7D9165BC-5446-6CC2-DE1A-A45036EB62E9}"/>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133614" y="1749999"/>
              <a:ext cx="1203936" cy="1203936"/>
            </a:xfrm>
            <a:prstGeom prst="rect">
              <a:avLst/>
            </a:prstGeom>
          </p:spPr>
        </p:pic>
        <p:sp>
          <p:nvSpPr>
            <p:cNvPr id="66" name="文本框 65">
              <a:extLst>
                <a:ext uri="{FF2B5EF4-FFF2-40B4-BE49-F238E27FC236}">
                  <a16:creationId xmlns:a16="http://schemas.microsoft.com/office/drawing/2014/main" id="{13C8BCAB-BDF3-8BCA-661F-FDB23EF88D11}"/>
                </a:ext>
              </a:extLst>
            </p:cNvPr>
            <p:cNvSpPr txBox="1"/>
            <p:nvPr/>
          </p:nvSpPr>
          <p:spPr>
            <a:xfrm>
              <a:off x="1815790" y="2866544"/>
              <a:ext cx="1830971" cy="830997"/>
            </a:xfrm>
            <a:prstGeom prst="rect">
              <a:avLst/>
            </a:prstGeom>
            <a:noFill/>
          </p:spPr>
          <p:txBody>
            <a:bodyPr wrap="square" rtlCol="0">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Ranked alarms</a:t>
              </a:r>
            </a:p>
          </p:txBody>
        </p:sp>
      </p:grpSp>
      <p:sp>
        <p:nvSpPr>
          <p:cNvPr id="68" name="椭圆 67">
            <a:extLst>
              <a:ext uri="{FF2B5EF4-FFF2-40B4-BE49-F238E27FC236}">
                <a16:creationId xmlns:a16="http://schemas.microsoft.com/office/drawing/2014/main" id="{4164E61A-6F6F-CFCB-8EC2-848604608ABA}"/>
              </a:ext>
            </a:extLst>
          </p:cNvPr>
          <p:cNvSpPr/>
          <p:nvPr/>
        </p:nvSpPr>
        <p:spPr>
          <a:xfrm>
            <a:off x="1281293" y="4301465"/>
            <a:ext cx="3057774" cy="1063571"/>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User feedback</a:t>
            </a:r>
          </a:p>
          <a:p>
            <a:pPr algn="ctr"/>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Older version code</a:t>
            </a:r>
          </a:p>
          <a:p>
            <a:pPr algn="ctr"/>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Test runs</a:t>
            </a:r>
          </a:p>
        </p:txBody>
      </p:sp>
      <p:sp>
        <p:nvSpPr>
          <p:cNvPr id="69" name="文本框 68">
            <a:extLst>
              <a:ext uri="{FF2B5EF4-FFF2-40B4-BE49-F238E27FC236}">
                <a16:creationId xmlns:a16="http://schemas.microsoft.com/office/drawing/2014/main" id="{6FF3EDFC-4DF9-C309-2448-392285A7DBE4}"/>
              </a:ext>
            </a:extLst>
          </p:cNvPr>
          <p:cNvSpPr txBox="1"/>
          <p:nvPr/>
        </p:nvSpPr>
        <p:spPr>
          <a:xfrm>
            <a:off x="1894695" y="5411115"/>
            <a:ext cx="1830971" cy="830997"/>
          </a:xfrm>
          <a:prstGeom prst="rect">
            <a:avLst/>
          </a:prstGeom>
          <a:noFill/>
        </p:spPr>
        <p:txBody>
          <a:bodyPr wrap="square" rtlCol="0">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Posterior information</a:t>
            </a:r>
          </a:p>
        </p:txBody>
      </p:sp>
      <p:sp>
        <p:nvSpPr>
          <p:cNvPr id="71" name="圆角矩形 70">
            <a:extLst>
              <a:ext uri="{FF2B5EF4-FFF2-40B4-BE49-F238E27FC236}">
                <a16:creationId xmlns:a16="http://schemas.microsoft.com/office/drawing/2014/main" id="{8ABC594A-534E-2A52-1A4A-799D295AAEDC}"/>
              </a:ext>
            </a:extLst>
          </p:cNvPr>
          <p:cNvSpPr/>
          <p:nvPr/>
        </p:nvSpPr>
        <p:spPr>
          <a:xfrm>
            <a:off x="9188425" y="1740995"/>
            <a:ext cx="2310503" cy="510778"/>
          </a:xfrm>
          <a:prstGeom prst="roundRect">
            <a:avLst/>
          </a:prstGeom>
          <a:solidFill>
            <a:schemeClr val="accent1"/>
          </a:solidFill>
        </p:spPr>
        <p:txBody>
          <a:bodyPr wrap="square" rtlCol="0">
            <a:spAutoFit/>
          </a:bodyPr>
          <a:lstStyle/>
          <a:p>
            <a:pPr algn="ctr"/>
            <a:r>
              <a:rPr lang="en-US" altLang="zh-CN" sz="24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Conventional</a:t>
            </a:r>
          </a:p>
        </p:txBody>
      </p:sp>
      <p:sp>
        <p:nvSpPr>
          <p:cNvPr id="74" name="圆角矩形 73">
            <a:extLst>
              <a:ext uri="{FF2B5EF4-FFF2-40B4-BE49-F238E27FC236}">
                <a16:creationId xmlns:a16="http://schemas.microsoft.com/office/drawing/2014/main" id="{B6D4F539-6CEF-4C00-DB22-B5A88FFD0FCB}"/>
              </a:ext>
            </a:extLst>
          </p:cNvPr>
          <p:cNvSpPr/>
          <p:nvPr/>
        </p:nvSpPr>
        <p:spPr>
          <a:xfrm>
            <a:off x="9465500" y="4191181"/>
            <a:ext cx="1689085" cy="510778"/>
          </a:xfrm>
          <a:prstGeom prst="roundRect">
            <a:avLst/>
          </a:prstGeom>
          <a:solidFill>
            <a:schemeClr val="accent6"/>
          </a:solidFill>
        </p:spPr>
        <p:txBody>
          <a:bodyPr wrap="square" rtlCol="0">
            <a:spAutoFit/>
          </a:bodyPr>
          <a:lstStyle/>
          <a:p>
            <a:pPr algn="ctr"/>
            <a:r>
              <a:rPr lang="en-US" altLang="zh-CN" sz="24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a:t>
            </a:r>
          </a:p>
        </p:txBody>
      </p:sp>
      <p:sp>
        <p:nvSpPr>
          <p:cNvPr id="75" name="文本框 74">
            <a:extLst>
              <a:ext uri="{FF2B5EF4-FFF2-40B4-BE49-F238E27FC236}">
                <a16:creationId xmlns:a16="http://schemas.microsoft.com/office/drawing/2014/main" id="{834990E3-5CBC-84A6-A91E-F3647C13B991}"/>
              </a:ext>
            </a:extLst>
          </p:cNvPr>
          <p:cNvSpPr txBox="1"/>
          <p:nvPr/>
        </p:nvSpPr>
        <p:spPr>
          <a:xfrm>
            <a:off x="9188425" y="2407728"/>
            <a:ext cx="2241090" cy="1323439"/>
          </a:xfrm>
          <a:prstGeom prst="rect">
            <a:avLst/>
          </a:prstGeom>
          <a:noFill/>
        </p:spPr>
        <p:txBody>
          <a:bodyPr wrap="square" rtlCol="0">
            <a:spAutoFit/>
          </a:bodyPr>
          <a:lstStyle/>
          <a:p>
            <a:pPr marL="285750" indent="-285750">
              <a:buFont typeface="苹方-简 常规体" panose="020B0400000000000000" pitchFamily="34" charset="-122"/>
              <a:buChar char="×"/>
            </a:pPr>
            <a:r>
              <a:rPr kumimoji="1" lang="en-US" altLang="zh-CN" sz="20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False positives</a:t>
            </a:r>
          </a:p>
          <a:p>
            <a:pPr marL="285750" indent="-285750">
              <a:buFont typeface="苹方-简 常规体" panose="020B0400000000000000" pitchFamily="34" charset="-122"/>
              <a:buChar char="×"/>
            </a:pPr>
            <a:r>
              <a:rPr kumimoji="1" lang="en-US" altLang="zh-CN" sz="20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Unable to learn and adapt</a:t>
            </a:r>
          </a:p>
          <a:p>
            <a:endParaRPr kumimoji="1" lang="en-US" altLang="zh-CN" sz="2000"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76" name="文本框 75">
            <a:extLst>
              <a:ext uri="{FF2B5EF4-FFF2-40B4-BE49-F238E27FC236}">
                <a16:creationId xmlns:a16="http://schemas.microsoft.com/office/drawing/2014/main" id="{CB28B3F5-CBE6-819D-F920-6A90A5C44B47}"/>
              </a:ext>
            </a:extLst>
          </p:cNvPr>
          <p:cNvSpPr txBox="1"/>
          <p:nvPr/>
        </p:nvSpPr>
        <p:spPr>
          <a:xfrm>
            <a:off x="9188638" y="4793053"/>
            <a:ext cx="2405451" cy="1938992"/>
          </a:xfrm>
          <a:prstGeom prst="rect">
            <a:avLst/>
          </a:prstGeom>
          <a:noFill/>
        </p:spPr>
        <p:txBody>
          <a:bodyPr wrap="square" rtlCol="0">
            <a:spAutoFit/>
          </a:bodyPr>
          <a:lstStyle/>
          <a:p>
            <a:pPr marL="342900" indent="-342900">
              <a:buFont typeface="Wingdings" pitchFamily="2" charset="2"/>
              <a:buChar char="ü"/>
            </a:pPr>
            <a:r>
              <a:rPr kumimoji="1" lang="en-US" altLang="zh-CN" sz="2000" dirty="0">
                <a:solidFill>
                  <a:srgbClr val="00B050"/>
                </a:solidFill>
                <a:latin typeface="Linux Libertine" panose="02000503000000000000" pitchFamily="2" charset="0"/>
                <a:ea typeface="Linux Libertine" panose="02000503000000000000" pitchFamily="2" charset="0"/>
                <a:cs typeface="Linux Libertine" panose="02000503000000000000" pitchFamily="2" charset="0"/>
              </a:rPr>
              <a:t>Probability distribution of alarms</a:t>
            </a:r>
          </a:p>
          <a:p>
            <a:pPr marL="342900" indent="-342900">
              <a:buFont typeface="Wingdings" pitchFamily="2" charset="2"/>
              <a:buChar char="ü"/>
            </a:pPr>
            <a:r>
              <a:rPr kumimoji="1" lang="en-US" altLang="zh-CN" sz="2000" dirty="0">
                <a:solidFill>
                  <a:srgbClr val="00B050"/>
                </a:solidFill>
                <a:latin typeface="Linux Libertine" panose="02000503000000000000" pitchFamily="2" charset="0"/>
                <a:ea typeface="Linux Libertine" panose="02000503000000000000" pitchFamily="2" charset="0"/>
                <a:cs typeface="Linux Libertine" panose="02000503000000000000" pitchFamily="2" charset="0"/>
              </a:rPr>
              <a:t>Learning and adaptation</a:t>
            </a:r>
          </a:p>
          <a:p>
            <a:endParaRPr kumimoji="1" lang="en-US" altLang="zh-CN" sz="2000" dirty="0">
              <a:solidFill>
                <a:srgbClr val="00B050"/>
              </a:solidFill>
              <a:latin typeface="Linux Libertine" panose="02000503000000000000" pitchFamily="2" charset="0"/>
              <a:ea typeface="Linux Libertine" panose="02000503000000000000" pitchFamily="2" charset="0"/>
              <a:cs typeface="Linux Libertine" panose="02000503000000000000" pitchFamily="2" charset="0"/>
            </a:endParaRPr>
          </a:p>
        </p:txBody>
      </p:sp>
      <p:cxnSp>
        <p:nvCxnSpPr>
          <p:cNvPr id="77" name="直接箭头连接符 120">
            <a:extLst>
              <a:ext uri="{FF2B5EF4-FFF2-40B4-BE49-F238E27FC236}">
                <a16:creationId xmlns:a16="http://schemas.microsoft.com/office/drawing/2014/main" id="{3FAF5925-9C8B-273F-B601-01C62F521351}"/>
              </a:ext>
            </a:extLst>
          </p:cNvPr>
          <p:cNvCxnSpPr>
            <a:cxnSpLocks/>
          </p:cNvCxnSpPr>
          <p:nvPr/>
        </p:nvCxnSpPr>
        <p:spPr>
          <a:xfrm>
            <a:off x="2971090" y="2342963"/>
            <a:ext cx="2460199" cy="0"/>
          </a:xfrm>
          <a:prstGeom prst="straightConnector1">
            <a:avLst/>
          </a:prstGeom>
          <a:noFill/>
          <a:ln w="50800" cap="flat" cmpd="sng" algn="ctr">
            <a:solidFill>
              <a:schemeClr val="accent1"/>
            </a:solidFill>
            <a:prstDash val="solid"/>
            <a:miter lim="800000"/>
            <a:tailEnd type="triangle"/>
          </a:ln>
          <a:effectLst/>
        </p:spPr>
      </p:cxnSp>
      <p:cxnSp>
        <p:nvCxnSpPr>
          <p:cNvPr id="81" name="直接箭头连接符 120">
            <a:extLst>
              <a:ext uri="{FF2B5EF4-FFF2-40B4-BE49-F238E27FC236}">
                <a16:creationId xmlns:a16="http://schemas.microsoft.com/office/drawing/2014/main" id="{9F99D168-1AD6-52C6-EA4B-20A2D746D50E}"/>
              </a:ext>
            </a:extLst>
          </p:cNvPr>
          <p:cNvCxnSpPr>
            <a:cxnSpLocks/>
          </p:cNvCxnSpPr>
          <p:nvPr/>
        </p:nvCxnSpPr>
        <p:spPr>
          <a:xfrm>
            <a:off x="6756852" y="2337170"/>
            <a:ext cx="916488" cy="0"/>
          </a:xfrm>
          <a:prstGeom prst="straightConnector1">
            <a:avLst/>
          </a:prstGeom>
          <a:noFill/>
          <a:ln w="50800" cap="flat" cmpd="sng" algn="ctr">
            <a:solidFill>
              <a:schemeClr val="accent1"/>
            </a:solidFill>
            <a:prstDash val="solid"/>
            <a:miter lim="800000"/>
            <a:tailEnd type="triangle"/>
          </a:ln>
          <a:effectLst/>
        </p:spPr>
      </p:cxnSp>
      <p:cxnSp>
        <p:nvCxnSpPr>
          <p:cNvPr id="84" name="直接箭头连接符 120">
            <a:extLst>
              <a:ext uri="{FF2B5EF4-FFF2-40B4-BE49-F238E27FC236}">
                <a16:creationId xmlns:a16="http://schemas.microsoft.com/office/drawing/2014/main" id="{F9889AE4-3381-C9F0-96C8-8C3953FD3F09}"/>
              </a:ext>
            </a:extLst>
          </p:cNvPr>
          <p:cNvCxnSpPr>
            <a:cxnSpLocks/>
          </p:cNvCxnSpPr>
          <p:nvPr/>
        </p:nvCxnSpPr>
        <p:spPr>
          <a:xfrm>
            <a:off x="6099585" y="3670751"/>
            <a:ext cx="0" cy="758055"/>
          </a:xfrm>
          <a:prstGeom prst="straightConnector1">
            <a:avLst/>
          </a:prstGeom>
          <a:noFill/>
          <a:ln w="50800" cap="flat" cmpd="sng" algn="ctr">
            <a:solidFill>
              <a:schemeClr val="accent6"/>
            </a:solidFill>
            <a:prstDash val="solid"/>
            <a:miter lim="800000"/>
            <a:tailEnd type="triangle"/>
          </a:ln>
          <a:effectLst/>
        </p:spPr>
      </p:cxnSp>
      <p:cxnSp>
        <p:nvCxnSpPr>
          <p:cNvPr id="103" name="直接箭头连接符 120">
            <a:extLst>
              <a:ext uri="{FF2B5EF4-FFF2-40B4-BE49-F238E27FC236}">
                <a16:creationId xmlns:a16="http://schemas.microsoft.com/office/drawing/2014/main" id="{D9D1C693-9029-E36E-0408-56F703A6E3DA}"/>
              </a:ext>
            </a:extLst>
          </p:cNvPr>
          <p:cNvCxnSpPr>
            <a:cxnSpLocks/>
          </p:cNvCxnSpPr>
          <p:nvPr/>
        </p:nvCxnSpPr>
        <p:spPr>
          <a:xfrm>
            <a:off x="4624352" y="4903433"/>
            <a:ext cx="657511" cy="0"/>
          </a:xfrm>
          <a:prstGeom prst="straightConnector1">
            <a:avLst/>
          </a:prstGeom>
          <a:noFill/>
          <a:ln w="50800" cap="flat" cmpd="sng" algn="ctr">
            <a:solidFill>
              <a:schemeClr val="accent6"/>
            </a:solidFill>
            <a:prstDash val="solid"/>
            <a:miter lim="800000"/>
            <a:tailEnd type="triangle"/>
          </a:ln>
          <a:effectLst/>
        </p:spPr>
      </p:cxnSp>
      <p:cxnSp>
        <p:nvCxnSpPr>
          <p:cNvPr id="108" name="直接箭头连接符 120">
            <a:extLst>
              <a:ext uri="{FF2B5EF4-FFF2-40B4-BE49-F238E27FC236}">
                <a16:creationId xmlns:a16="http://schemas.microsoft.com/office/drawing/2014/main" id="{7BA0C21E-0695-65AC-D535-E150B8DE82FE}"/>
              </a:ext>
            </a:extLst>
          </p:cNvPr>
          <p:cNvCxnSpPr>
            <a:cxnSpLocks/>
          </p:cNvCxnSpPr>
          <p:nvPr/>
        </p:nvCxnSpPr>
        <p:spPr>
          <a:xfrm>
            <a:off x="6886340" y="4903433"/>
            <a:ext cx="657511" cy="0"/>
          </a:xfrm>
          <a:prstGeom prst="straightConnector1">
            <a:avLst/>
          </a:prstGeom>
          <a:noFill/>
          <a:ln w="50800" cap="flat" cmpd="sng" algn="ctr">
            <a:solidFill>
              <a:schemeClr val="accent6"/>
            </a:solidFill>
            <a:prstDash val="solid"/>
            <a:miter lim="800000"/>
            <a:tailEnd type="triangle"/>
          </a:ln>
          <a:effectLst/>
        </p:spPr>
      </p:cxnSp>
      <p:sp>
        <p:nvSpPr>
          <p:cNvPr id="3" name="文本框 2">
            <a:extLst>
              <a:ext uri="{FF2B5EF4-FFF2-40B4-BE49-F238E27FC236}">
                <a16:creationId xmlns:a16="http://schemas.microsoft.com/office/drawing/2014/main" id="{4B50DABF-0716-DE86-7520-C37CBB2036E2}"/>
              </a:ext>
            </a:extLst>
          </p:cNvPr>
          <p:cNvSpPr txBox="1"/>
          <p:nvPr/>
        </p:nvSpPr>
        <p:spPr>
          <a:xfrm>
            <a:off x="6807640" y="3261897"/>
            <a:ext cx="2657860" cy="369332"/>
          </a:xfrm>
          <a:prstGeom prst="rect">
            <a:avLst/>
          </a:prstGeom>
          <a:noFill/>
        </p:spPr>
        <p:txBody>
          <a:bodyPr wrap="square" rtlCol="0">
            <a:spAutoFit/>
          </a:bodyPr>
          <a:lstStyle/>
          <a:p>
            <a:pPr algn="ctr"/>
            <a:r>
              <a:rPr kumimoji="1" lang="en-US" altLang="zh-CN" b="1"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Over-approximation</a:t>
            </a:r>
            <a:endParaRPr kumimoji="1" lang="zh-CN" altLang="en-US" b="1" dirty="0">
              <a:solidFill>
                <a:srgbClr val="FF0000"/>
              </a:solidFill>
              <a:latin typeface="Linux Libertine" panose="02000503000000000000" pitchFamily="2" charset="0"/>
              <a:cs typeface="Linux Libertine" panose="02000503000000000000" pitchFamily="2" charset="0"/>
            </a:endParaRPr>
          </a:p>
        </p:txBody>
      </p:sp>
      <p:sp>
        <p:nvSpPr>
          <p:cNvPr id="6" name="灯片编号占位符 5">
            <a:extLst>
              <a:ext uri="{FF2B5EF4-FFF2-40B4-BE49-F238E27FC236}">
                <a16:creationId xmlns:a16="http://schemas.microsoft.com/office/drawing/2014/main" id="{E702DB60-B4EA-A2A3-6346-6D542CEFC428}"/>
              </a:ext>
            </a:extLst>
          </p:cNvPr>
          <p:cNvSpPr>
            <a:spLocks noGrp="1"/>
          </p:cNvSpPr>
          <p:nvPr>
            <p:ph type="sldNum" sz="quarter" idx="4"/>
          </p:nvPr>
        </p:nvSpPr>
        <p:spPr/>
        <p:txBody>
          <a:bodyPr/>
          <a:lstStyle/>
          <a:p>
            <a:fld id="{94702B7C-F565-1C47-90E3-321BD985AFCD}" type="slidenum">
              <a:rPr kumimoji="1" lang="zh-CN" altLang="en-US" smtClean="0"/>
              <a:pPr/>
              <a:t>2</a:t>
            </a:fld>
            <a:endParaRPr kumimoji="1" lang="zh-CN" altLang="en-US" dirty="0"/>
          </a:p>
        </p:txBody>
      </p:sp>
    </p:spTree>
    <p:extLst>
      <p:ext uri="{BB962C8B-B14F-4D97-AF65-F5344CB8AC3E}">
        <p14:creationId xmlns:p14="http://schemas.microsoft.com/office/powerpoint/2010/main" val="3691806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68" grpId="0" animBg="1"/>
      <p:bldP spid="69" grpId="0"/>
      <p:bldP spid="71" grpId="0" animBg="1"/>
      <p:bldP spid="74" grpId="0" animBg="1"/>
      <p:bldP spid="75" grpId="0"/>
      <p:bldP spid="76"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Eﬀectiveness</a:t>
            </a:r>
            <a:endParaRPr kumimoji="1" lang="zh-CN" altLang="en-US" dirty="0">
              <a:latin typeface="LINUX BIOLINUM CAPITALS" panose="02000503000000000000" pitchFamily="2" charset="0"/>
              <a:cs typeface="LINUX BIOLINUM CAPITALS" panose="02000503000000000000" pitchFamily="2" charset="0"/>
            </a:endParaRPr>
          </a:p>
        </p:txBody>
      </p:sp>
      <p:pic>
        <p:nvPicPr>
          <p:cNvPr id="3" name="图片 2">
            <a:extLst>
              <a:ext uri="{FF2B5EF4-FFF2-40B4-BE49-F238E27FC236}">
                <a16:creationId xmlns:a16="http://schemas.microsoft.com/office/drawing/2014/main" id="{7E8AA65C-37A8-6F28-F39C-3D1FD946938B}"/>
              </a:ext>
            </a:extLst>
          </p:cNvPr>
          <p:cNvPicPr>
            <a:picLocks noChangeAspect="1"/>
          </p:cNvPicPr>
          <p:nvPr/>
        </p:nvPicPr>
        <p:blipFill>
          <a:blip r:embed="rId3"/>
          <a:stretch>
            <a:fillRect/>
          </a:stretch>
        </p:blipFill>
        <p:spPr>
          <a:xfrm>
            <a:off x="838200" y="1303549"/>
            <a:ext cx="10503172" cy="4411332"/>
          </a:xfrm>
          <a:prstGeom prst="rect">
            <a:avLst/>
          </a:prstGeom>
        </p:spPr>
      </p:pic>
      <p:sp>
        <p:nvSpPr>
          <p:cNvPr id="5" name="圆角矩形 4">
            <a:extLst>
              <a:ext uri="{FF2B5EF4-FFF2-40B4-BE49-F238E27FC236}">
                <a16:creationId xmlns:a16="http://schemas.microsoft.com/office/drawing/2014/main" id="{C5A1AE7B-5F99-520A-7882-7B5B21A78901}"/>
              </a:ext>
            </a:extLst>
          </p:cNvPr>
          <p:cNvSpPr/>
          <p:nvPr/>
        </p:nvSpPr>
        <p:spPr>
          <a:xfrm>
            <a:off x="3091809" y="5172441"/>
            <a:ext cx="2404918" cy="464521"/>
          </a:xfrm>
          <a:prstGeom prst="roundRect">
            <a:avLst/>
          </a:prstGeom>
          <a:noFill/>
          <a:ln w="38100">
            <a:solidFill>
              <a:schemeClr val="accent6"/>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p>
        </p:txBody>
      </p:sp>
      <p:sp>
        <p:nvSpPr>
          <p:cNvPr id="6" name="圆角矩形 5">
            <a:extLst>
              <a:ext uri="{FF2B5EF4-FFF2-40B4-BE49-F238E27FC236}">
                <a16:creationId xmlns:a16="http://schemas.microsoft.com/office/drawing/2014/main" id="{19685B96-42E9-A085-23CE-70058C191D51}"/>
              </a:ext>
            </a:extLst>
          </p:cNvPr>
          <p:cNvSpPr/>
          <p:nvPr/>
        </p:nvSpPr>
        <p:spPr>
          <a:xfrm>
            <a:off x="6089786" y="5172441"/>
            <a:ext cx="5264014" cy="464521"/>
          </a:xfrm>
          <a:prstGeom prst="roundRect">
            <a:avLst/>
          </a:prstGeom>
          <a:noFill/>
          <a:ln w="381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p>
        </p:txBody>
      </p:sp>
      <p:sp>
        <p:nvSpPr>
          <p:cNvPr id="7" name="圆角矩形 6">
            <a:extLst>
              <a:ext uri="{FF2B5EF4-FFF2-40B4-BE49-F238E27FC236}">
                <a16:creationId xmlns:a16="http://schemas.microsoft.com/office/drawing/2014/main" id="{9A7920C8-BB52-9D74-62FE-4DB71EDD5184}"/>
              </a:ext>
            </a:extLst>
          </p:cNvPr>
          <p:cNvSpPr/>
          <p:nvPr/>
        </p:nvSpPr>
        <p:spPr>
          <a:xfrm>
            <a:off x="3091809" y="3438719"/>
            <a:ext cx="2404918" cy="464521"/>
          </a:xfrm>
          <a:prstGeom prst="roundRect">
            <a:avLst/>
          </a:prstGeom>
          <a:noFill/>
          <a:ln w="38100">
            <a:solidFill>
              <a:schemeClr val="accent6"/>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p>
        </p:txBody>
      </p:sp>
      <p:sp>
        <p:nvSpPr>
          <p:cNvPr id="8" name="圆角矩形 7">
            <a:extLst>
              <a:ext uri="{FF2B5EF4-FFF2-40B4-BE49-F238E27FC236}">
                <a16:creationId xmlns:a16="http://schemas.microsoft.com/office/drawing/2014/main" id="{AC42A58F-87E1-C354-6289-A74DB09D0B30}"/>
              </a:ext>
            </a:extLst>
          </p:cNvPr>
          <p:cNvSpPr/>
          <p:nvPr/>
        </p:nvSpPr>
        <p:spPr>
          <a:xfrm>
            <a:off x="6089786" y="3438719"/>
            <a:ext cx="5264014" cy="464521"/>
          </a:xfrm>
          <a:prstGeom prst="roundRect">
            <a:avLst/>
          </a:prstGeom>
          <a:noFill/>
          <a:ln w="38100">
            <a:solidFill>
              <a:schemeClr val="accent1"/>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p>
        </p:txBody>
      </p:sp>
      <p:sp>
        <p:nvSpPr>
          <p:cNvPr id="11" name="圆角矩形 10">
            <a:extLst>
              <a:ext uri="{FF2B5EF4-FFF2-40B4-BE49-F238E27FC236}">
                <a16:creationId xmlns:a16="http://schemas.microsoft.com/office/drawing/2014/main" id="{281CD013-89EB-2DC5-E93C-17355C5535AC}"/>
              </a:ext>
            </a:extLst>
          </p:cNvPr>
          <p:cNvSpPr/>
          <p:nvPr/>
        </p:nvSpPr>
        <p:spPr>
          <a:xfrm>
            <a:off x="838199" y="5804819"/>
            <a:ext cx="4759037" cy="830997"/>
          </a:xfrm>
          <a:prstGeom prst="roundRect">
            <a:avLst/>
          </a:prstGeom>
          <a:no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Average</a:t>
            </a:r>
            <a:r>
              <a:rPr lang="zh-CN" altLang="en-US"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a:t>
            </a:r>
            <a:r>
              <a:rPr lang="en"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45.36%, 23.38%, and 45.64%</a:t>
            </a:r>
            <a:r>
              <a:rPr lang="zh-CN" altLang="en-US"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lower inversion count</a:t>
            </a:r>
          </a:p>
        </p:txBody>
      </p:sp>
      <p:sp>
        <p:nvSpPr>
          <p:cNvPr id="13" name="圆角矩形 12">
            <a:extLst>
              <a:ext uri="{FF2B5EF4-FFF2-40B4-BE49-F238E27FC236}">
                <a16:creationId xmlns:a16="http://schemas.microsoft.com/office/drawing/2014/main" id="{F6B35B11-B2CA-C52C-898B-515C733565FC}"/>
              </a:ext>
            </a:extLst>
          </p:cNvPr>
          <p:cNvSpPr/>
          <p:nvPr/>
        </p:nvSpPr>
        <p:spPr>
          <a:xfrm>
            <a:off x="6008045" y="5804818"/>
            <a:ext cx="5333327" cy="830997"/>
          </a:xfrm>
          <a:prstGeom prst="roundRect">
            <a:avLst/>
          </a:prstGeom>
          <a:no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Similar improvements in the other two metrics</a:t>
            </a:r>
            <a:r>
              <a:rPr lang="zh-CN" altLang="en-US"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t>
            </a:r>
            <a:r>
              <a:rPr lang="en-US" altLang="zh-CN" sz="2400" dirty="0" err="1">
                <a:solidFill>
                  <a:srgbClr val="69216A"/>
                </a:solidFill>
                <a:latin typeface="Linux Libertine" panose="02000503000000000000" pitchFamily="2" charset="0"/>
                <a:ea typeface="Linux Libertine" panose="02000503000000000000" pitchFamily="2" charset="0"/>
                <a:cs typeface="Linux Libertine" panose="02000503000000000000" pitchFamily="2" charset="0"/>
              </a:rPr>
              <a:t>Raghothaman</a:t>
            </a:r>
            <a:r>
              <a:rPr lang="en-US" altLang="zh-CN" sz="2400" dirty="0">
                <a:solidFill>
                  <a:srgbClr val="69216A"/>
                </a:solidFill>
                <a:latin typeface="Linux Libertine" panose="02000503000000000000" pitchFamily="2" charset="0"/>
                <a:ea typeface="Linux Libertine" panose="02000503000000000000" pitchFamily="2" charset="0"/>
                <a:cs typeface="Linux Libertine" panose="02000503000000000000" pitchFamily="2" charset="0"/>
              </a:rPr>
              <a:t> et al. 2018</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t>
            </a:r>
          </a:p>
        </p:txBody>
      </p:sp>
      <p:sp>
        <p:nvSpPr>
          <p:cNvPr id="10" name="灯片编号占位符 9">
            <a:extLst>
              <a:ext uri="{FF2B5EF4-FFF2-40B4-BE49-F238E27FC236}">
                <a16:creationId xmlns:a16="http://schemas.microsoft.com/office/drawing/2014/main" id="{AE700C81-37DB-801F-0CBB-59BFAA9BAA3D}"/>
              </a:ext>
            </a:extLst>
          </p:cNvPr>
          <p:cNvSpPr>
            <a:spLocks noGrp="1"/>
          </p:cNvSpPr>
          <p:nvPr>
            <p:ph type="sldNum" sz="quarter" idx="4"/>
          </p:nvPr>
        </p:nvSpPr>
        <p:spPr/>
        <p:txBody>
          <a:bodyPr/>
          <a:lstStyle/>
          <a:p>
            <a:fld id="{94702B7C-F565-1C47-90E3-321BD985AFCD}" type="slidenum">
              <a:rPr kumimoji="1" lang="zh-CN" altLang="en-US" smtClean="0"/>
              <a:pPr/>
              <a:t>20</a:t>
            </a:fld>
            <a:endParaRPr kumimoji="1" lang="zh-CN" altLang="en-US" dirty="0"/>
          </a:p>
        </p:txBody>
      </p:sp>
    </p:spTree>
    <p:extLst>
      <p:ext uri="{BB962C8B-B14F-4D97-AF65-F5344CB8AC3E}">
        <p14:creationId xmlns:p14="http://schemas.microsoft.com/office/powerpoint/2010/main" val="1928442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1" grpId="0" animBg="1"/>
      <p:bldP spid="1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Necessity to Use Two Derivations</a:t>
            </a:r>
            <a:endParaRPr kumimoji="1" lang="zh-CN" altLang="en-US" dirty="0">
              <a:latin typeface="LINUX BIOLINUM CAPITALS" panose="02000503000000000000" pitchFamily="2" charset="0"/>
              <a:cs typeface="LINUX BIOLINUM CAPITALS" panose="02000503000000000000" pitchFamily="2" charset="0"/>
            </a:endParaRPr>
          </a:p>
        </p:txBody>
      </p:sp>
      <p:pic>
        <p:nvPicPr>
          <p:cNvPr id="6" name="图片 5">
            <a:extLst>
              <a:ext uri="{FF2B5EF4-FFF2-40B4-BE49-F238E27FC236}">
                <a16:creationId xmlns:a16="http://schemas.microsoft.com/office/drawing/2014/main" id="{673E6298-114A-1990-98B9-DE6B6EA30658}"/>
              </a:ext>
            </a:extLst>
          </p:cNvPr>
          <p:cNvPicPr>
            <a:picLocks noChangeAspect="1"/>
          </p:cNvPicPr>
          <p:nvPr/>
        </p:nvPicPr>
        <p:blipFill>
          <a:blip r:embed="rId3"/>
          <a:stretch>
            <a:fillRect/>
          </a:stretch>
        </p:blipFill>
        <p:spPr>
          <a:xfrm>
            <a:off x="774268" y="3108754"/>
            <a:ext cx="10643463" cy="1961326"/>
          </a:xfrm>
          <a:prstGeom prst="rect">
            <a:avLst/>
          </a:prstGeom>
        </p:spPr>
      </p:pic>
      <p:sp>
        <p:nvSpPr>
          <p:cNvPr id="7" name="圆角矩形 6">
            <a:extLst>
              <a:ext uri="{FF2B5EF4-FFF2-40B4-BE49-F238E27FC236}">
                <a16:creationId xmlns:a16="http://schemas.microsoft.com/office/drawing/2014/main" id="{C03E20C7-B4A5-5C0C-08F4-8BA53AD04151}"/>
              </a:ext>
            </a:extLst>
          </p:cNvPr>
          <p:cNvSpPr/>
          <p:nvPr/>
        </p:nvSpPr>
        <p:spPr>
          <a:xfrm>
            <a:off x="2550362" y="1690688"/>
            <a:ext cx="7091276" cy="1325564"/>
          </a:xfrm>
          <a:prstGeom prst="roundRect">
            <a:avLst/>
          </a:prstGeom>
          <a:noFill/>
          <a:ln w="38100">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An </a:t>
            </a:r>
            <a:r>
              <a:rPr lang="en-US" altLang="zh-CN" sz="2400" b="1"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ablation experiment </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that only uses the abstraction before overall refinement to characterize each abstraction point: </a:t>
            </a: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lang="en-US" altLang="zh-CN" sz="2400" baseline="-25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a:t>
            </a:r>
            <a:endPar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9" name="圆角矩形 8">
            <a:extLst>
              <a:ext uri="{FF2B5EF4-FFF2-40B4-BE49-F238E27FC236}">
                <a16:creationId xmlns:a16="http://schemas.microsoft.com/office/drawing/2014/main" id="{01D167EA-9D86-6628-0E5A-679E0CD4D0E2}"/>
              </a:ext>
            </a:extLst>
          </p:cNvPr>
          <p:cNvSpPr/>
          <p:nvPr/>
        </p:nvSpPr>
        <p:spPr>
          <a:xfrm>
            <a:off x="2045202" y="5179944"/>
            <a:ext cx="8101596" cy="1325564"/>
          </a:xfrm>
          <a:prstGeom prst="roundRect">
            <a:avLst/>
          </a:prstGeom>
          <a:no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The variation of </a:t>
            </a: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lang="en-US" altLang="zh-CN" sz="2400" baseline="-25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400" b="1"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is completely diﬀerent </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from </a:t>
            </a: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and even </a:t>
            </a:r>
            <a:r>
              <a:rPr lang="en-US" altLang="zh-CN" sz="2400" b="1"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worse than baselines </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in most metrics.</a:t>
            </a:r>
          </a:p>
        </p:txBody>
      </p:sp>
      <p:sp>
        <p:nvSpPr>
          <p:cNvPr id="5" name="灯片编号占位符 4">
            <a:extLst>
              <a:ext uri="{FF2B5EF4-FFF2-40B4-BE49-F238E27FC236}">
                <a16:creationId xmlns:a16="http://schemas.microsoft.com/office/drawing/2014/main" id="{009F1CA8-FC26-F527-4557-D37739D742D0}"/>
              </a:ext>
            </a:extLst>
          </p:cNvPr>
          <p:cNvSpPr>
            <a:spLocks noGrp="1"/>
          </p:cNvSpPr>
          <p:nvPr>
            <p:ph type="sldNum" sz="quarter" idx="4"/>
          </p:nvPr>
        </p:nvSpPr>
        <p:spPr/>
        <p:txBody>
          <a:bodyPr/>
          <a:lstStyle/>
          <a:p>
            <a:fld id="{94702B7C-F565-1C47-90E3-321BD985AFCD}" type="slidenum">
              <a:rPr kumimoji="1" lang="zh-CN" altLang="en-US" smtClean="0"/>
              <a:pPr/>
              <a:t>21</a:t>
            </a:fld>
            <a:endParaRPr kumimoji="1" lang="zh-CN" altLang="en-US" dirty="0"/>
          </a:p>
        </p:txBody>
      </p:sp>
    </p:spTree>
    <p:extLst>
      <p:ext uri="{BB962C8B-B14F-4D97-AF65-F5344CB8AC3E}">
        <p14:creationId xmlns:p14="http://schemas.microsoft.com/office/powerpoint/2010/main" val="4022483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a:xfrm>
            <a:off x="838198" y="365125"/>
            <a:ext cx="10515600" cy="1325563"/>
          </a:xfrm>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Ineﬀectiveness of Conventional Approaches</a:t>
            </a:r>
            <a:endParaRPr kumimoji="1" lang="zh-CN" altLang="en-US" dirty="0">
              <a:latin typeface="LINUX BIOLINUM CAPITALS" panose="02000503000000000000" pitchFamily="2" charset="0"/>
              <a:cs typeface="LINUX BIOLINUM CAPITALS" panose="02000503000000000000" pitchFamily="2" charset="0"/>
            </a:endParaRPr>
          </a:p>
        </p:txBody>
      </p:sp>
      <p:pic>
        <p:nvPicPr>
          <p:cNvPr id="4" name="图片 3">
            <a:extLst>
              <a:ext uri="{FF2B5EF4-FFF2-40B4-BE49-F238E27FC236}">
                <a16:creationId xmlns:a16="http://schemas.microsoft.com/office/drawing/2014/main" id="{BA3AE2A5-A675-986B-F92D-4E0C5591606E}"/>
              </a:ext>
            </a:extLst>
          </p:cNvPr>
          <p:cNvPicPr>
            <a:picLocks noChangeAspect="1"/>
          </p:cNvPicPr>
          <p:nvPr/>
        </p:nvPicPr>
        <p:blipFill>
          <a:blip r:embed="rId3"/>
          <a:stretch>
            <a:fillRect/>
          </a:stretch>
        </p:blipFill>
        <p:spPr>
          <a:xfrm>
            <a:off x="1307584" y="3210933"/>
            <a:ext cx="9576823" cy="2050512"/>
          </a:xfrm>
          <a:prstGeom prst="rect">
            <a:avLst/>
          </a:prstGeom>
        </p:spPr>
      </p:pic>
      <p:sp>
        <p:nvSpPr>
          <p:cNvPr id="5" name="圆角矩形 4">
            <a:extLst>
              <a:ext uri="{FF2B5EF4-FFF2-40B4-BE49-F238E27FC236}">
                <a16:creationId xmlns:a16="http://schemas.microsoft.com/office/drawing/2014/main" id="{0A4FEC1E-6C4B-514F-B16B-D7832D408342}"/>
              </a:ext>
            </a:extLst>
          </p:cNvPr>
          <p:cNvSpPr/>
          <p:nvPr/>
        </p:nvSpPr>
        <p:spPr>
          <a:xfrm>
            <a:off x="1541687" y="1716411"/>
            <a:ext cx="9108619" cy="1468799"/>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a:t>
            </a:r>
            <a:r>
              <a:rPr lang="en-US" altLang="zh-CN" sz="2400"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minimal abstraction </a:t>
            </a:r>
            <a:r>
              <a:rPr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Minimal</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t>
            </a:r>
            <a:r>
              <a:rPr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cheapest abstraction among all the abstractions that produce the least false positives</a:t>
            </a:r>
            <a:endParaRPr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a:p>
            <a:pPr marL="342900" indent="-342900">
              <a:buFont typeface="Arial" panose="020B0604020202020204" pitchFamily="34" charset="0"/>
              <a:buChar char="•"/>
            </a:pPr>
            <a:r>
              <a:rPr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Training from the </a:t>
            </a:r>
            <a:r>
              <a:rPr lang="en-US" altLang="zh-CN" sz="2400"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minimal abstraction: </a:t>
            </a:r>
            <a:r>
              <a:rPr lang="en-US" altLang="zh-CN" sz="2400" dirty="0" err="1">
                <a:solidFill>
                  <a:schemeClr val="tx1"/>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lang="en-US" altLang="zh-CN" sz="2400" baseline="-25000" dirty="0" err="1">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M</a:t>
            </a:r>
            <a:endParaRPr lang="en-US" altLang="zh-CN" sz="2400" baseline="-25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mc:AlternateContent xmlns:mc="http://schemas.openxmlformats.org/markup-compatibility/2006">
        <mc:Choice xmlns:a14="http://schemas.microsoft.com/office/drawing/2010/main" Requires="a14">
          <p:sp>
            <p:nvSpPr>
              <p:cNvPr id="6" name="圆角矩形 5">
                <a:extLst>
                  <a:ext uri="{FF2B5EF4-FFF2-40B4-BE49-F238E27FC236}">
                    <a16:creationId xmlns:a16="http://schemas.microsoft.com/office/drawing/2014/main" id="{82B046AA-A257-6439-AD30-A105575AD57C}"/>
                  </a:ext>
                </a:extLst>
              </p:cNvPr>
              <p:cNvSpPr/>
              <p:nvPr/>
            </p:nvSpPr>
            <p:spPr>
              <a:xfrm>
                <a:off x="2000722" y="5191321"/>
                <a:ext cx="8190551" cy="1325564"/>
              </a:xfrm>
              <a:prstGeom prst="roundRect">
                <a:avLst/>
              </a:prstGeom>
              <a:no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Arial" panose="020B0604020202020204" pitchFamily="34" charset="0"/>
                  <a:buChar char="•"/>
                </a:pP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lang="en-US" altLang="zh-CN" sz="2400" baseline="-25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M</a:t>
                </a:r>
                <a14:m>
                  <m:oMath xmlns:m="http://schemas.openxmlformats.org/officeDocument/2006/math">
                    <m:r>
                      <a:rPr lang="en-US" altLang="zh-CN" sz="2400" b="0" i="0" smtClean="0">
                        <a:solidFill>
                          <a:prstClr val="black"/>
                        </a:solidFill>
                        <a:latin typeface="Cambria Math" panose="02040503050406030204" pitchFamily="18" charset="0"/>
                        <a:ea typeface="Cambria Math" panose="02040503050406030204" pitchFamily="18" charset="0"/>
                        <a:cs typeface="LINUX LIBERTINE CAPITALS" panose="02000503000000000000" pitchFamily="2" charset="0"/>
                      </a:rPr>
                      <m:t> </m:t>
                    </m:r>
                    <m:r>
                      <a:rPr lang="en-US" altLang="zh-CN" sz="2400" i="0" smtClean="0">
                        <a:solidFill>
                          <a:prstClr val="black"/>
                        </a:solidFill>
                        <a:latin typeface="Cambria Math" panose="02040503050406030204" pitchFamily="18" charset="0"/>
                        <a:ea typeface="Cambria Math" panose="02040503050406030204" pitchFamily="18" charset="0"/>
                        <a:cs typeface="LINUX LIBERTINE CAPITALS" panose="02000503000000000000" pitchFamily="2" charset="0"/>
                      </a:rPr>
                      <m:t>≈</m:t>
                    </m:r>
                    <m:r>
                      <a:rPr lang="en-US" altLang="zh-CN" sz="2400" b="0" i="0" smtClean="0">
                        <a:solidFill>
                          <a:prstClr val="black"/>
                        </a:solidFill>
                        <a:latin typeface="Cambria Math" panose="02040503050406030204" pitchFamily="18" charset="0"/>
                        <a:ea typeface="Cambria Math" panose="02040503050406030204" pitchFamily="18" charset="0"/>
                        <a:cs typeface="LINUX LIBERTINE CAPITALS" panose="02000503000000000000" pitchFamily="2" charset="0"/>
                      </a:rPr>
                      <m:t> </m:t>
                    </m:r>
                  </m:oMath>
                </a14:m>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in the thread-escape analysis</a:t>
                </a:r>
              </a:p>
              <a:p>
                <a:pPr marL="342900" indent="-342900">
                  <a:buFont typeface="Arial" panose="020B0604020202020204" pitchFamily="34" charset="0"/>
                  <a:buChar char="•"/>
                </a:pP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lang="en-US" altLang="zh-CN" sz="2400" baseline="-25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M</a:t>
                </a: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 </a:t>
                </a:r>
                <a14:m>
                  <m:oMath xmlns:m="http://schemas.openxmlformats.org/officeDocument/2006/math">
                    <m:r>
                      <a:rPr lang="en-US" altLang="zh-CN" sz="2400" i="1" dirty="0" smtClean="0">
                        <a:solidFill>
                          <a:prstClr val="black"/>
                        </a:solidFill>
                        <a:latin typeface="Cambria Math" panose="02040503050406030204" pitchFamily="18" charset="0"/>
                        <a:ea typeface="Cambria Math" panose="02040503050406030204" pitchFamily="18" charset="0"/>
                        <a:cs typeface="Linux Libertine Capitals" panose="02000503000000000000" pitchFamily="2" charset="0"/>
                      </a:rPr>
                      <m:t>≪</m:t>
                    </m:r>
                    <m:r>
                      <a:rPr lang="en-US" altLang="zh-CN" sz="2400" b="0" i="0" smtClean="0">
                        <a:solidFill>
                          <a:prstClr val="black"/>
                        </a:solidFill>
                        <a:latin typeface="Cambria Math" panose="02040503050406030204" pitchFamily="18" charset="0"/>
                        <a:ea typeface="Cambria Math" panose="02040503050406030204" pitchFamily="18" charset="0"/>
                        <a:cs typeface="LINUX LIBERTINE CAPITALS" panose="02000503000000000000" pitchFamily="2" charset="0"/>
                      </a:rPr>
                      <m:t> </m:t>
                    </m:r>
                  </m:oMath>
                </a14:m>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 </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in the datarace analysis</a:t>
                </a:r>
              </a:p>
              <a:p>
                <a:pPr marL="342900" indent="-342900">
                  <a:buFont typeface="Arial" panose="020B0604020202020204" pitchFamily="34" charset="0"/>
                  <a:buChar char="•"/>
                </a:pP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Minimal </a:t>
                </a:r>
                <a14:m>
                  <m:oMath xmlns:m="http://schemas.openxmlformats.org/officeDocument/2006/math">
                    <m:r>
                      <a:rPr lang="en-US" altLang="zh-CN" sz="2400" i="1" dirty="0">
                        <a:solidFill>
                          <a:prstClr val="black"/>
                        </a:solidFill>
                        <a:latin typeface="Cambria Math" panose="02040503050406030204" pitchFamily="18" charset="0"/>
                        <a:ea typeface="Cambria Math" panose="02040503050406030204" pitchFamily="18" charset="0"/>
                        <a:cs typeface="Linux Libertine Capitals" panose="02000503000000000000" pitchFamily="2" charset="0"/>
                      </a:rPr>
                      <m:t>&lt;</m:t>
                    </m:r>
                    <m:r>
                      <a:rPr lang="en-US" altLang="zh-CN" sz="2400" b="0" i="0" smtClean="0">
                        <a:solidFill>
                          <a:prstClr val="black"/>
                        </a:solidFill>
                        <a:latin typeface="Cambria Math" panose="02040503050406030204" pitchFamily="18" charset="0"/>
                        <a:ea typeface="Cambria Math" panose="02040503050406030204" pitchFamily="18" charset="0"/>
                        <a:cs typeface="LINUX LIBERTINE CAPITALS" panose="02000503000000000000" pitchFamily="2" charset="0"/>
                      </a:rPr>
                      <m:t> </m:t>
                    </m:r>
                  </m:oMath>
                </a14:m>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 </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in the thread-escape analysis</a:t>
                </a:r>
              </a:p>
            </p:txBody>
          </p:sp>
        </mc:Choice>
        <mc:Fallback>
          <p:sp>
            <p:nvSpPr>
              <p:cNvPr id="6" name="圆角矩形 5">
                <a:extLst>
                  <a:ext uri="{FF2B5EF4-FFF2-40B4-BE49-F238E27FC236}">
                    <a16:creationId xmlns:a16="http://schemas.microsoft.com/office/drawing/2014/main" id="{82B046AA-A257-6439-AD30-A105575AD57C}"/>
                  </a:ext>
                </a:extLst>
              </p:cNvPr>
              <p:cNvSpPr>
                <a:spLocks noRot="1" noChangeAspect="1" noMove="1" noResize="1" noEditPoints="1" noAdjustHandles="1" noChangeArrowheads="1" noChangeShapeType="1" noTextEdit="1"/>
              </p:cNvSpPr>
              <p:nvPr/>
            </p:nvSpPr>
            <p:spPr>
              <a:xfrm>
                <a:off x="2000722" y="5191321"/>
                <a:ext cx="8190551" cy="1325564"/>
              </a:xfrm>
              <a:prstGeom prst="roundRect">
                <a:avLst/>
              </a:prstGeom>
              <a:blipFill>
                <a:blip r:embed="rId4"/>
                <a:stretch>
                  <a:fillRect b="-3704"/>
                </a:stretch>
              </a:blipFill>
              <a:ln w="38100">
                <a:solidFill>
                  <a:schemeClr val="accent6"/>
                </a:solidFill>
                <a:prstDash val="solid"/>
              </a:ln>
            </p:spPr>
            <p:txBody>
              <a:bodyPr/>
              <a:lstStyle/>
              <a:p>
                <a:r>
                  <a:rPr lang="zh-CN" altLang="en-US">
                    <a:noFill/>
                  </a:rPr>
                  <a:t> </a:t>
                </a:r>
              </a:p>
            </p:txBody>
          </p:sp>
        </mc:Fallback>
      </mc:AlternateContent>
      <p:sp>
        <p:nvSpPr>
          <p:cNvPr id="8" name="灯片编号占位符 7">
            <a:extLst>
              <a:ext uri="{FF2B5EF4-FFF2-40B4-BE49-F238E27FC236}">
                <a16:creationId xmlns:a16="http://schemas.microsoft.com/office/drawing/2014/main" id="{A668D518-B2E2-3AC0-BDFD-57D4BE30A64D}"/>
              </a:ext>
            </a:extLst>
          </p:cNvPr>
          <p:cNvSpPr>
            <a:spLocks noGrp="1"/>
          </p:cNvSpPr>
          <p:nvPr>
            <p:ph type="sldNum" sz="quarter" idx="4"/>
          </p:nvPr>
        </p:nvSpPr>
        <p:spPr/>
        <p:txBody>
          <a:bodyPr/>
          <a:lstStyle/>
          <a:p>
            <a:fld id="{94702B7C-F565-1C47-90E3-321BD985AFCD}" type="slidenum">
              <a:rPr kumimoji="1" lang="zh-CN" altLang="en-US" smtClean="0"/>
              <a:pPr/>
              <a:t>22</a:t>
            </a:fld>
            <a:endParaRPr kumimoji="1" lang="zh-CN" altLang="en-US" dirty="0"/>
          </a:p>
        </p:txBody>
      </p:sp>
    </p:spTree>
    <p:extLst>
      <p:ext uri="{BB962C8B-B14F-4D97-AF65-F5344CB8AC3E}">
        <p14:creationId xmlns:p14="http://schemas.microsoft.com/office/powerpoint/2010/main" val="2821171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allAtOnce"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Conclusion</a:t>
            </a:r>
            <a:endParaRPr kumimoji="1" lang="zh-CN" altLang="en-US" dirty="0">
              <a:latin typeface="LINUX BIOLINUM CAPITALS" panose="02000503000000000000" pitchFamily="2" charset="0"/>
              <a:cs typeface="LINUX BIOLINUM CAPITALS" panose="02000503000000000000" pitchFamily="2" charset="0"/>
            </a:endParaRPr>
          </a:p>
        </p:txBody>
      </p:sp>
      <p:sp>
        <p:nvSpPr>
          <p:cNvPr id="3" name="文本框 2">
            <a:extLst>
              <a:ext uri="{FF2B5EF4-FFF2-40B4-BE49-F238E27FC236}">
                <a16:creationId xmlns:a16="http://schemas.microsoft.com/office/drawing/2014/main" id="{108E99C0-A812-C676-5DB8-4EDE07A62531}"/>
              </a:ext>
            </a:extLst>
          </p:cNvPr>
          <p:cNvSpPr txBox="1"/>
          <p:nvPr/>
        </p:nvSpPr>
        <p:spPr>
          <a:xfrm>
            <a:off x="838200" y="1526073"/>
            <a:ext cx="10515600" cy="4154984"/>
          </a:xfrm>
          <a:prstGeom prst="rect">
            <a:avLst/>
          </a:prstGeom>
          <a:noFill/>
        </p:spPr>
        <p:txBody>
          <a:bodyPr wrap="square">
            <a:spAutoFit/>
          </a:bodyPr>
          <a:lstStyle/>
          <a:p>
            <a:pPr marL="342900" indent="-342900">
              <a:buFont typeface="Arial" panose="020B0604020202020204" pitchFamily="34" charset="0"/>
              <a:buChar char="•"/>
            </a:pP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We</a:t>
            </a:r>
            <a:r>
              <a:rPr kumimoji="1" lang="zh-CN" altLang="en-US" sz="2400" dirty="0">
                <a:latin typeface="Linux Libertine" panose="02000503000000000000" pitchFamily="2" charset="0"/>
                <a:ea typeface="Linux Libertine" panose="02000503000000000000" pitchFamily="2" charset="0"/>
                <a:cs typeface="Linux Libertine" panose="02000503000000000000" pitchFamily="2" charset="0"/>
              </a:rPr>
              <a:t> </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are the </a:t>
            </a:r>
            <a:r>
              <a:rPr kumimoji="1" lang="en-US" altLang="zh-CN" sz="2400" b="1" u="sng" dirty="0">
                <a:latin typeface="Linux Libertine" panose="02000503000000000000" pitchFamily="2" charset="0"/>
                <a:ea typeface="Linux Libertine" panose="02000503000000000000" pitchFamily="2" charset="0"/>
                <a:cs typeface="Linux Libertine" panose="02000503000000000000" pitchFamily="2" charset="0"/>
              </a:rPr>
              <a:t>first</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to research the abstraction selection problem of Bayesian program analysis. </a:t>
            </a:r>
          </a:p>
          <a:p>
            <a:pPr marL="342900" indent="-342900">
              <a:buFont typeface="Arial" panose="020B0604020202020204" pitchFamily="34" charset="0"/>
              <a:buChar char="•"/>
            </a:pPr>
            <a:endPar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endParaRPr>
          </a:p>
          <a:p>
            <a:pPr marL="342900" indent="-342900">
              <a:buFont typeface="Arial" panose="020B0604020202020204" pitchFamily="34" charset="0"/>
              <a:buChar char="•"/>
            </a:pP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We propose a framework </a:t>
            </a:r>
            <a:r>
              <a:rPr kumimoji="1" lang="en-US" altLang="zh-CN" sz="2400" dirty="0">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for </a:t>
            </a:r>
            <a:r>
              <a:rPr kumimoji="1" lang="en-US" altLang="zh-CN" sz="2400" b="1" u="sng" dirty="0">
                <a:latin typeface="Linux Libertine" panose="02000503000000000000" pitchFamily="2" charset="0"/>
                <a:ea typeface="Linux Libertine" panose="02000503000000000000" pitchFamily="2" charset="0"/>
                <a:cs typeface="Linux Libertine" panose="02000503000000000000" pitchFamily="2" charset="0"/>
              </a:rPr>
              <a:t>learning</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abstraction selection for Bayesian program analysis. </a:t>
            </a:r>
          </a:p>
          <a:p>
            <a:pPr marL="342900" indent="-342900">
              <a:buFont typeface="Arial" panose="020B0604020202020204" pitchFamily="34" charset="0"/>
              <a:buChar char="•"/>
            </a:pPr>
            <a:endPar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endParaRPr>
          </a:p>
          <a:p>
            <a:pPr marL="342900" indent="-342900">
              <a:buFont typeface="Arial" panose="020B0604020202020204" pitchFamily="34" charset="0"/>
              <a:buChar char="•"/>
            </a:pPr>
            <a:r>
              <a:rPr kumimoji="1" lang="en-US" altLang="zh-CN" sz="2400" dirty="0">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has </a:t>
            </a:r>
            <a:r>
              <a:rPr kumimoji="1" lang="en-US" altLang="zh-CN" sz="2400" b="1" u="sng" dirty="0">
                <a:latin typeface="Linux Libertine" panose="02000503000000000000" pitchFamily="2" charset="0"/>
                <a:ea typeface="Linux Libertine" panose="02000503000000000000" pitchFamily="2" charset="0"/>
                <a:cs typeface="Linux Libertine" panose="02000503000000000000" pitchFamily="2" charset="0"/>
              </a:rPr>
              <a:t>a direct optimization eﬀect</a:t>
            </a: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 </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on the generalization ability and is </a:t>
            </a:r>
            <a:r>
              <a:rPr kumimoji="1" lang="en-US" altLang="zh-CN" sz="2400" b="1" u="sng" dirty="0">
                <a:latin typeface="Linux Libertine" panose="02000503000000000000" pitchFamily="2" charset="0"/>
                <a:ea typeface="Linux Libertine" panose="02000503000000000000" pitchFamily="2" charset="0"/>
                <a:cs typeface="Linux Libertine" panose="02000503000000000000" pitchFamily="2" charset="0"/>
              </a:rPr>
              <a:t>general</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to apply to Bayesian program analyses with diﬀerent logical rules.</a:t>
            </a:r>
          </a:p>
          <a:p>
            <a:pPr marL="342900" indent="-342900">
              <a:buFont typeface="Arial" panose="020B0604020202020204" pitchFamily="34" charset="0"/>
              <a:buChar char="•"/>
            </a:pPr>
            <a:endPar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a:p>
            <a:pPr marL="342900" indent="-342900">
              <a:buFont typeface="Arial" panose="020B0604020202020204" pitchFamily="34" charset="0"/>
              <a:buChar char="•"/>
            </a:pP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We show the </a:t>
            </a:r>
            <a:r>
              <a:rPr kumimoji="1" lang="en-US" altLang="zh-CN" sz="2400" b="1" u="sng" dirty="0">
                <a:latin typeface="Linux Libertine" panose="02000503000000000000" pitchFamily="2" charset="0"/>
                <a:ea typeface="Linux Libertine" panose="02000503000000000000" pitchFamily="2" charset="0"/>
                <a:cs typeface="Linux Libertine" panose="02000503000000000000" pitchFamily="2" charset="0"/>
              </a:rPr>
              <a:t>eﬀectiveness</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of </a:t>
            </a:r>
            <a:r>
              <a:rPr kumimoji="1" lang="en-US" altLang="zh-CN" sz="2400" dirty="0">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on diverse analyses applied to a suite of real-world programs.</a:t>
            </a:r>
            <a:endPar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5" name="文本框 4">
            <a:extLst>
              <a:ext uri="{FF2B5EF4-FFF2-40B4-BE49-F238E27FC236}">
                <a16:creationId xmlns:a16="http://schemas.microsoft.com/office/drawing/2014/main" id="{6B984A79-D470-6E8C-1AEC-86587275A145}"/>
              </a:ext>
            </a:extLst>
          </p:cNvPr>
          <p:cNvSpPr txBox="1"/>
          <p:nvPr/>
        </p:nvSpPr>
        <p:spPr>
          <a:xfrm>
            <a:off x="3048000" y="5846544"/>
            <a:ext cx="6096000" cy="646331"/>
          </a:xfrm>
          <a:prstGeom prst="rect">
            <a:avLst/>
          </a:prstGeom>
          <a:noFill/>
        </p:spPr>
        <p:txBody>
          <a:bodyPr wrap="square">
            <a:spAutoFit/>
          </a:bodyPr>
          <a:lstStyle/>
          <a:p>
            <a:pPr algn="ctr"/>
            <a:r>
              <a:rPr kumimoji="1" lang="en-US" altLang="zh-CN" sz="3600" dirty="0">
                <a:latin typeface="Linux Libertine" panose="02000503000000000000" pitchFamily="2" charset="0"/>
                <a:ea typeface="Linux Libertine" panose="02000503000000000000" pitchFamily="2" charset="0"/>
                <a:cs typeface="Linux Libertine" panose="02000503000000000000" pitchFamily="2" charset="0"/>
              </a:rPr>
              <a:t>Thanks for listening!</a:t>
            </a:r>
            <a:endParaRPr lang="zh-CN" altLang="en-US" sz="3600" dirty="0"/>
          </a:p>
        </p:txBody>
      </p:sp>
      <p:sp>
        <p:nvSpPr>
          <p:cNvPr id="7" name="灯片编号占位符 6">
            <a:extLst>
              <a:ext uri="{FF2B5EF4-FFF2-40B4-BE49-F238E27FC236}">
                <a16:creationId xmlns:a16="http://schemas.microsoft.com/office/drawing/2014/main" id="{ACAFA21F-1BAE-85EC-DAFD-CC09948A8386}"/>
              </a:ext>
            </a:extLst>
          </p:cNvPr>
          <p:cNvSpPr>
            <a:spLocks noGrp="1"/>
          </p:cNvSpPr>
          <p:nvPr>
            <p:ph type="sldNum" sz="quarter" idx="4"/>
          </p:nvPr>
        </p:nvSpPr>
        <p:spPr/>
        <p:txBody>
          <a:bodyPr/>
          <a:lstStyle/>
          <a:p>
            <a:fld id="{94702B7C-F565-1C47-90E3-321BD985AFCD}" type="slidenum">
              <a:rPr kumimoji="1" lang="zh-CN" altLang="en-US" smtClean="0"/>
              <a:pPr/>
              <a:t>23</a:t>
            </a:fld>
            <a:endParaRPr kumimoji="1" lang="zh-CN" altLang="en-US" dirty="0"/>
          </a:p>
        </p:txBody>
      </p:sp>
    </p:spTree>
    <p:extLst>
      <p:ext uri="{BB962C8B-B14F-4D97-AF65-F5344CB8AC3E}">
        <p14:creationId xmlns:p14="http://schemas.microsoft.com/office/powerpoint/2010/main" val="2776961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Eﬀectiveness</a:t>
            </a:r>
            <a:endParaRPr kumimoji="1" lang="zh-CN" altLang="en-US" dirty="0">
              <a:latin typeface="LINUX BIOLINUM CAPITALS" panose="02000503000000000000" pitchFamily="2" charset="0"/>
              <a:cs typeface="LINUX BIOLINUM CAPITALS" panose="02000503000000000000" pitchFamily="2" charset="0"/>
            </a:endParaRPr>
          </a:p>
        </p:txBody>
      </p:sp>
      <p:pic>
        <p:nvPicPr>
          <p:cNvPr id="5" name="图片 4">
            <a:extLst>
              <a:ext uri="{FF2B5EF4-FFF2-40B4-BE49-F238E27FC236}">
                <a16:creationId xmlns:a16="http://schemas.microsoft.com/office/drawing/2014/main" id="{7DC3C7BA-6906-CC40-8760-8AA8E84072A5}"/>
              </a:ext>
            </a:extLst>
          </p:cNvPr>
          <p:cNvPicPr>
            <a:picLocks noChangeAspect="1"/>
          </p:cNvPicPr>
          <p:nvPr/>
        </p:nvPicPr>
        <p:blipFill>
          <a:blip r:embed="rId3"/>
          <a:stretch>
            <a:fillRect/>
          </a:stretch>
        </p:blipFill>
        <p:spPr>
          <a:xfrm>
            <a:off x="5159294" y="1836854"/>
            <a:ext cx="5994056" cy="4545735"/>
          </a:xfrm>
          <a:prstGeom prst="rect">
            <a:avLst/>
          </a:prstGeom>
        </p:spPr>
      </p:pic>
      <p:sp>
        <p:nvSpPr>
          <p:cNvPr id="9" name="圆角矩形 8">
            <a:extLst>
              <a:ext uri="{FF2B5EF4-FFF2-40B4-BE49-F238E27FC236}">
                <a16:creationId xmlns:a16="http://schemas.microsoft.com/office/drawing/2014/main" id="{EB205AC8-777C-5520-E0AA-E170917078A3}"/>
              </a:ext>
            </a:extLst>
          </p:cNvPr>
          <p:cNvSpPr/>
          <p:nvPr/>
        </p:nvSpPr>
        <p:spPr>
          <a:xfrm>
            <a:off x="838200" y="1836854"/>
            <a:ext cx="3850269" cy="2310690"/>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Another metric AUC is the normalized area under the</a:t>
            </a:r>
          </a:p>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ROC curve, also used in previous work [</a:t>
            </a:r>
            <a:r>
              <a:rPr lang="en-US" altLang="zh-CN" sz="2400" dirty="0" err="1">
                <a:solidFill>
                  <a:srgbClr val="69216A"/>
                </a:solidFill>
                <a:latin typeface="Linux Libertine" panose="02000503000000000000" pitchFamily="2" charset="0"/>
                <a:ea typeface="Linux Libertine" panose="02000503000000000000" pitchFamily="2" charset="0"/>
                <a:cs typeface="Linux Libertine" panose="02000503000000000000" pitchFamily="2" charset="0"/>
              </a:rPr>
              <a:t>Raghothaman</a:t>
            </a:r>
            <a:r>
              <a:rPr lang="en-US" altLang="zh-CN" sz="2400" dirty="0">
                <a:solidFill>
                  <a:srgbClr val="69216A"/>
                </a:solidFill>
                <a:latin typeface="Linux Libertine" panose="02000503000000000000" pitchFamily="2" charset="0"/>
                <a:ea typeface="Linux Libertine" panose="02000503000000000000" pitchFamily="2" charset="0"/>
                <a:cs typeface="Linux Libertine" panose="02000503000000000000" pitchFamily="2" charset="0"/>
              </a:rPr>
              <a:t> et al. 2018</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t>
            </a:r>
          </a:p>
        </p:txBody>
      </p:sp>
      <p:sp>
        <p:nvSpPr>
          <p:cNvPr id="10" name="圆角矩形 9">
            <a:extLst>
              <a:ext uri="{FF2B5EF4-FFF2-40B4-BE49-F238E27FC236}">
                <a16:creationId xmlns:a16="http://schemas.microsoft.com/office/drawing/2014/main" id="{D92E7F62-E80C-6F14-5011-64CEC97326FE}"/>
              </a:ext>
            </a:extLst>
          </p:cNvPr>
          <p:cNvSpPr/>
          <p:nvPr/>
        </p:nvSpPr>
        <p:spPr>
          <a:xfrm>
            <a:off x="838200" y="4558616"/>
            <a:ext cx="3850269" cy="1823973"/>
          </a:xfrm>
          <a:prstGeom prst="roundRect">
            <a:avLst/>
          </a:prstGeom>
          <a:no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 </a:t>
            </a:r>
            <a:r>
              <a:rPr lang="en-US" altLang="zh-CN" sz="2400" b="1"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visual illustration </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of the powerful generalization ability of abstractions selected by </a:t>
            </a: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endPar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11" name="灯片编号占位符 10">
            <a:extLst>
              <a:ext uri="{FF2B5EF4-FFF2-40B4-BE49-F238E27FC236}">
                <a16:creationId xmlns:a16="http://schemas.microsoft.com/office/drawing/2014/main" id="{0AD303ED-F6CD-D4C8-A710-CD779A2FEAF9}"/>
              </a:ext>
            </a:extLst>
          </p:cNvPr>
          <p:cNvSpPr>
            <a:spLocks noGrp="1"/>
          </p:cNvSpPr>
          <p:nvPr>
            <p:ph type="sldNum" sz="quarter" idx="4"/>
          </p:nvPr>
        </p:nvSpPr>
        <p:spPr/>
        <p:txBody>
          <a:bodyPr/>
          <a:lstStyle/>
          <a:p>
            <a:fld id="{94702B7C-F565-1C47-90E3-321BD985AFCD}" type="slidenum">
              <a:rPr kumimoji="1" lang="zh-CN" altLang="en-US" smtClean="0"/>
              <a:pPr/>
              <a:t>24</a:t>
            </a:fld>
            <a:endParaRPr kumimoji="1" lang="zh-CN" altLang="en-US" dirty="0"/>
          </a:p>
        </p:txBody>
      </p:sp>
    </p:spTree>
    <p:extLst>
      <p:ext uri="{BB962C8B-B14F-4D97-AF65-F5344CB8AC3E}">
        <p14:creationId xmlns:p14="http://schemas.microsoft.com/office/powerpoint/2010/main" val="130944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RQ2. Sensitivity</a:t>
            </a:r>
            <a:endParaRPr kumimoji="1" lang="zh-CN" altLang="en-US" dirty="0">
              <a:latin typeface="LINUX BIOLINUM CAPITALS" panose="02000503000000000000" pitchFamily="2" charset="0"/>
              <a:cs typeface="LINUX BIOLINUM CAPITALS" panose="02000503000000000000" pitchFamily="2" charset="0"/>
            </a:endParaRPr>
          </a:p>
        </p:txBody>
      </p:sp>
      <p:pic>
        <p:nvPicPr>
          <p:cNvPr id="7" name="图片 6">
            <a:extLst>
              <a:ext uri="{FF2B5EF4-FFF2-40B4-BE49-F238E27FC236}">
                <a16:creationId xmlns:a16="http://schemas.microsoft.com/office/drawing/2014/main" id="{DD797C41-180D-1492-ABED-FFA41602BD1A}"/>
              </a:ext>
            </a:extLst>
          </p:cNvPr>
          <p:cNvPicPr>
            <a:picLocks noChangeAspect="1"/>
          </p:cNvPicPr>
          <p:nvPr/>
        </p:nvPicPr>
        <p:blipFill>
          <a:blip r:embed="rId3"/>
          <a:stretch>
            <a:fillRect/>
          </a:stretch>
        </p:blipFill>
        <p:spPr>
          <a:xfrm>
            <a:off x="2375524" y="2915270"/>
            <a:ext cx="7440949" cy="1845355"/>
          </a:xfrm>
          <a:prstGeom prst="rect">
            <a:avLst/>
          </a:prstGeom>
        </p:spPr>
      </p:pic>
      <p:sp>
        <p:nvSpPr>
          <p:cNvPr id="14" name="圆角矩形 13">
            <a:extLst>
              <a:ext uri="{FF2B5EF4-FFF2-40B4-BE49-F238E27FC236}">
                <a16:creationId xmlns:a16="http://schemas.microsoft.com/office/drawing/2014/main" id="{7B8BCBD9-BA06-16D2-2EFD-C123D8631BB6}"/>
              </a:ext>
            </a:extLst>
          </p:cNvPr>
          <p:cNvSpPr/>
          <p:nvPr/>
        </p:nvSpPr>
        <p:spPr>
          <a:xfrm>
            <a:off x="3071952" y="1633638"/>
            <a:ext cx="6048094" cy="1189749"/>
          </a:xfrm>
          <a:prstGeom prst="roundRect">
            <a:avLst/>
          </a:prstGeom>
          <a:noFill/>
          <a:ln w="38100">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The </a:t>
            </a:r>
            <a:r>
              <a:rPr lang="en-US" altLang="zh-CN" sz="2400" b="1"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leave-one-out cross-validation</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on the thread-escape analysis: </a:t>
            </a: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lang="en-US" altLang="zh-CN" sz="2400" baseline="-25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t>
            </a:r>
            <a:endPar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2" name="圆角矩形 21">
            <a:extLst>
              <a:ext uri="{FF2B5EF4-FFF2-40B4-BE49-F238E27FC236}">
                <a16:creationId xmlns:a16="http://schemas.microsoft.com/office/drawing/2014/main" id="{2D7EB6DF-763E-39EB-6F51-53E02EB2731F}"/>
              </a:ext>
            </a:extLst>
          </p:cNvPr>
          <p:cNvSpPr/>
          <p:nvPr/>
        </p:nvSpPr>
        <p:spPr>
          <a:xfrm>
            <a:off x="2735177" y="4816544"/>
            <a:ext cx="6721642" cy="1504140"/>
          </a:xfrm>
          <a:prstGeom prst="roundRect">
            <a:avLst/>
          </a:prstGeom>
          <a:no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Only </a:t>
            </a:r>
            <a:r>
              <a:rPr lang="en-US" altLang="zh-CN" sz="2400" b="1"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minor</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changes in all metrics between </a:t>
            </a: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and </a:t>
            </a:r>
            <a:r>
              <a:rPr lang="en-US" altLang="zh-CN" sz="2400" dirty="0" err="1">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lang="en-US" altLang="zh-CN" sz="2400" baseline="-25000" dirty="0" err="1">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is not sensitive to the selection of training benchmarks.</a:t>
            </a:r>
          </a:p>
        </p:txBody>
      </p:sp>
      <p:sp>
        <p:nvSpPr>
          <p:cNvPr id="4" name="灯片编号占位符 3">
            <a:extLst>
              <a:ext uri="{FF2B5EF4-FFF2-40B4-BE49-F238E27FC236}">
                <a16:creationId xmlns:a16="http://schemas.microsoft.com/office/drawing/2014/main" id="{860683D3-76A2-0FE5-48DC-D4CBC2D7B0BE}"/>
              </a:ext>
            </a:extLst>
          </p:cNvPr>
          <p:cNvSpPr>
            <a:spLocks noGrp="1"/>
          </p:cNvSpPr>
          <p:nvPr>
            <p:ph type="sldNum" sz="quarter" idx="4"/>
          </p:nvPr>
        </p:nvSpPr>
        <p:spPr/>
        <p:txBody>
          <a:bodyPr/>
          <a:lstStyle/>
          <a:p>
            <a:fld id="{94702B7C-F565-1C47-90E3-321BD985AFCD}" type="slidenum">
              <a:rPr kumimoji="1" lang="zh-CN" altLang="en-US" smtClean="0"/>
              <a:pPr/>
              <a:t>25</a:t>
            </a:fld>
            <a:endParaRPr kumimoji="1" lang="zh-CN" altLang="en-US" dirty="0"/>
          </a:p>
        </p:txBody>
      </p:sp>
    </p:spTree>
    <p:extLst>
      <p:ext uri="{BB962C8B-B14F-4D97-AF65-F5344CB8AC3E}">
        <p14:creationId xmlns:p14="http://schemas.microsoft.com/office/powerpoint/2010/main" val="3707592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2" grpId="0" animBg="1"/>
    </p:bld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RQ4. Scalability</a:t>
            </a:r>
            <a:endParaRPr kumimoji="1" lang="zh-CN" altLang="en-US" dirty="0">
              <a:latin typeface="LINUX BIOLINUM CAPITALS" panose="02000503000000000000" pitchFamily="2" charset="0"/>
              <a:cs typeface="LINUX BIOLINUM CAPITALS" panose="02000503000000000000" pitchFamily="2" charset="0"/>
            </a:endParaRPr>
          </a:p>
        </p:txBody>
      </p:sp>
      <p:pic>
        <p:nvPicPr>
          <p:cNvPr id="4" name="图片 3">
            <a:extLst>
              <a:ext uri="{FF2B5EF4-FFF2-40B4-BE49-F238E27FC236}">
                <a16:creationId xmlns:a16="http://schemas.microsoft.com/office/drawing/2014/main" id="{B713F093-CABB-F47D-0276-B0D402BE5EED}"/>
              </a:ext>
            </a:extLst>
          </p:cNvPr>
          <p:cNvPicPr>
            <a:picLocks noChangeAspect="1"/>
          </p:cNvPicPr>
          <p:nvPr/>
        </p:nvPicPr>
        <p:blipFill>
          <a:blip r:embed="rId3"/>
          <a:stretch>
            <a:fillRect/>
          </a:stretch>
        </p:blipFill>
        <p:spPr>
          <a:xfrm>
            <a:off x="341173" y="2737680"/>
            <a:ext cx="11509652" cy="2513274"/>
          </a:xfrm>
          <a:prstGeom prst="rect">
            <a:avLst/>
          </a:prstGeom>
        </p:spPr>
      </p:pic>
      <p:sp>
        <p:nvSpPr>
          <p:cNvPr id="5" name="圆角矩形 4">
            <a:extLst>
              <a:ext uri="{FF2B5EF4-FFF2-40B4-BE49-F238E27FC236}">
                <a16:creationId xmlns:a16="http://schemas.microsoft.com/office/drawing/2014/main" id="{2DBFBB69-61E4-7FA4-4AF6-661FC50AECCA}"/>
              </a:ext>
            </a:extLst>
          </p:cNvPr>
          <p:cNvSpPr/>
          <p:nvPr/>
        </p:nvSpPr>
        <p:spPr>
          <a:xfrm>
            <a:off x="2261770" y="1690688"/>
            <a:ext cx="7668459" cy="1014796"/>
          </a:xfrm>
          <a:prstGeom prst="roundRect">
            <a:avLst/>
          </a:prstGeom>
          <a:noFill/>
          <a:ln w="38100">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An evaluation of Bayesian inference cost of abstractions selected by </a:t>
            </a: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in the datarace analysis </a:t>
            </a:r>
          </a:p>
        </p:txBody>
      </p:sp>
      <p:sp>
        <p:nvSpPr>
          <p:cNvPr id="6" name="圆角矩形 5">
            <a:extLst>
              <a:ext uri="{FF2B5EF4-FFF2-40B4-BE49-F238E27FC236}">
                <a16:creationId xmlns:a16="http://schemas.microsoft.com/office/drawing/2014/main" id="{76716FE9-F006-B980-48D8-0DBDD890A96E}"/>
              </a:ext>
            </a:extLst>
          </p:cNvPr>
          <p:cNvSpPr/>
          <p:nvPr/>
        </p:nvSpPr>
        <p:spPr>
          <a:xfrm>
            <a:off x="2261771" y="5283150"/>
            <a:ext cx="7668458" cy="1209725"/>
          </a:xfrm>
          <a:prstGeom prst="roundRect">
            <a:avLst/>
          </a:prstGeom>
          <a:no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Under the existing framework of Bayesian program analysis, the scalability of </a:t>
            </a:r>
            <a:r>
              <a:rPr lang="en-US" altLang="zh-CN" sz="2400" dirty="0">
                <a:solidFill>
                  <a:prstClr val="black"/>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 is acceptable compared to other approaches</a:t>
            </a:r>
          </a:p>
        </p:txBody>
      </p:sp>
      <p:sp>
        <p:nvSpPr>
          <p:cNvPr id="8" name="灯片编号占位符 7">
            <a:extLst>
              <a:ext uri="{FF2B5EF4-FFF2-40B4-BE49-F238E27FC236}">
                <a16:creationId xmlns:a16="http://schemas.microsoft.com/office/drawing/2014/main" id="{B7587C73-F431-D416-DE18-C5111B2361C8}"/>
              </a:ext>
            </a:extLst>
          </p:cNvPr>
          <p:cNvSpPr>
            <a:spLocks noGrp="1"/>
          </p:cNvSpPr>
          <p:nvPr>
            <p:ph type="sldNum" sz="quarter" idx="4"/>
          </p:nvPr>
        </p:nvSpPr>
        <p:spPr/>
        <p:txBody>
          <a:bodyPr/>
          <a:lstStyle/>
          <a:p>
            <a:fld id="{94702B7C-F565-1C47-90E3-321BD985AFCD}" type="slidenum">
              <a:rPr kumimoji="1" lang="zh-CN" altLang="en-US" smtClean="0"/>
              <a:pPr/>
              <a:t>26</a:t>
            </a:fld>
            <a:endParaRPr kumimoji="1" lang="zh-CN" altLang="en-US" dirty="0"/>
          </a:p>
        </p:txBody>
      </p:sp>
    </p:spTree>
    <p:extLst>
      <p:ext uri="{BB962C8B-B14F-4D97-AF65-F5344CB8AC3E}">
        <p14:creationId xmlns:p14="http://schemas.microsoft.com/office/powerpoint/2010/main" val="3341555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6D3DB-844F-4937-610E-227882640A12}"/>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A Motivating Example</a:t>
            </a:r>
            <a:endParaRPr kumimoji="1" lang="zh-CN" altLang="en-US" dirty="0"/>
          </a:p>
        </p:txBody>
      </p:sp>
      <p:sp>
        <p:nvSpPr>
          <p:cNvPr id="3" name="内容占位符 2">
            <a:extLst>
              <a:ext uri="{FF2B5EF4-FFF2-40B4-BE49-F238E27FC236}">
                <a16:creationId xmlns:a16="http://schemas.microsoft.com/office/drawing/2014/main" id="{548443E5-5579-625D-17C4-1D3FD5F60F8C}"/>
              </a:ext>
            </a:extLst>
          </p:cNvPr>
          <p:cNvSpPr>
            <a:spLocks noGrp="1"/>
          </p:cNvSpPr>
          <p:nvPr>
            <p:ph idx="1"/>
          </p:nvPr>
        </p:nvSpPr>
        <p:spPr>
          <a:xfrm>
            <a:off x="435009" y="1435013"/>
            <a:ext cx="3401250" cy="5424748"/>
          </a:xfrm>
        </p:spPr>
        <p:txBody>
          <a:bodyPr>
            <a:normAutofit fontScale="92500" lnSpcReduction="20000"/>
          </a:bodyPr>
          <a:lstStyle/>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B[10] = {0}</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f(){</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 = input1()</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x &lt; 0</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x1 = x</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x2 = x1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B[h(x2)] = 1 </a:t>
            </a:r>
            <a:r>
              <a:rPr kumimoji="1" lang="en-US" altLang="zh-CN" sz="1800" dirty="0">
                <a:solidFill>
                  <a:srgbClr val="1A1AFF"/>
                </a:solidFill>
                <a:latin typeface="Inconsolata" panose="020B0609030003000000" pitchFamily="49" charset="0"/>
                <a:cs typeface="Consolas" panose="020B0609020204030204" pitchFamily="49" charset="0"/>
              </a:rPr>
              <a:t>// A1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y = input2()</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1 &lt; y &lt; 5</a:t>
            </a: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B[g(y)] = 2  </a:t>
            </a:r>
            <a:r>
              <a:rPr kumimoji="1" lang="en-US" altLang="zh-CN" sz="1800" dirty="0">
                <a:solidFill>
                  <a:srgbClr val="1A1AFF"/>
                </a:solidFill>
                <a:latin typeface="Inconsolata" panose="020B0609030003000000" pitchFamily="49" charset="0"/>
                <a:cs typeface="Consolas" panose="020B0609020204030204" pitchFamily="49" charset="0"/>
              </a:rPr>
              <a:t>// A2</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g2(){</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 = input3() </a:t>
            </a:r>
            <a:r>
              <a:rPr kumimoji="1" lang="en-US" altLang="zh-CN" sz="1800" dirty="0">
                <a:solidFill>
                  <a:srgbClr val="1A1AFF"/>
                </a:solidFill>
                <a:latin typeface="Inconsolata" panose="020B0609030003000000" pitchFamily="49" charset="0"/>
                <a:cs typeface="Consolas" panose="020B0609020204030204" pitchFamily="49" charset="0"/>
              </a:rPr>
              <a:t>// 2 &lt; z &lt; 6</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B[g(z)] = 3  </a:t>
            </a:r>
            <a:r>
              <a:rPr kumimoji="1" lang="en-US" altLang="zh-CN" sz="1800" dirty="0">
                <a:solidFill>
                  <a:srgbClr val="1A1AFF"/>
                </a:solidFill>
                <a:latin typeface="Inconsolata" panose="020B0609030003000000" pitchFamily="49" charset="0"/>
                <a:cs typeface="Consolas" panose="020B0609020204030204" pitchFamily="49" charset="0"/>
              </a:rPr>
              <a:t>// A3</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h(</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h(j){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j }</a:t>
            </a:r>
          </a:p>
        </p:txBody>
      </p:sp>
      <p:sp>
        <p:nvSpPr>
          <p:cNvPr id="18" name="文本框 17">
            <a:extLst>
              <a:ext uri="{FF2B5EF4-FFF2-40B4-BE49-F238E27FC236}">
                <a16:creationId xmlns:a16="http://schemas.microsoft.com/office/drawing/2014/main" id="{8EFCD7F4-090A-3EFA-FE04-DBF6A166E366}"/>
              </a:ext>
            </a:extLst>
          </p:cNvPr>
          <p:cNvSpPr txBox="1"/>
          <p:nvPr/>
        </p:nvSpPr>
        <p:spPr>
          <a:xfrm>
            <a:off x="4631321" y="1881082"/>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x</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5" name="文本框 24">
            <a:extLst>
              <a:ext uri="{FF2B5EF4-FFF2-40B4-BE49-F238E27FC236}">
                <a16:creationId xmlns:a16="http://schemas.microsoft.com/office/drawing/2014/main" id="{14D8AFD7-661B-A97D-73A4-4997601925B1}"/>
              </a:ext>
            </a:extLst>
          </p:cNvPr>
          <p:cNvSpPr txBox="1"/>
          <p:nvPr/>
        </p:nvSpPr>
        <p:spPr>
          <a:xfrm>
            <a:off x="6088660" y="1881082"/>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y</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6" name="文本框 25">
            <a:extLst>
              <a:ext uri="{FF2B5EF4-FFF2-40B4-BE49-F238E27FC236}">
                <a16:creationId xmlns:a16="http://schemas.microsoft.com/office/drawing/2014/main" id="{4ABD5800-C9D5-BDFF-F236-759B1CBBC966}"/>
              </a:ext>
            </a:extLst>
          </p:cNvPr>
          <p:cNvSpPr txBox="1"/>
          <p:nvPr/>
        </p:nvSpPr>
        <p:spPr>
          <a:xfrm>
            <a:off x="5359285"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i</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7" name="文本框 26">
            <a:extLst>
              <a:ext uri="{FF2B5EF4-FFF2-40B4-BE49-F238E27FC236}">
                <a16:creationId xmlns:a16="http://schemas.microsoft.com/office/drawing/2014/main" id="{6A543CE6-ED76-FE16-947D-4828C044FA38}"/>
              </a:ext>
            </a:extLst>
          </p:cNvPr>
          <p:cNvSpPr txBox="1"/>
          <p:nvPr/>
        </p:nvSpPr>
        <p:spPr>
          <a:xfrm>
            <a:off x="4600051" y="3127956"/>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a</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8" name="文本框 27">
            <a:extLst>
              <a:ext uri="{FF2B5EF4-FFF2-40B4-BE49-F238E27FC236}">
                <a16:creationId xmlns:a16="http://schemas.microsoft.com/office/drawing/2014/main" id="{97259263-72DE-A54A-E08E-43433A4BD007}"/>
              </a:ext>
            </a:extLst>
          </p:cNvPr>
          <p:cNvSpPr txBox="1"/>
          <p:nvPr/>
        </p:nvSpPr>
        <p:spPr>
          <a:xfrm>
            <a:off x="6088660" y="3126905"/>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b</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9" name="文本框 28">
            <a:extLst>
              <a:ext uri="{FF2B5EF4-FFF2-40B4-BE49-F238E27FC236}">
                <a16:creationId xmlns:a16="http://schemas.microsoft.com/office/drawing/2014/main" id="{D045B47E-338A-8E19-63EA-9BD9C95B1A05}"/>
              </a:ext>
            </a:extLst>
          </p:cNvPr>
          <p:cNvSpPr txBox="1"/>
          <p:nvPr/>
        </p:nvSpPr>
        <p:spPr>
          <a:xfrm>
            <a:off x="6088660" y="3818730"/>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c</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40" name="文本框 39">
            <a:extLst>
              <a:ext uri="{FF2B5EF4-FFF2-40B4-BE49-F238E27FC236}">
                <a16:creationId xmlns:a16="http://schemas.microsoft.com/office/drawing/2014/main" id="{2BD9094A-9A00-F9A8-EB63-64769D300C2D}"/>
              </a:ext>
            </a:extLst>
          </p:cNvPr>
          <p:cNvSpPr txBox="1"/>
          <p:nvPr/>
        </p:nvSpPr>
        <p:spPr>
          <a:xfrm>
            <a:off x="4600051" y="3831554"/>
            <a:ext cx="1143758" cy="369332"/>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A1</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42" name="文本框 41">
            <a:extLst>
              <a:ext uri="{FF2B5EF4-FFF2-40B4-BE49-F238E27FC236}">
                <a16:creationId xmlns:a16="http://schemas.microsoft.com/office/drawing/2014/main" id="{4AD1FF46-6395-14E8-C5AE-792E93C61986}"/>
              </a:ext>
            </a:extLst>
          </p:cNvPr>
          <p:cNvSpPr txBox="1"/>
          <p:nvPr/>
        </p:nvSpPr>
        <p:spPr>
          <a:xfrm>
            <a:off x="6088660" y="4453367"/>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A2</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19" name="直线箭头连接符 18">
            <a:extLst>
              <a:ext uri="{FF2B5EF4-FFF2-40B4-BE49-F238E27FC236}">
                <a16:creationId xmlns:a16="http://schemas.microsoft.com/office/drawing/2014/main" id="{B8E5C01A-4680-3D02-DB36-FBEFD2D77A2D}"/>
              </a:ext>
            </a:extLst>
          </p:cNvPr>
          <p:cNvCxnSpPr>
            <a:cxnSpLocks/>
            <a:stCxn id="18" idx="2"/>
            <a:endCxn id="26" idx="0"/>
          </p:cNvCxnSpPr>
          <p:nvPr/>
        </p:nvCxnSpPr>
        <p:spPr>
          <a:xfrm>
            <a:off x="5203200" y="2250414"/>
            <a:ext cx="727964" cy="262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0BFD154C-AFD1-F4D4-376B-98EE0354D8BA}"/>
              </a:ext>
            </a:extLst>
          </p:cNvPr>
          <p:cNvCxnSpPr>
            <a:cxnSpLocks/>
            <a:stCxn id="25" idx="2"/>
            <a:endCxn id="26" idx="0"/>
          </p:cNvCxnSpPr>
          <p:nvPr/>
        </p:nvCxnSpPr>
        <p:spPr>
          <a:xfrm flipH="1">
            <a:off x="5931164" y="2250414"/>
            <a:ext cx="729375" cy="262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D282BFAE-B3F2-14AB-E374-60FCB4DED216}"/>
              </a:ext>
            </a:extLst>
          </p:cNvPr>
          <p:cNvCxnSpPr>
            <a:cxnSpLocks/>
            <a:stCxn id="26" idx="2"/>
            <a:endCxn id="27" idx="0"/>
          </p:cNvCxnSpPr>
          <p:nvPr/>
        </p:nvCxnSpPr>
        <p:spPr>
          <a:xfrm flipH="1">
            <a:off x="5171930" y="2882403"/>
            <a:ext cx="759234" cy="2455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DEC98904-893E-BE41-897A-32261AD9B95D}"/>
              </a:ext>
            </a:extLst>
          </p:cNvPr>
          <p:cNvCxnSpPr>
            <a:cxnSpLocks/>
            <a:stCxn id="26" idx="2"/>
            <a:endCxn id="28" idx="0"/>
          </p:cNvCxnSpPr>
          <p:nvPr/>
        </p:nvCxnSpPr>
        <p:spPr>
          <a:xfrm>
            <a:off x="5931164" y="2882403"/>
            <a:ext cx="729375" cy="2445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8D2FCEAE-3752-780E-0981-735A82E6533E}"/>
              </a:ext>
            </a:extLst>
          </p:cNvPr>
          <p:cNvCxnSpPr>
            <a:cxnSpLocks/>
            <a:stCxn id="27" idx="2"/>
            <a:endCxn id="40" idx="0"/>
          </p:cNvCxnSpPr>
          <p:nvPr/>
        </p:nvCxnSpPr>
        <p:spPr>
          <a:xfrm>
            <a:off x="5171930" y="3497288"/>
            <a:ext cx="0" cy="3342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a:extLst>
              <a:ext uri="{FF2B5EF4-FFF2-40B4-BE49-F238E27FC236}">
                <a16:creationId xmlns:a16="http://schemas.microsoft.com/office/drawing/2014/main" id="{B427DA73-6553-11E6-120B-AE3CC85D20D8}"/>
              </a:ext>
            </a:extLst>
          </p:cNvPr>
          <p:cNvCxnSpPr>
            <a:cxnSpLocks/>
            <a:stCxn id="28" idx="2"/>
            <a:endCxn id="29" idx="0"/>
          </p:cNvCxnSpPr>
          <p:nvPr/>
        </p:nvCxnSpPr>
        <p:spPr>
          <a:xfrm>
            <a:off x="6660539" y="3496237"/>
            <a:ext cx="0" cy="3224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80E945AB-EF3F-86FF-F55B-E8364F4BF8B1}"/>
              </a:ext>
            </a:extLst>
          </p:cNvPr>
          <p:cNvCxnSpPr>
            <a:cxnSpLocks/>
            <a:stCxn id="29" idx="2"/>
            <a:endCxn id="42" idx="0"/>
          </p:cNvCxnSpPr>
          <p:nvPr/>
        </p:nvCxnSpPr>
        <p:spPr>
          <a:xfrm>
            <a:off x="6660539" y="4188062"/>
            <a:ext cx="0" cy="2653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6" name="表格 96">
            <a:extLst>
              <a:ext uri="{FF2B5EF4-FFF2-40B4-BE49-F238E27FC236}">
                <a16:creationId xmlns:a16="http://schemas.microsoft.com/office/drawing/2014/main" id="{91252D9F-6C29-A61D-3AAB-B8B29551774D}"/>
              </a:ext>
            </a:extLst>
          </p:cNvPr>
          <p:cNvGraphicFramePr>
            <a:graphicFrameLocks noGrp="1"/>
          </p:cNvGraphicFramePr>
          <p:nvPr>
            <p:extLst>
              <p:ext uri="{D42A27DB-BD31-4B8C-83A1-F6EECF244321}">
                <p14:modId xmlns:p14="http://schemas.microsoft.com/office/powerpoint/2010/main" val="2125241732"/>
              </p:ext>
            </p:extLst>
          </p:nvPr>
        </p:nvGraphicFramePr>
        <p:xfrm>
          <a:off x="4113474"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0.614</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0.492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graphicFrame>
        <p:nvGraphicFramePr>
          <p:cNvPr id="101" name="表格 96">
            <a:extLst>
              <a:ext uri="{FF2B5EF4-FFF2-40B4-BE49-F238E27FC236}">
                <a16:creationId xmlns:a16="http://schemas.microsoft.com/office/drawing/2014/main" id="{2734A30E-1327-9033-4B67-12B3DE4B2D7E}"/>
              </a:ext>
            </a:extLst>
          </p:cNvPr>
          <p:cNvGraphicFramePr>
            <a:graphicFrameLocks noGrp="1"/>
          </p:cNvGraphicFramePr>
          <p:nvPr>
            <p:extLst>
              <p:ext uri="{D42A27DB-BD31-4B8C-83A1-F6EECF244321}">
                <p14:modId xmlns:p14="http://schemas.microsoft.com/office/powerpoint/2010/main" val="3874996516"/>
              </p:ext>
            </p:extLst>
          </p:nvPr>
        </p:nvGraphicFramePr>
        <p:xfrm>
          <a:off x="6130653"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57632">
                <a:tc>
                  <a:txBody>
                    <a:bodyPr/>
                    <a:lstStyle/>
                    <a:p>
                      <a:pPr algn="ctr"/>
                      <a:r>
                        <a:rPr lang="en-US" altLang="zh-CN" sz="1600"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Prob.</a:t>
                      </a:r>
                      <a:endParaRPr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Biolinum" panose="02000503000000000000" pitchFamily="2" charset="0"/>
                          <a:cs typeface="Linux Biolinum" panose="02000503000000000000" pitchFamily="2" charset="0"/>
                        </a:rPr>
                        <a:t>Alarm</a:t>
                      </a:r>
                      <a:endParaRPr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2960154723"/>
                  </a:ext>
                </a:extLst>
              </a:tr>
              <a:tr h="157632">
                <a:tc>
                  <a:txBody>
                    <a:bodyPr/>
                    <a:lstStyle/>
                    <a:p>
                      <a:pPr algn="ctr"/>
                      <a:r>
                        <a:rPr lang="en-US" altLang="zh-CN" sz="1600" b="1" u="sng" dirty="0">
                          <a:solidFill>
                            <a:schemeClr val="accent6"/>
                          </a:solidFill>
                          <a:latin typeface="Linux Libertine" panose="02000503000000000000" pitchFamily="2" charset="0"/>
                          <a:ea typeface="Linux Libertine" panose="02000503000000000000" pitchFamily="2" charset="0"/>
                          <a:cs typeface="Linux Libertine" panose="02000503000000000000" pitchFamily="2" charset="0"/>
                        </a:rPr>
                        <a:t>0.512</a:t>
                      </a:r>
                      <a:endParaRPr lang="zh-CN" altLang="en-US" sz="1600" b="1" u="sng" dirty="0">
                        <a:solidFill>
                          <a:schemeClr val="accent6"/>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776004"/>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cxnSp>
        <p:nvCxnSpPr>
          <p:cNvPr id="104" name="曲线连接符 103">
            <a:extLst>
              <a:ext uri="{FF2B5EF4-FFF2-40B4-BE49-F238E27FC236}">
                <a16:creationId xmlns:a16="http://schemas.microsoft.com/office/drawing/2014/main" id="{6A55BDAC-0104-789A-F6A0-14218009014D}"/>
              </a:ext>
            </a:extLst>
          </p:cNvPr>
          <p:cNvCxnSpPr>
            <a:cxnSpLocks/>
            <a:stCxn id="40" idx="2"/>
            <a:endCxn id="42" idx="1"/>
          </p:cNvCxnSpPr>
          <p:nvPr/>
        </p:nvCxnSpPr>
        <p:spPr>
          <a:xfrm rot="16200000" flipH="1">
            <a:off x="5411722" y="3961094"/>
            <a:ext cx="437147" cy="916730"/>
          </a:xfrm>
          <a:prstGeom prst="curvedConnector2">
            <a:avLst/>
          </a:prstGeom>
          <a:ln w="38100">
            <a:solidFill>
              <a:schemeClr val="accent6"/>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11" name="直接箭头连接符 120">
            <a:extLst>
              <a:ext uri="{FF2B5EF4-FFF2-40B4-BE49-F238E27FC236}">
                <a16:creationId xmlns:a16="http://schemas.microsoft.com/office/drawing/2014/main" id="{8FE0B843-AEFD-3D1A-0617-42276343ECCF}"/>
              </a:ext>
            </a:extLst>
          </p:cNvPr>
          <p:cNvCxnSpPr>
            <a:cxnSpLocks/>
          </p:cNvCxnSpPr>
          <p:nvPr/>
        </p:nvCxnSpPr>
        <p:spPr>
          <a:xfrm>
            <a:off x="5690300" y="5953993"/>
            <a:ext cx="384148" cy="0"/>
          </a:xfrm>
          <a:prstGeom prst="straightConnector1">
            <a:avLst/>
          </a:prstGeom>
          <a:noFill/>
          <a:ln w="50800" cap="flat" cmpd="sng" algn="ctr">
            <a:solidFill>
              <a:schemeClr val="accent6"/>
            </a:solidFill>
            <a:prstDash val="solid"/>
            <a:miter lim="800000"/>
            <a:tailEnd type="triangle"/>
          </a:ln>
          <a:effectLst/>
        </p:spPr>
      </p:cxnSp>
      <p:cxnSp>
        <p:nvCxnSpPr>
          <p:cNvPr id="117" name="直线连接符 116">
            <a:extLst>
              <a:ext uri="{FF2B5EF4-FFF2-40B4-BE49-F238E27FC236}">
                <a16:creationId xmlns:a16="http://schemas.microsoft.com/office/drawing/2014/main" id="{0BF7FD79-D62C-862A-09CA-AE212A8BC051}"/>
              </a:ext>
            </a:extLst>
          </p:cNvPr>
          <p:cNvCxnSpPr>
            <a:cxnSpLocks/>
          </p:cNvCxnSpPr>
          <p:nvPr/>
        </p:nvCxnSpPr>
        <p:spPr>
          <a:xfrm>
            <a:off x="3864501" y="1338309"/>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120" name="圆角矩形 119">
            <a:extLst>
              <a:ext uri="{FF2B5EF4-FFF2-40B4-BE49-F238E27FC236}">
                <a16:creationId xmlns:a16="http://schemas.microsoft.com/office/drawing/2014/main" id="{3352990B-49AF-2382-C95F-63B4EE196B95}"/>
              </a:ext>
            </a:extLst>
          </p:cNvPr>
          <p:cNvSpPr/>
          <p:nvPr/>
        </p:nvSpPr>
        <p:spPr>
          <a:xfrm>
            <a:off x="4445635" y="1354276"/>
            <a:ext cx="2971058"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Context-insensitive</a:t>
            </a:r>
            <a:endParaRPr kumimoji="1" lang="zh-CN" altLang="en-US" b="1" dirty="0">
              <a:solidFill>
                <a:schemeClr val="bg1"/>
              </a:solidFill>
              <a:latin typeface="Inconsolata" panose="020B0609030003000000" pitchFamily="49" charset="0"/>
            </a:endParaRPr>
          </a:p>
        </p:txBody>
      </p:sp>
      <p:sp>
        <p:nvSpPr>
          <p:cNvPr id="4" name="下箭头 3">
            <a:extLst>
              <a:ext uri="{FF2B5EF4-FFF2-40B4-BE49-F238E27FC236}">
                <a16:creationId xmlns:a16="http://schemas.microsoft.com/office/drawing/2014/main" id="{31017583-AD3D-20A1-D6FF-536E70A50E60}"/>
              </a:ext>
            </a:extLst>
          </p:cNvPr>
          <p:cNvSpPr/>
          <p:nvPr/>
        </p:nvSpPr>
        <p:spPr>
          <a:xfrm rot="10800000">
            <a:off x="7315625" y="4433112"/>
            <a:ext cx="299499" cy="410146"/>
          </a:xfrm>
          <a:prstGeom prst="down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圆角矩形 9">
            <a:extLst>
              <a:ext uri="{FF2B5EF4-FFF2-40B4-BE49-F238E27FC236}">
                <a16:creationId xmlns:a16="http://schemas.microsoft.com/office/drawing/2014/main" id="{8097C7D5-C469-AF95-8786-F199AFE09E62}"/>
              </a:ext>
            </a:extLst>
          </p:cNvPr>
          <p:cNvSpPr/>
          <p:nvPr/>
        </p:nvSpPr>
        <p:spPr>
          <a:xfrm>
            <a:off x="8520246" y="1522659"/>
            <a:ext cx="3010176" cy="74086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solidFill>
                  <a:schemeClr val="tx1"/>
                </a:solidFill>
                <a:latin typeface="Inconsolata" panose="020B0609030003000000" pitchFamily="49" charset="0"/>
                <a:cs typeface="Consolas" panose="020B0609020204030204" pitchFamily="49" charset="0"/>
              </a:rPr>
              <a:t>v</a:t>
            </a: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 Variable </a:t>
            </a:r>
            <a:r>
              <a:rPr kumimoji="1" lang="en-US" altLang="zh-CN" dirty="0">
                <a:solidFill>
                  <a:schemeClr val="tx1"/>
                </a:solidFill>
                <a:latin typeface="Inconsolata" panose="020B0609030003000000" pitchFamily="49" charset="0"/>
                <a:ea typeface="Linux Biolinum" panose="02000503000000000000" pitchFamily="2" charset="0"/>
                <a:cs typeface="Linux Biolinum" panose="02000503000000000000" pitchFamily="2" charset="0"/>
              </a:rPr>
              <a:t>v</a:t>
            </a: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 is tainted</a:t>
            </a:r>
            <a:endParaRPr kumimoji="1" lang="zh-CN" altLang="en-US" dirty="0">
              <a:solidFill>
                <a:schemeClr val="tx1"/>
              </a:solidFill>
              <a:latin typeface="Linux Biolinum" panose="02000503000000000000" pitchFamily="2" charset="0"/>
              <a:cs typeface="Linux Biolinum" panose="02000503000000000000" pitchFamily="2" charset="0"/>
            </a:endParaRPr>
          </a:p>
          <a:p>
            <a:pPr algn="ct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solidFill>
                  <a:schemeClr val="tx1"/>
                </a:solidFill>
                <a:latin typeface="Inconsolata" panose="020B0609030003000000" pitchFamily="49" charset="0"/>
                <a:ea typeface="Linux Biolinum" panose="02000503000000000000" pitchFamily="2" charset="0"/>
                <a:cs typeface="Linux Biolinum" panose="02000503000000000000" pitchFamily="2" charset="0"/>
              </a:rPr>
              <a:t>A</a:t>
            </a: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 Alarm </a:t>
            </a:r>
            <a:r>
              <a:rPr kumimoji="1" lang="en-US" altLang="zh-CN" dirty="0">
                <a:solidFill>
                  <a:schemeClr val="tx1"/>
                </a:solidFill>
                <a:latin typeface="Inconsolata" panose="020B0609030003000000" pitchFamily="49" charset="0"/>
                <a:ea typeface="Linux Biolinum" panose="02000503000000000000" pitchFamily="2" charset="0"/>
                <a:cs typeface="Linux Biolinum" panose="02000503000000000000" pitchFamily="2" charset="0"/>
              </a:rPr>
              <a:t>A</a:t>
            </a: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 is</a:t>
            </a:r>
            <a:r>
              <a:rPr kumimoji="1" lang="zh-CN" altLang="en-US"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 </a:t>
            </a: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true</a:t>
            </a:r>
            <a:endParaRPr kumimoji="1" lang="zh-CN" altLang="en-US" dirty="0">
              <a:solidFill>
                <a:schemeClr val="tx1"/>
              </a:solidFill>
              <a:latin typeface="Linux Biolinum" panose="02000503000000000000" pitchFamily="2" charset="0"/>
              <a:cs typeface="Linux Biolinum" panose="02000503000000000000" pitchFamily="2" charset="0"/>
            </a:endParaRPr>
          </a:p>
        </p:txBody>
      </p:sp>
      <p:sp>
        <p:nvSpPr>
          <p:cNvPr id="11" name="圆角矩形 10">
            <a:extLst>
              <a:ext uri="{FF2B5EF4-FFF2-40B4-BE49-F238E27FC236}">
                <a16:creationId xmlns:a16="http://schemas.microsoft.com/office/drawing/2014/main" id="{9D305874-E3F4-2506-9227-F99BC72C38F2}"/>
              </a:ext>
            </a:extLst>
          </p:cNvPr>
          <p:cNvSpPr/>
          <p:nvPr/>
        </p:nvSpPr>
        <p:spPr>
          <a:xfrm>
            <a:off x="8535609" y="2741808"/>
            <a:ext cx="2994813" cy="749141"/>
          </a:xfrm>
          <a:prstGeom prst="roundRect">
            <a:avLst/>
          </a:prstGeom>
          <a:solidFill>
            <a:schemeClr val="accent1">
              <a:alpha val="70000"/>
            </a:schemeClr>
          </a:solidFill>
          <a:ln w="38100">
            <a:solidFill>
              <a:schemeClr val="accent1"/>
            </a:solidFill>
          </a:ln>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Derivation</a:t>
            </a:r>
            <a:r>
              <a:rPr lang="zh-CN" altLang="en-US"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graph</a:t>
            </a:r>
          </a:p>
          <a:p>
            <a:pPr algn="ctr"/>
            <a:r>
              <a:rPr lang="en-US" altLang="zh-CN" u="sng"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Derived tuples</a:t>
            </a:r>
          </a:p>
        </p:txBody>
      </p:sp>
      <p:sp>
        <p:nvSpPr>
          <p:cNvPr id="12" name="圆角矩形 11">
            <a:extLst>
              <a:ext uri="{FF2B5EF4-FFF2-40B4-BE49-F238E27FC236}">
                <a16:creationId xmlns:a16="http://schemas.microsoft.com/office/drawing/2014/main" id="{22F9793D-C4D9-B9C1-C850-1CC41B9C222E}"/>
              </a:ext>
            </a:extLst>
          </p:cNvPr>
          <p:cNvSpPr/>
          <p:nvPr/>
        </p:nvSpPr>
        <p:spPr>
          <a:xfrm>
            <a:off x="8527927" y="3938467"/>
            <a:ext cx="2994813" cy="783193"/>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 network</a:t>
            </a:r>
          </a:p>
          <a:p>
            <a:pPr algn="ctr"/>
            <a:r>
              <a:rPr lang="en" altLang="zh-CN" u="sng" dirty="0">
                <a:latin typeface="Linux Libertine" panose="02000503000000000000" pitchFamily="2" charset="0"/>
                <a:ea typeface="Linux Libertine" panose="02000503000000000000" pitchFamily="2" charset="0"/>
                <a:cs typeface="Linux Libertine" panose="02000503000000000000" pitchFamily="2" charset="0"/>
              </a:rPr>
              <a:t>Bernoulli</a:t>
            </a:r>
            <a:r>
              <a:rPr lang="en-US" altLang="zh-CN" sz="2000" u="sng"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variables</a:t>
            </a:r>
          </a:p>
        </p:txBody>
      </p:sp>
      <p:sp>
        <p:nvSpPr>
          <p:cNvPr id="13" name="椭圆 12">
            <a:extLst>
              <a:ext uri="{FF2B5EF4-FFF2-40B4-BE49-F238E27FC236}">
                <a16:creationId xmlns:a16="http://schemas.microsoft.com/office/drawing/2014/main" id="{7DB8165F-5094-2CD8-5DA3-C3DB96D2AA8C}"/>
              </a:ext>
            </a:extLst>
          </p:cNvPr>
          <p:cNvSpPr/>
          <p:nvPr/>
        </p:nvSpPr>
        <p:spPr>
          <a:xfrm>
            <a:off x="8204443" y="5291211"/>
            <a:ext cx="3641784" cy="1325563"/>
          </a:xfrm>
          <a:prstGeom prst="ellipse">
            <a:avLst/>
          </a:prstGeom>
          <a:solidFill>
            <a:schemeClr val="accent6">
              <a:alpha val="70000"/>
            </a:scheme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 inference </a:t>
            </a: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on each variable based on given posterior information</a:t>
            </a:r>
            <a:endPar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1" name="文本框 20">
            <a:extLst>
              <a:ext uri="{FF2B5EF4-FFF2-40B4-BE49-F238E27FC236}">
                <a16:creationId xmlns:a16="http://schemas.microsoft.com/office/drawing/2014/main" id="{C6FE4503-5EA8-A6C1-7CD2-297BB5132DE0}"/>
              </a:ext>
            </a:extLst>
          </p:cNvPr>
          <p:cNvSpPr txBox="1"/>
          <p:nvPr/>
        </p:nvSpPr>
        <p:spPr>
          <a:xfrm>
            <a:off x="6612076" y="3476539"/>
            <a:ext cx="445956" cy="338554"/>
          </a:xfrm>
          <a:prstGeom prst="rect">
            <a:avLst/>
          </a:prstGeom>
          <a:noFill/>
        </p:spPr>
        <p:txBody>
          <a:bodyPr wrap="none" rtlCol="0">
            <a:spAutoFit/>
          </a:bodyPr>
          <a:lstStyle/>
          <a:p>
            <a:pPr algn="ctr"/>
            <a:r>
              <a:rPr kumimoji="1" lang="en-US" altLang="zh-CN" sz="1600" b="1" dirty="0">
                <a:solidFill>
                  <a:schemeClr val="accent6"/>
                </a:solidFill>
                <a:latin typeface="Linux Biolinum" panose="02000503000000000000" pitchFamily="2" charset="0"/>
                <a:ea typeface="Linux Biolinum" panose="02000503000000000000" pitchFamily="2" charset="0"/>
                <a:cs typeface="Linux Biolinum" panose="02000503000000000000" pitchFamily="2" charset="0"/>
              </a:rPr>
              <a:t>0.8</a:t>
            </a:r>
            <a:endParaRPr kumimoji="1" lang="zh-CN" altLang="en-US" sz="1600" b="1" dirty="0">
              <a:solidFill>
                <a:schemeClr val="accent6"/>
              </a:solidFill>
              <a:latin typeface="Linux Biolinum" panose="02000503000000000000" pitchFamily="2" charset="0"/>
              <a:cs typeface="Linux Biolinum" panose="02000503000000000000" pitchFamily="2" charset="0"/>
            </a:endParaRPr>
          </a:p>
        </p:txBody>
      </p:sp>
      <p:sp>
        <p:nvSpPr>
          <p:cNvPr id="23" name="文本框 22">
            <a:extLst>
              <a:ext uri="{FF2B5EF4-FFF2-40B4-BE49-F238E27FC236}">
                <a16:creationId xmlns:a16="http://schemas.microsoft.com/office/drawing/2014/main" id="{4E923822-0C03-612F-77CC-1C283EE02904}"/>
              </a:ext>
            </a:extLst>
          </p:cNvPr>
          <p:cNvSpPr txBox="1"/>
          <p:nvPr/>
        </p:nvSpPr>
        <p:spPr>
          <a:xfrm>
            <a:off x="6625820" y="4145627"/>
            <a:ext cx="445956" cy="338554"/>
          </a:xfrm>
          <a:prstGeom prst="rect">
            <a:avLst/>
          </a:prstGeom>
          <a:noFill/>
        </p:spPr>
        <p:txBody>
          <a:bodyPr wrap="none" rtlCol="0">
            <a:spAutoFit/>
          </a:bodyPr>
          <a:lstStyle/>
          <a:p>
            <a:pPr algn="ctr"/>
            <a:r>
              <a:rPr kumimoji="1" lang="en-US" altLang="zh-CN" sz="1600" b="1" dirty="0">
                <a:solidFill>
                  <a:schemeClr val="accent6"/>
                </a:solidFill>
                <a:latin typeface="Linux Biolinum" panose="02000503000000000000" pitchFamily="2" charset="0"/>
                <a:ea typeface="Linux Biolinum" panose="02000503000000000000" pitchFamily="2" charset="0"/>
                <a:cs typeface="Linux Biolinum" panose="02000503000000000000" pitchFamily="2" charset="0"/>
              </a:rPr>
              <a:t>0.8</a:t>
            </a:r>
            <a:endParaRPr kumimoji="1" lang="zh-CN" altLang="en-US" sz="1600" b="1" dirty="0">
              <a:solidFill>
                <a:schemeClr val="accent6"/>
              </a:solidFill>
              <a:latin typeface="Linux Biolinum" panose="02000503000000000000" pitchFamily="2" charset="0"/>
              <a:cs typeface="Linux Biolinum" panose="02000503000000000000" pitchFamily="2" charset="0"/>
            </a:endParaRPr>
          </a:p>
        </p:txBody>
      </p:sp>
      <p:cxnSp>
        <p:nvCxnSpPr>
          <p:cNvPr id="24" name="直接箭头连接符 120">
            <a:extLst>
              <a:ext uri="{FF2B5EF4-FFF2-40B4-BE49-F238E27FC236}">
                <a16:creationId xmlns:a16="http://schemas.microsoft.com/office/drawing/2014/main" id="{EC61C0DF-16E2-6867-6F12-355DB8D317CE}"/>
              </a:ext>
            </a:extLst>
          </p:cNvPr>
          <p:cNvCxnSpPr>
            <a:cxnSpLocks/>
            <a:stCxn id="11" idx="2"/>
            <a:endCxn id="12" idx="0"/>
          </p:cNvCxnSpPr>
          <p:nvPr/>
        </p:nvCxnSpPr>
        <p:spPr>
          <a:xfrm flipH="1">
            <a:off x="10025334" y="3490949"/>
            <a:ext cx="7682" cy="447518"/>
          </a:xfrm>
          <a:prstGeom prst="straightConnector1">
            <a:avLst/>
          </a:prstGeom>
          <a:noFill/>
          <a:ln w="50800" cap="flat" cmpd="sng" algn="ctr">
            <a:solidFill>
              <a:schemeClr val="accent6"/>
            </a:solidFill>
            <a:prstDash val="solid"/>
            <a:miter lim="800000"/>
            <a:tailEnd type="triangle"/>
          </a:ln>
          <a:effectLst/>
        </p:spPr>
      </p:cxnSp>
      <p:cxnSp>
        <p:nvCxnSpPr>
          <p:cNvPr id="41" name="直接箭头连接符 120">
            <a:extLst>
              <a:ext uri="{FF2B5EF4-FFF2-40B4-BE49-F238E27FC236}">
                <a16:creationId xmlns:a16="http://schemas.microsoft.com/office/drawing/2014/main" id="{F262A382-D14A-55CD-1807-EF7EBFFDCE11}"/>
              </a:ext>
            </a:extLst>
          </p:cNvPr>
          <p:cNvCxnSpPr>
            <a:cxnSpLocks/>
            <a:stCxn id="12" idx="2"/>
            <a:endCxn id="13" idx="0"/>
          </p:cNvCxnSpPr>
          <p:nvPr/>
        </p:nvCxnSpPr>
        <p:spPr>
          <a:xfrm>
            <a:off x="10025334" y="4721660"/>
            <a:ext cx="1" cy="569551"/>
          </a:xfrm>
          <a:prstGeom prst="straightConnector1">
            <a:avLst/>
          </a:prstGeom>
          <a:noFill/>
          <a:ln w="50800" cap="flat" cmpd="sng" algn="ctr">
            <a:solidFill>
              <a:schemeClr val="accent6"/>
            </a:solidFill>
            <a:prstDash val="solid"/>
            <a:miter lim="800000"/>
            <a:tailEnd type="triangle"/>
          </a:ln>
          <a:effectLst/>
        </p:spPr>
      </p:cxnSp>
      <p:sp>
        <p:nvSpPr>
          <p:cNvPr id="6" name="灯片编号占位符 5">
            <a:extLst>
              <a:ext uri="{FF2B5EF4-FFF2-40B4-BE49-F238E27FC236}">
                <a16:creationId xmlns:a16="http://schemas.microsoft.com/office/drawing/2014/main" id="{0EC4C99C-6980-8D06-FEEC-839C91D33BCD}"/>
              </a:ext>
            </a:extLst>
          </p:cNvPr>
          <p:cNvSpPr>
            <a:spLocks noGrp="1"/>
          </p:cNvSpPr>
          <p:nvPr>
            <p:ph type="sldNum" sz="quarter" idx="4"/>
          </p:nvPr>
        </p:nvSpPr>
        <p:spPr/>
        <p:txBody>
          <a:bodyPr/>
          <a:lstStyle/>
          <a:p>
            <a:fld id="{94702B7C-F565-1C47-90E3-321BD985AFCD}" type="slidenum">
              <a:rPr kumimoji="1" lang="zh-CN" altLang="en-US" smtClean="0"/>
              <a:pPr/>
              <a:t>27</a:t>
            </a:fld>
            <a:endParaRPr kumimoji="1" lang="zh-CN" altLang="en-US" dirty="0"/>
          </a:p>
        </p:txBody>
      </p:sp>
    </p:spTree>
    <p:extLst>
      <p:ext uri="{BB962C8B-B14F-4D97-AF65-F5344CB8AC3E}">
        <p14:creationId xmlns:p14="http://schemas.microsoft.com/office/powerpoint/2010/main" val="2948425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9" end="19"/>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
                                            <p:txEl>
                                              <p:pRg st="21" end="2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5"/>
                                        </p:tgtEl>
                                        <p:attrNameLst>
                                          <p:attrName>style.visibility</p:attrName>
                                        </p:attrNameLst>
                                      </p:cBhvr>
                                      <p:to>
                                        <p:strVal val="visible"/>
                                      </p:to>
                                    </p:set>
                                  </p:childTnLst>
                                </p:cTn>
                              </p:par>
                              <p:par>
                                <p:cTn id="61" presetID="1" presetClass="entr" presetSubtype="0" fill="hold" grpId="1" nodeType="withEffect">
                                  <p:stCondLst>
                                    <p:cond delay="0"/>
                                  </p:stCondLst>
                                  <p:childTnLst>
                                    <p:set>
                                      <p:cBhvr>
                                        <p:cTn id="62" dur="1" fill="hold">
                                          <p:stCondLst>
                                            <p:cond delay="0"/>
                                          </p:stCondLst>
                                        </p:cTn>
                                        <p:tgtEl>
                                          <p:spTgt spid="10">
                                            <p:bg/>
                                          </p:spTgt>
                                        </p:tgtEl>
                                        <p:attrNameLst>
                                          <p:attrName>style.visibility</p:attrName>
                                        </p:attrNameLst>
                                      </p:cBhvr>
                                      <p:to>
                                        <p:strVal val="visible"/>
                                      </p:to>
                                    </p:set>
                                  </p:childTnLst>
                                </p:cTn>
                              </p:par>
                              <p:par>
                                <p:cTn id="63" presetID="1" presetClass="entr" presetSubtype="0" fill="hold" grpId="1" nodeType="withEffect">
                                  <p:stCondLst>
                                    <p:cond delay="0"/>
                                  </p:stCondLst>
                                  <p:childTnLst>
                                    <p:set>
                                      <p:cBhvr>
                                        <p:cTn id="64" dur="1" fill="hold">
                                          <p:stCondLst>
                                            <p:cond delay="0"/>
                                          </p:stCondLst>
                                        </p:cTn>
                                        <p:tgtEl>
                                          <p:spTgt spid="10">
                                            <p:txEl>
                                              <p:pRg st="0" end="0"/>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27"/>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8"/>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28"/>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9"/>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6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1" nodeType="clickEffect">
                                  <p:stCondLst>
                                    <p:cond delay="0"/>
                                  </p:stCondLst>
                                  <p:childTnLst>
                                    <p:set>
                                      <p:cBhvr>
                                        <p:cTn id="108" dur="1" fill="hold">
                                          <p:stCondLst>
                                            <p:cond delay="0"/>
                                          </p:stCondLst>
                                        </p:cTn>
                                        <p:tgtEl>
                                          <p:spTgt spid="1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3"/>
                                        </p:tgtEl>
                                        <p:attrNameLst>
                                          <p:attrName>style.visibility</p:attrName>
                                        </p:attrNameLst>
                                      </p:cBhvr>
                                      <p:to>
                                        <p:strVal val="visible"/>
                                      </p:to>
                                    </p:set>
                                  </p:childTnLst>
                                </p:cTn>
                              </p:par>
                              <p:par>
                                <p:cTn id="113" presetID="1" presetClass="entr" presetSubtype="0" fill="hold" grpId="1" nodeType="withEffect">
                                  <p:stCondLst>
                                    <p:cond delay="0"/>
                                  </p:stCondLst>
                                  <p:childTnLst>
                                    <p:set>
                                      <p:cBhvr>
                                        <p:cTn id="114" dur="1" fill="hold">
                                          <p:stCondLst>
                                            <p:cond delay="0"/>
                                          </p:stCondLst>
                                        </p:cTn>
                                        <p:tgtEl>
                                          <p:spTgt spid="12"/>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24"/>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1" nodeType="clickEffect">
                                  <p:stCondLst>
                                    <p:cond delay="0"/>
                                  </p:stCondLst>
                                  <p:childTnLst>
                                    <p:set>
                                      <p:cBhvr>
                                        <p:cTn id="120" dur="1" fill="hold">
                                          <p:stCondLst>
                                            <p:cond delay="0"/>
                                          </p:stCondLst>
                                        </p:cTn>
                                        <p:tgtEl>
                                          <p:spTgt spid="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4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96"/>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mph" presetSubtype="2" fill="hold" nodeType="clickEffect">
                                  <p:stCondLst>
                                    <p:cond delay="0"/>
                                  </p:stCondLst>
                                  <p:childTnLst>
                                    <p:animClr clrSpc="rgb" dir="cw">
                                      <p:cBhvr>
                                        <p:cTn id="130" dur="10" fill="hold"/>
                                        <p:tgtEl>
                                          <p:spTgt spid="40"/>
                                        </p:tgtEl>
                                        <p:attrNameLst>
                                          <p:attrName>fillcolor</p:attrName>
                                        </p:attrNameLst>
                                      </p:cBhvr>
                                      <p:to>
                                        <a:srgbClr val="A6FFA5"/>
                                      </p:to>
                                    </p:animClr>
                                    <p:set>
                                      <p:cBhvr>
                                        <p:cTn id="131" dur="10" fill="hold"/>
                                        <p:tgtEl>
                                          <p:spTgt spid="40"/>
                                        </p:tgtEl>
                                        <p:attrNameLst>
                                          <p:attrName>fill.type</p:attrName>
                                        </p:attrNameLst>
                                      </p:cBhvr>
                                      <p:to>
                                        <p:strVal val="solid"/>
                                      </p:to>
                                    </p:set>
                                    <p:set>
                                      <p:cBhvr>
                                        <p:cTn id="132" dur="10" fill="hold"/>
                                        <p:tgtEl>
                                          <p:spTgt spid="40"/>
                                        </p:tgtEl>
                                        <p:attrNameLst>
                                          <p:attrName>fill.on</p:attrName>
                                        </p:attrNameLst>
                                      </p:cBhvr>
                                      <p:to>
                                        <p:strVal val="true"/>
                                      </p:to>
                                    </p:set>
                                  </p:childTnLst>
                                </p:cTn>
                              </p:par>
                              <p:par>
                                <p:cTn id="133" presetID="1" presetClass="emph" presetSubtype="2" fill="hold" nodeType="withEffect">
                                  <p:stCondLst>
                                    <p:cond delay="0"/>
                                  </p:stCondLst>
                                  <p:childTnLst>
                                    <p:animClr clrSpc="rgb" dir="cw">
                                      <p:cBhvr>
                                        <p:cTn id="134" dur="10" fill="hold"/>
                                        <p:tgtEl>
                                          <p:spTgt spid="27"/>
                                        </p:tgtEl>
                                        <p:attrNameLst>
                                          <p:attrName>fillcolor</p:attrName>
                                        </p:attrNameLst>
                                      </p:cBhvr>
                                      <p:to>
                                        <a:srgbClr val="EEFFE2"/>
                                      </p:to>
                                    </p:animClr>
                                    <p:set>
                                      <p:cBhvr>
                                        <p:cTn id="135" dur="10" fill="hold"/>
                                        <p:tgtEl>
                                          <p:spTgt spid="27"/>
                                        </p:tgtEl>
                                        <p:attrNameLst>
                                          <p:attrName>fill.type</p:attrName>
                                        </p:attrNameLst>
                                      </p:cBhvr>
                                      <p:to>
                                        <p:strVal val="solid"/>
                                      </p:to>
                                    </p:set>
                                    <p:set>
                                      <p:cBhvr>
                                        <p:cTn id="136" dur="10" fill="hold"/>
                                        <p:tgtEl>
                                          <p:spTgt spid="27"/>
                                        </p:tgtEl>
                                        <p:attrNameLst>
                                          <p:attrName>fill.on</p:attrName>
                                        </p:attrNameLst>
                                      </p:cBhvr>
                                      <p:to>
                                        <p:strVal val="true"/>
                                      </p:to>
                                    </p:set>
                                  </p:childTnLst>
                                </p:cTn>
                              </p:par>
                              <p:par>
                                <p:cTn id="137" presetID="1" presetClass="emph" presetSubtype="2" fill="hold" nodeType="withEffect">
                                  <p:stCondLst>
                                    <p:cond delay="0"/>
                                  </p:stCondLst>
                                  <p:childTnLst>
                                    <p:animClr clrSpc="rgb" dir="cw">
                                      <p:cBhvr>
                                        <p:cTn id="138" dur="10" fill="hold"/>
                                        <p:tgtEl>
                                          <p:spTgt spid="26"/>
                                        </p:tgtEl>
                                        <p:attrNameLst>
                                          <p:attrName>fillcolor</p:attrName>
                                        </p:attrNameLst>
                                      </p:cBhvr>
                                      <p:to>
                                        <a:srgbClr val="EEFFE2"/>
                                      </p:to>
                                    </p:animClr>
                                    <p:set>
                                      <p:cBhvr>
                                        <p:cTn id="139" dur="10" fill="hold"/>
                                        <p:tgtEl>
                                          <p:spTgt spid="26"/>
                                        </p:tgtEl>
                                        <p:attrNameLst>
                                          <p:attrName>fill.type</p:attrName>
                                        </p:attrNameLst>
                                      </p:cBhvr>
                                      <p:to>
                                        <p:strVal val="solid"/>
                                      </p:to>
                                    </p:set>
                                    <p:set>
                                      <p:cBhvr>
                                        <p:cTn id="140" dur="10" fill="hold"/>
                                        <p:tgtEl>
                                          <p:spTgt spid="26"/>
                                        </p:tgtEl>
                                        <p:attrNameLst>
                                          <p:attrName>fill.on</p:attrName>
                                        </p:attrNameLst>
                                      </p:cBhvr>
                                      <p:to>
                                        <p:strVal val="true"/>
                                      </p:to>
                                    </p:set>
                                  </p:childTnLst>
                                </p:cTn>
                              </p:par>
                              <p:par>
                                <p:cTn id="141" presetID="1" presetClass="emph" presetSubtype="2" fill="hold" nodeType="withEffect">
                                  <p:stCondLst>
                                    <p:cond delay="0"/>
                                  </p:stCondLst>
                                  <p:childTnLst>
                                    <p:animClr clrSpc="rgb" dir="cw">
                                      <p:cBhvr>
                                        <p:cTn id="142" dur="10" fill="hold"/>
                                        <p:tgtEl>
                                          <p:spTgt spid="28"/>
                                        </p:tgtEl>
                                        <p:attrNameLst>
                                          <p:attrName>fillcolor</p:attrName>
                                        </p:attrNameLst>
                                      </p:cBhvr>
                                      <p:to>
                                        <a:srgbClr val="EEFFE2"/>
                                      </p:to>
                                    </p:animClr>
                                    <p:set>
                                      <p:cBhvr>
                                        <p:cTn id="143" dur="10" fill="hold"/>
                                        <p:tgtEl>
                                          <p:spTgt spid="28"/>
                                        </p:tgtEl>
                                        <p:attrNameLst>
                                          <p:attrName>fill.type</p:attrName>
                                        </p:attrNameLst>
                                      </p:cBhvr>
                                      <p:to>
                                        <p:strVal val="solid"/>
                                      </p:to>
                                    </p:set>
                                    <p:set>
                                      <p:cBhvr>
                                        <p:cTn id="144" dur="10" fill="hold"/>
                                        <p:tgtEl>
                                          <p:spTgt spid="28"/>
                                        </p:tgtEl>
                                        <p:attrNameLst>
                                          <p:attrName>fill.on</p:attrName>
                                        </p:attrNameLst>
                                      </p:cBhvr>
                                      <p:to>
                                        <p:strVal val="true"/>
                                      </p:to>
                                    </p:set>
                                  </p:childTnLst>
                                </p:cTn>
                              </p:par>
                              <p:par>
                                <p:cTn id="145" presetID="1" presetClass="emph" presetSubtype="2" fill="hold" nodeType="withEffect">
                                  <p:stCondLst>
                                    <p:cond delay="0"/>
                                  </p:stCondLst>
                                  <p:childTnLst>
                                    <p:animClr clrSpc="rgb" dir="cw">
                                      <p:cBhvr>
                                        <p:cTn id="146" dur="10" fill="hold"/>
                                        <p:tgtEl>
                                          <p:spTgt spid="29"/>
                                        </p:tgtEl>
                                        <p:attrNameLst>
                                          <p:attrName>fillcolor</p:attrName>
                                        </p:attrNameLst>
                                      </p:cBhvr>
                                      <p:to>
                                        <a:srgbClr val="EEFFE2"/>
                                      </p:to>
                                    </p:animClr>
                                    <p:set>
                                      <p:cBhvr>
                                        <p:cTn id="147" dur="10" fill="hold"/>
                                        <p:tgtEl>
                                          <p:spTgt spid="29"/>
                                        </p:tgtEl>
                                        <p:attrNameLst>
                                          <p:attrName>fill.type</p:attrName>
                                        </p:attrNameLst>
                                      </p:cBhvr>
                                      <p:to>
                                        <p:strVal val="solid"/>
                                      </p:to>
                                    </p:set>
                                    <p:set>
                                      <p:cBhvr>
                                        <p:cTn id="148" dur="10" fill="hold"/>
                                        <p:tgtEl>
                                          <p:spTgt spid="29"/>
                                        </p:tgtEl>
                                        <p:attrNameLst>
                                          <p:attrName>fill.on</p:attrName>
                                        </p:attrNameLst>
                                      </p:cBhvr>
                                      <p:to>
                                        <p:strVal val="true"/>
                                      </p:to>
                                    </p:set>
                                  </p:childTnLst>
                                </p:cTn>
                              </p:par>
                              <p:par>
                                <p:cTn id="149" presetID="1" presetClass="emph" presetSubtype="2" fill="hold" nodeType="withEffect">
                                  <p:stCondLst>
                                    <p:cond delay="0"/>
                                  </p:stCondLst>
                                  <p:childTnLst>
                                    <p:animClr clrSpc="rgb" dir="cw">
                                      <p:cBhvr>
                                        <p:cTn id="150" dur="10" fill="hold"/>
                                        <p:tgtEl>
                                          <p:spTgt spid="42"/>
                                        </p:tgtEl>
                                        <p:attrNameLst>
                                          <p:attrName>fillcolor</p:attrName>
                                        </p:attrNameLst>
                                      </p:cBhvr>
                                      <p:to>
                                        <a:srgbClr val="EEFFE2"/>
                                      </p:to>
                                    </p:animClr>
                                    <p:set>
                                      <p:cBhvr>
                                        <p:cTn id="151" dur="10" fill="hold"/>
                                        <p:tgtEl>
                                          <p:spTgt spid="42"/>
                                        </p:tgtEl>
                                        <p:attrNameLst>
                                          <p:attrName>fill.type</p:attrName>
                                        </p:attrNameLst>
                                      </p:cBhvr>
                                      <p:to>
                                        <p:strVal val="solid"/>
                                      </p:to>
                                    </p:set>
                                    <p:set>
                                      <p:cBhvr>
                                        <p:cTn id="152" dur="10" fill="hold"/>
                                        <p:tgtEl>
                                          <p:spTgt spid="42"/>
                                        </p:tgtEl>
                                        <p:attrNameLst>
                                          <p:attrName>fill.on</p:attrName>
                                        </p:attrNameLst>
                                      </p:cBhvr>
                                      <p:to>
                                        <p:strVal val="true"/>
                                      </p:to>
                                    </p:set>
                                  </p:childTnLst>
                                </p:cTn>
                              </p:par>
                              <p:par>
                                <p:cTn id="153" presetID="1" presetClass="entr" presetSubtype="0" fill="hold" nodeType="withEffect">
                                  <p:stCondLst>
                                    <p:cond delay="0"/>
                                  </p:stCondLst>
                                  <p:childTnLst>
                                    <p:set>
                                      <p:cBhvr>
                                        <p:cTn id="154" dur="1" fill="hold">
                                          <p:stCondLst>
                                            <p:cond delay="0"/>
                                          </p:stCondLst>
                                        </p:cTn>
                                        <p:tgtEl>
                                          <p:spTgt spid="104"/>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4"/>
                                        </p:tgtEl>
                                        <p:attrNameLst>
                                          <p:attrName>style.visibility</p:attrName>
                                        </p:attrNameLst>
                                      </p:cBhvr>
                                      <p:to>
                                        <p:strVal val="visible"/>
                                      </p:to>
                                    </p:set>
                                  </p:childTnLst>
                                </p:cTn>
                              </p:par>
                              <p:par>
                                <p:cTn id="157" presetID="1" presetClass="entr" presetSubtype="0" fill="hold" grpId="1" nodeType="withEffect">
                                  <p:stCondLst>
                                    <p:cond delay="0"/>
                                  </p:stCondLst>
                                  <p:childTnLst>
                                    <p:set>
                                      <p:cBhvr>
                                        <p:cTn id="158" dur="1" fill="hold">
                                          <p:stCondLst>
                                            <p:cond delay="0"/>
                                          </p:stCondLst>
                                        </p:cTn>
                                        <p:tgtEl>
                                          <p:spTgt spid="4"/>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11"/>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animBg="1"/>
      <p:bldP spid="25" grpId="0" animBg="1"/>
      <p:bldP spid="26" grpId="0" animBg="1"/>
      <p:bldP spid="27" grpId="0" animBg="1"/>
      <p:bldP spid="28" grpId="0" animBg="1"/>
      <p:bldP spid="29" grpId="0" animBg="1"/>
      <p:bldP spid="40" grpId="0" animBg="1"/>
      <p:bldP spid="42" grpId="0" animBg="1"/>
      <p:bldP spid="120" grpId="0" animBg="1"/>
      <p:bldP spid="4" grpId="0" animBg="1"/>
      <p:bldP spid="4" grpId="1" animBg="1"/>
      <p:bldP spid="10" grpId="1" build="allAtOnce" animBg="1"/>
      <p:bldP spid="11" grpId="1" animBg="1"/>
      <p:bldP spid="12" grpId="1" animBg="1"/>
      <p:bldP spid="13" grpId="1" animBg="1"/>
      <p:bldP spid="21" grpId="0"/>
      <p:bldP spid="23"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 name="弧形 2">
            <a:extLst>
              <a:ext uri="{FF2B5EF4-FFF2-40B4-BE49-F238E27FC236}">
                <a16:creationId xmlns:a16="http://schemas.microsoft.com/office/drawing/2014/main" id="{7357A5BA-DC14-A06C-00E4-34BABEBC309D}"/>
              </a:ext>
            </a:extLst>
          </p:cNvPr>
          <p:cNvSpPr>
            <a:spLocks noChangeAspect="1"/>
          </p:cNvSpPr>
          <p:nvPr/>
        </p:nvSpPr>
        <p:spPr>
          <a:xfrm>
            <a:off x="873418" y="2563865"/>
            <a:ext cx="2148571" cy="2148571"/>
          </a:xfrm>
          <a:prstGeom prst="arc">
            <a:avLst>
              <a:gd name="adj1" fmla="val 9351696"/>
              <a:gd name="adj2" fmla="val 15618651"/>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84514" y="4382816"/>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72009" y="4383890"/>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Our learning-based approach: </a:t>
            </a:r>
            <a:r>
              <a:rPr kumimoji="1" lang="en-US" altLang="zh-CN" b="1" dirty="0">
                <a:latin typeface="LINUX BIOLINUM CAPITALS" panose="02000503000000000000" pitchFamily="2" charset="0"/>
                <a:ea typeface="LINUX BIOLINUM CAPITALS" panose="02000503000000000000" pitchFamily="2" charset="0"/>
                <a:cs typeface="LINUX BIOLINUM CAPITALS" panose="02000503000000000000" pitchFamily="2" charset="0"/>
              </a:rPr>
              <a:t>BinGraph</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65991" y="2046832"/>
            <a:ext cx="2344599" cy="1370193"/>
            <a:chOff x="9268216" y="1256766"/>
            <a:chExt cx="2110119" cy="1233159"/>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 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59382" y="2006603"/>
            <a:ext cx="2254698" cy="1429122"/>
            <a:chOff x="2606436" y="4844987"/>
            <a:chExt cx="2029210" cy="1286195"/>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 strategy</a:t>
              </a:r>
            </a:p>
          </p:txBody>
        </p:sp>
      </p:gr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13369" y="263790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31060" y="178591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47137" y="178727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686731" y="156594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sp>
        <p:nvSpPr>
          <p:cNvPr id="65" name="圆角矩形 64">
            <a:extLst>
              <a:ext uri="{FF2B5EF4-FFF2-40B4-BE49-F238E27FC236}">
                <a16:creationId xmlns:a16="http://schemas.microsoft.com/office/drawing/2014/main" id="{2BA2A94A-15BE-EB2B-8BFF-496DD7586826}"/>
              </a:ext>
            </a:extLst>
          </p:cNvPr>
          <p:cNvSpPr/>
          <p:nvPr/>
        </p:nvSpPr>
        <p:spPr>
          <a:xfrm>
            <a:off x="2288055" y="1604158"/>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Online selection</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61076" y="205080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56645" y="196688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9">
              <a:alphaModFix am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293651" y="302261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16019" y="2650460"/>
            <a:ext cx="690115" cy="2790"/>
          </a:xfrm>
          <a:prstGeom prst="straightConnector1">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15399" y="229691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Matching</a:t>
            </a:r>
            <a:endParaRPr lang="zh-CN" altLang="en-US" b="1" dirty="0">
              <a:solidFill>
                <a:schemeClr val="bg1"/>
              </a:solidFill>
              <a:latin typeface="Linux Libertine" panose="02000503000000000000" pitchFamily="2" charset="0"/>
              <a:cs typeface="Linux Libertine" panose="02000503000000000000" pitchFamily="2" charset="0"/>
            </a:endParaRPr>
          </a:p>
        </p:txBody>
      </p:sp>
      <mc:AlternateContent xmlns:mc="http://schemas.openxmlformats.org/markup-compatibility/2006" xmlns:a14="http://schemas.microsoft.com/office/drawing/2010/main">
        <mc:Choice Requires="a14">
          <p:sp>
            <p:nvSpPr>
              <p:cNvPr id="33" name="圆角矩形 32">
                <a:extLst>
                  <a:ext uri="{FF2B5EF4-FFF2-40B4-BE49-F238E27FC236}">
                    <a16:creationId xmlns:a16="http://schemas.microsoft.com/office/drawing/2014/main" id="{DEA13F24-7F9E-AFB3-1D39-DA47F58AD1F5}"/>
                  </a:ext>
                </a:extLst>
              </p:cNvPr>
              <p:cNvSpPr/>
              <p:nvPr/>
            </p:nvSpPr>
            <p:spPr>
              <a:xfrm>
                <a:off x="838200" y="5230724"/>
                <a:ext cx="5592932" cy="132633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a:t>
                </a: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representation: [0, 2, 3, 3, 0]</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 for each abstraction point</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Higher level </a:t>
                </a:r>
                <a14:m>
                  <m:oMath xmlns:m="http://schemas.openxmlformats.org/officeDocument/2006/math">
                    <m:r>
                      <a:rPr kumimoji="1" lang="en-US" altLang="zh-CN" sz="2000" i="1">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oMath>
                </a14:m>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finer abstraction</a:t>
                </a:r>
              </a:p>
            </p:txBody>
          </p:sp>
        </mc:Choice>
        <mc:Fallback xmlns="">
          <p:sp>
            <p:nvSpPr>
              <p:cNvPr id="33" name="圆角矩形 32">
                <a:extLst>
                  <a:ext uri="{FF2B5EF4-FFF2-40B4-BE49-F238E27FC236}">
                    <a16:creationId xmlns:a16="http://schemas.microsoft.com/office/drawing/2014/main" id="{DEA13F24-7F9E-AFB3-1D39-DA47F58AD1F5}"/>
                  </a:ext>
                </a:extLst>
              </p:cNvPr>
              <p:cNvSpPr>
                <a:spLocks noRot="1" noChangeAspect="1" noMove="1" noResize="1" noEditPoints="1" noAdjustHandles="1" noChangeArrowheads="1" noChangeShapeType="1" noTextEdit="1"/>
              </p:cNvSpPr>
              <p:nvPr/>
            </p:nvSpPr>
            <p:spPr>
              <a:xfrm>
                <a:off x="838200" y="5230724"/>
                <a:ext cx="5592932" cy="1326339"/>
              </a:xfrm>
              <a:prstGeom prst="roundRect">
                <a:avLst/>
              </a:prstGeom>
              <a:blipFill>
                <a:blip r:embed="rId11"/>
                <a:stretch>
                  <a:fillRect/>
                </a:stretch>
              </a:blipFill>
              <a:ln w="57150">
                <a:solidFill>
                  <a:schemeClr val="accent6"/>
                </a:solidFill>
              </a:ln>
            </p:spPr>
            <p:txBody>
              <a:bodyPr/>
              <a:lstStyle/>
              <a:p>
                <a:r>
                  <a:rPr lang="zh-CN" altLang="en-US">
                    <a:noFill/>
                  </a:rPr>
                  <a:t> </a:t>
                </a:r>
              </a:p>
            </p:txBody>
          </p:sp>
        </mc:Fallback>
      </mc:AlternateContent>
      <p:sp>
        <p:nvSpPr>
          <p:cNvPr id="34" name="圆角矩形 33">
            <a:extLst>
              <a:ext uri="{FF2B5EF4-FFF2-40B4-BE49-F238E27FC236}">
                <a16:creationId xmlns:a16="http://schemas.microsoft.com/office/drawing/2014/main" id="{B842CDEC-BC99-26AE-4291-89310A0BA33E}"/>
              </a:ext>
            </a:extLst>
          </p:cNvPr>
          <p:cNvSpPr/>
          <p:nvPr/>
        </p:nvSpPr>
        <p:spPr>
          <a:xfrm>
            <a:off x="6741668" y="5261906"/>
            <a:ext cx="4643305" cy="1326339"/>
          </a:xfrm>
          <a:prstGeom prst="roundRect">
            <a:avLst/>
          </a:prstGeom>
          <a:noFill/>
          <a:ln w="38100">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clone depth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for each object allocation site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point</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in a parametric </a:t>
            </a:r>
            <a:r>
              <a:rPr kumimoji="1" lang="en-US" altLang="zh-CN"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k</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-object-selective analysis</a:t>
            </a:r>
            <a:endParaRPr kumimoji="1" lang="zh-CN" altLang="en-US" dirty="0">
              <a:solidFill>
                <a:schemeClr val="tx1"/>
              </a:solidFill>
              <a:latin typeface="Linux Libertine" panose="02000503000000000000" pitchFamily="2" charset="0"/>
              <a:cs typeface="Linux Libertine" panose="02000503000000000000" pitchFamily="2" charset="0"/>
            </a:endParaRPr>
          </a:p>
        </p:txBody>
      </p:sp>
      <p:sp>
        <p:nvSpPr>
          <p:cNvPr id="35" name="圆角矩形 34">
            <a:extLst>
              <a:ext uri="{FF2B5EF4-FFF2-40B4-BE49-F238E27FC236}">
                <a16:creationId xmlns:a16="http://schemas.microsoft.com/office/drawing/2014/main" id="{0011A766-D277-9247-0F98-8A4F7BAF1E4A}"/>
              </a:ext>
            </a:extLst>
          </p:cNvPr>
          <p:cNvSpPr/>
          <p:nvPr/>
        </p:nvSpPr>
        <p:spPr>
          <a:xfrm>
            <a:off x="8218777" y="4896252"/>
            <a:ext cx="1689085" cy="510778"/>
          </a:xfrm>
          <a:prstGeom prst="roundRect">
            <a:avLst/>
          </a:prstGeom>
          <a:solidFill>
            <a:schemeClr val="accent3"/>
          </a:solidFill>
        </p:spPr>
        <p:txBody>
          <a:bodyPr wrap="square" rtlCol="0">
            <a:spAutoFit/>
          </a:bodyPr>
          <a:lstStyle/>
          <a:p>
            <a:pPr algn="ctr"/>
            <a:r>
              <a:rPr lang="en-US" altLang="zh-CN" sz="2400" b="1" i="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Example</a:t>
            </a:r>
          </a:p>
        </p:txBody>
      </p:sp>
      <p:sp>
        <p:nvSpPr>
          <p:cNvPr id="37" name="弧形 2">
            <a:extLst>
              <a:ext uri="{FF2B5EF4-FFF2-40B4-BE49-F238E27FC236}">
                <a16:creationId xmlns:a16="http://schemas.microsoft.com/office/drawing/2014/main" id="{EAE74442-4B3C-7CD7-D0F8-3D9994208A63}"/>
              </a:ext>
            </a:extLst>
          </p:cNvPr>
          <p:cNvSpPr>
            <a:spLocks noChangeAspect="1"/>
          </p:cNvSpPr>
          <p:nvPr/>
        </p:nvSpPr>
        <p:spPr>
          <a:xfrm>
            <a:off x="3994194" y="1942629"/>
            <a:ext cx="2148571" cy="2148571"/>
          </a:xfrm>
          <a:prstGeom prst="arc">
            <a:avLst>
              <a:gd name="adj1" fmla="val 2392"/>
              <a:gd name="adj2" fmla="val 51250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5" name="灯片编号占位符 4">
            <a:extLst>
              <a:ext uri="{FF2B5EF4-FFF2-40B4-BE49-F238E27FC236}">
                <a16:creationId xmlns:a16="http://schemas.microsoft.com/office/drawing/2014/main" id="{5F97A19A-7EAC-4E42-C8A4-0C2C40827A0E}"/>
              </a:ext>
            </a:extLst>
          </p:cNvPr>
          <p:cNvSpPr>
            <a:spLocks noGrp="1"/>
          </p:cNvSpPr>
          <p:nvPr>
            <p:ph type="sldNum" sz="quarter" idx="4"/>
          </p:nvPr>
        </p:nvSpPr>
        <p:spPr/>
        <p:txBody>
          <a:bodyPr/>
          <a:lstStyle/>
          <a:p>
            <a:fld id="{94702B7C-F565-1C47-90E3-321BD985AFCD}" type="slidenum">
              <a:rPr kumimoji="1" lang="zh-CN" altLang="en-US" smtClean="0"/>
              <a:pPr/>
              <a:t>28</a:t>
            </a:fld>
            <a:endParaRPr kumimoji="1" lang="zh-CN" altLang="en-US" dirty="0"/>
          </a:p>
        </p:txBody>
      </p:sp>
    </p:spTree>
    <p:extLst>
      <p:ext uri="{BB962C8B-B14F-4D97-AF65-F5344CB8AC3E}">
        <p14:creationId xmlns:p14="http://schemas.microsoft.com/office/powerpoint/2010/main" val="3286943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0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7" grpId="0" animBg="1"/>
      <p:bldP spid="8" grpId="0" animBg="1"/>
      <p:bldP spid="9" grpId="0" animBg="1"/>
      <p:bldP spid="10" grpId="0" animBg="1"/>
      <p:bldP spid="57" grpId="0" animBg="1"/>
      <p:bldP spid="60" grpId="0" animBg="1"/>
      <p:bldP spid="61" grpId="0" animBg="1"/>
      <p:bldP spid="65" grpId="0" animBg="1"/>
      <p:bldP spid="77" grpId="0"/>
      <p:bldP spid="104" grpId="0" animBg="1"/>
      <p:bldP spid="33" grpId="0" animBg="1"/>
      <p:bldP spid="34" grpId="0" animBg="1"/>
      <p:bldP spid="35" grpId="0" animBg="1"/>
      <p:bldP spid="37"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弧形 2">
            <a:extLst>
              <a:ext uri="{FF2B5EF4-FFF2-40B4-BE49-F238E27FC236}">
                <a16:creationId xmlns:a16="http://schemas.microsoft.com/office/drawing/2014/main" id="{EAE74442-4B3C-7CD7-D0F8-3D9994208A63}"/>
              </a:ext>
            </a:extLst>
          </p:cNvPr>
          <p:cNvSpPr>
            <a:spLocks noChangeAspect="1"/>
          </p:cNvSpPr>
          <p:nvPr/>
        </p:nvSpPr>
        <p:spPr>
          <a:xfrm>
            <a:off x="3994194" y="1942629"/>
            <a:ext cx="2148571" cy="2148571"/>
          </a:xfrm>
          <a:prstGeom prst="arc">
            <a:avLst>
              <a:gd name="adj1" fmla="val 2392"/>
              <a:gd name="adj2" fmla="val 51250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24" name="弧形 2">
            <a:extLst>
              <a:ext uri="{FF2B5EF4-FFF2-40B4-BE49-F238E27FC236}">
                <a16:creationId xmlns:a16="http://schemas.microsoft.com/office/drawing/2014/main" id="{38D38EB8-C139-89D7-8F27-DFFE8C5EC4DB}"/>
              </a:ext>
            </a:extLst>
          </p:cNvPr>
          <p:cNvSpPr>
            <a:spLocks noChangeAspect="1"/>
          </p:cNvSpPr>
          <p:nvPr/>
        </p:nvSpPr>
        <p:spPr>
          <a:xfrm>
            <a:off x="7177048" y="3908052"/>
            <a:ext cx="3488036" cy="1739467"/>
          </a:xfrm>
          <a:prstGeom prst="arc">
            <a:avLst>
              <a:gd name="adj1" fmla="val 21435811"/>
              <a:gd name="adj2" fmla="val 62248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38" name="弧形 2">
            <a:extLst>
              <a:ext uri="{FF2B5EF4-FFF2-40B4-BE49-F238E27FC236}">
                <a16:creationId xmlns:a16="http://schemas.microsoft.com/office/drawing/2014/main" id="{7357A5BA-DC14-A06C-00E4-34BABEBC309D}"/>
              </a:ext>
            </a:extLst>
          </p:cNvPr>
          <p:cNvSpPr>
            <a:spLocks noChangeAspect="1"/>
          </p:cNvSpPr>
          <p:nvPr/>
        </p:nvSpPr>
        <p:spPr>
          <a:xfrm>
            <a:off x="873418" y="2563865"/>
            <a:ext cx="2148571" cy="2148571"/>
          </a:xfrm>
          <a:prstGeom prst="arc">
            <a:avLst>
              <a:gd name="adj1" fmla="val 9351696"/>
              <a:gd name="adj2" fmla="val 15618651"/>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84514" y="4382816"/>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72009" y="4383890"/>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Our learning-based approach: </a:t>
            </a:r>
            <a:r>
              <a:rPr kumimoji="1" lang="en-US" altLang="zh-CN" b="1" dirty="0">
                <a:latin typeface="LINUX BIOLINUM CAPITALS" panose="02000503000000000000" pitchFamily="2" charset="0"/>
                <a:ea typeface="LINUX BIOLINUM CAPITALS" panose="02000503000000000000" pitchFamily="2" charset="0"/>
                <a:cs typeface="LINUX BIOLINUM CAPITALS" panose="02000503000000000000" pitchFamily="2" charset="0"/>
              </a:rPr>
              <a:t>BinGraph</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65991" y="2046832"/>
            <a:ext cx="2344599" cy="1370193"/>
            <a:chOff x="9268216" y="1256766"/>
            <a:chExt cx="2110119" cy="1233159"/>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 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59382" y="2006603"/>
            <a:ext cx="2254698" cy="1429122"/>
            <a:chOff x="2606436" y="4844987"/>
            <a:chExt cx="2029210" cy="1286195"/>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 strategy</a:t>
              </a:r>
            </a:p>
          </p:txBody>
        </p:sp>
      </p:gr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13369" y="263790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31060" y="178591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47137" y="178727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686731" y="156594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sp>
        <p:nvSpPr>
          <p:cNvPr id="65" name="圆角矩形 64">
            <a:extLst>
              <a:ext uri="{FF2B5EF4-FFF2-40B4-BE49-F238E27FC236}">
                <a16:creationId xmlns:a16="http://schemas.microsoft.com/office/drawing/2014/main" id="{2BA2A94A-15BE-EB2B-8BFF-496DD7586826}"/>
              </a:ext>
            </a:extLst>
          </p:cNvPr>
          <p:cNvSpPr/>
          <p:nvPr/>
        </p:nvSpPr>
        <p:spPr>
          <a:xfrm>
            <a:off x="2288055" y="1604158"/>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Online selection</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61076" y="205080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56645" y="196688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9">
              <a:alphaModFix am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293651" y="302261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16019" y="2650460"/>
            <a:ext cx="690115" cy="2790"/>
          </a:xfrm>
          <a:prstGeom prst="straightConnector1">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15399" y="229691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Matching</a:t>
            </a:r>
            <a:endParaRPr lang="zh-CN" altLang="en-US" b="1" dirty="0">
              <a:solidFill>
                <a:schemeClr val="bg1"/>
              </a:solidFill>
              <a:latin typeface="Linux Libertine" panose="02000503000000000000" pitchFamily="2" charset="0"/>
              <a:cs typeface="Linux Libertine" panose="02000503000000000000" pitchFamily="2" charset="0"/>
            </a:endParaRPr>
          </a:p>
        </p:txBody>
      </p:sp>
      <p:grpSp>
        <p:nvGrpSpPr>
          <p:cNvPr id="3" name="组合 2">
            <a:extLst>
              <a:ext uri="{FF2B5EF4-FFF2-40B4-BE49-F238E27FC236}">
                <a16:creationId xmlns:a16="http://schemas.microsoft.com/office/drawing/2014/main" id="{19A59A2C-9DA2-293F-2EA4-687F877B24F4}"/>
              </a:ext>
            </a:extLst>
          </p:cNvPr>
          <p:cNvGrpSpPr/>
          <p:nvPr/>
        </p:nvGrpSpPr>
        <p:grpSpPr>
          <a:xfrm>
            <a:off x="7225870" y="4923905"/>
            <a:ext cx="1830971" cy="1754687"/>
            <a:chOff x="1724494" y="1879884"/>
            <a:chExt cx="1830971" cy="1754687"/>
          </a:xfrm>
        </p:grpSpPr>
        <p:pic>
          <p:nvPicPr>
            <p:cNvPr id="4" name="内容占位符 4">
              <a:extLst>
                <a:ext uri="{FF2B5EF4-FFF2-40B4-BE49-F238E27FC236}">
                  <a16:creationId xmlns:a16="http://schemas.microsoft.com/office/drawing/2014/main" id="{133FBC8F-F960-06EE-E8F5-5888A49F02C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059389" y="1879884"/>
              <a:ext cx="1161182" cy="1161182"/>
            </a:xfrm>
            <a:prstGeom prst="rect">
              <a:avLst/>
            </a:prstGeom>
          </p:spPr>
        </p:pic>
        <p:sp>
          <p:nvSpPr>
            <p:cNvPr id="5" name="文本框 4">
              <a:extLst>
                <a:ext uri="{FF2B5EF4-FFF2-40B4-BE49-F238E27FC236}">
                  <a16:creationId xmlns:a16="http://schemas.microsoft.com/office/drawing/2014/main" id="{5F57EB39-57D8-8FE6-57B1-EEE58BB2A420}"/>
                </a:ext>
              </a:extLst>
            </p:cNvPr>
            <p:cNvSpPr txBox="1"/>
            <p:nvPr/>
          </p:nvSpPr>
          <p:spPr>
            <a:xfrm>
              <a:off x="1724494" y="2926685"/>
              <a:ext cx="1830971"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Bayesian network</a:t>
              </a:r>
            </a:p>
          </p:txBody>
        </p:sp>
      </p:grpSp>
      <p:grpSp>
        <p:nvGrpSpPr>
          <p:cNvPr id="6" name="组合 5">
            <a:extLst>
              <a:ext uri="{FF2B5EF4-FFF2-40B4-BE49-F238E27FC236}">
                <a16:creationId xmlns:a16="http://schemas.microsoft.com/office/drawing/2014/main" id="{A1ABD41D-4437-28A8-D045-A1CEDAEAC5B3}"/>
              </a:ext>
            </a:extLst>
          </p:cNvPr>
          <p:cNvGrpSpPr/>
          <p:nvPr/>
        </p:nvGrpSpPr>
        <p:grpSpPr>
          <a:xfrm>
            <a:off x="3233266" y="5028905"/>
            <a:ext cx="1830971" cy="1471453"/>
            <a:chOff x="1815790" y="1833367"/>
            <a:chExt cx="1830971" cy="1471453"/>
          </a:xfrm>
        </p:grpSpPr>
        <p:pic>
          <p:nvPicPr>
            <p:cNvPr id="11" name="内容占位符 4">
              <a:extLst>
                <a:ext uri="{FF2B5EF4-FFF2-40B4-BE49-F238E27FC236}">
                  <a16:creationId xmlns:a16="http://schemas.microsoft.com/office/drawing/2014/main" id="{FCF04857-4F2D-5842-9D6D-00F74A534DED}"/>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191948" y="1833367"/>
              <a:ext cx="1074381" cy="1074381"/>
            </a:xfrm>
            <a:prstGeom prst="rect">
              <a:avLst/>
            </a:prstGeom>
          </p:spPr>
        </p:pic>
        <p:sp>
          <p:nvSpPr>
            <p:cNvPr id="18" name="文本框 17">
              <a:extLst>
                <a:ext uri="{FF2B5EF4-FFF2-40B4-BE49-F238E27FC236}">
                  <a16:creationId xmlns:a16="http://schemas.microsoft.com/office/drawing/2014/main" id="{08B342F0-949B-5756-5C41-7E1AE8BA8BF1}"/>
                </a:ext>
              </a:extLst>
            </p:cNvPr>
            <p:cNvSpPr txBox="1"/>
            <p:nvPr/>
          </p:nvSpPr>
          <p:spPr>
            <a:xfrm>
              <a:off x="1815790" y="2904710"/>
              <a:ext cx="1830971" cy="40011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User</a:t>
              </a:r>
            </a:p>
          </p:txBody>
        </p:sp>
      </p:grpSp>
      <p:cxnSp>
        <p:nvCxnSpPr>
          <p:cNvPr id="19" name="直接箭头连接符 120">
            <a:extLst>
              <a:ext uri="{FF2B5EF4-FFF2-40B4-BE49-F238E27FC236}">
                <a16:creationId xmlns:a16="http://schemas.microsoft.com/office/drawing/2014/main" id="{D5366A63-B221-2CAF-7B97-2C665105828C}"/>
              </a:ext>
            </a:extLst>
          </p:cNvPr>
          <p:cNvCxnSpPr>
            <a:cxnSpLocks/>
          </p:cNvCxnSpPr>
          <p:nvPr/>
        </p:nvCxnSpPr>
        <p:spPr>
          <a:xfrm flipH="1">
            <a:off x="5145550" y="5754649"/>
            <a:ext cx="2012245" cy="0"/>
          </a:xfrm>
          <a:prstGeom prst="straightConnector1">
            <a:avLst/>
          </a:prstGeom>
          <a:noFill/>
          <a:ln w="50800" cap="flat" cmpd="sng" algn="ctr">
            <a:solidFill>
              <a:schemeClr val="accent6"/>
            </a:solidFill>
            <a:prstDash val="solid"/>
            <a:miter lim="800000"/>
            <a:tailEnd type="triangle"/>
          </a:ln>
          <a:effectLst/>
        </p:spPr>
      </p:cxnSp>
      <p:cxnSp>
        <p:nvCxnSpPr>
          <p:cNvPr id="20" name="直接箭头连接符 120">
            <a:extLst>
              <a:ext uri="{FF2B5EF4-FFF2-40B4-BE49-F238E27FC236}">
                <a16:creationId xmlns:a16="http://schemas.microsoft.com/office/drawing/2014/main" id="{83A0DF89-DAC8-0629-9CEC-1AEEB559E342}"/>
              </a:ext>
            </a:extLst>
          </p:cNvPr>
          <p:cNvCxnSpPr>
            <a:cxnSpLocks/>
          </p:cNvCxnSpPr>
          <p:nvPr/>
        </p:nvCxnSpPr>
        <p:spPr>
          <a:xfrm>
            <a:off x="5233009" y="6029977"/>
            <a:ext cx="1924786" cy="0"/>
          </a:xfrm>
          <a:prstGeom prst="straightConnector1">
            <a:avLst/>
          </a:prstGeom>
          <a:noFill/>
          <a:ln w="50800" cap="flat" cmpd="sng" algn="ctr">
            <a:solidFill>
              <a:schemeClr val="accent1"/>
            </a:solidFill>
            <a:prstDash val="solid"/>
            <a:miter lim="800000"/>
            <a:tailEnd type="triangle"/>
          </a:ln>
          <a:effectLst/>
        </p:spPr>
      </p:cxnSp>
      <p:sp>
        <p:nvSpPr>
          <p:cNvPr id="21" name="圆角矩形 20">
            <a:extLst>
              <a:ext uri="{FF2B5EF4-FFF2-40B4-BE49-F238E27FC236}">
                <a16:creationId xmlns:a16="http://schemas.microsoft.com/office/drawing/2014/main" id="{D711CC9E-53C1-D52F-54A1-E89EDABDE63E}"/>
              </a:ext>
            </a:extLst>
          </p:cNvPr>
          <p:cNvSpPr/>
          <p:nvPr/>
        </p:nvSpPr>
        <p:spPr>
          <a:xfrm>
            <a:off x="5543386" y="6029977"/>
            <a:ext cx="1325563" cy="408623"/>
          </a:xfrm>
          <a:prstGeom prst="roundRect">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Feedback</a:t>
            </a:r>
            <a:endPar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2" name="圆角矩形 21">
            <a:extLst>
              <a:ext uri="{FF2B5EF4-FFF2-40B4-BE49-F238E27FC236}">
                <a16:creationId xmlns:a16="http://schemas.microsoft.com/office/drawing/2014/main" id="{1A94F805-AD30-4B0D-6905-29E0AB1A8DC8}"/>
              </a:ext>
            </a:extLst>
          </p:cNvPr>
          <p:cNvSpPr/>
          <p:nvPr/>
        </p:nvSpPr>
        <p:spPr>
          <a:xfrm>
            <a:off x="5532620" y="5124075"/>
            <a:ext cx="1325563" cy="622557"/>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Ranked alarms</a:t>
            </a:r>
          </a:p>
        </p:txBody>
      </p:sp>
      <p:sp>
        <p:nvSpPr>
          <p:cNvPr id="23" name="圆角矩形 22">
            <a:extLst>
              <a:ext uri="{FF2B5EF4-FFF2-40B4-BE49-F238E27FC236}">
                <a16:creationId xmlns:a16="http://schemas.microsoft.com/office/drawing/2014/main" id="{CFD39643-AC36-5092-0BCE-471F3CD1ADBB}"/>
              </a:ext>
            </a:extLst>
          </p:cNvPr>
          <p:cNvSpPr/>
          <p:nvPr/>
        </p:nvSpPr>
        <p:spPr>
          <a:xfrm>
            <a:off x="2859113" y="4923905"/>
            <a:ext cx="6367490" cy="17546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5" name="圆角矩形 24">
            <a:extLst>
              <a:ext uri="{FF2B5EF4-FFF2-40B4-BE49-F238E27FC236}">
                <a16:creationId xmlns:a16="http://schemas.microsoft.com/office/drawing/2014/main" id="{201B40E1-E459-34A5-4AFF-A4B4856E1809}"/>
              </a:ext>
            </a:extLst>
          </p:cNvPr>
          <p:cNvSpPr/>
          <p:nvPr/>
        </p:nvSpPr>
        <p:spPr>
          <a:xfrm>
            <a:off x="2145271" y="5215901"/>
            <a:ext cx="1352659" cy="1123712"/>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a:t>
            </a:r>
            <a:r>
              <a:rPr lang="zh-CN" altLang="en-US"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program analysis</a:t>
            </a:r>
          </a:p>
        </p:txBody>
      </p:sp>
      <p:sp>
        <p:nvSpPr>
          <p:cNvPr id="28" name="灯片编号占位符 27">
            <a:extLst>
              <a:ext uri="{FF2B5EF4-FFF2-40B4-BE49-F238E27FC236}">
                <a16:creationId xmlns:a16="http://schemas.microsoft.com/office/drawing/2014/main" id="{E2C97389-F040-A24D-B008-E9F0039BAAE4}"/>
              </a:ext>
            </a:extLst>
          </p:cNvPr>
          <p:cNvSpPr>
            <a:spLocks noGrp="1"/>
          </p:cNvSpPr>
          <p:nvPr>
            <p:ph type="sldNum" sz="quarter" idx="4"/>
          </p:nvPr>
        </p:nvSpPr>
        <p:spPr/>
        <p:txBody>
          <a:bodyPr/>
          <a:lstStyle/>
          <a:p>
            <a:fld id="{94702B7C-F565-1C47-90E3-321BD985AFCD}" type="slidenum">
              <a:rPr kumimoji="1" lang="zh-CN" altLang="en-US" smtClean="0"/>
              <a:pPr/>
              <a:t>29</a:t>
            </a:fld>
            <a:endParaRPr kumimoji="1" lang="zh-CN" altLang="en-US" dirty="0"/>
          </a:p>
        </p:txBody>
      </p:sp>
    </p:spTree>
    <p:extLst>
      <p:ext uri="{BB962C8B-B14F-4D97-AF65-F5344CB8AC3E}">
        <p14:creationId xmlns:p14="http://schemas.microsoft.com/office/powerpoint/2010/main" val="294043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1" grpId="0" animBg="1"/>
      <p:bldP spid="22" grpId="0" animBg="1"/>
      <p:bldP spid="23" grpId="0" animBg="1"/>
      <p:bldP spid="2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B9224-8383-72C2-99D3-EE94541C6753}"/>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Abstraction Selection</a:t>
            </a:r>
            <a:endParaRPr kumimoji="1" lang="zh-CN" altLang="en-US" dirty="0"/>
          </a:p>
        </p:txBody>
      </p:sp>
      <p:sp>
        <p:nvSpPr>
          <p:cNvPr id="6" name="圆角矩形 5">
            <a:extLst>
              <a:ext uri="{FF2B5EF4-FFF2-40B4-BE49-F238E27FC236}">
                <a16:creationId xmlns:a16="http://schemas.microsoft.com/office/drawing/2014/main" id="{4B7A2385-D601-090D-2241-4A34F4E3FD4F}"/>
              </a:ext>
            </a:extLst>
          </p:cNvPr>
          <p:cNvSpPr/>
          <p:nvPr/>
        </p:nvSpPr>
        <p:spPr>
          <a:xfrm>
            <a:off x="4624352" y="1560057"/>
            <a:ext cx="7045872" cy="2214536"/>
          </a:xfrm>
          <a:prstGeom prst="roundRect">
            <a:avLst/>
          </a:prstGeom>
          <a:noFill/>
          <a:ln w="38100">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7" name="圆角矩形 6">
            <a:extLst>
              <a:ext uri="{FF2B5EF4-FFF2-40B4-BE49-F238E27FC236}">
                <a16:creationId xmlns:a16="http://schemas.microsoft.com/office/drawing/2014/main" id="{806B7B8F-0E48-878F-60C3-9E816D1D822F}"/>
              </a:ext>
            </a:extLst>
          </p:cNvPr>
          <p:cNvSpPr/>
          <p:nvPr/>
        </p:nvSpPr>
        <p:spPr>
          <a:xfrm>
            <a:off x="7154997" y="1324467"/>
            <a:ext cx="2310503" cy="510778"/>
          </a:xfrm>
          <a:prstGeom prst="roundRect">
            <a:avLst/>
          </a:prstGeom>
          <a:solidFill>
            <a:schemeClr val="accent1"/>
          </a:solidFill>
        </p:spPr>
        <p:txBody>
          <a:bodyPr wrap="square" rtlCol="0">
            <a:spAutoFit/>
          </a:bodyPr>
          <a:lstStyle/>
          <a:p>
            <a:pPr algn="ctr"/>
            <a:r>
              <a:rPr lang="en-US" altLang="zh-CN" sz="24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Conventional</a:t>
            </a:r>
          </a:p>
        </p:txBody>
      </p:sp>
      <p:sp>
        <p:nvSpPr>
          <p:cNvPr id="8" name="椭圆 7">
            <a:extLst>
              <a:ext uri="{FF2B5EF4-FFF2-40B4-BE49-F238E27FC236}">
                <a16:creationId xmlns:a16="http://schemas.microsoft.com/office/drawing/2014/main" id="{FFB6537D-C901-F5E8-0484-3301616AAA53}"/>
              </a:ext>
            </a:extLst>
          </p:cNvPr>
          <p:cNvSpPr/>
          <p:nvPr/>
        </p:nvSpPr>
        <p:spPr>
          <a:xfrm>
            <a:off x="611064" y="2667325"/>
            <a:ext cx="3482741" cy="1537017"/>
          </a:xfrm>
          <a:prstGeom prst="ellipse">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nchorCtr="0"/>
          <a:lstStyle/>
          <a:p>
            <a:pPr algn="ctr">
              <a:lnSpc>
                <a:spcPct val="114000"/>
              </a:lnSpc>
            </a:pPr>
            <a:r>
              <a:rPr kumimoji="1" lang="en-US" altLang="zh-CN" sz="36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 domains</a:t>
            </a:r>
            <a:endParaRPr kumimoji="1" lang="zh-CN" altLang="en-US" sz="3600" b="1"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endParaRPr>
          </a:p>
        </p:txBody>
      </p:sp>
      <p:sp>
        <p:nvSpPr>
          <p:cNvPr id="9" name="椭圆 8">
            <a:extLst>
              <a:ext uri="{FF2B5EF4-FFF2-40B4-BE49-F238E27FC236}">
                <a16:creationId xmlns:a16="http://schemas.microsoft.com/office/drawing/2014/main" id="{122856F0-C4AD-BC36-649A-59345E9FDFFD}"/>
              </a:ext>
            </a:extLst>
          </p:cNvPr>
          <p:cNvSpPr/>
          <p:nvPr/>
        </p:nvSpPr>
        <p:spPr>
          <a:xfrm>
            <a:off x="1126199" y="1663193"/>
            <a:ext cx="2473693" cy="1020278"/>
          </a:xfrm>
          <a:prstGeom prst="ellipse">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lIns="108000" tIns="72000" rIns="108000" bIns="72000" rtlCol="0" anchor="ctr" anchorCtr="0"/>
          <a:lstStyle/>
          <a:p>
            <a:pPr algn="ctr">
              <a:lnSpc>
                <a:spcPct val="114000"/>
              </a:lnSpc>
            </a:pPr>
            <a:r>
              <a:rPr kumimoji="1" lang="en-US" altLang="zh-CN" sz="28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Logic rules</a:t>
            </a:r>
            <a:endParaRPr kumimoji="1" lang="zh-CN" altLang="en-US" sz="2800" b="1"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endParaRPr>
          </a:p>
        </p:txBody>
      </p:sp>
      <p:sp>
        <p:nvSpPr>
          <p:cNvPr id="10" name="圆角矩形 9">
            <a:extLst>
              <a:ext uri="{FF2B5EF4-FFF2-40B4-BE49-F238E27FC236}">
                <a16:creationId xmlns:a16="http://schemas.microsoft.com/office/drawing/2014/main" id="{B21315D0-1402-87B2-38CD-30F1DCA58E6F}"/>
              </a:ext>
            </a:extLst>
          </p:cNvPr>
          <p:cNvSpPr/>
          <p:nvPr/>
        </p:nvSpPr>
        <p:spPr>
          <a:xfrm>
            <a:off x="4624351" y="3984499"/>
            <a:ext cx="7045873" cy="2508376"/>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11" name="圆角矩形 10">
            <a:extLst>
              <a:ext uri="{FF2B5EF4-FFF2-40B4-BE49-F238E27FC236}">
                <a16:creationId xmlns:a16="http://schemas.microsoft.com/office/drawing/2014/main" id="{1A970A59-C218-C9C7-C704-80A3E973E049}"/>
              </a:ext>
            </a:extLst>
          </p:cNvPr>
          <p:cNvSpPr/>
          <p:nvPr/>
        </p:nvSpPr>
        <p:spPr>
          <a:xfrm>
            <a:off x="7345372" y="3841969"/>
            <a:ext cx="1689085" cy="510778"/>
          </a:xfrm>
          <a:prstGeom prst="roundRect">
            <a:avLst/>
          </a:prstGeom>
          <a:solidFill>
            <a:schemeClr val="accent6"/>
          </a:solidFill>
        </p:spPr>
        <p:txBody>
          <a:bodyPr wrap="square" rtlCol="0">
            <a:spAutoFit/>
          </a:bodyPr>
          <a:lstStyle/>
          <a:p>
            <a:pPr algn="ctr"/>
            <a:r>
              <a:rPr lang="en-US" altLang="zh-CN" sz="24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a:t>
            </a:r>
          </a:p>
        </p:txBody>
      </p:sp>
      <p:sp>
        <p:nvSpPr>
          <p:cNvPr id="13" name="圆角矩形 12">
            <a:extLst>
              <a:ext uri="{FF2B5EF4-FFF2-40B4-BE49-F238E27FC236}">
                <a16:creationId xmlns:a16="http://schemas.microsoft.com/office/drawing/2014/main" id="{8DCF2F5D-6F14-CCEA-7A57-053C37DB8C52}"/>
              </a:ext>
            </a:extLst>
          </p:cNvPr>
          <p:cNvSpPr/>
          <p:nvPr/>
        </p:nvSpPr>
        <p:spPr>
          <a:xfrm>
            <a:off x="5000663" y="2185372"/>
            <a:ext cx="1875295" cy="442674"/>
          </a:xfrm>
          <a:prstGeom prst="roundRect">
            <a:avLst/>
          </a:prstGeom>
          <a:solidFill>
            <a:schemeClr val="accent1">
              <a:alpha val="70000"/>
            </a:schemeClr>
          </a:solidFill>
          <a:ln w="38100">
            <a:solidFill>
              <a:schemeClr val="accent1"/>
            </a:solidFill>
          </a:ln>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Precision</a:t>
            </a:r>
            <a:endParaRPr lang="zh-CN" altLang="en-US" sz="2000" b="1" dirty="0">
              <a:solidFill>
                <a:schemeClr val="bg1"/>
              </a:solidFill>
              <a:latin typeface="Linux Libertine" panose="02000503000000000000" pitchFamily="2" charset="0"/>
              <a:cs typeface="Linux Libertine" panose="02000503000000000000" pitchFamily="2" charset="0"/>
            </a:endParaRPr>
          </a:p>
        </p:txBody>
      </p:sp>
      <p:sp>
        <p:nvSpPr>
          <p:cNvPr id="14" name="圆角矩形 13">
            <a:extLst>
              <a:ext uri="{FF2B5EF4-FFF2-40B4-BE49-F238E27FC236}">
                <a16:creationId xmlns:a16="http://schemas.microsoft.com/office/drawing/2014/main" id="{3E20CC1A-4BA2-CB94-C403-D9028DEAB200}"/>
              </a:ext>
            </a:extLst>
          </p:cNvPr>
          <p:cNvSpPr/>
          <p:nvPr/>
        </p:nvSpPr>
        <p:spPr>
          <a:xfrm>
            <a:off x="5000663" y="3040239"/>
            <a:ext cx="1875295" cy="442674"/>
          </a:xfrm>
          <a:prstGeom prst="roundRect">
            <a:avLst/>
          </a:prstGeom>
          <a:solidFill>
            <a:schemeClr val="accent1">
              <a:alpha val="70000"/>
            </a:schemeClr>
          </a:solidFill>
          <a:ln w="38100">
            <a:solidFill>
              <a:schemeClr val="accent1"/>
            </a:solidFill>
          </a:ln>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Cost</a:t>
            </a:r>
            <a:endParaRPr lang="zh-CN" altLang="en-US" sz="2000" b="1" dirty="0">
              <a:solidFill>
                <a:schemeClr val="bg1"/>
              </a:solidFill>
              <a:latin typeface="Linux Libertine" panose="02000503000000000000" pitchFamily="2" charset="0"/>
              <a:cs typeface="Linux Libertine" panose="02000503000000000000" pitchFamily="2" charset="0"/>
            </a:endParaRPr>
          </a:p>
        </p:txBody>
      </p:sp>
      <p:sp>
        <p:nvSpPr>
          <p:cNvPr id="19" name="文本框 18">
            <a:extLst>
              <a:ext uri="{FF2B5EF4-FFF2-40B4-BE49-F238E27FC236}">
                <a16:creationId xmlns:a16="http://schemas.microsoft.com/office/drawing/2014/main" id="{52853CFD-B341-B9AF-9BFD-D0C582B89079}"/>
              </a:ext>
            </a:extLst>
          </p:cNvPr>
          <p:cNvSpPr txBox="1"/>
          <p:nvPr/>
        </p:nvSpPr>
        <p:spPr>
          <a:xfrm>
            <a:off x="5009503" y="1695445"/>
            <a:ext cx="1888008" cy="461665"/>
          </a:xfrm>
          <a:prstGeom prst="rect">
            <a:avLst/>
          </a:prstGeom>
          <a:noFill/>
        </p:spPr>
        <p:txBody>
          <a:bodyPr wrap="square">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Trade-offs</a:t>
            </a:r>
          </a:p>
        </p:txBody>
      </p:sp>
      <p:sp>
        <p:nvSpPr>
          <p:cNvPr id="20" name="椭圆 19">
            <a:extLst>
              <a:ext uri="{FF2B5EF4-FFF2-40B4-BE49-F238E27FC236}">
                <a16:creationId xmlns:a16="http://schemas.microsoft.com/office/drawing/2014/main" id="{1BA0B345-73D0-F703-73A1-9ED4D512E909}"/>
              </a:ext>
            </a:extLst>
          </p:cNvPr>
          <p:cNvSpPr/>
          <p:nvPr/>
        </p:nvSpPr>
        <p:spPr>
          <a:xfrm>
            <a:off x="7478995" y="1999953"/>
            <a:ext cx="3973008" cy="1063571"/>
          </a:xfrm>
          <a:prstGeom prst="ellipse">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Parametric</a:t>
            </a:r>
          </a:p>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a:t>
            </a:r>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low </a:t>
            </a: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c</a:t>
            </a:r>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ontext | object | ...</a:t>
            </a:r>
          </a:p>
          <a:p>
            <a:pPr algn="ctr"/>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-sensitive analysis</a:t>
            </a:r>
          </a:p>
        </p:txBody>
      </p:sp>
      <p:sp>
        <p:nvSpPr>
          <p:cNvPr id="24" name="文本框 23">
            <a:extLst>
              <a:ext uri="{FF2B5EF4-FFF2-40B4-BE49-F238E27FC236}">
                <a16:creationId xmlns:a16="http://schemas.microsoft.com/office/drawing/2014/main" id="{272DB472-F204-C15D-DFE8-119EBEE8A214}"/>
              </a:ext>
            </a:extLst>
          </p:cNvPr>
          <p:cNvSpPr txBox="1"/>
          <p:nvPr/>
        </p:nvSpPr>
        <p:spPr>
          <a:xfrm>
            <a:off x="7035966" y="4945188"/>
            <a:ext cx="4569844" cy="646331"/>
          </a:xfrm>
          <a:prstGeom prst="rect">
            <a:avLst/>
          </a:prstGeom>
          <a:noFill/>
        </p:spPr>
        <p:txBody>
          <a:bodyPr wrap="square" rtlCol="0">
            <a:spAutoFit/>
          </a:bodyPr>
          <a:lstStyle/>
          <a:p>
            <a:pPr algn="ctr"/>
            <a:r>
              <a:rPr kumimoji="1" lang="en-US" altLang="zh-CN" dirty="0">
                <a:latin typeface="Linux Libertine" panose="02000503000000000000" pitchFamily="2" charset="0"/>
                <a:ea typeface="Linux Libertine" panose="02000503000000000000" pitchFamily="2" charset="0"/>
                <a:cs typeface="Linux Libertine" panose="02000503000000000000" pitchFamily="2" charset="0"/>
              </a:rPr>
              <a:t>The ability to produce </a:t>
            </a:r>
            <a:r>
              <a:rPr kumimoji="1" lang="en-US" altLang="zh-CN" b="1" dirty="0">
                <a:latin typeface="Linux Libertine" panose="02000503000000000000" pitchFamily="2" charset="0"/>
                <a:ea typeface="Linux Libertine" panose="02000503000000000000" pitchFamily="2" charset="0"/>
                <a:cs typeface="Linux Libertine" panose="02000503000000000000" pitchFamily="2" charset="0"/>
              </a:rPr>
              <a:t>good alarm rankings </a:t>
            </a:r>
            <a:r>
              <a:rPr kumimoji="1" lang="en-US" altLang="zh-CN" dirty="0">
                <a:latin typeface="Linux Libertine" panose="02000503000000000000" pitchFamily="2" charset="0"/>
                <a:ea typeface="Linux Libertine" panose="02000503000000000000" pitchFamily="2" charset="0"/>
                <a:cs typeface="Linux Libertine" panose="02000503000000000000" pitchFamily="2" charset="0"/>
              </a:rPr>
              <a:t>with a given amount of posterior information</a:t>
            </a:r>
            <a:endParaRPr kumimoji="1" lang="zh-CN" altLang="en-US" dirty="0">
              <a:latin typeface="Linux Libertine" panose="02000503000000000000" pitchFamily="2" charset="0"/>
              <a:cs typeface="Linux Libertine" panose="02000503000000000000" pitchFamily="2" charset="0"/>
            </a:endParaRPr>
          </a:p>
        </p:txBody>
      </p:sp>
      <p:sp>
        <p:nvSpPr>
          <p:cNvPr id="25" name="文本框 24">
            <a:extLst>
              <a:ext uri="{FF2B5EF4-FFF2-40B4-BE49-F238E27FC236}">
                <a16:creationId xmlns:a16="http://schemas.microsoft.com/office/drawing/2014/main" id="{5D0ED2DF-C6C7-E705-9830-D2E6AC1F75C5}"/>
              </a:ext>
            </a:extLst>
          </p:cNvPr>
          <p:cNvSpPr txBox="1"/>
          <p:nvPr/>
        </p:nvSpPr>
        <p:spPr>
          <a:xfrm>
            <a:off x="7980268" y="3119258"/>
            <a:ext cx="2970462" cy="461665"/>
          </a:xfrm>
          <a:prstGeom prst="rect">
            <a:avLst/>
          </a:prstGeom>
          <a:noFill/>
        </p:spPr>
        <p:txBody>
          <a:bodyPr wrap="square">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 long line of works</a:t>
            </a:r>
          </a:p>
        </p:txBody>
      </p:sp>
      <p:sp>
        <p:nvSpPr>
          <p:cNvPr id="26" name="圆角矩形 25">
            <a:extLst>
              <a:ext uri="{FF2B5EF4-FFF2-40B4-BE49-F238E27FC236}">
                <a16:creationId xmlns:a16="http://schemas.microsoft.com/office/drawing/2014/main" id="{8A84A1A7-CA0B-114D-0354-79EA1B1830AF}"/>
              </a:ext>
            </a:extLst>
          </p:cNvPr>
          <p:cNvSpPr/>
          <p:nvPr/>
        </p:nvSpPr>
        <p:spPr>
          <a:xfrm>
            <a:off x="764013" y="4333292"/>
            <a:ext cx="3176842" cy="2151067"/>
          </a:xfrm>
          <a:prstGeom prst="roundRect">
            <a:avLst/>
          </a:prstGeom>
          <a:noFill/>
          <a:ln w="38100">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7" name="圆角矩形 26">
            <a:extLst>
              <a:ext uri="{FF2B5EF4-FFF2-40B4-BE49-F238E27FC236}">
                <a16:creationId xmlns:a16="http://schemas.microsoft.com/office/drawing/2014/main" id="{D65B2817-E91C-67C2-EBE9-67DD201832BC}"/>
              </a:ext>
            </a:extLst>
          </p:cNvPr>
          <p:cNvSpPr/>
          <p:nvPr/>
        </p:nvSpPr>
        <p:spPr>
          <a:xfrm>
            <a:off x="1507891" y="4148023"/>
            <a:ext cx="1689085" cy="510778"/>
          </a:xfrm>
          <a:prstGeom prst="roundRect">
            <a:avLst/>
          </a:prstGeom>
          <a:solidFill>
            <a:schemeClr val="accent3"/>
          </a:solidFill>
        </p:spPr>
        <p:txBody>
          <a:bodyPr wrap="square" rtlCol="0">
            <a:spAutoFit/>
          </a:bodyPr>
          <a:lstStyle/>
          <a:p>
            <a:pPr algn="ctr"/>
            <a:r>
              <a:rPr lang="en-US" altLang="zh-CN" sz="2400" b="1" i="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Example</a:t>
            </a:r>
          </a:p>
        </p:txBody>
      </p:sp>
      <p:sp>
        <p:nvSpPr>
          <p:cNvPr id="29" name="圆角矩形 28">
            <a:extLst>
              <a:ext uri="{FF2B5EF4-FFF2-40B4-BE49-F238E27FC236}">
                <a16:creationId xmlns:a16="http://schemas.microsoft.com/office/drawing/2014/main" id="{EC8EA8F9-4167-47B5-A724-D9E1305B57BD}"/>
              </a:ext>
            </a:extLst>
          </p:cNvPr>
          <p:cNvSpPr/>
          <p:nvPr/>
        </p:nvSpPr>
        <p:spPr>
          <a:xfrm>
            <a:off x="7473963" y="4507792"/>
            <a:ext cx="3693851" cy="408623"/>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Generalization ability</a:t>
            </a:r>
            <a:endParaRPr lang="zh-CN" altLang="en-US" sz="2000" b="1" dirty="0">
              <a:solidFill>
                <a:schemeClr val="bg1"/>
              </a:solidFill>
              <a:latin typeface="Linux Libertine" panose="02000503000000000000" pitchFamily="2" charset="0"/>
              <a:cs typeface="Linux Libertine" panose="02000503000000000000" pitchFamily="2" charset="0"/>
            </a:endParaRPr>
          </a:p>
        </p:txBody>
      </p:sp>
      <p:sp>
        <p:nvSpPr>
          <p:cNvPr id="30" name="文本框 29">
            <a:extLst>
              <a:ext uri="{FF2B5EF4-FFF2-40B4-BE49-F238E27FC236}">
                <a16:creationId xmlns:a16="http://schemas.microsoft.com/office/drawing/2014/main" id="{3B595C58-7C34-3F26-2B2C-3F9F15482D82}"/>
              </a:ext>
            </a:extLst>
          </p:cNvPr>
          <p:cNvSpPr txBox="1"/>
          <p:nvPr/>
        </p:nvSpPr>
        <p:spPr>
          <a:xfrm>
            <a:off x="4474740" y="5591807"/>
            <a:ext cx="7430345" cy="892552"/>
          </a:xfrm>
          <a:prstGeom prst="rect">
            <a:avLst/>
          </a:prstGeom>
          <a:noFill/>
        </p:spPr>
        <p:txBody>
          <a:bodyPr wrap="square">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How to select adequate abstractions?</a:t>
            </a:r>
          </a:p>
          <a:p>
            <a:pPr algn="ctr"/>
            <a:r>
              <a:rPr lang="en-US" altLang="zh-CN" sz="2400" dirty="0">
                <a:solidFill>
                  <a:prstClr val="black"/>
                </a:solidFill>
                <a:latin typeface="Linux Libertine" panose="02000503000000000000" pitchFamily="2" charset="0"/>
                <a:ea typeface="Linux Biolinum" panose="02000503000000000000" pitchFamily="2" charset="0"/>
                <a:cs typeface="Linux Libertine" panose="02000503000000000000" pitchFamily="2" charset="0"/>
              </a:rPr>
              <a:t>Our work is the </a:t>
            </a:r>
            <a:r>
              <a:rPr lang="en-US" altLang="zh-CN" sz="2800" b="1" u="sng" dirty="0">
                <a:solidFill>
                  <a:prstClr val="black"/>
                </a:solidFill>
                <a:latin typeface="Linux Libertine" panose="02000503000000000000" pitchFamily="2" charset="0"/>
                <a:ea typeface="Linux Biolinum" panose="02000503000000000000" pitchFamily="2" charset="0"/>
                <a:cs typeface="Linux Libertine" panose="02000503000000000000" pitchFamily="2" charset="0"/>
              </a:rPr>
              <a:t>first</a:t>
            </a:r>
            <a:r>
              <a:rPr lang="en-US" altLang="zh-CN" sz="2400" dirty="0">
                <a:solidFill>
                  <a:prstClr val="black"/>
                </a:solidFill>
                <a:latin typeface="Linux Libertine" panose="02000503000000000000" pitchFamily="2" charset="0"/>
                <a:ea typeface="Linux Biolinum" panose="02000503000000000000" pitchFamily="2" charset="0"/>
                <a:cs typeface="Linux Libertine" panose="02000503000000000000" pitchFamily="2" charset="0"/>
              </a:rPr>
              <a:t> to research this problem</a:t>
            </a:r>
            <a:endPar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cxnSp>
        <p:nvCxnSpPr>
          <p:cNvPr id="31" name="直接箭头连接符 120">
            <a:extLst>
              <a:ext uri="{FF2B5EF4-FFF2-40B4-BE49-F238E27FC236}">
                <a16:creationId xmlns:a16="http://schemas.microsoft.com/office/drawing/2014/main" id="{534FE8B2-5A3C-9F79-961C-AB59F79EDDB9}"/>
              </a:ext>
            </a:extLst>
          </p:cNvPr>
          <p:cNvCxnSpPr>
            <a:cxnSpLocks/>
          </p:cNvCxnSpPr>
          <p:nvPr/>
        </p:nvCxnSpPr>
        <p:spPr>
          <a:xfrm flipV="1">
            <a:off x="3787637" y="2355742"/>
            <a:ext cx="1078831" cy="684497"/>
          </a:xfrm>
          <a:prstGeom prst="straightConnector1">
            <a:avLst/>
          </a:prstGeom>
          <a:noFill/>
          <a:ln w="50800" cap="flat" cmpd="sng" algn="ctr">
            <a:solidFill>
              <a:schemeClr val="accent1"/>
            </a:solidFill>
            <a:prstDash val="solid"/>
            <a:miter lim="800000"/>
            <a:tailEnd type="triangle"/>
          </a:ln>
          <a:effectLst/>
        </p:spPr>
      </p:cxnSp>
      <p:cxnSp>
        <p:nvCxnSpPr>
          <p:cNvPr id="34" name="直接箭头连接符 120">
            <a:extLst>
              <a:ext uri="{FF2B5EF4-FFF2-40B4-BE49-F238E27FC236}">
                <a16:creationId xmlns:a16="http://schemas.microsoft.com/office/drawing/2014/main" id="{177BE301-4E21-BE15-5934-F782A98F3224}"/>
              </a:ext>
            </a:extLst>
          </p:cNvPr>
          <p:cNvCxnSpPr>
            <a:cxnSpLocks/>
          </p:cNvCxnSpPr>
          <p:nvPr/>
        </p:nvCxnSpPr>
        <p:spPr>
          <a:xfrm flipV="1">
            <a:off x="4093805" y="3275829"/>
            <a:ext cx="877758" cy="63938"/>
          </a:xfrm>
          <a:prstGeom prst="straightConnector1">
            <a:avLst/>
          </a:prstGeom>
          <a:noFill/>
          <a:ln w="50800" cap="flat" cmpd="sng" algn="ctr">
            <a:solidFill>
              <a:schemeClr val="accent1"/>
            </a:solidFill>
            <a:prstDash val="solid"/>
            <a:miter lim="800000"/>
            <a:tailEnd type="triangle"/>
          </a:ln>
          <a:effectLst/>
        </p:spPr>
      </p:cxnSp>
      <p:cxnSp>
        <p:nvCxnSpPr>
          <p:cNvPr id="37" name="直接箭头连接符 120">
            <a:extLst>
              <a:ext uri="{FF2B5EF4-FFF2-40B4-BE49-F238E27FC236}">
                <a16:creationId xmlns:a16="http://schemas.microsoft.com/office/drawing/2014/main" id="{D699C0FB-5802-DBA8-0220-72E6E0DAA725}"/>
              </a:ext>
            </a:extLst>
          </p:cNvPr>
          <p:cNvCxnSpPr>
            <a:cxnSpLocks/>
          </p:cNvCxnSpPr>
          <p:nvPr/>
        </p:nvCxnSpPr>
        <p:spPr>
          <a:xfrm>
            <a:off x="3940855" y="3774593"/>
            <a:ext cx="921098" cy="1156433"/>
          </a:xfrm>
          <a:prstGeom prst="straightConnector1">
            <a:avLst/>
          </a:prstGeom>
          <a:noFill/>
          <a:ln w="50800" cap="flat" cmpd="sng" algn="ctr">
            <a:solidFill>
              <a:schemeClr val="accent6"/>
            </a:solidFill>
            <a:prstDash val="solid"/>
            <a:miter lim="800000"/>
            <a:tailEnd type="triangle"/>
          </a:ln>
          <a:effectLst/>
        </p:spPr>
      </p:cxnSp>
      <p:cxnSp>
        <p:nvCxnSpPr>
          <p:cNvPr id="3" name="直接箭头连接符 120">
            <a:extLst>
              <a:ext uri="{FF2B5EF4-FFF2-40B4-BE49-F238E27FC236}">
                <a16:creationId xmlns:a16="http://schemas.microsoft.com/office/drawing/2014/main" id="{AAFDD0C8-474E-262C-8EB7-E4C07CC5886E}"/>
              </a:ext>
            </a:extLst>
          </p:cNvPr>
          <p:cNvCxnSpPr>
            <a:cxnSpLocks/>
          </p:cNvCxnSpPr>
          <p:nvPr/>
        </p:nvCxnSpPr>
        <p:spPr>
          <a:xfrm flipV="1">
            <a:off x="5890418" y="2626148"/>
            <a:ext cx="0" cy="404996"/>
          </a:xfrm>
          <a:prstGeom prst="straightConnector1">
            <a:avLst/>
          </a:prstGeom>
          <a:noFill/>
          <a:ln w="50800" cap="flat" cmpd="sng" algn="ctr">
            <a:solidFill>
              <a:schemeClr val="accent1"/>
            </a:solidFill>
            <a:prstDash val="solid"/>
            <a:miter lim="800000"/>
            <a:tailEnd type="triangle"/>
          </a:ln>
          <a:effectLst/>
        </p:spPr>
      </p:cxnSp>
      <p:cxnSp>
        <p:nvCxnSpPr>
          <p:cNvPr id="15" name="直接箭头连接符 120">
            <a:extLst>
              <a:ext uri="{FF2B5EF4-FFF2-40B4-BE49-F238E27FC236}">
                <a16:creationId xmlns:a16="http://schemas.microsoft.com/office/drawing/2014/main" id="{878FE8D5-33FF-1397-5D18-955AF86315FF}"/>
              </a:ext>
            </a:extLst>
          </p:cNvPr>
          <p:cNvCxnSpPr>
            <a:cxnSpLocks/>
          </p:cNvCxnSpPr>
          <p:nvPr/>
        </p:nvCxnSpPr>
        <p:spPr>
          <a:xfrm>
            <a:off x="6055240" y="2642759"/>
            <a:ext cx="0" cy="387046"/>
          </a:xfrm>
          <a:prstGeom prst="straightConnector1">
            <a:avLst/>
          </a:prstGeom>
          <a:noFill/>
          <a:ln w="50800" cap="flat" cmpd="sng" algn="ctr">
            <a:solidFill>
              <a:schemeClr val="accent1"/>
            </a:solidFill>
            <a:prstDash val="solid"/>
            <a:miter lim="800000"/>
            <a:tailEnd type="triangle"/>
          </a:ln>
          <a:effectLst/>
        </p:spPr>
      </p:cxnSp>
      <p:sp>
        <p:nvSpPr>
          <p:cNvPr id="4" name="文本框 3">
            <a:extLst>
              <a:ext uri="{FF2B5EF4-FFF2-40B4-BE49-F238E27FC236}">
                <a16:creationId xmlns:a16="http://schemas.microsoft.com/office/drawing/2014/main" id="{2D3F77B6-7D0A-EA99-9C92-81D539A59290}"/>
              </a:ext>
            </a:extLst>
          </p:cNvPr>
          <p:cNvSpPr txBox="1"/>
          <p:nvPr/>
        </p:nvSpPr>
        <p:spPr>
          <a:xfrm>
            <a:off x="1180891" y="5440560"/>
            <a:ext cx="2234317" cy="369332"/>
          </a:xfrm>
          <a:prstGeom prst="rect">
            <a:avLst/>
          </a:prstGeom>
          <a:noFill/>
        </p:spPr>
        <p:txBody>
          <a:bodyPr wrap="square" rtlCol="0">
            <a:spAutoFit/>
          </a:bodyPr>
          <a:lstStyle/>
          <a:p>
            <a:pPr algn="ctr"/>
            <a:r>
              <a:rPr lang="en-US" altLang="zh-CN" kern="100" dirty="0">
                <a:effectLst/>
                <a:latin typeface="Inconsolata" panose="020B0609030003000000" pitchFamily="49" charset="0"/>
                <a:ea typeface="宋体" panose="02010600030101010101" pitchFamily="2" charset="-122"/>
                <a:cs typeface="Consolas" panose="020B0609020204030204" pitchFamily="49" charset="0"/>
              </a:rPr>
              <a:t>a = </a:t>
            </a:r>
            <a:r>
              <a:rPr lang="en-US" altLang="zh-CN" kern="100" dirty="0">
                <a:solidFill>
                  <a:srgbClr val="1A1AFF"/>
                </a:solidFill>
                <a:effectLst/>
                <a:latin typeface="Inconsolata" panose="020B0609030003000000" pitchFamily="49" charset="0"/>
                <a:ea typeface="宋体" panose="02010600030101010101" pitchFamily="2" charset="-122"/>
                <a:cs typeface="Consolas" panose="020B0609020204030204" pitchFamily="49" charset="0"/>
              </a:rPr>
              <a:t>new</a:t>
            </a:r>
            <a:r>
              <a:rPr lang="en-US" altLang="zh-CN" kern="100" dirty="0">
                <a:effectLst/>
                <a:latin typeface="Inconsolata" panose="020B0609030003000000" pitchFamily="49" charset="0"/>
                <a:ea typeface="宋体" panose="02010600030101010101" pitchFamily="2" charset="-122"/>
                <a:cs typeface="Consolas" panose="020B0609020204030204" pitchFamily="49" charset="0"/>
              </a:rPr>
              <a:t> A()</a:t>
            </a:r>
            <a:endParaRPr lang="zh-CN" altLang="zh-CN" kern="100" dirty="0">
              <a:effectLst/>
              <a:latin typeface="Inconsolata" panose="020B0609030003000000" pitchFamily="49" charset="0"/>
              <a:ea typeface="宋体" panose="02010600030101010101" pitchFamily="2" charset="-122"/>
              <a:cs typeface="Consolas" panose="020B0609020204030204" pitchFamily="49" charset="0"/>
            </a:endParaRPr>
          </a:p>
        </p:txBody>
      </p:sp>
      <p:sp>
        <p:nvSpPr>
          <p:cNvPr id="5" name="文本框 4">
            <a:extLst>
              <a:ext uri="{FF2B5EF4-FFF2-40B4-BE49-F238E27FC236}">
                <a16:creationId xmlns:a16="http://schemas.microsoft.com/office/drawing/2014/main" id="{DD54D96B-CEEB-A379-6A96-31AFD4282E88}"/>
              </a:ext>
            </a:extLst>
          </p:cNvPr>
          <p:cNvSpPr txBox="1"/>
          <p:nvPr/>
        </p:nvSpPr>
        <p:spPr>
          <a:xfrm>
            <a:off x="731972" y="5728274"/>
            <a:ext cx="3262143" cy="369332"/>
          </a:xfrm>
          <a:prstGeom prst="rect">
            <a:avLst/>
          </a:prstGeom>
          <a:noFill/>
        </p:spPr>
        <p:txBody>
          <a:bodyPr wrap="square" rtlCol="0">
            <a:spAutoFit/>
          </a:bodyPr>
          <a:lstStyle>
            <a:defPPr>
              <a:defRPr lang="zh-CN"/>
            </a:defPPr>
            <a:lvl1pPr algn="just">
              <a:defRPr kern="100">
                <a:effectLst/>
                <a:latin typeface="Inconsolata" panose="020B0609030003000000" pitchFamily="49" charset="0"/>
                <a:ea typeface="宋体" panose="02010600030101010101" pitchFamily="2" charset="-122"/>
                <a:cs typeface="Consolas" panose="020B0609020204030204" pitchFamily="49" charset="0"/>
              </a:defRPr>
            </a:lvl1pPr>
          </a:lstStyle>
          <a:p>
            <a:pPr algn="ctr"/>
            <a:r>
              <a:rPr lang="en-US" altLang="zh-CN" dirty="0"/>
              <a:t>f()..g()..h()..a = </a:t>
            </a:r>
            <a:r>
              <a:rPr lang="en-US" altLang="zh-CN" dirty="0">
                <a:solidFill>
                  <a:srgbClr val="1A1AFF"/>
                </a:solidFill>
              </a:rPr>
              <a:t>new</a:t>
            </a:r>
            <a:r>
              <a:rPr lang="en-US" altLang="zh-CN" dirty="0"/>
              <a:t> A()</a:t>
            </a:r>
            <a:endParaRPr lang="zh-CN" altLang="zh-CN" dirty="0"/>
          </a:p>
        </p:txBody>
      </p:sp>
      <p:sp>
        <p:nvSpPr>
          <p:cNvPr id="16" name="文本框 15">
            <a:extLst>
              <a:ext uri="{FF2B5EF4-FFF2-40B4-BE49-F238E27FC236}">
                <a16:creationId xmlns:a16="http://schemas.microsoft.com/office/drawing/2014/main" id="{882028DC-A4CF-6825-4C98-D461901DD4BC}"/>
              </a:ext>
            </a:extLst>
          </p:cNvPr>
          <p:cNvSpPr txBox="1"/>
          <p:nvPr/>
        </p:nvSpPr>
        <p:spPr>
          <a:xfrm>
            <a:off x="962791" y="4778924"/>
            <a:ext cx="2867920" cy="646331"/>
          </a:xfrm>
          <a:prstGeom prst="rect">
            <a:avLst/>
          </a:prstGeom>
          <a:noFill/>
        </p:spPr>
        <p:txBody>
          <a:bodyPr wrap="square">
            <a:spAutoFit/>
          </a:bodyP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How to model objects in the  </a:t>
            </a:r>
            <a:r>
              <a:rPr kumimoji="1" lang="en-US" altLang="zh-CN" dirty="0">
                <a:latin typeface="Linux Libertine" panose="02000503000000000000" pitchFamily="2" charset="0"/>
                <a:ea typeface="Linux Libertine" panose="02000503000000000000" pitchFamily="2" charset="0"/>
                <a:cs typeface="Linux Libertine" panose="02000503000000000000" pitchFamily="2" charset="0"/>
              </a:rPr>
              <a:t>pointer</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analysis? </a:t>
            </a:r>
            <a:endParaRPr lang="zh-CN" altLang="en-US" dirty="0"/>
          </a:p>
        </p:txBody>
      </p:sp>
      <p:sp>
        <p:nvSpPr>
          <p:cNvPr id="18" name="圆角矩形 17">
            <a:extLst>
              <a:ext uri="{FF2B5EF4-FFF2-40B4-BE49-F238E27FC236}">
                <a16:creationId xmlns:a16="http://schemas.microsoft.com/office/drawing/2014/main" id="{B222559B-8143-D647-9994-2B5D3C08C76E}"/>
              </a:ext>
            </a:extLst>
          </p:cNvPr>
          <p:cNvSpPr/>
          <p:nvPr/>
        </p:nvSpPr>
        <p:spPr>
          <a:xfrm>
            <a:off x="4990544" y="4489140"/>
            <a:ext cx="1814716" cy="818117"/>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cs typeface="Linux Libertine" panose="02000503000000000000" pitchFamily="2" charset="0"/>
              </a:rPr>
              <a:t>Model</a:t>
            </a:r>
            <a:r>
              <a:rPr lang="zh-CN" altLang="en-US" sz="2000" b="1" dirty="0">
                <a:solidFill>
                  <a:schemeClr val="bg1"/>
                </a:solidFill>
                <a:latin typeface="Linux Libertine" panose="02000503000000000000" pitchFamily="2" charset="0"/>
                <a:cs typeface="Linux Libertine" panose="02000503000000000000" pitchFamily="2" charset="0"/>
              </a:rPr>
              <a:t> </a:t>
            </a:r>
            <a:r>
              <a:rPr lang="en-US" altLang="zh-CN" sz="2000" b="1" dirty="0">
                <a:solidFill>
                  <a:schemeClr val="bg1"/>
                </a:solidFill>
                <a:latin typeface="Linux Libertine" panose="02000503000000000000" pitchFamily="2" charset="0"/>
                <a:cs typeface="Linux Libertine" panose="02000503000000000000" pitchFamily="2" charset="0"/>
              </a:rPr>
              <a:t>structure</a:t>
            </a:r>
            <a:endParaRPr lang="zh-CN" altLang="en-US" sz="2000" b="1" dirty="0">
              <a:solidFill>
                <a:schemeClr val="bg1"/>
              </a:solidFill>
              <a:latin typeface="Linux Libertine" panose="02000503000000000000" pitchFamily="2" charset="0"/>
              <a:cs typeface="Linux Libertine" panose="02000503000000000000" pitchFamily="2" charset="0"/>
            </a:endParaRPr>
          </a:p>
        </p:txBody>
      </p:sp>
      <p:cxnSp>
        <p:nvCxnSpPr>
          <p:cNvPr id="23" name="直接箭头连接符 120">
            <a:extLst>
              <a:ext uri="{FF2B5EF4-FFF2-40B4-BE49-F238E27FC236}">
                <a16:creationId xmlns:a16="http://schemas.microsoft.com/office/drawing/2014/main" id="{58949E9B-6F3A-C286-BAE9-6536E8D3F443}"/>
              </a:ext>
            </a:extLst>
          </p:cNvPr>
          <p:cNvCxnSpPr>
            <a:cxnSpLocks/>
          </p:cNvCxnSpPr>
          <p:nvPr/>
        </p:nvCxnSpPr>
        <p:spPr>
          <a:xfrm>
            <a:off x="6940078" y="4712103"/>
            <a:ext cx="405294" cy="0"/>
          </a:xfrm>
          <a:prstGeom prst="straightConnector1">
            <a:avLst/>
          </a:prstGeom>
          <a:noFill/>
          <a:ln w="50800" cap="flat" cmpd="sng" algn="ctr">
            <a:solidFill>
              <a:schemeClr val="accent6"/>
            </a:solidFill>
            <a:prstDash val="solid"/>
            <a:miter lim="800000"/>
            <a:tailEnd type="triangle"/>
          </a:ln>
          <a:effectLst/>
        </p:spPr>
      </p:cxnSp>
      <p:sp>
        <p:nvSpPr>
          <p:cNvPr id="17" name="灯片编号占位符 16">
            <a:extLst>
              <a:ext uri="{FF2B5EF4-FFF2-40B4-BE49-F238E27FC236}">
                <a16:creationId xmlns:a16="http://schemas.microsoft.com/office/drawing/2014/main" id="{C15B2AAB-6C4E-5398-CDD4-80914CAF7D1D}"/>
              </a:ext>
            </a:extLst>
          </p:cNvPr>
          <p:cNvSpPr>
            <a:spLocks noGrp="1"/>
          </p:cNvSpPr>
          <p:nvPr>
            <p:ph type="sldNum" sz="quarter" idx="4"/>
          </p:nvPr>
        </p:nvSpPr>
        <p:spPr/>
        <p:txBody>
          <a:bodyPr/>
          <a:lstStyle/>
          <a:p>
            <a:fld id="{94702B7C-F565-1C47-90E3-321BD985AFCD}" type="slidenum">
              <a:rPr kumimoji="1" lang="zh-CN" altLang="en-US" smtClean="0"/>
              <a:pPr/>
              <a:t>3</a:t>
            </a:fld>
            <a:endParaRPr kumimoji="1" lang="zh-CN" altLang="en-US" dirty="0"/>
          </a:p>
        </p:txBody>
      </p:sp>
      <p:sp>
        <p:nvSpPr>
          <p:cNvPr id="22" name="文本框 21">
            <a:extLst>
              <a:ext uri="{FF2B5EF4-FFF2-40B4-BE49-F238E27FC236}">
                <a16:creationId xmlns:a16="http://schemas.microsoft.com/office/drawing/2014/main" id="{804AE65F-CA6F-835B-1C5D-3C1A2ECD1236}"/>
              </a:ext>
            </a:extLst>
          </p:cNvPr>
          <p:cNvSpPr txBox="1"/>
          <p:nvPr/>
        </p:nvSpPr>
        <p:spPr>
          <a:xfrm>
            <a:off x="4829874" y="4125358"/>
            <a:ext cx="2190044" cy="369332"/>
          </a:xfrm>
          <a:prstGeom prst="rect">
            <a:avLst/>
          </a:prstGeom>
          <a:noFill/>
        </p:spPr>
        <p:txBody>
          <a:bodyPr wrap="square">
            <a:spAutoFit/>
          </a:bodyPr>
          <a:lstStyle/>
          <a:p>
            <a:pPr algn="ctr"/>
            <a:r>
              <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Analysis derivation</a:t>
            </a:r>
          </a:p>
        </p:txBody>
      </p:sp>
    </p:spTree>
    <p:extLst>
      <p:ext uri="{BB962C8B-B14F-4D97-AF65-F5344CB8AC3E}">
        <p14:creationId xmlns:p14="http://schemas.microsoft.com/office/powerpoint/2010/main" val="397949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3" grpId="0" animBg="1"/>
      <p:bldP spid="14" grpId="0" animBg="1"/>
      <p:bldP spid="19" grpId="0"/>
      <p:bldP spid="20" grpId="0" animBg="1"/>
      <p:bldP spid="24" grpId="0"/>
      <p:bldP spid="25" grpId="0"/>
      <p:bldP spid="26" grpId="0" animBg="1"/>
      <p:bldP spid="27" grpId="0" animBg="1"/>
      <p:bldP spid="29" grpId="0" animBg="1"/>
      <p:bldP spid="4" grpId="1"/>
      <p:bldP spid="5" grpId="1"/>
      <p:bldP spid="16" grpId="0"/>
      <p:bldP spid="18" grpId="0" animBg="1"/>
      <p:bldP spid="22" grpId="0"/>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弧形 2">
            <a:extLst>
              <a:ext uri="{FF2B5EF4-FFF2-40B4-BE49-F238E27FC236}">
                <a16:creationId xmlns:a16="http://schemas.microsoft.com/office/drawing/2014/main" id="{EAE74442-4B3C-7CD7-D0F8-3D9994208A63}"/>
              </a:ext>
            </a:extLst>
          </p:cNvPr>
          <p:cNvSpPr>
            <a:spLocks noChangeAspect="1"/>
          </p:cNvSpPr>
          <p:nvPr/>
        </p:nvSpPr>
        <p:spPr>
          <a:xfrm>
            <a:off x="3994194" y="1942629"/>
            <a:ext cx="2148571" cy="2148571"/>
          </a:xfrm>
          <a:prstGeom prst="arc">
            <a:avLst>
              <a:gd name="adj1" fmla="val 2392"/>
              <a:gd name="adj2" fmla="val 51250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24" name="弧形 2">
            <a:extLst>
              <a:ext uri="{FF2B5EF4-FFF2-40B4-BE49-F238E27FC236}">
                <a16:creationId xmlns:a16="http://schemas.microsoft.com/office/drawing/2014/main" id="{38D38EB8-C139-89D7-8F27-DFFE8C5EC4DB}"/>
              </a:ext>
            </a:extLst>
          </p:cNvPr>
          <p:cNvSpPr>
            <a:spLocks noChangeAspect="1"/>
          </p:cNvSpPr>
          <p:nvPr/>
        </p:nvSpPr>
        <p:spPr>
          <a:xfrm>
            <a:off x="7177048" y="3908052"/>
            <a:ext cx="3488036" cy="1739467"/>
          </a:xfrm>
          <a:prstGeom prst="arc">
            <a:avLst>
              <a:gd name="adj1" fmla="val 21435811"/>
              <a:gd name="adj2" fmla="val 62248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38" name="弧形 2">
            <a:extLst>
              <a:ext uri="{FF2B5EF4-FFF2-40B4-BE49-F238E27FC236}">
                <a16:creationId xmlns:a16="http://schemas.microsoft.com/office/drawing/2014/main" id="{7357A5BA-DC14-A06C-00E4-34BABEBC309D}"/>
              </a:ext>
            </a:extLst>
          </p:cNvPr>
          <p:cNvSpPr>
            <a:spLocks noChangeAspect="1"/>
          </p:cNvSpPr>
          <p:nvPr/>
        </p:nvSpPr>
        <p:spPr>
          <a:xfrm>
            <a:off x="873418" y="2563865"/>
            <a:ext cx="2148571" cy="2148571"/>
          </a:xfrm>
          <a:prstGeom prst="arc">
            <a:avLst>
              <a:gd name="adj1" fmla="val 9351696"/>
              <a:gd name="adj2" fmla="val 15618651"/>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84514" y="4382816"/>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72009" y="4383890"/>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Learning design for </a:t>
            </a:r>
            <a:r>
              <a:rPr kumimoji="1" lang="en-US" altLang="zh-CN" b="1" i="1" dirty="0">
                <a:latin typeface="Linux Libertine" panose="02000503000000000000" pitchFamily="2" charset="0"/>
                <a:ea typeface="Linux Libertine" panose="02000503000000000000" pitchFamily="2" charset="0"/>
                <a:cs typeface="Linux Libertine" panose="02000503000000000000" pitchFamily="2" charset="0"/>
              </a:rPr>
              <a:t>effectiveness</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65991" y="2046832"/>
            <a:ext cx="2344599" cy="1370193"/>
            <a:chOff x="9268216" y="1256766"/>
            <a:chExt cx="2110119" cy="1233159"/>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 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59382" y="2006603"/>
            <a:ext cx="2254698" cy="1429122"/>
            <a:chOff x="2606436" y="4844987"/>
            <a:chExt cx="2029210" cy="1286195"/>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 strategy</a:t>
              </a:r>
            </a:p>
          </p:txBody>
        </p:sp>
      </p:gr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13369" y="263790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31060" y="178591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47137" y="178727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686731" y="156594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sp>
        <p:nvSpPr>
          <p:cNvPr id="65" name="圆角矩形 64">
            <a:extLst>
              <a:ext uri="{FF2B5EF4-FFF2-40B4-BE49-F238E27FC236}">
                <a16:creationId xmlns:a16="http://schemas.microsoft.com/office/drawing/2014/main" id="{2BA2A94A-15BE-EB2B-8BFF-496DD7586826}"/>
              </a:ext>
            </a:extLst>
          </p:cNvPr>
          <p:cNvSpPr/>
          <p:nvPr/>
        </p:nvSpPr>
        <p:spPr>
          <a:xfrm>
            <a:off x="2288055" y="1604158"/>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Online selection</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61076" y="205080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56645" y="196688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9">
              <a:alphaModFix am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293651" y="302261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16019" y="2650460"/>
            <a:ext cx="690115" cy="2790"/>
          </a:xfrm>
          <a:prstGeom prst="straightConnector1">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15399" y="229691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Matching</a:t>
            </a:r>
            <a:endParaRPr lang="zh-CN" altLang="en-US" b="1" dirty="0">
              <a:solidFill>
                <a:schemeClr val="bg1"/>
              </a:solidFill>
              <a:latin typeface="Linux Libertine" panose="02000503000000000000" pitchFamily="2" charset="0"/>
              <a:cs typeface="Linux Libertine" panose="02000503000000000000" pitchFamily="2" charset="0"/>
            </a:endParaRPr>
          </a:p>
        </p:txBody>
      </p:sp>
      <p:grpSp>
        <p:nvGrpSpPr>
          <p:cNvPr id="3" name="组合 2">
            <a:extLst>
              <a:ext uri="{FF2B5EF4-FFF2-40B4-BE49-F238E27FC236}">
                <a16:creationId xmlns:a16="http://schemas.microsoft.com/office/drawing/2014/main" id="{19A59A2C-9DA2-293F-2EA4-687F877B24F4}"/>
              </a:ext>
            </a:extLst>
          </p:cNvPr>
          <p:cNvGrpSpPr/>
          <p:nvPr/>
        </p:nvGrpSpPr>
        <p:grpSpPr>
          <a:xfrm>
            <a:off x="7225870" y="4923905"/>
            <a:ext cx="1830971" cy="1754687"/>
            <a:chOff x="1724494" y="1879884"/>
            <a:chExt cx="1830971" cy="1754687"/>
          </a:xfrm>
        </p:grpSpPr>
        <p:pic>
          <p:nvPicPr>
            <p:cNvPr id="4" name="内容占位符 4">
              <a:extLst>
                <a:ext uri="{FF2B5EF4-FFF2-40B4-BE49-F238E27FC236}">
                  <a16:creationId xmlns:a16="http://schemas.microsoft.com/office/drawing/2014/main" id="{133FBC8F-F960-06EE-E8F5-5888A49F02C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059389" y="1879884"/>
              <a:ext cx="1161182" cy="1161182"/>
            </a:xfrm>
            <a:prstGeom prst="rect">
              <a:avLst/>
            </a:prstGeom>
          </p:spPr>
        </p:pic>
        <p:sp>
          <p:nvSpPr>
            <p:cNvPr id="5" name="文本框 4">
              <a:extLst>
                <a:ext uri="{FF2B5EF4-FFF2-40B4-BE49-F238E27FC236}">
                  <a16:creationId xmlns:a16="http://schemas.microsoft.com/office/drawing/2014/main" id="{5F57EB39-57D8-8FE6-57B1-EEE58BB2A420}"/>
                </a:ext>
              </a:extLst>
            </p:cNvPr>
            <p:cNvSpPr txBox="1"/>
            <p:nvPr/>
          </p:nvSpPr>
          <p:spPr>
            <a:xfrm>
              <a:off x="1724494" y="2926685"/>
              <a:ext cx="1830971"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Bayesian network</a:t>
              </a:r>
            </a:p>
          </p:txBody>
        </p:sp>
      </p:grpSp>
      <p:grpSp>
        <p:nvGrpSpPr>
          <p:cNvPr id="6" name="组合 5">
            <a:extLst>
              <a:ext uri="{FF2B5EF4-FFF2-40B4-BE49-F238E27FC236}">
                <a16:creationId xmlns:a16="http://schemas.microsoft.com/office/drawing/2014/main" id="{A1ABD41D-4437-28A8-D045-A1CEDAEAC5B3}"/>
              </a:ext>
            </a:extLst>
          </p:cNvPr>
          <p:cNvGrpSpPr/>
          <p:nvPr/>
        </p:nvGrpSpPr>
        <p:grpSpPr>
          <a:xfrm>
            <a:off x="3233266" y="5028905"/>
            <a:ext cx="1830971" cy="1471453"/>
            <a:chOff x="1815790" y="1833367"/>
            <a:chExt cx="1830971" cy="1471453"/>
          </a:xfrm>
        </p:grpSpPr>
        <p:pic>
          <p:nvPicPr>
            <p:cNvPr id="11" name="内容占位符 4">
              <a:extLst>
                <a:ext uri="{FF2B5EF4-FFF2-40B4-BE49-F238E27FC236}">
                  <a16:creationId xmlns:a16="http://schemas.microsoft.com/office/drawing/2014/main" id="{FCF04857-4F2D-5842-9D6D-00F74A534DED}"/>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191948" y="1833367"/>
              <a:ext cx="1074381" cy="1074381"/>
            </a:xfrm>
            <a:prstGeom prst="rect">
              <a:avLst/>
            </a:prstGeom>
          </p:spPr>
        </p:pic>
        <p:sp>
          <p:nvSpPr>
            <p:cNvPr id="18" name="文本框 17">
              <a:extLst>
                <a:ext uri="{FF2B5EF4-FFF2-40B4-BE49-F238E27FC236}">
                  <a16:creationId xmlns:a16="http://schemas.microsoft.com/office/drawing/2014/main" id="{08B342F0-949B-5756-5C41-7E1AE8BA8BF1}"/>
                </a:ext>
              </a:extLst>
            </p:cNvPr>
            <p:cNvSpPr txBox="1"/>
            <p:nvPr/>
          </p:nvSpPr>
          <p:spPr>
            <a:xfrm>
              <a:off x="1815790" y="2904710"/>
              <a:ext cx="1830971" cy="40011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User</a:t>
              </a:r>
            </a:p>
          </p:txBody>
        </p:sp>
      </p:grpSp>
      <p:cxnSp>
        <p:nvCxnSpPr>
          <p:cNvPr id="19" name="直接箭头连接符 120">
            <a:extLst>
              <a:ext uri="{FF2B5EF4-FFF2-40B4-BE49-F238E27FC236}">
                <a16:creationId xmlns:a16="http://schemas.microsoft.com/office/drawing/2014/main" id="{D5366A63-B221-2CAF-7B97-2C665105828C}"/>
              </a:ext>
            </a:extLst>
          </p:cNvPr>
          <p:cNvCxnSpPr>
            <a:cxnSpLocks/>
          </p:cNvCxnSpPr>
          <p:nvPr/>
        </p:nvCxnSpPr>
        <p:spPr>
          <a:xfrm flipH="1">
            <a:off x="5145550" y="5754649"/>
            <a:ext cx="2012245" cy="0"/>
          </a:xfrm>
          <a:prstGeom prst="straightConnector1">
            <a:avLst/>
          </a:prstGeom>
          <a:noFill/>
          <a:ln w="50800" cap="flat" cmpd="sng" algn="ctr">
            <a:solidFill>
              <a:schemeClr val="accent6"/>
            </a:solidFill>
            <a:prstDash val="solid"/>
            <a:miter lim="800000"/>
            <a:tailEnd type="triangle"/>
          </a:ln>
          <a:effectLst/>
        </p:spPr>
      </p:cxnSp>
      <p:cxnSp>
        <p:nvCxnSpPr>
          <p:cNvPr id="20" name="直接箭头连接符 120">
            <a:extLst>
              <a:ext uri="{FF2B5EF4-FFF2-40B4-BE49-F238E27FC236}">
                <a16:creationId xmlns:a16="http://schemas.microsoft.com/office/drawing/2014/main" id="{83A0DF89-DAC8-0629-9CEC-1AEEB559E342}"/>
              </a:ext>
            </a:extLst>
          </p:cNvPr>
          <p:cNvCxnSpPr>
            <a:cxnSpLocks/>
          </p:cNvCxnSpPr>
          <p:nvPr/>
        </p:nvCxnSpPr>
        <p:spPr>
          <a:xfrm>
            <a:off x="5233009" y="6029977"/>
            <a:ext cx="1924786" cy="0"/>
          </a:xfrm>
          <a:prstGeom prst="straightConnector1">
            <a:avLst/>
          </a:prstGeom>
          <a:noFill/>
          <a:ln w="50800" cap="flat" cmpd="sng" algn="ctr">
            <a:solidFill>
              <a:schemeClr val="accent1"/>
            </a:solidFill>
            <a:prstDash val="solid"/>
            <a:miter lim="800000"/>
            <a:tailEnd type="triangle"/>
          </a:ln>
          <a:effectLst/>
        </p:spPr>
      </p:cxnSp>
      <p:sp>
        <p:nvSpPr>
          <p:cNvPr id="21" name="圆角矩形 20">
            <a:extLst>
              <a:ext uri="{FF2B5EF4-FFF2-40B4-BE49-F238E27FC236}">
                <a16:creationId xmlns:a16="http://schemas.microsoft.com/office/drawing/2014/main" id="{D711CC9E-53C1-D52F-54A1-E89EDABDE63E}"/>
              </a:ext>
            </a:extLst>
          </p:cNvPr>
          <p:cNvSpPr/>
          <p:nvPr/>
        </p:nvSpPr>
        <p:spPr>
          <a:xfrm>
            <a:off x="5543386" y="6029977"/>
            <a:ext cx="1325563" cy="408623"/>
          </a:xfrm>
          <a:prstGeom prst="roundRect">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Feedback</a:t>
            </a:r>
            <a:endPar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2" name="圆角矩形 21">
            <a:extLst>
              <a:ext uri="{FF2B5EF4-FFF2-40B4-BE49-F238E27FC236}">
                <a16:creationId xmlns:a16="http://schemas.microsoft.com/office/drawing/2014/main" id="{1A94F805-AD30-4B0D-6905-29E0AB1A8DC8}"/>
              </a:ext>
            </a:extLst>
          </p:cNvPr>
          <p:cNvSpPr/>
          <p:nvPr/>
        </p:nvSpPr>
        <p:spPr>
          <a:xfrm>
            <a:off x="5532620" y="5124075"/>
            <a:ext cx="1325563" cy="622557"/>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Ranked alarms</a:t>
            </a:r>
          </a:p>
        </p:txBody>
      </p:sp>
      <p:sp>
        <p:nvSpPr>
          <p:cNvPr id="23" name="圆角矩形 22">
            <a:extLst>
              <a:ext uri="{FF2B5EF4-FFF2-40B4-BE49-F238E27FC236}">
                <a16:creationId xmlns:a16="http://schemas.microsoft.com/office/drawing/2014/main" id="{CFD39643-AC36-5092-0BCE-471F3CD1ADBB}"/>
              </a:ext>
            </a:extLst>
          </p:cNvPr>
          <p:cNvSpPr/>
          <p:nvPr/>
        </p:nvSpPr>
        <p:spPr>
          <a:xfrm>
            <a:off x="2859113" y="4923905"/>
            <a:ext cx="6367490" cy="17546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5" name="圆角矩形 24">
            <a:extLst>
              <a:ext uri="{FF2B5EF4-FFF2-40B4-BE49-F238E27FC236}">
                <a16:creationId xmlns:a16="http://schemas.microsoft.com/office/drawing/2014/main" id="{201B40E1-E459-34A5-4AFF-A4B4856E1809}"/>
              </a:ext>
            </a:extLst>
          </p:cNvPr>
          <p:cNvSpPr/>
          <p:nvPr/>
        </p:nvSpPr>
        <p:spPr>
          <a:xfrm>
            <a:off x="2145271" y="5215901"/>
            <a:ext cx="1352659" cy="1123712"/>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a:t>
            </a:r>
            <a:r>
              <a:rPr lang="zh-CN" altLang="en-US"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program analysis</a:t>
            </a:r>
          </a:p>
        </p:txBody>
      </p:sp>
      <p:sp>
        <p:nvSpPr>
          <p:cNvPr id="28" name="灯片编号占位符 27">
            <a:extLst>
              <a:ext uri="{FF2B5EF4-FFF2-40B4-BE49-F238E27FC236}">
                <a16:creationId xmlns:a16="http://schemas.microsoft.com/office/drawing/2014/main" id="{9046C406-29C4-0321-5C6D-18FD264C7954}"/>
              </a:ext>
            </a:extLst>
          </p:cNvPr>
          <p:cNvSpPr>
            <a:spLocks noGrp="1"/>
          </p:cNvSpPr>
          <p:nvPr>
            <p:ph type="sldNum" sz="quarter" idx="4"/>
          </p:nvPr>
        </p:nvSpPr>
        <p:spPr/>
        <p:txBody>
          <a:bodyPr/>
          <a:lstStyle/>
          <a:p>
            <a:fld id="{94702B7C-F565-1C47-90E3-321BD985AFCD}" type="slidenum">
              <a:rPr kumimoji="1" lang="zh-CN" altLang="en-US" smtClean="0"/>
              <a:pPr/>
              <a:t>30</a:t>
            </a:fld>
            <a:endParaRPr kumimoji="1" lang="zh-CN" altLang="en-US" dirty="0"/>
          </a:p>
        </p:txBody>
      </p:sp>
    </p:spTree>
    <p:extLst>
      <p:ext uri="{BB962C8B-B14F-4D97-AF65-F5344CB8AC3E}">
        <p14:creationId xmlns:p14="http://schemas.microsoft.com/office/powerpoint/2010/main" val="5460531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弧形 2">
            <a:extLst>
              <a:ext uri="{FF2B5EF4-FFF2-40B4-BE49-F238E27FC236}">
                <a16:creationId xmlns:a16="http://schemas.microsoft.com/office/drawing/2014/main" id="{EAE74442-4B3C-7CD7-D0F8-3D9994208A63}"/>
              </a:ext>
            </a:extLst>
          </p:cNvPr>
          <p:cNvSpPr>
            <a:spLocks noChangeAspect="1"/>
          </p:cNvSpPr>
          <p:nvPr/>
        </p:nvSpPr>
        <p:spPr>
          <a:xfrm>
            <a:off x="3994194" y="1942629"/>
            <a:ext cx="2148571" cy="2148571"/>
          </a:xfrm>
          <a:prstGeom prst="arc">
            <a:avLst>
              <a:gd name="adj1" fmla="val 2392"/>
              <a:gd name="adj2" fmla="val 5125070"/>
            </a:avLst>
          </a:prstGeom>
          <a:noFill/>
          <a:ln w="50800" cap="flat" cmpd="sng" algn="ctr">
            <a:solidFill>
              <a:schemeClr val="accent6">
                <a:alpha val="5000"/>
              </a:schemeClr>
            </a:solidFill>
            <a:prstDash val="solid"/>
            <a:miter lim="800000"/>
            <a:tailEnd type="triangle"/>
          </a:ln>
          <a:effectLst/>
        </p:spPr>
        <p:txBody>
          <a:bodyPr rtlCol="0" anchor="ctr"/>
          <a:lstStyle/>
          <a:p>
            <a:pPr algn="ctr"/>
            <a:endParaRPr lang="zh-CN" altLang="en-US" sz="1701"/>
          </a:p>
        </p:txBody>
      </p:sp>
      <p:sp>
        <p:nvSpPr>
          <p:cNvPr id="24" name="弧形 2">
            <a:extLst>
              <a:ext uri="{FF2B5EF4-FFF2-40B4-BE49-F238E27FC236}">
                <a16:creationId xmlns:a16="http://schemas.microsoft.com/office/drawing/2014/main" id="{38D38EB8-C139-89D7-8F27-DFFE8C5EC4DB}"/>
              </a:ext>
            </a:extLst>
          </p:cNvPr>
          <p:cNvSpPr>
            <a:spLocks noChangeAspect="1"/>
          </p:cNvSpPr>
          <p:nvPr/>
        </p:nvSpPr>
        <p:spPr>
          <a:xfrm>
            <a:off x="7177048" y="3908052"/>
            <a:ext cx="3488036" cy="1739467"/>
          </a:xfrm>
          <a:prstGeom prst="arc">
            <a:avLst>
              <a:gd name="adj1" fmla="val 21435811"/>
              <a:gd name="adj2" fmla="val 62248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38" name="弧形 2">
            <a:extLst>
              <a:ext uri="{FF2B5EF4-FFF2-40B4-BE49-F238E27FC236}">
                <a16:creationId xmlns:a16="http://schemas.microsoft.com/office/drawing/2014/main" id="{7357A5BA-DC14-A06C-00E4-34BABEBC309D}"/>
              </a:ext>
            </a:extLst>
          </p:cNvPr>
          <p:cNvSpPr>
            <a:spLocks noChangeAspect="1"/>
          </p:cNvSpPr>
          <p:nvPr/>
        </p:nvSpPr>
        <p:spPr>
          <a:xfrm>
            <a:off x="873418" y="2563865"/>
            <a:ext cx="2148571" cy="2148571"/>
          </a:xfrm>
          <a:prstGeom prst="arc">
            <a:avLst>
              <a:gd name="adj1" fmla="val 9351696"/>
              <a:gd name="adj2" fmla="val 15618651"/>
            </a:avLst>
          </a:prstGeom>
          <a:noFill/>
          <a:ln w="50800" cap="flat" cmpd="sng" algn="ctr">
            <a:solidFill>
              <a:schemeClr val="accent6">
                <a:alpha val="5000"/>
              </a:schemeClr>
            </a:solidFill>
            <a:prstDash val="solid"/>
            <a:miter lim="800000"/>
            <a:tailEnd type="triangle"/>
          </a:ln>
          <a:effectLst/>
        </p:spPr>
        <p:txBody>
          <a:bodyPr rtlCol="0" anchor="ctr"/>
          <a:lstStyle/>
          <a:p>
            <a:pPr algn="ctr"/>
            <a:endParaRPr lang="zh-CN" altLang="en-US" sz="1701"/>
          </a:p>
        </p:txBody>
      </p:sp>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84514" y="4382816"/>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72009" y="4383890"/>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Learning design for </a:t>
            </a:r>
            <a:r>
              <a:rPr kumimoji="1" lang="en-US" altLang="zh-CN" b="1" i="1" dirty="0">
                <a:latin typeface="Linux Libertine" panose="02000503000000000000" pitchFamily="2" charset="0"/>
                <a:ea typeface="Linux Libertine" panose="02000503000000000000" pitchFamily="2" charset="0"/>
                <a:cs typeface="Linux Libertine" panose="02000503000000000000" pitchFamily="2" charset="0"/>
              </a:rPr>
              <a:t>effectiveness</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65991" y="2046832"/>
            <a:ext cx="2344599" cy="1370193"/>
            <a:chOff x="9268216" y="1256766"/>
            <a:chExt cx="2110119" cy="1233159"/>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 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59382" y="2006603"/>
            <a:ext cx="2254698" cy="1429122"/>
            <a:chOff x="2606436" y="4844987"/>
            <a:chExt cx="2029210" cy="1286195"/>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 strategy</a:t>
              </a:r>
            </a:p>
          </p:txBody>
        </p:sp>
      </p:gr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13369" y="263790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31060" y="178591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47137" y="178727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686731" y="156594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sp>
        <p:nvSpPr>
          <p:cNvPr id="65" name="圆角矩形 64">
            <a:extLst>
              <a:ext uri="{FF2B5EF4-FFF2-40B4-BE49-F238E27FC236}">
                <a16:creationId xmlns:a16="http://schemas.microsoft.com/office/drawing/2014/main" id="{2BA2A94A-15BE-EB2B-8BFF-496DD7586826}"/>
              </a:ext>
            </a:extLst>
          </p:cNvPr>
          <p:cNvSpPr/>
          <p:nvPr/>
        </p:nvSpPr>
        <p:spPr>
          <a:xfrm>
            <a:off x="2288055" y="1604158"/>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Online selection</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61076" y="205080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56645" y="196688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9">
              <a:alphaModFix am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293651" y="302261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16019" y="2650460"/>
            <a:ext cx="690115" cy="2790"/>
          </a:xfrm>
          <a:prstGeom prst="straightConnector1">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15399" y="229691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Matching</a:t>
            </a:r>
            <a:endParaRPr lang="zh-CN" altLang="en-US" b="1" dirty="0">
              <a:solidFill>
                <a:schemeClr val="bg1"/>
              </a:solidFill>
              <a:latin typeface="Linux Libertine" panose="02000503000000000000" pitchFamily="2" charset="0"/>
              <a:cs typeface="Linux Libertine" panose="02000503000000000000" pitchFamily="2" charset="0"/>
            </a:endParaRPr>
          </a:p>
        </p:txBody>
      </p:sp>
      <p:grpSp>
        <p:nvGrpSpPr>
          <p:cNvPr id="3" name="组合 2">
            <a:extLst>
              <a:ext uri="{FF2B5EF4-FFF2-40B4-BE49-F238E27FC236}">
                <a16:creationId xmlns:a16="http://schemas.microsoft.com/office/drawing/2014/main" id="{19A59A2C-9DA2-293F-2EA4-687F877B24F4}"/>
              </a:ext>
            </a:extLst>
          </p:cNvPr>
          <p:cNvGrpSpPr/>
          <p:nvPr/>
        </p:nvGrpSpPr>
        <p:grpSpPr>
          <a:xfrm>
            <a:off x="7225870" y="4923905"/>
            <a:ext cx="1830971" cy="1754687"/>
            <a:chOff x="1724494" y="1879884"/>
            <a:chExt cx="1830971" cy="1754687"/>
          </a:xfrm>
        </p:grpSpPr>
        <p:pic>
          <p:nvPicPr>
            <p:cNvPr id="4" name="内容占位符 4">
              <a:extLst>
                <a:ext uri="{FF2B5EF4-FFF2-40B4-BE49-F238E27FC236}">
                  <a16:creationId xmlns:a16="http://schemas.microsoft.com/office/drawing/2014/main" id="{133FBC8F-F960-06EE-E8F5-5888A49F02C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059389" y="1879884"/>
              <a:ext cx="1161182" cy="1161182"/>
            </a:xfrm>
            <a:prstGeom prst="rect">
              <a:avLst/>
            </a:prstGeom>
          </p:spPr>
        </p:pic>
        <p:sp>
          <p:nvSpPr>
            <p:cNvPr id="5" name="文本框 4">
              <a:extLst>
                <a:ext uri="{FF2B5EF4-FFF2-40B4-BE49-F238E27FC236}">
                  <a16:creationId xmlns:a16="http://schemas.microsoft.com/office/drawing/2014/main" id="{5F57EB39-57D8-8FE6-57B1-EEE58BB2A420}"/>
                </a:ext>
              </a:extLst>
            </p:cNvPr>
            <p:cNvSpPr txBox="1"/>
            <p:nvPr/>
          </p:nvSpPr>
          <p:spPr>
            <a:xfrm>
              <a:off x="1724494" y="2926685"/>
              <a:ext cx="1830971"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Bayesian network</a:t>
              </a:r>
            </a:p>
          </p:txBody>
        </p:sp>
      </p:grpSp>
      <p:grpSp>
        <p:nvGrpSpPr>
          <p:cNvPr id="6" name="组合 5">
            <a:extLst>
              <a:ext uri="{FF2B5EF4-FFF2-40B4-BE49-F238E27FC236}">
                <a16:creationId xmlns:a16="http://schemas.microsoft.com/office/drawing/2014/main" id="{A1ABD41D-4437-28A8-D045-A1CEDAEAC5B3}"/>
              </a:ext>
            </a:extLst>
          </p:cNvPr>
          <p:cNvGrpSpPr/>
          <p:nvPr/>
        </p:nvGrpSpPr>
        <p:grpSpPr>
          <a:xfrm>
            <a:off x="3233266" y="5028905"/>
            <a:ext cx="1830971" cy="1471453"/>
            <a:chOff x="1815790" y="1833367"/>
            <a:chExt cx="1830971" cy="1471453"/>
          </a:xfrm>
        </p:grpSpPr>
        <p:pic>
          <p:nvPicPr>
            <p:cNvPr id="11" name="内容占位符 4">
              <a:extLst>
                <a:ext uri="{FF2B5EF4-FFF2-40B4-BE49-F238E27FC236}">
                  <a16:creationId xmlns:a16="http://schemas.microsoft.com/office/drawing/2014/main" id="{FCF04857-4F2D-5842-9D6D-00F74A534DED}"/>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191948" y="1833367"/>
              <a:ext cx="1074381" cy="1074381"/>
            </a:xfrm>
            <a:prstGeom prst="rect">
              <a:avLst/>
            </a:prstGeom>
          </p:spPr>
        </p:pic>
        <p:sp>
          <p:nvSpPr>
            <p:cNvPr id="18" name="文本框 17">
              <a:extLst>
                <a:ext uri="{FF2B5EF4-FFF2-40B4-BE49-F238E27FC236}">
                  <a16:creationId xmlns:a16="http://schemas.microsoft.com/office/drawing/2014/main" id="{08B342F0-949B-5756-5C41-7E1AE8BA8BF1}"/>
                </a:ext>
              </a:extLst>
            </p:cNvPr>
            <p:cNvSpPr txBox="1"/>
            <p:nvPr/>
          </p:nvSpPr>
          <p:spPr>
            <a:xfrm>
              <a:off x="1815790" y="2904710"/>
              <a:ext cx="1830971" cy="40011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User</a:t>
              </a:r>
            </a:p>
          </p:txBody>
        </p:sp>
      </p:grpSp>
      <p:cxnSp>
        <p:nvCxnSpPr>
          <p:cNvPr id="19" name="直接箭头连接符 120">
            <a:extLst>
              <a:ext uri="{FF2B5EF4-FFF2-40B4-BE49-F238E27FC236}">
                <a16:creationId xmlns:a16="http://schemas.microsoft.com/office/drawing/2014/main" id="{D5366A63-B221-2CAF-7B97-2C665105828C}"/>
              </a:ext>
            </a:extLst>
          </p:cNvPr>
          <p:cNvCxnSpPr>
            <a:cxnSpLocks/>
          </p:cNvCxnSpPr>
          <p:nvPr/>
        </p:nvCxnSpPr>
        <p:spPr>
          <a:xfrm flipH="1">
            <a:off x="5145550" y="5754649"/>
            <a:ext cx="2012245" cy="0"/>
          </a:xfrm>
          <a:prstGeom prst="straightConnector1">
            <a:avLst/>
          </a:prstGeom>
          <a:noFill/>
          <a:ln w="50800" cap="flat" cmpd="sng" algn="ctr">
            <a:solidFill>
              <a:schemeClr val="accent6"/>
            </a:solidFill>
            <a:prstDash val="solid"/>
            <a:miter lim="800000"/>
            <a:tailEnd type="triangle"/>
          </a:ln>
          <a:effectLst/>
        </p:spPr>
      </p:cxnSp>
      <p:cxnSp>
        <p:nvCxnSpPr>
          <p:cNvPr id="20" name="直接箭头连接符 120">
            <a:extLst>
              <a:ext uri="{FF2B5EF4-FFF2-40B4-BE49-F238E27FC236}">
                <a16:creationId xmlns:a16="http://schemas.microsoft.com/office/drawing/2014/main" id="{83A0DF89-DAC8-0629-9CEC-1AEEB559E342}"/>
              </a:ext>
            </a:extLst>
          </p:cNvPr>
          <p:cNvCxnSpPr>
            <a:cxnSpLocks/>
          </p:cNvCxnSpPr>
          <p:nvPr/>
        </p:nvCxnSpPr>
        <p:spPr>
          <a:xfrm>
            <a:off x="5233009" y="6029977"/>
            <a:ext cx="1924786" cy="0"/>
          </a:xfrm>
          <a:prstGeom prst="straightConnector1">
            <a:avLst/>
          </a:prstGeom>
          <a:noFill/>
          <a:ln w="50800" cap="flat" cmpd="sng" algn="ctr">
            <a:solidFill>
              <a:schemeClr val="accent1"/>
            </a:solidFill>
            <a:prstDash val="solid"/>
            <a:miter lim="800000"/>
            <a:tailEnd type="triangle"/>
          </a:ln>
          <a:effectLst/>
        </p:spPr>
      </p:cxnSp>
      <p:sp>
        <p:nvSpPr>
          <p:cNvPr id="21" name="圆角矩形 20">
            <a:extLst>
              <a:ext uri="{FF2B5EF4-FFF2-40B4-BE49-F238E27FC236}">
                <a16:creationId xmlns:a16="http://schemas.microsoft.com/office/drawing/2014/main" id="{D711CC9E-53C1-D52F-54A1-E89EDABDE63E}"/>
              </a:ext>
            </a:extLst>
          </p:cNvPr>
          <p:cNvSpPr/>
          <p:nvPr/>
        </p:nvSpPr>
        <p:spPr>
          <a:xfrm>
            <a:off x="5543386" y="6029977"/>
            <a:ext cx="1325563" cy="408623"/>
          </a:xfrm>
          <a:prstGeom prst="roundRect">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Feedback</a:t>
            </a:r>
            <a:endPar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2" name="圆角矩形 21">
            <a:extLst>
              <a:ext uri="{FF2B5EF4-FFF2-40B4-BE49-F238E27FC236}">
                <a16:creationId xmlns:a16="http://schemas.microsoft.com/office/drawing/2014/main" id="{1A94F805-AD30-4B0D-6905-29E0AB1A8DC8}"/>
              </a:ext>
            </a:extLst>
          </p:cNvPr>
          <p:cNvSpPr/>
          <p:nvPr/>
        </p:nvSpPr>
        <p:spPr>
          <a:xfrm>
            <a:off x="5532620" y="5124075"/>
            <a:ext cx="1325563" cy="622557"/>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Ranked alarms</a:t>
            </a:r>
          </a:p>
        </p:txBody>
      </p:sp>
      <p:sp>
        <p:nvSpPr>
          <p:cNvPr id="23" name="圆角矩形 22">
            <a:extLst>
              <a:ext uri="{FF2B5EF4-FFF2-40B4-BE49-F238E27FC236}">
                <a16:creationId xmlns:a16="http://schemas.microsoft.com/office/drawing/2014/main" id="{CFD39643-AC36-5092-0BCE-471F3CD1ADBB}"/>
              </a:ext>
            </a:extLst>
          </p:cNvPr>
          <p:cNvSpPr/>
          <p:nvPr/>
        </p:nvSpPr>
        <p:spPr>
          <a:xfrm>
            <a:off x="2859113" y="4923905"/>
            <a:ext cx="6367490" cy="17546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5" name="圆角矩形 24">
            <a:extLst>
              <a:ext uri="{FF2B5EF4-FFF2-40B4-BE49-F238E27FC236}">
                <a16:creationId xmlns:a16="http://schemas.microsoft.com/office/drawing/2014/main" id="{201B40E1-E459-34A5-4AFF-A4B4856E1809}"/>
              </a:ext>
            </a:extLst>
          </p:cNvPr>
          <p:cNvSpPr/>
          <p:nvPr/>
        </p:nvSpPr>
        <p:spPr>
          <a:xfrm>
            <a:off x="2145271" y="5215901"/>
            <a:ext cx="1352659" cy="1123712"/>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a:t>
            </a:r>
            <a:r>
              <a:rPr lang="zh-CN" altLang="en-US"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program analysis</a:t>
            </a:r>
          </a:p>
        </p:txBody>
      </p:sp>
      <p:sp>
        <p:nvSpPr>
          <p:cNvPr id="26" name="矩形 25">
            <a:extLst>
              <a:ext uri="{FF2B5EF4-FFF2-40B4-BE49-F238E27FC236}">
                <a16:creationId xmlns:a16="http://schemas.microsoft.com/office/drawing/2014/main" id="{1B2C44CE-379A-50BA-D13A-785604748434}"/>
              </a:ext>
            </a:extLst>
          </p:cNvPr>
          <p:cNvSpPr/>
          <p:nvPr/>
        </p:nvSpPr>
        <p:spPr>
          <a:xfrm>
            <a:off x="3315727" y="1534007"/>
            <a:ext cx="8038072" cy="2374044"/>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矩形 26">
            <a:extLst>
              <a:ext uri="{FF2B5EF4-FFF2-40B4-BE49-F238E27FC236}">
                <a16:creationId xmlns:a16="http://schemas.microsoft.com/office/drawing/2014/main" id="{F2D381BD-346D-65EC-E82A-9137CE8D1D33}"/>
              </a:ext>
            </a:extLst>
          </p:cNvPr>
          <p:cNvSpPr/>
          <p:nvPr/>
        </p:nvSpPr>
        <p:spPr>
          <a:xfrm>
            <a:off x="419164" y="4774787"/>
            <a:ext cx="11574006" cy="2078917"/>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9" name="矩形 28">
            <a:extLst>
              <a:ext uri="{FF2B5EF4-FFF2-40B4-BE49-F238E27FC236}">
                <a16:creationId xmlns:a16="http://schemas.microsoft.com/office/drawing/2014/main" id="{88A9C179-F41D-9813-29A6-96AC71256B0A}"/>
              </a:ext>
            </a:extLst>
          </p:cNvPr>
          <p:cNvSpPr/>
          <p:nvPr/>
        </p:nvSpPr>
        <p:spPr>
          <a:xfrm>
            <a:off x="818051" y="1341468"/>
            <a:ext cx="2494666" cy="708305"/>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0" name="矩形 29">
            <a:extLst>
              <a:ext uri="{FF2B5EF4-FFF2-40B4-BE49-F238E27FC236}">
                <a16:creationId xmlns:a16="http://schemas.microsoft.com/office/drawing/2014/main" id="{6ADC61E9-5A04-25C3-37BC-3315EE4C899E}"/>
              </a:ext>
            </a:extLst>
          </p:cNvPr>
          <p:cNvSpPr/>
          <p:nvPr/>
        </p:nvSpPr>
        <p:spPr>
          <a:xfrm>
            <a:off x="3014332" y="2100080"/>
            <a:ext cx="336512" cy="810848"/>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3" name="文本框 32">
            <a:extLst>
              <a:ext uri="{FF2B5EF4-FFF2-40B4-BE49-F238E27FC236}">
                <a16:creationId xmlns:a16="http://schemas.microsoft.com/office/drawing/2014/main" id="{DF83197B-74DD-2864-2B4B-11F8472E007D}"/>
              </a:ext>
            </a:extLst>
          </p:cNvPr>
          <p:cNvSpPr txBox="1"/>
          <p:nvPr/>
        </p:nvSpPr>
        <p:spPr>
          <a:xfrm>
            <a:off x="3411200" y="5610400"/>
            <a:ext cx="5159945" cy="830997"/>
          </a:xfrm>
          <a:prstGeom prst="rect">
            <a:avLst/>
          </a:prstGeom>
          <a:noFill/>
        </p:spPr>
        <p:txBody>
          <a:bodyPr wrap="square" rtlCol="0">
            <a:spAutoFit/>
          </a:bodyPr>
          <a:lstStyle/>
          <a:p>
            <a:pPr algn="ct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Guide</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the change of abstraction towards a </a:t>
            </a: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strong</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generalization ability</a:t>
            </a:r>
            <a:endParaRPr kumimoji="1" lang="zh-CN" altLang="en-US" sz="2400" b="1" dirty="0">
              <a:latin typeface="Linux Libertine" panose="02000503000000000000" pitchFamily="2" charset="0"/>
              <a:cs typeface="Linux Libertine" panose="02000503000000000000" pitchFamily="2" charset="0"/>
            </a:endParaRPr>
          </a:p>
        </p:txBody>
      </p:sp>
      <p:sp>
        <p:nvSpPr>
          <p:cNvPr id="34" name="圆角矩形 33">
            <a:extLst>
              <a:ext uri="{FF2B5EF4-FFF2-40B4-BE49-F238E27FC236}">
                <a16:creationId xmlns:a16="http://schemas.microsoft.com/office/drawing/2014/main" id="{31DD7660-2CBB-B2E5-96CE-1C060FA56C67}"/>
              </a:ext>
            </a:extLst>
          </p:cNvPr>
          <p:cNvSpPr/>
          <p:nvPr/>
        </p:nvSpPr>
        <p:spPr>
          <a:xfrm>
            <a:off x="3996893" y="4990171"/>
            <a:ext cx="3932744" cy="578882"/>
          </a:xfrm>
          <a:prstGeom prst="roundRect">
            <a:avLst/>
          </a:prstGeom>
          <a:solidFill>
            <a:schemeClr val="accent6"/>
          </a:solidFill>
        </p:spPr>
        <p:txBody>
          <a:bodyPr wrap="square" rtlCol="0">
            <a:spAutoFit/>
          </a:bodyPr>
          <a:lstStyle/>
          <a:p>
            <a:pPr algn="ctr"/>
            <a:r>
              <a:rPr lang="en-US" altLang="zh-CN" sz="2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Multi-round</a:t>
            </a:r>
            <a:r>
              <a:rPr lang="zh-CN" altLang="en-US" sz="2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refining</a:t>
            </a:r>
            <a:endParaRPr lang="zh-CN" altLang="en-US" sz="2800" b="1" dirty="0">
              <a:solidFill>
                <a:schemeClr val="bg1"/>
              </a:solidFill>
              <a:latin typeface="Linux Libertine" panose="02000503000000000000" pitchFamily="2" charset="0"/>
              <a:cs typeface="Linux Libertine" panose="02000503000000000000" pitchFamily="2" charset="0"/>
            </a:endParaRPr>
          </a:p>
        </p:txBody>
      </p:sp>
      <p:sp>
        <p:nvSpPr>
          <p:cNvPr id="35" name="文本框 34">
            <a:extLst>
              <a:ext uri="{FF2B5EF4-FFF2-40B4-BE49-F238E27FC236}">
                <a16:creationId xmlns:a16="http://schemas.microsoft.com/office/drawing/2014/main" id="{225D7828-2214-45C8-2ED0-FAD05ECB689F}"/>
              </a:ext>
            </a:extLst>
          </p:cNvPr>
          <p:cNvSpPr txBox="1"/>
          <p:nvPr/>
        </p:nvSpPr>
        <p:spPr>
          <a:xfrm>
            <a:off x="4834499" y="2772359"/>
            <a:ext cx="5830585" cy="830997"/>
          </a:xfrm>
          <a:prstGeom prst="rect">
            <a:avLst/>
          </a:prstGeom>
          <a:noFill/>
        </p:spPr>
        <p:txBody>
          <a:bodyPr wrap="square" rtlCol="0">
            <a:spAutoFit/>
          </a:bodyPr>
          <a:lstStyle/>
          <a:p>
            <a:pPr algn="ct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Precise computation of the </a:t>
            </a: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impact</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of the </a:t>
            </a: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refinement</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on generalization ability</a:t>
            </a:r>
            <a:endParaRPr kumimoji="1" lang="zh-CN" altLang="en-US" sz="2400" dirty="0">
              <a:latin typeface="Linux Libertine" panose="02000503000000000000" pitchFamily="2" charset="0"/>
              <a:cs typeface="Linux Libertine" panose="02000503000000000000" pitchFamily="2" charset="0"/>
            </a:endParaRPr>
          </a:p>
        </p:txBody>
      </p:sp>
      <p:sp>
        <p:nvSpPr>
          <p:cNvPr id="36" name="圆角矩形 35">
            <a:extLst>
              <a:ext uri="{FF2B5EF4-FFF2-40B4-BE49-F238E27FC236}">
                <a16:creationId xmlns:a16="http://schemas.microsoft.com/office/drawing/2014/main" id="{7514A15E-EC45-9FDC-D12A-9B9F3FE8504E}"/>
              </a:ext>
            </a:extLst>
          </p:cNvPr>
          <p:cNvSpPr/>
          <p:nvPr/>
        </p:nvSpPr>
        <p:spPr>
          <a:xfrm>
            <a:off x="5793131" y="1667302"/>
            <a:ext cx="4144777" cy="1055608"/>
          </a:xfrm>
          <a:prstGeom prst="roundRect">
            <a:avLst/>
          </a:prstGeom>
          <a:solidFill>
            <a:schemeClr val="accent6"/>
          </a:solidFill>
        </p:spPr>
        <p:txBody>
          <a:bodyPr wrap="square" rtlCol="0">
            <a:spAutoFit/>
          </a:bodyPr>
          <a:lstStyle/>
          <a:p>
            <a:pPr algn="ctr"/>
            <a:r>
              <a:rPr lang="en-US" altLang="zh-CN" sz="2800" b="1" dirty="0">
                <a:solidFill>
                  <a:schemeClr val="bg1"/>
                </a:solidFill>
                <a:latin typeface="Linux Libertine" panose="02000503000000000000" pitchFamily="2" charset="0"/>
                <a:cs typeface="Linux Libertine" panose="02000503000000000000" pitchFamily="2" charset="0"/>
              </a:rPr>
              <a:t>Leveraging two derivation graphs</a:t>
            </a:r>
          </a:p>
        </p:txBody>
      </p:sp>
      <p:sp>
        <p:nvSpPr>
          <p:cNvPr id="42" name="矩形 41">
            <a:extLst>
              <a:ext uri="{FF2B5EF4-FFF2-40B4-BE49-F238E27FC236}">
                <a16:creationId xmlns:a16="http://schemas.microsoft.com/office/drawing/2014/main" id="{BCC83FEA-BCC3-57B5-7D3B-81D36B60E4EC}"/>
              </a:ext>
            </a:extLst>
          </p:cNvPr>
          <p:cNvSpPr/>
          <p:nvPr/>
        </p:nvSpPr>
        <p:spPr>
          <a:xfrm>
            <a:off x="312318" y="1967772"/>
            <a:ext cx="1468973" cy="895949"/>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4" name="矩形 43">
            <a:extLst>
              <a:ext uri="{FF2B5EF4-FFF2-40B4-BE49-F238E27FC236}">
                <a16:creationId xmlns:a16="http://schemas.microsoft.com/office/drawing/2014/main" id="{F958C995-D59B-150B-7493-2FC85B54FE32}"/>
              </a:ext>
            </a:extLst>
          </p:cNvPr>
          <p:cNvSpPr/>
          <p:nvPr/>
        </p:nvSpPr>
        <p:spPr>
          <a:xfrm>
            <a:off x="1096625" y="2700367"/>
            <a:ext cx="163347" cy="1015123"/>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5" name="矩形 44">
            <a:extLst>
              <a:ext uri="{FF2B5EF4-FFF2-40B4-BE49-F238E27FC236}">
                <a16:creationId xmlns:a16="http://schemas.microsoft.com/office/drawing/2014/main" id="{070D96AE-ABC0-B3F1-E5C4-85159F0C33F1}"/>
              </a:ext>
            </a:extLst>
          </p:cNvPr>
          <p:cNvSpPr/>
          <p:nvPr/>
        </p:nvSpPr>
        <p:spPr>
          <a:xfrm>
            <a:off x="1258572" y="3622332"/>
            <a:ext cx="2051711" cy="238514"/>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灯片编号占位符 31">
            <a:extLst>
              <a:ext uri="{FF2B5EF4-FFF2-40B4-BE49-F238E27FC236}">
                <a16:creationId xmlns:a16="http://schemas.microsoft.com/office/drawing/2014/main" id="{FA94A155-665B-78BC-578C-79D1A6B0C715}"/>
              </a:ext>
            </a:extLst>
          </p:cNvPr>
          <p:cNvSpPr>
            <a:spLocks noGrp="1"/>
          </p:cNvSpPr>
          <p:nvPr>
            <p:ph type="sldNum" sz="quarter" idx="4"/>
          </p:nvPr>
        </p:nvSpPr>
        <p:spPr/>
        <p:txBody>
          <a:bodyPr/>
          <a:lstStyle/>
          <a:p>
            <a:fld id="{94702B7C-F565-1C47-90E3-321BD985AFCD}" type="slidenum">
              <a:rPr kumimoji="1" lang="zh-CN" altLang="en-US" smtClean="0"/>
              <a:pPr/>
              <a:t>31</a:t>
            </a:fld>
            <a:endParaRPr kumimoji="1" lang="zh-CN" altLang="en-US" dirty="0"/>
          </a:p>
        </p:txBody>
      </p:sp>
    </p:spTree>
    <p:extLst>
      <p:ext uri="{BB962C8B-B14F-4D97-AF65-F5344CB8AC3E}">
        <p14:creationId xmlns:p14="http://schemas.microsoft.com/office/powerpoint/2010/main" val="160171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animBg="1"/>
      <p:bldP spid="35" grpId="0"/>
      <p:bldP spid="36" grpId="0" animBg="1"/>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弧形 2">
            <a:extLst>
              <a:ext uri="{FF2B5EF4-FFF2-40B4-BE49-F238E27FC236}">
                <a16:creationId xmlns:a16="http://schemas.microsoft.com/office/drawing/2014/main" id="{EAE74442-4B3C-7CD7-D0F8-3D9994208A63}"/>
              </a:ext>
            </a:extLst>
          </p:cNvPr>
          <p:cNvSpPr>
            <a:spLocks noChangeAspect="1"/>
          </p:cNvSpPr>
          <p:nvPr/>
        </p:nvSpPr>
        <p:spPr>
          <a:xfrm>
            <a:off x="3994194" y="1942629"/>
            <a:ext cx="2148571" cy="2148571"/>
          </a:xfrm>
          <a:prstGeom prst="arc">
            <a:avLst>
              <a:gd name="adj1" fmla="val 2392"/>
              <a:gd name="adj2" fmla="val 51250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24" name="弧形 2">
            <a:extLst>
              <a:ext uri="{FF2B5EF4-FFF2-40B4-BE49-F238E27FC236}">
                <a16:creationId xmlns:a16="http://schemas.microsoft.com/office/drawing/2014/main" id="{38D38EB8-C139-89D7-8F27-DFFE8C5EC4DB}"/>
              </a:ext>
            </a:extLst>
          </p:cNvPr>
          <p:cNvSpPr>
            <a:spLocks noChangeAspect="1"/>
          </p:cNvSpPr>
          <p:nvPr/>
        </p:nvSpPr>
        <p:spPr>
          <a:xfrm>
            <a:off x="7177048" y="3908052"/>
            <a:ext cx="3488036" cy="1739467"/>
          </a:xfrm>
          <a:prstGeom prst="arc">
            <a:avLst>
              <a:gd name="adj1" fmla="val 21435811"/>
              <a:gd name="adj2" fmla="val 62248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38" name="弧形 2">
            <a:extLst>
              <a:ext uri="{FF2B5EF4-FFF2-40B4-BE49-F238E27FC236}">
                <a16:creationId xmlns:a16="http://schemas.microsoft.com/office/drawing/2014/main" id="{7357A5BA-DC14-A06C-00E4-34BABEBC309D}"/>
              </a:ext>
            </a:extLst>
          </p:cNvPr>
          <p:cNvSpPr>
            <a:spLocks noChangeAspect="1"/>
          </p:cNvSpPr>
          <p:nvPr/>
        </p:nvSpPr>
        <p:spPr>
          <a:xfrm>
            <a:off x="873418" y="2563865"/>
            <a:ext cx="2148571" cy="2148571"/>
          </a:xfrm>
          <a:prstGeom prst="arc">
            <a:avLst>
              <a:gd name="adj1" fmla="val 9351696"/>
              <a:gd name="adj2" fmla="val 15618651"/>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84514" y="4382816"/>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72009" y="4383890"/>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Learning design for </a:t>
            </a:r>
            <a:r>
              <a:rPr kumimoji="1" lang="en-US" altLang="zh-CN" b="1" i="1" dirty="0">
                <a:latin typeface="Linux Libertine" panose="02000503000000000000" pitchFamily="2" charset="0"/>
                <a:ea typeface="Linux Libertine" panose="02000503000000000000" pitchFamily="2" charset="0"/>
                <a:cs typeface="Linux Libertine" panose="02000503000000000000" pitchFamily="2" charset="0"/>
              </a:rPr>
              <a:t>generality</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65991" y="2046832"/>
            <a:ext cx="2344599" cy="1370193"/>
            <a:chOff x="9268216" y="1256766"/>
            <a:chExt cx="2110119" cy="1233159"/>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 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59382" y="2006603"/>
            <a:ext cx="2254698" cy="1429122"/>
            <a:chOff x="2606436" y="4844987"/>
            <a:chExt cx="2029210" cy="1286195"/>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 strategy</a:t>
              </a:r>
            </a:p>
          </p:txBody>
        </p:sp>
      </p:gr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13369" y="263790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31060" y="178591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47137" y="178727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686731" y="156594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sp>
        <p:nvSpPr>
          <p:cNvPr id="65" name="圆角矩形 64">
            <a:extLst>
              <a:ext uri="{FF2B5EF4-FFF2-40B4-BE49-F238E27FC236}">
                <a16:creationId xmlns:a16="http://schemas.microsoft.com/office/drawing/2014/main" id="{2BA2A94A-15BE-EB2B-8BFF-496DD7586826}"/>
              </a:ext>
            </a:extLst>
          </p:cNvPr>
          <p:cNvSpPr/>
          <p:nvPr/>
        </p:nvSpPr>
        <p:spPr>
          <a:xfrm>
            <a:off x="2288055" y="1604158"/>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Online selection</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61076" y="205080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56645" y="196688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9">
              <a:alphaModFix am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293651" y="302261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16019" y="2650460"/>
            <a:ext cx="690115" cy="2790"/>
          </a:xfrm>
          <a:prstGeom prst="straightConnector1">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15399" y="229691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Matching</a:t>
            </a:r>
            <a:endParaRPr lang="zh-CN" altLang="en-US" b="1" dirty="0">
              <a:solidFill>
                <a:schemeClr val="bg1"/>
              </a:solidFill>
              <a:latin typeface="Linux Libertine" panose="02000503000000000000" pitchFamily="2" charset="0"/>
              <a:cs typeface="Linux Libertine" panose="02000503000000000000" pitchFamily="2" charset="0"/>
            </a:endParaRPr>
          </a:p>
        </p:txBody>
      </p:sp>
      <p:grpSp>
        <p:nvGrpSpPr>
          <p:cNvPr id="3" name="组合 2">
            <a:extLst>
              <a:ext uri="{FF2B5EF4-FFF2-40B4-BE49-F238E27FC236}">
                <a16:creationId xmlns:a16="http://schemas.microsoft.com/office/drawing/2014/main" id="{19A59A2C-9DA2-293F-2EA4-687F877B24F4}"/>
              </a:ext>
            </a:extLst>
          </p:cNvPr>
          <p:cNvGrpSpPr/>
          <p:nvPr/>
        </p:nvGrpSpPr>
        <p:grpSpPr>
          <a:xfrm>
            <a:off x="7225870" y="4923905"/>
            <a:ext cx="1830971" cy="1754687"/>
            <a:chOff x="1724494" y="1879884"/>
            <a:chExt cx="1830971" cy="1754687"/>
          </a:xfrm>
        </p:grpSpPr>
        <p:pic>
          <p:nvPicPr>
            <p:cNvPr id="4" name="内容占位符 4">
              <a:extLst>
                <a:ext uri="{FF2B5EF4-FFF2-40B4-BE49-F238E27FC236}">
                  <a16:creationId xmlns:a16="http://schemas.microsoft.com/office/drawing/2014/main" id="{133FBC8F-F960-06EE-E8F5-5888A49F02C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059389" y="1879884"/>
              <a:ext cx="1161182" cy="1161182"/>
            </a:xfrm>
            <a:prstGeom prst="rect">
              <a:avLst/>
            </a:prstGeom>
          </p:spPr>
        </p:pic>
        <p:sp>
          <p:nvSpPr>
            <p:cNvPr id="5" name="文本框 4">
              <a:extLst>
                <a:ext uri="{FF2B5EF4-FFF2-40B4-BE49-F238E27FC236}">
                  <a16:creationId xmlns:a16="http://schemas.microsoft.com/office/drawing/2014/main" id="{5F57EB39-57D8-8FE6-57B1-EEE58BB2A420}"/>
                </a:ext>
              </a:extLst>
            </p:cNvPr>
            <p:cNvSpPr txBox="1"/>
            <p:nvPr/>
          </p:nvSpPr>
          <p:spPr>
            <a:xfrm>
              <a:off x="1724494" y="2926685"/>
              <a:ext cx="1830971"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Bayesian network</a:t>
              </a:r>
            </a:p>
          </p:txBody>
        </p:sp>
      </p:grpSp>
      <p:grpSp>
        <p:nvGrpSpPr>
          <p:cNvPr id="6" name="组合 5">
            <a:extLst>
              <a:ext uri="{FF2B5EF4-FFF2-40B4-BE49-F238E27FC236}">
                <a16:creationId xmlns:a16="http://schemas.microsoft.com/office/drawing/2014/main" id="{A1ABD41D-4437-28A8-D045-A1CEDAEAC5B3}"/>
              </a:ext>
            </a:extLst>
          </p:cNvPr>
          <p:cNvGrpSpPr/>
          <p:nvPr/>
        </p:nvGrpSpPr>
        <p:grpSpPr>
          <a:xfrm>
            <a:off x="3233266" y="5028905"/>
            <a:ext cx="1830971" cy="1471453"/>
            <a:chOff x="1815790" y="1833367"/>
            <a:chExt cx="1830971" cy="1471453"/>
          </a:xfrm>
        </p:grpSpPr>
        <p:pic>
          <p:nvPicPr>
            <p:cNvPr id="11" name="内容占位符 4">
              <a:extLst>
                <a:ext uri="{FF2B5EF4-FFF2-40B4-BE49-F238E27FC236}">
                  <a16:creationId xmlns:a16="http://schemas.microsoft.com/office/drawing/2014/main" id="{FCF04857-4F2D-5842-9D6D-00F74A534DED}"/>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191948" y="1833367"/>
              <a:ext cx="1074381" cy="1074381"/>
            </a:xfrm>
            <a:prstGeom prst="rect">
              <a:avLst/>
            </a:prstGeom>
          </p:spPr>
        </p:pic>
        <p:sp>
          <p:nvSpPr>
            <p:cNvPr id="18" name="文本框 17">
              <a:extLst>
                <a:ext uri="{FF2B5EF4-FFF2-40B4-BE49-F238E27FC236}">
                  <a16:creationId xmlns:a16="http://schemas.microsoft.com/office/drawing/2014/main" id="{08B342F0-949B-5756-5C41-7E1AE8BA8BF1}"/>
                </a:ext>
              </a:extLst>
            </p:cNvPr>
            <p:cNvSpPr txBox="1"/>
            <p:nvPr/>
          </p:nvSpPr>
          <p:spPr>
            <a:xfrm>
              <a:off x="1815790" y="2904710"/>
              <a:ext cx="1830971" cy="40011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User</a:t>
              </a:r>
            </a:p>
          </p:txBody>
        </p:sp>
      </p:grpSp>
      <p:cxnSp>
        <p:nvCxnSpPr>
          <p:cNvPr id="19" name="直接箭头连接符 120">
            <a:extLst>
              <a:ext uri="{FF2B5EF4-FFF2-40B4-BE49-F238E27FC236}">
                <a16:creationId xmlns:a16="http://schemas.microsoft.com/office/drawing/2014/main" id="{D5366A63-B221-2CAF-7B97-2C665105828C}"/>
              </a:ext>
            </a:extLst>
          </p:cNvPr>
          <p:cNvCxnSpPr>
            <a:cxnSpLocks/>
          </p:cNvCxnSpPr>
          <p:nvPr/>
        </p:nvCxnSpPr>
        <p:spPr>
          <a:xfrm flipH="1">
            <a:off x="5145550" y="5754649"/>
            <a:ext cx="2012245" cy="0"/>
          </a:xfrm>
          <a:prstGeom prst="straightConnector1">
            <a:avLst/>
          </a:prstGeom>
          <a:noFill/>
          <a:ln w="50800" cap="flat" cmpd="sng" algn="ctr">
            <a:solidFill>
              <a:schemeClr val="accent6"/>
            </a:solidFill>
            <a:prstDash val="solid"/>
            <a:miter lim="800000"/>
            <a:tailEnd type="triangle"/>
          </a:ln>
          <a:effectLst/>
        </p:spPr>
      </p:cxnSp>
      <p:cxnSp>
        <p:nvCxnSpPr>
          <p:cNvPr id="20" name="直接箭头连接符 120">
            <a:extLst>
              <a:ext uri="{FF2B5EF4-FFF2-40B4-BE49-F238E27FC236}">
                <a16:creationId xmlns:a16="http://schemas.microsoft.com/office/drawing/2014/main" id="{83A0DF89-DAC8-0629-9CEC-1AEEB559E342}"/>
              </a:ext>
            </a:extLst>
          </p:cNvPr>
          <p:cNvCxnSpPr>
            <a:cxnSpLocks/>
          </p:cNvCxnSpPr>
          <p:nvPr/>
        </p:nvCxnSpPr>
        <p:spPr>
          <a:xfrm>
            <a:off x="5233009" y="6029977"/>
            <a:ext cx="1924786" cy="0"/>
          </a:xfrm>
          <a:prstGeom prst="straightConnector1">
            <a:avLst/>
          </a:prstGeom>
          <a:noFill/>
          <a:ln w="50800" cap="flat" cmpd="sng" algn="ctr">
            <a:solidFill>
              <a:schemeClr val="accent1"/>
            </a:solidFill>
            <a:prstDash val="solid"/>
            <a:miter lim="800000"/>
            <a:tailEnd type="triangle"/>
          </a:ln>
          <a:effectLst/>
        </p:spPr>
      </p:cxnSp>
      <p:sp>
        <p:nvSpPr>
          <p:cNvPr id="21" name="圆角矩形 20">
            <a:extLst>
              <a:ext uri="{FF2B5EF4-FFF2-40B4-BE49-F238E27FC236}">
                <a16:creationId xmlns:a16="http://schemas.microsoft.com/office/drawing/2014/main" id="{D711CC9E-53C1-D52F-54A1-E89EDABDE63E}"/>
              </a:ext>
            </a:extLst>
          </p:cNvPr>
          <p:cNvSpPr/>
          <p:nvPr/>
        </p:nvSpPr>
        <p:spPr>
          <a:xfrm>
            <a:off x="5543386" y="6029977"/>
            <a:ext cx="1325563" cy="408623"/>
          </a:xfrm>
          <a:prstGeom prst="roundRect">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Feedback</a:t>
            </a:r>
            <a:endPar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2" name="圆角矩形 21">
            <a:extLst>
              <a:ext uri="{FF2B5EF4-FFF2-40B4-BE49-F238E27FC236}">
                <a16:creationId xmlns:a16="http://schemas.microsoft.com/office/drawing/2014/main" id="{1A94F805-AD30-4B0D-6905-29E0AB1A8DC8}"/>
              </a:ext>
            </a:extLst>
          </p:cNvPr>
          <p:cNvSpPr/>
          <p:nvPr/>
        </p:nvSpPr>
        <p:spPr>
          <a:xfrm>
            <a:off x="5532620" y="5124075"/>
            <a:ext cx="1325563" cy="622557"/>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Ranked alarms</a:t>
            </a:r>
          </a:p>
        </p:txBody>
      </p:sp>
      <p:sp>
        <p:nvSpPr>
          <p:cNvPr id="23" name="圆角矩形 22">
            <a:extLst>
              <a:ext uri="{FF2B5EF4-FFF2-40B4-BE49-F238E27FC236}">
                <a16:creationId xmlns:a16="http://schemas.microsoft.com/office/drawing/2014/main" id="{CFD39643-AC36-5092-0BCE-471F3CD1ADBB}"/>
              </a:ext>
            </a:extLst>
          </p:cNvPr>
          <p:cNvSpPr/>
          <p:nvPr/>
        </p:nvSpPr>
        <p:spPr>
          <a:xfrm>
            <a:off x="2859113" y="4923905"/>
            <a:ext cx="6367490" cy="17546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5" name="圆角矩形 24">
            <a:extLst>
              <a:ext uri="{FF2B5EF4-FFF2-40B4-BE49-F238E27FC236}">
                <a16:creationId xmlns:a16="http://schemas.microsoft.com/office/drawing/2014/main" id="{201B40E1-E459-34A5-4AFF-A4B4856E1809}"/>
              </a:ext>
            </a:extLst>
          </p:cNvPr>
          <p:cNvSpPr/>
          <p:nvPr/>
        </p:nvSpPr>
        <p:spPr>
          <a:xfrm>
            <a:off x="2145271" y="5215901"/>
            <a:ext cx="1352659" cy="1123712"/>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a:t>
            </a:r>
            <a:r>
              <a:rPr lang="zh-CN" altLang="en-US"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program analysis</a:t>
            </a:r>
          </a:p>
        </p:txBody>
      </p:sp>
      <p:sp>
        <p:nvSpPr>
          <p:cNvPr id="28" name="灯片编号占位符 27">
            <a:extLst>
              <a:ext uri="{FF2B5EF4-FFF2-40B4-BE49-F238E27FC236}">
                <a16:creationId xmlns:a16="http://schemas.microsoft.com/office/drawing/2014/main" id="{5DBA4202-5E9D-C015-A911-E194745A7047}"/>
              </a:ext>
            </a:extLst>
          </p:cNvPr>
          <p:cNvSpPr>
            <a:spLocks noGrp="1"/>
          </p:cNvSpPr>
          <p:nvPr>
            <p:ph type="sldNum" sz="quarter" idx="4"/>
          </p:nvPr>
        </p:nvSpPr>
        <p:spPr/>
        <p:txBody>
          <a:bodyPr/>
          <a:lstStyle/>
          <a:p>
            <a:fld id="{94702B7C-F565-1C47-90E3-321BD985AFCD}" type="slidenum">
              <a:rPr kumimoji="1" lang="zh-CN" altLang="en-US" smtClean="0"/>
              <a:pPr/>
              <a:t>32</a:t>
            </a:fld>
            <a:endParaRPr kumimoji="1" lang="zh-CN" altLang="en-US" dirty="0"/>
          </a:p>
        </p:txBody>
      </p:sp>
    </p:spTree>
    <p:extLst>
      <p:ext uri="{BB962C8B-B14F-4D97-AF65-F5344CB8AC3E}">
        <p14:creationId xmlns:p14="http://schemas.microsoft.com/office/powerpoint/2010/main" val="40136908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弧形 2">
            <a:extLst>
              <a:ext uri="{FF2B5EF4-FFF2-40B4-BE49-F238E27FC236}">
                <a16:creationId xmlns:a16="http://schemas.microsoft.com/office/drawing/2014/main" id="{EAE74442-4B3C-7CD7-D0F8-3D9994208A63}"/>
              </a:ext>
            </a:extLst>
          </p:cNvPr>
          <p:cNvSpPr>
            <a:spLocks noChangeAspect="1"/>
          </p:cNvSpPr>
          <p:nvPr/>
        </p:nvSpPr>
        <p:spPr>
          <a:xfrm>
            <a:off x="3994194" y="1942629"/>
            <a:ext cx="2148571" cy="2148571"/>
          </a:xfrm>
          <a:prstGeom prst="arc">
            <a:avLst>
              <a:gd name="adj1" fmla="val 2392"/>
              <a:gd name="adj2" fmla="val 51250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24" name="弧形 2">
            <a:extLst>
              <a:ext uri="{FF2B5EF4-FFF2-40B4-BE49-F238E27FC236}">
                <a16:creationId xmlns:a16="http://schemas.microsoft.com/office/drawing/2014/main" id="{38D38EB8-C139-89D7-8F27-DFFE8C5EC4DB}"/>
              </a:ext>
            </a:extLst>
          </p:cNvPr>
          <p:cNvSpPr>
            <a:spLocks noChangeAspect="1"/>
          </p:cNvSpPr>
          <p:nvPr/>
        </p:nvSpPr>
        <p:spPr>
          <a:xfrm>
            <a:off x="7177048" y="3908052"/>
            <a:ext cx="3488036" cy="1739467"/>
          </a:xfrm>
          <a:prstGeom prst="arc">
            <a:avLst>
              <a:gd name="adj1" fmla="val 21435811"/>
              <a:gd name="adj2" fmla="val 62248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38" name="弧形 2">
            <a:extLst>
              <a:ext uri="{FF2B5EF4-FFF2-40B4-BE49-F238E27FC236}">
                <a16:creationId xmlns:a16="http://schemas.microsoft.com/office/drawing/2014/main" id="{7357A5BA-DC14-A06C-00E4-34BABEBC309D}"/>
              </a:ext>
            </a:extLst>
          </p:cNvPr>
          <p:cNvSpPr>
            <a:spLocks noChangeAspect="1"/>
          </p:cNvSpPr>
          <p:nvPr/>
        </p:nvSpPr>
        <p:spPr>
          <a:xfrm>
            <a:off x="873418" y="2563865"/>
            <a:ext cx="2148571" cy="2148571"/>
          </a:xfrm>
          <a:prstGeom prst="arc">
            <a:avLst>
              <a:gd name="adj1" fmla="val 9351696"/>
              <a:gd name="adj2" fmla="val 15618651"/>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84514" y="4382816"/>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72009" y="4383890"/>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Learning design for </a:t>
            </a:r>
            <a:r>
              <a:rPr kumimoji="1" lang="en-US" altLang="zh-CN" b="1" i="1" dirty="0">
                <a:latin typeface="Linux Libertine" panose="02000503000000000000" pitchFamily="2" charset="0"/>
                <a:ea typeface="Linux Libertine" panose="02000503000000000000" pitchFamily="2" charset="0"/>
                <a:cs typeface="Linux Libertine" panose="02000503000000000000" pitchFamily="2" charset="0"/>
              </a:rPr>
              <a:t>generality</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65991" y="2046832"/>
            <a:ext cx="2344599" cy="1370193"/>
            <a:chOff x="9268216" y="1256766"/>
            <a:chExt cx="2110119" cy="1233159"/>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 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59382" y="2006603"/>
            <a:ext cx="2254698" cy="1429122"/>
            <a:chOff x="2606436" y="4844987"/>
            <a:chExt cx="2029210" cy="1286195"/>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 strategy</a:t>
              </a:r>
            </a:p>
          </p:txBody>
        </p:sp>
      </p:gr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13369" y="263790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31060" y="178591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47137" y="178727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686731" y="156594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sp>
        <p:nvSpPr>
          <p:cNvPr id="65" name="圆角矩形 64">
            <a:extLst>
              <a:ext uri="{FF2B5EF4-FFF2-40B4-BE49-F238E27FC236}">
                <a16:creationId xmlns:a16="http://schemas.microsoft.com/office/drawing/2014/main" id="{2BA2A94A-15BE-EB2B-8BFF-496DD7586826}"/>
              </a:ext>
            </a:extLst>
          </p:cNvPr>
          <p:cNvSpPr/>
          <p:nvPr/>
        </p:nvSpPr>
        <p:spPr>
          <a:xfrm>
            <a:off x="2288055" y="1604158"/>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Online selection</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61076" y="205080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56645" y="196688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9">
              <a:alphaModFix am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293651" y="302261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16019" y="2650460"/>
            <a:ext cx="690115" cy="2790"/>
          </a:xfrm>
          <a:prstGeom prst="straightConnector1">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15399" y="229691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Matching</a:t>
            </a:r>
            <a:endParaRPr lang="zh-CN" altLang="en-US" b="1" dirty="0">
              <a:solidFill>
                <a:schemeClr val="bg1"/>
              </a:solidFill>
              <a:latin typeface="Linux Libertine" panose="02000503000000000000" pitchFamily="2" charset="0"/>
              <a:cs typeface="Linux Libertine" panose="02000503000000000000" pitchFamily="2" charset="0"/>
            </a:endParaRPr>
          </a:p>
        </p:txBody>
      </p:sp>
      <p:grpSp>
        <p:nvGrpSpPr>
          <p:cNvPr id="3" name="组合 2">
            <a:extLst>
              <a:ext uri="{FF2B5EF4-FFF2-40B4-BE49-F238E27FC236}">
                <a16:creationId xmlns:a16="http://schemas.microsoft.com/office/drawing/2014/main" id="{19A59A2C-9DA2-293F-2EA4-687F877B24F4}"/>
              </a:ext>
            </a:extLst>
          </p:cNvPr>
          <p:cNvGrpSpPr/>
          <p:nvPr/>
        </p:nvGrpSpPr>
        <p:grpSpPr>
          <a:xfrm>
            <a:off x="7225870" y="4923905"/>
            <a:ext cx="1830971" cy="1754687"/>
            <a:chOff x="1724494" y="1879884"/>
            <a:chExt cx="1830971" cy="1754687"/>
          </a:xfrm>
        </p:grpSpPr>
        <p:pic>
          <p:nvPicPr>
            <p:cNvPr id="4" name="内容占位符 4">
              <a:extLst>
                <a:ext uri="{FF2B5EF4-FFF2-40B4-BE49-F238E27FC236}">
                  <a16:creationId xmlns:a16="http://schemas.microsoft.com/office/drawing/2014/main" id="{133FBC8F-F960-06EE-E8F5-5888A49F02C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059389" y="1879884"/>
              <a:ext cx="1161182" cy="1161182"/>
            </a:xfrm>
            <a:prstGeom prst="rect">
              <a:avLst/>
            </a:prstGeom>
          </p:spPr>
        </p:pic>
        <p:sp>
          <p:nvSpPr>
            <p:cNvPr id="5" name="文本框 4">
              <a:extLst>
                <a:ext uri="{FF2B5EF4-FFF2-40B4-BE49-F238E27FC236}">
                  <a16:creationId xmlns:a16="http://schemas.microsoft.com/office/drawing/2014/main" id="{5F57EB39-57D8-8FE6-57B1-EEE58BB2A420}"/>
                </a:ext>
              </a:extLst>
            </p:cNvPr>
            <p:cNvSpPr txBox="1"/>
            <p:nvPr/>
          </p:nvSpPr>
          <p:spPr>
            <a:xfrm>
              <a:off x="1724494" y="2926685"/>
              <a:ext cx="1830971"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Bayesian network</a:t>
              </a:r>
            </a:p>
          </p:txBody>
        </p:sp>
      </p:grpSp>
      <p:grpSp>
        <p:nvGrpSpPr>
          <p:cNvPr id="6" name="组合 5">
            <a:extLst>
              <a:ext uri="{FF2B5EF4-FFF2-40B4-BE49-F238E27FC236}">
                <a16:creationId xmlns:a16="http://schemas.microsoft.com/office/drawing/2014/main" id="{A1ABD41D-4437-28A8-D045-A1CEDAEAC5B3}"/>
              </a:ext>
            </a:extLst>
          </p:cNvPr>
          <p:cNvGrpSpPr/>
          <p:nvPr/>
        </p:nvGrpSpPr>
        <p:grpSpPr>
          <a:xfrm>
            <a:off x="3233266" y="5028905"/>
            <a:ext cx="1830971" cy="1471453"/>
            <a:chOff x="1815790" y="1833367"/>
            <a:chExt cx="1830971" cy="1471453"/>
          </a:xfrm>
        </p:grpSpPr>
        <p:pic>
          <p:nvPicPr>
            <p:cNvPr id="11" name="内容占位符 4">
              <a:extLst>
                <a:ext uri="{FF2B5EF4-FFF2-40B4-BE49-F238E27FC236}">
                  <a16:creationId xmlns:a16="http://schemas.microsoft.com/office/drawing/2014/main" id="{FCF04857-4F2D-5842-9D6D-00F74A534DED}"/>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191948" y="1833367"/>
              <a:ext cx="1074381" cy="1074381"/>
            </a:xfrm>
            <a:prstGeom prst="rect">
              <a:avLst/>
            </a:prstGeom>
          </p:spPr>
        </p:pic>
        <p:sp>
          <p:nvSpPr>
            <p:cNvPr id="18" name="文本框 17">
              <a:extLst>
                <a:ext uri="{FF2B5EF4-FFF2-40B4-BE49-F238E27FC236}">
                  <a16:creationId xmlns:a16="http://schemas.microsoft.com/office/drawing/2014/main" id="{08B342F0-949B-5756-5C41-7E1AE8BA8BF1}"/>
                </a:ext>
              </a:extLst>
            </p:cNvPr>
            <p:cNvSpPr txBox="1"/>
            <p:nvPr/>
          </p:nvSpPr>
          <p:spPr>
            <a:xfrm>
              <a:off x="1815790" y="2904710"/>
              <a:ext cx="1830971" cy="40011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User</a:t>
              </a:r>
            </a:p>
          </p:txBody>
        </p:sp>
      </p:grpSp>
      <p:cxnSp>
        <p:nvCxnSpPr>
          <p:cNvPr id="19" name="直接箭头连接符 120">
            <a:extLst>
              <a:ext uri="{FF2B5EF4-FFF2-40B4-BE49-F238E27FC236}">
                <a16:creationId xmlns:a16="http://schemas.microsoft.com/office/drawing/2014/main" id="{D5366A63-B221-2CAF-7B97-2C665105828C}"/>
              </a:ext>
            </a:extLst>
          </p:cNvPr>
          <p:cNvCxnSpPr>
            <a:cxnSpLocks/>
          </p:cNvCxnSpPr>
          <p:nvPr/>
        </p:nvCxnSpPr>
        <p:spPr>
          <a:xfrm flipH="1">
            <a:off x="5145550" y="5754649"/>
            <a:ext cx="2012245" cy="0"/>
          </a:xfrm>
          <a:prstGeom prst="straightConnector1">
            <a:avLst/>
          </a:prstGeom>
          <a:noFill/>
          <a:ln w="50800" cap="flat" cmpd="sng" algn="ctr">
            <a:solidFill>
              <a:schemeClr val="accent6"/>
            </a:solidFill>
            <a:prstDash val="solid"/>
            <a:miter lim="800000"/>
            <a:tailEnd type="triangle"/>
          </a:ln>
          <a:effectLst/>
        </p:spPr>
      </p:cxnSp>
      <p:cxnSp>
        <p:nvCxnSpPr>
          <p:cNvPr id="20" name="直接箭头连接符 120">
            <a:extLst>
              <a:ext uri="{FF2B5EF4-FFF2-40B4-BE49-F238E27FC236}">
                <a16:creationId xmlns:a16="http://schemas.microsoft.com/office/drawing/2014/main" id="{83A0DF89-DAC8-0629-9CEC-1AEEB559E342}"/>
              </a:ext>
            </a:extLst>
          </p:cNvPr>
          <p:cNvCxnSpPr>
            <a:cxnSpLocks/>
          </p:cNvCxnSpPr>
          <p:nvPr/>
        </p:nvCxnSpPr>
        <p:spPr>
          <a:xfrm>
            <a:off x="5233009" y="6029977"/>
            <a:ext cx="1924786" cy="0"/>
          </a:xfrm>
          <a:prstGeom prst="straightConnector1">
            <a:avLst/>
          </a:prstGeom>
          <a:noFill/>
          <a:ln w="50800" cap="flat" cmpd="sng" algn="ctr">
            <a:solidFill>
              <a:schemeClr val="accent1"/>
            </a:solidFill>
            <a:prstDash val="solid"/>
            <a:miter lim="800000"/>
            <a:tailEnd type="triangle"/>
          </a:ln>
          <a:effectLst/>
        </p:spPr>
      </p:cxnSp>
      <p:sp>
        <p:nvSpPr>
          <p:cNvPr id="21" name="圆角矩形 20">
            <a:extLst>
              <a:ext uri="{FF2B5EF4-FFF2-40B4-BE49-F238E27FC236}">
                <a16:creationId xmlns:a16="http://schemas.microsoft.com/office/drawing/2014/main" id="{D711CC9E-53C1-D52F-54A1-E89EDABDE63E}"/>
              </a:ext>
            </a:extLst>
          </p:cNvPr>
          <p:cNvSpPr/>
          <p:nvPr/>
        </p:nvSpPr>
        <p:spPr>
          <a:xfrm>
            <a:off x="5543386" y="6029977"/>
            <a:ext cx="1325563" cy="408623"/>
          </a:xfrm>
          <a:prstGeom prst="roundRect">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Feedback</a:t>
            </a:r>
            <a:endPar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2" name="圆角矩形 21">
            <a:extLst>
              <a:ext uri="{FF2B5EF4-FFF2-40B4-BE49-F238E27FC236}">
                <a16:creationId xmlns:a16="http://schemas.microsoft.com/office/drawing/2014/main" id="{1A94F805-AD30-4B0D-6905-29E0AB1A8DC8}"/>
              </a:ext>
            </a:extLst>
          </p:cNvPr>
          <p:cNvSpPr/>
          <p:nvPr/>
        </p:nvSpPr>
        <p:spPr>
          <a:xfrm>
            <a:off x="5532620" y="5124075"/>
            <a:ext cx="1325563" cy="622557"/>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Ranked alarms</a:t>
            </a:r>
          </a:p>
        </p:txBody>
      </p:sp>
      <p:sp>
        <p:nvSpPr>
          <p:cNvPr id="23" name="圆角矩形 22">
            <a:extLst>
              <a:ext uri="{FF2B5EF4-FFF2-40B4-BE49-F238E27FC236}">
                <a16:creationId xmlns:a16="http://schemas.microsoft.com/office/drawing/2014/main" id="{CFD39643-AC36-5092-0BCE-471F3CD1ADBB}"/>
              </a:ext>
            </a:extLst>
          </p:cNvPr>
          <p:cNvSpPr/>
          <p:nvPr/>
        </p:nvSpPr>
        <p:spPr>
          <a:xfrm>
            <a:off x="2859113" y="4923905"/>
            <a:ext cx="6367490" cy="17546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5" name="圆角矩形 24">
            <a:extLst>
              <a:ext uri="{FF2B5EF4-FFF2-40B4-BE49-F238E27FC236}">
                <a16:creationId xmlns:a16="http://schemas.microsoft.com/office/drawing/2014/main" id="{201B40E1-E459-34A5-4AFF-A4B4856E1809}"/>
              </a:ext>
            </a:extLst>
          </p:cNvPr>
          <p:cNvSpPr/>
          <p:nvPr/>
        </p:nvSpPr>
        <p:spPr>
          <a:xfrm>
            <a:off x="2145271" y="5215901"/>
            <a:ext cx="1352659" cy="1123712"/>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a:t>
            </a:r>
            <a:r>
              <a:rPr lang="zh-CN" altLang="en-US"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program analysis</a:t>
            </a:r>
          </a:p>
        </p:txBody>
      </p:sp>
      <p:sp>
        <p:nvSpPr>
          <p:cNvPr id="26" name="矩形 25">
            <a:extLst>
              <a:ext uri="{FF2B5EF4-FFF2-40B4-BE49-F238E27FC236}">
                <a16:creationId xmlns:a16="http://schemas.microsoft.com/office/drawing/2014/main" id="{1B2C44CE-379A-50BA-D13A-785604748434}"/>
              </a:ext>
            </a:extLst>
          </p:cNvPr>
          <p:cNvSpPr/>
          <p:nvPr/>
        </p:nvSpPr>
        <p:spPr>
          <a:xfrm>
            <a:off x="5224955" y="1534007"/>
            <a:ext cx="6128844" cy="2374044"/>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7" name="矩形 26">
            <a:extLst>
              <a:ext uri="{FF2B5EF4-FFF2-40B4-BE49-F238E27FC236}">
                <a16:creationId xmlns:a16="http://schemas.microsoft.com/office/drawing/2014/main" id="{F2D381BD-346D-65EC-E82A-9137CE8D1D33}"/>
              </a:ext>
            </a:extLst>
          </p:cNvPr>
          <p:cNvSpPr/>
          <p:nvPr/>
        </p:nvSpPr>
        <p:spPr>
          <a:xfrm>
            <a:off x="419164" y="4774787"/>
            <a:ext cx="11574006" cy="2078917"/>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9" name="矩形 28">
            <a:extLst>
              <a:ext uri="{FF2B5EF4-FFF2-40B4-BE49-F238E27FC236}">
                <a16:creationId xmlns:a16="http://schemas.microsoft.com/office/drawing/2014/main" id="{88A9C179-F41D-9813-29A6-96AC71256B0A}"/>
              </a:ext>
            </a:extLst>
          </p:cNvPr>
          <p:cNvSpPr/>
          <p:nvPr/>
        </p:nvSpPr>
        <p:spPr>
          <a:xfrm>
            <a:off x="465660" y="1409750"/>
            <a:ext cx="4887847" cy="640023"/>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0" name="矩形 29">
            <a:extLst>
              <a:ext uri="{FF2B5EF4-FFF2-40B4-BE49-F238E27FC236}">
                <a16:creationId xmlns:a16="http://schemas.microsoft.com/office/drawing/2014/main" id="{6ADC61E9-5A04-25C3-37BC-3315EE4C899E}"/>
              </a:ext>
            </a:extLst>
          </p:cNvPr>
          <p:cNvSpPr/>
          <p:nvPr/>
        </p:nvSpPr>
        <p:spPr>
          <a:xfrm>
            <a:off x="3014332" y="2100080"/>
            <a:ext cx="336512" cy="810848"/>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8" name="矩形 27">
            <a:extLst>
              <a:ext uri="{FF2B5EF4-FFF2-40B4-BE49-F238E27FC236}">
                <a16:creationId xmlns:a16="http://schemas.microsoft.com/office/drawing/2014/main" id="{CF1C50CC-50FA-44AE-556C-7D43F3C6F346}"/>
              </a:ext>
            </a:extLst>
          </p:cNvPr>
          <p:cNvSpPr/>
          <p:nvPr/>
        </p:nvSpPr>
        <p:spPr>
          <a:xfrm>
            <a:off x="5062779" y="2298607"/>
            <a:ext cx="165326" cy="810848"/>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1" name="矩形 30">
            <a:extLst>
              <a:ext uri="{FF2B5EF4-FFF2-40B4-BE49-F238E27FC236}">
                <a16:creationId xmlns:a16="http://schemas.microsoft.com/office/drawing/2014/main" id="{456C9639-7D89-2498-16EF-8CE562587E8F}"/>
              </a:ext>
            </a:extLst>
          </p:cNvPr>
          <p:cNvSpPr/>
          <p:nvPr/>
        </p:nvSpPr>
        <p:spPr>
          <a:xfrm>
            <a:off x="529757" y="2066814"/>
            <a:ext cx="3338164" cy="2810105"/>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2" name="矩形 31">
            <a:extLst>
              <a:ext uri="{FF2B5EF4-FFF2-40B4-BE49-F238E27FC236}">
                <a16:creationId xmlns:a16="http://schemas.microsoft.com/office/drawing/2014/main" id="{EC527BF4-E02D-8D69-18BD-0EA496CC4BC7}"/>
              </a:ext>
            </a:extLst>
          </p:cNvPr>
          <p:cNvSpPr/>
          <p:nvPr/>
        </p:nvSpPr>
        <p:spPr>
          <a:xfrm>
            <a:off x="3867921" y="3650382"/>
            <a:ext cx="1360184" cy="1325161"/>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9" name="矩形 38">
            <a:extLst>
              <a:ext uri="{FF2B5EF4-FFF2-40B4-BE49-F238E27FC236}">
                <a16:creationId xmlns:a16="http://schemas.microsoft.com/office/drawing/2014/main" id="{FB642133-E143-8944-45C3-61D577604A7A}"/>
              </a:ext>
            </a:extLst>
          </p:cNvPr>
          <p:cNvSpPr/>
          <p:nvPr/>
        </p:nvSpPr>
        <p:spPr>
          <a:xfrm>
            <a:off x="5228105" y="3869867"/>
            <a:ext cx="6434138" cy="928872"/>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0" name="文本框 39">
            <a:extLst>
              <a:ext uri="{FF2B5EF4-FFF2-40B4-BE49-F238E27FC236}">
                <a16:creationId xmlns:a16="http://schemas.microsoft.com/office/drawing/2014/main" id="{FAABCF5B-B3DF-D0A1-B6DD-4D71F368D9BF}"/>
              </a:ext>
            </a:extLst>
          </p:cNvPr>
          <p:cNvSpPr txBox="1"/>
          <p:nvPr/>
        </p:nvSpPr>
        <p:spPr>
          <a:xfrm>
            <a:off x="3209111" y="5082111"/>
            <a:ext cx="5994112" cy="830997"/>
          </a:xfrm>
          <a:prstGeom prst="rect">
            <a:avLst/>
          </a:prstGeom>
          <a:noFill/>
        </p:spPr>
        <p:txBody>
          <a:bodyPr wrap="square" rtlCol="0">
            <a:spAutoFit/>
          </a:bodyPr>
          <a:lstStyle/>
          <a:p>
            <a:pPr algn="ct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As long as we can extract derivations graphs of a given analysis, </a:t>
            </a:r>
            <a:r>
              <a:rPr kumimoji="1" lang="en-US" altLang="zh-CN" sz="2400" dirty="0">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can apply</a:t>
            </a:r>
            <a:endParaRPr kumimoji="1" lang="zh-CN" altLang="en-US" sz="2400" dirty="0">
              <a:latin typeface="Linux Libertine" panose="02000503000000000000" pitchFamily="2" charset="0"/>
              <a:cs typeface="Linux Libertine" panose="02000503000000000000" pitchFamily="2" charset="0"/>
            </a:endParaRPr>
          </a:p>
        </p:txBody>
      </p:sp>
      <p:sp>
        <p:nvSpPr>
          <p:cNvPr id="41" name="圆角矩形 40">
            <a:extLst>
              <a:ext uri="{FF2B5EF4-FFF2-40B4-BE49-F238E27FC236}">
                <a16:creationId xmlns:a16="http://schemas.microsoft.com/office/drawing/2014/main" id="{ECA9AAF6-D843-0D40-1C92-4B676D5700D2}"/>
              </a:ext>
            </a:extLst>
          </p:cNvPr>
          <p:cNvSpPr/>
          <p:nvPr/>
        </p:nvSpPr>
        <p:spPr>
          <a:xfrm>
            <a:off x="4007487" y="4336702"/>
            <a:ext cx="4530587" cy="578882"/>
          </a:xfrm>
          <a:prstGeom prst="roundRect">
            <a:avLst/>
          </a:prstGeom>
          <a:solidFill>
            <a:schemeClr val="accent6"/>
          </a:solidFill>
        </p:spPr>
        <p:txBody>
          <a:bodyPr wrap="square" rtlCol="0">
            <a:spAutoFit/>
          </a:bodyPr>
          <a:lstStyle/>
          <a:p>
            <a:pPr algn="ctr"/>
            <a:r>
              <a:rPr lang="en-US" altLang="zh-CN" sz="2800" b="1" dirty="0">
                <a:solidFill>
                  <a:schemeClr val="bg1"/>
                </a:solidFill>
                <a:latin typeface="Linux Libertine" panose="02000503000000000000" pitchFamily="2" charset="0"/>
                <a:cs typeface="Linux Libertine" panose="02000503000000000000" pitchFamily="2" charset="0"/>
              </a:rPr>
              <a:t>Graph-based properties</a:t>
            </a:r>
          </a:p>
        </p:txBody>
      </p:sp>
      <p:sp>
        <p:nvSpPr>
          <p:cNvPr id="35" name="灯片编号占位符 34">
            <a:extLst>
              <a:ext uri="{FF2B5EF4-FFF2-40B4-BE49-F238E27FC236}">
                <a16:creationId xmlns:a16="http://schemas.microsoft.com/office/drawing/2014/main" id="{29851BE4-2B95-8550-92FD-0E99FFE3A82F}"/>
              </a:ext>
            </a:extLst>
          </p:cNvPr>
          <p:cNvSpPr>
            <a:spLocks noGrp="1"/>
          </p:cNvSpPr>
          <p:nvPr>
            <p:ph type="sldNum" sz="quarter" idx="4"/>
          </p:nvPr>
        </p:nvSpPr>
        <p:spPr/>
        <p:txBody>
          <a:bodyPr/>
          <a:lstStyle/>
          <a:p>
            <a:fld id="{94702B7C-F565-1C47-90E3-321BD985AFCD}" type="slidenum">
              <a:rPr kumimoji="1" lang="zh-CN" altLang="en-US" smtClean="0"/>
              <a:pPr/>
              <a:t>33</a:t>
            </a:fld>
            <a:endParaRPr kumimoji="1" lang="zh-CN" altLang="en-US" dirty="0"/>
          </a:p>
        </p:txBody>
      </p:sp>
    </p:spTree>
    <p:extLst>
      <p:ext uri="{BB962C8B-B14F-4D97-AF65-F5344CB8AC3E}">
        <p14:creationId xmlns:p14="http://schemas.microsoft.com/office/powerpoint/2010/main" val="234299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 name="弧形 2">
            <a:extLst>
              <a:ext uri="{FF2B5EF4-FFF2-40B4-BE49-F238E27FC236}">
                <a16:creationId xmlns:a16="http://schemas.microsoft.com/office/drawing/2014/main" id="{EAE74442-4B3C-7CD7-D0F8-3D9994208A63}"/>
              </a:ext>
            </a:extLst>
          </p:cNvPr>
          <p:cNvSpPr>
            <a:spLocks noChangeAspect="1"/>
          </p:cNvSpPr>
          <p:nvPr/>
        </p:nvSpPr>
        <p:spPr>
          <a:xfrm>
            <a:off x="3994194" y="1942629"/>
            <a:ext cx="2148571" cy="2148571"/>
          </a:xfrm>
          <a:prstGeom prst="arc">
            <a:avLst>
              <a:gd name="adj1" fmla="val 2392"/>
              <a:gd name="adj2" fmla="val 51250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24" name="弧形 2">
            <a:extLst>
              <a:ext uri="{FF2B5EF4-FFF2-40B4-BE49-F238E27FC236}">
                <a16:creationId xmlns:a16="http://schemas.microsoft.com/office/drawing/2014/main" id="{38D38EB8-C139-89D7-8F27-DFFE8C5EC4DB}"/>
              </a:ext>
            </a:extLst>
          </p:cNvPr>
          <p:cNvSpPr>
            <a:spLocks noChangeAspect="1"/>
          </p:cNvSpPr>
          <p:nvPr/>
        </p:nvSpPr>
        <p:spPr>
          <a:xfrm>
            <a:off x="7177048" y="3908052"/>
            <a:ext cx="3488036" cy="1739467"/>
          </a:xfrm>
          <a:prstGeom prst="arc">
            <a:avLst>
              <a:gd name="adj1" fmla="val 21435811"/>
              <a:gd name="adj2" fmla="val 6224870"/>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sp>
        <p:nvSpPr>
          <p:cNvPr id="38" name="弧形 2">
            <a:extLst>
              <a:ext uri="{FF2B5EF4-FFF2-40B4-BE49-F238E27FC236}">
                <a16:creationId xmlns:a16="http://schemas.microsoft.com/office/drawing/2014/main" id="{7357A5BA-DC14-A06C-00E4-34BABEBC309D}"/>
              </a:ext>
            </a:extLst>
          </p:cNvPr>
          <p:cNvSpPr>
            <a:spLocks noChangeAspect="1"/>
          </p:cNvSpPr>
          <p:nvPr/>
        </p:nvSpPr>
        <p:spPr>
          <a:xfrm>
            <a:off x="873418" y="2563865"/>
            <a:ext cx="2148571" cy="2148571"/>
          </a:xfrm>
          <a:prstGeom prst="arc">
            <a:avLst>
              <a:gd name="adj1" fmla="val 9351696"/>
              <a:gd name="adj2" fmla="val 15618651"/>
            </a:avLst>
          </a:prstGeom>
          <a:noFill/>
          <a:ln w="50800" cap="flat" cmpd="sng" algn="ctr">
            <a:solidFill>
              <a:schemeClr val="accent6"/>
            </a:solidFill>
            <a:prstDash val="solid"/>
            <a:miter lim="800000"/>
            <a:tailEnd type="triangle"/>
          </a:ln>
          <a:effectLst/>
        </p:spPr>
        <p:txBody>
          <a:bodyPr rtlCol="0" anchor="ctr"/>
          <a:lstStyle/>
          <a:p>
            <a:pPr algn="ctr"/>
            <a:endParaRPr lang="zh-CN" altLang="en-US" sz="1701"/>
          </a:p>
        </p:txBody>
      </p:sp>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84514" y="4382816"/>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72009" y="4383890"/>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Our learning-based approach: </a:t>
            </a:r>
            <a:r>
              <a:rPr kumimoji="1" lang="en-US" altLang="zh-CN" b="1" dirty="0">
                <a:latin typeface="LINUX BIOLINUM CAPITALS" panose="02000503000000000000" pitchFamily="2" charset="0"/>
                <a:ea typeface="LINUX BIOLINUM CAPITALS" panose="02000503000000000000" pitchFamily="2" charset="0"/>
                <a:cs typeface="LINUX BIOLINUM CAPITALS" panose="02000503000000000000" pitchFamily="2" charset="0"/>
              </a:rPr>
              <a:t>BinGraph</a:t>
            </a:r>
            <a:endParaRPr kumimoji="1" lang="zh-CN" altLang="en-US" dirty="0">
              <a:latin typeface="LINUX BIOLINUM CAPITALS" panose="02000503000000000000" pitchFamily="2" charset="0"/>
              <a:cs typeface="LINUX BIOLINUM CAPITALS" panose="02000503000000000000" pitchFamily="2" charset="0"/>
            </a:endParaRPr>
          </a:p>
        </p:txBody>
      </p:sp>
      <p:sp>
        <p:nvSpPr>
          <p:cNvPr id="7" name="圆角矩形 6">
            <a:extLst>
              <a:ext uri="{FF2B5EF4-FFF2-40B4-BE49-F238E27FC236}">
                <a16:creationId xmlns:a16="http://schemas.microsoft.com/office/drawing/2014/main" id="{C633B4B7-86DA-9865-C083-FD03578B2D36}"/>
              </a:ext>
            </a:extLst>
          </p:cNvPr>
          <p:cNvSpPr/>
          <p:nvPr/>
        </p:nvSpPr>
        <p:spPr>
          <a:xfrm>
            <a:off x="922770" y="404926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315727"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328232" y="4052305"/>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719198" y="405123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65991" y="2046832"/>
            <a:ext cx="2344599" cy="1370193"/>
            <a:chOff x="9268216" y="1256766"/>
            <a:chExt cx="2110119" cy="1233159"/>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 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59382" y="2006603"/>
            <a:ext cx="2254698" cy="1429122"/>
            <a:chOff x="2606436" y="4844987"/>
            <a:chExt cx="2029210" cy="1286195"/>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 strategy</a:t>
              </a:r>
            </a:p>
          </p:txBody>
        </p:sp>
      </p:gr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13369" y="263790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31060" y="178591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47137" y="178727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686731" y="156594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sp>
        <p:nvSpPr>
          <p:cNvPr id="65" name="圆角矩形 64">
            <a:extLst>
              <a:ext uri="{FF2B5EF4-FFF2-40B4-BE49-F238E27FC236}">
                <a16:creationId xmlns:a16="http://schemas.microsoft.com/office/drawing/2014/main" id="{2BA2A94A-15BE-EB2B-8BFF-496DD7586826}"/>
              </a:ext>
            </a:extLst>
          </p:cNvPr>
          <p:cNvSpPr/>
          <p:nvPr/>
        </p:nvSpPr>
        <p:spPr>
          <a:xfrm>
            <a:off x="2288055" y="1604158"/>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Online selection</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61076" y="205080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56645" y="196688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9">
              <a:alphaModFix am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293651" y="302261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16019" y="2650460"/>
            <a:ext cx="690115" cy="2790"/>
          </a:xfrm>
          <a:prstGeom prst="straightConnector1">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15399" y="229691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Matching</a:t>
            </a:r>
            <a:endParaRPr lang="zh-CN" altLang="en-US" b="1" dirty="0">
              <a:solidFill>
                <a:schemeClr val="bg1"/>
              </a:solidFill>
              <a:latin typeface="Linux Libertine" panose="02000503000000000000" pitchFamily="2" charset="0"/>
              <a:cs typeface="Linux Libertine" panose="02000503000000000000" pitchFamily="2" charset="0"/>
            </a:endParaRPr>
          </a:p>
        </p:txBody>
      </p:sp>
      <p:grpSp>
        <p:nvGrpSpPr>
          <p:cNvPr id="3" name="组合 2">
            <a:extLst>
              <a:ext uri="{FF2B5EF4-FFF2-40B4-BE49-F238E27FC236}">
                <a16:creationId xmlns:a16="http://schemas.microsoft.com/office/drawing/2014/main" id="{19A59A2C-9DA2-293F-2EA4-687F877B24F4}"/>
              </a:ext>
            </a:extLst>
          </p:cNvPr>
          <p:cNvGrpSpPr/>
          <p:nvPr/>
        </p:nvGrpSpPr>
        <p:grpSpPr>
          <a:xfrm>
            <a:off x="7225870" y="4923905"/>
            <a:ext cx="1830971" cy="1754687"/>
            <a:chOff x="1724494" y="1879884"/>
            <a:chExt cx="1830971" cy="1754687"/>
          </a:xfrm>
        </p:grpSpPr>
        <p:pic>
          <p:nvPicPr>
            <p:cNvPr id="4" name="内容占位符 4">
              <a:extLst>
                <a:ext uri="{FF2B5EF4-FFF2-40B4-BE49-F238E27FC236}">
                  <a16:creationId xmlns:a16="http://schemas.microsoft.com/office/drawing/2014/main" id="{133FBC8F-F960-06EE-E8F5-5888A49F02C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059389" y="1879884"/>
              <a:ext cx="1161182" cy="1161182"/>
            </a:xfrm>
            <a:prstGeom prst="rect">
              <a:avLst/>
            </a:prstGeom>
          </p:spPr>
        </p:pic>
        <p:sp>
          <p:nvSpPr>
            <p:cNvPr id="5" name="文本框 4">
              <a:extLst>
                <a:ext uri="{FF2B5EF4-FFF2-40B4-BE49-F238E27FC236}">
                  <a16:creationId xmlns:a16="http://schemas.microsoft.com/office/drawing/2014/main" id="{5F57EB39-57D8-8FE6-57B1-EEE58BB2A420}"/>
                </a:ext>
              </a:extLst>
            </p:cNvPr>
            <p:cNvSpPr txBox="1"/>
            <p:nvPr/>
          </p:nvSpPr>
          <p:spPr>
            <a:xfrm>
              <a:off x="1724494" y="2926685"/>
              <a:ext cx="1830971"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Bayesian network</a:t>
              </a:r>
            </a:p>
          </p:txBody>
        </p:sp>
      </p:grpSp>
      <p:grpSp>
        <p:nvGrpSpPr>
          <p:cNvPr id="6" name="组合 5">
            <a:extLst>
              <a:ext uri="{FF2B5EF4-FFF2-40B4-BE49-F238E27FC236}">
                <a16:creationId xmlns:a16="http://schemas.microsoft.com/office/drawing/2014/main" id="{A1ABD41D-4437-28A8-D045-A1CEDAEAC5B3}"/>
              </a:ext>
            </a:extLst>
          </p:cNvPr>
          <p:cNvGrpSpPr/>
          <p:nvPr/>
        </p:nvGrpSpPr>
        <p:grpSpPr>
          <a:xfrm>
            <a:off x="3233266" y="5028905"/>
            <a:ext cx="1830971" cy="1471453"/>
            <a:chOff x="1815790" y="1833367"/>
            <a:chExt cx="1830971" cy="1471453"/>
          </a:xfrm>
        </p:grpSpPr>
        <p:pic>
          <p:nvPicPr>
            <p:cNvPr id="11" name="内容占位符 4">
              <a:extLst>
                <a:ext uri="{FF2B5EF4-FFF2-40B4-BE49-F238E27FC236}">
                  <a16:creationId xmlns:a16="http://schemas.microsoft.com/office/drawing/2014/main" id="{FCF04857-4F2D-5842-9D6D-00F74A534DED}"/>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191948" y="1833367"/>
              <a:ext cx="1074381" cy="1074381"/>
            </a:xfrm>
            <a:prstGeom prst="rect">
              <a:avLst/>
            </a:prstGeom>
          </p:spPr>
        </p:pic>
        <p:sp>
          <p:nvSpPr>
            <p:cNvPr id="18" name="文本框 17">
              <a:extLst>
                <a:ext uri="{FF2B5EF4-FFF2-40B4-BE49-F238E27FC236}">
                  <a16:creationId xmlns:a16="http://schemas.microsoft.com/office/drawing/2014/main" id="{08B342F0-949B-5756-5C41-7E1AE8BA8BF1}"/>
                </a:ext>
              </a:extLst>
            </p:cNvPr>
            <p:cNvSpPr txBox="1"/>
            <p:nvPr/>
          </p:nvSpPr>
          <p:spPr>
            <a:xfrm>
              <a:off x="1815790" y="2904710"/>
              <a:ext cx="1830971" cy="40011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User</a:t>
              </a:r>
            </a:p>
          </p:txBody>
        </p:sp>
      </p:grpSp>
      <p:cxnSp>
        <p:nvCxnSpPr>
          <p:cNvPr id="19" name="直接箭头连接符 120">
            <a:extLst>
              <a:ext uri="{FF2B5EF4-FFF2-40B4-BE49-F238E27FC236}">
                <a16:creationId xmlns:a16="http://schemas.microsoft.com/office/drawing/2014/main" id="{D5366A63-B221-2CAF-7B97-2C665105828C}"/>
              </a:ext>
            </a:extLst>
          </p:cNvPr>
          <p:cNvCxnSpPr>
            <a:cxnSpLocks/>
          </p:cNvCxnSpPr>
          <p:nvPr/>
        </p:nvCxnSpPr>
        <p:spPr>
          <a:xfrm flipH="1">
            <a:off x="5145550" y="5754649"/>
            <a:ext cx="2012245" cy="0"/>
          </a:xfrm>
          <a:prstGeom prst="straightConnector1">
            <a:avLst/>
          </a:prstGeom>
          <a:noFill/>
          <a:ln w="50800" cap="flat" cmpd="sng" algn="ctr">
            <a:solidFill>
              <a:schemeClr val="accent6"/>
            </a:solidFill>
            <a:prstDash val="solid"/>
            <a:miter lim="800000"/>
            <a:tailEnd type="triangle"/>
          </a:ln>
          <a:effectLst/>
        </p:spPr>
      </p:cxnSp>
      <p:cxnSp>
        <p:nvCxnSpPr>
          <p:cNvPr id="20" name="直接箭头连接符 120">
            <a:extLst>
              <a:ext uri="{FF2B5EF4-FFF2-40B4-BE49-F238E27FC236}">
                <a16:creationId xmlns:a16="http://schemas.microsoft.com/office/drawing/2014/main" id="{83A0DF89-DAC8-0629-9CEC-1AEEB559E342}"/>
              </a:ext>
            </a:extLst>
          </p:cNvPr>
          <p:cNvCxnSpPr>
            <a:cxnSpLocks/>
          </p:cNvCxnSpPr>
          <p:nvPr/>
        </p:nvCxnSpPr>
        <p:spPr>
          <a:xfrm>
            <a:off x="5233009" y="6029977"/>
            <a:ext cx="1924786" cy="0"/>
          </a:xfrm>
          <a:prstGeom prst="straightConnector1">
            <a:avLst/>
          </a:prstGeom>
          <a:noFill/>
          <a:ln w="50800" cap="flat" cmpd="sng" algn="ctr">
            <a:solidFill>
              <a:schemeClr val="accent1"/>
            </a:solidFill>
            <a:prstDash val="solid"/>
            <a:miter lim="800000"/>
            <a:tailEnd type="triangle"/>
          </a:ln>
          <a:effectLst/>
        </p:spPr>
      </p:cxnSp>
      <p:sp>
        <p:nvSpPr>
          <p:cNvPr id="21" name="圆角矩形 20">
            <a:extLst>
              <a:ext uri="{FF2B5EF4-FFF2-40B4-BE49-F238E27FC236}">
                <a16:creationId xmlns:a16="http://schemas.microsoft.com/office/drawing/2014/main" id="{D711CC9E-53C1-D52F-54A1-E89EDABDE63E}"/>
              </a:ext>
            </a:extLst>
          </p:cNvPr>
          <p:cNvSpPr/>
          <p:nvPr/>
        </p:nvSpPr>
        <p:spPr>
          <a:xfrm>
            <a:off x="5543386" y="6029977"/>
            <a:ext cx="1325563" cy="408623"/>
          </a:xfrm>
          <a:prstGeom prst="roundRect">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Feedback</a:t>
            </a:r>
            <a:endPar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2" name="圆角矩形 21">
            <a:extLst>
              <a:ext uri="{FF2B5EF4-FFF2-40B4-BE49-F238E27FC236}">
                <a16:creationId xmlns:a16="http://schemas.microsoft.com/office/drawing/2014/main" id="{1A94F805-AD30-4B0D-6905-29E0AB1A8DC8}"/>
              </a:ext>
            </a:extLst>
          </p:cNvPr>
          <p:cNvSpPr/>
          <p:nvPr/>
        </p:nvSpPr>
        <p:spPr>
          <a:xfrm>
            <a:off x="5532620" y="5124075"/>
            <a:ext cx="1325563" cy="622557"/>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Ranked alarms</a:t>
            </a:r>
          </a:p>
        </p:txBody>
      </p:sp>
      <p:sp>
        <p:nvSpPr>
          <p:cNvPr id="23" name="圆角矩形 22">
            <a:extLst>
              <a:ext uri="{FF2B5EF4-FFF2-40B4-BE49-F238E27FC236}">
                <a16:creationId xmlns:a16="http://schemas.microsoft.com/office/drawing/2014/main" id="{CFD39643-AC36-5092-0BCE-471F3CD1ADBB}"/>
              </a:ext>
            </a:extLst>
          </p:cNvPr>
          <p:cNvSpPr/>
          <p:nvPr/>
        </p:nvSpPr>
        <p:spPr>
          <a:xfrm>
            <a:off x="2859113" y="4923905"/>
            <a:ext cx="6367490" cy="17546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25" name="圆角矩形 24">
            <a:extLst>
              <a:ext uri="{FF2B5EF4-FFF2-40B4-BE49-F238E27FC236}">
                <a16:creationId xmlns:a16="http://schemas.microsoft.com/office/drawing/2014/main" id="{201B40E1-E459-34A5-4AFF-A4B4856E1809}"/>
              </a:ext>
            </a:extLst>
          </p:cNvPr>
          <p:cNvSpPr/>
          <p:nvPr/>
        </p:nvSpPr>
        <p:spPr>
          <a:xfrm>
            <a:off x="2145271" y="5215901"/>
            <a:ext cx="1352659" cy="1123712"/>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a:t>
            </a:r>
            <a:r>
              <a:rPr lang="zh-CN" altLang="en-US"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program analysis</a:t>
            </a:r>
          </a:p>
        </p:txBody>
      </p:sp>
      <p:sp>
        <p:nvSpPr>
          <p:cNvPr id="28" name="灯片编号占位符 27">
            <a:extLst>
              <a:ext uri="{FF2B5EF4-FFF2-40B4-BE49-F238E27FC236}">
                <a16:creationId xmlns:a16="http://schemas.microsoft.com/office/drawing/2014/main" id="{5A0C076A-34CA-6C89-815A-26F2256C4A7B}"/>
              </a:ext>
            </a:extLst>
          </p:cNvPr>
          <p:cNvSpPr>
            <a:spLocks noGrp="1"/>
          </p:cNvSpPr>
          <p:nvPr>
            <p:ph type="sldNum" sz="quarter" idx="4"/>
          </p:nvPr>
        </p:nvSpPr>
        <p:spPr/>
        <p:txBody>
          <a:bodyPr/>
          <a:lstStyle/>
          <a:p>
            <a:fld id="{94702B7C-F565-1C47-90E3-321BD985AFCD}" type="slidenum">
              <a:rPr kumimoji="1" lang="zh-CN" altLang="en-US" smtClean="0"/>
              <a:pPr/>
              <a:t>34</a:t>
            </a:fld>
            <a:endParaRPr kumimoji="1" lang="zh-CN" altLang="en-US" dirty="0"/>
          </a:p>
        </p:txBody>
      </p:sp>
    </p:spTree>
    <p:extLst>
      <p:ext uri="{BB962C8B-B14F-4D97-AF65-F5344CB8AC3E}">
        <p14:creationId xmlns:p14="http://schemas.microsoft.com/office/powerpoint/2010/main" val="28401632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79" name="曲线连接符 78">
            <a:extLst>
              <a:ext uri="{FF2B5EF4-FFF2-40B4-BE49-F238E27FC236}">
                <a16:creationId xmlns:a16="http://schemas.microsoft.com/office/drawing/2014/main" id="{D20D9EA3-5A11-D9A2-AA5B-D2717F2D60C5}"/>
              </a:ext>
            </a:extLst>
          </p:cNvPr>
          <p:cNvCxnSpPr>
            <a:stCxn id="7" idx="2"/>
            <a:endCxn id="76" idx="1"/>
          </p:cNvCxnSpPr>
          <p:nvPr/>
        </p:nvCxnSpPr>
        <p:spPr>
          <a:xfrm rot="16200000" flipH="1">
            <a:off x="1201128" y="4715133"/>
            <a:ext cx="1263688" cy="104646"/>
          </a:xfrm>
          <a:prstGeom prst="curvedConnector2">
            <a:avLst/>
          </a:prstGeom>
          <a:noFill/>
          <a:ln w="50800" cap="flat" cmpd="sng" algn="ctr">
            <a:solidFill>
              <a:schemeClr val="accent6"/>
            </a:solidFill>
            <a:prstDash val="solid"/>
            <a:miter lim="800000"/>
            <a:tailEnd type="triangle"/>
          </a:ln>
          <a:effectLst/>
        </p:spPr>
      </p:cxnSp>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14252" y="3805992"/>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01747" y="3807066"/>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Our approach: </a:t>
            </a:r>
            <a:r>
              <a:rPr kumimoji="1" lang="en-US" altLang="zh-CN" b="1" dirty="0">
                <a:latin typeface="LINUX BIOLINUM CAPITALS" panose="02000503000000000000" pitchFamily="2" charset="0"/>
                <a:ea typeface="LINUX BIOLINUM CAPITALS" panose="02000503000000000000" pitchFamily="2" charset="0"/>
                <a:cs typeface="LINUX BIOLINUM CAPITALS" panose="02000503000000000000" pitchFamily="2" charset="0"/>
              </a:rPr>
              <a:t>BinGraph</a:t>
            </a:r>
            <a:endParaRPr kumimoji="1" lang="zh-CN" altLang="en-US" dirty="0">
              <a:latin typeface="LINUX BIOLINUM CAPITALS" panose="02000503000000000000" pitchFamily="2" charset="0"/>
              <a:cs typeface="LINUX BIOLINUM CAPITALS" panose="02000503000000000000" pitchFamily="2" charset="0"/>
            </a:endParaRPr>
          </a:p>
        </p:txBody>
      </p:sp>
      <mc:AlternateContent xmlns:mc="http://schemas.openxmlformats.org/markup-compatibility/2006" xmlns:a14="http://schemas.microsoft.com/office/drawing/2010/main">
        <mc:Choice Requires="a14">
          <p:sp>
            <p:nvSpPr>
              <p:cNvPr id="6" name="圆角矩形 5">
                <a:extLst>
                  <a:ext uri="{FF2B5EF4-FFF2-40B4-BE49-F238E27FC236}">
                    <a16:creationId xmlns:a16="http://schemas.microsoft.com/office/drawing/2014/main" id="{A8814B88-E26E-6708-DEB8-6B5AA405FC1B}"/>
                  </a:ext>
                </a:extLst>
              </p:cNvPr>
              <p:cNvSpPr/>
              <p:nvPr/>
            </p:nvSpPr>
            <p:spPr>
              <a:xfrm>
                <a:off x="877662" y="1763219"/>
                <a:ext cx="5592932" cy="132633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a:t>
                </a: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representation: [0, 2, 3, 3, 0]</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 for each abstraction point</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Higher level </a:t>
                </a:r>
                <a14:m>
                  <m:oMath xmlns:m="http://schemas.openxmlformats.org/officeDocument/2006/math">
                    <m:r>
                      <a:rPr kumimoji="1" lang="en-US" altLang="zh-CN" sz="2000" i="1">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oMath>
                </a14:m>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finer abstraction</a:t>
                </a:r>
              </a:p>
            </p:txBody>
          </p:sp>
        </mc:Choice>
        <mc:Fallback xmlns="">
          <p:sp>
            <p:nvSpPr>
              <p:cNvPr id="6" name="圆角矩形 5">
                <a:extLst>
                  <a:ext uri="{FF2B5EF4-FFF2-40B4-BE49-F238E27FC236}">
                    <a16:creationId xmlns:a16="http://schemas.microsoft.com/office/drawing/2014/main" id="{A8814B88-E26E-6708-DEB8-6B5AA405FC1B}"/>
                  </a:ext>
                </a:extLst>
              </p:cNvPr>
              <p:cNvSpPr>
                <a:spLocks noRot="1" noChangeAspect="1" noMove="1" noResize="1" noEditPoints="1" noAdjustHandles="1" noChangeArrowheads="1" noChangeShapeType="1" noTextEdit="1"/>
              </p:cNvSpPr>
              <p:nvPr/>
            </p:nvSpPr>
            <p:spPr>
              <a:xfrm>
                <a:off x="877662" y="1763219"/>
                <a:ext cx="5592932" cy="1326339"/>
              </a:xfrm>
              <a:prstGeom prst="roundRect">
                <a:avLst/>
              </a:prstGeom>
              <a:blipFill>
                <a:blip r:embed="rId3"/>
                <a:stretch>
                  <a:fillRect/>
                </a:stretch>
              </a:blipFill>
              <a:ln w="57150">
                <a:solidFill>
                  <a:schemeClr val="accent6"/>
                </a:solidFill>
              </a:ln>
            </p:spPr>
            <p:txBody>
              <a:bodyPr/>
              <a:lstStyle/>
              <a:p>
                <a:r>
                  <a:rPr lang="zh-CN" altLang="en-US">
                    <a:noFill/>
                  </a:rPr>
                  <a:t> </a:t>
                </a:r>
              </a:p>
            </p:txBody>
          </p:sp>
        </mc:Fallback>
      </mc:AlternateContent>
      <p:sp>
        <p:nvSpPr>
          <p:cNvPr id="7" name="圆角矩形 6">
            <a:extLst>
              <a:ext uri="{FF2B5EF4-FFF2-40B4-BE49-F238E27FC236}">
                <a16:creationId xmlns:a16="http://schemas.microsoft.com/office/drawing/2014/main" id="{C633B4B7-86DA-9865-C083-FD03578B2D36}"/>
              </a:ext>
            </a:extLst>
          </p:cNvPr>
          <p:cNvSpPr/>
          <p:nvPr/>
        </p:nvSpPr>
        <p:spPr>
          <a:xfrm>
            <a:off x="852508" y="3472443"/>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245465" y="347548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257970" y="347548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648936" y="347440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94641" y="4971242"/>
            <a:ext cx="2344599" cy="1370193"/>
            <a:chOff x="9268216" y="1256766"/>
            <a:chExt cx="2110119" cy="1233159"/>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 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88032" y="4931013"/>
            <a:ext cx="2254698" cy="1429122"/>
            <a:chOff x="2606436" y="4844987"/>
            <a:chExt cx="2029210" cy="1286195"/>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 strategy</a:t>
              </a:r>
            </a:p>
          </p:txBody>
        </p:sp>
      </p:grpSp>
      <p:sp>
        <p:nvSpPr>
          <p:cNvPr id="29" name="圆角矩形 28">
            <a:extLst>
              <a:ext uri="{FF2B5EF4-FFF2-40B4-BE49-F238E27FC236}">
                <a16:creationId xmlns:a16="http://schemas.microsoft.com/office/drawing/2014/main" id="{37E00C2E-0C94-9328-A05F-5922FC04F752}"/>
              </a:ext>
            </a:extLst>
          </p:cNvPr>
          <p:cNvSpPr/>
          <p:nvPr/>
        </p:nvSpPr>
        <p:spPr>
          <a:xfrm>
            <a:off x="6781130" y="1794401"/>
            <a:ext cx="4643305" cy="1326339"/>
          </a:xfrm>
          <a:prstGeom prst="roundRect">
            <a:avLst/>
          </a:prstGeom>
          <a:noFill/>
          <a:ln w="38100">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clone depth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for each object allocation site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point</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in a parametric </a:t>
            </a:r>
            <a:r>
              <a:rPr kumimoji="1" lang="en-US" altLang="zh-CN"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k</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-object-selective analysis</a:t>
            </a:r>
            <a:endParaRPr kumimoji="1" lang="zh-CN" altLang="en-US" dirty="0">
              <a:solidFill>
                <a:schemeClr val="tx1"/>
              </a:solidFill>
              <a:latin typeface="Linux Libertine" panose="02000503000000000000" pitchFamily="2" charset="0"/>
              <a:cs typeface="Linux Libertine" panose="02000503000000000000" pitchFamily="2" charset="0"/>
            </a:endParaRPr>
          </a:p>
        </p:txBody>
      </p:sp>
      <p:sp>
        <p:nvSpPr>
          <p:cNvPr id="4" name="圆角矩形 3">
            <a:extLst>
              <a:ext uri="{FF2B5EF4-FFF2-40B4-BE49-F238E27FC236}">
                <a16:creationId xmlns:a16="http://schemas.microsoft.com/office/drawing/2014/main" id="{4E03E536-9F36-2007-D260-230DC5CE99C8}"/>
              </a:ext>
            </a:extLst>
          </p:cNvPr>
          <p:cNvSpPr/>
          <p:nvPr/>
        </p:nvSpPr>
        <p:spPr>
          <a:xfrm>
            <a:off x="8256137" y="1410867"/>
            <a:ext cx="1689085" cy="510778"/>
          </a:xfrm>
          <a:prstGeom prst="roundRect">
            <a:avLst/>
          </a:prstGeom>
          <a:solidFill>
            <a:schemeClr val="accent3"/>
          </a:solidFill>
        </p:spPr>
        <p:txBody>
          <a:bodyPr wrap="square" rtlCol="0">
            <a:spAutoFit/>
          </a:bodyPr>
          <a:lstStyle/>
          <a:p>
            <a:pPr algn="ctr"/>
            <a:r>
              <a:rPr lang="en-US" altLang="zh-CN" sz="2400" b="1" i="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Example</a:t>
            </a:r>
          </a:p>
        </p:txBody>
      </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42019" y="556231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59710" y="471032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75787" y="471168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715381" y="449035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sp>
        <p:nvSpPr>
          <p:cNvPr id="65" name="圆角矩形 64">
            <a:extLst>
              <a:ext uri="{FF2B5EF4-FFF2-40B4-BE49-F238E27FC236}">
                <a16:creationId xmlns:a16="http://schemas.microsoft.com/office/drawing/2014/main" id="{2BA2A94A-15BE-EB2B-8BFF-496DD7586826}"/>
              </a:ext>
            </a:extLst>
          </p:cNvPr>
          <p:cNvSpPr/>
          <p:nvPr/>
        </p:nvSpPr>
        <p:spPr>
          <a:xfrm>
            <a:off x="2316705" y="4528568"/>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Online selection</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89726" y="497521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85295" y="489129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10">
              <a:alphaModFix amt="2000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322301" y="594702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44669" y="5574870"/>
            <a:ext cx="690115" cy="2790"/>
          </a:xfrm>
          <a:prstGeom prst="straightConnector1">
            <a:avLst/>
          </a:prstGeom>
          <a:noFill/>
          <a:ln w="50800" cap="flat" cmpd="sng" algn="ctr">
            <a:solidFill>
              <a:schemeClr val="accent6"/>
            </a:solidFill>
            <a:prstDash val="solid"/>
            <a:miter lim="800000"/>
            <a:tailEnd type="triangle"/>
          </a:ln>
          <a:effectLst/>
        </p:spPr>
      </p:cxnSp>
      <p:cxnSp>
        <p:nvCxnSpPr>
          <p:cNvPr id="82" name="曲线连接符 81">
            <a:extLst>
              <a:ext uri="{FF2B5EF4-FFF2-40B4-BE49-F238E27FC236}">
                <a16:creationId xmlns:a16="http://schemas.microsoft.com/office/drawing/2014/main" id="{B1070D3D-75AB-8610-CA09-762CAA711E0C}"/>
              </a:ext>
            </a:extLst>
          </p:cNvPr>
          <p:cNvCxnSpPr>
            <a:cxnSpLocks/>
            <a:stCxn id="104" idx="0"/>
          </p:cNvCxnSpPr>
          <p:nvPr/>
        </p:nvCxnSpPr>
        <p:spPr>
          <a:xfrm rot="16200000" flipV="1">
            <a:off x="4697532" y="3785178"/>
            <a:ext cx="1016012" cy="1856281"/>
          </a:xfrm>
          <a:prstGeom prst="curvedConnector2">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44049" y="522132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Matching</a:t>
            </a:r>
            <a:endParaRPr lang="zh-CN" altLang="en-US" b="1" dirty="0">
              <a:solidFill>
                <a:schemeClr val="bg1"/>
              </a:solidFill>
              <a:latin typeface="Linux Libertine" panose="02000503000000000000" pitchFamily="2" charset="0"/>
              <a:cs typeface="Linux Libertine" panose="02000503000000000000" pitchFamily="2" charset="0"/>
            </a:endParaRPr>
          </a:p>
        </p:txBody>
      </p:sp>
      <p:sp>
        <p:nvSpPr>
          <p:cNvPr id="11" name="灯片编号占位符 10">
            <a:extLst>
              <a:ext uri="{FF2B5EF4-FFF2-40B4-BE49-F238E27FC236}">
                <a16:creationId xmlns:a16="http://schemas.microsoft.com/office/drawing/2014/main" id="{59071ECE-CC43-557F-2997-C2AD44EEBE54}"/>
              </a:ext>
            </a:extLst>
          </p:cNvPr>
          <p:cNvSpPr>
            <a:spLocks noGrp="1"/>
          </p:cNvSpPr>
          <p:nvPr>
            <p:ph type="sldNum" sz="quarter" idx="4"/>
          </p:nvPr>
        </p:nvSpPr>
        <p:spPr/>
        <p:txBody>
          <a:bodyPr/>
          <a:lstStyle/>
          <a:p>
            <a:fld id="{94702B7C-F565-1C47-90E3-321BD985AFCD}" type="slidenum">
              <a:rPr kumimoji="1" lang="zh-CN" altLang="en-US" smtClean="0"/>
              <a:pPr/>
              <a:t>35</a:t>
            </a:fld>
            <a:endParaRPr kumimoji="1" lang="zh-CN" altLang="en-US" dirty="0"/>
          </a:p>
        </p:txBody>
      </p:sp>
    </p:spTree>
    <p:extLst>
      <p:ext uri="{BB962C8B-B14F-4D97-AF65-F5344CB8AC3E}">
        <p14:creationId xmlns:p14="http://schemas.microsoft.com/office/powerpoint/2010/main" val="2122854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8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8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9" grpId="0" animBg="1"/>
      <p:bldP spid="4" grpId="0" animBg="1"/>
      <p:bldP spid="57" grpId="0" animBg="1"/>
      <p:bldP spid="60" grpId="0" animBg="1"/>
      <p:bldP spid="61" grpId="0" animBg="1"/>
      <p:bldP spid="65" grpId="0" animBg="1"/>
      <p:bldP spid="77" grpId="0"/>
      <p:bldP spid="104"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30" name="直接箭头连接符 120">
            <a:extLst>
              <a:ext uri="{FF2B5EF4-FFF2-40B4-BE49-F238E27FC236}">
                <a16:creationId xmlns:a16="http://schemas.microsoft.com/office/drawing/2014/main" id="{9BA97E78-E191-4149-CC9C-0DE2F442D15C}"/>
              </a:ext>
            </a:extLst>
          </p:cNvPr>
          <p:cNvCxnSpPr>
            <a:cxnSpLocks/>
            <a:stCxn id="9" idx="3"/>
            <a:endCxn id="10" idx="1"/>
          </p:cNvCxnSpPr>
          <p:nvPr/>
        </p:nvCxnSpPr>
        <p:spPr>
          <a:xfrm flipV="1">
            <a:off x="8114252" y="3805992"/>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53" name="直接箭头连接符 120">
            <a:extLst>
              <a:ext uri="{FF2B5EF4-FFF2-40B4-BE49-F238E27FC236}">
                <a16:creationId xmlns:a16="http://schemas.microsoft.com/office/drawing/2014/main" id="{80A9D26D-BC46-D688-4D3D-C1241740D3C1}"/>
              </a:ext>
            </a:extLst>
          </p:cNvPr>
          <p:cNvCxnSpPr>
            <a:cxnSpLocks/>
            <a:stCxn id="8" idx="3"/>
            <a:endCxn id="9" idx="1"/>
          </p:cNvCxnSpPr>
          <p:nvPr/>
        </p:nvCxnSpPr>
        <p:spPr>
          <a:xfrm>
            <a:off x="5101747" y="3807066"/>
            <a:ext cx="1156223" cy="0"/>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Our approach: </a:t>
            </a:r>
            <a:r>
              <a:rPr kumimoji="1" lang="en-US" altLang="zh-CN" b="1" dirty="0">
                <a:latin typeface="LINUX BIOLINUM CAPITALS" panose="02000503000000000000" pitchFamily="2" charset="0"/>
                <a:ea typeface="LINUX BIOLINUM CAPITALS" panose="02000503000000000000" pitchFamily="2" charset="0"/>
                <a:cs typeface="LINUX BIOLINUM CAPITALS" panose="02000503000000000000" pitchFamily="2" charset="0"/>
              </a:rPr>
              <a:t>BinGraph</a:t>
            </a:r>
            <a:endParaRPr kumimoji="1" lang="zh-CN" altLang="en-US" dirty="0">
              <a:latin typeface="LINUX BIOLINUM CAPITALS" panose="02000503000000000000" pitchFamily="2" charset="0"/>
              <a:cs typeface="LINUX BIOLINUM CAPITALS" panose="02000503000000000000" pitchFamily="2" charset="0"/>
            </a:endParaRPr>
          </a:p>
        </p:txBody>
      </p:sp>
      <mc:AlternateContent xmlns:mc="http://schemas.openxmlformats.org/markup-compatibility/2006" xmlns:a14="http://schemas.microsoft.com/office/drawing/2010/main">
        <mc:Choice Requires="a14">
          <p:sp>
            <p:nvSpPr>
              <p:cNvPr id="6" name="圆角矩形 5">
                <a:extLst>
                  <a:ext uri="{FF2B5EF4-FFF2-40B4-BE49-F238E27FC236}">
                    <a16:creationId xmlns:a16="http://schemas.microsoft.com/office/drawing/2014/main" id="{A8814B88-E26E-6708-DEB8-6B5AA405FC1B}"/>
                  </a:ext>
                </a:extLst>
              </p:cNvPr>
              <p:cNvSpPr/>
              <p:nvPr/>
            </p:nvSpPr>
            <p:spPr>
              <a:xfrm>
                <a:off x="877662" y="1763219"/>
                <a:ext cx="5592932" cy="132633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a:t>
                </a: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representation: [0, 2, 3, 3, 0]</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 for each abstraction point</a:t>
                </a:r>
              </a:p>
              <a:p>
                <a:pPr algn="ct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Higher level </a:t>
                </a:r>
                <a14:m>
                  <m:oMath xmlns:m="http://schemas.openxmlformats.org/officeDocument/2006/math">
                    <m:r>
                      <a:rPr kumimoji="1" lang="en-US" altLang="zh-CN" sz="2000" i="1">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oMath>
                </a14:m>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finer abstraction</a:t>
                </a:r>
              </a:p>
            </p:txBody>
          </p:sp>
        </mc:Choice>
        <mc:Fallback xmlns="">
          <p:sp>
            <p:nvSpPr>
              <p:cNvPr id="6" name="圆角矩形 5">
                <a:extLst>
                  <a:ext uri="{FF2B5EF4-FFF2-40B4-BE49-F238E27FC236}">
                    <a16:creationId xmlns:a16="http://schemas.microsoft.com/office/drawing/2014/main" id="{A8814B88-E26E-6708-DEB8-6B5AA405FC1B}"/>
                  </a:ext>
                </a:extLst>
              </p:cNvPr>
              <p:cNvSpPr>
                <a:spLocks noRot="1" noChangeAspect="1" noMove="1" noResize="1" noEditPoints="1" noAdjustHandles="1" noChangeArrowheads="1" noChangeShapeType="1" noTextEdit="1"/>
              </p:cNvSpPr>
              <p:nvPr/>
            </p:nvSpPr>
            <p:spPr>
              <a:xfrm>
                <a:off x="877662" y="1763219"/>
                <a:ext cx="5592932" cy="1326339"/>
              </a:xfrm>
              <a:prstGeom prst="roundRect">
                <a:avLst/>
              </a:prstGeom>
              <a:blipFill>
                <a:blip r:embed="rId2"/>
                <a:stretch>
                  <a:fillRect/>
                </a:stretch>
              </a:blipFill>
              <a:ln w="57150">
                <a:solidFill>
                  <a:schemeClr val="accent6"/>
                </a:solidFill>
              </a:ln>
            </p:spPr>
            <p:txBody>
              <a:bodyPr/>
              <a:lstStyle/>
              <a:p>
                <a:r>
                  <a:rPr lang="zh-CN" altLang="en-US">
                    <a:noFill/>
                  </a:rPr>
                  <a:t> </a:t>
                </a:r>
              </a:p>
            </p:txBody>
          </p:sp>
        </mc:Fallback>
      </mc:AlternateContent>
      <p:sp>
        <p:nvSpPr>
          <p:cNvPr id="7" name="圆角矩形 6">
            <a:extLst>
              <a:ext uri="{FF2B5EF4-FFF2-40B4-BE49-F238E27FC236}">
                <a16:creationId xmlns:a16="http://schemas.microsoft.com/office/drawing/2014/main" id="{C633B4B7-86DA-9865-C083-FD03578B2D36}"/>
              </a:ext>
            </a:extLst>
          </p:cNvPr>
          <p:cNvSpPr/>
          <p:nvPr/>
        </p:nvSpPr>
        <p:spPr>
          <a:xfrm>
            <a:off x="852508" y="3472443"/>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8" name="圆角矩形 7">
            <a:extLst>
              <a:ext uri="{FF2B5EF4-FFF2-40B4-BE49-F238E27FC236}">
                <a16:creationId xmlns:a16="http://schemas.microsoft.com/office/drawing/2014/main" id="{1A09D4B0-5913-250B-5F62-3992D209F80C}"/>
              </a:ext>
            </a:extLst>
          </p:cNvPr>
          <p:cNvSpPr/>
          <p:nvPr/>
        </p:nvSpPr>
        <p:spPr>
          <a:xfrm>
            <a:off x="3245465" y="347548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9" name="圆角矩形 8">
            <a:extLst>
              <a:ext uri="{FF2B5EF4-FFF2-40B4-BE49-F238E27FC236}">
                <a16:creationId xmlns:a16="http://schemas.microsoft.com/office/drawing/2014/main" id="{44EB0109-FA7C-3D44-3DAA-A2F6D623E98B}"/>
              </a:ext>
            </a:extLst>
          </p:cNvPr>
          <p:cNvSpPr/>
          <p:nvPr/>
        </p:nvSpPr>
        <p:spPr>
          <a:xfrm>
            <a:off x="6257970" y="3475481"/>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10" name="圆角矩形 9">
            <a:extLst>
              <a:ext uri="{FF2B5EF4-FFF2-40B4-BE49-F238E27FC236}">
                <a16:creationId xmlns:a16="http://schemas.microsoft.com/office/drawing/2014/main" id="{AEABDE1C-580A-FF16-155B-5CDECA300177}"/>
              </a:ext>
            </a:extLst>
          </p:cNvPr>
          <p:cNvSpPr/>
          <p:nvPr/>
        </p:nvSpPr>
        <p:spPr>
          <a:xfrm>
            <a:off x="9648936" y="347440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grpSp>
        <p:nvGrpSpPr>
          <p:cNvPr id="12" name="组合 11">
            <a:extLst>
              <a:ext uri="{FF2B5EF4-FFF2-40B4-BE49-F238E27FC236}">
                <a16:creationId xmlns:a16="http://schemas.microsoft.com/office/drawing/2014/main" id="{BB750EE9-1D01-1797-A6FF-AD0A438DF5A8}"/>
              </a:ext>
            </a:extLst>
          </p:cNvPr>
          <p:cNvGrpSpPr/>
          <p:nvPr/>
        </p:nvGrpSpPr>
        <p:grpSpPr>
          <a:xfrm>
            <a:off x="8894641" y="4971242"/>
            <a:ext cx="2344599" cy="1370193"/>
            <a:chOff x="9268216" y="1256766"/>
            <a:chExt cx="2110119" cy="1233159"/>
          </a:xfrm>
        </p:grpSpPr>
        <p:pic>
          <p:nvPicPr>
            <p:cNvPr id="13" name="图形 12" descr="数据库 纯色填充">
              <a:extLst>
                <a:ext uri="{FF2B5EF4-FFF2-40B4-BE49-F238E27FC236}">
                  <a16:creationId xmlns:a16="http://schemas.microsoft.com/office/drawing/2014/main" id="{AF906877-2B0F-79FC-355C-49E3742DD03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67994" y="1256766"/>
              <a:ext cx="914400" cy="914400"/>
            </a:xfrm>
            <a:prstGeom prst="rect">
              <a:avLst/>
            </a:prstGeom>
          </p:spPr>
        </p:pic>
        <p:sp>
          <p:nvSpPr>
            <p:cNvPr id="14" name="文本框 13">
              <a:extLst>
                <a:ext uri="{FF2B5EF4-FFF2-40B4-BE49-F238E27FC236}">
                  <a16:creationId xmlns:a16="http://schemas.microsoft.com/office/drawing/2014/main" id="{421EAC10-A12A-8C6C-3AEF-541503C738C7}"/>
                </a:ext>
              </a:extLst>
            </p:cNvPr>
            <p:cNvSpPr txBox="1"/>
            <p:nvPr/>
          </p:nvSpPr>
          <p:spPr>
            <a:xfrm>
              <a:off x="9268216" y="2129830"/>
              <a:ext cx="2110119"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Training programs</a:t>
              </a:r>
            </a:p>
          </p:txBody>
        </p:sp>
      </p:grpSp>
      <p:grpSp>
        <p:nvGrpSpPr>
          <p:cNvPr id="15" name="组合 14">
            <a:extLst>
              <a:ext uri="{FF2B5EF4-FFF2-40B4-BE49-F238E27FC236}">
                <a16:creationId xmlns:a16="http://schemas.microsoft.com/office/drawing/2014/main" id="{3868DAB0-64D1-3DCD-739D-C96D14214550}"/>
              </a:ext>
            </a:extLst>
          </p:cNvPr>
          <p:cNvGrpSpPr/>
          <p:nvPr/>
        </p:nvGrpSpPr>
        <p:grpSpPr>
          <a:xfrm>
            <a:off x="6588032" y="4931013"/>
            <a:ext cx="2254698" cy="1429122"/>
            <a:chOff x="2606436" y="4844987"/>
            <a:chExt cx="2029210" cy="1286195"/>
          </a:xfrm>
        </p:grpSpPr>
        <p:pic>
          <p:nvPicPr>
            <p:cNvPr id="16" name="图形 15" descr="灯泡和齿轮 纯色填充">
              <a:extLst>
                <a:ext uri="{FF2B5EF4-FFF2-40B4-BE49-F238E27FC236}">
                  <a16:creationId xmlns:a16="http://schemas.microsoft.com/office/drawing/2014/main" id="{6C30A17D-80FC-C310-BCAC-7E7316B6836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54642" y="4844987"/>
              <a:ext cx="914400" cy="914400"/>
            </a:xfrm>
            <a:prstGeom prst="rect">
              <a:avLst/>
            </a:prstGeom>
          </p:spPr>
        </p:pic>
        <p:sp>
          <p:nvSpPr>
            <p:cNvPr id="17" name="文本框 16">
              <a:extLst>
                <a:ext uri="{FF2B5EF4-FFF2-40B4-BE49-F238E27FC236}">
                  <a16:creationId xmlns:a16="http://schemas.microsoft.com/office/drawing/2014/main" id="{4FEFBFA6-882D-4055-D3F6-424085EFA280}"/>
                </a:ext>
              </a:extLst>
            </p:cNvPr>
            <p:cNvSpPr txBox="1"/>
            <p:nvPr/>
          </p:nvSpPr>
          <p:spPr>
            <a:xfrm>
              <a:off x="2606436" y="5771087"/>
              <a:ext cx="2029210" cy="360095"/>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Learned strategy</a:t>
              </a:r>
            </a:p>
          </p:txBody>
        </p:sp>
      </p:grpSp>
      <p:sp>
        <p:nvSpPr>
          <p:cNvPr id="29" name="圆角矩形 28">
            <a:extLst>
              <a:ext uri="{FF2B5EF4-FFF2-40B4-BE49-F238E27FC236}">
                <a16:creationId xmlns:a16="http://schemas.microsoft.com/office/drawing/2014/main" id="{37E00C2E-0C94-9328-A05F-5922FC04F752}"/>
              </a:ext>
            </a:extLst>
          </p:cNvPr>
          <p:cNvSpPr/>
          <p:nvPr/>
        </p:nvSpPr>
        <p:spPr>
          <a:xfrm>
            <a:off x="6781130" y="1794401"/>
            <a:ext cx="4643305" cy="1326339"/>
          </a:xfrm>
          <a:prstGeom prst="roundRect">
            <a:avLst/>
          </a:prstGeom>
          <a:noFill/>
          <a:ln w="38100">
            <a:solidFill>
              <a:schemeClr val="accent3"/>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clone depth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level</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for each object allocation site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point</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in a parametric </a:t>
            </a:r>
            <a:r>
              <a:rPr kumimoji="1" lang="en-US" altLang="zh-CN" i="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k</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-object-selective analysis</a:t>
            </a:r>
            <a:endParaRPr kumimoji="1" lang="zh-CN" altLang="en-US" dirty="0">
              <a:solidFill>
                <a:schemeClr val="tx1"/>
              </a:solidFill>
              <a:latin typeface="Linux Libertine" panose="02000503000000000000" pitchFamily="2" charset="0"/>
              <a:cs typeface="Linux Libertine" panose="02000503000000000000" pitchFamily="2" charset="0"/>
            </a:endParaRPr>
          </a:p>
        </p:txBody>
      </p:sp>
      <p:sp>
        <p:nvSpPr>
          <p:cNvPr id="4" name="圆角矩形 3">
            <a:extLst>
              <a:ext uri="{FF2B5EF4-FFF2-40B4-BE49-F238E27FC236}">
                <a16:creationId xmlns:a16="http://schemas.microsoft.com/office/drawing/2014/main" id="{4E03E536-9F36-2007-D260-230DC5CE99C8}"/>
              </a:ext>
            </a:extLst>
          </p:cNvPr>
          <p:cNvSpPr/>
          <p:nvPr/>
        </p:nvSpPr>
        <p:spPr>
          <a:xfrm>
            <a:off x="8256137" y="1410867"/>
            <a:ext cx="1689085" cy="510778"/>
          </a:xfrm>
          <a:prstGeom prst="roundRect">
            <a:avLst/>
          </a:prstGeom>
          <a:solidFill>
            <a:schemeClr val="accent3"/>
          </a:solidFill>
        </p:spPr>
        <p:txBody>
          <a:bodyPr wrap="square" rtlCol="0">
            <a:spAutoFit/>
          </a:bodyPr>
          <a:lstStyle/>
          <a:p>
            <a:pPr algn="ctr"/>
            <a:r>
              <a:rPr lang="en-US" altLang="zh-CN" sz="2400" b="1" i="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Example</a:t>
            </a:r>
          </a:p>
        </p:txBody>
      </p:sp>
      <p:cxnSp>
        <p:nvCxnSpPr>
          <p:cNvPr id="56" name="直接箭头连接符 120">
            <a:extLst>
              <a:ext uri="{FF2B5EF4-FFF2-40B4-BE49-F238E27FC236}">
                <a16:creationId xmlns:a16="http://schemas.microsoft.com/office/drawing/2014/main" id="{F9E2A018-F5AC-93F5-F5EB-A216EA27CD21}"/>
              </a:ext>
            </a:extLst>
          </p:cNvPr>
          <p:cNvCxnSpPr>
            <a:cxnSpLocks/>
          </p:cNvCxnSpPr>
          <p:nvPr/>
        </p:nvCxnSpPr>
        <p:spPr>
          <a:xfrm flipH="1">
            <a:off x="8542019" y="5562316"/>
            <a:ext cx="731431" cy="7610"/>
          </a:xfrm>
          <a:prstGeom prst="straightConnector1">
            <a:avLst/>
          </a:prstGeom>
          <a:noFill/>
          <a:ln w="50800" cap="flat" cmpd="sng" algn="ctr">
            <a:solidFill>
              <a:schemeClr val="accent6"/>
            </a:solidFill>
            <a:prstDash val="solid"/>
            <a:miter lim="800000"/>
            <a:tailEnd type="triangle"/>
          </a:ln>
          <a:effectLst/>
        </p:spPr>
      </p:cxnSp>
      <p:sp>
        <p:nvSpPr>
          <p:cNvPr id="57" name="圆角矩形 56">
            <a:extLst>
              <a:ext uri="{FF2B5EF4-FFF2-40B4-BE49-F238E27FC236}">
                <a16:creationId xmlns:a16="http://schemas.microsoft.com/office/drawing/2014/main" id="{980A5A85-2718-8D1E-6476-22CDA354C661}"/>
              </a:ext>
            </a:extLst>
          </p:cNvPr>
          <p:cNvSpPr/>
          <p:nvPr/>
        </p:nvSpPr>
        <p:spPr>
          <a:xfrm>
            <a:off x="6459710" y="4710325"/>
            <a:ext cx="4779530" cy="1961874"/>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0" name="圆角矩形 59">
            <a:extLst>
              <a:ext uri="{FF2B5EF4-FFF2-40B4-BE49-F238E27FC236}">
                <a16:creationId xmlns:a16="http://schemas.microsoft.com/office/drawing/2014/main" id="{6F05C285-AEAE-88C3-80AE-6AA13ED782B2}"/>
              </a:ext>
            </a:extLst>
          </p:cNvPr>
          <p:cNvSpPr/>
          <p:nvPr/>
        </p:nvSpPr>
        <p:spPr>
          <a:xfrm>
            <a:off x="1175787" y="4711682"/>
            <a:ext cx="4666542" cy="196188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61" name="圆角矩形 60">
            <a:extLst>
              <a:ext uri="{FF2B5EF4-FFF2-40B4-BE49-F238E27FC236}">
                <a16:creationId xmlns:a16="http://schemas.microsoft.com/office/drawing/2014/main" id="{02A1856B-2579-EEEE-D497-B102C58B62A5}"/>
              </a:ext>
            </a:extLst>
          </p:cNvPr>
          <p:cNvSpPr/>
          <p:nvPr/>
        </p:nvSpPr>
        <p:spPr>
          <a:xfrm>
            <a:off x="7715381" y="4490353"/>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Offline learning</a:t>
            </a:r>
          </a:p>
        </p:txBody>
      </p:sp>
      <p:sp>
        <p:nvSpPr>
          <p:cNvPr id="65" name="圆角矩形 64">
            <a:extLst>
              <a:ext uri="{FF2B5EF4-FFF2-40B4-BE49-F238E27FC236}">
                <a16:creationId xmlns:a16="http://schemas.microsoft.com/office/drawing/2014/main" id="{2BA2A94A-15BE-EB2B-8BFF-496DD7586826}"/>
              </a:ext>
            </a:extLst>
          </p:cNvPr>
          <p:cNvSpPr/>
          <p:nvPr/>
        </p:nvSpPr>
        <p:spPr>
          <a:xfrm>
            <a:off x="2316705" y="4528568"/>
            <a:ext cx="2384706"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Online selection</a:t>
            </a:r>
          </a:p>
        </p:txBody>
      </p:sp>
      <p:grpSp>
        <p:nvGrpSpPr>
          <p:cNvPr id="71" name="组合 70">
            <a:extLst>
              <a:ext uri="{FF2B5EF4-FFF2-40B4-BE49-F238E27FC236}">
                <a16:creationId xmlns:a16="http://schemas.microsoft.com/office/drawing/2014/main" id="{A8C20183-FDBE-2A74-FA06-DF56AEA03C92}"/>
              </a:ext>
            </a:extLst>
          </p:cNvPr>
          <p:cNvGrpSpPr/>
          <p:nvPr/>
        </p:nvGrpSpPr>
        <p:grpSpPr>
          <a:xfrm>
            <a:off x="3489726" y="4975218"/>
            <a:ext cx="2132347" cy="1693976"/>
            <a:chOff x="2647983" y="4844988"/>
            <a:chExt cx="1919095" cy="1524561"/>
          </a:xfrm>
        </p:grpSpPr>
        <p:pic>
          <p:nvPicPr>
            <p:cNvPr id="72" name="图形 71">
              <a:extLst>
                <a:ext uri="{FF2B5EF4-FFF2-40B4-BE49-F238E27FC236}">
                  <a16:creationId xmlns:a16="http://schemas.microsoft.com/office/drawing/2014/main" id="{E113D6DC-4B6B-A4C9-7604-0A19708525D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154642" y="4844988"/>
              <a:ext cx="914400" cy="914398"/>
            </a:xfrm>
            <a:prstGeom prst="rect">
              <a:avLst/>
            </a:prstGeom>
          </p:spPr>
        </p:pic>
        <p:sp>
          <p:nvSpPr>
            <p:cNvPr id="73" name="文本框 72">
              <a:extLst>
                <a:ext uri="{FF2B5EF4-FFF2-40B4-BE49-F238E27FC236}">
                  <a16:creationId xmlns:a16="http://schemas.microsoft.com/office/drawing/2014/main" id="{E15AA693-4DAA-763A-572D-E51CAAF71E15}"/>
                </a:ext>
              </a:extLst>
            </p:cNvPr>
            <p:cNvSpPr txBox="1"/>
            <p:nvPr/>
          </p:nvSpPr>
          <p:spPr>
            <a:xfrm>
              <a:off x="2647983" y="5732459"/>
              <a:ext cx="1919095" cy="63709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Graph-based feature</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grpSp>
        <p:nvGrpSpPr>
          <p:cNvPr id="74" name="组合 73">
            <a:extLst>
              <a:ext uri="{FF2B5EF4-FFF2-40B4-BE49-F238E27FC236}">
                <a16:creationId xmlns:a16="http://schemas.microsoft.com/office/drawing/2014/main" id="{82B4812E-9B5E-0750-CDE8-1B2F223E366E}"/>
              </a:ext>
            </a:extLst>
          </p:cNvPr>
          <p:cNvGrpSpPr/>
          <p:nvPr/>
        </p:nvGrpSpPr>
        <p:grpSpPr>
          <a:xfrm>
            <a:off x="1885295" y="4891293"/>
            <a:ext cx="1019141" cy="1268787"/>
            <a:chOff x="3120466" y="2388890"/>
            <a:chExt cx="917218" cy="1141894"/>
          </a:xfrm>
        </p:grpSpPr>
        <p:pic>
          <p:nvPicPr>
            <p:cNvPr id="75" name="图形 74" descr="网络 纯色填充">
              <a:extLst>
                <a:ext uri="{FF2B5EF4-FFF2-40B4-BE49-F238E27FC236}">
                  <a16:creationId xmlns:a16="http://schemas.microsoft.com/office/drawing/2014/main" id="{E59BB102-3FAE-A2E2-8FE7-19C7813BFBB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3284" y="2616384"/>
              <a:ext cx="914400" cy="914400"/>
            </a:xfrm>
            <a:prstGeom prst="rect">
              <a:avLst/>
            </a:prstGeom>
          </p:spPr>
        </p:pic>
        <p:pic>
          <p:nvPicPr>
            <p:cNvPr id="76" name="图形 75" descr="网络 纯色填充">
              <a:extLst>
                <a:ext uri="{FF2B5EF4-FFF2-40B4-BE49-F238E27FC236}">
                  <a16:creationId xmlns:a16="http://schemas.microsoft.com/office/drawing/2014/main" id="{88F2F632-3486-9D5B-DE7A-435E2C452953}"/>
                </a:ext>
              </a:extLst>
            </p:cNvPr>
            <p:cNvPicPr>
              <a:picLocks noChangeAspect="1"/>
            </p:cNvPicPr>
            <p:nvPr/>
          </p:nvPicPr>
          <p:blipFill>
            <a:blip r:embed="rId9">
              <a:alphaModFix amt="20000"/>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20466" y="2388890"/>
              <a:ext cx="914400" cy="914400"/>
            </a:xfrm>
            <a:prstGeom prst="rect">
              <a:avLst/>
            </a:prstGeom>
          </p:spPr>
        </p:pic>
      </p:grpSp>
      <p:sp>
        <p:nvSpPr>
          <p:cNvPr id="77" name="文本框 76">
            <a:extLst>
              <a:ext uri="{FF2B5EF4-FFF2-40B4-BE49-F238E27FC236}">
                <a16:creationId xmlns:a16="http://schemas.microsoft.com/office/drawing/2014/main" id="{7EB86FB0-ECD7-F3DF-B7DA-74B8FBED1AD0}"/>
              </a:ext>
            </a:extLst>
          </p:cNvPr>
          <p:cNvSpPr txBox="1"/>
          <p:nvPr/>
        </p:nvSpPr>
        <p:spPr>
          <a:xfrm>
            <a:off x="1322301" y="5947023"/>
            <a:ext cx="2132347"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Calculation from two derivations</a:t>
            </a:r>
          </a:p>
        </p:txBody>
      </p:sp>
      <p:cxnSp>
        <p:nvCxnSpPr>
          <p:cNvPr id="79" name="曲线连接符 78">
            <a:extLst>
              <a:ext uri="{FF2B5EF4-FFF2-40B4-BE49-F238E27FC236}">
                <a16:creationId xmlns:a16="http://schemas.microsoft.com/office/drawing/2014/main" id="{D20D9EA3-5A11-D9A2-AA5B-D2717F2D60C5}"/>
              </a:ext>
            </a:extLst>
          </p:cNvPr>
          <p:cNvCxnSpPr>
            <a:stCxn id="7" idx="2"/>
            <a:endCxn id="76" idx="1"/>
          </p:cNvCxnSpPr>
          <p:nvPr/>
        </p:nvCxnSpPr>
        <p:spPr>
          <a:xfrm rot="16200000" flipH="1">
            <a:off x="1201128" y="4715133"/>
            <a:ext cx="1263688" cy="104646"/>
          </a:xfrm>
          <a:prstGeom prst="curvedConnector2">
            <a:avLst/>
          </a:prstGeom>
          <a:noFill/>
          <a:ln w="50800" cap="flat" cmpd="sng" algn="ctr">
            <a:solidFill>
              <a:schemeClr val="accent6"/>
            </a:solidFill>
            <a:prstDash val="solid"/>
            <a:miter lim="800000"/>
            <a:tailEnd type="triangle"/>
          </a:ln>
          <a:effectLst/>
        </p:spPr>
      </p:cxnSp>
      <p:cxnSp>
        <p:nvCxnSpPr>
          <p:cNvPr id="80" name="直接箭头连接符 120">
            <a:extLst>
              <a:ext uri="{FF2B5EF4-FFF2-40B4-BE49-F238E27FC236}">
                <a16:creationId xmlns:a16="http://schemas.microsoft.com/office/drawing/2014/main" id="{9B25B7FD-87C0-5E30-A041-A608161C39BA}"/>
              </a:ext>
            </a:extLst>
          </p:cNvPr>
          <p:cNvCxnSpPr>
            <a:cxnSpLocks/>
          </p:cNvCxnSpPr>
          <p:nvPr/>
        </p:nvCxnSpPr>
        <p:spPr>
          <a:xfrm>
            <a:off x="3144669" y="5574870"/>
            <a:ext cx="690115" cy="2790"/>
          </a:xfrm>
          <a:prstGeom prst="straightConnector1">
            <a:avLst/>
          </a:prstGeom>
          <a:noFill/>
          <a:ln w="50800" cap="flat" cmpd="sng" algn="ctr">
            <a:solidFill>
              <a:schemeClr val="accent6"/>
            </a:solidFill>
            <a:prstDash val="solid"/>
            <a:miter lim="800000"/>
            <a:tailEnd type="triangle"/>
          </a:ln>
          <a:effectLst/>
        </p:spPr>
      </p:cxnSp>
      <p:cxnSp>
        <p:nvCxnSpPr>
          <p:cNvPr id="82" name="曲线连接符 81">
            <a:extLst>
              <a:ext uri="{FF2B5EF4-FFF2-40B4-BE49-F238E27FC236}">
                <a16:creationId xmlns:a16="http://schemas.microsoft.com/office/drawing/2014/main" id="{B1070D3D-75AB-8610-CA09-762CAA711E0C}"/>
              </a:ext>
            </a:extLst>
          </p:cNvPr>
          <p:cNvCxnSpPr>
            <a:cxnSpLocks/>
            <a:stCxn id="104" idx="0"/>
          </p:cNvCxnSpPr>
          <p:nvPr/>
        </p:nvCxnSpPr>
        <p:spPr>
          <a:xfrm rot="16200000" flipV="1">
            <a:off x="4697532" y="3785178"/>
            <a:ext cx="1016012" cy="1856281"/>
          </a:xfrm>
          <a:prstGeom prst="curvedConnector2">
            <a:avLst/>
          </a:prstGeom>
          <a:noFill/>
          <a:ln w="50800" cap="flat" cmpd="sng" algn="ctr">
            <a:solidFill>
              <a:schemeClr val="accent6"/>
            </a:solidFill>
            <a:prstDash val="solid"/>
            <a:miter lim="800000"/>
            <a:tailEnd type="triangle"/>
          </a:ln>
          <a:effectLst/>
        </p:spPr>
      </p:cxnSp>
      <p:sp>
        <p:nvSpPr>
          <p:cNvPr id="104" name="椭圆 103">
            <a:extLst>
              <a:ext uri="{FF2B5EF4-FFF2-40B4-BE49-F238E27FC236}">
                <a16:creationId xmlns:a16="http://schemas.microsoft.com/office/drawing/2014/main" id="{2AC5B427-46F4-6BCA-2754-AA003A3288D0}"/>
              </a:ext>
            </a:extLst>
          </p:cNvPr>
          <p:cNvSpPr>
            <a:spLocks noChangeAspect="1"/>
          </p:cNvSpPr>
          <p:nvPr/>
        </p:nvSpPr>
        <p:spPr>
          <a:xfrm>
            <a:off x="5144049" y="5221325"/>
            <a:ext cx="1979257" cy="720000"/>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Matching</a:t>
            </a:r>
            <a:endParaRPr lang="zh-CN" altLang="en-US" b="1" dirty="0">
              <a:solidFill>
                <a:schemeClr val="bg1"/>
              </a:solidFill>
              <a:latin typeface="Linux Libertine" panose="02000503000000000000" pitchFamily="2" charset="0"/>
              <a:cs typeface="Linux Libertine" panose="02000503000000000000" pitchFamily="2" charset="0"/>
            </a:endParaRPr>
          </a:p>
        </p:txBody>
      </p:sp>
      <p:sp>
        <p:nvSpPr>
          <p:cNvPr id="3" name="矩形 2">
            <a:extLst>
              <a:ext uri="{FF2B5EF4-FFF2-40B4-BE49-F238E27FC236}">
                <a16:creationId xmlns:a16="http://schemas.microsoft.com/office/drawing/2014/main" id="{6767E42A-D2D6-78EF-CE95-4821DD4F9083}"/>
              </a:ext>
            </a:extLst>
          </p:cNvPr>
          <p:cNvSpPr/>
          <p:nvPr/>
        </p:nvSpPr>
        <p:spPr>
          <a:xfrm>
            <a:off x="361320" y="3224453"/>
            <a:ext cx="11574006" cy="3633547"/>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8" name="文本框 17">
            <a:extLst>
              <a:ext uri="{FF2B5EF4-FFF2-40B4-BE49-F238E27FC236}">
                <a16:creationId xmlns:a16="http://schemas.microsoft.com/office/drawing/2014/main" id="{DBC1B450-571D-2D61-35FC-53AB6612F61C}"/>
              </a:ext>
            </a:extLst>
          </p:cNvPr>
          <p:cNvSpPr txBox="1"/>
          <p:nvPr/>
        </p:nvSpPr>
        <p:spPr>
          <a:xfrm>
            <a:off x="3659481" y="5141377"/>
            <a:ext cx="5159945" cy="830997"/>
          </a:xfrm>
          <a:prstGeom prst="rect">
            <a:avLst/>
          </a:prstGeom>
          <a:noFill/>
        </p:spPr>
        <p:txBody>
          <a:bodyPr wrap="square" rtlCol="0">
            <a:spAutoFit/>
          </a:bodyPr>
          <a:lstStyle/>
          <a:p>
            <a:pPr algn="ct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Guide</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the change of abstraction towards a </a:t>
            </a: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strong</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generalization ability</a:t>
            </a:r>
            <a:endParaRPr kumimoji="1" lang="zh-CN" altLang="en-US" sz="2400" b="1" dirty="0">
              <a:latin typeface="Linux Libertine" panose="02000503000000000000" pitchFamily="2" charset="0"/>
              <a:cs typeface="Linux Libertine" panose="02000503000000000000" pitchFamily="2" charset="0"/>
            </a:endParaRPr>
          </a:p>
        </p:txBody>
      </p:sp>
      <p:sp>
        <p:nvSpPr>
          <p:cNvPr id="19" name="圆角矩形 18">
            <a:extLst>
              <a:ext uri="{FF2B5EF4-FFF2-40B4-BE49-F238E27FC236}">
                <a16:creationId xmlns:a16="http://schemas.microsoft.com/office/drawing/2014/main" id="{FC26CFC4-5008-65A4-4E43-77FC1A8D1549}"/>
              </a:ext>
            </a:extLst>
          </p:cNvPr>
          <p:cNvSpPr/>
          <p:nvPr/>
        </p:nvSpPr>
        <p:spPr>
          <a:xfrm>
            <a:off x="4277397" y="4226201"/>
            <a:ext cx="3932744" cy="578882"/>
          </a:xfrm>
          <a:prstGeom prst="roundRect">
            <a:avLst/>
          </a:prstGeom>
          <a:solidFill>
            <a:schemeClr val="accent6"/>
          </a:solidFill>
        </p:spPr>
        <p:txBody>
          <a:bodyPr wrap="square" rtlCol="0">
            <a:spAutoFit/>
          </a:bodyPr>
          <a:lstStyle/>
          <a:p>
            <a:pPr algn="ctr"/>
            <a:r>
              <a:rPr lang="en-US" altLang="zh-CN" sz="2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Multi-round</a:t>
            </a:r>
            <a:r>
              <a:rPr lang="zh-CN" altLang="en-US" sz="2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refining</a:t>
            </a:r>
            <a:endParaRPr lang="zh-CN" altLang="en-US" sz="2800" b="1" dirty="0">
              <a:solidFill>
                <a:schemeClr val="bg1"/>
              </a:solidFill>
              <a:latin typeface="Linux Libertine" panose="02000503000000000000" pitchFamily="2" charset="0"/>
              <a:cs typeface="Linux Libertine" panose="02000503000000000000" pitchFamily="2" charset="0"/>
            </a:endParaRPr>
          </a:p>
        </p:txBody>
      </p:sp>
      <p:sp>
        <p:nvSpPr>
          <p:cNvPr id="20" name="灯片编号占位符 19">
            <a:extLst>
              <a:ext uri="{FF2B5EF4-FFF2-40B4-BE49-F238E27FC236}">
                <a16:creationId xmlns:a16="http://schemas.microsoft.com/office/drawing/2014/main" id="{5FC65F57-D124-E9AD-C42A-1E0CB5A47AD6}"/>
              </a:ext>
            </a:extLst>
          </p:cNvPr>
          <p:cNvSpPr>
            <a:spLocks noGrp="1"/>
          </p:cNvSpPr>
          <p:nvPr>
            <p:ph type="sldNum" sz="quarter" idx="4"/>
          </p:nvPr>
        </p:nvSpPr>
        <p:spPr/>
        <p:txBody>
          <a:bodyPr/>
          <a:lstStyle/>
          <a:p>
            <a:fld id="{94702B7C-F565-1C47-90E3-321BD985AFCD}" type="slidenum">
              <a:rPr kumimoji="1" lang="zh-CN" altLang="en-US" smtClean="0"/>
              <a:pPr/>
              <a:t>36</a:t>
            </a:fld>
            <a:endParaRPr kumimoji="1" lang="zh-CN" altLang="en-US" dirty="0"/>
          </a:p>
        </p:txBody>
      </p:sp>
    </p:spTree>
    <p:extLst>
      <p:ext uri="{BB962C8B-B14F-4D97-AF65-F5344CB8AC3E}">
        <p14:creationId xmlns:p14="http://schemas.microsoft.com/office/powerpoint/2010/main" val="21147007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箭头连接符 120">
            <a:extLst>
              <a:ext uri="{FF2B5EF4-FFF2-40B4-BE49-F238E27FC236}">
                <a16:creationId xmlns:a16="http://schemas.microsoft.com/office/drawing/2014/main" id="{8B7FB015-147D-B97B-61F9-4EE3F73C7EEB}"/>
              </a:ext>
            </a:extLst>
          </p:cNvPr>
          <p:cNvCxnSpPr>
            <a:cxnSpLocks/>
            <a:stCxn id="4" idx="2"/>
            <a:endCxn id="3" idx="0"/>
          </p:cNvCxnSpPr>
          <p:nvPr/>
        </p:nvCxnSpPr>
        <p:spPr>
          <a:xfrm>
            <a:off x="1958806" y="2506257"/>
            <a:ext cx="0" cy="501006"/>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Online</a:t>
            </a:r>
            <a:r>
              <a:rPr kumimoji="1" lang="zh-CN" altLang="en-US" b="1" dirty="0">
                <a:latin typeface="Linux Biolinum" panose="02000503000000000000" pitchFamily="2" charset="0"/>
                <a:ea typeface="Linux Biolinum" panose="02000503000000000000" pitchFamily="2" charset="0"/>
                <a:cs typeface="Linux Biolinum" panose="02000503000000000000" pitchFamily="2" charset="0"/>
              </a:rPr>
              <a:t> </a:t>
            </a:r>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Selection</a:t>
            </a:r>
            <a:endParaRPr kumimoji="1" lang="zh-CN" altLang="en-US" dirty="0">
              <a:latin typeface="LINUX BIOLINUM CAPITALS" panose="02000503000000000000" pitchFamily="2" charset="0"/>
              <a:cs typeface="LINUX BIOLINUM CAPITALS" panose="02000503000000000000" pitchFamily="2" charset="0"/>
            </a:endParaRPr>
          </a:p>
        </p:txBody>
      </p:sp>
      <p:sp>
        <p:nvSpPr>
          <p:cNvPr id="3" name="圆角矩形 2">
            <a:extLst>
              <a:ext uri="{FF2B5EF4-FFF2-40B4-BE49-F238E27FC236}">
                <a16:creationId xmlns:a16="http://schemas.microsoft.com/office/drawing/2014/main" id="{33C7A910-EA56-A150-939F-87856F45DB94}"/>
              </a:ext>
            </a:extLst>
          </p:cNvPr>
          <p:cNvSpPr/>
          <p:nvPr/>
        </p:nvSpPr>
        <p:spPr>
          <a:xfrm>
            <a:off x="683975" y="3007263"/>
            <a:ext cx="2549661"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[0/1, 0/1, 0/1, 0/1, 0/1]</a:t>
            </a:r>
          </a:p>
        </p:txBody>
      </p:sp>
      <p:sp>
        <p:nvSpPr>
          <p:cNvPr id="4" name="圆角矩形 3">
            <a:extLst>
              <a:ext uri="{FF2B5EF4-FFF2-40B4-BE49-F238E27FC236}">
                <a16:creationId xmlns:a16="http://schemas.microsoft.com/office/drawing/2014/main" id="{701DC439-9389-8F43-A0D4-5D9978B498FE}"/>
              </a:ext>
            </a:extLst>
          </p:cNvPr>
          <p:cNvSpPr/>
          <p:nvPr/>
        </p:nvSpPr>
        <p:spPr>
          <a:xfrm>
            <a:off x="1030665" y="1843088"/>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pic>
        <p:nvPicPr>
          <p:cNvPr id="34" name="图片 33">
            <a:extLst>
              <a:ext uri="{FF2B5EF4-FFF2-40B4-BE49-F238E27FC236}">
                <a16:creationId xmlns:a16="http://schemas.microsoft.com/office/drawing/2014/main" id="{7DF4D40F-7C7C-CF3F-70C3-9483E19299A0}"/>
              </a:ext>
            </a:extLst>
          </p:cNvPr>
          <p:cNvPicPr>
            <a:picLocks noChangeAspect="1"/>
          </p:cNvPicPr>
          <p:nvPr/>
        </p:nvPicPr>
        <p:blipFill>
          <a:blip r:embed="rId2"/>
          <a:stretch>
            <a:fillRect/>
          </a:stretch>
        </p:blipFill>
        <p:spPr>
          <a:xfrm>
            <a:off x="7287983" y="2477741"/>
            <a:ext cx="5043530" cy="3409215"/>
          </a:xfrm>
          <a:prstGeom prst="rect">
            <a:avLst/>
          </a:prstGeom>
        </p:spPr>
      </p:pic>
      <p:pic>
        <p:nvPicPr>
          <p:cNvPr id="38" name="图片 37">
            <a:extLst>
              <a:ext uri="{FF2B5EF4-FFF2-40B4-BE49-F238E27FC236}">
                <a16:creationId xmlns:a16="http://schemas.microsoft.com/office/drawing/2014/main" id="{24E1FA43-AE96-1B1E-26F9-BDB466964BA7}"/>
              </a:ext>
            </a:extLst>
          </p:cNvPr>
          <p:cNvPicPr>
            <a:picLocks noChangeAspect="1"/>
          </p:cNvPicPr>
          <p:nvPr/>
        </p:nvPicPr>
        <p:blipFill>
          <a:blip r:embed="rId3"/>
          <a:stretch>
            <a:fillRect/>
          </a:stretch>
        </p:blipFill>
        <p:spPr>
          <a:xfrm>
            <a:off x="3897381" y="2336020"/>
            <a:ext cx="3521473" cy="3993423"/>
          </a:xfrm>
          <a:prstGeom prst="rect">
            <a:avLst/>
          </a:prstGeom>
        </p:spPr>
      </p:pic>
      <p:sp>
        <p:nvSpPr>
          <p:cNvPr id="39" name="圆角矩形 38">
            <a:extLst>
              <a:ext uri="{FF2B5EF4-FFF2-40B4-BE49-F238E27FC236}">
                <a16:creationId xmlns:a16="http://schemas.microsoft.com/office/drawing/2014/main" id="{8B0B795E-D7CE-770A-084A-75AE1FC0BB43}"/>
              </a:ext>
            </a:extLst>
          </p:cNvPr>
          <p:cNvSpPr/>
          <p:nvPr/>
        </p:nvSpPr>
        <p:spPr>
          <a:xfrm>
            <a:off x="4455659" y="1511503"/>
            <a:ext cx="2404918" cy="66316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Original</a:t>
            </a: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40" name="圆角矩形 39">
            <a:extLst>
              <a:ext uri="{FF2B5EF4-FFF2-40B4-BE49-F238E27FC236}">
                <a16:creationId xmlns:a16="http://schemas.microsoft.com/office/drawing/2014/main" id="{B42D565C-D766-DBF6-AF47-EE573B956D81}"/>
              </a:ext>
            </a:extLst>
          </p:cNvPr>
          <p:cNvSpPr/>
          <p:nvPr/>
        </p:nvSpPr>
        <p:spPr>
          <a:xfrm>
            <a:off x="7941860" y="1511503"/>
            <a:ext cx="3917157" cy="66316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after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overall</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refinement</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 1, 1, 1, 1]</a:t>
            </a:r>
          </a:p>
        </p:txBody>
      </p:sp>
      <p:sp>
        <p:nvSpPr>
          <p:cNvPr id="42" name="圆角矩形 41">
            <a:extLst>
              <a:ext uri="{FF2B5EF4-FFF2-40B4-BE49-F238E27FC236}">
                <a16:creationId xmlns:a16="http://schemas.microsoft.com/office/drawing/2014/main" id="{4536B707-90CC-A449-EEEF-901CC1D60CA6}"/>
              </a:ext>
            </a:extLst>
          </p:cNvPr>
          <p:cNvSpPr/>
          <p:nvPr/>
        </p:nvSpPr>
        <p:spPr>
          <a:xfrm>
            <a:off x="278809" y="4066260"/>
            <a:ext cx="3359991" cy="766394"/>
          </a:xfrm>
          <a:prstGeom prst="roundRect">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Should raise abstraction level for each abstraction point?</a:t>
            </a:r>
            <a:endParaRPr lang="zh-CN" altLang="en-US" b="1" dirty="0">
              <a:solidFill>
                <a:schemeClr val="bg1"/>
              </a:solidFill>
              <a:latin typeface="Linux Libertine" panose="02000503000000000000" pitchFamily="2" charset="0"/>
              <a:cs typeface="Linux Libertine" panose="02000503000000000000" pitchFamily="2" charset="0"/>
            </a:endParaRPr>
          </a:p>
        </p:txBody>
      </p:sp>
      <p:cxnSp>
        <p:nvCxnSpPr>
          <p:cNvPr id="43" name="直接箭头连接符 120">
            <a:extLst>
              <a:ext uri="{FF2B5EF4-FFF2-40B4-BE49-F238E27FC236}">
                <a16:creationId xmlns:a16="http://schemas.microsoft.com/office/drawing/2014/main" id="{8286F596-4723-6C7D-FB57-DF1F2D43FB8B}"/>
              </a:ext>
            </a:extLst>
          </p:cNvPr>
          <p:cNvCxnSpPr>
            <a:cxnSpLocks/>
          </p:cNvCxnSpPr>
          <p:nvPr/>
        </p:nvCxnSpPr>
        <p:spPr>
          <a:xfrm>
            <a:off x="1958804" y="4832654"/>
            <a:ext cx="0" cy="501006"/>
          </a:xfrm>
          <a:prstGeom prst="straightConnector1">
            <a:avLst/>
          </a:prstGeom>
          <a:noFill/>
          <a:ln w="50800" cap="flat" cmpd="sng" algn="ctr">
            <a:solidFill>
              <a:schemeClr val="accent6"/>
            </a:solidFill>
            <a:prstDash val="solid"/>
            <a:miter lim="800000"/>
            <a:tailEnd type="triangle"/>
          </a:ln>
          <a:effectLst/>
        </p:spPr>
      </p:cxnSp>
      <p:cxnSp>
        <p:nvCxnSpPr>
          <p:cNvPr id="44" name="直接箭头连接符 120">
            <a:extLst>
              <a:ext uri="{FF2B5EF4-FFF2-40B4-BE49-F238E27FC236}">
                <a16:creationId xmlns:a16="http://schemas.microsoft.com/office/drawing/2014/main" id="{45004FAA-6D9B-FF7F-7696-32B9DDC75A46}"/>
              </a:ext>
            </a:extLst>
          </p:cNvPr>
          <p:cNvCxnSpPr>
            <a:cxnSpLocks/>
            <a:stCxn id="39" idx="3"/>
            <a:endCxn id="40" idx="1"/>
          </p:cNvCxnSpPr>
          <p:nvPr/>
        </p:nvCxnSpPr>
        <p:spPr>
          <a:xfrm>
            <a:off x="6860577" y="1843088"/>
            <a:ext cx="1081283" cy="0"/>
          </a:xfrm>
          <a:prstGeom prst="straightConnector1">
            <a:avLst/>
          </a:prstGeom>
          <a:noFill/>
          <a:ln w="50800" cap="flat" cmpd="sng" algn="ctr">
            <a:solidFill>
              <a:schemeClr val="accent6"/>
            </a:solidFill>
            <a:prstDash val="solid"/>
            <a:miter lim="800000"/>
            <a:tailEnd type="triangle"/>
          </a:ln>
          <a:effectLst/>
        </p:spPr>
      </p:cxnSp>
      <p:cxnSp>
        <p:nvCxnSpPr>
          <p:cNvPr id="47" name="直线连接符 46">
            <a:extLst>
              <a:ext uri="{FF2B5EF4-FFF2-40B4-BE49-F238E27FC236}">
                <a16:creationId xmlns:a16="http://schemas.microsoft.com/office/drawing/2014/main" id="{F4564850-9FC7-134B-1D6F-EA4E2C83E273}"/>
              </a:ext>
            </a:extLst>
          </p:cNvPr>
          <p:cNvCxnSpPr>
            <a:cxnSpLocks/>
          </p:cNvCxnSpPr>
          <p:nvPr/>
        </p:nvCxnSpPr>
        <p:spPr>
          <a:xfrm>
            <a:off x="7498273" y="2200772"/>
            <a:ext cx="0" cy="4128671"/>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cxnSp>
        <p:nvCxnSpPr>
          <p:cNvPr id="50" name="直线连接符 49">
            <a:extLst>
              <a:ext uri="{FF2B5EF4-FFF2-40B4-BE49-F238E27FC236}">
                <a16:creationId xmlns:a16="http://schemas.microsoft.com/office/drawing/2014/main" id="{44DA7EA7-AF18-52E5-C6BA-199772AD650D}"/>
              </a:ext>
            </a:extLst>
          </p:cNvPr>
          <p:cNvCxnSpPr>
            <a:cxnSpLocks/>
          </p:cNvCxnSpPr>
          <p:nvPr/>
        </p:nvCxnSpPr>
        <p:spPr>
          <a:xfrm>
            <a:off x="3860826" y="2174671"/>
            <a:ext cx="0" cy="4128671"/>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52" name="椭圆 51">
            <a:extLst>
              <a:ext uri="{FF2B5EF4-FFF2-40B4-BE49-F238E27FC236}">
                <a16:creationId xmlns:a16="http://schemas.microsoft.com/office/drawing/2014/main" id="{62377A42-8966-ACA8-F713-57A96B0678B2}"/>
              </a:ext>
            </a:extLst>
          </p:cNvPr>
          <p:cNvSpPr>
            <a:spLocks noChangeAspect="1"/>
          </p:cNvSpPr>
          <p:nvPr/>
        </p:nvSpPr>
        <p:spPr>
          <a:xfrm>
            <a:off x="106912" y="5332094"/>
            <a:ext cx="3642901" cy="1160781"/>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Calculate properties of parametric tuples  in two derivations graphs</a:t>
            </a:r>
            <a:endParaRPr lang="zh-CN" altLang="en-US" sz="1600" b="1" dirty="0">
              <a:solidFill>
                <a:schemeClr val="bg1"/>
              </a:solidFill>
              <a:latin typeface="Linux Libertine" panose="02000503000000000000" pitchFamily="2" charset="0"/>
              <a:cs typeface="Linux Libertine" panose="02000503000000000000" pitchFamily="2" charset="0"/>
            </a:endParaRPr>
          </a:p>
        </p:txBody>
      </p:sp>
      <p:sp>
        <p:nvSpPr>
          <p:cNvPr id="8" name="灯片编号占位符 7">
            <a:extLst>
              <a:ext uri="{FF2B5EF4-FFF2-40B4-BE49-F238E27FC236}">
                <a16:creationId xmlns:a16="http://schemas.microsoft.com/office/drawing/2014/main" id="{8DC55F71-9B82-587C-3348-E2B4C3FBFCE5}"/>
              </a:ext>
            </a:extLst>
          </p:cNvPr>
          <p:cNvSpPr>
            <a:spLocks noGrp="1"/>
          </p:cNvSpPr>
          <p:nvPr>
            <p:ph type="sldNum" sz="quarter" idx="4"/>
          </p:nvPr>
        </p:nvSpPr>
        <p:spPr/>
        <p:txBody>
          <a:bodyPr/>
          <a:lstStyle/>
          <a:p>
            <a:fld id="{94702B7C-F565-1C47-90E3-321BD985AFCD}" type="slidenum">
              <a:rPr kumimoji="1" lang="zh-CN" altLang="en-US" smtClean="0"/>
              <a:pPr/>
              <a:t>37</a:t>
            </a:fld>
            <a:endParaRPr kumimoji="1" lang="zh-CN" altLang="en-US" dirty="0"/>
          </a:p>
        </p:txBody>
      </p:sp>
    </p:spTree>
    <p:extLst>
      <p:ext uri="{BB962C8B-B14F-4D97-AF65-F5344CB8AC3E}">
        <p14:creationId xmlns:p14="http://schemas.microsoft.com/office/powerpoint/2010/main" val="3423564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39" grpId="0" animBg="1"/>
      <p:bldP spid="40" grpId="0" animBg="1"/>
      <p:bldP spid="42" grpId="0" animBg="1"/>
      <p:bldP spid="52" grpId="0" animBg="1"/>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5" name="直接箭头连接符 120">
            <a:extLst>
              <a:ext uri="{FF2B5EF4-FFF2-40B4-BE49-F238E27FC236}">
                <a16:creationId xmlns:a16="http://schemas.microsoft.com/office/drawing/2014/main" id="{8B7FB015-147D-B97B-61F9-4EE3F73C7EEB}"/>
              </a:ext>
            </a:extLst>
          </p:cNvPr>
          <p:cNvCxnSpPr>
            <a:cxnSpLocks/>
            <a:stCxn id="4" idx="2"/>
            <a:endCxn id="3" idx="0"/>
          </p:cNvCxnSpPr>
          <p:nvPr/>
        </p:nvCxnSpPr>
        <p:spPr>
          <a:xfrm>
            <a:off x="1958806" y="2506257"/>
            <a:ext cx="0" cy="501006"/>
          </a:xfrm>
          <a:prstGeom prst="straightConnector1">
            <a:avLst/>
          </a:prstGeom>
          <a:noFill/>
          <a:ln w="50800" cap="flat" cmpd="sng" algn="ctr">
            <a:solidFill>
              <a:schemeClr val="accent6"/>
            </a:solidFill>
            <a:prstDash val="solid"/>
            <a:miter lim="800000"/>
            <a:tailEnd type="triangle"/>
          </a:ln>
          <a:effectLst/>
        </p:spPr>
      </p:cxnSp>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Online</a:t>
            </a:r>
            <a:r>
              <a:rPr kumimoji="1" lang="zh-CN" altLang="en-US" b="1" dirty="0">
                <a:latin typeface="Linux Biolinum" panose="02000503000000000000" pitchFamily="2" charset="0"/>
                <a:ea typeface="Linux Biolinum" panose="02000503000000000000" pitchFamily="2" charset="0"/>
                <a:cs typeface="Linux Biolinum" panose="02000503000000000000" pitchFamily="2" charset="0"/>
              </a:rPr>
              <a:t> </a:t>
            </a:r>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Selection</a:t>
            </a:r>
            <a:endParaRPr kumimoji="1" lang="zh-CN" altLang="en-US" dirty="0">
              <a:latin typeface="LINUX BIOLINUM CAPITALS" panose="02000503000000000000" pitchFamily="2" charset="0"/>
              <a:cs typeface="LINUX BIOLINUM CAPITALS" panose="02000503000000000000" pitchFamily="2" charset="0"/>
            </a:endParaRPr>
          </a:p>
        </p:txBody>
      </p:sp>
      <p:sp>
        <p:nvSpPr>
          <p:cNvPr id="3" name="圆角矩形 2">
            <a:extLst>
              <a:ext uri="{FF2B5EF4-FFF2-40B4-BE49-F238E27FC236}">
                <a16:creationId xmlns:a16="http://schemas.microsoft.com/office/drawing/2014/main" id="{33C7A910-EA56-A150-939F-87856F45DB94}"/>
              </a:ext>
            </a:extLst>
          </p:cNvPr>
          <p:cNvSpPr/>
          <p:nvPr/>
        </p:nvSpPr>
        <p:spPr>
          <a:xfrm>
            <a:off x="683975" y="3007263"/>
            <a:ext cx="2549661"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[0/1, 0/1, 0/1, 0/1, 0/1]</a:t>
            </a:r>
          </a:p>
        </p:txBody>
      </p:sp>
      <p:sp>
        <p:nvSpPr>
          <p:cNvPr id="4" name="圆角矩形 3">
            <a:extLst>
              <a:ext uri="{FF2B5EF4-FFF2-40B4-BE49-F238E27FC236}">
                <a16:creationId xmlns:a16="http://schemas.microsoft.com/office/drawing/2014/main" id="{701DC439-9389-8F43-A0D4-5D9978B498FE}"/>
              </a:ext>
            </a:extLst>
          </p:cNvPr>
          <p:cNvSpPr/>
          <p:nvPr/>
        </p:nvSpPr>
        <p:spPr>
          <a:xfrm>
            <a:off x="1030665" y="1843088"/>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pic>
        <p:nvPicPr>
          <p:cNvPr id="34" name="图片 33">
            <a:extLst>
              <a:ext uri="{FF2B5EF4-FFF2-40B4-BE49-F238E27FC236}">
                <a16:creationId xmlns:a16="http://schemas.microsoft.com/office/drawing/2014/main" id="{7DF4D40F-7C7C-CF3F-70C3-9483E19299A0}"/>
              </a:ext>
            </a:extLst>
          </p:cNvPr>
          <p:cNvPicPr>
            <a:picLocks noChangeAspect="1"/>
          </p:cNvPicPr>
          <p:nvPr/>
        </p:nvPicPr>
        <p:blipFill>
          <a:blip r:embed="rId2"/>
          <a:stretch>
            <a:fillRect/>
          </a:stretch>
        </p:blipFill>
        <p:spPr>
          <a:xfrm>
            <a:off x="7287983" y="2477741"/>
            <a:ext cx="5043530" cy="3409215"/>
          </a:xfrm>
          <a:prstGeom prst="rect">
            <a:avLst/>
          </a:prstGeom>
        </p:spPr>
      </p:pic>
      <p:pic>
        <p:nvPicPr>
          <p:cNvPr id="38" name="图片 37">
            <a:extLst>
              <a:ext uri="{FF2B5EF4-FFF2-40B4-BE49-F238E27FC236}">
                <a16:creationId xmlns:a16="http://schemas.microsoft.com/office/drawing/2014/main" id="{24E1FA43-AE96-1B1E-26F9-BDB466964BA7}"/>
              </a:ext>
            </a:extLst>
          </p:cNvPr>
          <p:cNvPicPr>
            <a:picLocks noChangeAspect="1"/>
          </p:cNvPicPr>
          <p:nvPr/>
        </p:nvPicPr>
        <p:blipFill>
          <a:blip r:embed="rId3"/>
          <a:stretch>
            <a:fillRect/>
          </a:stretch>
        </p:blipFill>
        <p:spPr>
          <a:xfrm>
            <a:off x="3897381" y="2336020"/>
            <a:ext cx="3521473" cy="3993423"/>
          </a:xfrm>
          <a:prstGeom prst="rect">
            <a:avLst/>
          </a:prstGeom>
        </p:spPr>
      </p:pic>
      <p:sp>
        <p:nvSpPr>
          <p:cNvPr id="39" name="圆角矩形 38">
            <a:extLst>
              <a:ext uri="{FF2B5EF4-FFF2-40B4-BE49-F238E27FC236}">
                <a16:creationId xmlns:a16="http://schemas.microsoft.com/office/drawing/2014/main" id="{8B0B795E-D7CE-770A-084A-75AE1FC0BB43}"/>
              </a:ext>
            </a:extLst>
          </p:cNvPr>
          <p:cNvSpPr/>
          <p:nvPr/>
        </p:nvSpPr>
        <p:spPr>
          <a:xfrm>
            <a:off x="4455659" y="1511503"/>
            <a:ext cx="2404918" cy="66316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Original</a:t>
            </a: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40" name="圆角矩形 39">
            <a:extLst>
              <a:ext uri="{FF2B5EF4-FFF2-40B4-BE49-F238E27FC236}">
                <a16:creationId xmlns:a16="http://schemas.microsoft.com/office/drawing/2014/main" id="{B42D565C-D766-DBF6-AF47-EE573B956D81}"/>
              </a:ext>
            </a:extLst>
          </p:cNvPr>
          <p:cNvSpPr/>
          <p:nvPr/>
        </p:nvSpPr>
        <p:spPr>
          <a:xfrm>
            <a:off x="7941860" y="1511503"/>
            <a:ext cx="3917157" cy="66316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after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overall</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refinement</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 1, 1, 1, 1]</a:t>
            </a:r>
          </a:p>
        </p:txBody>
      </p:sp>
      <p:sp>
        <p:nvSpPr>
          <p:cNvPr id="42" name="圆角矩形 41">
            <a:extLst>
              <a:ext uri="{FF2B5EF4-FFF2-40B4-BE49-F238E27FC236}">
                <a16:creationId xmlns:a16="http://schemas.microsoft.com/office/drawing/2014/main" id="{4536B707-90CC-A449-EEEF-901CC1D60CA6}"/>
              </a:ext>
            </a:extLst>
          </p:cNvPr>
          <p:cNvSpPr/>
          <p:nvPr/>
        </p:nvSpPr>
        <p:spPr>
          <a:xfrm>
            <a:off x="278809" y="4066260"/>
            <a:ext cx="3359991" cy="766394"/>
          </a:xfrm>
          <a:prstGeom prst="roundRect">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Should raise abstraction level for each abstraction point?</a:t>
            </a:r>
            <a:endParaRPr lang="zh-CN" altLang="en-US" b="1" dirty="0">
              <a:solidFill>
                <a:schemeClr val="bg1"/>
              </a:solidFill>
              <a:latin typeface="Linux Libertine" panose="02000503000000000000" pitchFamily="2" charset="0"/>
              <a:cs typeface="Linux Libertine" panose="02000503000000000000" pitchFamily="2" charset="0"/>
            </a:endParaRPr>
          </a:p>
        </p:txBody>
      </p:sp>
      <p:cxnSp>
        <p:nvCxnSpPr>
          <p:cNvPr id="43" name="直接箭头连接符 120">
            <a:extLst>
              <a:ext uri="{FF2B5EF4-FFF2-40B4-BE49-F238E27FC236}">
                <a16:creationId xmlns:a16="http://schemas.microsoft.com/office/drawing/2014/main" id="{8286F596-4723-6C7D-FB57-DF1F2D43FB8B}"/>
              </a:ext>
            </a:extLst>
          </p:cNvPr>
          <p:cNvCxnSpPr>
            <a:cxnSpLocks/>
          </p:cNvCxnSpPr>
          <p:nvPr/>
        </p:nvCxnSpPr>
        <p:spPr>
          <a:xfrm>
            <a:off x="1958804" y="4832654"/>
            <a:ext cx="0" cy="501006"/>
          </a:xfrm>
          <a:prstGeom prst="straightConnector1">
            <a:avLst/>
          </a:prstGeom>
          <a:noFill/>
          <a:ln w="50800" cap="flat" cmpd="sng" algn="ctr">
            <a:solidFill>
              <a:schemeClr val="accent6"/>
            </a:solidFill>
            <a:prstDash val="solid"/>
            <a:miter lim="800000"/>
            <a:tailEnd type="triangle"/>
          </a:ln>
          <a:effectLst/>
        </p:spPr>
      </p:cxnSp>
      <p:cxnSp>
        <p:nvCxnSpPr>
          <p:cNvPr id="44" name="直接箭头连接符 120">
            <a:extLst>
              <a:ext uri="{FF2B5EF4-FFF2-40B4-BE49-F238E27FC236}">
                <a16:creationId xmlns:a16="http://schemas.microsoft.com/office/drawing/2014/main" id="{45004FAA-6D9B-FF7F-7696-32B9DDC75A46}"/>
              </a:ext>
            </a:extLst>
          </p:cNvPr>
          <p:cNvCxnSpPr>
            <a:cxnSpLocks/>
            <a:stCxn id="39" idx="3"/>
            <a:endCxn id="40" idx="1"/>
          </p:cNvCxnSpPr>
          <p:nvPr/>
        </p:nvCxnSpPr>
        <p:spPr>
          <a:xfrm>
            <a:off x="6860577" y="1843088"/>
            <a:ext cx="1081283" cy="0"/>
          </a:xfrm>
          <a:prstGeom prst="straightConnector1">
            <a:avLst/>
          </a:prstGeom>
          <a:noFill/>
          <a:ln w="50800" cap="flat" cmpd="sng" algn="ctr">
            <a:solidFill>
              <a:schemeClr val="accent6"/>
            </a:solidFill>
            <a:prstDash val="solid"/>
            <a:miter lim="800000"/>
            <a:tailEnd type="triangle"/>
          </a:ln>
          <a:effectLst/>
        </p:spPr>
      </p:cxnSp>
      <p:cxnSp>
        <p:nvCxnSpPr>
          <p:cNvPr id="47" name="直线连接符 46">
            <a:extLst>
              <a:ext uri="{FF2B5EF4-FFF2-40B4-BE49-F238E27FC236}">
                <a16:creationId xmlns:a16="http://schemas.microsoft.com/office/drawing/2014/main" id="{F4564850-9FC7-134B-1D6F-EA4E2C83E273}"/>
              </a:ext>
            </a:extLst>
          </p:cNvPr>
          <p:cNvCxnSpPr>
            <a:cxnSpLocks/>
          </p:cNvCxnSpPr>
          <p:nvPr/>
        </p:nvCxnSpPr>
        <p:spPr>
          <a:xfrm>
            <a:off x="7498273" y="2200772"/>
            <a:ext cx="0" cy="4128671"/>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cxnSp>
        <p:nvCxnSpPr>
          <p:cNvPr id="50" name="直线连接符 49">
            <a:extLst>
              <a:ext uri="{FF2B5EF4-FFF2-40B4-BE49-F238E27FC236}">
                <a16:creationId xmlns:a16="http://schemas.microsoft.com/office/drawing/2014/main" id="{44DA7EA7-AF18-52E5-C6BA-199772AD650D}"/>
              </a:ext>
            </a:extLst>
          </p:cNvPr>
          <p:cNvCxnSpPr>
            <a:cxnSpLocks/>
          </p:cNvCxnSpPr>
          <p:nvPr/>
        </p:nvCxnSpPr>
        <p:spPr>
          <a:xfrm>
            <a:off x="3860826" y="2174671"/>
            <a:ext cx="0" cy="4128671"/>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52" name="椭圆 51">
            <a:extLst>
              <a:ext uri="{FF2B5EF4-FFF2-40B4-BE49-F238E27FC236}">
                <a16:creationId xmlns:a16="http://schemas.microsoft.com/office/drawing/2014/main" id="{62377A42-8966-ACA8-F713-57A96B0678B2}"/>
              </a:ext>
            </a:extLst>
          </p:cNvPr>
          <p:cNvSpPr>
            <a:spLocks noChangeAspect="1"/>
          </p:cNvSpPr>
          <p:nvPr/>
        </p:nvSpPr>
        <p:spPr>
          <a:xfrm>
            <a:off x="106912" y="5332094"/>
            <a:ext cx="3642901" cy="1160781"/>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Calculate properties of parametric tuples  in two derivations graphs</a:t>
            </a:r>
            <a:endParaRPr lang="zh-CN" altLang="en-US" sz="1600" b="1" dirty="0">
              <a:solidFill>
                <a:schemeClr val="bg1"/>
              </a:solidFill>
              <a:latin typeface="Linux Libertine" panose="02000503000000000000" pitchFamily="2" charset="0"/>
              <a:cs typeface="Linux Libertine" panose="02000503000000000000" pitchFamily="2" charset="0"/>
            </a:endParaRPr>
          </a:p>
        </p:txBody>
      </p:sp>
      <p:sp>
        <p:nvSpPr>
          <p:cNvPr id="6" name="矩形 5">
            <a:extLst>
              <a:ext uri="{FF2B5EF4-FFF2-40B4-BE49-F238E27FC236}">
                <a16:creationId xmlns:a16="http://schemas.microsoft.com/office/drawing/2014/main" id="{9EAAC626-88B8-E5B9-42D3-49ED4623BA96}"/>
              </a:ext>
            </a:extLst>
          </p:cNvPr>
          <p:cNvSpPr/>
          <p:nvPr/>
        </p:nvSpPr>
        <p:spPr>
          <a:xfrm>
            <a:off x="3810696" y="1363579"/>
            <a:ext cx="8381303" cy="5494421"/>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 name="文本框 6">
            <a:extLst>
              <a:ext uri="{FF2B5EF4-FFF2-40B4-BE49-F238E27FC236}">
                <a16:creationId xmlns:a16="http://schemas.microsoft.com/office/drawing/2014/main" id="{1819AE06-3925-101D-E2B2-9C8CC297D0D3}"/>
              </a:ext>
            </a:extLst>
          </p:cNvPr>
          <p:cNvSpPr txBox="1"/>
          <p:nvPr/>
        </p:nvSpPr>
        <p:spPr>
          <a:xfrm>
            <a:off x="5066469" y="4075829"/>
            <a:ext cx="5830585" cy="830997"/>
          </a:xfrm>
          <a:prstGeom prst="rect">
            <a:avLst/>
          </a:prstGeom>
          <a:noFill/>
        </p:spPr>
        <p:txBody>
          <a:bodyPr wrap="square" rtlCol="0">
            <a:spAutoFit/>
          </a:bodyPr>
          <a:lstStyle/>
          <a:p>
            <a:pPr algn="ct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Precise computation of the </a:t>
            </a: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impact</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of the </a:t>
            </a: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refinement</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on generalization ability</a:t>
            </a:r>
            <a:endParaRPr kumimoji="1" lang="zh-CN" altLang="en-US" sz="2400" dirty="0">
              <a:latin typeface="Linux Libertine" panose="02000503000000000000" pitchFamily="2" charset="0"/>
              <a:cs typeface="Linux Libertine" panose="02000503000000000000" pitchFamily="2" charset="0"/>
            </a:endParaRPr>
          </a:p>
        </p:txBody>
      </p:sp>
      <p:sp>
        <p:nvSpPr>
          <p:cNvPr id="8" name="圆角矩形 7">
            <a:extLst>
              <a:ext uri="{FF2B5EF4-FFF2-40B4-BE49-F238E27FC236}">
                <a16:creationId xmlns:a16="http://schemas.microsoft.com/office/drawing/2014/main" id="{1112E788-4E8C-B16C-A3DE-9B9E24498D32}"/>
              </a:ext>
            </a:extLst>
          </p:cNvPr>
          <p:cNvSpPr/>
          <p:nvPr/>
        </p:nvSpPr>
        <p:spPr>
          <a:xfrm>
            <a:off x="5978222" y="2752713"/>
            <a:ext cx="4144777" cy="1055608"/>
          </a:xfrm>
          <a:prstGeom prst="roundRect">
            <a:avLst/>
          </a:prstGeom>
          <a:solidFill>
            <a:schemeClr val="accent6"/>
          </a:solidFill>
        </p:spPr>
        <p:txBody>
          <a:bodyPr wrap="square" rtlCol="0">
            <a:spAutoFit/>
          </a:bodyPr>
          <a:lstStyle/>
          <a:p>
            <a:pPr algn="ctr"/>
            <a:r>
              <a:rPr lang="en-US" altLang="zh-CN" sz="2800" b="1" dirty="0">
                <a:solidFill>
                  <a:schemeClr val="bg1"/>
                </a:solidFill>
                <a:latin typeface="Linux Libertine" panose="02000503000000000000" pitchFamily="2" charset="0"/>
                <a:cs typeface="Linux Libertine" panose="02000503000000000000" pitchFamily="2" charset="0"/>
              </a:rPr>
              <a:t>Leveraging two derivation graphs</a:t>
            </a:r>
          </a:p>
        </p:txBody>
      </p:sp>
      <p:sp>
        <p:nvSpPr>
          <p:cNvPr id="11" name="灯片编号占位符 10">
            <a:extLst>
              <a:ext uri="{FF2B5EF4-FFF2-40B4-BE49-F238E27FC236}">
                <a16:creationId xmlns:a16="http://schemas.microsoft.com/office/drawing/2014/main" id="{EF0D3329-3DD3-3ED1-602A-6477EFCD13F2}"/>
              </a:ext>
            </a:extLst>
          </p:cNvPr>
          <p:cNvSpPr>
            <a:spLocks noGrp="1"/>
          </p:cNvSpPr>
          <p:nvPr>
            <p:ph type="sldNum" sz="quarter" idx="4"/>
          </p:nvPr>
        </p:nvSpPr>
        <p:spPr/>
        <p:txBody>
          <a:bodyPr/>
          <a:lstStyle/>
          <a:p>
            <a:fld id="{94702B7C-F565-1C47-90E3-321BD985AFCD}" type="slidenum">
              <a:rPr kumimoji="1" lang="zh-CN" altLang="en-US" smtClean="0"/>
              <a:pPr/>
              <a:t>38</a:t>
            </a:fld>
            <a:endParaRPr kumimoji="1" lang="zh-CN" altLang="en-US" dirty="0"/>
          </a:p>
        </p:txBody>
      </p:sp>
    </p:spTree>
    <p:extLst>
      <p:ext uri="{BB962C8B-B14F-4D97-AF65-F5344CB8AC3E}">
        <p14:creationId xmlns:p14="http://schemas.microsoft.com/office/powerpoint/2010/main" val="23288040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Feature Calculation</a:t>
            </a:r>
            <a:endParaRPr kumimoji="1" lang="zh-CN" altLang="en-US" dirty="0">
              <a:latin typeface="LINUX BIOLINUM CAPITALS" panose="02000503000000000000" pitchFamily="2" charset="0"/>
              <a:cs typeface="LINUX BIOLINUM CAPITALS" panose="02000503000000000000" pitchFamily="2" charset="0"/>
            </a:endParaRPr>
          </a:p>
        </p:txBody>
      </p:sp>
      <p:pic>
        <p:nvPicPr>
          <p:cNvPr id="8" name="图片 7">
            <a:extLst>
              <a:ext uri="{FF2B5EF4-FFF2-40B4-BE49-F238E27FC236}">
                <a16:creationId xmlns:a16="http://schemas.microsoft.com/office/drawing/2014/main" id="{2F3CC037-EA1C-A0B8-94BE-C553ABB38DAE}"/>
              </a:ext>
            </a:extLst>
          </p:cNvPr>
          <p:cNvPicPr>
            <a:picLocks noChangeAspect="1"/>
          </p:cNvPicPr>
          <p:nvPr/>
        </p:nvPicPr>
        <p:blipFill rotWithShape="1">
          <a:blip r:embed="rId3"/>
          <a:srcRect r="42830"/>
          <a:stretch/>
        </p:blipFill>
        <p:spPr>
          <a:xfrm>
            <a:off x="3287035" y="2174672"/>
            <a:ext cx="4848182" cy="2878999"/>
          </a:xfrm>
          <a:prstGeom prst="rect">
            <a:avLst/>
          </a:prstGeom>
        </p:spPr>
      </p:pic>
      <p:sp>
        <p:nvSpPr>
          <p:cNvPr id="9" name="圆角矩形 8">
            <a:extLst>
              <a:ext uri="{FF2B5EF4-FFF2-40B4-BE49-F238E27FC236}">
                <a16:creationId xmlns:a16="http://schemas.microsoft.com/office/drawing/2014/main" id="{3A7F56A5-14AB-70C4-E904-0DF7EA7A6E26}"/>
              </a:ext>
            </a:extLst>
          </p:cNvPr>
          <p:cNvSpPr/>
          <p:nvPr/>
        </p:nvSpPr>
        <p:spPr>
          <a:xfrm>
            <a:off x="5016038" y="1511502"/>
            <a:ext cx="2404918" cy="66316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Original</a:t>
            </a: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r>
              <a:rPr kumimoji="1" lang="en-US" altLang="zh-CN" b="1"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0, 0, 0, 0]</a:t>
            </a:r>
          </a:p>
        </p:txBody>
      </p:sp>
      <p:sp>
        <p:nvSpPr>
          <p:cNvPr id="10" name="圆角矩形 9">
            <a:extLst>
              <a:ext uri="{FF2B5EF4-FFF2-40B4-BE49-F238E27FC236}">
                <a16:creationId xmlns:a16="http://schemas.microsoft.com/office/drawing/2014/main" id="{F00E945F-93CB-F3D7-DB39-361878CB9FB6}"/>
              </a:ext>
            </a:extLst>
          </p:cNvPr>
          <p:cNvSpPr/>
          <p:nvPr/>
        </p:nvSpPr>
        <p:spPr>
          <a:xfrm>
            <a:off x="8665667" y="1511503"/>
            <a:ext cx="3246358" cy="66316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after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refinement</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r>
              <a:rPr kumimoji="1" lang="en-US" altLang="zh-CN" b="1"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1, 1, 1, 1]</a:t>
            </a:r>
          </a:p>
        </p:txBody>
      </p:sp>
      <p:cxnSp>
        <p:nvCxnSpPr>
          <p:cNvPr id="11" name="直接箭头连接符 120">
            <a:extLst>
              <a:ext uri="{FF2B5EF4-FFF2-40B4-BE49-F238E27FC236}">
                <a16:creationId xmlns:a16="http://schemas.microsoft.com/office/drawing/2014/main" id="{10DA7A6D-5898-7910-1343-65017A207F65}"/>
              </a:ext>
            </a:extLst>
          </p:cNvPr>
          <p:cNvCxnSpPr>
            <a:cxnSpLocks/>
            <a:stCxn id="9" idx="3"/>
            <a:endCxn id="10" idx="1"/>
          </p:cNvCxnSpPr>
          <p:nvPr/>
        </p:nvCxnSpPr>
        <p:spPr>
          <a:xfrm>
            <a:off x="7420956" y="1843087"/>
            <a:ext cx="1244711" cy="1"/>
          </a:xfrm>
          <a:prstGeom prst="straightConnector1">
            <a:avLst/>
          </a:prstGeom>
          <a:noFill/>
          <a:ln w="50800" cap="flat" cmpd="sng" algn="ctr">
            <a:solidFill>
              <a:schemeClr val="accent6"/>
            </a:solidFill>
            <a:prstDash val="solid"/>
            <a:miter lim="800000"/>
            <a:tailEnd type="triangle"/>
          </a:ln>
          <a:effectLst/>
        </p:spPr>
      </p:cxnSp>
      <p:pic>
        <p:nvPicPr>
          <p:cNvPr id="12" name="图片 11">
            <a:extLst>
              <a:ext uri="{FF2B5EF4-FFF2-40B4-BE49-F238E27FC236}">
                <a16:creationId xmlns:a16="http://schemas.microsoft.com/office/drawing/2014/main" id="{91A6BEA3-2FB1-F0EA-4280-FE44FFA06AE0}"/>
              </a:ext>
            </a:extLst>
          </p:cNvPr>
          <p:cNvPicPr>
            <a:picLocks noChangeAspect="1"/>
          </p:cNvPicPr>
          <p:nvPr/>
        </p:nvPicPr>
        <p:blipFill rotWithShape="1">
          <a:blip r:embed="rId3"/>
          <a:srcRect l="56141" t="17715" r="3615" b="22918"/>
          <a:stretch/>
        </p:blipFill>
        <p:spPr>
          <a:xfrm>
            <a:off x="8499123" y="2837065"/>
            <a:ext cx="3412902" cy="1709176"/>
          </a:xfrm>
          <a:prstGeom prst="rect">
            <a:avLst/>
          </a:prstGeom>
        </p:spPr>
      </p:pic>
      <p:cxnSp>
        <p:nvCxnSpPr>
          <p:cNvPr id="13" name="直线连接符 12">
            <a:extLst>
              <a:ext uri="{FF2B5EF4-FFF2-40B4-BE49-F238E27FC236}">
                <a16:creationId xmlns:a16="http://schemas.microsoft.com/office/drawing/2014/main" id="{2285DA6D-5CFA-8B51-275C-3B070C5EB933}"/>
              </a:ext>
            </a:extLst>
          </p:cNvPr>
          <p:cNvCxnSpPr>
            <a:cxnSpLocks/>
          </p:cNvCxnSpPr>
          <p:nvPr/>
        </p:nvCxnSpPr>
        <p:spPr>
          <a:xfrm>
            <a:off x="8450588" y="2371309"/>
            <a:ext cx="0" cy="2682362"/>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5" name="圆角矩形 14">
                <a:extLst>
                  <a:ext uri="{FF2B5EF4-FFF2-40B4-BE49-F238E27FC236}">
                    <a16:creationId xmlns:a16="http://schemas.microsoft.com/office/drawing/2014/main" id="{8907EFA4-A0E9-9E70-D627-67D79AFC7DAF}"/>
                  </a:ext>
                </a:extLst>
              </p:cNvPr>
              <p:cNvSpPr/>
              <p:nvPr/>
            </p:nvSpPr>
            <p:spPr>
              <a:xfrm>
                <a:off x="1619577" y="5158187"/>
                <a:ext cx="10292448" cy="1578546"/>
              </a:xfrm>
              <a:custGeom>
                <a:avLst/>
                <a:gdLst>
                  <a:gd name="connsiteX0" fmla="*/ 0 w 10292448"/>
                  <a:gd name="connsiteY0" fmla="*/ 263096 h 1578546"/>
                  <a:gd name="connsiteX1" fmla="*/ 263096 w 10292448"/>
                  <a:gd name="connsiteY1" fmla="*/ 0 h 1578546"/>
                  <a:gd name="connsiteX2" fmla="*/ 1032907 w 10292448"/>
                  <a:gd name="connsiteY2" fmla="*/ 0 h 1578546"/>
                  <a:gd name="connsiteX3" fmla="*/ 1509730 w 10292448"/>
                  <a:gd name="connsiteY3" fmla="*/ 0 h 1578546"/>
                  <a:gd name="connsiteX4" fmla="*/ 1888890 w 10292448"/>
                  <a:gd name="connsiteY4" fmla="*/ 0 h 1578546"/>
                  <a:gd name="connsiteX5" fmla="*/ 2561039 w 10292448"/>
                  <a:gd name="connsiteY5" fmla="*/ 0 h 1578546"/>
                  <a:gd name="connsiteX6" fmla="*/ 3037862 w 10292448"/>
                  <a:gd name="connsiteY6" fmla="*/ 0 h 1578546"/>
                  <a:gd name="connsiteX7" fmla="*/ 3807672 w 10292448"/>
                  <a:gd name="connsiteY7" fmla="*/ 0 h 1578546"/>
                  <a:gd name="connsiteX8" fmla="*/ 4186833 w 10292448"/>
                  <a:gd name="connsiteY8" fmla="*/ 0 h 1578546"/>
                  <a:gd name="connsiteX9" fmla="*/ 4956644 w 10292448"/>
                  <a:gd name="connsiteY9" fmla="*/ 0 h 1578546"/>
                  <a:gd name="connsiteX10" fmla="*/ 5238142 w 10292448"/>
                  <a:gd name="connsiteY10" fmla="*/ 0 h 1578546"/>
                  <a:gd name="connsiteX11" fmla="*/ 5812627 w 10292448"/>
                  <a:gd name="connsiteY11" fmla="*/ 0 h 1578546"/>
                  <a:gd name="connsiteX12" fmla="*/ 6387113 w 10292448"/>
                  <a:gd name="connsiteY12" fmla="*/ 0 h 1578546"/>
                  <a:gd name="connsiteX13" fmla="*/ 6863936 w 10292448"/>
                  <a:gd name="connsiteY13" fmla="*/ 0 h 1578546"/>
                  <a:gd name="connsiteX14" fmla="*/ 7633747 w 10292448"/>
                  <a:gd name="connsiteY14" fmla="*/ 0 h 1578546"/>
                  <a:gd name="connsiteX15" fmla="*/ 8403558 w 10292448"/>
                  <a:gd name="connsiteY15" fmla="*/ 0 h 1578546"/>
                  <a:gd name="connsiteX16" fmla="*/ 8782718 w 10292448"/>
                  <a:gd name="connsiteY16" fmla="*/ 0 h 1578546"/>
                  <a:gd name="connsiteX17" fmla="*/ 9357204 w 10292448"/>
                  <a:gd name="connsiteY17" fmla="*/ 0 h 1578546"/>
                  <a:gd name="connsiteX18" fmla="*/ 10029352 w 10292448"/>
                  <a:gd name="connsiteY18" fmla="*/ 0 h 1578546"/>
                  <a:gd name="connsiteX19" fmla="*/ 10292448 w 10292448"/>
                  <a:gd name="connsiteY19" fmla="*/ 263096 h 1578546"/>
                  <a:gd name="connsiteX20" fmla="*/ 10292448 w 10292448"/>
                  <a:gd name="connsiteY20" fmla="*/ 757702 h 1578546"/>
                  <a:gd name="connsiteX21" fmla="*/ 10292448 w 10292448"/>
                  <a:gd name="connsiteY21" fmla="*/ 1315450 h 1578546"/>
                  <a:gd name="connsiteX22" fmla="*/ 10029352 w 10292448"/>
                  <a:gd name="connsiteY22" fmla="*/ 1578546 h 1578546"/>
                  <a:gd name="connsiteX23" fmla="*/ 9650191 w 10292448"/>
                  <a:gd name="connsiteY23" fmla="*/ 1578546 h 1578546"/>
                  <a:gd name="connsiteX24" fmla="*/ 9368694 w 10292448"/>
                  <a:gd name="connsiteY24" fmla="*/ 1578546 h 1578546"/>
                  <a:gd name="connsiteX25" fmla="*/ 9087196 w 10292448"/>
                  <a:gd name="connsiteY25" fmla="*/ 1578546 h 1578546"/>
                  <a:gd name="connsiteX26" fmla="*/ 8512710 w 10292448"/>
                  <a:gd name="connsiteY26" fmla="*/ 1578546 h 1578546"/>
                  <a:gd name="connsiteX27" fmla="*/ 8133549 w 10292448"/>
                  <a:gd name="connsiteY27" fmla="*/ 1578546 h 1578546"/>
                  <a:gd name="connsiteX28" fmla="*/ 7461401 w 10292448"/>
                  <a:gd name="connsiteY28" fmla="*/ 1578546 h 1578546"/>
                  <a:gd name="connsiteX29" fmla="*/ 7082241 w 10292448"/>
                  <a:gd name="connsiteY29" fmla="*/ 1578546 h 1578546"/>
                  <a:gd name="connsiteX30" fmla="*/ 6410092 w 10292448"/>
                  <a:gd name="connsiteY30" fmla="*/ 1578546 h 1578546"/>
                  <a:gd name="connsiteX31" fmla="*/ 6128594 w 10292448"/>
                  <a:gd name="connsiteY31" fmla="*/ 1578546 h 1578546"/>
                  <a:gd name="connsiteX32" fmla="*/ 5456446 w 10292448"/>
                  <a:gd name="connsiteY32" fmla="*/ 1578546 h 1578546"/>
                  <a:gd name="connsiteX33" fmla="*/ 5077286 w 10292448"/>
                  <a:gd name="connsiteY33" fmla="*/ 1578546 h 1578546"/>
                  <a:gd name="connsiteX34" fmla="*/ 4795788 w 10292448"/>
                  <a:gd name="connsiteY34" fmla="*/ 1578546 h 1578546"/>
                  <a:gd name="connsiteX35" fmla="*/ 4416627 w 10292448"/>
                  <a:gd name="connsiteY35" fmla="*/ 1578546 h 1578546"/>
                  <a:gd name="connsiteX36" fmla="*/ 3744479 w 10292448"/>
                  <a:gd name="connsiteY36" fmla="*/ 1578546 h 1578546"/>
                  <a:gd name="connsiteX37" fmla="*/ 3365318 w 10292448"/>
                  <a:gd name="connsiteY37" fmla="*/ 1578546 h 1578546"/>
                  <a:gd name="connsiteX38" fmla="*/ 3083821 w 10292448"/>
                  <a:gd name="connsiteY38" fmla="*/ 1578546 h 1578546"/>
                  <a:gd name="connsiteX39" fmla="*/ 2704660 w 10292448"/>
                  <a:gd name="connsiteY39" fmla="*/ 1578546 h 1578546"/>
                  <a:gd name="connsiteX40" fmla="*/ 2227837 w 10292448"/>
                  <a:gd name="connsiteY40" fmla="*/ 1578546 h 1578546"/>
                  <a:gd name="connsiteX41" fmla="*/ 1653351 w 10292448"/>
                  <a:gd name="connsiteY41" fmla="*/ 1578546 h 1578546"/>
                  <a:gd name="connsiteX42" fmla="*/ 1274191 w 10292448"/>
                  <a:gd name="connsiteY42" fmla="*/ 1578546 h 1578546"/>
                  <a:gd name="connsiteX43" fmla="*/ 263096 w 10292448"/>
                  <a:gd name="connsiteY43" fmla="*/ 1578546 h 1578546"/>
                  <a:gd name="connsiteX44" fmla="*/ 0 w 10292448"/>
                  <a:gd name="connsiteY44" fmla="*/ 1315450 h 1578546"/>
                  <a:gd name="connsiteX45" fmla="*/ 0 w 10292448"/>
                  <a:gd name="connsiteY45" fmla="*/ 820844 h 1578546"/>
                  <a:gd name="connsiteX46" fmla="*/ 0 w 10292448"/>
                  <a:gd name="connsiteY46" fmla="*/ 263096 h 157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292448" h="1578546" extrusionOk="0">
                    <a:moveTo>
                      <a:pt x="0" y="263096"/>
                    </a:moveTo>
                    <a:cubicBezTo>
                      <a:pt x="-29612" y="99527"/>
                      <a:pt x="92602" y="9454"/>
                      <a:pt x="263096" y="0"/>
                    </a:cubicBezTo>
                    <a:cubicBezTo>
                      <a:pt x="491722" y="-10595"/>
                      <a:pt x="740924" y="83593"/>
                      <a:pt x="1032907" y="0"/>
                    </a:cubicBezTo>
                    <a:cubicBezTo>
                      <a:pt x="1324890" y="-83593"/>
                      <a:pt x="1275929" y="1054"/>
                      <a:pt x="1509730" y="0"/>
                    </a:cubicBezTo>
                    <a:cubicBezTo>
                      <a:pt x="1743531" y="-1054"/>
                      <a:pt x="1810466" y="20576"/>
                      <a:pt x="1888890" y="0"/>
                    </a:cubicBezTo>
                    <a:cubicBezTo>
                      <a:pt x="1967314" y="-20576"/>
                      <a:pt x="2414168" y="76588"/>
                      <a:pt x="2561039" y="0"/>
                    </a:cubicBezTo>
                    <a:cubicBezTo>
                      <a:pt x="2707910" y="-76588"/>
                      <a:pt x="2879368" y="30781"/>
                      <a:pt x="3037862" y="0"/>
                    </a:cubicBezTo>
                    <a:cubicBezTo>
                      <a:pt x="3196356" y="-30781"/>
                      <a:pt x="3583994" y="61709"/>
                      <a:pt x="3807672" y="0"/>
                    </a:cubicBezTo>
                    <a:cubicBezTo>
                      <a:pt x="4031350" y="-61709"/>
                      <a:pt x="4079462" y="27111"/>
                      <a:pt x="4186833" y="0"/>
                    </a:cubicBezTo>
                    <a:cubicBezTo>
                      <a:pt x="4294204" y="-27111"/>
                      <a:pt x="4573522" y="18987"/>
                      <a:pt x="4956644" y="0"/>
                    </a:cubicBezTo>
                    <a:cubicBezTo>
                      <a:pt x="5339766" y="-18987"/>
                      <a:pt x="5160150" y="24542"/>
                      <a:pt x="5238142" y="0"/>
                    </a:cubicBezTo>
                    <a:cubicBezTo>
                      <a:pt x="5316134" y="-24542"/>
                      <a:pt x="5566542" y="14541"/>
                      <a:pt x="5812627" y="0"/>
                    </a:cubicBezTo>
                    <a:cubicBezTo>
                      <a:pt x="6058713" y="-14541"/>
                      <a:pt x="6206788" y="68770"/>
                      <a:pt x="6387113" y="0"/>
                    </a:cubicBezTo>
                    <a:cubicBezTo>
                      <a:pt x="6567438" y="-68770"/>
                      <a:pt x="6657734" y="11260"/>
                      <a:pt x="6863936" y="0"/>
                    </a:cubicBezTo>
                    <a:cubicBezTo>
                      <a:pt x="7070138" y="-11260"/>
                      <a:pt x="7257018" y="83291"/>
                      <a:pt x="7633747" y="0"/>
                    </a:cubicBezTo>
                    <a:cubicBezTo>
                      <a:pt x="8010476" y="-83291"/>
                      <a:pt x="8162778" y="24061"/>
                      <a:pt x="8403558" y="0"/>
                    </a:cubicBezTo>
                    <a:cubicBezTo>
                      <a:pt x="8644338" y="-24061"/>
                      <a:pt x="8603028" y="22101"/>
                      <a:pt x="8782718" y="0"/>
                    </a:cubicBezTo>
                    <a:cubicBezTo>
                      <a:pt x="8962408" y="-22101"/>
                      <a:pt x="9130961" y="39723"/>
                      <a:pt x="9357204" y="0"/>
                    </a:cubicBezTo>
                    <a:cubicBezTo>
                      <a:pt x="9583447" y="-39723"/>
                      <a:pt x="9851122" y="45856"/>
                      <a:pt x="10029352" y="0"/>
                    </a:cubicBezTo>
                    <a:cubicBezTo>
                      <a:pt x="10163332" y="-34065"/>
                      <a:pt x="10329112" y="110343"/>
                      <a:pt x="10292448" y="263096"/>
                    </a:cubicBezTo>
                    <a:cubicBezTo>
                      <a:pt x="10342392" y="455553"/>
                      <a:pt x="10242393" y="609136"/>
                      <a:pt x="10292448" y="757702"/>
                    </a:cubicBezTo>
                    <a:cubicBezTo>
                      <a:pt x="10342503" y="906268"/>
                      <a:pt x="10227388" y="1058519"/>
                      <a:pt x="10292448" y="1315450"/>
                    </a:cubicBezTo>
                    <a:cubicBezTo>
                      <a:pt x="10299548" y="1459252"/>
                      <a:pt x="10175876" y="1590132"/>
                      <a:pt x="10029352" y="1578546"/>
                    </a:cubicBezTo>
                    <a:cubicBezTo>
                      <a:pt x="9871056" y="1580382"/>
                      <a:pt x="9798824" y="1559098"/>
                      <a:pt x="9650191" y="1578546"/>
                    </a:cubicBezTo>
                    <a:cubicBezTo>
                      <a:pt x="9501558" y="1597994"/>
                      <a:pt x="9426304" y="1572105"/>
                      <a:pt x="9368694" y="1578546"/>
                    </a:cubicBezTo>
                    <a:cubicBezTo>
                      <a:pt x="9311084" y="1584987"/>
                      <a:pt x="9180048" y="1548838"/>
                      <a:pt x="9087196" y="1578546"/>
                    </a:cubicBezTo>
                    <a:cubicBezTo>
                      <a:pt x="8994344" y="1608254"/>
                      <a:pt x="8710304" y="1530444"/>
                      <a:pt x="8512710" y="1578546"/>
                    </a:cubicBezTo>
                    <a:cubicBezTo>
                      <a:pt x="8315116" y="1626648"/>
                      <a:pt x="8230089" y="1568255"/>
                      <a:pt x="8133549" y="1578546"/>
                    </a:cubicBezTo>
                    <a:cubicBezTo>
                      <a:pt x="8037009" y="1588837"/>
                      <a:pt x="7778058" y="1531750"/>
                      <a:pt x="7461401" y="1578546"/>
                    </a:cubicBezTo>
                    <a:cubicBezTo>
                      <a:pt x="7144744" y="1625342"/>
                      <a:pt x="7176715" y="1570181"/>
                      <a:pt x="7082241" y="1578546"/>
                    </a:cubicBezTo>
                    <a:cubicBezTo>
                      <a:pt x="6987767" y="1586911"/>
                      <a:pt x="6598817" y="1550033"/>
                      <a:pt x="6410092" y="1578546"/>
                    </a:cubicBezTo>
                    <a:cubicBezTo>
                      <a:pt x="6221367" y="1607059"/>
                      <a:pt x="6194680" y="1545889"/>
                      <a:pt x="6128594" y="1578546"/>
                    </a:cubicBezTo>
                    <a:cubicBezTo>
                      <a:pt x="6062508" y="1611203"/>
                      <a:pt x="5649247" y="1535313"/>
                      <a:pt x="5456446" y="1578546"/>
                    </a:cubicBezTo>
                    <a:cubicBezTo>
                      <a:pt x="5263645" y="1621779"/>
                      <a:pt x="5171228" y="1552455"/>
                      <a:pt x="5077286" y="1578546"/>
                    </a:cubicBezTo>
                    <a:cubicBezTo>
                      <a:pt x="4983344" y="1604637"/>
                      <a:pt x="4886332" y="1564041"/>
                      <a:pt x="4795788" y="1578546"/>
                    </a:cubicBezTo>
                    <a:cubicBezTo>
                      <a:pt x="4705244" y="1593051"/>
                      <a:pt x="4560477" y="1559541"/>
                      <a:pt x="4416627" y="1578546"/>
                    </a:cubicBezTo>
                    <a:cubicBezTo>
                      <a:pt x="4272777" y="1597551"/>
                      <a:pt x="3982589" y="1567320"/>
                      <a:pt x="3744479" y="1578546"/>
                    </a:cubicBezTo>
                    <a:cubicBezTo>
                      <a:pt x="3506369" y="1589772"/>
                      <a:pt x="3545152" y="1569192"/>
                      <a:pt x="3365318" y="1578546"/>
                    </a:cubicBezTo>
                    <a:cubicBezTo>
                      <a:pt x="3185484" y="1587900"/>
                      <a:pt x="3193017" y="1551871"/>
                      <a:pt x="3083821" y="1578546"/>
                    </a:cubicBezTo>
                    <a:cubicBezTo>
                      <a:pt x="2974625" y="1605221"/>
                      <a:pt x="2853398" y="1572876"/>
                      <a:pt x="2704660" y="1578546"/>
                    </a:cubicBezTo>
                    <a:cubicBezTo>
                      <a:pt x="2555922" y="1584216"/>
                      <a:pt x="2463693" y="1565893"/>
                      <a:pt x="2227837" y="1578546"/>
                    </a:cubicBezTo>
                    <a:cubicBezTo>
                      <a:pt x="1991981" y="1591199"/>
                      <a:pt x="1773682" y="1539011"/>
                      <a:pt x="1653351" y="1578546"/>
                    </a:cubicBezTo>
                    <a:cubicBezTo>
                      <a:pt x="1533020" y="1618081"/>
                      <a:pt x="1426211" y="1550444"/>
                      <a:pt x="1274191" y="1578546"/>
                    </a:cubicBezTo>
                    <a:cubicBezTo>
                      <a:pt x="1122171" y="1606648"/>
                      <a:pt x="751171" y="1573647"/>
                      <a:pt x="263096" y="1578546"/>
                    </a:cubicBezTo>
                    <a:cubicBezTo>
                      <a:pt x="104181" y="1554234"/>
                      <a:pt x="-8459" y="1464685"/>
                      <a:pt x="0" y="1315450"/>
                    </a:cubicBezTo>
                    <a:cubicBezTo>
                      <a:pt x="-9121" y="1143054"/>
                      <a:pt x="18412" y="1056751"/>
                      <a:pt x="0" y="820844"/>
                    </a:cubicBezTo>
                    <a:cubicBezTo>
                      <a:pt x="-18412" y="584937"/>
                      <a:pt x="40003" y="402136"/>
                      <a:pt x="0" y="263096"/>
                    </a:cubicBezTo>
                    <a:close/>
                  </a:path>
                </a:pathLst>
              </a:custGeom>
              <a:noFill/>
              <a:ln w="38100">
                <a:solidFill>
                  <a:schemeClr val="accent6"/>
                </a:solidFill>
                <a:prstDash val="solid"/>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count of reachable vertices: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overall influence</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of refining the tuple on the Bayesian network</a:t>
                </a:r>
              </a:p>
              <a:p>
                <a:pPr marL="342900" indent="-342900">
                  <a:buFont typeface="+mj-lt"/>
                  <a:buAutoNum type="arabicPeriod"/>
                </a:pP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average of shortest distance to reachable vertices: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average impact on reachable vertices</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of refining the parameter tuple</a:t>
                </a:r>
              </a:p>
              <a:p>
                <a:pPr marL="342900" indent="-342900">
                  <a:buFont typeface="+mj-lt"/>
                  <a:buAutoNum type="arabicPeriod"/>
                </a:pP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count of vertices with shortest distance</a:t>
                </a:r>
                <a14:m>
                  <m:oMath xmlns:m="http://schemas.openxmlformats.org/officeDocument/2006/math">
                    <m:r>
                      <a:rPr kumimoji="1" lang="en-US" altLang="zh-CN" b="1" i="0"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 </m:t>
                    </m:r>
                    <m:r>
                      <a:rPr kumimoji="1" lang="en-US" altLang="zh-CN" b="1" i="1"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r>
                      <a:rPr kumimoji="1" lang="en-US" altLang="zh-CN" b="1" i="1"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𝒌</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 (</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𝒌</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𝟐</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𝟑</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𝟏𝟎</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b="1" i="0"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 </m:t>
                    </m:r>
                  </m:oMath>
                </a14:m>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potential influence</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to a certain subgraph and diﬀerent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subgraph patterns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within a given radius</a:t>
                </a:r>
              </a:p>
            </p:txBody>
          </p:sp>
        </mc:Choice>
        <mc:Fallback xmlns="">
          <p:sp>
            <p:nvSpPr>
              <p:cNvPr id="15" name="圆角矩形 14">
                <a:extLst>
                  <a:ext uri="{FF2B5EF4-FFF2-40B4-BE49-F238E27FC236}">
                    <a16:creationId xmlns:a16="http://schemas.microsoft.com/office/drawing/2014/main" id="{8907EFA4-A0E9-9E70-D627-67D79AFC7DAF}"/>
                  </a:ext>
                </a:extLst>
              </p:cNvPr>
              <p:cNvSpPr>
                <a:spLocks noRot="1" noChangeAspect="1" noMove="1" noResize="1" noEditPoints="1" noAdjustHandles="1" noChangeArrowheads="1" noChangeShapeType="1" noTextEdit="1"/>
              </p:cNvSpPr>
              <p:nvPr/>
            </p:nvSpPr>
            <p:spPr>
              <a:xfrm>
                <a:off x="1619577" y="5158187"/>
                <a:ext cx="10292448" cy="1578546"/>
              </a:xfrm>
              <a:prstGeom prst="roundRect">
                <a:avLst/>
              </a:prstGeom>
              <a:blipFill>
                <a:blip r:embed="rId4"/>
                <a:stretch>
                  <a:fillRect/>
                </a:stretch>
              </a:blipFill>
              <a:ln w="38100">
                <a:solidFill>
                  <a:schemeClr val="accent6"/>
                </a:solidFill>
                <a:prstDash val="solid"/>
                <a:extLst>
                  <a:ext uri="{C807C97D-BFC1-408E-A445-0C87EB9F89A2}">
                    <ask:lineSketchStyleProps xmlns:ask="http://schemas.microsoft.com/office/drawing/2018/sketchyshapes" sd="1219033472">
                      <a:custGeom>
                        <a:avLst/>
                        <a:gdLst>
                          <a:gd name="connsiteX0" fmla="*/ 0 w 10292448"/>
                          <a:gd name="connsiteY0" fmla="*/ 263096 h 1578546"/>
                          <a:gd name="connsiteX1" fmla="*/ 263096 w 10292448"/>
                          <a:gd name="connsiteY1" fmla="*/ 0 h 1578546"/>
                          <a:gd name="connsiteX2" fmla="*/ 1032907 w 10292448"/>
                          <a:gd name="connsiteY2" fmla="*/ 0 h 1578546"/>
                          <a:gd name="connsiteX3" fmla="*/ 1509730 w 10292448"/>
                          <a:gd name="connsiteY3" fmla="*/ 0 h 1578546"/>
                          <a:gd name="connsiteX4" fmla="*/ 1888890 w 10292448"/>
                          <a:gd name="connsiteY4" fmla="*/ 0 h 1578546"/>
                          <a:gd name="connsiteX5" fmla="*/ 2561039 w 10292448"/>
                          <a:gd name="connsiteY5" fmla="*/ 0 h 1578546"/>
                          <a:gd name="connsiteX6" fmla="*/ 3037862 w 10292448"/>
                          <a:gd name="connsiteY6" fmla="*/ 0 h 1578546"/>
                          <a:gd name="connsiteX7" fmla="*/ 3807672 w 10292448"/>
                          <a:gd name="connsiteY7" fmla="*/ 0 h 1578546"/>
                          <a:gd name="connsiteX8" fmla="*/ 4186833 w 10292448"/>
                          <a:gd name="connsiteY8" fmla="*/ 0 h 1578546"/>
                          <a:gd name="connsiteX9" fmla="*/ 4956644 w 10292448"/>
                          <a:gd name="connsiteY9" fmla="*/ 0 h 1578546"/>
                          <a:gd name="connsiteX10" fmla="*/ 5238142 w 10292448"/>
                          <a:gd name="connsiteY10" fmla="*/ 0 h 1578546"/>
                          <a:gd name="connsiteX11" fmla="*/ 5812627 w 10292448"/>
                          <a:gd name="connsiteY11" fmla="*/ 0 h 1578546"/>
                          <a:gd name="connsiteX12" fmla="*/ 6387113 w 10292448"/>
                          <a:gd name="connsiteY12" fmla="*/ 0 h 1578546"/>
                          <a:gd name="connsiteX13" fmla="*/ 6863936 w 10292448"/>
                          <a:gd name="connsiteY13" fmla="*/ 0 h 1578546"/>
                          <a:gd name="connsiteX14" fmla="*/ 7633747 w 10292448"/>
                          <a:gd name="connsiteY14" fmla="*/ 0 h 1578546"/>
                          <a:gd name="connsiteX15" fmla="*/ 8403558 w 10292448"/>
                          <a:gd name="connsiteY15" fmla="*/ 0 h 1578546"/>
                          <a:gd name="connsiteX16" fmla="*/ 8782718 w 10292448"/>
                          <a:gd name="connsiteY16" fmla="*/ 0 h 1578546"/>
                          <a:gd name="connsiteX17" fmla="*/ 9357204 w 10292448"/>
                          <a:gd name="connsiteY17" fmla="*/ 0 h 1578546"/>
                          <a:gd name="connsiteX18" fmla="*/ 10029352 w 10292448"/>
                          <a:gd name="connsiteY18" fmla="*/ 0 h 1578546"/>
                          <a:gd name="connsiteX19" fmla="*/ 10292448 w 10292448"/>
                          <a:gd name="connsiteY19" fmla="*/ 263096 h 1578546"/>
                          <a:gd name="connsiteX20" fmla="*/ 10292448 w 10292448"/>
                          <a:gd name="connsiteY20" fmla="*/ 757702 h 1578546"/>
                          <a:gd name="connsiteX21" fmla="*/ 10292448 w 10292448"/>
                          <a:gd name="connsiteY21" fmla="*/ 1315450 h 1578546"/>
                          <a:gd name="connsiteX22" fmla="*/ 10029352 w 10292448"/>
                          <a:gd name="connsiteY22" fmla="*/ 1578546 h 1578546"/>
                          <a:gd name="connsiteX23" fmla="*/ 9650191 w 10292448"/>
                          <a:gd name="connsiteY23" fmla="*/ 1578546 h 1578546"/>
                          <a:gd name="connsiteX24" fmla="*/ 9368694 w 10292448"/>
                          <a:gd name="connsiteY24" fmla="*/ 1578546 h 1578546"/>
                          <a:gd name="connsiteX25" fmla="*/ 9087196 w 10292448"/>
                          <a:gd name="connsiteY25" fmla="*/ 1578546 h 1578546"/>
                          <a:gd name="connsiteX26" fmla="*/ 8512710 w 10292448"/>
                          <a:gd name="connsiteY26" fmla="*/ 1578546 h 1578546"/>
                          <a:gd name="connsiteX27" fmla="*/ 8133549 w 10292448"/>
                          <a:gd name="connsiteY27" fmla="*/ 1578546 h 1578546"/>
                          <a:gd name="connsiteX28" fmla="*/ 7461401 w 10292448"/>
                          <a:gd name="connsiteY28" fmla="*/ 1578546 h 1578546"/>
                          <a:gd name="connsiteX29" fmla="*/ 7082241 w 10292448"/>
                          <a:gd name="connsiteY29" fmla="*/ 1578546 h 1578546"/>
                          <a:gd name="connsiteX30" fmla="*/ 6410092 w 10292448"/>
                          <a:gd name="connsiteY30" fmla="*/ 1578546 h 1578546"/>
                          <a:gd name="connsiteX31" fmla="*/ 6128594 w 10292448"/>
                          <a:gd name="connsiteY31" fmla="*/ 1578546 h 1578546"/>
                          <a:gd name="connsiteX32" fmla="*/ 5456446 w 10292448"/>
                          <a:gd name="connsiteY32" fmla="*/ 1578546 h 1578546"/>
                          <a:gd name="connsiteX33" fmla="*/ 5077286 w 10292448"/>
                          <a:gd name="connsiteY33" fmla="*/ 1578546 h 1578546"/>
                          <a:gd name="connsiteX34" fmla="*/ 4795788 w 10292448"/>
                          <a:gd name="connsiteY34" fmla="*/ 1578546 h 1578546"/>
                          <a:gd name="connsiteX35" fmla="*/ 4416627 w 10292448"/>
                          <a:gd name="connsiteY35" fmla="*/ 1578546 h 1578546"/>
                          <a:gd name="connsiteX36" fmla="*/ 3744479 w 10292448"/>
                          <a:gd name="connsiteY36" fmla="*/ 1578546 h 1578546"/>
                          <a:gd name="connsiteX37" fmla="*/ 3365318 w 10292448"/>
                          <a:gd name="connsiteY37" fmla="*/ 1578546 h 1578546"/>
                          <a:gd name="connsiteX38" fmla="*/ 3083821 w 10292448"/>
                          <a:gd name="connsiteY38" fmla="*/ 1578546 h 1578546"/>
                          <a:gd name="connsiteX39" fmla="*/ 2704660 w 10292448"/>
                          <a:gd name="connsiteY39" fmla="*/ 1578546 h 1578546"/>
                          <a:gd name="connsiteX40" fmla="*/ 2227837 w 10292448"/>
                          <a:gd name="connsiteY40" fmla="*/ 1578546 h 1578546"/>
                          <a:gd name="connsiteX41" fmla="*/ 1653351 w 10292448"/>
                          <a:gd name="connsiteY41" fmla="*/ 1578546 h 1578546"/>
                          <a:gd name="connsiteX42" fmla="*/ 1274191 w 10292448"/>
                          <a:gd name="connsiteY42" fmla="*/ 1578546 h 1578546"/>
                          <a:gd name="connsiteX43" fmla="*/ 263096 w 10292448"/>
                          <a:gd name="connsiteY43" fmla="*/ 1578546 h 1578546"/>
                          <a:gd name="connsiteX44" fmla="*/ 0 w 10292448"/>
                          <a:gd name="connsiteY44" fmla="*/ 1315450 h 1578546"/>
                          <a:gd name="connsiteX45" fmla="*/ 0 w 10292448"/>
                          <a:gd name="connsiteY45" fmla="*/ 820844 h 1578546"/>
                          <a:gd name="connsiteX46" fmla="*/ 0 w 10292448"/>
                          <a:gd name="connsiteY46" fmla="*/ 263096 h 157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292448" h="1578546" extrusionOk="0">
                            <a:moveTo>
                              <a:pt x="0" y="263096"/>
                            </a:moveTo>
                            <a:cubicBezTo>
                              <a:pt x="-29612" y="99527"/>
                              <a:pt x="92602" y="9454"/>
                              <a:pt x="263096" y="0"/>
                            </a:cubicBezTo>
                            <a:cubicBezTo>
                              <a:pt x="491722" y="-10595"/>
                              <a:pt x="740924" y="83593"/>
                              <a:pt x="1032907" y="0"/>
                            </a:cubicBezTo>
                            <a:cubicBezTo>
                              <a:pt x="1324890" y="-83593"/>
                              <a:pt x="1275929" y="1054"/>
                              <a:pt x="1509730" y="0"/>
                            </a:cubicBezTo>
                            <a:cubicBezTo>
                              <a:pt x="1743531" y="-1054"/>
                              <a:pt x="1810466" y="20576"/>
                              <a:pt x="1888890" y="0"/>
                            </a:cubicBezTo>
                            <a:cubicBezTo>
                              <a:pt x="1967314" y="-20576"/>
                              <a:pt x="2414168" y="76588"/>
                              <a:pt x="2561039" y="0"/>
                            </a:cubicBezTo>
                            <a:cubicBezTo>
                              <a:pt x="2707910" y="-76588"/>
                              <a:pt x="2879368" y="30781"/>
                              <a:pt x="3037862" y="0"/>
                            </a:cubicBezTo>
                            <a:cubicBezTo>
                              <a:pt x="3196356" y="-30781"/>
                              <a:pt x="3583994" y="61709"/>
                              <a:pt x="3807672" y="0"/>
                            </a:cubicBezTo>
                            <a:cubicBezTo>
                              <a:pt x="4031350" y="-61709"/>
                              <a:pt x="4079462" y="27111"/>
                              <a:pt x="4186833" y="0"/>
                            </a:cubicBezTo>
                            <a:cubicBezTo>
                              <a:pt x="4294204" y="-27111"/>
                              <a:pt x="4573522" y="18987"/>
                              <a:pt x="4956644" y="0"/>
                            </a:cubicBezTo>
                            <a:cubicBezTo>
                              <a:pt x="5339766" y="-18987"/>
                              <a:pt x="5160150" y="24542"/>
                              <a:pt x="5238142" y="0"/>
                            </a:cubicBezTo>
                            <a:cubicBezTo>
                              <a:pt x="5316134" y="-24542"/>
                              <a:pt x="5566542" y="14541"/>
                              <a:pt x="5812627" y="0"/>
                            </a:cubicBezTo>
                            <a:cubicBezTo>
                              <a:pt x="6058713" y="-14541"/>
                              <a:pt x="6206788" y="68770"/>
                              <a:pt x="6387113" y="0"/>
                            </a:cubicBezTo>
                            <a:cubicBezTo>
                              <a:pt x="6567438" y="-68770"/>
                              <a:pt x="6657734" y="11260"/>
                              <a:pt x="6863936" y="0"/>
                            </a:cubicBezTo>
                            <a:cubicBezTo>
                              <a:pt x="7070138" y="-11260"/>
                              <a:pt x="7257018" y="83291"/>
                              <a:pt x="7633747" y="0"/>
                            </a:cubicBezTo>
                            <a:cubicBezTo>
                              <a:pt x="8010476" y="-83291"/>
                              <a:pt x="8162778" y="24061"/>
                              <a:pt x="8403558" y="0"/>
                            </a:cubicBezTo>
                            <a:cubicBezTo>
                              <a:pt x="8644338" y="-24061"/>
                              <a:pt x="8603028" y="22101"/>
                              <a:pt x="8782718" y="0"/>
                            </a:cubicBezTo>
                            <a:cubicBezTo>
                              <a:pt x="8962408" y="-22101"/>
                              <a:pt x="9130961" y="39723"/>
                              <a:pt x="9357204" y="0"/>
                            </a:cubicBezTo>
                            <a:cubicBezTo>
                              <a:pt x="9583447" y="-39723"/>
                              <a:pt x="9851122" y="45856"/>
                              <a:pt x="10029352" y="0"/>
                            </a:cubicBezTo>
                            <a:cubicBezTo>
                              <a:pt x="10163332" y="-34065"/>
                              <a:pt x="10329112" y="110343"/>
                              <a:pt x="10292448" y="263096"/>
                            </a:cubicBezTo>
                            <a:cubicBezTo>
                              <a:pt x="10342392" y="455553"/>
                              <a:pt x="10242393" y="609136"/>
                              <a:pt x="10292448" y="757702"/>
                            </a:cubicBezTo>
                            <a:cubicBezTo>
                              <a:pt x="10342503" y="906268"/>
                              <a:pt x="10227388" y="1058519"/>
                              <a:pt x="10292448" y="1315450"/>
                            </a:cubicBezTo>
                            <a:cubicBezTo>
                              <a:pt x="10299548" y="1459252"/>
                              <a:pt x="10175876" y="1590132"/>
                              <a:pt x="10029352" y="1578546"/>
                            </a:cubicBezTo>
                            <a:cubicBezTo>
                              <a:pt x="9871056" y="1580382"/>
                              <a:pt x="9798824" y="1559098"/>
                              <a:pt x="9650191" y="1578546"/>
                            </a:cubicBezTo>
                            <a:cubicBezTo>
                              <a:pt x="9501558" y="1597994"/>
                              <a:pt x="9426304" y="1572105"/>
                              <a:pt x="9368694" y="1578546"/>
                            </a:cubicBezTo>
                            <a:cubicBezTo>
                              <a:pt x="9311084" y="1584987"/>
                              <a:pt x="9180048" y="1548838"/>
                              <a:pt x="9087196" y="1578546"/>
                            </a:cubicBezTo>
                            <a:cubicBezTo>
                              <a:pt x="8994344" y="1608254"/>
                              <a:pt x="8710304" y="1530444"/>
                              <a:pt x="8512710" y="1578546"/>
                            </a:cubicBezTo>
                            <a:cubicBezTo>
                              <a:pt x="8315116" y="1626648"/>
                              <a:pt x="8230089" y="1568255"/>
                              <a:pt x="8133549" y="1578546"/>
                            </a:cubicBezTo>
                            <a:cubicBezTo>
                              <a:pt x="8037009" y="1588837"/>
                              <a:pt x="7778058" y="1531750"/>
                              <a:pt x="7461401" y="1578546"/>
                            </a:cubicBezTo>
                            <a:cubicBezTo>
                              <a:pt x="7144744" y="1625342"/>
                              <a:pt x="7176715" y="1570181"/>
                              <a:pt x="7082241" y="1578546"/>
                            </a:cubicBezTo>
                            <a:cubicBezTo>
                              <a:pt x="6987767" y="1586911"/>
                              <a:pt x="6598817" y="1550033"/>
                              <a:pt x="6410092" y="1578546"/>
                            </a:cubicBezTo>
                            <a:cubicBezTo>
                              <a:pt x="6221367" y="1607059"/>
                              <a:pt x="6194680" y="1545889"/>
                              <a:pt x="6128594" y="1578546"/>
                            </a:cubicBezTo>
                            <a:cubicBezTo>
                              <a:pt x="6062508" y="1611203"/>
                              <a:pt x="5649247" y="1535313"/>
                              <a:pt x="5456446" y="1578546"/>
                            </a:cubicBezTo>
                            <a:cubicBezTo>
                              <a:pt x="5263645" y="1621779"/>
                              <a:pt x="5171228" y="1552455"/>
                              <a:pt x="5077286" y="1578546"/>
                            </a:cubicBezTo>
                            <a:cubicBezTo>
                              <a:pt x="4983344" y="1604637"/>
                              <a:pt x="4886332" y="1564041"/>
                              <a:pt x="4795788" y="1578546"/>
                            </a:cubicBezTo>
                            <a:cubicBezTo>
                              <a:pt x="4705244" y="1593051"/>
                              <a:pt x="4560477" y="1559541"/>
                              <a:pt x="4416627" y="1578546"/>
                            </a:cubicBezTo>
                            <a:cubicBezTo>
                              <a:pt x="4272777" y="1597551"/>
                              <a:pt x="3982589" y="1567320"/>
                              <a:pt x="3744479" y="1578546"/>
                            </a:cubicBezTo>
                            <a:cubicBezTo>
                              <a:pt x="3506369" y="1589772"/>
                              <a:pt x="3545152" y="1569192"/>
                              <a:pt x="3365318" y="1578546"/>
                            </a:cubicBezTo>
                            <a:cubicBezTo>
                              <a:pt x="3185484" y="1587900"/>
                              <a:pt x="3193017" y="1551871"/>
                              <a:pt x="3083821" y="1578546"/>
                            </a:cubicBezTo>
                            <a:cubicBezTo>
                              <a:pt x="2974625" y="1605221"/>
                              <a:pt x="2853398" y="1572876"/>
                              <a:pt x="2704660" y="1578546"/>
                            </a:cubicBezTo>
                            <a:cubicBezTo>
                              <a:pt x="2555922" y="1584216"/>
                              <a:pt x="2463693" y="1565893"/>
                              <a:pt x="2227837" y="1578546"/>
                            </a:cubicBezTo>
                            <a:cubicBezTo>
                              <a:pt x="1991981" y="1591199"/>
                              <a:pt x="1773682" y="1539011"/>
                              <a:pt x="1653351" y="1578546"/>
                            </a:cubicBezTo>
                            <a:cubicBezTo>
                              <a:pt x="1533020" y="1618081"/>
                              <a:pt x="1426211" y="1550444"/>
                              <a:pt x="1274191" y="1578546"/>
                            </a:cubicBezTo>
                            <a:cubicBezTo>
                              <a:pt x="1122171" y="1606648"/>
                              <a:pt x="751171" y="1573647"/>
                              <a:pt x="263096" y="1578546"/>
                            </a:cubicBezTo>
                            <a:cubicBezTo>
                              <a:pt x="104181" y="1554234"/>
                              <a:pt x="-8459" y="1464685"/>
                              <a:pt x="0" y="1315450"/>
                            </a:cubicBezTo>
                            <a:cubicBezTo>
                              <a:pt x="-9121" y="1143054"/>
                              <a:pt x="18412" y="1056751"/>
                              <a:pt x="0" y="820844"/>
                            </a:cubicBezTo>
                            <a:cubicBezTo>
                              <a:pt x="-18412" y="584937"/>
                              <a:pt x="40003" y="402136"/>
                              <a:pt x="0" y="263096"/>
                            </a:cubicBezTo>
                            <a:close/>
                          </a:path>
                        </a:pathLst>
                      </a:custGeom>
                      <ask:type>
                        <ask:lineSketchScribble/>
                      </ask:type>
                    </ask:lineSketchStyleProps>
                  </a:ext>
                </a:extLst>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圆角矩形 22">
                <a:extLst>
                  <a:ext uri="{FF2B5EF4-FFF2-40B4-BE49-F238E27FC236}">
                    <a16:creationId xmlns:a16="http://schemas.microsoft.com/office/drawing/2014/main" id="{F3023A65-5D48-BE9E-F7EF-77FABFE76081}"/>
                  </a:ext>
                </a:extLst>
              </p:cNvPr>
              <p:cNvSpPr/>
              <p:nvPr/>
            </p:nvSpPr>
            <p:spPr>
              <a:xfrm>
                <a:off x="334474" y="3917623"/>
                <a:ext cx="3137180" cy="783193"/>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Feature value: </a:t>
                </a:r>
              </a:p>
              <a:p>
                <a:pPr algn="ctr"/>
                <a14:m>
                  <m:oMath xmlns:m="http://schemas.openxmlformats.org/officeDocument/2006/math">
                    <m:r>
                      <a:rPr lang="en-US" altLang="zh-CN" sz="2000" b="1" i="1" dirty="0" smtClean="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m:t>𝑵</m:t>
                    </m:r>
                  </m:oMath>
                </a14:m>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-dimension real vector</a:t>
                </a:r>
              </a:p>
            </p:txBody>
          </p:sp>
        </mc:Choice>
        <mc:Fallback xmlns="">
          <p:sp>
            <p:nvSpPr>
              <p:cNvPr id="23" name="圆角矩形 22">
                <a:extLst>
                  <a:ext uri="{FF2B5EF4-FFF2-40B4-BE49-F238E27FC236}">
                    <a16:creationId xmlns:a16="http://schemas.microsoft.com/office/drawing/2014/main" id="{F3023A65-5D48-BE9E-F7EF-77FABFE76081}"/>
                  </a:ext>
                </a:extLst>
              </p:cNvPr>
              <p:cNvSpPr>
                <a:spLocks noRot="1" noChangeAspect="1" noMove="1" noResize="1" noEditPoints="1" noAdjustHandles="1" noChangeArrowheads="1" noChangeShapeType="1" noTextEdit="1"/>
              </p:cNvSpPr>
              <p:nvPr/>
            </p:nvSpPr>
            <p:spPr>
              <a:xfrm>
                <a:off x="334474" y="3917623"/>
                <a:ext cx="3137180" cy="783193"/>
              </a:xfrm>
              <a:prstGeom prst="roundRect">
                <a:avLst/>
              </a:prstGeom>
              <a:blipFill>
                <a:blip r:embed="rId5"/>
                <a:stretch>
                  <a:fillRect b="-7937"/>
                </a:stretch>
              </a:blipFill>
            </p:spPr>
            <p:txBody>
              <a:bodyPr/>
              <a:lstStyle/>
              <a:p>
                <a:r>
                  <a:rPr lang="zh-CN" altLang="en-US">
                    <a:noFill/>
                  </a:rPr>
                  <a:t> </a:t>
                </a:r>
              </a:p>
            </p:txBody>
          </p:sp>
        </mc:Fallback>
      </mc:AlternateContent>
      <p:cxnSp>
        <p:nvCxnSpPr>
          <p:cNvPr id="27" name="曲线连接符 26">
            <a:extLst>
              <a:ext uri="{FF2B5EF4-FFF2-40B4-BE49-F238E27FC236}">
                <a16:creationId xmlns:a16="http://schemas.microsoft.com/office/drawing/2014/main" id="{3C883A92-85F3-171A-699D-747286148191}"/>
              </a:ext>
            </a:extLst>
          </p:cNvPr>
          <p:cNvCxnSpPr>
            <a:cxnSpLocks/>
            <a:stCxn id="15" idx="1"/>
            <a:endCxn id="23" idx="2"/>
          </p:cNvCxnSpPr>
          <p:nvPr/>
        </p:nvCxnSpPr>
        <p:spPr>
          <a:xfrm rot="10800000" flipH="1">
            <a:off x="1619576" y="4700816"/>
            <a:ext cx="283487" cy="1246644"/>
          </a:xfrm>
          <a:prstGeom prst="curvedConnector4">
            <a:avLst>
              <a:gd name="adj1" fmla="val -284358"/>
              <a:gd name="adj2" fmla="val 81656"/>
            </a:avLst>
          </a:prstGeom>
          <a:noFill/>
          <a:ln w="50800" cap="flat" cmpd="sng" algn="ctr">
            <a:solidFill>
              <a:schemeClr val="accent6"/>
            </a:solidFill>
            <a:prstDash val="solid"/>
            <a:miter lim="800000"/>
            <a:tailEnd type="triangle"/>
          </a:ln>
          <a:effectLst/>
        </p:spPr>
      </p:cxnSp>
      <p:sp>
        <p:nvSpPr>
          <p:cNvPr id="30" name="椭圆 29">
            <a:extLst>
              <a:ext uri="{FF2B5EF4-FFF2-40B4-BE49-F238E27FC236}">
                <a16:creationId xmlns:a16="http://schemas.microsoft.com/office/drawing/2014/main" id="{7DBFD2B2-26B6-4123-824F-81A4D9043555}"/>
              </a:ext>
            </a:extLst>
          </p:cNvPr>
          <p:cNvSpPr>
            <a:spLocks noChangeAspect="1"/>
          </p:cNvSpPr>
          <p:nvPr/>
        </p:nvSpPr>
        <p:spPr>
          <a:xfrm>
            <a:off x="760263" y="1561143"/>
            <a:ext cx="2285601" cy="720000"/>
          </a:xfrm>
          <a:prstGeom prst="ellipse">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Refine if contained</a:t>
            </a:r>
            <a:endParaRPr lang="zh-CN" altLang="en-US" b="1" dirty="0">
              <a:solidFill>
                <a:schemeClr val="bg1"/>
              </a:solidFill>
              <a:latin typeface="Linux Libertine" panose="02000503000000000000" pitchFamily="2" charset="0"/>
              <a:cs typeface="Linux Libertine" panose="02000503000000000000" pitchFamily="2" charset="0"/>
            </a:endParaRPr>
          </a:p>
        </p:txBody>
      </p:sp>
      <mc:AlternateContent xmlns:mc="http://schemas.openxmlformats.org/markup-compatibility/2006" xmlns:a14="http://schemas.microsoft.com/office/drawing/2010/main">
        <mc:Choice Requires="a14">
          <p:sp>
            <p:nvSpPr>
              <p:cNvPr id="31" name="圆角矩形 30">
                <a:extLst>
                  <a:ext uri="{FF2B5EF4-FFF2-40B4-BE49-F238E27FC236}">
                    <a16:creationId xmlns:a16="http://schemas.microsoft.com/office/drawing/2014/main" id="{F4D2D754-7D0D-7B1D-64CE-C7B8F799D55B}"/>
                  </a:ext>
                </a:extLst>
              </p:cNvPr>
              <p:cNvSpPr/>
              <p:nvPr/>
            </p:nvSpPr>
            <p:spPr>
              <a:xfrm>
                <a:off x="334474" y="2727322"/>
                <a:ext cx="3137180" cy="766394"/>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Learned strategy: A set of </a:t>
                </a:r>
                <a14:m>
                  <m:oMath xmlns:m="http://schemas.openxmlformats.org/officeDocument/2006/math">
                    <m:r>
                      <a:rPr lang="en-US" altLang="zh-CN" sz="1800" b="1" i="1" dirty="0" smtClean="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m:t>𝑵</m:t>
                    </m:r>
                  </m:oMath>
                </a14:m>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-dimension real vector</a:t>
                </a:r>
              </a:p>
            </p:txBody>
          </p:sp>
        </mc:Choice>
        <mc:Fallback xmlns="">
          <p:sp>
            <p:nvSpPr>
              <p:cNvPr id="31" name="圆角矩形 30">
                <a:extLst>
                  <a:ext uri="{FF2B5EF4-FFF2-40B4-BE49-F238E27FC236}">
                    <a16:creationId xmlns:a16="http://schemas.microsoft.com/office/drawing/2014/main" id="{F4D2D754-7D0D-7B1D-64CE-C7B8F799D55B}"/>
                  </a:ext>
                </a:extLst>
              </p:cNvPr>
              <p:cNvSpPr>
                <a:spLocks noRot="1" noChangeAspect="1" noMove="1" noResize="1" noEditPoints="1" noAdjustHandles="1" noChangeArrowheads="1" noChangeShapeType="1" noTextEdit="1"/>
              </p:cNvSpPr>
              <p:nvPr/>
            </p:nvSpPr>
            <p:spPr>
              <a:xfrm>
                <a:off x="334474" y="2727322"/>
                <a:ext cx="3137180" cy="766394"/>
              </a:xfrm>
              <a:prstGeom prst="roundRect">
                <a:avLst/>
              </a:prstGeom>
              <a:blipFill>
                <a:blip r:embed="rId6"/>
                <a:stretch>
                  <a:fillRect b="-3125"/>
                </a:stretch>
              </a:blipFill>
              <a:ln w="38100">
                <a:solidFill>
                  <a:schemeClr val="accent6"/>
                </a:solidFill>
                <a:prstDash val="solid"/>
              </a:ln>
            </p:spPr>
            <p:txBody>
              <a:bodyPr/>
              <a:lstStyle/>
              <a:p>
                <a:r>
                  <a:rPr lang="zh-CN" altLang="en-US">
                    <a:noFill/>
                  </a:rPr>
                  <a:t> </a:t>
                </a:r>
              </a:p>
            </p:txBody>
          </p:sp>
        </mc:Fallback>
      </mc:AlternateContent>
      <p:cxnSp>
        <p:nvCxnSpPr>
          <p:cNvPr id="41" name="直接箭头连接符 120">
            <a:extLst>
              <a:ext uri="{FF2B5EF4-FFF2-40B4-BE49-F238E27FC236}">
                <a16:creationId xmlns:a16="http://schemas.microsoft.com/office/drawing/2014/main" id="{68A5CAAD-793A-8F1B-439B-9126BE3FAD1A}"/>
              </a:ext>
            </a:extLst>
          </p:cNvPr>
          <p:cNvCxnSpPr>
            <a:cxnSpLocks/>
            <a:stCxn id="23" idx="0"/>
            <a:endCxn id="31" idx="2"/>
          </p:cNvCxnSpPr>
          <p:nvPr/>
        </p:nvCxnSpPr>
        <p:spPr>
          <a:xfrm flipV="1">
            <a:off x="1903064" y="3493716"/>
            <a:ext cx="0" cy="423907"/>
          </a:xfrm>
          <a:prstGeom prst="straightConnector1">
            <a:avLst/>
          </a:prstGeom>
          <a:noFill/>
          <a:ln w="50800" cap="flat" cmpd="sng" algn="ctr">
            <a:solidFill>
              <a:schemeClr val="accent6"/>
            </a:solidFill>
            <a:prstDash val="solid"/>
            <a:miter lim="800000"/>
            <a:tailEnd type="triangle"/>
          </a:ln>
          <a:effectLst/>
        </p:spPr>
      </p:cxnSp>
      <p:cxnSp>
        <p:nvCxnSpPr>
          <p:cNvPr id="51" name="直接箭头连接符 120">
            <a:extLst>
              <a:ext uri="{FF2B5EF4-FFF2-40B4-BE49-F238E27FC236}">
                <a16:creationId xmlns:a16="http://schemas.microsoft.com/office/drawing/2014/main" id="{B6718619-47DC-1A78-16D4-A159EFCD2AAF}"/>
              </a:ext>
            </a:extLst>
          </p:cNvPr>
          <p:cNvCxnSpPr>
            <a:cxnSpLocks/>
            <a:stCxn id="31" idx="0"/>
            <a:endCxn id="30" idx="4"/>
          </p:cNvCxnSpPr>
          <p:nvPr/>
        </p:nvCxnSpPr>
        <p:spPr>
          <a:xfrm flipV="1">
            <a:off x="1903064" y="2281143"/>
            <a:ext cx="0" cy="446179"/>
          </a:xfrm>
          <a:prstGeom prst="straightConnector1">
            <a:avLst/>
          </a:prstGeom>
          <a:noFill/>
          <a:ln w="50800" cap="flat" cmpd="sng" algn="ctr">
            <a:solidFill>
              <a:schemeClr val="accent6"/>
            </a:solidFill>
            <a:prstDash val="solid"/>
            <a:miter lim="800000"/>
            <a:tailEnd type="triangle"/>
          </a:ln>
          <a:effectLst/>
        </p:spPr>
      </p:cxnSp>
      <p:sp>
        <p:nvSpPr>
          <p:cNvPr id="6" name="椭圆 5">
            <a:extLst>
              <a:ext uri="{FF2B5EF4-FFF2-40B4-BE49-F238E27FC236}">
                <a16:creationId xmlns:a16="http://schemas.microsoft.com/office/drawing/2014/main" id="{5678E677-6FCC-4CD4-E0F8-DAD46D63DDEA}"/>
              </a:ext>
            </a:extLst>
          </p:cNvPr>
          <p:cNvSpPr>
            <a:spLocks noChangeAspect="1"/>
          </p:cNvSpPr>
          <p:nvPr/>
        </p:nvSpPr>
        <p:spPr>
          <a:xfrm>
            <a:off x="237536" y="5124723"/>
            <a:ext cx="1225054" cy="562630"/>
          </a:xfrm>
          <a:prstGeom prst="ellipse">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Ratio</a:t>
            </a:r>
            <a:endParaRPr lang="zh-CN" altLang="en-US" sz="2000" b="1" dirty="0">
              <a:solidFill>
                <a:schemeClr val="bg1"/>
              </a:solidFill>
              <a:latin typeface="Linux Libertine" panose="02000503000000000000" pitchFamily="2" charset="0"/>
              <a:cs typeface="Linux Libertine" panose="02000503000000000000" pitchFamily="2" charset="0"/>
            </a:endParaRPr>
          </a:p>
        </p:txBody>
      </p:sp>
      <p:sp>
        <p:nvSpPr>
          <p:cNvPr id="4" name="灯片编号占位符 3">
            <a:extLst>
              <a:ext uri="{FF2B5EF4-FFF2-40B4-BE49-F238E27FC236}">
                <a16:creationId xmlns:a16="http://schemas.microsoft.com/office/drawing/2014/main" id="{A3DD9488-80D1-368E-BBA5-23A05EAAFA9B}"/>
              </a:ext>
            </a:extLst>
          </p:cNvPr>
          <p:cNvSpPr>
            <a:spLocks noGrp="1"/>
          </p:cNvSpPr>
          <p:nvPr>
            <p:ph type="sldNum" sz="quarter" idx="4"/>
          </p:nvPr>
        </p:nvSpPr>
        <p:spPr/>
        <p:txBody>
          <a:bodyPr/>
          <a:lstStyle/>
          <a:p>
            <a:fld id="{94702B7C-F565-1C47-90E3-321BD985AFCD}" type="slidenum">
              <a:rPr kumimoji="1" lang="zh-CN" altLang="en-US" smtClean="0"/>
              <a:pPr/>
              <a:t>39</a:t>
            </a:fld>
            <a:endParaRPr kumimoji="1" lang="zh-CN" altLang="en-US" dirty="0"/>
          </a:p>
        </p:txBody>
      </p:sp>
    </p:spTree>
    <p:extLst>
      <p:ext uri="{BB962C8B-B14F-4D97-AF65-F5344CB8AC3E}">
        <p14:creationId xmlns:p14="http://schemas.microsoft.com/office/powerpoint/2010/main" val="164416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5" grpId="0" uiExpand="1" build="allAtOnce" animBg="1"/>
      <p:bldP spid="23" grpId="0" animBg="1"/>
      <p:bldP spid="30" grpId="0" animBg="1"/>
      <p:bldP spid="31" grpId="0" animBg="1"/>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6D3DB-844F-4937-610E-227882640A12}"/>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A Motivating Example</a:t>
            </a:r>
            <a:endParaRPr kumimoji="1" lang="zh-CN" altLang="en-US" dirty="0"/>
          </a:p>
        </p:txBody>
      </p:sp>
      <p:sp>
        <p:nvSpPr>
          <p:cNvPr id="3" name="内容占位符 2">
            <a:extLst>
              <a:ext uri="{FF2B5EF4-FFF2-40B4-BE49-F238E27FC236}">
                <a16:creationId xmlns:a16="http://schemas.microsoft.com/office/drawing/2014/main" id="{548443E5-5579-625D-17C4-1D3FD5F60F8C}"/>
              </a:ext>
            </a:extLst>
          </p:cNvPr>
          <p:cNvSpPr>
            <a:spLocks noGrp="1"/>
          </p:cNvSpPr>
          <p:nvPr>
            <p:ph idx="1"/>
          </p:nvPr>
        </p:nvSpPr>
        <p:spPr>
          <a:xfrm>
            <a:off x="435009" y="1435014"/>
            <a:ext cx="3401250" cy="5422986"/>
          </a:xfrm>
        </p:spPr>
        <p:txBody>
          <a:bodyPr>
            <a:normAutofit fontScale="92500" lnSpcReduction="20000"/>
          </a:bodyPr>
          <a:lstStyle/>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B[10] = {0}</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f(){</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 = input1()</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1 &lt; x &lt; 5</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x1 = x</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x2 = x1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B[h(x2)] = 1 </a:t>
            </a:r>
            <a:r>
              <a:rPr kumimoji="1" lang="en-US" altLang="zh-CN" sz="1800" dirty="0">
                <a:solidFill>
                  <a:srgbClr val="1A1AFF"/>
                </a:solidFill>
                <a:latin typeface="Inconsolata" panose="020B0609030003000000" pitchFamily="49" charset="0"/>
                <a:cs typeface="Consolas" panose="020B0609020204030204" pitchFamily="49" charset="0"/>
              </a:rPr>
              <a:t>// A1 false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y = input2()</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y &lt; 0</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y1 = y</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B[g(y1)] = 2 </a:t>
            </a:r>
            <a:r>
              <a:rPr kumimoji="1" lang="en-US" altLang="zh-CN" sz="1800" dirty="0">
                <a:solidFill>
                  <a:srgbClr val="1A1AFF"/>
                </a:solidFill>
                <a:latin typeface="Inconsolata" panose="020B0609030003000000" pitchFamily="49" charset="0"/>
                <a:cs typeface="Consolas" panose="020B0609020204030204" pitchFamily="49" charset="0"/>
              </a:rPr>
              <a:t>// A2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g2(){</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 = input3() </a:t>
            </a:r>
            <a:r>
              <a:rPr kumimoji="1" lang="en-US" altLang="zh-CN" sz="1800" dirty="0">
                <a:solidFill>
                  <a:srgbClr val="1A1AFF"/>
                </a:solidFill>
                <a:latin typeface="Inconsolata" panose="020B0609030003000000" pitchFamily="49" charset="0"/>
                <a:cs typeface="Consolas" panose="020B0609020204030204" pitchFamily="49" charset="0"/>
              </a:rPr>
              <a:t>// z &lt;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B[g(z)] = 3  </a:t>
            </a:r>
            <a:r>
              <a:rPr kumimoji="1" lang="en-US" altLang="zh-CN" sz="1800" dirty="0">
                <a:solidFill>
                  <a:srgbClr val="1A1AFF"/>
                </a:solidFill>
                <a:latin typeface="Inconsolata" panose="020B0609030003000000" pitchFamily="49" charset="0"/>
                <a:cs typeface="Consolas" panose="020B0609020204030204" pitchFamily="49" charset="0"/>
              </a:rPr>
              <a:t>// A3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h(</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h(j){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j }</a:t>
            </a:r>
          </a:p>
        </p:txBody>
      </p:sp>
      <p:cxnSp>
        <p:nvCxnSpPr>
          <p:cNvPr id="117" name="直线连接符 116">
            <a:extLst>
              <a:ext uri="{FF2B5EF4-FFF2-40B4-BE49-F238E27FC236}">
                <a16:creationId xmlns:a16="http://schemas.microsoft.com/office/drawing/2014/main" id="{0BF7FD79-D62C-862A-09CA-AE212A8BC051}"/>
              </a:ext>
            </a:extLst>
          </p:cNvPr>
          <p:cNvCxnSpPr>
            <a:cxnSpLocks/>
          </p:cNvCxnSpPr>
          <p:nvPr/>
        </p:nvCxnSpPr>
        <p:spPr>
          <a:xfrm>
            <a:off x="3864501" y="1338309"/>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10" name="圆角矩形 9">
            <a:extLst>
              <a:ext uri="{FF2B5EF4-FFF2-40B4-BE49-F238E27FC236}">
                <a16:creationId xmlns:a16="http://schemas.microsoft.com/office/drawing/2014/main" id="{8097C7D5-C469-AF95-8786-F199AFE09E62}"/>
              </a:ext>
            </a:extLst>
          </p:cNvPr>
          <p:cNvSpPr/>
          <p:nvPr/>
        </p:nvSpPr>
        <p:spPr>
          <a:xfrm>
            <a:off x="8520246" y="1522659"/>
            <a:ext cx="3010176" cy="740867"/>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solidFill>
                  <a:schemeClr val="tx1"/>
                </a:solidFill>
                <a:latin typeface="Inconsolata" panose="020B0609030003000000" pitchFamily="49" charset="0"/>
                <a:cs typeface="Consolas" panose="020B0609020204030204" pitchFamily="49" charset="0"/>
              </a:rPr>
              <a:t>v</a:t>
            </a: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 Variable </a:t>
            </a:r>
            <a:r>
              <a:rPr kumimoji="1" lang="en-US" altLang="zh-CN" dirty="0">
                <a:solidFill>
                  <a:schemeClr val="tx1"/>
                </a:solidFill>
                <a:latin typeface="Inconsolata" panose="020B0609030003000000" pitchFamily="49" charset="0"/>
                <a:ea typeface="Linux Biolinum" panose="02000503000000000000" pitchFamily="2" charset="0"/>
                <a:cs typeface="Linux Biolinum" panose="02000503000000000000" pitchFamily="2" charset="0"/>
              </a:rPr>
              <a:t>v</a:t>
            </a: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 is tainted</a:t>
            </a:r>
            <a:endParaRPr kumimoji="1" lang="zh-CN" altLang="en-US" dirty="0">
              <a:solidFill>
                <a:schemeClr val="tx1"/>
              </a:solidFill>
              <a:latin typeface="Linux Biolinum" panose="02000503000000000000" pitchFamily="2" charset="0"/>
              <a:cs typeface="Linux Biolinum" panose="02000503000000000000" pitchFamily="2" charset="0"/>
            </a:endParaRPr>
          </a:p>
          <a:p>
            <a:pPr algn="ct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solidFill>
                  <a:schemeClr val="tx1"/>
                </a:solidFill>
                <a:latin typeface="Inconsolata" panose="020B0609030003000000" pitchFamily="49" charset="0"/>
                <a:ea typeface="Linux Biolinum" panose="02000503000000000000" pitchFamily="2" charset="0"/>
                <a:cs typeface="Linux Biolinum" panose="02000503000000000000" pitchFamily="2" charset="0"/>
              </a:rPr>
              <a:t>A</a:t>
            </a: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 Alarm </a:t>
            </a:r>
            <a:r>
              <a:rPr kumimoji="1" lang="en-US" altLang="zh-CN" dirty="0">
                <a:solidFill>
                  <a:schemeClr val="tx1"/>
                </a:solidFill>
                <a:latin typeface="Inconsolata" panose="020B0609030003000000" pitchFamily="49" charset="0"/>
                <a:ea typeface="Linux Biolinum" panose="02000503000000000000" pitchFamily="2" charset="0"/>
                <a:cs typeface="Linux Biolinum" panose="02000503000000000000" pitchFamily="2" charset="0"/>
              </a:rPr>
              <a:t>A</a:t>
            </a: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 is</a:t>
            </a:r>
            <a:r>
              <a:rPr kumimoji="1" lang="zh-CN" altLang="en-US"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 </a:t>
            </a:r>
            <a:r>
              <a:rPr kumimoji="1" lang="en-US" altLang="zh-CN"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true</a:t>
            </a:r>
            <a:endParaRPr kumimoji="1" lang="zh-CN" altLang="en-US" dirty="0">
              <a:solidFill>
                <a:schemeClr val="tx1"/>
              </a:solidFill>
              <a:latin typeface="Linux Biolinum" panose="02000503000000000000" pitchFamily="2" charset="0"/>
              <a:cs typeface="Linux Biolinum" panose="02000503000000000000" pitchFamily="2" charset="0"/>
            </a:endParaRPr>
          </a:p>
        </p:txBody>
      </p:sp>
      <p:sp>
        <p:nvSpPr>
          <p:cNvPr id="11" name="圆角矩形 10">
            <a:extLst>
              <a:ext uri="{FF2B5EF4-FFF2-40B4-BE49-F238E27FC236}">
                <a16:creationId xmlns:a16="http://schemas.microsoft.com/office/drawing/2014/main" id="{9D305874-E3F4-2506-9227-F99BC72C38F2}"/>
              </a:ext>
            </a:extLst>
          </p:cNvPr>
          <p:cNvSpPr/>
          <p:nvPr/>
        </p:nvSpPr>
        <p:spPr>
          <a:xfrm>
            <a:off x="8535609" y="2741808"/>
            <a:ext cx="2994813" cy="749141"/>
          </a:xfrm>
          <a:prstGeom prst="roundRect">
            <a:avLst/>
          </a:prstGeom>
          <a:solidFill>
            <a:schemeClr val="accent1">
              <a:alpha val="70000"/>
            </a:schemeClr>
          </a:solidFill>
          <a:ln w="38100">
            <a:solidFill>
              <a:schemeClr val="accent1"/>
            </a:solidFill>
          </a:ln>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Derivation</a:t>
            </a:r>
            <a:r>
              <a:rPr lang="zh-CN" altLang="en-US"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graph</a:t>
            </a:r>
          </a:p>
          <a:p>
            <a:pPr algn="ctr"/>
            <a:r>
              <a:rPr lang="en-US" altLang="zh-CN" u="sng"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Derived tuples</a:t>
            </a:r>
          </a:p>
        </p:txBody>
      </p:sp>
      <p:sp>
        <p:nvSpPr>
          <p:cNvPr id="12" name="圆角矩形 11">
            <a:extLst>
              <a:ext uri="{FF2B5EF4-FFF2-40B4-BE49-F238E27FC236}">
                <a16:creationId xmlns:a16="http://schemas.microsoft.com/office/drawing/2014/main" id="{22F9793D-C4D9-B9C1-C850-1CC41B9C222E}"/>
              </a:ext>
            </a:extLst>
          </p:cNvPr>
          <p:cNvSpPr/>
          <p:nvPr/>
        </p:nvSpPr>
        <p:spPr>
          <a:xfrm>
            <a:off x="8527927" y="3938467"/>
            <a:ext cx="2994813" cy="783193"/>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 network</a:t>
            </a:r>
          </a:p>
          <a:p>
            <a:pPr algn="ctr"/>
            <a:r>
              <a:rPr lang="en" altLang="zh-CN" u="sng" dirty="0">
                <a:latin typeface="Linux Libertine" panose="02000503000000000000" pitchFamily="2" charset="0"/>
                <a:ea typeface="Linux Libertine" panose="02000503000000000000" pitchFamily="2" charset="0"/>
                <a:cs typeface="Linux Libertine" panose="02000503000000000000" pitchFamily="2" charset="0"/>
              </a:rPr>
              <a:t>Bernoulli</a:t>
            </a:r>
            <a:r>
              <a:rPr lang="en-US" altLang="zh-CN" sz="2000" u="sng"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variables</a:t>
            </a:r>
          </a:p>
        </p:txBody>
      </p:sp>
      <p:sp>
        <p:nvSpPr>
          <p:cNvPr id="13" name="椭圆 12">
            <a:extLst>
              <a:ext uri="{FF2B5EF4-FFF2-40B4-BE49-F238E27FC236}">
                <a16:creationId xmlns:a16="http://schemas.microsoft.com/office/drawing/2014/main" id="{7DB8165F-5094-2CD8-5DA3-C3DB96D2AA8C}"/>
              </a:ext>
            </a:extLst>
          </p:cNvPr>
          <p:cNvSpPr/>
          <p:nvPr/>
        </p:nvSpPr>
        <p:spPr>
          <a:xfrm>
            <a:off x="8204443" y="5291211"/>
            <a:ext cx="3641784" cy="1325563"/>
          </a:xfrm>
          <a:prstGeom prst="ellipse">
            <a:avLst/>
          </a:prstGeom>
          <a:solidFill>
            <a:schemeClr val="accent6">
              <a:alpha val="70000"/>
            </a:scheme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 inference </a:t>
            </a: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on each variable based on given posterior information</a:t>
            </a:r>
            <a:endPar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endParaRPr>
          </a:p>
        </p:txBody>
      </p:sp>
      <p:cxnSp>
        <p:nvCxnSpPr>
          <p:cNvPr id="24" name="直接箭头连接符 120">
            <a:extLst>
              <a:ext uri="{FF2B5EF4-FFF2-40B4-BE49-F238E27FC236}">
                <a16:creationId xmlns:a16="http://schemas.microsoft.com/office/drawing/2014/main" id="{EC61C0DF-16E2-6867-6F12-355DB8D317CE}"/>
              </a:ext>
            </a:extLst>
          </p:cNvPr>
          <p:cNvCxnSpPr>
            <a:cxnSpLocks/>
            <a:stCxn id="11" idx="2"/>
            <a:endCxn id="12" idx="0"/>
          </p:cNvCxnSpPr>
          <p:nvPr/>
        </p:nvCxnSpPr>
        <p:spPr>
          <a:xfrm flipH="1">
            <a:off x="10025334" y="3490949"/>
            <a:ext cx="7682" cy="447518"/>
          </a:xfrm>
          <a:prstGeom prst="straightConnector1">
            <a:avLst/>
          </a:prstGeom>
          <a:noFill/>
          <a:ln w="50800" cap="flat" cmpd="sng" algn="ctr">
            <a:solidFill>
              <a:schemeClr val="accent6"/>
            </a:solidFill>
            <a:prstDash val="solid"/>
            <a:miter lim="800000"/>
            <a:tailEnd type="triangle"/>
          </a:ln>
          <a:effectLst/>
        </p:spPr>
      </p:cxnSp>
      <p:cxnSp>
        <p:nvCxnSpPr>
          <p:cNvPr id="41" name="直接箭头连接符 120">
            <a:extLst>
              <a:ext uri="{FF2B5EF4-FFF2-40B4-BE49-F238E27FC236}">
                <a16:creationId xmlns:a16="http://schemas.microsoft.com/office/drawing/2014/main" id="{F262A382-D14A-55CD-1807-EF7EBFFDCE11}"/>
              </a:ext>
            </a:extLst>
          </p:cNvPr>
          <p:cNvCxnSpPr>
            <a:cxnSpLocks/>
            <a:stCxn id="12" idx="2"/>
            <a:endCxn id="13" idx="0"/>
          </p:cNvCxnSpPr>
          <p:nvPr/>
        </p:nvCxnSpPr>
        <p:spPr>
          <a:xfrm>
            <a:off x="10025334" y="4721660"/>
            <a:ext cx="1" cy="569551"/>
          </a:xfrm>
          <a:prstGeom prst="straightConnector1">
            <a:avLst/>
          </a:prstGeom>
          <a:noFill/>
          <a:ln w="50800" cap="flat" cmpd="sng" algn="ctr">
            <a:solidFill>
              <a:schemeClr val="accent6"/>
            </a:solidFill>
            <a:prstDash val="solid"/>
            <a:miter lim="800000"/>
            <a:tailEnd type="triangle"/>
          </a:ln>
          <a:effectLst/>
        </p:spPr>
      </p:cxnSp>
      <p:sp>
        <p:nvSpPr>
          <p:cNvPr id="6" name="灯片编号占位符 5">
            <a:extLst>
              <a:ext uri="{FF2B5EF4-FFF2-40B4-BE49-F238E27FC236}">
                <a16:creationId xmlns:a16="http://schemas.microsoft.com/office/drawing/2014/main" id="{0EC4C99C-6980-8D06-FEEC-839C91D33BCD}"/>
              </a:ext>
            </a:extLst>
          </p:cNvPr>
          <p:cNvSpPr>
            <a:spLocks noGrp="1"/>
          </p:cNvSpPr>
          <p:nvPr>
            <p:ph type="sldNum" sz="quarter" idx="4"/>
          </p:nvPr>
        </p:nvSpPr>
        <p:spPr/>
        <p:txBody>
          <a:bodyPr/>
          <a:lstStyle/>
          <a:p>
            <a:fld id="{94702B7C-F565-1C47-90E3-321BD985AFCD}" type="slidenum">
              <a:rPr kumimoji="1" lang="zh-CN" altLang="en-US" smtClean="0"/>
              <a:pPr/>
              <a:t>4</a:t>
            </a:fld>
            <a:endParaRPr kumimoji="1" lang="zh-CN" altLang="en-US" dirty="0"/>
          </a:p>
        </p:txBody>
      </p:sp>
      <p:sp>
        <p:nvSpPr>
          <p:cNvPr id="85" name="文本框 84">
            <a:extLst>
              <a:ext uri="{FF2B5EF4-FFF2-40B4-BE49-F238E27FC236}">
                <a16:creationId xmlns:a16="http://schemas.microsoft.com/office/drawing/2014/main" id="{37A2E33D-3EF4-EB8E-CCC0-24DBD6444F05}"/>
              </a:ext>
            </a:extLst>
          </p:cNvPr>
          <p:cNvSpPr txBox="1"/>
          <p:nvPr/>
        </p:nvSpPr>
        <p:spPr>
          <a:xfrm>
            <a:off x="4157038"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graphicFrame>
        <p:nvGraphicFramePr>
          <p:cNvPr id="86" name="表格 96">
            <a:extLst>
              <a:ext uri="{FF2B5EF4-FFF2-40B4-BE49-F238E27FC236}">
                <a16:creationId xmlns:a16="http://schemas.microsoft.com/office/drawing/2014/main" id="{5B49B862-E6E3-5736-CFAC-14617F617E6A}"/>
              </a:ext>
            </a:extLst>
          </p:cNvPr>
          <p:cNvGraphicFramePr>
            <a:graphicFrameLocks noGrp="1"/>
          </p:cNvGraphicFramePr>
          <p:nvPr>
            <p:extLst>
              <p:ext uri="{D42A27DB-BD31-4B8C-83A1-F6EECF244321}">
                <p14:modId xmlns:p14="http://schemas.microsoft.com/office/powerpoint/2010/main" val="2741747789"/>
              </p:ext>
            </p:extLst>
          </p:nvPr>
        </p:nvGraphicFramePr>
        <p:xfrm>
          <a:off x="4173774"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0.699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0.699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0.699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bl>
          </a:graphicData>
        </a:graphic>
      </p:graphicFrame>
      <p:cxnSp>
        <p:nvCxnSpPr>
          <p:cNvPr id="87" name="直接箭头连接符 120">
            <a:extLst>
              <a:ext uri="{FF2B5EF4-FFF2-40B4-BE49-F238E27FC236}">
                <a16:creationId xmlns:a16="http://schemas.microsoft.com/office/drawing/2014/main" id="{0D04ED84-B346-E024-76AF-41A57669299C}"/>
              </a:ext>
            </a:extLst>
          </p:cNvPr>
          <p:cNvCxnSpPr>
            <a:cxnSpLocks/>
          </p:cNvCxnSpPr>
          <p:nvPr/>
        </p:nvCxnSpPr>
        <p:spPr>
          <a:xfrm>
            <a:off x="5766299" y="5781591"/>
            <a:ext cx="384148" cy="0"/>
          </a:xfrm>
          <a:prstGeom prst="straightConnector1">
            <a:avLst/>
          </a:prstGeom>
          <a:noFill/>
          <a:ln w="50800" cap="flat" cmpd="sng" algn="ctr">
            <a:solidFill>
              <a:schemeClr val="accent6"/>
            </a:solidFill>
            <a:prstDash val="solid"/>
            <a:miter lim="800000"/>
            <a:tailEnd type="triangle"/>
          </a:ln>
          <a:effectLst/>
        </p:spPr>
      </p:cxnSp>
      <p:sp>
        <p:nvSpPr>
          <p:cNvPr id="88" name="圆角矩形 87">
            <a:extLst>
              <a:ext uri="{FF2B5EF4-FFF2-40B4-BE49-F238E27FC236}">
                <a16:creationId xmlns:a16="http://schemas.microsoft.com/office/drawing/2014/main" id="{DA1B4942-7E40-0CA5-E85D-63BCEBA99A73}"/>
              </a:ext>
            </a:extLst>
          </p:cNvPr>
          <p:cNvSpPr/>
          <p:nvPr/>
        </p:nvSpPr>
        <p:spPr>
          <a:xfrm>
            <a:off x="5414725" y="139993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0-CFA</a:t>
            </a:r>
            <a:endParaRPr kumimoji="1" lang="zh-CN" altLang="en-US" b="1" dirty="0">
              <a:solidFill>
                <a:schemeClr val="bg1"/>
              </a:solidFill>
              <a:latin typeface="Inconsolata" panose="020B0609030003000000" pitchFamily="49" charset="0"/>
            </a:endParaRPr>
          </a:p>
        </p:txBody>
      </p:sp>
      <p:sp>
        <p:nvSpPr>
          <p:cNvPr id="89" name="文本框 88">
            <a:extLst>
              <a:ext uri="{FF2B5EF4-FFF2-40B4-BE49-F238E27FC236}">
                <a16:creationId xmlns:a16="http://schemas.microsoft.com/office/drawing/2014/main" id="{AE066AEE-D4A6-0DDA-DF82-4EF2C6ECFCB1}"/>
              </a:ext>
            </a:extLst>
          </p:cNvPr>
          <p:cNvSpPr txBox="1"/>
          <p:nvPr/>
        </p:nvSpPr>
        <p:spPr>
          <a:xfrm>
            <a:off x="5382259"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90" name="文本框 89">
            <a:extLst>
              <a:ext uri="{FF2B5EF4-FFF2-40B4-BE49-F238E27FC236}">
                <a16:creationId xmlns:a16="http://schemas.microsoft.com/office/drawing/2014/main" id="{856D9958-9AE8-43D6-47FA-F1D490E4B697}"/>
              </a:ext>
            </a:extLst>
          </p:cNvPr>
          <p:cNvSpPr txBox="1"/>
          <p:nvPr/>
        </p:nvSpPr>
        <p:spPr>
          <a:xfrm>
            <a:off x="6607480"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91" name="文本框 90">
            <a:extLst>
              <a:ext uri="{FF2B5EF4-FFF2-40B4-BE49-F238E27FC236}">
                <a16:creationId xmlns:a16="http://schemas.microsoft.com/office/drawing/2014/main" id="{5E9F6E34-643F-5CBC-FCA2-493F4E167FE2}"/>
              </a:ext>
            </a:extLst>
          </p:cNvPr>
          <p:cNvSpPr txBox="1"/>
          <p:nvPr/>
        </p:nvSpPr>
        <p:spPr>
          <a:xfrm>
            <a:off x="415703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92" name="文本框 91">
            <a:extLst>
              <a:ext uri="{FF2B5EF4-FFF2-40B4-BE49-F238E27FC236}">
                <a16:creationId xmlns:a16="http://schemas.microsoft.com/office/drawing/2014/main" id="{F5231986-9039-681A-EEBC-240F032BA3CC}"/>
              </a:ext>
            </a:extLst>
          </p:cNvPr>
          <p:cNvSpPr txBox="1"/>
          <p:nvPr/>
        </p:nvSpPr>
        <p:spPr>
          <a:xfrm>
            <a:off x="4157038" y="293371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93" name="文本框 92">
            <a:extLst>
              <a:ext uri="{FF2B5EF4-FFF2-40B4-BE49-F238E27FC236}">
                <a16:creationId xmlns:a16="http://schemas.microsoft.com/office/drawing/2014/main" id="{217C1108-594C-5100-5BDF-2B503C4B4C05}"/>
              </a:ext>
            </a:extLst>
          </p:cNvPr>
          <p:cNvSpPr txBox="1"/>
          <p:nvPr/>
        </p:nvSpPr>
        <p:spPr>
          <a:xfrm>
            <a:off x="6607480" y="2937722"/>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i</a:t>
            </a:r>
            <a:r>
              <a:rPr lang="en-US" altLang="zh-CN" sz="1700" dirty="0"/>
              <a:t>)</a:t>
            </a:r>
            <a:endParaRPr lang="zh-CN" altLang="en-US" sz="1700" dirty="0"/>
          </a:p>
        </p:txBody>
      </p:sp>
      <p:sp>
        <p:nvSpPr>
          <p:cNvPr id="94" name="文本框 93">
            <a:extLst>
              <a:ext uri="{FF2B5EF4-FFF2-40B4-BE49-F238E27FC236}">
                <a16:creationId xmlns:a16="http://schemas.microsoft.com/office/drawing/2014/main" id="{D8EB7A4F-5DB9-139D-B76E-10B41B467AE2}"/>
              </a:ext>
            </a:extLst>
          </p:cNvPr>
          <p:cNvSpPr txBox="1"/>
          <p:nvPr/>
        </p:nvSpPr>
        <p:spPr>
          <a:xfrm>
            <a:off x="4157038" y="3455567"/>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j</a:t>
            </a:r>
            <a:r>
              <a:rPr lang="en-US" altLang="zh-CN" sz="1700" dirty="0"/>
              <a:t>)</a:t>
            </a:r>
            <a:endParaRPr lang="zh-CN" altLang="en-US" sz="1700" dirty="0"/>
          </a:p>
        </p:txBody>
      </p:sp>
      <p:sp>
        <p:nvSpPr>
          <p:cNvPr id="95" name="文本框 94">
            <a:extLst>
              <a:ext uri="{FF2B5EF4-FFF2-40B4-BE49-F238E27FC236}">
                <a16:creationId xmlns:a16="http://schemas.microsoft.com/office/drawing/2014/main" id="{D4140E74-BB10-E7ED-0AC7-EFD12368F227}"/>
              </a:ext>
            </a:extLst>
          </p:cNvPr>
          <p:cNvSpPr txBox="1"/>
          <p:nvPr/>
        </p:nvSpPr>
        <p:spPr>
          <a:xfrm>
            <a:off x="4157876"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97" name="文本框 96">
            <a:extLst>
              <a:ext uri="{FF2B5EF4-FFF2-40B4-BE49-F238E27FC236}">
                <a16:creationId xmlns:a16="http://schemas.microsoft.com/office/drawing/2014/main" id="{9CA85B23-2B2C-C86E-513F-7B2BB4DAD89C}"/>
              </a:ext>
            </a:extLst>
          </p:cNvPr>
          <p:cNvSpPr txBox="1"/>
          <p:nvPr/>
        </p:nvSpPr>
        <p:spPr>
          <a:xfrm>
            <a:off x="5386734"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98" name="文本框 97">
            <a:extLst>
              <a:ext uri="{FF2B5EF4-FFF2-40B4-BE49-F238E27FC236}">
                <a16:creationId xmlns:a16="http://schemas.microsoft.com/office/drawing/2014/main" id="{BD92C44A-AC2A-68CE-3CA4-8F0ED90D334C}"/>
              </a:ext>
            </a:extLst>
          </p:cNvPr>
          <p:cNvSpPr txBox="1"/>
          <p:nvPr/>
        </p:nvSpPr>
        <p:spPr>
          <a:xfrm>
            <a:off x="538540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99" name="文本框 98">
            <a:extLst>
              <a:ext uri="{FF2B5EF4-FFF2-40B4-BE49-F238E27FC236}">
                <a16:creationId xmlns:a16="http://schemas.microsoft.com/office/drawing/2014/main" id="{C6190934-3A80-15B6-7964-B8A7B142D8E0}"/>
              </a:ext>
            </a:extLst>
          </p:cNvPr>
          <p:cNvSpPr txBox="1"/>
          <p:nvPr/>
        </p:nvSpPr>
        <p:spPr>
          <a:xfrm>
            <a:off x="6611003"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100" name="直线箭头连接符 99">
            <a:extLst>
              <a:ext uri="{FF2B5EF4-FFF2-40B4-BE49-F238E27FC236}">
                <a16:creationId xmlns:a16="http://schemas.microsoft.com/office/drawing/2014/main" id="{37FFF05E-A191-8606-2F0D-079284487719}"/>
              </a:ext>
            </a:extLst>
          </p:cNvPr>
          <p:cNvCxnSpPr>
            <a:cxnSpLocks/>
            <a:stCxn id="85" idx="2"/>
            <a:endCxn id="91" idx="0"/>
          </p:cNvCxnSpPr>
          <p:nvPr/>
        </p:nvCxnSpPr>
        <p:spPr>
          <a:xfrm>
            <a:off x="4713238"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直线箭头连接符 101">
            <a:extLst>
              <a:ext uri="{FF2B5EF4-FFF2-40B4-BE49-F238E27FC236}">
                <a16:creationId xmlns:a16="http://schemas.microsoft.com/office/drawing/2014/main" id="{86B07ABA-C193-40B3-8096-F4593DA648FB}"/>
              </a:ext>
            </a:extLst>
          </p:cNvPr>
          <p:cNvCxnSpPr>
            <a:cxnSpLocks/>
            <a:stCxn id="91" idx="2"/>
            <a:endCxn id="92" idx="0"/>
          </p:cNvCxnSpPr>
          <p:nvPr/>
        </p:nvCxnSpPr>
        <p:spPr>
          <a:xfrm>
            <a:off x="4713238" y="2767236"/>
            <a:ext cx="0" cy="1664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线箭头连接符 102">
            <a:extLst>
              <a:ext uri="{FF2B5EF4-FFF2-40B4-BE49-F238E27FC236}">
                <a16:creationId xmlns:a16="http://schemas.microsoft.com/office/drawing/2014/main" id="{BAD46445-B48F-C505-DEF6-77FEF7008352}"/>
              </a:ext>
            </a:extLst>
          </p:cNvPr>
          <p:cNvCxnSpPr>
            <a:cxnSpLocks/>
            <a:stCxn id="92" idx="2"/>
            <a:endCxn id="94" idx="0"/>
          </p:cNvCxnSpPr>
          <p:nvPr/>
        </p:nvCxnSpPr>
        <p:spPr>
          <a:xfrm>
            <a:off x="4713238" y="3287656"/>
            <a:ext cx="0" cy="1679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线箭头连接符 104">
            <a:extLst>
              <a:ext uri="{FF2B5EF4-FFF2-40B4-BE49-F238E27FC236}">
                <a16:creationId xmlns:a16="http://schemas.microsoft.com/office/drawing/2014/main" id="{B0B456F0-0A1D-8274-18EB-6CEA757CDB9C}"/>
              </a:ext>
            </a:extLst>
          </p:cNvPr>
          <p:cNvCxnSpPr>
            <a:cxnSpLocks/>
            <a:stCxn id="94" idx="2"/>
            <a:endCxn id="95" idx="0"/>
          </p:cNvCxnSpPr>
          <p:nvPr/>
        </p:nvCxnSpPr>
        <p:spPr>
          <a:xfrm>
            <a:off x="4713238" y="3809510"/>
            <a:ext cx="838"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线箭头连接符 105">
            <a:extLst>
              <a:ext uri="{FF2B5EF4-FFF2-40B4-BE49-F238E27FC236}">
                <a16:creationId xmlns:a16="http://schemas.microsoft.com/office/drawing/2014/main" id="{AC4DDC79-6887-47CA-A72D-21C4258FE5D4}"/>
              </a:ext>
            </a:extLst>
          </p:cNvPr>
          <p:cNvCxnSpPr>
            <a:cxnSpLocks/>
            <a:stCxn id="94" idx="2"/>
            <a:endCxn id="97" idx="0"/>
          </p:cNvCxnSpPr>
          <p:nvPr/>
        </p:nvCxnSpPr>
        <p:spPr>
          <a:xfrm>
            <a:off x="4713238" y="3809510"/>
            <a:ext cx="1229696"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线箭头连接符 106">
            <a:extLst>
              <a:ext uri="{FF2B5EF4-FFF2-40B4-BE49-F238E27FC236}">
                <a16:creationId xmlns:a16="http://schemas.microsoft.com/office/drawing/2014/main" id="{DEA741C7-9C0C-0358-8049-519AAE7E1A25}"/>
              </a:ext>
            </a:extLst>
          </p:cNvPr>
          <p:cNvCxnSpPr>
            <a:cxnSpLocks/>
            <a:stCxn id="94" idx="2"/>
            <a:endCxn id="99" idx="0"/>
          </p:cNvCxnSpPr>
          <p:nvPr/>
        </p:nvCxnSpPr>
        <p:spPr>
          <a:xfrm>
            <a:off x="4713238" y="3809510"/>
            <a:ext cx="2453965"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线箭头连接符 107">
            <a:extLst>
              <a:ext uri="{FF2B5EF4-FFF2-40B4-BE49-F238E27FC236}">
                <a16:creationId xmlns:a16="http://schemas.microsoft.com/office/drawing/2014/main" id="{5A23DEA3-28EA-D9D0-86BF-8019856EE8B0}"/>
              </a:ext>
            </a:extLst>
          </p:cNvPr>
          <p:cNvCxnSpPr>
            <a:cxnSpLocks/>
            <a:stCxn id="89" idx="2"/>
            <a:endCxn id="98" idx="0"/>
          </p:cNvCxnSpPr>
          <p:nvPr/>
        </p:nvCxnSpPr>
        <p:spPr>
          <a:xfrm>
            <a:off x="5938459" y="2246099"/>
            <a:ext cx="31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线箭头连接符 108">
            <a:extLst>
              <a:ext uri="{FF2B5EF4-FFF2-40B4-BE49-F238E27FC236}">
                <a16:creationId xmlns:a16="http://schemas.microsoft.com/office/drawing/2014/main" id="{EB944C54-C69C-A904-B6DA-29F0E975E240}"/>
              </a:ext>
            </a:extLst>
          </p:cNvPr>
          <p:cNvCxnSpPr>
            <a:cxnSpLocks/>
            <a:stCxn id="90" idx="2"/>
            <a:endCxn id="93" idx="0"/>
          </p:cNvCxnSpPr>
          <p:nvPr/>
        </p:nvCxnSpPr>
        <p:spPr>
          <a:xfrm>
            <a:off x="7163680"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线箭头连接符 109">
            <a:extLst>
              <a:ext uri="{FF2B5EF4-FFF2-40B4-BE49-F238E27FC236}">
                <a16:creationId xmlns:a16="http://schemas.microsoft.com/office/drawing/2014/main" id="{2AF2D43D-C678-AC78-60B0-F3DAE079D7ED}"/>
              </a:ext>
            </a:extLst>
          </p:cNvPr>
          <p:cNvCxnSpPr>
            <a:cxnSpLocks/>
            <a:stCxn id="98" idx="2"/>
            <a:endCxn id="93" idx="0"/>
          </p:cNvCxnSpPr>
          <p:nvPr/>
        </p:nvCxnSpPr>
        <p:spPr>
          <a:xfrm>
            <a:off x="5941608" y="2767236"/>
            <a:ext cx="1222072" cy="1704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线箭头连接符 111">
            <a:extLst>
              <a:ext uri="{FF2B5EF4-FFF2-40B4-BE49-F238E27FC236}">
                <a16:creationId xmlns:a16="http://schemas.microsoft.com/office/drawing/2014/main" id="{D2BF587F-22BA-B4E0-612E-416F05D2E299}"/>
              </a:ext>
            </a:extLst>
          </p:cNvPr>
          <p:cNvCxnSpPr>
            <a:cxnSpLocks/>
            <a:stCxn id="93" idx="2"/>
            <a:endCxn id="94" idx="0"/>
          </p:cNvCxnSpPr>
          <p:nvPr/>
        </p:nvCxnSpPr>
        <p:spPr>
          <a:xfrm flipH="1">
            <a:off x="4713238" y="3291665"/>
            <a:ext cx="2450442" cy="1639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13" name="表格 96">
            <a:extLst>
              <a:ext uri="{FF2B5EF4-FFF2-40B4-BE49-F238E27FC236}">
                <a16:creationId xmlns:a16="http://schemas.microsoft.com/office/drawing/2014/main" id="{FD16BB18-50D8-66C6-EA5A-0E0C6E96D082}"/>
              </a:ext>
            </a:extLst>
          </p:cNvPr>
          <p:cNvGraphicFramePr>
            <a:graphicFrameLocks noGrp="1"/>
          </p:cNvGraphicFramePr>
          <p:nvPr>
            <p:extLst>
              <p:ext uri="{D42A27DB-BD31-4B8C-83A1-F6EECF244321}">
                <p14:modId xmlns:p14="http://schemas.microsoft.com/office/powerpoint/2010/main" val="3757055347"/>
              </p:ext>
            </p:extLst>
          </p:nvPr>
        </p:nvGraphicFramePr>
        <p:xfrm>
          <a:off x="6192804"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b="1" u="sng"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0.465</a:t>
                      </a:r>
                      <a:endParaRPr lang="zh-CN" altLang="en-US" sz="1600" b="1" u="sng" dirty="0">
                        <a:solidFill>
                          <a:srgbClr val="FF000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5691357"/>
                  </a:ext>
                </a:extLst>
              </a:tr>
              <a:tr h="136387">
                <a:tc>
                  <a:txBody>
                    <a:bodyPr/>
                    <a:lstStyle/>
                    <a:p>
                      <a:pPr algn="ctr"/>
                      <a:r>
                        <a:rPr lang="en-US" altLang="zh-CN" sz="1600" b="1" u="sng"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0.465</a:t>
                      </a:r>
                      <a:endParaRPr lang="zh-CN" altLang="en-US" sz="1600" b="1" u="sng" dirty="0">
                        <a:solidFill>
                          <a:srgbClr val="FF000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469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BF"/>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BF"/>
                    </a:solidFill>
                  </a:tcPr>
                </a:tc>
                <a:extLst>
                  <a:ext uri="{0D108BD9-81ED-4DB2-BD59-A6C34878D82A}">
                    <a16:rowId xmlns:a16="http://schemas.microsoft.com/office/drawing/2014/main" val="2966627819"/>
                  </a:ext>
                </a:extLst>
              </a:tr>
            </a:tbl>
          </a:graphicData>
        </a:graphic>
      </p:graphicFrame>
      <p:sp>
        <p:nvSpPr>
          <p:cNvPr id="116" name="文本框 115">
            <a:extLst>
              <a:ext uri="{FF2B5EF4-FFF2-40B4-BE49-F238E27FC236}">
                <a16:creationId xmlns:a16="http://schemas.microsoft.com/office/drawing/2014/main" id="{89F625B9-7C7A-2968-C2B1-64A1E21A260C}"/>
              </a:ext>
            </a:extLst>
          </p:cNvPr>
          <p:cNvSpPr txBox="1"/>
          <p:nvPr/>
        </p:nvSpPr>
        <p:spPr>
          <a:xfrm>
            <a:off x="4692137" y="2156119"/>
            <a:ext cx="445956" cy="338554"/>
          </a:xfrm>
          <a:prstGeom prst="rect">
            <a:avLst/>
          </a:prstGeom>
          <a:noFill/>
        </p:spPr>
        <p:txBody>
          <a:bodyPr wrap="none" rtlCol="0">
            <a:spAutoFit/>
          </a:bodyPr>
          <a:lstStyle/>
          <a:p>
            <a:pPr algn="ctr"/>
            <a:r>
              <a:rPr kumimoji="1" lang="en-US" altLang="zh-CN" sz="1600" b="1" dirty="0">
                <a:solidFill>
                  <a:schemeClr val="accent6"/>
                </a:solidFill>
                <a:latin typeface="Linux Biolinum" panose="02000503000000000000" pitchFamily="2" charset="0"/>
                <a:ea typeface="Linux Biolinum" panose="02000503000000000000" pitchFamily="2" charset="0"/>
                <a:cs typeface="Linux Biolinum" panose="02000503000000000000" pitchFamily="2" charset="0"/>
              </a:rPr>
              <a:t>0.8</a:t>
            </a:r>
            <a:endParaRPr kumimoji="1" lang="zh-CN" altLang="en-US" sz="1600" b="1" dirty="0">
              <a:solidFill>
                <a:schemeClr val="accent6"/>
              </a:solidFill>
              <a:latin typeface="Linux Biolinum" panose="02000503000000000000" pitchFamily="2" charset="0"/>
              <a:cs typeface="Linux Biolinum" panose="02000503000000000000" pitchFamily="2" charset="0"/>
            </a:endParaRPr>
          </a:p>
        </p:txBody>
      </p:sp>
      <p:sp>
        <p:nvSpPr>
          <p:cNvPr id="118" name="文本框 117">
            <a:extLst>
              <a:ext uri="{FF2B5EF4-FFF2-40B4-BE49-F238E27FC236}">
                <a16:creationId xmlns:a16="http://schemas.microsoft.com/office/drawing/2014/main" id="{94891A51-95AB-CE35-5D50-A0605E706F09}"/>
              </a:ext>
            </a:extLst>
          </p:cNvPr>
          <p:cNvSpPr txBox="1"/>
          <p:nvPr/>
        </p:nvSpPr>
        <p:spPr>
          <a:xfrm>
            <a:off x="5927469" y="2162502"/>
            <a:ext cx="445956" cy="338554"/>
          </a:xfrm>
          <a:prstGeom prst="rect">
            <a:avLst/>
          </a:prstGeom>
          <a:noFill/>
        </p:spPr>
        <p:txBody>
          <a:bodyPr wrap="none" rtlCol="0">
            <a:spAutoFit/>
          </a:bodyPr>
          <a:lstStyle/>
          <a:p>
            <a:pPr algn="ctr"/>
            <a:r>
              <a:rPr kumimoji="1" lang="en-US" altLang="zh-CN" sz="1600" b="1" dirty="0">
                <a:solidFill>
                  <a:schemeClr val="accent6"/>
                </a:solidFill>
                <a:latin typeface="Linux Biolinum" panose="02000503000000000000" pitchFamily="2" charset="0"/>
                <a:ea typeface="Linux Biolinum" panose="02000503000000000000" pitchFamily="2" charset="0"/>
                <a:cs typeface="Linux Biolinum" panose="02000503000000000000" pitchFamily="2" charset="0"/>
              </a:rPr>
              <a:t>0.8</a:t>
            </a:r>
            <a:endParaRPr kumimoji="1" lang="zh-CN" altLang="en-US" sz="1600" b="1" dirty="0">
              <a:solidFill>
                <a:schemeClr val="accent6"/>
              </a:solidFill>
              <a:latin typeface="Linux Biolinum" panose="02000503000000000000" pitchFamily="2" charset="0"/>
              <a:cs typeface="Linux Biolinum" panose="02000503000000000000" pitchFamily="2" charset="0"/>
            </a:endParaRPr>
          </a:p>
        </p:txBody>
      </p:sp>
      <p:sp>
        <p:nvSpPr>
          <p:cNvPr id="122" name="文本框 121">
            <a:extLst>
              <a:ext uri="{FF2B5EF4-FFF2-40B4-BE49-F238E27FC236}">
                <a16:creationId xmlns:a16="http://schemas.microsoft.com/office/drawing/2014/main" id="{4B34CD4E-4090-5DD3-36BD-8B30B7E2E28A}"/>
              </a:ext>
            </a:extLst>
          </p:cNvPr>
          <p:cNvSpPr txBox="1"/>
          <p:nvPr/>
        </p:nvSpPr>
        <p:spPr>
          <a:xfrm>
            <a:off x="7102430" y="2413245"/>
            <a:ext cx="445956" cy="338554"/>
          </a:xfrm>
          <a:prstGeom prst="rect">
            <a:avLst/>
          </a:prstGeom>
          <a:noFill/>
        </p:spPr>
        <p:txBody>
          <a:bodyPr wrap="none" rtlCol="0">
            <a:spAutoFit/>
          </a:bodyPr>
          <a:lstStyle/>
          <a:p>
            <a:pPr algn="ctr"/>
            <a:r>
              <a:rPr kumimoji="1" lang="en-US" altLang="zh-CN" sz="1600" b="1" dirty="0">
                <a:solidFill>
                  <a:schemeClr val="accent6"/>
                </a:solidFill>
                <a:latin typeface="Linux Biolinum" panose="02000503000000000000" pitchFamily="2" charset="0"/>
                <a:ea typeface="Linux Biolinum" panose="02000503000000000000" pitchFamily="2" charset="0"/>
                <a:cs typeface="Linux Biolinum" panose="02000503000000000000" pitchFamily="2" charset="0"/>
              </a:rPr>
              <a:t>0.8</a:t>
            </a:r>
            <a:endParaRPr kumimoji="1" lang="zh-CN" altLang="en-US" sz="1600" b="1" dirty="0">
              <a:solidFill>
                <a:schemeClr val="accent6"/>
              </a:solidFill>
              <a:latin typeface="Linux Biolinum" panose="02000503000000000000" pitchFamily="2" charset="0"/>
              <a:cs typeface="Linux Biolinum" panose="02000503000000000000" pitchFamily="2" charset="0"/>
            </a:endParaRPr>
          </a:p>
        </p:txBody>
      </p:sp>
      <p:sp>
        <p:nvSpPr>
          <p:cNvPr id="123" name="文本框 122">
            <a:extLst>
              <a:ext uri="{FF2B5EF4-FFF2-40B4-BE49-F238E27FC236}">
                <a16:creationId xmlns:a16="http://schemas.microsoft.com/office/drawing/2014/main" id="{74D8FC89-471F-8E8E-9782-1CE5C27F08AB}"/>
              </a:ext>
            </a:extLst>
          </p:cNvPr>
          <p:cNvSpPr txBox="1"/>
          <p:nvPr/>
        </p:nvSpPr>
        <p:spPr>
          <a:xfrm>
            <a:off x="4691049" y="2680548"/>
            <a:ext cx="445956" cy="338554"/>
          </a:xfrm>
          <a:prstGeom prst="rect">
            <a:avLst/>
          </a:prstGeom>
          <a:noFill/>
        </p:spPr>
        <p:txBody>
          <a:bodyPr wrap="none" rtlCol="0">
            <a:spAutoFit/>
          </a:bodyPr>
          <a:lstStyle/>
          <a:p>
            <a:pPr algn="ctr"/>
            <a:r>
              <a:rPr kumimoji="1" lang="en-US" altLang="zh-CN" sz="1600" b="1" dirty="0">
                <a:solidFill>
                  <a:schemeClr val="accent6"/>
                </a:solidFill>
                <a:latin typeface="Linux Biolinum" panose="02000503000000000000" pitchFamily="2" charset="0"/>
                <a:ea typeface="Linux Biolinum" panose="02000503000000000000" pitchFamily="2" charset="0"/>
                <a:cs typeface="Linux Biolinum" panose="02000503000000000000" pitchFamily="2" charset="0"/>
              </a:rPr>
              <a:t>0.8</a:t>
            </a:r>
            <a:endParaRPr kumimoji="1" lang="zh-CN" altLang="en-US" sz="1600" b="1" dirty="0">
              <a:solidFill>
                <a:schemeClr val="accent6"/>
              </a:solidFill>
              <a:latin typeface="Linux Biolinum" panose="02000503000000000000" pitchFamily="2" charset="0"/>
              <a:cs typeface="Linux Biolinum" panose="02000503000000000000" pitchFamily="2" charset="0"/>
            </a:endParaRPr>
          </a:p>
        </p:txBody>
      </p:sp>
      <p:sp>
        <p:nvSpPr>
          <p:cNvPr id="136" name="文本框 135">
            <a:extLst>
              <a:ext uri="{FF2B5EF4-FFF2-40B4-BE49-F238E27FC236}">
                <a16:creationId xmlns:a16="http://schemas.microsoft.com/office/drawing/2014/main" id="{33AC245E-6C36-040E-52A7-945A5B4C9D93}"/>
              </a:ext>
            </a:extLst>
          </p:cNvPr>
          <p:cNvSpPr txBox="1"/>
          <p:nvPr/>
        </p:nvSpPr>
        <p:spPr>
          <a:xfrm>
            <a:off x="4698348" y="3195435"/>
            <a:ext cx="445956" cy="338554"/>
          </a:xfrm>
          <a:prstGeom prst="rect">
            <a:avLst/>
          </a:prstGeom>
          <a:noFill/>
        </p:spPr>
        <p:txBody>
          <a:bodyPr wrap="none" rtlCol="0">
            <a:spAutoFit/>
          </a:bodyPr>
          <a:lstStyle/>
          <a:p>
            <a:pPr algn="ctr"/>
            <a:r>
              <a:rPr kumimoji="1" lang="en-US" altLang="zh-CN" sz="1600" b="1" dirty="0">
                <a:solidFill>
                  <a:schemeClr val="accent6"/>
                </a:solidFill>
                <a:latin typeface="Linux Biolinum" panose="02000503000000000000" pitchFamily="2" charset="0"/>
                <a:ea typeface="Linux Biolinum" panose="02000503000000000000" pitchFamily="2" charset="0"/>
                <a:cs typeface="Linux Biolinum" panose="02000503000000000000" pitchFamily="2" charset="0"/>
              </a:rPr>
              <a:t>0.8</a:t>
            </a:r>
            <a:endParaRPr kumimoji="1" lang="zh-CN" altLang="en-US" sz="1600" b="1" dirty="0">
              <a:solidFill>
                <a:schemeClr val="accent6"/>
              </a:solidFill>
              <a:latin typeface="Linux Biolinum" panose="02000503000000000000" pitchFamily="2" charset="0"/>
              <a:cs typeface="Linux Biolinum" panose="02000503000000000000" pitchFamily="2" charset="0"/>
            </a:endParaRPr>
          </a:p>
        </p:txBody>
      </p:sp>
      <p:sp>
        <p:nvSpPr>
          <p:cNvPr id="137" name="文本框 136">
            <a:extLst>
              <a:ext uri="{FF2B5EF4-FFF2-40B4-BE49-F238E27FC236}">
                <a16:creationId xmlns:a16="http://schemas.microsoft.com/office/drawing/2014/main" id="{6A5DB5EA-5A87-592D-FEAA-3B9EB257240F}"/>
              </a:ext>
            </a:extLst>
          </p:cNvPr>
          <p:cNvSpPr txBox="1"/>
          <p:nvPr/>
        </p:nvSpPr>
        <p:spPr>
          <a:xfrm>
            <a:off x="5671354" y="3117591"/>
            <a:ext cx="445956" cy="338554"/>
          </a:xfrm>
          <a:prstGeom prst="rect">
            <a:avLst/>
          </a:prstGeom>
          <a:noFill/>
        </p:spPr>
        <p:txBody>
          <a:bodyPr wrap="none" rtlCol="0">
            <a:spAutoFit/>
          </a:bodyPr>
          <a:lstStyle/>
          <a:p>
            <a:pPr algn="ctr"/>
            <a:r>
              <a:rPr kumimoji="1" lang="en-US" altLang="zh-CN" sz="1600" b="1" dirty="0">
                <a:solidFill>
                  <a:schemeClr val="accent6"/>
                </a:solidFill>
                <a:latin typeface="Linux Biolinum" panose="02000503000000000000" pitchFamily="2" charset="0"/>
                <a:ea typeface="Linux Biolinum" panose="02000503000000000000" pitchFamily="2" charset="0"/>
                <a:cs typeface="Linux Biolinum" panose="02000503000000000000" pitchFamily="2" charset="0"/>
              </a:rPr>
              <a:t>0.8</a:t>
            </a:r>
            <a:endParaRPr kumimoji="1" lang="zh-CN" altLang="en-US" sz="1600" b="1" dirty="0">
              <a:solidFill>
                <a:schemeClr val="accent6"/>
              </a:solidFill>
              <a:latin typeface="Linux Biolinum" panose="02000503000000000000" pitchFamily="2" charset="0"/>
              <a:cs typeface="Linux Biolinum" panose="02000503000000000000" pitchFamily="2" charset="0"/>
            </a:endParaRPr>
          </a:p>
        </p:txBody>
      </p:sp>
      <p:sp>
        <p:nvSpPr>
          <p:cNvPr id="138" name="文本框 137">
            <a:extLst>
              <a:ext uri="{FF2B5EF4-FFF2-40B4-BE49-F238E27FC236}">
                <a16:creationId xmlns:a16="http://schemas.microsoft.com/office/drawing/2014/main" id="{17A9E162-DD0B-B56E-83F5-B8601EE39EEE}"/>
              </a:ext>
            </a:extLst>
          </p:cNvPr>
          <p:cNvSpPr txBox="1"/>
          <p:nvPr/>
        </p:nvSpPr>
        <p:spPr>
          <a:xfrm>
            <a:off x="4252296" y="3715500"/>
            <a:ext cx="445956" cy="338554"/>
          </a:xfrm>
          <a:prstGeom prst="rect">
            <a:avLst/>
          </a:prstGeom>
          <a:noFill/>
        </p:spPr>
        <p:txBody>
          <a:bodyPr wrap="none" rtlCol="0">
            <a:spAutoFit/>
          </a:bodyPr>
          <a:lstStyle/>
          <a:p>
            <a:pPr algn="ctr"/>
            <a:r>
              <a:rPr kumimoji="1" lang="en-US" altLang="zh-CN" sz="1600" b="1" dirty="0">
                <a:solidFill>
                  <a:schemeClr val="accent6"/>
                </a:solidFill>
                <a:latin typeface="Linux Biolinum" panose="02000503000000000000" pitchFamily="2" charset="0"/>
                <a:ea typeface="Linux Biolinum" panose="02000503000000000000" pitchFamily="2" charset="0"/>
                <a:cs typeface="Linux Biolinum" panose="02000503000000000000" pitchFamily="2" charset="0"/>
              </a:rPr>
              <a:t>0.8</a:t>
            </a:r>
            <a:endParaRPr kumimoji="1" lang="zh-CN" altLang="en-US" sz="1600" b="1" dirty="0">
              <a:solidFill>
                <a:schemeClr val="accent6"/>
              </a:solidFill>
              <a:latin typeface="Linux Biolinum" panose="02000503000000000000" pitchFamily="2" charset="0"/>
              <a:cs typeface="Linux Biolinum" panose="02000503000000000000" pitchFamily="2" charset="0"/>
            </a:endParaRPr>
          </a:p>
        </p:txBody>
      </p:sp>
      <p:sp>
        <p:nvSpPr>
          <p:cNvPr id="139" name="文本框 138">
            <a:extLst>
              <a:ext uri="{FF2B5EF4-FFF2-40B4-BE49-F238E27FC236}">
                <a16:creationId xmlns:a16="http://schemas.microsoft.com/office/drawing/2014/main" id="{C6EA3982-BDE6-A1E3-E5EB-04FF648F3ABE}"/>
              </a:ext>
            </a:extLst>
          </p:cNvPr>
          <p:cNvSpPr txBox="1"/>
          <p:nvPr/>
        </p:nvSpPr>
        <p:spPr>
          <a:xfrm>
            <a:off x="5220136" y="3599913"/>
            <a:ext cx="445956" cy="338554"/>
          </a:xfrm>
          <a:prstGeom prst="rect">
            <a:avLst/>
          </a:prstGeom>
          <a:noFill/>
        </p:spPr>
        <p:txBody>
          <a:bodyPr wrap="none" rtlCol="0">
            <a:spAutoFit/>
          </a:bodyPr>
          <a:lstStyle/>
          <a:p>
            <a:pPr algn="ctr"/>
            <a:r>
              <a:rPr kumimoji="1" lang="en-US" altLang="zh-CN" sz="1600" b="1" dirty="0">
                <a:solidFill>
                  <a:schemeClr val="accent6"/>
                </a:solidFill>
                <a:latin typeface="Linux Biolinum" panose="02000503000000000000" pitchFamily="2" charset="0"/>
                <a:ea typeface="Linux Biolinum" panose="02000503000000000000" pitchFamily="2" charset="0"/>
                <a:cs typeface="Linux Biolinum" panose="02000503000000000000" pitchFamily="2" charset="0"/>
              </a:rPr>
              <a:t>0.8</a:t>
            </a:r>
            <a:endParaRPr kumimoji="1" lang="zh-CN" altLang="en-US" sz="1600" b="1" dirty="0">
              <a:solidFill>
                <a:schemeClr val="accent6"/>
              </a:solidFill>
              <a:latin typeface="Linux Biolinum" panose="02000503000000000000" pitchFamily="2" charset="0"/>
              <a:cs typeface="Linux Biolinum" panose="02000503000000000000" pitchFamily="2" charset="0"/>
            </a:endParaRPr>
          </a:p>
        </p:txBody>
      </p:sp>
      <p:sp>
        <p:nvSpPr>
          <p:cNvPr id="140" name="文本框 139">
            <a:extLst>
              <a:ext uri="{FF2B5EF4-FFF2-40B4-BE49-F238E27FC236}">
                <a16:creationId xmlns:a16="http://schemas.microsoft.com/office/drawing/2014/main" id="{B349BEDC-5FB0-74A3-1546-C33CD698D37C}"/>
              </a:ext>
            </a:extLst>
          </p:cNvPr>
          <p:cNvSpPr txBox="1"/>
          <p:nvPr/>
        </p:nvSpPr>
        <p:spPr>
          <a:xfrm>
            <a:off x="6507158" y="3677799"/>
            <a:ext cx="445956" cy="338554"/>
          </a:xfrm>
          <a:prstGeom prst="rect">
            <a:avLst/>
          </a:prstGeom>
          <a:noFill/>
        </p:spPr>
        <p:txBody>
          <a:bodyPr wrap="none" rtlCol="0">
            <a:spAutoFit/>
          </a:bodyPr>
          <a:lstStyle/>
          <a:p>
            <a:pPr algn="ctr"/>
            <a:r>
              <a:rPr kumimoji="1" lang="en-US" altLang="zh-CN" sz="1600" b="1" dirty="0">
                <a:solidFill>
                  <a:schemeClr val="accent6"/>
                </a:solidFill>
                <a:latin typeface="Linux Biolinum" panose="02000503000000000000" pitchFamily="2" charset="0"/>
                <a:ea typeface="Linux Biolinum" panose="02000503000000000000" pitchFamily="2" charset="0"/>
                <a:cs typeface="Linux Biolinum" panose="02000503000000000000" pitchFamily="2" charset="0"/>
              </a:rPr>
              <a:t>0.8</a:t>
            </a:r>
            <a:endParaRPr kumimoji="1" lang="zh-CN" altLang="en-US" sz="1600" b="1" dirty="0">
              <a:solidFill>
                <a:schemeClr val="accent6"/>
              </a:solidFill>
              <a:latin typeface="Linux Biolinum" panose="02000503000000000000" pitchFamily="2" charset="0"/>
              <a:cs typeface="Linux Biolinum" panose="02000503000000000000" pitchFamily="2" charset="0"/>
            </a:endParaRPr>
          </a:p>
        </p:txBody>
      </p:sp>
    </p:spTree>
    <p:extLst>
      <p:ext uri="{BB962C8B-B14F-4D97-AF65-F5344CB8AC3E}">
        <p14:creationId xmlns:p14="http://schemas.microsoft.com/office/powerpoint/2010/main" val="4192558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0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9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9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6"/>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9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09"/>
                                        </p:tgtEl>
                                        <p:attrNameLst>
                                          <p:attrName>style.visibility</p:attrName>
                                        </p:attrNameLst>
                                      </p:cBhvr>
                                      <p:to>
                                        <p:strVal val="visible"/>
                                      </p:to>
                                    </p:set>
                                  </p:childTnLst>
                                </p:cTn>
                              </p:par>
                              <p:par>
                                <p:cTn id="71" presetID="1" presetClass="entr" presetSubtype="0" fill="hold" grpId="1" nodeType="withEffect">
                                  <p:stCondLst>
                                    <p:cond delay="0"/>
                                  </p:stCondLst>
                                  <p:childTnLst>
                                    <p:set>
                                      <p:cBhvr>
                                        <p:cTn id="72" dur="1" fill="hold">
                                          <p:stCondLst>
                                            <p:cond delay="0"/>
                                          </p:stCondLst>
                                        </p:cTn>
                                        <p:tgtEl>
                                          <p:spTgt spid="93"/>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99"/>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11"/>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116"/>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22"/>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23"/>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36"/>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37"/>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3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40"/>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3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41"/>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3"/>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86"/>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mph" presetSubtype="2" fill="hold" nodeType="clickEffect">
                                  <p:stCondLst>
                                    <p:cond delay="0"/>
                                  </p:stCondLst>
                                  <p:childTnLst>
                                    <p:animClr clrSpc="rgb" dir="cw">
                                      <p:cBhvr>
                                        <p:cTn id="120" dur="10" fill="hold"/>
                                        <p:tgtEl>
                                          <p:spTgt spid="95"/>
                                        </p:tgtEl>
                                        <p:attrNameLst>
                                          <p:attrName>fillcolor</p:attrName>
                                        </p:attrNameLst>
                                      </p:cBhvr>
                                      <p:to>
                                        <a:srgbClr val="FFC0BF"/>
                                      </p:to>
                                    </p:animClr>
                                    <p:set>
                                      <p:cBhvr>
                                        <p:cTn id="121" dur="10" fill="hold"/>
                                        <p:tgtEl>
                                          <p:spTgt spid="95"/>
                                        </p:tgtEl>
                                        <p:attrNameLst>
                                          <p:attrName>fill.type</p:attrName>
                                        </p:attrNameLst>
                                      </p:cBhvr>
                                      <p:to>
                                        <p:strVal val="solid"/>
                                      </p:to>
                                    </p:set>
                                    <p:set>
                                      <p:cBhvr>
                                        <p:cTn id="122" dur="10" fill="hold"/>
                                        <p:tgtEl>
                                          <p:spTgt spid="95"/>
                                        </p:tgtEl>
                                        <p:attrNameLst>
                                          <p:attrName>fill.on</p:attrName>
                                        </p:attrNameLst>
                                      </p:cBhvr>
                                      <p:to>
                                        <p:strVal val="true"/>
                                      </p:to>
                                    </p:set>
                                  </p:childTnLst>
                                </p:cTn>
                              </p:par>
                              <p:par>
                                <p:cTn id="123" presetID="1" presetClass="emph" presetSubtype="2" fill="hold" nodeType="withEffect">
                                  <p:stCondLst>
                                    <p:cond delay="0"/>
                                  </p:stCondLst>
                                  <p:childTnLst>
                                    <p:animClr clrSpc="rgb" dir="cw">
                                      <p:cBhvr>
                                        <p:cTn id="124" dur="10" fill="hold"/>
                                        <p:tgtEl>
                                          <p:spTgt spid="94"/>
                                        </p:tgtEl>
                                        <p:attrNameLst>
                                          <p:attrName>fillcolor</p:attrName>
                                        </p:attrNameLst>
                                      </p:cBhvr>
                                      <p:to>
                                        <a:srgbClr val="FDEBE6"/>
                                      </p:to>
                                    </p:animClr>
                                    <p:set>
                                      <p:cBhvr>
                                        <p:cTn id="125" dur="10" fill="hold"/>
                                        <p:tgtEl>
                                          <p:spTgt spid="94"/>
                                        </p:tgtEl>
                                        <p:attrNameLst>
                                          <p:attrName>fill.type</p:attrName>
                                        </p:attrNameLst>
                                      </p:cBhvr>
                                      <p:to>
                                        <p:strVal val="solid"/>
                                      </p:to>
                                    </p:set>
                                    <p:set>
                                      <p:cBhvr>
                                        <p:cTn id="126" dur="10" fill="hold"/>
                                        <p:tgtEl>
                                          <p:spTgt spid="94"/>
                                        </p:tgtEl>
                                        <p:attrNameLst>
                                          <p:attrName>fill.on</p:attrName>
                                        </p:attrNameLst>
                                      </p:cBhvr>
                                      <p:to>
                                        <p:strVal val="true"/>
                                      </p:to>
                                    </p:set>
                                  </p:childTnLst>
                                </p:cTn>
                              </p:par>
                              <p:par>
                                <p:cTn id="127" presetID="1" presetClass="emph" presetSubtype="2" fill="hold" nodeType="withEffect">
                                  <p:stCondLst>
                                    <p:cond delay="0"/>
                                  </p:stCondLst>
                                  <p:childTnLst>
                                    <p:animClr clrSpc="rgb" dir="cw">
                                      <p:cBhvr>
                                        <p:cTn id="128" dur="10" fill="hold"/>
                                        <p:tgtEl>
                                          <p:spTgt spid="97"/>
                                        </p:tgtEl>
                                        <p:attrNameLst>
                                          <p:attrName>fillcolor</p:attrName>
                                        </p:attrNameLst>
                                      </p:cBhvr>
                                      <p:to>
                                        <a:srgbClr val="FDEBE6"/>
                                      </p:to>
                                    </p:animClr>
                                    <p:set>
                                      <p:cBhvr>
                                        <p:cTn id="129" dur="10" fill="hold"/>
                                        <p:tgtEl>
                                          <p:spTgt spid="97"/>
                                        </p:tgtEl>
                                        <p:attrNameLst>
                                          <p:attrName>fill.type</p:attrName>
                                        </p:attrNameLst>
                                      </p:cBhvr>
                                      <p:to>
                                        <p:strVal val="solid"/>
                                      </p:to>
                                    </p:set>
                                    <p:set>
                                      <p:cBhvr>
                                        <p:cTn id="130" dur="10" fill="hold"/>
                                        <p:tgtEl>
                                          <p:spTgt spid="97"/>
                                        </p:tgtEl>
                                        <p:attrNameLst>
                                          <p:attrName>fill.on</p:attrName>
                                        </p:attrNameLst>
                                      </p:cBhvr>
                                      <p:to>
                                        <p:strVal val="true"/>
                                      </p:to>
                                    </p:set>
                                  </p:childTnLst>
                                </p:cTn>
                              </p:par>
                              <p:par>
                                <p:cTn id="131" presetID="1" presetClass="emph" presetSubtype="2" fill="hold" nodeType="withEffect">
                                  <p:stCondLst>
                                    <p:cond delay="0"/>
                                  </p:stCondLst>
                                  <p:childTnLst>
                                    <p:animClr clrSpc="rgb" dir="cw">
                                      <p:cBhvr>
                                        <p:cTn id="132" dur="10" fill="hold"/>
                                        <p:tgtEl>
                                          <p:spTgt spid="99"/>
                                        </p:tgtEl>
                                        <p:attrNameLst>
                                          <p:attrName>fillcolor</p:attrName>
                                        </p:attrNameLst>
                                      </p:cBhvr>
                                      <p:to>
                                        <a:srgbClr val="FDEBE6"/>
                                      </p:to>
                                    </p:animClr>
                                    <p:set>
                                      <p:cBhvr>
                                        <p:cTn id="133" dur="10" fill="hold"/>
                                        <p:tgtEl>
                                          <p:spTgt spid="99"/>
                                        </p:tgtEl>
                                        <p:attrNameLst>
                                          <p:attrName>fill.type</p:attrName>
                                        </p:attrNameLst>
                                      </p:cBhvr>
                                      <p:to>
                                        <p:strVal val="solid"/>
                                      </p:to>
                                    </p:set>
                                    <p:set>
                                      <p:cBhvr>
                                        <p:cTn id="134" dur="10" fill="hold"/>
                                        <p:tgtEl>
                                          <p:spTgt spid="99"/>
                                        </p:tgtEl>
                                        <p:attrNameLst>
                                          <p:attrName>fill.on</p:attrName>
                                        </p:attrNameLst>
                                      </p:cBhvr>
                                      <p:to>
                                        <p:strVal val="true"/>
                                      </p:to>
                                    </p:set>
                                  </p:childTnLst>
                                </p:cTn>
                              </p:par>
                              <p:par>
                                <p:cTn id="135" presetID="1" presetClass="entr" presetSubtype="0" fill="hold" nodeType="withEffect">
                                  <p:stCondLst>
                                    <p:cond delay="0"/>
                                  </p:stCondLst>
                                  <p:childTnLst>
                                    <p:set>
                                      <p:cBhvr>
                                        <p:cTn id="136" dur="1" fill="hold">
                                          <p:stCondLst>
                                            <p:cond delay="0"/>
                                          </p:stCondLst>
                                        </p:cTn>
                                        <p:tgtEl>
                                          <p:spTgt spid="11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8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animBg="1"/>
      <p:bldP spid="11" grpId="0" animBg="1"/>
      <p:bldP spid="12" grpId="0" animBg="1"/>
      <p:bldP spid="13" grpId="0" animBg="1"/>
      <p:bldP spid="85" grpId="0" animBg="1"/>
      <p:bldP spid="88" grpId="0" animBg="1"/>
      <p:bldP spid="89" grpId="0" animBg="1"/>
      <p:bldP spid="90" grpId="0" animBg="1"/>
      <p:bldP spid="91" grpId="0" animBg="1"/>
      <p:bldP spid="92" grpId="0" animBg="1"/>
      <p:bldP spid="93" grpId="0" animBg="1"/>
      <p:bldP spid="93" grpId="1" animBg="1"/>
      <p:bldP spid="94" grpId="0" animBg="1"/>
      <p:bldP spid="95" grpId="0" animBg="1"/>
      <p:bldP spid="97" grpId="0" animBg="1"/>
      <p:bldP spid="98" grpId="0" animBg="1"/>
      <p:bldP spid="99" grpId="0" animBg="1"/>
      <p:bldP spid="116" grpId="0"/>
      <p:bldP spid="118" grpId="0"/>
      <p:bldP spid="122" grpId="0"/>
      <p:bldP spid="123" grpId="0"/>
      <p:bldP spid="136" grpId="0"/>
      <p:bldP spid="137" grpId="0"/>
      <p:bldP spid="138" grpId="0"/>
      <p:bldP spid="139" grpId="0"/>
      <p:bldP spid="140" grpId="0"/>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Online</a:t>
            </a:r>
            <a:r>
              <a:rPr kumimoji="1" lang="zh-CN" altLang="en-US" b="1" dirty="0">
                <a:latin typeface="Linux Biolinum" panose="02000503000000000000" pitchFamily="2" charset="0"/>
                <a:ea typeface="Linux Biolinum" panose="02000503000000000000" pitchFamily="2" charset="0"/>
                <a:cs typeface="Linux Biolinum" panose="02000503000000000000" pitchFamily="2" charset="0"/>
              </a:rPr>
              <a:t> </a:t>
            </a:r>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Selection</a:t>
            </a:r>
            <a:endParaRPr kumimoji="1" lang="zh-CN" altLang="en-US" dirty="0">
              <a:latin typeface="LINUX BIOLINUM CAPITALS" panose="02000503000000000000" pitchFamily="2" charset="0"/>
              <a:cs typeface="LINUX BIOLINUM CAPITALS" panose="02000503000000000000" pitchFamily="2" charset="0"/>
            </a:endParaRPr>
          </a:p>
        </p:txBody>
      </p:sp>
      <p:pic>
        <p:nvPicPr>
          <p:cNvPr id="8" name="图片 7">
            <a:extLst>
              <a:ext uri="{FF2B5EF4-FFF2-40B4-BE49-F238E27FC236}">
                <a16:creationId xmlns:a16="http://schemas.microsoft.com/office/drawing/2014/main" id="{2F3CC037-EA1C-A0B8-94BE-C553ABB38DAE}"/>
              </a:ext>
            </a:extLst>
          </p:cNvPr>
          <p:cNvPicPr>
            <a:picLocks noChangeAspect="1"/>
          </p:cNvPicPr>
          <p:nvPr/>
        </p:nvPicPr>
        <p:blipFill rotWithShape="1">
          <a:blip r:embed="rId2"/>
          <a:srcRect r="42830"/>
          <a:stretch/>
        </p:blipFill>
        <p:spPr>
          <a:xfrm>
            <a:off x="3234027" y="2174672"/>
            <a:ext cx="4848182" cy="2878999"/>
          </a:xfrm>
          <a:prstGeom prst="rect">
            <a:avLst/>
          </a:prstGeom>
        </p:spPr>
      </p:pic>
      <p:sp>
        <p:nvSpPr>
          <p:cNvPr id="9" name="圆角矩形 8">
            <a:extLst>
              <a:ext uri="{FF2B5EF4-FFF2-40B4-BE49-F238E27FC236}">
                <a16:creationId xmlns:a16="http://schemas.microsoft.com/office/drawing/2014/main" id="{3A7F56A5-14AB-70C4-E904-0DF7EA7A6E26}"/>
              </a:ext>
            </a:extLst>
          </p:cNvPr>
          <p:cNvSpPr/>
          <p:nvPr/>
        </p:nvSpPr>
        <p:spPr>
          <a:xfrm>
            <a:off x="4455659" y="1511503"/>
            <a:ext cx="2404918" cy="66316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Original</a:t>
            </a: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r>
              <a:rPr kumimoji="1" lang="en-US" altLang="zh-CN" b="1"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0, 0, 0, 0]</a:t>
            </a:r>
          </a:p>
        </p:txBody>
      </p:sp>
      <p:sp>
        <p:nvSpPr>
          <p:cNvPr id="10" name="圆角矩形 9">
            <a:extLst>
              <a:ext uri="{FF2B5EF4-FFF2-40B4-BE49-F238E27FC236}">
                <a16:creationId xmlns:a16="http://schemas.microsoft.com/office/drawing/2014/main" id="{F00E945F-93CB-F3D7-DB39-361878CB9FB6}"/>
              </a:ext>
            </a:extLst>
          </p:cNvPr>
          <p:cNvSpPr/>
          <p:nvPr/>
        </p:nvSpPr>
        <p:spPr>
          <a:xfrm>
            <a:off x="7941860" y="1511503"/>
            <a:ext cx="3917157" cy="663169"/>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after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overall</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a:t>
            </a: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refinement</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r>
              <a:rPr kumimoji="1" lang="en-US" altLang="zh-CN" b="1"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1, 1, 1, 1]</a:t>
            </a:r>
          </a:p>
        </p:txBody>
      </p:sp>
      <p:cxnSp>
        <p:nvCxnSpPr>
          <p:cNvPr id="11" name="直接箭头连接符 120">
            <a:extLst>
              <a:ext uri="{FF2B5EF4-FFF2-40B4-BE49-F238E27FC236}">
                <a16:creationId xmlns:a16="http://schemas.microsoft.com/office/drawing/2014/main" id="{10DA7A6D-5898-7910-1343-65017A207F65}"/>
              </a:ext>
            </a:extLst>
          </p:cNvPr>
          <p:cNvCxnSpPr>
            <a:cxnSpLocks/>
            <a:stCxn id="9" idx="3"/>
            <a:endCxn id="10" idx="1"/>
          </p:cNvCxnSpPr>
          <p:nvPr/>
        </p:nvCxnSpPr>
        <p:spPr>
          <a:xfrm>
            <a:off x="6860577" y="1843088"/>
            <a:ext cx="1081283" cy="0"/>
          </a:xfrm>
          <a:prstGeom prst="straightConnector1">
            <a:avLst/>
          </a:prstGeom>
          <a:noFill/>
          <a:ln w="50800" cap="flat" cmpd="sng" algn="ctr">
            <a:solidFill>
              <a:schemeClr val="accent6"/>
            </a:solidFill>
            <a:prstDash val="solid"/>
            <a:miter lim="800000"/>
            <a:tailEnd type="triangle"/>
          </a:ln>
          <a:effectLst/>
        </p:spPr>
      </p:cxnSp>
      <p:pic>
        <p:nvPicPr>
          <p:cNvPr id="12" name="图片 11">
            <a:extLst>
              <a:ext uri="{FF2B5EF4-FFF2-40B4-BE49-F238E27FC236}">
                <a16:creationId xmlns:a16="http://schemas.microsoft.com/office/drawing/2014/main" id="{91A6BEA3-2FB1-F0EA-4280-FE44FFA06AE0}"/>
              </a:ext>
            </a:extLst>
          </p:cNvPr>
          <p:cNvPicPr>
            <a:picLocks noChangeAspect="1"/>
          </p:cNvPicPr>
          <p:nvPr/>
        </p:nvPicPr>
        <p:blipFill rotWithShape="1">
          <a:blip r:embed="rId2"/>
          <a:srcRect l="56141" t="17715" r="3615" b="22918"/>
          <a:stretch/>
        </p:blipFill>
        <p:spPr>
          <a:xfrm>
            <a:off x="8446115" y="2837065"/>
            <a:ext cx="3412902" cy="1709176"/>
          </a:xfrm>
          <a:prstGeom prst="rect">
            <a:avLst/>
          </a:prstGeom>
        </p:spPr>
      </p:pic>
      <p:cxnSp>
        <p:nvCxnSpPr>
          <p:cNvPr id="13" name="直线连接符 12">
            <a:extLst>
              <a:ext uri="{FF2B5EF4-FFF2-40B4-BE49-F238E27FC236}">
                <a16:creationId xmlns:a16="http://schemas.microsoft.com/office/drawing/2014/main" id="{2285DA6D-5CFA-8B51-275C-3B070C5EB933}"/>
              </a:ext>
            </a:extLst>
          </p:cNvPr>
          <p:cNvCxnSpPr>
            <a:cxnSpLocks/>
          </p:cNvCxnSpPr>
          <p:nvPr/>
        </p:nvCxnSpPr>
        <p:spPr>
          <a:xfrm>
            <a:off x="8366416" y="2352954"/>
            <a:ext cx="0" cy="2700717"/>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mc:AlternateContent xmlns:mc="http://schemas.openxmlformats.org/markup-compatibility/2006" xmlns:a14="http://schemas.microsoft.com/office/drawing/2010/main">
        <mc:Choice Requires="a14">
          <p:sp>
            <p:nvSpPr>
              <p:cNvPr id="15" name="圆角矩形 14">
                <a:extLst>
                  <a:ext uri="{FF2B5EF4-FFF2-40B4-BE49-F238E27FC236}">
                    <a16:creationId xmlns:a16="http://schemas.microsoft.com/office/drawing/2014/main" id="{8907EFA4-A0E9-9E70-D627-67D79AFC7DAF}"/>
                  </a:ext>
                </a:extLst>
              </p:cNvPr>
              <p:cNvSpPr/>
              <p:nvPr/>
            </p:nvSpPr>
            <p:spPr>
              <a:xfrm>
                <a:off x="1566569" y="5158187"/>
                <a:ext cx="10292448" cy="1578546"/>
              </a:xfrm>
              <a:custGeom>
                <a:avLst/>
                <a:gdLst>
                  <a:gd name="connsiteX0" fmla="*/ 0 w 10292448"/>
                  <a:gd name="connsiteY0" fmla="*/ 263096 h 1578546"/>
                  <a:gd name="connsiteX1" fmla="*/ 263096 w 10292448"/>
                  <a:gd name="connsiteY1" fmla="*/ 0 h 1578546"/>
                  <a:gd name="connsiteX2" fmla="*/ 1032907 w 10292448"/>
                  <a:gd name="connsiteY2" fmla="*/ 0 h 1578546"/>
                  <a:gd name="connsiteX3" fmla="*/ 1509730 w 10292448"/>
                  <a:gd name="connsiteY3" fmla="*/ 0 h 1578546"/>
                  <a:gd name="connsiteX4" fmla="*/ 1888890 w 10292448"/>
                  <a:gd name="connsiteY4" fmla="*/ 0 h 1578546"/>
                  <a:gd name="connsiteX5" fmla="*/ 2561039 w 10292448"/>
                  <a:gd name="connsiteY5" fmla="*/ 0 h 1578546"/>
                  <a:gd name="connsiteX6" fmla="*/ 3037862 w 10292448"/>
                  <a:gd name="connsiteY6" fmla="*/ 0 h 1578546"/>
                  <a:gd name="connsiteX7" fmla="*/ 3807672 w 10292448"/>
                  <a:gd name="connsiteY7" fmla="*/ 0 h 1578546"/>
                  <a:gd name="connsiteX8" fmla="*/ 4186833 w 10292448"/>
                  <a:gd name="connsiteY8" fmla="*/ 0 h 1578546"/>
                  <a:gd name="connsiteX9" fmla="*/ 4956644 w 10292448"/>
                  <a:gd name="connsiteY9" fmla="*/ 0 h 1578546"/>
                  <a:gd name="connsiteX10" fmla="*/ 5238142 w 10292448"/>
                  <a:gd name="connsiteY10" fmla="*/ 0 h 1578546"/>
                  <a:gd name="connsiteX11" fmla="*/ 5812627 w 10292448"/>
                  <a:gd name="connsiteY11" fmla="*/ 0 h 1578546"/>
                  <a:gd name="connsiteX12" fmla="*/ 6387113 w 10292448"/>
                  <a:gd name="connsiteY12" fmla="*/ 0 h 1578546"/>
                  <a:gd name="connsiteX13" fmla="*/ 6863936 w 10292448"/>
                  <a:gd name="connsiteY13" fmla="*/ 0 h 1578546"/>
                  <a:gd name="connsiteX14" fmla="*/ 7633747 w 10292448"/>
                  <a:gd name="connsiteY14" fmla="*/ 0 h 1578546"/>
                  <a:gd name="connsiteX15" fmla="*/ 8403558 w 10292448"/>
                  <a:gd name="connsiteY15" fmla="*/ 0 h 1578546"/>
                  <a:gd name="connsiteX16" fmla="*/ 8782718 w 10292448"/>
                  <a:gd name="connsiteY16" fmla="*/ 0 h 1578546"/>
                  <a:gd name="connsiteX17" fmla="*/ 9357204 w 10292448"/>
                  <a:gd name="connsiteY17" fmla="*/ 0 h 1578546"/>
                  <a:gd name="connsiteX18" fmla="*/ 10029352 w 10292448"/>
                  <a:gd name="connsiteY18" fmla="*/ 0 h 1578546"/>
                  <a:gd name="connsiteX19" fmla="*/ 10292448 w 10292448"/>
                  <a:gd name="connsiteY19" fmla="*/ 263096 h 1578546"/>
                  <a:gd name="connsiteX20" fmla="*/ 10292448 w 10292448"/>
                  <a:gd name="connsiteY20" fmla="*/ 757702 h 1578546"/>
                  <a:gd name="connsiteX21" fmla="*/ 10292448 w 10292448"/>
                  <a:gd name="connsiteY21" fmla="*/ 1315450 h 1578546"/>
                  <a:gd name="connsiteX22" fmla="*/ 10029352 w 10292448"/>
                  <a:gd name="connsiteY22" fmla="*/ 1578546 h 1578546"/>
                  <a:gd name="connsiteX23" fmla="*/ 9650191 w 10292448"/>
                  <a:gd name="connsiteY23" fmla="*/ 1578546 h 1578546"/>
                  <a:gd name="connsiteX24" fmla="*/ 9368694 w 10292448"/>
                  <a:gd name="connsiteY24" fmla="*/ 1578546 h 1578546"/>
                  <a:gd name="connsiteX25" fmla="*/ 9087196 w 10292448"/>
                  <a:gd name="connsiteY25" fmla="*/ 1578546 h 1578546"/>
                  <a:gd name="connsiteX26" fmla="*/ 8512710 w 10292448"/>
                  <a:gd name="connsiteY26" fmla="*/ 1578546 h 1578546"/>
                  <a:gd name="connsiteX27" fmla="*/ 8133549 w 10292448"/>
                  <a:gd name="connsiteY27" fmla="*/ 1578546 h 1578546"/>
                  <a:gd name="connsiteX28" fmla="*/ 7461401 w 10292448"/>
                  <a:gd name="connsiteY28" fmla="*/ 1578546 h 1578546"/>
                  <a:gd name="connsiteX29" fmla="*/ 7082241 w 10292448"/>
                  <a:gd name="connsiteY29" fmla="*/ 1578546 h 1578546"/>
                  <a:gd name="connsiteX30" fmla="*/ 6410092 w 10292448"/>
                  <a:gd name="connsiteY30" fmla="*/ 1578546 h 1578546"/>
                  <a:gd name="connsiteX31" fmla="*/ 6128594 w 10292448"/>
                  <a:gd name="connsiteY31" fmla="*/ 1578546 h 1578546"/>
                  <a:gd name="connsiteX32" fmla="*/ 5456446 w 10292448"/>
                  <a:gd name="connsiteY32" fmla="*/ 1578546 h 1578546"/>
                  <a:gd name="connsiteX33" fmla="*/ 5077286 w 10292448"/>
                  <a:gd name="connsiteY33" fmla="*/ 1578546 h 1578546"/>
                  <a:gd name="connsiteX34" fmla="*/ 4795788 w 10292448"/>
                  <a:gd name="connsiteY34" fmla="*/ 1578546 h 1578546"/>
                  <a:gd name="connsiteX35" fmla="*/ 4416627 w 10292448"/>
                  <a:gd name="connsiteY35" fmla="*/ 1578546 h 1578546"/>
                  <a:gd name="connsiteX36" fmla="*/ 3744479 w 10292448"/>
                  <a:gd name="connsiteY36" fmla="*/ 1578546 h 1578546"/>
                  <a:gd name="connsiteX37" fmla="*/ 3365318 w 10292448"/>
                  <a:gd name="connsiteY37" fmla="*/ 1578546 h 1578546"/>
                  <a:gd name="connsiteX38" fmla="*/ 3083821 w 10292448"/>
                  <a:gd name="connsiteY38" fmla="*/ 1578546 h 1578546"/>
                  <a:gd name="connsiteX39" fmla="*/ 2704660 w 10292448"/>
                  <a:gd name="connsiteY39" fmla="*/ 1578546 h 1578546"/>
                  <a:gd name="connsiteX40" fmla="*/ 2227837 w 10292448"/>
                  <a:gd name="connsiteY40" fmla="*/ 1578546 h 1578546"/>
                  <a:gd name="connsiteX41" fmla="*/ 1653351 w 10292448"/>
                  <a:gd name="connsiteY41" fmla="*/ 1578546 h 1578546"/>
                  <a:gd name="connsiteX42" fmla="*/ 1274191 w 10292448"/>
                  <a:gd name="connsiteY42" fmla="*/ 1578546 h 1578546"/>
                  <a:gd name="connsiteX43" fmla="*/ 263096 w 10292448"/>
                  <a:gd name="connsiteY43" fmla="*/ 1578546 h 1578546"/>
                  <a:gd name="connsiteX44" fmla="*/ 0 w 10292448"/>
                  <a:gd name="connsiteY44" fmla="*/ 1315450 h 1578546"/>
                  <a:gd name="connsiteX45" fmla="*/ 0 w 10292448"/>
                  <a:gd name="connsiteY45" fmla="*/ 820844 h 1578546"/>
                  <a:gd name="connsiteX46" fmla="*/ 0 w 10292448"/>
                  <a:gd name="connsiteY46" fmla="*/ 263096 h 157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292448" h="1578546" extrusionOk="0">
                    <a:moveTo>
                      <a:pt x="0" y="263096"/>
                    </a:moveTo>
                    <a:cubicBezTo>
                      <a:pt x="-29612" y="99527"/>
                      <a:pt x="92602" y="9454"/>
                      <a:pt x="263096" y="0"/>
                    </a:cubicBezTo>
                    <a:cubicBezTo>
                      <a:pt x="491722" y="-10595"/>
                      <a:pt x="740924" y="83593"/>
                      <a:pt x="1032907" y="0"/>
                    </a:cubicBezTo>
                    <a:cubicBezTo>
                      <a:pt x="1324890" y="-83593"/>
                      <a:pt x="1275929" y="1054"/>
                      <a:pt x="1509730" y="0"/>
                    </a:cubicBezTo>
                    <a:cubicBezTo>
                      <a:pt x="1743531" y="-1054"/>
                      <a:pt x="1810466" y="20576"/>
                      <a:pt x="1888890" y="0"/>
                    </a:cubicBezTo>
                    <a:cubicBezTo>
                      <a:pt x="1967314" y="-20576"/>
                      <a:pt x="2414168" y="76588"/>
                      <a:pt x="2561039" y="0"/>
                    </a:cubicBezTo>
                    <a:cubicBezTo>
                      <a:pt x="2707910" y="-76588"/>
                      <a:pt x="2879368" y="30781"/>
                      <a:pt x="3037862" y="0"/>
                    </a:cubicBezTo>
                    <a:cubicBezTo>
                      <a:pt x="3196356" y="-30781"/>
                      <a:pt x="3583994" y="61709"/>
                      <a:pt x="3807672" y="0"/>
                    </a:cubicBezTo>
                    <a:cubicBezTo>
                      <a:pt x="4031350" y="-61709"/>
                      <a:pt x="4079462" y="27111"/>
                      <a:pt x="4186833" y="0"/>
                    </a:cubicBezTo>
                    <a:cubicBezTo>
                      <a:pt x="4294204" y="-27111"/>
                      <a:pt x="4573522" y="18987"/>
                      <a:pt x="4956644" y="0"/>
                    </a:cubicBezTo>
                    <a:cubicBezTo>
                      <a:pt x="5339766" y="-18987"/>
                      <a:pt x="5160150" y="24542"/>
                      <a:pt x="5238142" y="0"/>
                    </a:cubicBezTo>
                    <a:cubicBezTo>
                      <a:pt x="5316134" y="-24542"/>
                      <a:pt x="5566542" y="14541"/>
                      <a:pt x="5812627" y="0"/>
                    </a:cubicBezTo>
                    <a:cubicBezTo>
                      <a:pt x="6058713" y="-14541"/>
                      <a:pt x="6206788" y="68770"/>
                      <a:pt x="6387113" y="0"/>
                    </a:cubicBezTo>
                    <a:cubicBezTo>
                      <a:pt x="6567438" y="-68770"/>
                      <a:pt x="6657734" y="11260"/>
                      <a:pt x="6863936" y="0"/>
                    </a:cubicBezTo>
                    <a:cubicBezTo>
                      <a:pt x="7070138" y="-11260"/>
                      <a:pt x="7257018" y="83291"/>
                      <a:pt x="7633747" y="0"/>
                    </a:cubicBezTo>
                    <a:cubicBezTo>
                      <a:pt x="8010476" y="-83291"/>
                      <a:pt x="8162778" y="24061"/>
                      <a:pt x="8403558" y="0"/>
                    </a:cubicBezTo>
                    <a:cubicBezTo>
                      <a:pt x="8644338" y="-24061"/>
                      <a:pt x="8603028" y="22101"/>
                      <a:pt x="8782718" y="0"/>
                    </a:cubicBezTo>
                    <a:cubicBezTo>
                      <a:pt x="8962408" y="-22101"/>
                      <a:pt x="9130961" y="39723"/>
                      <a:pt x="9357204" y="0"/>
                    </a:cubicBezTo>
                    <a:cubicBezTo>
                      <a:pt x="9583447" y="-39723"/>
                      <a:pt x="9851122" y="45856"/>
                      <a:pt x="10029352" y="0"/>
                    </a:cubicBezTo>
                    <a:cubicBezTo>
                      <a:pt x="10163332" y="-34065"/>
                      <a:pt x="10329112" y="110343"/>
                      <a:pt x="10292448" y="263096"/>
                    </a:cubicBezTo>
                    <a:cubicBezTo>
                      <a:pt x="10342392" y="455553"/>
                      <a:pt x="10242393" y="609136"/>
                      <a:pt x="10292448" y="757702"/>
                    </a:cubicBezTo>
                    <a:cubicBezTo>
                      <a:pt x="10342503" y="906268"/>
                      <a:pt x="10227388" y="1058519"/>
                      <a:pt x="10292448" y="1315450"/>
                    </a:cubicBezTo>
                    <a:cubicBezTo>
                      <a:pt x="10299548" y="1459252"/>
                      <a:pt x="10175876" y="1590132"/>
                      <a:pt x="10029352" y="1578546"/>
                    </a:cubicBezTo>
                    <a:cubicBezTo>
                      <a:pt x="9871056" y="1580382"/>
                      <a:pt x="9798824" y="1559098"/>
                      <a:pt x="9650191" y="1578546"/>
                    </a:cubicBezTo>
                    <a:cubicBezTo>
                      <a:pt x="9501558" y="1597994"/>
                      <a:pt x="9426304" y="1572105"/>
                      <a:pt x="9368694" y="1578546"/>
                    </a:cubicBezTo>
                    <a:cubicBezTo>
                      <a:pt x="9311084" y="1584987"/>
                      <a:pt x="9180048" y="1548838"/>
                      <a:pt x="9087196" y="1578546"/>
                    </a:cubicBezTo>
                    <a:cubicBezTo>
                      <a:pt x="8994344" y="1608254"/>
                      <a:pt x="8710304" y="1530444"/>
                      <a:pt x="8512710" y="1578546"/>
                    </a:cubicBezTo>
                    <a:cubicBezTo>
                      <a:pt x="8315116" y="1626648"/>
                      <a:pt x="8230089" y="1568255"/>
                      <a:pt x="8133549" y="1578546"/>
                    </a:cubicBezTo>
                    <a:cubicBezTo>
                      <a:pt x="8037009" y="1588837"/>
                      <a:pt x="7778058" y="1531750"/>
                      <a:pt x="7461401" y="1578546"/>
                    </a:cubicBezTo>
                    <a:cubicBezTo>
                      <a:pt x="7144744" y="1625342"/>
                      <a:pt x="7176715" y="1570181"/>
                      <a:pt x="7082241" y="1578546"/>
                    </a:cubicBezTo>
                    <a:cubicBezTo>
                      <a:pt x="6987767" y="1586911"/>
                      <a:pt x="6598817" y="1550033"/>
                      <a:pt x="6410092" y="1578546"/>
                    </a:cubicBezTo>
                    <a:cubicBezTo>
                      <a:pt x="6221367" y="1607059"/>
                      <a:pt x="6194680" y="1545889"/>
                      <a:pt x="6128594" y="1578546"/>
                    </a:cubicBezTo>
                    <a:cubicBezTo>
                      <a:pt x="6062508" y="1611203"/>
                      <a:pt x="5649247" y="1535313"/>
                      <a:pt x="5456446" y="1578546"/>
                    </a:cubicBezTo>
                    <a:cubicBezTo>
                      <a:pt x="5263645" y="1621779"/>
                      <a:pt x="5171228" y="1552455"/>
                      <a:pt x="5077286" y="1578546"/>
                    </a:cubicBezTo>
                    <a:cubicBezTo>
                      <a:pt x="4983344" y="1604637"/>
                      <a:pt x="4886332" y="1564041"/>
                      <a:pt x="4795788" y="1578546"/>
                    </a:cubicBezTo>
                    <a:cubicBezTo>
                      <a:pt x="4705244" y="1593051"/>
                      <a:pt x="4560477" y="1559541"/>
                      <a:pt x="4416627" y="1578546"/>
                    </a:cubicBezTo>
                    <a:cubicBezTo>
                      <a:pt x="4272777" y="1597551"/>
                      <a:pt x="3982589" y="1567320"/>
                      <a:pt x="3744479" y="1578546"/>
                    </a:cubicBezTo>
                    <a:cubicBezTo>
                      <a:pt x="3506369" y="1589772"/>
                      <a:pt x="3545152" y="1569192"/>
                      <a:pt x="3365318" y="1578546"/>
                    </a:cubicBezTo>
                    <a:cubicBezTo>
                      <a:pt x="3185484" y="1587900"/>
                      <a:pt x="3193017" y="1551871"/>
                      <a:pt x="3083821" y="1578546"/>
                    </a:cubicBezTo>
                    <a:cubicBezTo>
                      <a:pt x="2974625" y="1605221"/>
                      <a:pt x="2853398" y="1572876"/>
                      <a:pt x="2704660" y="1578546"/>
                    </a:cubicBezTo>
                    <a:cubicBezTo>
                      <a:pt x="2555922" y="1584216"/>
                      <a:pt x="2463693" y="1565893"/>
                      <a:pt x="2227837" y="1578546"/>
                    </a:cubicBezTo>
                    <a:cubicBezTo>
                      <a:pt x="1991981" y="1591199"/>
                      <a:pt x="1773682" y="1539011"/>
                      <a:pt x="1653351" y="1578546"/>
                    </a:cubicBezTo>
                    <a:cubicBezTo>
                      <a:pt x="1533020" y="1618081"/>
                      <a:pt x="1426211" y="1550444"/>
                      <a:pt x="1274191" y="1578546"/>
                    </a:cubicBezTo>
                    <a:cubicBezTo>
                      <a:pt x="1122171" y="1606648"/>
                      <a:pt x="751171" y="1573647"/>
                      <a:pt x="263096" y="1578546"/>
                    </a:cubicBezTo>
                    <a:cubicBezTo>
                      <a:pt x="104181" y="1554234"/>
                      <a:pt x="-8459" y="1464685"/>
                      <a:pt x="0" y="1315450"/>
                    </a:cubicBezTo>
                    <a:cubicBezTo>
                      <a:pt x="-9121" y="1143054"/>
                      <a:pt x="18412" y="1056751"/>
                      <a:pt x="0" y="820844"/>
                    </a:cubicBezTo>
                    <a:cubicBezTo>
                      <a:pt x="-18412" y="584937"/>
                      <a:pt x="40003" y="402136"/>
                      <a:pt x="0" y="263096"/>
                    </a:cubicBezTo>
                    <a:close/>
                  </a:path>
                </a:pathLst>
              </a:custGeom>
              <a:noFill/>
              <a:ln w="38100">
                <a:solidFill>
                  <a:schemeClr val="accent6"/>
                </a:solidFill>
                <a:prstDash val="solid"/>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count of reachable vertices: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overall influence</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of refining the tuple on the Bayesian network</a:t>
                </a:r>
              </a:p>
              <a:p>
                <a:pPr marL="342900" indent="-342900">
                  <a:buFont typeface="+mj-lt"/>
                  <a:buAutoNum type="arabicPeriod"/>
                </a:pP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average of shortest distance to reachable vertices: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average impact on reachable vertices</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of refining the parameter tuple</a:t>
                </a:r>
              </a:p>
              <a:p>
                <a:pPr marL="342900" indent="-342900">
                  <a:buFont typeface="+mj-lt"/>
                  <a:buAutoNum type="arabicPeriod"/>
                </a:pP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count of vertices with shortest distance</a:t>
                </a:r>
                <a14:m>
                  <m:oMath xmlns:m="http://schemas.openxmlformats.org/officeDocument/2006/math">
                    <m:r>
                      <a:rPr kumimoji="1" lang="en-US" altLang="zh-CN" b="1" i="0"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 </m:t>
                    </m:r>
                    <m:r>
                      <a:rPr kumimoji="1" lang="en-US" altLang="zh-CN" b="1" i="1"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r>
                      <a:rPr kumimoji="1" lang="en-US" altLang="zh-CN" b="1" i="1"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𝒌</m:t>
                    </m:r>
                    <m:r>
                      <a:rPr kumimoji="1" lang="en-US" altLang="zh-CN" b="1" i="0"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 </m:t>
                    </m:r>
                  </m:oMath>
                </a14:m>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potential influence</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to a certain subgraph and diﬀerent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subgraph patterns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within a given radius</a:t>
                </a:r>
              </a:p>
            </p:txBody>
          </p:sp>
        </mc:Choice>
        <mc:Fallback xmlns="">
          <p:sp>
            <p:nvSpPr>
              <p:cNvPr id="15" name="圆角矩形 14">
                <a:extLst>
                  <a:ext uri="{FF2B5EF4-FFF2-40B4-BE49-F238E27FC236}">
                    <a16:creationId xmlns:a16="http://schemas.microsoft.com/office/drawing/2014/main" id="{8907EFA4-A0E9-9E70-D627-67D79AFC7DAF}"/>
                  </a:ext>
                </a:extLst>
              </p:cNvPr>
              <p:cNvSpPr>
                <a:spLocks noRot="1" noChangeAspect="1" noMove="1" noResize="1" noEditPoints="1" noAdjustHandles="1" noChangeArrowheads="1" noChangeShapeType="1" noTextEdit="1"/>
              </p:cNvSpPr>
              <p:nvPr/>
            </p:nvSpPr>
            <p:spPr>
              <a:xfrm>
                <a:off x="1566569" y="5158187"/>
                <a:ext cx="10292448" cy="1578546"/>
              </a:xfrm>
              <a:prstGeom prst="roundRect">
                <a:avLst/>
              </a:prstGeom>
              <a:blipFill>
                <a:blip r:embed="rId3"/>
                <a:stretch>
                  <a:fillRect/>
                </a:stretch>
              </a:blipFill>
              <a:ln w="38100">
                <a:solidFill>
                  <a:schemeClr val="accent6"/>
                </a:solidFill>
                <a:prstDash val="solid"/>
                <a:extLst>
                  <a:ext uri="{C807C97D-BFC1-408E-A445-0C87EB9F89A2}">
                    <ask:lineSketchStyleProps xmlns:ask="http://schemas.microsoft.com/office/drawing/2018/sketchyshapes" sd="1219033472">
                      <a:custGeom>
                        <a:avLst/>
                        <a:gdLst>
                          <a:gd name="connsiteX0" fmla="*/ 0 w 10292448"/>
                          <a:gd name="connsiteY0" fmla="*/ 263096 h 1578546"/>
                          <a:gd name="connsiteX1" fmla="*/ 263096 w 10292448"/>
                          <a:gd name="connsiteY1" fmla="*/ 0 h 1578546"/>
                          <a:gd name="connsiteX2" fmla="*/ 1032907 w 10292448"/>
                          <a:gd name="connsiteY2" fmla="*/ 0 h 1578546"/>
                          <a:gd name="connsiteX3" fmla="*/ 1509730 w 10292448"/>
                          <a:gd name="connsiteY3" fmla="*/ 0 h 1578546"/>
                          <a:gd name="connsiteX4" fmla="*/ 1888890 w 10292448"/>
                          <a:gd name="connsiteY4" fmla="*/ 0 h 1578546"/>
                          <a:gd name="connsiteX5" fmla="*/ 2561039 w 10292448"/>
                          <a:gd name="connsiteY5" fmla="*/ 0 h 1578546"/>
                          <a:gd name="connsiteX6" fmla="*/ 3037862 w 10292448"/>
                          <a:gd name="connsiteY6" fmla="*/ 0 h 1578546"/>
                          <a:gd name="connsiteX7" fmla="*/ 3807672 w 10292448"/>
                          <a:gd name="connsiteY7" fmla="*/ 0 h 1578546"/>
                          <a:gd name="connsiteX8" fmla="*/ 4186833 w 10292448"/>
                          <a:gd name="connsiteY8" fmla="*/ 0 h 1578546"/>
                          <a:gd name="connsiteX9" fmla="*/ 4956644 w 10292448"/>
                          <a:gd name="connsiteY9" fmla="*/ 0 h 1578546"/>
                          <a:gd name="connsiteX10" fmla="*/ 5238142 w 10292448"/>
                          <a:gd name="connsiteY10" fmla="*/ 0 h 1578546"/>
                          <a:gd name="connsiteX11" fmla="*/ 5812627 w 10292448"/>
                          <a:gd name="connsiteY11" fmla="*/ 0 h 1578546"/>
                          <a:gd name="connsiteX12" fmla="*/ 6387113 w 10292448"/>
                          <a:gd name="connsiteY12" fmla="*/ 0 h 1578546"/>
                          <a:gd name="connsiteX13" fmla="*/ 6863936 w 10292448"/>
                          <a:gd name="connsiteY13" fmla="*/ 0 h 1578546"/>
                          <a:gd name="connsiteX14" fmla="*/ 7633747 w 10292448"/>
                          <a:gd name="connsiteY14" fmla="*/ 0 h 1578546"/>
                          <a:gd name="connsiteX15" fmla="*/ 8403558 w 10292448"/>
                          <a:gd name="connsiteY15" fmla="*/ 0 h 1578546"/>
                          <a:gd name="connsiteX16" fmla="*/ 8782718 w 10292448"/>
                          <a:gd name="connsiteY16" fmla="*/ 0 h 1578546"/>
                          <a:gd name="connsiteX17" fmla="*/ 9357204 w 10292448"/>
                          <a:gd name="connsiteY17" fmla="*/ 0 h 1578546"/>
                          <a:gd name="connsiteX18" fmla="*/ 10029352 w 10292448"/>
                          <a:gd name="connsiteY18" fmla="*/ 0 h 1578546"/>
                          <a:gd name="connsiteX19" fmla="*/ 10292448 w 10292448"/>
                          <a:gd name="connsiteY19" fmla="*/ 263096 h 1578546"/>
                          <a:gd name="connsiteX20" fmla="*/ 10292448 w 10292448"/>
                          <a:gd name="connsiteY20" fmla="*/ 757702 h 1578546"/>
                          <a:gd name="connsiteX21" fmla="*/ 10292448 w 10292448"/>
                          <a:gd name="connsiteY21" fmla="*/ 1315450 h 1578546"/>
                          <a:gd name="connsiteX22" fmla="*/ 10029352 w 10292448"/>
                          <a:gd name="connsiteY22" fmla="*/ 1578546 h 1578546"/>
                          <a:gd name="connsiteX23" fmla="*/ 9650191 w 10292448"/>
                          <a:gd name="connsiteY23" fmla="*/ 1578546 h 1578546"/>
                          <a:gd name="connsiteX24" fmla="*/ 9368694 w 10292448"/>
                          <a:gd name="connsiteY24" fmla="*/ 1578546 h 1578546"/>
                          <a:gd name="connsiteX25" fmla="*/ 9087196 w 10292448"/>
                          <a:gd name="connsiteY25" fmla="*/ 1578546 h 1578546"/>
                          <a:gd name="connsiteX26" fmla="*/ 8512710 w 10292448"/>
                          <a:gd name="connsiteY26" fmla="*/ 1578546 h 1578546"/>
                          <a:gd name="connsiteX27" fmla="*/ 8133549 w 10292448"/>
                          <a:gd name="connsiteY27" fmla="*/ 1578546 h 1578546"/>
                          <a:gd name="connsiteX28" fmla="*/ 7461401 w 10292448"/>
                          <a:gd name="connsiteY28" fmla="*/ 1578546 h 1578546"/>
                          <a:gd name="connsiteX29" fmla="*/ 7082241 w 10292448"/>
                          <a:gd name="connsiteY29" fmla="*/ 1578546 h 1578546"/>
                          <a:gd name="connsiteX30" fmla="*/ 6410092 w 10292448"/>
                          <a:gd name="connsiteY30" fmla="*/ 1578546 h 1578546"/>
                          <a:gd name="connsiteX31" fmla="*/ 6128594 w 10292448"/>
                          <a:gd name="connsiteY31" fmla="*/ 1578546 h 1578546"/>
                          <a:gd name="connsiteX32" fmla="*/ 5456446 w 10292448"/>
                          <a:gd name="connsiteY32" fmla="*/ 1578546 h 1578546"/>
                          <a:gd name="connsiteX33" fmla="*/ 5077286 w 10292448"/>
                          <a:gd name="connsiteY33" fmla="*/ 1578546 h 1578546"/>
                          <a:gd name="connsiteX34" fmla="*/ 4795788 w 10292448"/>
                          <a:gd name="connsiteY34" fmla="*/ 1578546 h 1578546"/>
                          <a:gd name="connsiteX35" fmla="*/ 4416627 w 10292448"/>
                          <a:gd name="connsiteY35" fmla="*/ 1578546 h 1578546"/>
                          <a:gd name="connsiteX36" fmla="*/ 3744479 w 10292448"/>
                          <a:gd name="connsiteY36" fmla="*/ 1578546 h 1578546"/>
                          <a:gd name="connsiteX37" fmla="*/ 3365318 w 10292448"/>
                          <a:gd name="connsiteY37" fmla="*/ 1578546 h 1578546"/>
                          <a:gd name="connsiteX38" fmla="*/ 3083821 w 10292448"/>
                          <a:gd name="connsiteY38" fmla="*/ 1578546 h 1578546"/>
                          <a:gd name="connsiteX39" fmla="*/ 2704660 w 10292448"/>
                          <a:gd name="connsiteY39" fmla="*/ 1578546 h 1578546"/>
                          <a:gd name="connsiteX40" fmla="*/ 2227837 w 10292448"/>
                          <a:gd name="connsiteY40" fmla="*/ 1578546 h 1578546"/>
                          <a:gd name="connsiteX41" fmla="*/ 1653351 w 10292448"/>
                          <a:gd name="connsiteY41" fmla="*/ 1578546 h 1578546"/>
                          <a:gd name="connsiteX42" fmla="*/ 1274191 w 10292448"/>
                          <a:gd name="connsiteY42" fmla="*/ 1578546 h 1578546"/>
                          <a:gd name="connsiteX43" fmla="*/ 263096 w 10292448"/>
                          <a:gd name="connsiteY43" fmla="*/ 1578546 h 1578546"/>
                          <a:gd name="connsiteX44" fmla="*/ 0 w 10292448"/>
                          <a:gd name="connsiteY44" fmla="*/ 1315450 h 1578546"/>
                          <a:gd name="connsiteX45" fmla="*/ 0 w 10292448"/>
                          <a:gd name="connsiteY45" fmla="*/ 820844 h 1578546"/>
                          <a:gd name="connsiteX46" fmla="*/ 0 w 10292448"/>
                          <a:gd name="connsiteY46" fmla="*/ 263096 h 157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10292448" h="1578546" extrusionOk="0">
                            <a:moveTo>
                              <a:pt x="0" y="263096"/>
                            </a:moveTo>
                            <a:cubicBezTo>
                              <a:pt x="-29612" y="99527"/>
                              <a:pt x="92602" y="9454"/>
                              <a:pt x="263096" y="0"/>
                            </a:cubicBezTo>
                            <a:cubicBezTo>
                              <a:pt x="491722" y="-10595"/>
                              <a:pt x="740924" y="83593"/>
                              <a:pt x="1032907" y="0"/>
                            </a:cubicBezTo>
                            <a:cubicBezTo>
                              <a:pt x="1324890" y="-83593"/>
                              <a:pt x="1275929" y="1054"/>
                              <a:pt x="1509730" y="0"/>
                            </a:cubicBezTo>
                            <a:cubicBezTo>
                              <a:pt x="1743531" y="-1054"/>
                              <a:pt x="1810466" y="20576"/>
                              <a:pt x="1888890" y="0"/>
                            </a:cubicBezTo>
                            <a:cubicBezTo>
                              <a:pt x="1967314" y="-20576"/>
                              <a:pt x="2414168" y="76588"/>
                              <a:pt x="2561039" y="0"/>
                            </a:cubicBezTo>
                            <a:cubicBezTo>
                              <a:pt x="2707910" y="-76588"/>
                              <a:pt x="2879368" y="30781"/>
                              <a:pt x="3037862" y="0"/>
                            </a:cubicBezTo>
                            <a:cubicBezTo>
                              <a:pt x="3196356" y="-30781"/>
                              <a:pt x="3583994" y="61709"/>
                              <a:pt x="3807672" y="0"/>
                            </a:cubicBezTo>
                            <a:cubicBezTo>
                              <a:pt x="4031350" y="-61709"/>
                              <a:pt x="4079462" y="27111"/>
                              <a:pt x="4186833" y="0"/>
                            </a:cubicBezTo>
                            <a:cubicBezTo>
                              <a:pt x="4294204" y="-27111"/>
                              <a:pt x="4573522" y="18987"/>
                              <a:pt x="4956644" y="0"/>
                            </a:cubicBezTo>
                            <a:cubicBezTo>
                              <a:pt x="5339766" y="-18987"/>
                              <a:pt x="5160150" y="24542"/>
                              <a:pt x="5238142" y="0"/>
                            </a:cubicBezTo>
                            <a:cubicBezTo>
                              <a:pt x="5316134" y="-24542"/>
                              <a:pt x="5566542" y="14541"/>
                              <a:pt x="5812627" y="0"/>
                            </a:cubicBezTo>
                            <a:cubicBezTo>
                              <a:pt x="6058713" y="-14541"/>
                              <a:pt x="6206788" y="68770"/>
                              <a:pt x="6387113" y="0"/>
                            </a:cubicBezTo>
                            <a:cubicBezTo>
                              <a:pt x="6567438" y="-68770"/>
                              <a:pt x="6657734" y="11260"/>
                              <a:pt x="6863936" y="0"/>
                            </a:cubicBezTo>
                            <a:cubicBezTo>
                              <a:pt x="7070138" y="-11260"/>
                              <a:pt x="7257018" y="83291"/>
                              <a:pt x="7633747" y="0"/>
                            </a:cubicBezTo>
                            <a:cubicBezTo>
                              <a:pt x="8010476" y="-83291"/>
                              <a:pt x="8162778" y="24061"/>
                              <a:pt x="8403558" y="0"/>
                            </a:cubicBezTo>
                            <a:cubicBezTo>
                              <a:pt x="8644338" y="-24061"/>
                              <a:pt x="8603028" y="22101"/>
                              <a:pt x="8782718" y="0"/>
                            </a:cubicBezTo>
                            <a:cubicBezTo>
                              <a:pt x="8962408" y="-22101"/>
                              <a:pt x="9130961" y="39723"/>
                              <a:pt x="9357204" y="0"/>
                            </a:cubicBezTo>
                            <a:cubicBezTo>
                              <a:pt x="9583447" y="-39723"/>
                              <a:pt x="9851122" y="45856"/>
                              <a:pt x="10029352" y="0"/>
                            </a:cubicBezTo>
                            <a:cubicBezTo>
                              <a:pt x="10163332" y="-34065"/>
                              <a:pt x="10329112" y="110343"/>
                              <a:pt x="10292448" y="263096"/>
                            </a:cubicBezTo>
                            <a:cubicBezTo>
                              <a:pt x="10342392" y="455553"/>
                              <a:pt x="10242393" y="609136"/>
                              <a:pt x="10292448" y="757702"/>
                            </a:cubicBezTo>
                            <a:cubicBezTo>
                              <a:pt x="10342503" y="906268"/>
                              <a:pt x="10227388" y="1058519"/>
                              <a:pt x="10292448" y="1315450"/>
                            </a:cubicBezTo>
                            <a:cubicBezTo>
                              <a:pt x="10299548" y="1459252"/>
                              <a:pt x="10175876" y="1590132"/>
                              <a:pt x="10029352" y="1578546"/>
                            </a:cubicBezTo>
                            <a:cubicBezTo>
                              <a:pt x="9871056" y="1580382"/>
                              <a:pt x="9798824" y="1559098"/>
                              <a:pt x="9650191" y="1578546"/>
                            </a:cubicBezTo>
                            <a:cubicBezTo>
                              <a:pt x="9501558" y="1597994"/>
                              <a:pt x="9426304" y="1572105"/>
                              <a:pt x="9368694" y="1578546"/>
                            </a:cubicBezTo>
                            <a:cubicBezTo>
                              <a:pt x="9311084" y="1584987"/>
                              <a:pt x="9180048" y="1548838"/>
                              <a:pt x="9087196" y="1578546"/>
                            </a:cubicBezTo>
                            <a:cubicBezTo>
                              <a:pt x="8994344" y="1608254"/>
                              <a:pt x="8710304" y="1530444"/>
                              <a:pt x="8512710" y="1578546"/>
                            </a:cubicBezTo>
                            <a:cubicBezTo>
                              <a:pt x="8315116" y="1626648"/>
                              <a:pt x="8230089" y="1568255"/>
                              <a:pt x="8133549" y="1578546"/>
                            </a:cubicBezTo>
                            <a:cubicBezTo>
                              <a:pt x="8037009" y="1588837"/>
                              <a:pt x="7778058" y="1531750"/>
                              <a:pt x="7461401" y="1578546"/>
                            </a:cubicBezTo>
                            <a:cubicBezTo>
                              <a:pt x="7144744" y="1625342"/>
                              <a:pt x="7176715" y="1570181"/>
                              <a:pt x="7082241" y="1578546"/>
                            </a:cubicBezTo>
                            <a:cubicBezTo>
                              <a:pt x="6987767" y="1586911"/>
                              <a:pt x="6598817" y="1550033"/>
                              <a:pt x="6410092" y="1578546"/>
                            </a:cubicBezTo>
                            <a:cubicBezTo>
                              <a:pt x="6221367" y="1607059"/>
                              <a:pt x="6194680" y="1545889"/>
                              <a:pt x="6128594" y="1578546"/>
                            </a:cubicBezTo>
                            <a:cubicBezTo>
                              <a:pt x="6062508" y="1611203"/>
                              <a:pt x="5649247" y="1535313"/>
                              <a:pt x="5456446" y="1578546"/>
                            </a:cubicBezTo>
                            <a:cubicBezTo>
                              <a:pt x="5263645" y="1621779"/>
                              <a:pt x="5171228" y="1552455"/>
                              <a:pt x="5077286" y="1578546"/>
                            </a:cubicBezTo>
                            <a:cubicBezTo>
                              <a:pt x="4983344" y="1604637"/>
                              <a:pt x="4886332" y="1564041"/>
                              <a:pt x="4795788" y="1578546"/>
                            </a:cubicBezTo>
                            <a:cubicBezTo>
                              <a:pt x="4705244" y="1593051"/>
                              <a:pt x="4560477" y="1559541"/>
                              <a:pt x="4416627" y="1578546"/>
                            </a:cubicBezTo>
                            <a:cubicBezTo>
                              <a:pt x="4272777" y="1597551"/>
                              <a:pt x="3982589" y="1567320"/>
                              <a:pt x="3744479" y="1578546"/>
                            </a:cubicBezTo>
                            <a:cubicBezTo>
                              <a:pt x="3506369" y="1589772"/>
                              <a:pt x="3545152" y="1569192"/>
                              <a:pt x="3365318" y="1578546"/>
                            </a:cubicBezTo>
                            <a:cubicBezTo>
                              <a:pt x="3185484" y="1587900"/>
                              <a:pt x="3193017" y="1551871"/>
                              <a:pt x="3083821" y="1578546"/>
                            </a:cubicBezTo>
                            <a:cubicBezTo>
                              <a:pt x="2974625" y="1605221"/>
                              <a:pt x="2853398" y="1572876"/>
                              <a:pt x="2704660" y="1578546"/>
                            </a:cubicBezTo>
                            <a:cubicBezTo>
                              <a:pt x="2555922" y="1584216"/>
                              <a:pt x="2463693" y="1565893"/>
                              <a:pt x="2227837" y="1578546"/>
                            </a:cubicBezTo>
                            <a:cubicBezTo>
                              <a:pt x="1991981" y="1591199"/>
                              <a:pt x="1773682" y="1539011"/>
                              <a:pt x="1653351" y="1578546"/>
                            </a:cubicBezTo>
                            <a:cubicBezTo>
                              <a:pt x="1533020" y="1618081"/>
                              <a:pt x="1426211" y="1550444"/>
                              <a:pt x="1274191" y="1578546"/>
                            </a:cubicBezTo>
                            <a:cubicBezTo>
                              <a:pt x="1122171" y="1606648"/>
                              <a:pt x="751171" y="1573647"/>
                              <a:pt x="263096" y="1578546"/>
                            </a:cubicBezTo>
                            <a:cubicBezTo>
                              <a:pt x="104181" y="1554234"/>
                              <a:pt x="-8459" y="1464685"/>
                              <a:pt x="0" y="1315450"/>
                            </a:cubicBezTo>
                            <a:cubicBezTo>
                              <a:pt x="-9121" y="1143054"/>
                              <a:pt x="18412" y="1056751"/>
                              <a:pt x="0" y="820844"/>
                            </a:cubicBezTo>
                            <a:cubicBezTo>
                              <a:pt x="-18412" y="584937"/>
                              <a:pt x="40003" y="402136"/>
                              <a:pt x="0" y="263096"/>
                            </a:cubicBezTo>
                            <a:close/>
                          </a:path>
                        </a:pathLst>
                      </a:custGeom>
                      <ask:type>
                        <ask:lineSketchScribble/>
                      </ask:type>
                    </ask:lineSketchStyleProps>
                  </a:ext>
                </a:extLst>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圆角矩形 22">
                <a:extLst>
                  <a:ext uri="{FF2B5EF4-FFF2-40B4-BE49-F238E27FC236}">
                    <a16:creationId xmlns:a16="http://schemas.microsoft.com/office/drawing/2014/main" id="{F3023A65-5D48-BE9E-F7EF-77FABFE76081}"/>
                  </a:ext>
                </a:extLst>
              </p:cNvPr>
              <p:cNvSpPr/>
              <p:nvPr/>
            </p:nvSpPr>
            <p:spPr>
              <a:xfrm>
                <a:off x="281466" y="3917623"/>
                <a:ext cx="3137180" cy="783193"/>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Feature value: </a:t>
                </a:r>
              </a:p>
              <a:p>
                <a:pPr algn="ctr"/>
                <a14:m>
                  <m:oMath xmlns:m="http://schemas.openxmlformats.org/officeDocument/2006/math">
                    <m:r>
                      <a:rPr lang="en-US" altLang="zh-CN" sz="2000" b="1" i="1" dirty="0" smtClean="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m:t>𝑵</m:t>
                    </m:r>
                  </m:oMath>
                </a14:m>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-dimension real vector</a:t>
                </a:r>
              </a:p>
            </p:txBody>
          </p:sp>
        </mc:Choice>
        <mc:Fallback xmlns="">
          <p:sp>
            <p:nvSpPr>
              <p:cNvPr id="23" name="圆角矩形 22">
                <a:extLst>
                  <a:ext uri="{FF2B5EF4-FFF2-40B4-BE49-F238E27FC236}">
                    <a16:creationId xmlns:a16="http://schemas.microsoft.com/office/drawing/2014/main" id="{F3023A65-5D48-BE9E-F7EF-77FABFE76081}"/>
                  </a:ext>
                </a:extLst>
              </p:cNvPr>
              <p:cNvSpPr>
                <a:spLocks noRot="1" noChangeAspect="1" noMove="1" noResize="1" noEditPoints="1" noAdjustHandles="1" noChangeArrowheads="1" noChangeShapeType="1" noTextEdit="1"/>
              </p:cNvSpPr>
              <p:nvPr/>
            </p:nvSpPr>
            <p:spPr>
              <a:xfrm>
                <a:off x="281466" y="3917623"/>
                <a:ext cx="3137180" cy="783193"/>
              </a:xfrm>
              <a:prstGeom prst="roundRect">
                <a:avLst/>
              </a:prstGeom>
              <a:blipFill>
                <a:blip r:embed="rId4"/>
                <a:stretch>
                  <a:fillRect b="-7937"/>
                </a:stretch>
              </a:blipFill>
            </p:spPr>
            <p:txBody>
              <a:bodyPr/>
              <a:lstStyle/>
              <a:p>
                <a:r>
                  <a:rPr lang="zh-CN" altLang="en-US">
                    <a:noFill/>
                  </a:rPr>
                  <a:t> </a:t>
                </a:r>
              </a:p>
            </p:txBody>
          </p:sp>
        </mc:Fallback>
      </mc:AlternateContent>
      <p:cxnSp>
        <p:nvCxnSpPr>
          <p:cNvPr id="27" name="曲线连接符 26">
            <a:extLst>
              <a:ext uri="{FF2B5EF4-FFF2-40B4-BE49-F238E27FC236}">
                <a16:creationId xmlns:a16="http://schemas.microsoft.com/office/drawing/2014/main" id="{3C883A92-85F3-171A-699D-747286148191}"/>
              </a:ext>
            </a:extLst>
          </p:cNvPr>
          <p:cNvCxnSpPr>
            <a:cxnSpLocks/>
            <a:stCxn id="15" idx="1"/>
            <a:endCxn id="23" idx="2"/>
          </p:cNvCxnSpPr>
          <p:nvPr/>
        </p:nvCxnSpPr>
        <p:spPr>
          <a:xfrm rot="10800000" flipH="1">
            <a:off x="1566568" y="4700816"/>
            <a:ext cx="283487" cy="1246644"/>
          </a:xfrm>
          <a:prstGeom prst="curvedConnector4">
            <a:avLst>
              <a:gd name="adj1" fmla="val -284358"/>
              <a:gd name="adj2" fmla="val 81656"/>
            </a:avLst>
          </a:prstGeom>
          <a:noFill/>
          <a:ln w="50800" cap="flat" cmpd="sng" algn="ctr">
            <a:solidFill>
              <a:schemeClr val="accent6"/>
            </a:solidFill>
            <a:prstDash val="solid"/>
            <a:miter lim="800000"/>
            <a:tailEnd type="triangle"/>
          </a:ln>
          <a:effectLst/>
        </p:spPr>
      </p:cxnSp>
      <p:sp>
        <p:nvSpPr>
          <p:cNvPr id="30" name="椭圆 29">
            <a:extLst>
              <a:ext uri="{FF2B5EF4-FFF2-40B4-BE49-F238E27FC236}">
                <a16:creationId xmlns:a16="http://schemas.microsoft.com/office/drawing/2014/main" id="{7DBFD2B2-26B6-4123-824F-81A4D9043555}"/>
              </a:ext>
            </a:extLst>
          </p:cNvPr>
          <p:cNvSpPr>
            <a:spLocks noChangeAspect="1"/>
          </p:cNvSpPr>
          <p:nvPr/>
        </p:nvSpPr>
        <p:spPr>
          <a:xfrm>
            <a:off x="384325" y="1602879"/>
            <a:ext cx="2931462" cy="720000"/>
          </a:xfrm>
          <a:prstGeom prst="ellipse">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Raise abstraction level if contained</a:t>
            </a:r>
            <a:endParaRPr lang="zh-CN" altLang="en-US" b="1" dirty="0">
              <a:solidFill>
                <a:schemeClr val="bg1"/>
              </a:solidFill>
              <a:latin typeface="Linux Libertine" panose="02000503000000000000" pitchFamily="2" charset="0"/>
              <a:cs typeface="Linux Libertine" panose="02000503000000000000" pitchFamily="2" charset="0"/>
            </a:endParaRPr>
          </a:p>
        </p:txBody>
      </p:sp>
      <mc:AlternateContent xmlns:mc="http://schemas.openxmlformats.org/markup-compatibility/2006" xmlns:a14="http://schemas.microsoft.com/office/drawing/2010/main">
        <mc:Choice Requires="a14">
          <p:sp>
            <p:nvSpPr>
              <p:cNvPr id="31" name="圆角矩形 30">
                <a:extLst>
                  <a:ext uri="{FF2B5EF4-FFF2-40B4-BE49-F238E27FC236}">
                    <a16:creationId xmlns:a16="http://schemas.microsoft.com/office/drawing/2014/main" id="{F4D2D754-7D0D-7B1D-64CE-C7B8F799D55B}"/>
                  </a:ext>
                </a:extLst>
              </p:cNvPr>
              <p:cNvSpPr/>
              <p:nvPr/>
            </p:nvSpPr>
            <p:spPr>
              <a:xfrm>
                <a:off x="281466" y="2727322"/>
                <a:ext cx="3137180" cy="766394"/>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Learned strategy: A set of </a:t>
                </a:r>
                <a14:m>
                  <m:oMath xmlns:m="http://schemas.openxmlformats.org/officeDocument/2006/math">
                    <m:r>
                      <a:rPr lang="en-US" altLang="zh-CN" sz="1800" b="1" i="1" dirty="0" smtClean="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m:t>𝑵</m:t>
                    </m:r>
                  </m:oMath>
                </a14:m>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-dimension real vector</a:t>
                </a:r>
              </a:p>
            </p:txBody>
          </p:sp>
        </mc:Choice>
        <mc:Fallback xmlns="">
          <p:sp>
            <p:nvSpPr>
              <p:cNvPr id="31" name="圆角矩形 30">
                <a:extLst>
                  <a:ext uri="{FF2B5EF4-FFF2-40B4-BE49-F238E27FC236}">
                    <a16:creationId xmlns:a16="http://schemas.microsoft.com/office/drawing/2014/main" id="{F4D2D754-7D0D-7B1D-64CE-C7B8F799D55B}"/>
                  </a:ext>
                </a:extLst>
              </p:cNvPr>
              <p:cNvSpPr>
                <a:spLocks noRot="1" noChangeAspect="1" noMove="1" noResize="1" noEditPoints="1" noAdjustHandles="1" noChangeArrowheads="1" noChangeShapeType="1" noTextEdit="1"/>
              </p:cNvSpPr>
              <p:nvPr/>
            </p:nvSpPr>
            <p:spPr>
              <a:xfrm>
                <a:off x="281466" y="2727322"/>
                <a:ext cx="3137180" cy="766394"/>
              </a:xfrm>
              <a:prstGeom prst="roundRect">
                <a:avLst/>
              </a:prstGeom>
              <a:blipFill>
                <a:blip r:embed="rId5"/>
                <a:stretch>
                  <a:fillRect b="-3125"/>
                </a:stretch>
              </a:blipFill>
              <a:ln w="38100">
                <a:solidFill>
                  <a:schemeClr val="accent6"/>
                </a:solidFill>
                <a:prstDash val="solid"/>
              </a:ln>
            </p:spPr>
            <p:txBody>
              <a:bodyPr/>
              <a:lstStyle/>
              <a:p>
                <a:r>
                  <a:rPr lang="zh-CN" altLang="en-US">
                    <a:noFill/>
                  </a:rPr>
                  <a:t> </a:t>
                </a:r>
              </a:p>
            </p:txBody>
          </p:sp>
        </mc:Fallback>
      </mc:AlternateContent>
      <p:cxnSp>
        <p:nvCxnSpPr>
          <p:cNvPr id="41" name="直接箭头连接符 120">
            <a:extLst>
              <a:ext uri="{FF2B5EF4-FFF2-40B4-BE49-F238E27FC236}">
                <a16:creationId xmlns:a16="http://schemas.microsoft.com/office/drawing/2014/main" id="{68A5CAAD-793A-8F1B-439B-9126BE3FAD1A}"/>
              </a:ext>
            </a:extLst>
          </p:cNvPr>
          <p:cNvCxnSpPr>
            <a:cxnSpLocks/>
            <a:stCxn id="23" idx="0"/>
            <a:endCxn id="31" idx="2"/>
          </p:cNvCxnSpPr>
          <p:nvPr/>
        </p:nvCxnSpPr>
        <p:spPr>
          <a:xfrm flipV="1">
            <a:off x="1850056" y="3493716"/>
            <a:ext cx="0" cy="423907"/>
          </a:xfrm>
          <a:prstGeom prst="straightConnector1">
            <a:avLst/>
          </a:prstGeom>
          <a:noFill/>
          <a:ln w="50800" cap="flat" cmpd="sng" algn="ctr">
            <a:solidFill>
              <a:schemeClr val="accent6"/>
            </a:solidFill>
            <a:prstDash val="solid"/>
            <a:miter lim="800000"/>
            <a:tailEnd type="triangle"/>
          </a:ln>
          <a:effectLst/>
        </p:spPr>
      </p:cxnSp>
      <p:cxnSp>
        <p:nvCxnSpPr>
          <p:cNvPr id="51" name="直接箭头连接符 120">
            <a:extLst>
              <a:ext uri="{FF2B5EF4-FFF2-40B4-BE49-F238E27FC236}">
                <a16:creationId xmlns:a16="http://schemas.microsoft.com/office/drawing/2014/main" id="{B6718619-47DC-1A78-16D4-A159EFCD2AAF}"/>
              </a:ext>
            </a:extLst>
          </p:cNvPr>
          <p:cNvCxnSpPr>
            <a:cxnSpLocks/>
            <a:stCxn id="31" idx="0"/>
            <a:endCxn id="30" idx="4"/>
          </p:cNvCxnSpPr>
          <p:nvPr/>
        </p:nvCxnSpPr>
        <p:spPr>
          <a:xfrm flipV="1">
            <a:off x="1850056" y="2322879"/>
            <a:ext cx="0" cy="404443"/>
          </a:xfrm>
          <a:prstGeom prst="straightConnector1">
            <a:avLst/>
          </a:prstGeom>
          <a:noFill/>
          <a:ln w="50800" cap="flat" cmpd="sng" algn="ctr">
            <a:solidFill>
              <a:schemeClr val="accent6"/>
            </a:solidFill>
            <a:prstDash val="solid"/>
            <a:miter lim="800000"/>
            <a:tailEnd type="triangle"/>
          </a:ln>
          <a:effectLst/>
        </p:spPr>
      </p:cxnSp>
      <p:sp>
        <p:nvSpPr>
          <p:cNvPr id="6" name="椭圆 5">
            <a:extLst>
              <a:ext uri="{FF2B5EF4-FFF2-40B4-BE49-F238E27FC236}">
                <a16:creationId xmlns:a16="http://schemas.microsoft.com/office/drawing/2014/main" id="{5678E677-6FCC-4CD4-E0F8-DAD46D63DDEA}"/>
              </a:ext>
            </a:extLst>
          </p:cNvPr>
          <p:cNvSpPr>
            <a:spLocks noChangeAspect="1"/>
          </p:cNvSpPr>
          <p:nvPr/>
        </p:nvSpPr>
        <p:spPr>
          <a:xfrm>
            <a:off x="184528" y="5124723"/>
            <a:ext cx="1225054" cy="562630"/>
          </a:xfrm>
          <a:prstGeom prst="ellipse">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Ratio</a:t>
            </a:r>
            <a:endParaRPr lang="zh-CN" altLang="en-US" sz="2000" b="1" dirty="0">
              <a:solidFill>
                <a:schemeClr val="bg1"/>
              </a:solidFill>
              <a:latin typeface="Linux Libertine" panose="02000503000000000000" pitchFamily="2" charset="0"/>
              <a:cs typeface="Linux Libertine" panose="02000503000000000000" pitchFamily="2" charset="0"/>
            </a:endParaRPr>
          </a:p>
        </p:txBody>
      </p:sp>
      <p:sp>
        <p:nvSpPr>
          <p:cNvPr id="3" name="矩形 2">
            <a:extLst>
              <a:ext uri="{FF2B5EF4-FFF2-40B4-BE49-F238E27FC236}">
                <a16:creationId xmlns:a16="http://schemas.microsoft.com/office/drawing/2014/main" id="{88A6FAA1-B478-993F-06BC-E7E3BD8E8C82}"/>
              </a:ext>
            </a:extLst>
          </p:cNvPr>
          <p:cNvSpPr/>
          <p:nvPr/>
        </p:nvSpPr>
        <p:spPr>
          <a:xfrm>
            <a:off x="3512800" y="1386505"/>
            <a:ext cx="8616368" cy="3738218"/>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4" name="文本框 3">
            <a:extLst>
              <a:ext uri="{FF2B5EF4-FFF2-40B4-BE49-F238E27FC236}">
                <a16:creationId xmlns:a16="http://schemas.microsoft.com/office/drawing/2014/main" id="{F90911A1-45E4-A539-D06D-97005DA87B37}"/>
              </a:ext>
            </a:extLst>
          </p:cNvPr>
          <p:cNvSpPr txBox="1"/>
          <p:nvPr/>
        </p:nvSpPr>
        <p:spPr>
          <a:xfrm>
            <a:off x="4916608" y="3331261"/>
            <a:ext cx="5994112" cy="830997"/>
          </a:xfrm>
          <a:prstGeom prst="rect">
            <a:avLst/>
          </a:prstGeom>
          <a:noFill/>
        </p:spPr>
        <p:txBody>
          <a:bodyPr wrap="square" rtlCol="0">
            <a:spAutoFit/>
          </a:bodyPr>
          <a:lstStyle/>
          <a:p>
            <a:pPr algn="ct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As long as we can extract derivations graphs of a given analysis, </a:t>
            </a:r>
            <a:r>
              <a:rPr kumimoji="1" lang="en-US" altLang="zh-CN" sz="2400" dirty="0">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can apply</a:t>
            </a:r>
            <a:endParaRPr kumimoji="1" lang="zh-CN" altLang="en-US" sz="2400" dirty="0">
              <a:latin typeface="Linux Libertine" panose="02000503000000000000" pitchFamily="2" charset="0"/>
              <a:cs typeface="Linux Libertine" panose="02000503000000000000" pitchFamily="2" charset="0"/>
            </a:endParaRPr>
          </a:p>
        </p:txBody>
      </p:sp>
      <p:sp>
        <p:nvSpPr>
          <p:cNvPr id="5" name="圆角矩形 4">
            <a:extLst>
              <a:ext uri="{FF2B5EF4-FFF2-40B4-BE49-F238E27FC236}">
                <a16:creationId xmlns:a16="http://schemas.microsoft.com/office/drawing/2014/main" id="{A26A2535-3B18-88F9-3BCE-B7AB596041BB}"/>
              </a:ext>
            </a:extLst>
          </p:cNvPr>
          <p:cNvSpPr/>
          <p:nvPr/>
        </p:nvSpPr>
        <p:spPr>
          <a:xfrm>
            <a:off x="5676566" y="2437881"/>
            <a:ext cx="4530587" cy="578882"/>
          </a:xfrm>
          <a:prstGeom prst="roundRect">
            <a:avLst/>
          </a:prstGeom>
          <a:solidFill>
            <a:schemeClr val="accent6"/>
          </a:solidFill>
        </p:spPr>
        <p:txBody>
          <a:bodyPr wrap="square" rtlCol="0">
            <a:spAutoFit/>
          </a:bodyPr>
          <a:lstStyle/>
          <a:p>
            <a:pPr algn="ctr"/>
            <a:r>
              <a:rPr lang="en-US" altLang="zh-CN" sz="2800" b="1" dirty="0">
                <a:solidFill>
                  <a:schemeClr val="bg1"/>
                </a:solidFill>
                <a:latin typeface="Linux Libertine" panose="02000503000000000000" pitchFamily="2" charset="0"/>
                <a:cs typeface="Linux Libertine" panose="02000503000000000000" pitchFamily="2" charset="0"/>
              </a:rPr>
              <a:t>Graph-based properties</a:t>
            </a:r>
          </a:p>
        </p:txBody>
      </p:sp>
      <p:sp>
        <p:nvSpPr>
          <p:cNvPr id="16" name="灯片编号占位符 15">
            <a:extLst>
              <a:ext uri="{FF2B5EF4-FFF2-40B4-BE49-F238E27FC236}">
                <a16:creationId xmlns:a16="http://schemas.microsoft.com/office/drawing/2014/main" id="{A69C9228-894A-C803-C028-FC8BFDCF2308}"/>
              </a:ext>
            </a:extLst>
          </p:cNvPr>
          <p:cNvSpPr>
            <a:spLocks noGrp="1"/>
          </p:cNvSpPr>
          <p:nvPr>
            <p:ph type="sldNum" sz="quarter" idx="4"/>
          </p:nvPr>
        </p:nvSpPr>
        <p:spPr/>
        <p:txBody>
          <a:bodyPr/>
          <a:lstStyle/>
          <a:p>
            <a:fld id="{94702B7C-F565-1C47-90E3-321BD985AFCD}" type="slidenum">
              <a:rPr kumimoji="1" lang="zh-CN" altLang="en-US" smtClean="0"/>
              <a:pPr/>
              <a:t>40</a:t>
            </a:fld>
            <a:endParaRPr kumimoji="1" lang="zh-CN" altLang="en-US" dirty="0"/>
          </a:p>
        </p:txBody>
      </p:sp>
    </p:spTree>
    <p:extLst>
      <p:ext uri="{BB962C8B-B14F-4D97-AF65-F5344CB8AC3E}">
        <p14:creationId xmlns:p14="http://schemas.microsoft.com/office/powerpoint/2010/main" val="21671506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Offline Learning</a:t>
            </a:r>
            <a:endParaRPr kumimoji="1" lang="zh-CN" altLang="en-US" dirty="0">
              <a:latin typeface="LINUX BIOLINUM CAPITALS" panose="02000503000000000000" pitchFamily="2" charset="0"/>
              <a:cs typeface="LINUX BIOLINUM CAPITALS" panose="02000503000000000000" pitchFamily="2" charset="0"/>
            </a:endParaRPr>
          </a:p>
        </p:txBody>
      </p:sp>
      <p:sp>
        <p:nvSpPr>
          <p:cNvPr id="54" name="圆角矩形 53">
            <a:extLst>
              <a:ext uri="{FF2B5EF4-FFF2-40B4-BE49-F238E27FC236}">
                <a16:creationId xmlns:a16="http://schemas.microsoft.com/office/drawing/2014/main" id="{12096A99-C53F-2450-9613-045C2FDF78B2}"/>
              </a:ext>
            </a:extLst>
          </p:cNvPr>
          <p:cNvSpPr/>
          <p:nvPr/>
        </p:nvSpPr>
        <p:spPr>
          <a:xfrm>
            <a:off x="400796" y="1710165"/>
            <a:ext cx="11313135" cy="2326355"/>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55" name="圆角矩形 54">
            <a:extLst>
              <a:ext uri="{FF2B5EF4-FFF2-40B4-BE49-F238E27FC236}">
                <a16:creationId xmlns:a16="http://schemas.microsoft.com/office/drawing/2014/main" id="{C677A79C-D0F9-F6CD-23CE-24473065EEBC}"/>
              </a:ext>
            </a:extLst>
          </p:cNvPr>
          <p:cNvSpPr/>
          <p:nvPr/>
        </p:nvSpPr>
        <p:spPr>
          <a:xfrm>
            <a:off x="4916751" y="1463042"/>
            <a:ext cx="1856283"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Labeling</a:t>
            </a:r>
          </a:p>
        </p:txBody>
      </p:sp>
      <p:sp>
        <p:nvSpPr>
          <p:cNvPr id="56" name="圆角矩形 55">
            <a:extLst>
              <a:ext uri="{FF2B5EF4-FFF2-40B4-BE49-F238E27FC236}">
                <a16:creationId xmlns:a16="http://schemas.microsoft.com/office/drawing/2014/main" id="{49FEF215-8FB9-A2BE-6B7A-174CCD61C92C}"/>
              </a:ext>
            </a:extLst>
          </p:cNvPr>
          <p:cNvSpPr/>
          <p:nvPr/>
        </p:nvSpPr>
        <p:spPr>
          <a:xfrm>
            <a:off x="400795" y="4324882"/>
            <a:ext cx="11313135" cy="2326355"/>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57" name="圆角矩形 56">
            <a:extLst>
              <a:ext uri="{FF2B5EF4-FFF2-40B4-BE49-F238E27FC236}">
                <a16:creationId xmlns:a16="http://schemas.microsoft.com/office/drawing/2014/main" id="{85F79E09-489D-4D19-96A4-DC10450617FF}"/>
              </a:ext>
            </a:extLst>
          </p:cNvPr>
          <p:cNvSpPr/>
          <p:nvPr/>
        </p:nvSpPr>
        <p:spPr>
          <a:xfrm>
            <a:off x="4433166" y="4103545"/>
            <a:ext cx="2823451" cy="442674"/>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Supervised learning</a:t>
            </a:r>
          </a:p>
        </p:txBody>
      </p:sp>
      <p:cxnSp>
        <p:nvCxnSpPr>
          <p:cNvPr id="64" name="直接箭头连接符 120">
            <a:extLst>
              <a:ext uri="{FF2B5EF4-FFF2-40B4-BE49-F238E27FC236}">
                <a16:creationId xmlns:a16="http://schemas.microsoft.com/office/drawing/2014/main" id="{1FB81511-53F9-5BE9-C942-D983A21B5C9B}"/>
              </a:ext>
            </a:extLst>
          </p:cNvPr>
          <p:cNvCxnSpPr>
            <a:cxnSpLocks/>
            <a:stCxn id="68" idx="3"/>
            <a:endCxn id="69" idx="1"/>
          </p:cNvCxnSpPr>
          <p:nvPr/>
        </p:nvCxnSpPr>
        <p:spPr>
          <a:xfrm flipV="1">
            <a:off x="8099944" y="2329038"/>
            <a:ext cx="1534684" cy="1074"/>
          </a:xfrm>
          <a:prstGeom prst="straightConnector1">
            <a:avLst/>
          </a:prstGeom>
          <a:noFill/>
          <a:ln w="50800" cap="flat" cmpd="sng" algn="ctr">
            <a:solidFill>
              <a:schemeClr val="accent6"/>
            </a:solidFill>
            <a:prstDash val="sysDot"/>
            <a:miter lim="800000"/>
            <a:tailEnd type="triangle"/>
          </a:ln>
          <a:effectLst/>
        </p:spPr>
      </p:cxnSp>
      <p:cxnSp>
        <p:nvCxnSpPr>
          <p:cNvPr id="65" name="直接箭头连接符 120">
            <a:extLst>
              <a:ext uri="{FF2B5EF4-FFF2-40B4-BE49-F238E27FC236}">
                <a16:creationId xmlns:a16="http://schemas.microsoft.com/office/drawing/2014/main" id="{F65518C2-5C36-33F0-9A79-4B82C60DB2BC}"/>
              </a:ext>
            </a:extLst>
          </p:cNvPr>
          <p:cNvCxnSpPr>
            <a:cxnSpLocks/>
            <a:stCxn id="67" idx="3"/>
            <a:endCxn id="68" idx="1"/>
          </p:cNvCxnSpPr>
          <p:nvPr/>
        </p:nvCxnSpPr>
        <p:spPr>
          <a:xfrm>
            <a:off x="5087439" y="2330112"/>
            <a:ext cx="1156223" cy="0"/>
          </a:xfrm>
          <a:prstGeom prst="straightConnector1">
            <a:avLst/>
          </a:prstGeom>
          <a:noFill/>
          <a:ln w="50800" cap="flat" cmpd="sng" algn="ctr">
            <a:solidFill>
              <a:schemeClr val="accent6"/>
            </a:solidFill>
            <a:prstDash val="solid"/>
            <a:miter lim="800000"/>
            <a:tailEnd type="triangle"/>
          </a:ln>
          <a:effectLst/>
        </p:spPr>
      </p:cxnSp>
      <p:sp>
        <p:nvSpPr>
          <p:cNvPr id="66" name="圆角矩形 65">
            <a:extLst>
              <a:ext uri="{FF2B5EF4-FFF2-40B4-BE49-F238E27FC236}">
                <a16:creationId xmlns:a16="http://schemas.microsoft.com/office/drawing/2014/main" id="{85229826-CEA3-F30F-B8E1-F2F8F46215B2}"/>
              </a:ext>
            </a:extLst>
          </p:cNvPr>
          <p:cNvSpPr/>
          <p:nvPr/>
        </p:nvSpPr>
        <p:spPr>
          <a:xfrm>
            <a:off x="838200" y="1995489"/>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1</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0, 0, 0, 0]</a:t>
            </a:r>
          </a:p>
        </p:txBody>
      </p:sp>
      <p:sp>
        <p:nvSpPr>
          <p:cNvPr id="67" name="圆角矩形 66">
            <a:extLst>
              <a:ext uri="{FF2B5EF4-FFF2-40B4-BE49-F238E27FC236}">
                <a16:creationId xmlns:a16="http://schemas.microsoft.com/office/drawing/2014/main" id="{83DCA59C-8341-C374-81EE-7D72E0B1436E}"/>
              </a:ext>
            </a:extLst>
          </p:cNvPr>
          <p:cNvSpPr/>
          <p:nvPr/>
        </p:nvSpPr>
        <p:spPr>
          <a:xfrm>
            <a:off x="3231157" y="199852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2</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1, 0, 1, 0]</a:t>
            </a:r>
          </a:p>
        </p:txBody>
      </p:sp>
      <p:sp>
        <p:nvSpPr>
          <p:cNvPr id="68" name="圆角矩形 67">
            <a:extLst>
              <a:ext uri="{FF2B5EF4-FFF2-40B4-BE49-F238E27FC236}">
                <a16:creationId xmlns:a16="http://schemas.microsoft.com/office/drawing/2014/main" id="{4F3635B1-780D-B360-9C18-F3B3C82AE09C}"/>
              </a:ext>
            </a:extLst>
          </p:cNvPr>
          <p:cNvSpPr/>
          <p:nvPr/>
        </p:nvSpPr>
        <p:spPr>
          <a:xfrm>
            <a:off x="6243662" y="1998527"/>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Abstraction 3</a:t>
            </a:r>
          </a:p>
          <a:p>
            <a:pPr algn="ctr"/>
            <a:r>
              <a:rPr kumimoji="1" lang="zh-CN" altLang="en-US" dirty="0">
                <a:solidFill>
                  <a:schemeClr val="tx1"/>
                </a:solidFill>
                <a:latin typeface="Linux Libertine" panose="02000503000000000000" pitchFamily="2" charset="0"/>
                <a:ea typeface="Microsoft YaHei" panose="020B0503020204020204" pitchFamily="34" charset="-122"/>
                <a:cs typeface="Linux Libertine" panose="02000503000000000000" pitchFamily="2" charset="0"/>
              </a:rPr>
              <a:t> </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1, 1, 0]</a:t>
            </a:r>
          </a:p>
        </p:txBody>
      </p:sp>
      <p:sp>
        <p:nvSpPr>
          <p:cNvPr id="69" name="圆角矩形 68">
            <a:extLst>
              <a:ext uri="{FF2B5EF4-FFF2-40B4-BE49-F238E27FC236}">
                <a16:creationId xmlns:a16="http://schemas.microsoft.com/office/drawing/2014/main" id="{F19301A8-97C2-B6BD-A001-8CE30CAB8AD0}"/>
              </a:ext>
            </a:extLst>
          </p:cNvPr>
          <p:cNvSpPr/>
          <p:nvPr/>
        </p:nvSpPr>
        <p:spPr>
          <a:xfrm>
            <a:off x="9634628" y="1997453"/>
            <a:ext cx="1856282" cy="663169"/>
          </a:xfrm>
          <a:prstGeom prst="roundRect">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Final abstraction</a:t>
            </a:r>
          </a:p>
          <a:p>
            <a:pPr algn="ct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 2, 3, 3, 0]</a:t>
            </a:r>
          </a:p>
        </p:txBody>
      </p:sp>
      <p:pic>
        <p:nvPicPr>
          <p:cNvPr id="71" name="图形 70" descr="火 纯色填充">
            <a:extLst>
              <a:ext uri="{FF2B5EF4-FFF2-40B4-BE49-F238E27FC236}">
                <a16:creationId xmlns:a16="http://schemas.microsoft.com/office/drawing/2014/main" id="{D23F0F5D-2BAC-92E3-F7C6-222375C9C4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440939" y="2751638"/>
            <a:ext cx="878930" cy="878930"/>
          </a:xfrm>
          <a:prstGeom prst="rect">
            <a:avLst/>
          </a:prstGeom>
        </p:spPr>
      </p:pic>
      <p:sp>
        <p:nvSpPr>
          <p:cNvPr id="72" name="文本框 71">
            <a:extLst>
              <a:ext uri="{FF2B5EF4-FFF2-40B4-BE49-F238E27FC236}">
                <a16:creationId xmlns:a16="http://schemas.microsoft.com/office/drawing/2014/main" id="{4EB2D9EB-2B8D-572A-E38F-155DBE8849E1}"/>
              </a:ext>
            </a:extLst>
          </p:cNvPr>
          <p:cNvSpPr txBox="1"/>
          <p:nvPr/>
        </p:nvSpPr>
        <p:spPr>
          <a:xfrm>
            <a:off x="1477974" y="3600993"/>
            <a:ext cx="2804860" cy="40011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Simulated-annealing</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p:cxnSp>
        <p:nvCxnSpPr>
          <p:cNvPr id="73" name="曲线连接符 72">
            <a:extLst>
              <a:ext uri="{FF2B5EF4-FFF2-40B4-BE49-F238E27FC236}">
                <a16:creationId xmlns:a16="http://schemas.microsoft.com/office/drawing/2014/main" id="{43CE3C21-5092-904D-7D44-B48603247F01}"/>
              </a:ext>
            </a:extLst>
          </p:cNvPr>
          <p:cNvCxnSpPr>
            <a:cxnSpLocks/>
            <a:stCxn id="66" idx="2"/>
            <a:endCxn id="71" idx="1"/>
          </p:cNvCxnSpPr>
          <p:nvPr/>
        </p:nvCxnSpPr>
        <p:spPr>
          <a:xfrm rot="16200000" flipH="1">
            <a:off x="1837418" y="2587581"/>
            <a:ext cx="532445" cy="674598"/>
          </a:xfrm>
          <a:prstGeom prst="curvedConnector2">
            <a:avLst/>
          </a:prstGeom>
          <a:noFill/>
          <a:ln w="50800" cap="flat" cmpd="sng" algn="ctr">
            <a:solidFill>
              <a:schemeClr val="accent6"/>
            </a:solidFill>
            <a:prstDash val="solid"/>
            <a:miter lim="800000"/>
            <a:tailEnd type="triangle"/>
          </a:ln>
          <a:effectLst/>
        </p:spPr>
      </p:cxnSp>
      <p:cxnSp>
        <p:nvCxnSpPr>
          <p:cNvPr id="77" name="曲线连接符 76">
            <a:extLst>
              <a:ext uri="{FF2B5EF4-FFF2-40B4-BE49-F238E27FC236}">
                <a16:creationId xmlns:a16="http://schemas.microsoft.com/office/drawing/2014/main" id="{C4AB5537-8086-B398-ABE6-CBBB0708AA80}"/>
              </a:ext>
            </a:extLst>
          </p:cNvPr>
          <p:cNvCxnSpPr>
            <a:cxnSpLocks/>
            <a:stCxn id="71" idx="3"/>
            <a:endCxn id="67" idx="2"/>
          </p:cNvCxnSpPr>
          <p:nvPr/>
        </p:nvCxnSpPr>
        <p:spPr>
          <a:xfrm flipV="1">
            <a:off x="3319869" y="2661696"/>
            <a:ext cx="839429" cy="529407"/>
          </a:xfrm>
          <a:prstGeom prst="curvedConnector2">
            <a:avLst/>
          </a:prstGeom>
          <a:noFill/>
          <a:ln w="50800" cap="flat" cmpd="sng" algn="ctr">
            <a:solidFill>
              <a:schemeClr val="accent6"/>
            </a:solidFill>
            <a:prstDash val="solid"/>
            <a:miter lim="800000"/>
            <a:tailEnd type="triangle"/>
          </a:ln>
          <a:effectLst/>
        </p:spPr>
      </p:cxnSp>
      <p:cxnSp>
        <p:nvCxnSpPr>
          <p:cNvPr id="84" name="直接箭头连接符 120">
            <a:extLst>
              <a:ext uri="{FF2B5EF4-FFF2-40B4-BE49-F238E27FC236}">
                <a16:creationId xmlns:a16="http://schemas.microsoft.com/office/drawing/2014/main" id="{C17D87EE-D0D2-1829-B361-B63FD557B08F}"/>
              </a:ext>
            </a:extLst>
          </p:cNvPr>
          <p:cNvCxnSpPr>
            <a:cxnSpLocks/>
          </p:cNvCxnSpPr>
          <p:nvPr/>
        </p:nvCxnSpPr>
        <p:spPr>
          <a:xfrm flipV="1">
            <a:off x="3623415" y="3320047"/>
            <a:ext cx="1212418" cy="15236"/>
          </a:xfrm>
          <a:prstGeom prst="straightConnector1">
            <a:avLst/>
          </a:prstGeom>
          <a:noFill/>
          <a:ln w="50800" cap="flat" cmpd="sng" algn="ctr">
            <a:solidFill>
              <a:schemeClr val="accent6"/>
            </a:solidFill>
            <a:prstDash val="solid"/>
            <a:miter lim="800000"/>
            <a:tailEnd type="triangle"/>
          </a:ln>
          <a:effectLst/>
        </p:spPr>
      </p:cxnSp>
      <p:sp>
        <p:nvSpPr>
          <p:cNvPr id="87" name="圆角矩形 86">
            <a:extLst>
              <a:ext uri="{FF2B5EF4-FFF2-40B4-BE49-F238E27FC236}">
                <a16:creationId xmlns:a16="http://schemas.microsoft.com/office/drawing/2014/main" id="{EEF62DDD-D98E-C265-B44C-580C20EDCF25}"/>
              </a:ext>
            </a:extLst>
          </p:cNvPr>
          <p:cNvSpPr/>
          <p:nvPr/>
        </p:nvSpPr>
        <p:spPr>
          <a:xfrm>
            <a:off x="4972456" y="2988464"/>
            <a:ext cx="2561401" cy="663169"/>
          </a:xfrm>
          <a:custGeom>
            <a:avLst/>
            <a:gdLst>
              <a:gd name="connsiteX0" fmla="*/ 0 w 2561401"/>
              <a:gd name="connsiteY0" fmla="*/ 110530 h 663169"/>
              <a:gd name="connsiteX1" fmla="*/ 110530 w 2561401"/>
              <a:gd name="connsiteY1" fmla="*/ 0 h 663169"/>
              <a:gd name="connsiteX2" fmla="*/ 625405 w 2561401"/>
              <a:gd name="connsiteY2" fmla="*/ 0 h 663169"/>
              <a:gd name="connsiteX3" fmla="*/ 1233894 w 2561401"/>
              <a:gd name="connsiteY3" fmla="*/ 0 h 663169"/>
              <a:gd name="connsiteX4" fmla="*/ 1795576 w 2561401"/>
              <a:gd name="connsiteY4" fmla="*/ 0 h 663169"/>
              <a:gd name="connsiteX5" fmla="*/ 2450871 w 2561401"/>
              <a:gd name="connsiteY5" fmla="*/ 0 h 663169"/>
              <a:gd name="connsiteX6" fmla="*/ 2561401 w 2561401"/>
              <a:gd name="connsiteY6" fmla="*/ 110530 h 663169"/>
              <a:gd name="connsiteX7" fmla="*/ 2561401 w 2561401"/>
              <a:gd name="connsiteY7" fmla="*/ 552639 h 663169"/>
              <a:gd name="connsiteX8" fmla="*/ 2450871 w 2561401"/>
              <a:gd name="connsiteY8" fmla="*/ 663169 h 663169"/>
              <a:gd name="connsiteX9" fmla="*/ 1935996 w 2561401"/>
              <a:gd name="connsiteY9" fmla="*/ 663169 h 663169"/>
              <a:gd name="connsiteX10" fmla="*/ 1304104 w 2561401"/>
              <a:gd name="connsiteY10" fmla="*/ 663169 h 663169"/>
              <a:gd name="connsiteX11" fmla="*/ 719019 w 2561401"/>
              <a:gd name="connsiteY11" fmla="*/ 663169 h 663169"/>
              <a:gd name="connsiteX12" fmla="*/ 110530 w 2561401"/>
              <a:gd name="connsiteY12" fmla="*/ 663169 h 663169"/>
              <a:gd name="connsiteX13" fmla="*/ 0 w 2561401"/>
              <a:gd name="connsiteY13" fmla="*/ 552639 h 663169"/>
              <a:gd name="connsiteX14" fmla="*/ 0 w 2561401"/>
              <a:gd name="connsiteY14" fmla="*/ 110530 h 663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1401" h="663169" extrusionOk="0">
                <a:moveTo>
                  <a:pt x="0" y="110530"/>
                </a:moveTo>
                <a:cubicBezTo>
                  <a:pt x="-4427" y="41044"/>
                  <a:pt x="44647" y="1985"/>
                  <a:pt x="110530" y="0"/>
                </a:cubicBezTo>
                <a:cubicBezTo>
                  <a:pt x="290398" y="-46854"/>
                  <a:pt x="441793" y="54729"/>
                  <a:pt x="625405" y="0"/>
                </a:cubicBezTo>
                <a:cubicBezTo>
                  <a:pt x="809017" y="-54729"/>
                  <a:pt x="1017760" y="10412"/>
                  <a:pt x="1233894" y="0"/>
                </a:cubicBezTo>
                <a:cubicBezTo>
                  <a:pt x="1450028" y="-10412"/>
                  <a:pt x="1593841" y="4480"/>
                  <a:pt x="1795576" y="0"/>
                </a:cubicBezTo>
                <a:cubicBezTo>
                  <a:pt x="1997311" y="-4480"/>
                  <a:pt x="2143054" y="24207"/>
                  <a:pt x="2450871" y="0"/>
                </a:cubicBezTo>
                <a:cubicBezTo>
                  <a:pt x="2518765" y="-4020"/>
                  <a:pt x="2553297" y="38537"/>
                  <a:pt x="2561401" y="110530"/>
                </a:cubicBezTo>
                <a:cubicBezTo>
                  <a:pt x="2583851" y="269119"/>
                  <a:pt x="2548986" y="418684"/>
                  <a:pt x="2561401" y="552639"/>
                </a:cubicBezTo>
                <a:cubicBezTo>
                  <a:pt x="2570356" y="621725"/>
                  <a:pt x="2514779" y="660447"/>
                  <a:pt x="2450871" y="663169"/>
                </a:cubicBezTo>
                <a:cubicBezTo>
                  <a:pt x="2327552" y="683201"/>
                  <a:pt x="2103420" y="657185"/>
                  <a:pt x="1935996" y="663169"/>
                </a:cubicBezTo>
                <a:cubicBezTo>
                  <a:pt x="1768573" y="669153"/>
                  <a:pt x="1573376" y="607730"/>
                  <a:pt x="1304104" y="663169"/>
                </a:cubicBezTo>
                <a:cubicBezTo>
                  <a:pt x="1034832" y="718608"/>
                  <a:pt x="958650" y="638544"/>
                  <a:pt x="719019" y="663169"/>
                </a:cubicBezTo>
                <a:cubicBezTo>
                  <a:pt x="479389" y="687794"/>
                  <a:pt x="388842" y="648041"/>
                  <a:pt x="110530" y="663169"/>
                </a:cubicBezTo>
                <a:cubicBezTo>
                  <a:pt x="42804" y="668034"/>
                  <a:pt x="-5878" y="611354"/>
                  <a:pt x="0" y="552639"/>
                </a:cubicBezTo>
                <a:cubicBezTo>
                  <a:pt x="-19655" y="421430"/>
                  <a:pt x="32465" y="203303"/>
                  <a:pt x="0" y="110530"/>
                </a:cubicBezTo>
                <a:close/>
              </a:path>
            </a:pathLst>
          </a:custGeom>
          <a:noFill/>
          <a:ln w="38100">
            <a:solidFill>
              <a:schemeClr val="accent6"/>
            </a:solidFill>
            <a:prstDash val="solid"/>
            <a:extLst>
              <a:ext uri="{C807C97D-BFC1-408E-A445-0C87EB9F89A2}">
                <ask:lineSketchStyleProps xmlns:ask="http://schemas.microsoft.com/office/drawing/2018/sketchyshapes" sd="3277379453">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Feature values for each abstraction point</a:t>
            </a:r>
            <a:endParaRPr lang="zh-CN" altLang="en-US" sz="1800" dirty="0">
              <a:solidFill>
                <a:schemeClr val="tx1"/>
              </a:solidFill>
              <a:latin typeface="Linux Libertine" panose="02000503000000000000" pitchFamily="2" charset="0"/>
              <a:cs typeface="Linux Libertine" panose="02000503000000000000" pitchFamily="2" charset="0"/>
            </a:endParaRPr>
          </a:p>
        </p:txBody>
      </p:sp>
      <p:cxnSp>
        <p:nvCxnSpPr>
          <p:cNvPr id="88" name="直接箭头连接符 120">
            <a:extLst>
              <a:ext uri="{FF2B5EF4-FFF2-40B4-BE49-F238E27FC236}">
                <a16:creationId xmlns:a16="http://schemas.microsoft.com/office/drawing/2014/main" id="{CA060469-B812-592F-7277-98B1F917CCFE}"/>
              </a:ext>
            </a:extLst>
          </p:cNvPr>
          <p:cNvCxnSpPr>
            <a:cxnSpLocks/>
          </p:cNvCxnSpPr>
          <p:nvPr/>
        </p:nvCxnSpPr>
        <p:spPr>
          <a:xfrm>
            <a:off x="7858388" y="3303624"/>
            <a:ext cx="1008898" cy="0"/>
          </a:xfrm>
          <a:prstGeom prst="straightConnector1">
            <a:avLst/>
          </a:prstGeom>
          <a:noFill/>
          <a:ln w="50800" cap="flat" cmpd="sng" algn="ctr">
            <a:solidFill>
              <a:schemeClr val="accent6"/>
            </a:solidFill>
            <a:prstDash val="solid"/>
            <a:miter lim="800000"/>
            <a:tailEnd type="triangle"/>
          </a:ln>
          <a:effectLst/>
        </p:spPr>
      </p:cxnSp>
      <p:sp>
        <p:nvSpPr>
          <p:cNvPr id="90" name="椭圆 89">
            <a:extLst>
              <a:ext uri="{FF2B5EF4-FFF2-40B4-BE49-F238E27FC236}">
                <a16:creationId xmlns:a16="http://schemas.microsoft.com/office/drawing/2014/main" id="{AB45CD3C-4ADC-EC1E-2C08-FA4B76255D57}"/>
              </a:ext>
            </a:extLst>
          </p:cNvPr>
          <p:cNvSpPr>
            <a:spLocks noChangeAspect="1"/>
          </p:cNvSpPr>
          <p:nvPr/>
        </p:nvSpPr>
        <p:spPr>
          <a:xfrm>
            <a:off x="9049821" y="2873342"/>
            <a:ext cx="2436401" cy="949726"/>
          </a:xfrm>
          <a:prstGeom prst="ellipse">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Label 1 if raises level</a:t>
            </a:r>
          </a:p>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Else label 0</a:t>
            </a:r>
            <a:endParaRPr lang="zh-CN" altLang="en-US" b="1" dirty="0">
              <a:solidFill>
                <a:schemeClr val="bg1"/>
              </a:solidFill>
              <a:latin typeface="Linux Libertine" panose="02000503000000000000" pitchFamily="2" charset="0"/>
              <a:cs typeface="Linux Libertine" panose="02000503000000000000" pitchFamily="2" charset="0"/>
            </a:endParaRPr>
          </a:p>
        </p:txBody>
      </p:sp>
      <p:grpSp>
        <p:nvGrpSpPr>
          <p:cNvPr id="3" name="组合 2">
            <a:extLst>
              <a:ext uri="{FF2B5EF4-FFF2-40B4-BE49-F238E27FC236}">
                <a16:creationId xmlns:a16="http://schemas.microsoft.com/office/drawing/2014/main" id="{6AD8BF85-6425-DC16-450A-9D0ADC2832B4}"/>
              </a:ext>
            </a:extLst>
          </p:cNvPr>
          <p:cNvGrpSpPr/>
          <p:nvPr/>
        </p:nvGrpSpPr>
        <p:grpSpPr>
          <a:xfrm>
            <a:off x="9699981" y="4515192"/>
            <a:ext cx="1514965" cy="1409478"/>
            <a:chOff x="9699981" y="4515192"/>
            <a:chExt cx="1514965" cy="1409478"/>
          </a:xfrm>
        </p:grpSpPr>
        <p:pic>
          <p:nvPicPr>
            <p:cNvPr id="94" name="图形 93">
              <a:extLst>
                <a:ext uri="{FF2B5EF4-FFF2-40B4-BE49-F238E27FC236}">
                  <a16:creationId xmlns:a16="http://schemas.microsoft.com/office/drawing/2014/main" id="{58EEC563-4FAE-387E-7246-6D67DC35E9E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99981" y="4515193"/>
              <a:ext cx="900273" cy="900273"/>
            </a:xfrm>
            <a:prstGeom prst="rect">
              <a:avLst/>
            </a:prstGeom>
          </p:spPr>
        </p:pic>
        <p:pic>
          <p:nvPicPr>
            <p:cNvPr id="96" name="图形 95">
              <a:extLst>
                <a:ext uri="{FF2B5EF4-FFF2-40B4-BE49-F238E27FC236}">
                  <a16:creationId xmlns:a16="http://schemas.microsoft.com/office/drawing/2014/main" id="{50F08AF7-B958-591F-DA6C-44633511A65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314673" y="4515192"/>
              <a:ext cx="900273" cy="900273"/>
            </a:xfrm>
            <a:prstGeom prst="rect">
              <a:avLst/>
            </a:prstGeom>
          </p:spPr>
        </p:pic>
        <p:pic>
          <p:nvPicPr>
            <p:cNvPr id="97" name="图形 96">
              <a:extLst>
                <a:ext uri="{FF2B5EF4-FFF2-40B4-BE49-F238E27FC236}">
                  <a16:creationId xmlns:a16="http://schemas.microsoft.com/office/drawing/2014/main" id="{2DE14232-31CE-DC6B-D6EC-7899B7B99CD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07327" y="5024397"/>
              <a:ext cx="900273" cy="900273"/>
            </a:xfrm>
            <a:prstGeom prst="rect">
              <a:avLst/>
            </a:prstGeom>
          </p:spPr>
        </p:pic>
      </p:grpSp>
      <p:pic>
        <p:nvPicPr>
          <p:cNvPr id="98" name="图形 97">
            <a:extLst>
              <a:ext uri="{FF2B5EF4-FFF2-40B4-BE49-F238E27FC236}">
                <a16:creationId xmlns:a16="http://schemas.microsoft.com/office/drawing/2014/main" id="{F2E64CAD-D2AE-C74A-B823-D1B9F6DE02B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01899" y="4630765"/>
            <a:ext cx="1293905" cy="1293905"/>
          </a:xfrm>
          <a:prstGeom prst="rect">
            <a:avLst/>
          </a:prstGeom>
        </p:spPr>
      </p:pic>
      <p:pic>
        <p:nvPicPr>
          <p:cNvPr id="99" name="图形 98">
            <a:extLst>
              <a:ext uri="{FF2B5EF4-FFF2-40B4-BE49-F238E27FC236}">
                <a16:creationId xmlns:a16="http://schemas.microsoft.com/office/drawing/2014/main" id="{5A94A857-AA9C-EA75-067D-DF73D96C22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77712" y="4768458"/>
            <a:ext cx="1156212" cy="1156212"/>
          </a:xfrm>
          <a:prstGeom prst="rect">
            <a:avLst/>
          </a:prstGeom>
        </p:spPr>
      </p:pic>
      <mc:AlternateContent xmlns:mc="http://schemas.openxmlformats.org/markup-compatibility/2006" xmlns:a14="http://schemas.microsoft.com/office/drawing/2010/main">
        <mc:Choice Requires="a14">
          <p:sp>
            <p:nvSpPr>
              <p:cNvPr id="100" name="文本框 99">
                <a:extLst>
                  <a:ext uri="{FF2B5EF4-FFF2-40B4-BE49-F238E27FC236}">
                    <a16:creationId xmlns:a16="http://schemas.microsoft.com/office/drawing/2014/main" id="{87CF70F9-1BCE-73A7-532E-C4BD673ACE2C}"/>
                  </a:ext>
                </a:extLst>
              </p:cNvPr>
              <p:cNvSpPr txBox="1"/>
              <p:nvPr/>
            </p:nvSpPr>
            <p:spPr>
              <a:xfrm>
                <a:off x="9280057" y="5877702"/>
                <a:ext cx="2069231"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 set of </a:t>
                </a:r>
                <a14:m>
                  <m:oMath xmlns:m="http://schemas.openxmlformats.org/officeDocument/2006/math">
                    <m:r>
                      <a:rPr lang="en-US" altLang="zh-CN" sz="2000" i="1" dirty="0" smtClean="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m:t>𝑁</m:t>
                    </m:r>
                  </m:oMath>
                </a14:m>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-dimension cubes</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mc:Choice>
        <mc:Fallback xmlns="">
          <p:sp>
            <p:nvSpPr>
              <p:cNvPr id="100" name="文本框 99">
                <a:extLst>
                  <a:ext uri="{FF2B5EF4-FFF2-40B4-BE49-F238E27FC236}">
                    <a16:creationId xmlns:a16="http://schemas.microsoft.com/office/drawing/2014/main" id="{87CF70F9-1BCE-73A7-532E-C4BD673ACE2C}"/>
                  </a:ext>
                </a:extLst>
              </p:cNvPr>
              <p:cNvSpPr txBox="1">
                <a:spLocks noRot="1" noChangeAspect="1" noMove="1" noResize="1" noEditPoints="1" noAdjustHandles="1" noChangeArrowheads="1" noChangeShapeType="1" noTextEdit="1"/>
              </p:cNvSpPr>
              <p:nvPr/>
            </p:nvSpPr>
            <p:spPr>
              <a:xfrm>
                <a:off x="9280057" y="5877702"/>
                <a:ext cx="2069231" cy="707886"/>
              </a:xfrm>
              <a:prstGeom prst="rect">
                <a:avLst/>
              </a:prstGeom>
              <a:blipFill>
                <a:blip r:embed="rId11"/>
                <a:stretch>
                  <a:fillRect t="-3509" b="-14035"/>
                </a:stretch>
              </a:blipFill>
            </p:spPr>
            <p:txBody>
              <a:bodyPr/>
              <a:lstStyle/>
              <a:p>
                <a:r>
                  <a:rPr lang="zh-CN" altLang="en-US">
                    <a:noFill/>
                  </a:rPr>
                  <a:t> </a:t>
                </a:r>
              </a:p>
            </p:txBody>
          </p:sp>
        </mc:Fallback>
      </mc:AlternateContent>
      <p:sp>
        <p:nvSpPr>
          <p:cNvPr id="101" name="文本框 100">
            <a:extLst>
              <a:ext uri="{FF2B5EF4-FFF2-40B4-BE49-F238E27FC236}">
                <a16:creationId xmlns:a16="http://schemas.microsoft.com/office/drawing/2014/main" id="{590A6D2E-1FD3-87F3-F3F7-0047F02A574E}"/>
              </a:ext>
            </a:extLst>
          </p:cNvPr>
          <p:cNvSpPr txBox="1"/>
          <p:nvPr/>
        </p:nvSpPr>
        <p:spPr>
          <a:xfrm>
            <a:off x="2557325" y="6015880"/>
            <a:ext cx="1826915" cy="400110"/>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Size reduction</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mc:AlternateContent xmlns:mc="http://schemas.openxmlformats.org/markup-compatibility/2006" xmlns:a14="http://schemas.microsoft.com/office/drawing/2010/main">
        <mc:Choice Requires="a14">
          <p:sp>
            <p:nvSpPr>
              <p:cNvPr id="102" name="文本框 101">
                <a:extLst>
                  <a:ext uri="{FF2B5EF4-FFF2-40B4-BE49-F238E27FC236}">
                    <a16:creationId xmlns:a16="http://schemas.microsoft.com/office/drawing/2014/main" id="{BB3C97BB-98D6-0788-F457-3C4359313A5D}"/>
                  </a:ext>
                </a:extLst>
              </p:cNvPr>
              <p:cNvSpPr txBox="1"/>
              <p:nvPr/>
            </p:nvSpPr>
            <p:spPr>
              <a:xfrm>
                <a:off x="163654" y="5924670"/>
                <a:ext cx="2687629"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The biggest </a:t>
                </a:r>
                <a14:m>
                  <m:oMath xmlns:m="http://schemas.openxmlformats.org/officeDocument/2006/math">
                    <m:r>
                      <a:rPr lang="en-US" altLang="zh-CN" sz="2000" i="1" dirty="0" smtClean="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m:t>𝑁</m:t>
                    </m:r>
                  </m:oMath>
                </a14:m>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-dimension cubes </a:t>
                </a:r>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mc:Choice>
        <mc:Fallback xmlns="">
          <p:sp>
            <p:nvSpPr>
              <p:cNvPr id="102" name="文本框 101">
                <a:extLst>
                  <a:ext uri="{FF2B5EF4-FFF2-40B4-BE49-F238E27FC236}">
                    <a16:creationId xmlns:a16="http://schemas.microsoft.com/office/drawing/2014/main" id="{BB3C97BB-98D6-0788-F457-3C4359313A5D}"/>
                  </a:ext>
                </a:extLst>
              </p:cNvPr>
              <p:cNvSpPr txBox="1">
                <a:spLocks noRot="1" noChangeAspect="1" noMove="1" noResize="1" noEditPoints="1" noAdjustHandles="1" noChangeArrowheads="1" noChangeShapeType="1" noTextEdit="1"/>
              </p:cNvSpPr>
              <p:nvPr/>
            </p:nvSpPr>
            <p:spPr>
              <a:xfrm>
                <a:off x="163654" y="5924670"/>
                <a:ext cx="2687629" cy="707886"/>
              </a:xfrm>
              <a:prstGeom prst="rect">
                <a:avLst/>
              </a:prstGeom>
              <a:blipFill>
                <a:blip r:embed="rId12"/>
                <a:stretch>
                  <a:fillRect t="-5263" b="-14035"/>
                </a:stretch>
              </a:blipFill>
            </p:spPr>
            <p:txBody>
              <a:bodyPr/>
              <a:lstStyle/>
              <a:p>
                <a:r>
                  <a:rPr lang="zh-CN" altLang="en-US">
                    <a:noFill/>
                  </a:rPr>
                  <a:t> </a:t>
                </a:r>
              </a:p>
            </p:txBody>
          </p:sp>
        </mc:Fallback>
      </mc:AlternateContent>
      <p:pic>
        <p:nvPicPr>
          <p:cNvPr id="103" name="图形 102">
            <a:extLst>
              <a:ext uri="{FF2B5EF4-FFF2-40B4-BE49-F238E27FC236}">
                <a16:creationId xmlns:a16="http://schemas.microsoft.com/office/drawing/2014/main" id="{59FBDCA4-6F49-0265-6570-3224F76118B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8251" y="4899344"/>
            <a:ext cx="900273" cy="900273"/>
          </a:xfrm>
          <a:prstGeom prst="rect">
            <a:avLst/>
          </a:prstGeom>
        </p:spPr>
      </p:pic>
      <mc:AlternateContent xmlns:mc="http://schemas.openxmlformats.org/markup-compatibility/2006" xmlns:a14="http://schemas.microsoft.com/office/drawing/2010/main">
        <mc:Choice Requires="a14">
          <p:sp>
            <p:nvSpPr>
              <p:cNvPr id="104" name="文本框 103">
                <a:extLst>
                  <a:ext uri="{FF2B5EF4-FFF2-40B4-BE49-F238E27FC236}">
                    <a16:creationId xmlns:a16="http://schemas.microsoft.com/office/drawing/2014/main" id="{FC1B6113-5108-B30F-6937-E702C014621D}"/>
                  </a:ext>
                </a:extLst>
              </p:cNvPr>
              <p:cNvSpPr txBox="1"/>
              <p:nvPr/>
            </p:nvSpPr>
            <p:spPr>
              <a:xfrm>
                <a:off x="4066024" y="5910286"/>
                <a:ext cx="3144728" cy="707886"/>
              </a:xfrm>
              <a:prstGeom prst="rect">
                <a:avLst/>
              </a:prstGeom>
              <a:noFill/>
            </p:spPr>
            <p:txBody>
              <a:bodyPr wrap="square" rtlCol="0">
                <a:spAutoFit/>
              </a:bodyPr>
              <a:lstStyle/>
              <a:p>
                <a:pPr algn="ctr"/>
                <a:r>
                  <a:rPr lang="en-US" altLang="zh-CN" sz="20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Until the ratio of feature values labeled 1 </a:t>
                </a:r>
                <a14:m>
                  <m:oMath xmlns:m="http://schemas.openxmlformats.org/officeDocument/2006/math">
                    <m:r>
                      <a:rPr lang="en-US" altLang="zh-CN" sz="2000" b="0" i="1" smtClean="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m:t>≥</m:t>
                    </m:r>
                    <m:r>
                      <a:rPr lang="en-US" altLang="zh-CN" sz="2000" b="0" i="1" smtClean="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m:t>𝜃</m:t>
                    </m:r>
                  </m:oMath>
                </a14:m>
                <a:endParaRPr lang="en-US" altLang="zh-CN"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endParaRPr>
              </a:p>
            </p:txBody>
          </p:sp>
        </mc:Choice>
        <mc:Fallback xmlns="">
          <p:sp>
            <p:nvSpPr>
              <p:cNvPr id="104" name="文本框 103">
                <a:extLst>
                  <a:ext uri="{FF2B5EF4-FFF2-40B4-BE49-F238E27FC236}">
                    <a16:creationId xmlns:a16="http://schemas.microsoft.com/office/drawing/2014/main" id="{FC1B6113-5108-B30F-6937-E702C014621D}"/>
                  </a:ext>
                </a:extLst>
              </p:cNvPr>
              <p:cNvSpPr txBox="1">
                <a:spLocks noRot="1" noChangeAspect="1" noMove="1" noResize="1" noEditPoints="1" noAdjustHandles="1" noChangeArrowheads="1" noChangeShapeType="1" noTextEdit="1"/>
              </p:cNvSpPr>
              <p:nvPr/>
            </p:nvSpPr>
            <p:spPr>
              <a:xfrm>
                <a:off x="4066024" y="5910286"/>
                <a:ext cx="3144728" cy="707886"/>
              </a:xfrm>
              <a:prstGeom prst="rect">
                <a:avLst/>
              </a:prstGeom>
              <a:blipFill>
                <a:blip r:embed="rId13"/>
                <a:stretch>
                  <a:fillRect t="-5263" b="-14035"/>
                </a:stretch>
              </a:blipFill>
            </p:spPr>
            <p:txBody>
              <a:bodyPr/>
              <a:lstStyle/>
              <a:p>
                <a:r>
                  <a:rPr lang="zh-CN" altLang="en-US">
                    <a:noFill/>
                  </a:rPr>
                  <a:t> </a:t>
                </a:r>
              </a:p>
            </p:txBody>
          </p:sp>
        </mc:Fallback>
      </mc:AlternateContent>
      <p:sp>
        <p:nvSpPr>
          <p:cNvPr id="105" name="椭圆 104">
            <a:extLst>
              <a:ext uri="{FF2B5EF4-FFF2-40B4-BE49-F238E27FC236}">
                <a16:creationId xmlns:a16="http://schemas.microsoft.com/office/drawing/2014/main" id="{94FF02A0-2003-0F61-9667-E52545A84E1E}"/>
              </a:ext>
            </a:extLst>
          </p:cNvPr>
          <p:cNvSpPr>
            <a:spLocks noChangeAspect="1"/>
          </p:cNvSpPr>
          <p:nvPr/>
        </p:nvSpPr>
        <p:spPr>
          <a:xfrm>
            <a:off x="6872705" y="4678448"/>
            <a:ext cx="2718360" cy="1156211"/>
          </a:xfrm>
          <a:prstGeom prst="ellipse">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Remove covered feature values and run again</a:t>
            </a:r>
            <a:endParaRPr lang="zh-CN" altLang="en-US" b="1" dirty="0">
              <a:solidFill>
                <a:schemeClr val="bg1"/>
              </a:solidFill>
              <a:latin typeface="Linux Libertine" panose="02000503000000000000" pitchFamily="2" charset="0"/>
              <a:cs typeface="Linux Libertine" panose="02000503000000000000" pitchFamily="2" charset="0"/>
            </a:endParaRPr>
          </a:p>
        </p:txBody>
      </p:sp>
      <p:cxnSp>
        <p:nvCxnSpPr>
          <p:cNvPr id="106" name="直接箭头连接符 120">
            <a:extLst>
              <a:ext uri="{FF2B5EF4-FFF2-40B4-BE49-F238E27FC236}">
                <a16:creationId xmlns:a16="http://schemas.microsoft.com/office/drawing/2014/main" id="{E897102E-12F5-C36C-60E8-88CA6BAD67C0}"/>
              </a:ext>
            </a:extLst>
          </p:cNvPr>
          <p:cNvCxnSpPr>
            <a:cxnSpLocks/>
          </p:cNvCxnSpPr>
          <p:nvPr/>
        </p:nvCxnSpPr>
        <p:spPr>
          <a:xfrm>
            <a:off x="2205762" y="5346564"/>
            <a:ext cx="486418" cy="0"/>
          </a:xfrm>
          <a:prstGeom prst="straightConnector1">
            <a:avLst/>
          </a:prstGeom>
          <a:noFill/>
          <a:ln w="50800" cap="flat" cmpd="sng" algn="ctr">
            <a:solidFill>
              <a:schemeClr val="accent6"/>
            </a:solidFill>
            <a:prstDash val="solid"/>
            <a:miter lim="800000"/>
            <a:tailEnd type="triangle"/>
          </a:ln>
          <a:effectLst/>
        </p:spPr>
      </p:cxnSp>
      <p:cxnSp>
        <p:nvCxnSpPr>
          <p:cNvPr id="112" name="直接箭头连接符 120">
            <a:extLst>
              <a:ext uri="{FF2B5EF4-FFF2-40B4-BE49-F238E27FC236}">
                <a16:creationId xmlns:a16="http://schemas.microsoft.com/office/drawing/2014/main" id="{CD465556-5836-AE89-EAE0-2DA81615A0AC}"/>
              </a:ext>
            </a:extLst>
          </p:cNvPr>
          <p:cNvCxnSpPr>
            <a:cxnSpLocks/>
          </p:cNvCxnSpPr>
          <p:nvPr/>
        </p:nvCxnSpPr>
        <p:spPr>
          <a:xfrm>
            <a:off x="4349415" y="5346564"/>
            <a:ext cx="486418" cy="0"/>
          </a:xfrm>
          <a:prstGeom prst="straightConnector1">
            <a:avLst/>
          </a:prstGeom>
          <a:noFill/>
          <a:ln w="50800" cap="flat" cmpd="sng" algn="ctr">
            <a:solidFill>
              <a:schemeClr val="accent6"/>
            </a:solidFill>
            <a:prstDash val="solid"/>
            <a:miter lim="800000"/>
            <a:tailEnd type="triangle"/>
          </a:ln>
          <a:effectLst/>
        </p:spPr>
      </p:cxnSp>
      <p:cxnSp>
        <p:nvCxnSpPr>
          <p:cNvPr id="113" name="直接箭头连接符 120">
            <a:extLst>
              <a:ext uri="{FF2B5EF4-FFF2-40B4-BE49-F238E27FC236}">
                <a16:creationId xmlns:a16="http://schemas.microsoft.com/office/drawing/2014/main" id="{E398CF37-7613-8364-4FEF-513EAA4B0235}"/>
              </a:ext>
            </a:extLst>
          </p:cNvPr>
          <p:cNvCxnSpPr>
            <a:cxnSpLocks/>
          </p:cNvCxnSpPr>
          <p:nvPr/>
        </p:nvCxnSpPr>
        <p:spPr>
          <a:xfrm>
            <a:off x="6243662" y="5339250"/>
            <a:ext cx="486418" cy="0"/>
          </a:xfrm>
          <a:prstGeom prst="straightConnector1">
            <a:avLst/>
          </a:prstGeom>
          <a:noFill/>
          <a:ln w="50800" cap="flat" cmpd="sng" algn="ctr">
            <a:solidFill>
              <a:schemeClr val="accent6"/>
            </a:solidFill>
            <a:prstDash val="solid"/>
            <a:miter lim="800000"/>
            <a:tailEnd type="triangle"/>
          </a:ln>
          <a:effectLst/>
        </p:spPr>
      </p:cxnSp>
      <p:cxnSp>
        <p:nvCxnSpPr>
          <p:cNvPr id="115" name="曲线连接符 114">
            <a:extLst>
              <a:ext uri="{FF2B5EF4-FFF2-40B4-BE49-F238E27FC236}">
                <a16:creationId xmlns:a16="http://schemas.microsoft.com/office/drawing/2014/main" id="{D78906AB-E26A-4588-8D91-53D73DEF653C}"/>
              </a:ext>
            </a:extLst>
          </p:cNvPr>
          <p:cNvCxnSpPr>
            <a:cxnSpLocks/>
            <a:stCxn id="103" idx="2"/>
            <a:endCxn id="97" idx="1"/>
          </p:cNvCxnSpPr>
          <p:nvPr/>
        </p:nvCxnSpPr>
        <p:spPr>
          <a:xfrm rot="5400000" flipH="1" flipV="1">
            <a:off x="7660315" y="3452606"/>
            <a:ext cx="325083" cy="4368939"/>
          </a:xfrm>
          <a:prstGeom prst="curvedConnector4">
            <a:avLst>
              <a:gd name="adj1" fmla="val -58091"/>
              <a:gd name="adj2" fmla="val 99438"/>
            </a:avLst>
          </a:prstGeom>
          <a:noFill/>
          <a:ln w="50800" cap="flat" cmpd="sng" algn="ctr">
            <a:solidFill>
              <a:schemeClr val="accent6"/>
            </a:solidFill>
            <a:prstDash val="solid"/>
            <a:miter lim="800000"/>
            <a:tailEnd type="triangle"/>
          </a:ln>
          <a:effectLst/>
        </p:spPr>
      </p:cxnSp>
      <p:cxnSp>
        <p:nvCxnSpPr>
          <p:cNvPr id="129" name="曲线连接符 128">
            <a:extLst>
              <a:ext uri="{FF2B5EF4-FFF2-40B4-BE49-F238E27FC236}">
                <a16:creationId xmlns:a16="http://schemas.microsoft.com/office/drawing/2014/main" id="{86713964-C74E-CC0A-1044-496A4F631949}"/>
              </a:ext>
            </a:extLst>
          </p:cNvPr>
          <p:cNvCxnSpPr>
            <a:cxnSpLocks/>
            <a:stCxn id="105" idx="1"/>
            <a:endCxn id="98" idx="0"/>
          </p:cNvCxnSpPr>
          <p:nvPr/>
        </p:nvCxnSpPr>
        <p:spPr>
          <a:xfrm rot="16200000" flipV="1">
            <a:off x="4251323" y="1828294"/>
            <a:ext cx="217006" cy="5821948"/>
          </a:xfrm>
          <a:prstGeom prst="curvedConnector3">
            <a:avLst>
              <a:gd name="adj1" fmla="val 77100"/>
            </a:avLst>
          </a:prstGeom>
          <a:noFill/>
          <a:ln w="50800" cap="flat" cmpd="sng" algn="ctr">
            <a:solidFill>
              <a:schemeClr val="accent6"/>
            </a:solidFill>
            <a:prstDash val="solid"/>
            <a:miter lim="800000"/>
            <a:tailEnd type="triangle"/>
          </a:ln>
          <a:effectLst/>
        </p:spPr>
      </p:cxnSp>
      <p:sp>
        <p:nvSpPr>
          <p:cNvPr id="6" name="灯片编号占位符 5">
            <a:extLst>
              <a:ext uri="{FF2B5EF4-FFF2-40B4-BE49-F238E27FC236}">
                <a16:creationId xmlns:a16="http://schemas.microsoft.com/office/drawing/2014/main" id="{3D3DDE7A-6495-C210-9FF1-17169574402B}"/>
              </a:ext>
            </a:extLst>
          </p:cNvPr>
          <p:cNvSpPr>
            <a:spLocks noGrp="1"/>
          </p:cNvSpPr>
          <p:nvPr>
            <p:ph type="sldNum" sz="quarter" idx="4"/>
          </p:nvPr>
        </p:nvSpPr>
        <p:spPr/>
        <p:txBody>
          <a:bodyPr/>
          <a:lstStyle/>
          <a:p>
            <a:fld id="{94702B7C-F565-1C47-90E3-321BD985AFCD}" type="slidenum">
              <a:rPr kumimoji="1" lang="zh-CN" altLang="en-US" smtClean="0"/>
              <a:pPr/>
              <a:t>41</a:t>
            </a:fld>
            <a:endParaRPr kumimoji="1" lang="zh-CN" altLang="en-US" dirty="0"/>
          </a:p>
        </p:txBody>
      </p:sp>
    </p:spTree>
    <p:extLst>
      <p:ext uri="{BB962C8B-B14F-4D97-AF65-F5344CB8AC3E}">
        <p14:creationId xmlns:p14="http://schemas.microsoft.com/office/powerpoint/2010/main" val="272275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9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0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01"/>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112"/>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04"/>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0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1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29"/>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57" grpId="0" animBg="1"/>
      <p:bldP spid="66" grpId="0" animBg="1"/>
      <p:bldP spid="67" grpId="0" animBg="1"/>
      <p:bldP spid="68" grpId="0" animBg="1"/>
      <p:bldP spid="69" grpId="0" animBg="1"/>
      <p:bldP spid="72" grpId="0"/>
      <p:bldP spid="87" grpId="0" animBg="1"/>
      <p:bldP spid="90" grpId="0" animBg="1"/>
      <p:bldP spid="100" grpId="0"/>
      <p:bldP spid="101" grpId="0"/>
      <p:bldP spid="102" grpId="0"/>
      <p:bldP spid="104" grpId="0"/>
      <p:bldP spid="105" grpId="0" animBg="1"/>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6D3DB-844F-4937-610E-227882640A12}"/>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A Motivating Example</a:t>
            </a:r>
            <a:endParaRPr kumimoji="1" lang="zh-CN" altLang="en-US" dirty="0"/>
          </a:p>
        </p:txBody>
      </p:sp>
      <p:sp>
        <p:nvSpPr>
          <p:cNvPr id="3" name="内容占位符 2">
            <a:extLst>
              <a:ext uri="{FF2B5EF4-FFF2-40B4-BE49-F238E27FC236}">
                <a16:creationId xmlns:a16="http://schemas.microsoft.com/office/drawing/2014/main" id="{548443E5-5579-625D-17C4-1D3FD5F60F8C}"/>
              </a:ext>
            </a:extLst>
          </p:cNvPr>
          <p:cNvSpPr>
            <a:spLocks noGrp="1"/>
          </p:cNvSpPr>
          <p:nvPr>
            <p:ph idx="1"/>
          </p:nvPr>
        </p:nvSpPr>
        <p:spPr>
          <a:xfrm>
            <a:off x="435009" y="1435014"/>
            <a:ext cx="3401250" cy="5422986"/>
          </a:xfrm>
        </p:spPr>
        <p:txBody>
          <a:bodyPr>
            <a:normAutofit fontScale="92500" lnSpcReduction="20000"/>
          </a:bodyPr>
          <a:lstStyle/>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B[10] = {0}</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f(){</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 = input1()</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1 &lt; x &lt; 5</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x1 = x</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x2 = x1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B[h(x2)] = 1 </a:t>
            </a:r>
            <a:r>
              <a:rPr kumimoji="1" lang="en-US" altLang="zh-CN" sz="1800" dirty="0">
                <a:solidFill>
                  <a:srgbClr val="1A1AFF"/>
                </a:solidFill>
                <a:latin typeface="Inconsolata" panose="020B0609030003000000" pitchFamily="49" charset="0"/>
                <a:cs typeface="Consolas" panose="020B0609020204030204" pitchFamily="49" charset="0"/>
              </a:rPr>
              <a:t>// A1 false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y = input2()</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y &lt; 0</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y1 = y</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B[g(y1)] = 2 </a:t>
            </a:r>
            <a:r>
              <a:rPr kumimoji="1" lang="en-US" altLang="zh-CN" sz="1800" dirty="0">
                <a:solidFill>
                  <a:srgbClr val="1A1AFF"/>
                </a:solidFill>
                <a:latin typeface="Inconsolata" panose="020B0609030003000000" pitchFamily="49" charset="0"/>
                <a:cs typeface="Consolas" panose="020B0609020204030204" pitchFamily="49" charset="0"/>
              </a:rPr>
              <a:t>// A2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g2(){</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 = input3() </a:t>
            </a:r>
            <a:r>
              <a:rPr kumimoji="1" lang="en-US" altLang="zh-CN" sz="1800" dirty="0">
                <a:solidFill>
                  <a:srgbClr val="1A1AFF"/>
                </a:solidFill>
                <a:latin typeface="Inconsolata" panose="020B0609030003000000" pitchFamily="49" charset="0"/>
                <a:cs typeface="Consolas" panose="020B0609020204030204" pitchFamily="49" charset="0"/>
              </a:rPr>
              <a:t>// z &lt;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B[g(z)] = 3  </a:t>
            </a:r>
            <a:r>
              <a:rPr kumimoji="1" lang="en-US" altLang="zh-CN" sz="1800" dirty="0">
                <a:solidFill>
                  <a:srgbClr val="1A1AFF"/>
                </a:solidFill>
                <a:latin typeface="Inconsolata" panose="020B0609030003000000" pitchFamily="49" charset="0"/>
                <a:cs typeface="Consolas" panose="020B0609020204030204" pitchFamily="49" charset="0"/>
              </a:rPr>
              <a:t>// A3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h(</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h(j){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j }</a:t>
            </a:r>
          </a:p>
        </p:txBody>
      </p:sp>
      <p:sp>
        <p:nvSpPr>
          <p:cNvPr id="18" name="文本框 17">
            <a:extLst>
              <a:ext uri="{FF2B5EF4-FFF2-40B4-BE49-F238E27FC236}">
                <a16:creationId xmlns:a16="http://schemas.microsoft.com/office/drawing/2014/main" id="{8EFCD7F4-090A-3EFA-FE04-DBF6A166E366}"/>
              </a:ext>
            </a:extLst>
          </p:cNvPr>
          <p:cNvSpPr txBox="1"/>
          <p:nvPr/>
        </p:nvSpPr>
        <p:spPr>
          <a:xfrm>
            <a:off x="4355524" y="1892156"/>
            <a:ext cx="10152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graphicFrame>
        <p:nvGraphicFramePr>
          <p:cNvPr id="96" name="表格 96">
            <a:extLst>
              <a:ext uri="{FF2B5EF4-FFF2-40B4-BE49-F238E27FC236}">
                <a16:creationId xmlns:a16="http://schemas.microsoft.com/office/drawing/2014/main" id="{91252D9F-6C29-A61D-3AAB-B8B29551774D}"/>
              </a:ext>
            </a:extLst>
          </p:cNvPr>
          <p:cNvGraphicFramePr>
            <a:graphicFrameLocks noGrp="1"/>
          </p:cNvGraphicFramePr>
          <p:nvPr/>
        </p:nvGraphicFramePr>
        <p:xfrm>
          <a:off x="4236404"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0.614</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0.492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0.492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bl>
          </a:graphicData>
        </a:graphic>
      </p:graphicFrame>
      <p:cxnSp>
        <p:nvCxnSpPr>
          <p:cNvPr id="111" name="直接箭头连接符 120">
            <a:extLst>
              <a:ext uri="{FF2B5EF4-FFF2-40B4-BE49-F238E27FC236}">
                <a16:creationId xmlns:a16="http://schemas.microsoft.com/office/drawing/2014/main" id="{8FE0B843-AEFD-3D1A-0617-42276343ECCF}"/>
              </a:ext>
            </a:extLst>
          </p:cNvPr>
          <p:cNvCxnSpPr>
            <a:cxnSpLocks/>
          </p:cNvCxnSpPr>
          <p:nvPr/>
        </p:nvCxnSpPr>
        <p:spPr>
          <a:xfrm>
            <a:off x="5828929" y="5781591"/>
            <a:ext cx="384148" cy="0"/>
          </a:xfrm>
          <a:prstGeom prst="straightConnector1">
            <a:avLst/>
          </a:prstGeom>
          <a:noFill/>
          <a:ln w="50800" cap="flat" cmpd="sng" algn="ctr">
            <a:solidFill>
              <a:schemeClr val="accent6"/>
            </a:solidFill>
            <a:prstDash val="solid"/>
            <a:miter lim="800000"/>
            <a:tailEnd type="triangle"/>
          </a:ln>
          <a:effectLst/>
        </p:spPr>
      </p:cxnSp>
      <p:cxnSp>
        <p:nvCxnSpPr>
          <p:cNvPr id="117" name="直线连接符 116">
            <a:extLst>
              <a:ext uri="{FF2B5EF4-FFF2-40B4-BE49-F238E27FC236}">
                <a16:creationId xmlns:a16="http://schemas.microsoft.com/office/drawing/2014/main" id="{0BF7FD79-D62C-862A-09CA-AE212A8BC051}"/>
              </a:ext>
            </a:extLst>
          </p:cNvPr>
          <p:cNvCxnSpPr>
            <a:cxnSpLocks/>
          </p:cNvCxnSpPr>
          <p:nvPr/>
        </p:nvCxnSpPr>
        <p:spPr>
          <a:xfrm>
            <a:off x="3864501" y="1338309"/>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120" name="圆角矩形 119">
            <a:extLst>
              <a:ext uri="{FF2B5EF4-FFF2-40B4-BE49-F238E27FC236}">
                <a16:creationId xmlns:a16="http://schemas.microsoft.com/office/drawing/2014/main" id="{3352990B-49AF-2382-C95F-63B4EE196B95}"/>
              </a:ext>
            </a:extLst>
          </p:cNvPr>
          <p:cNvSpPr/>
          <p:nvPr/>
        </p:nvSpPr>
        <p:spPr>
          <a:xfrm>
            <a:off x="5411990" y="137959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2-CFA</a:t>
            </a:r>
            <a:endParaRPr kumimoji="1" lang="zh-CN" altLang="en-US" b="1" dirty="0">
              <a:solidFill>
                <a:schemeClr val="bg1"/>
              </a:solidFill>
              <a:latin typeface="Inconsolata" panose="020B0609030003000000" pitchFamily="49" charset="0"/>
            </a:endParaRPr>
          </a:p>
        </p:txBody>
      </p:sp>
      <p:sp>
        <p:nvSpPr>
          <p:cNvPr id="6" name="灯片编号占位符 5">
            <a:extLst>
              <a:ext uri="{FF2B5EF4-FFF2-40B4-BE49-F238E27FC236}">
                <a16:creationId xmlns:a16="http://schemas.microsoft.com/office/drawing/2014/main" id="{0EC4C99C-6980-8D06-FEEC-839C91D33BCD}"/>
              </a:ext>
            </a:extLst>
          </p:cNvPr>
          <p:cNvSpPr>
            <a:spLocks noGrp="1"/>
          </p:cNvSpPr>
          <p:nvPr>
            <p:ph type="sldNum" sz="quarter" idx="4"/>
          </p:nvPr>
        </p:nvSpPr>
        <p:spPr/>
        <p:txBody>
          <a:bodyPr/>
          <a:lstStyle/>
          <a:p>
            <a:fld id="{94702B7C-F565-1C47-90E3-321BD985AFCD}" type="slidenum">
              <a:rPr kumimoji="1" lang="zh-CN" altLang="en-US" smtClean="0"/>
              <a:pPr/>
              <a:t>42</a:t>
            </a:fld>
            <a:endParaRPr kumimoji="1" lang="zh-CN" altLang="en-US" dirty="0"/>
          </a:p>
        </p:txBody>
      </p:sp>
      <p:sp>
        <p:nvSpPr>
          <p:cNvPr id="7" name="文本框 6">
            <a:extLst>
              <a:ext uri="{FF2B5EF4-FFF2-40B4-BE49-F238E27FC236}">
                <a16:creationId xmlns:a16="http://schemas.microsoft.com/office/drawing/2014/main" id="{20D326A5-320B-84B2-AD11-B775938F5230}"/>
              </a:ext>
            </a:extLst>
          </p:cNvPr>
          <p:cNvSpPr txBox="1"/>
          <p:nvPr/>
        </p:nvSpPr>
        <p:spPr>
          <a:xfrm>
            <a:off x="5448038" y="1892156"/>
            <a:ext cx="10152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8" name="文本框 7">
            <a:extLst>
              <a:ext uri="{FF2B5EF4-FFF2-40B4-BE49-F238E27FC236}">
                <a16:creationId xmlns:a16="http://schemas.microsoft.com/office/drawing/2014/main" id="{76550612-555F-328A-F45B-E4D6E437C77C}"/>
              </a:ext>
            </a:extLst>
          </p:cNvPr>
          <p:cNvSpPr txBox="1"/>
          <p:nvPr/>
        </p:nvSpPr>
        <p:spPr>
          <a:xfrm>
            <a:off x="6535332" y="1892156"/>
            <a:ext cx="10152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30" name="文本框 29">
            <a:extLst>
              <a:ext uri="{FF2B5EF4-FFF2-40B4-BE49-F238E27FC236}">
                <a16:creationId xmlns:a16="http://schemas.microsoft.com/office/drawing/2014/main" id="{EFF6CD47-5B6F-2EF4-6654-8E1EAA512B33}"/>
              </a:ext>
            </a:extLst>
          </p:cNvPr>
          <p:cNvSpPr txBox="1"/>
          <p:nvPr/>
        </p:nvSpPr>
        <p:spPr>
          <a:xfrm>
            <a:off x="4355524" y="2413293"/>
            <a:ext cx="10152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31" name="文本框 30">
            <a:extLst>
              <a:ext uri="{FF2B5EF4-FFF2-40B4-BE49-F238E27FC236}">
                <a16:creationId xmlns:a16="http://schemas.microsoft.com/office/drawing/2014/main" id="{1D5DDCB8-45D7-3523-B033-96CC9ABBCB6D}"/>
              </a:ext>
            </a:extLst>
          </p:cNvPr>
          <p:cNvSpPr txBox="1"/>
          <p:nvPr/>
        </p:nvSpPr>
        <p:spPr>
          <a:xfrm>
            <a:off x="4355524" y="2934430"/>
            <a:ext cx="10152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32" name="文本框 31">
            <a:extLst>
              <a:ext uri="{FF2B5EF4-FFF2-40B4-BE49-F238E27FC236}">
                <a16:creationId xmlns:a16="http://schemas.microsoft.com/office/drawing/2014/main" id="{A96FE319-FD8C-02ED-EC22-112889396A44}"/>
              </a:ext>
            </a:extLst>
          </p:cNvPr>
          <p:cNvSpPr txBox="1"/>
          <p:nvPr/>
        </p:nvSpPr>
        <p:spPr>
          <a:xfrm>
            <a:off x="6535332" y="2937722"/>
            <a:ext cx="10152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g2</a:t>
            </a:r>
            <a:r>
              <a:rPr lang="en-US" altLang="zh-CN" sz="1700" dirty="0"/>
              <a:t>)</a:t>
            </a:r>
            <a:endParaRPr lang="zh-CN" altLang="en-US" sz="1700" dirty="0"/>
          </a:p>
        </p:txBody>
      </p:sp>
      <p:sp>
        <p:nvSpPr>
          <p:cNvPr id="33" name="文本框 32">
            <a:extLst>
              <a:ext uri="{FF2B5EF4-FFF2-40B4-BE49-F238E27FC236}">
                <a16:creationId xmlns:a16="http://schemas.microsoft.com/office/drawing/2014/main" id="{84F862F8-B00B-C75E-0B76-797D936618EA}"/>
              </a:ext>
            </a:extLst>
          </p:cNvPr>
          <p:cNvSpPr txBox="1"/>
          <p:nvPr/>
        </p:nvSpPr>
        <p:spPr>
          <a:xfrm>
            <a:off x="4355524" y="3445789"/>
            <a:ext cx="10152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f</a:t>
            </a:r>
            <a:r>
              <a:rPr lang="en-US" altLang="zh-CN" sz="1700" dirty="0"/>
              <a:t>)</a:t>
            </a:r>
            <a:endParaRPr lang="zh-CN" altLang="en-US" sz="1700" dirty="0"/>
          </a:p>
        </p:txBody>
      </p:sp>
      <p:sp>
        <p:nvSpPr>
          <p:cNvPr id="35" name="文本框 34">
            <a:extLst>
              <a:ext uri="{FF2B5EF4-FFF2-40B4-BE49-F238E27FC236}">
                <a16:creationId xmlns:a16="http://schemas.microsoft.com/office/drawing/2014/main" id="{06C0FB39-6EA9-CDB2-C47F-41C76E047B93}"/>
              </a:ext>
            </a:extLst>
          </p:cNvPr>
          <p:cNvSpPr txBox="1"/>
          <p:nvPr/>
        </p:nvSpPr>
        <p:spPr>
          <a:xfrm>
            <a:off x="4355524" y="3976704"/>
            <a:ext cx="10152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36" name="文本框 35">
            <a:extLst>
              <a:ext uri="{FF2B5EF4-FFF2-40B4-BE49-F238E27FC236}">
                <a16:creationId xmlns:a16="http://schemas.microsoft.com/office/drawing/2014/main" id="{A018E8CE-892D-6179-3745-627814BD5A62}"/>
              </a:ext>
            </a:extLst>
          </p:cNvPr>
          <p:cNvSpPr txBox="1"/>
          <p:nvPr/>
        </p:nvSpPr>
        <p:spPr>
          <a:xfrm>
            <a:off x="5448038" y="3976704"/>
            <a:ext cx="10152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38" name="文本框 37">
            <a:extLst>
              <a:ext uri="{FF2B5EF4-FFF2-40B4-BE49-F238E27FC236}">
                <a16:creationId xmlns:a16="http://schemas.microsoft.com/office/drawing/2014/main" id="{9A2CDC7A-3CE8-2203-05E3-9A56A40582FF}"/>
              </a:ext>
            </a:extLst>
          </p:cNvPr>
          <p:cNvSpPr txBox="1"/>
          <p:nvPr/>
        </p:nvSpPr>
        <p:spPr>
          <a:xfrm>
            <a:off x="5448038" y="2413293"/>
            <a:ext cx="10152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39" name="文本框 38">
            <a:extLst>
              <a:ext uri="{FF2B5EF4-FFF2-40B4-BE49-F238E27FC236}">
                <a16:creationId xmlns:a16="http://schemas.microsoft.com/office/drawing/2014/main" id="{3215D4E1-8B87-058F-2CE8-94B3D1E4A1AA}"/>
              </a:ext>
            </a:extLst>
          </p:cNvPr>
          <p:cNvSpPr txBox="1"/>
          <p:nvPr/>
        </p:nvSpPr>
        <p:spPr>
          <a:xfrm>
            <a:off x="6535332" y="3976704"/>
            <a:ext cx="10152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43" name="直线箭头连接符 42">
            <a:extLst>
              <a:ext uri="{FF2B5EF4-FFF2-40B4-BE49-F238E27FC236}">
                <a16:creationId xmlns:a16="http://schemas.microsoft.com/office/drawing/2014/main" id="{DFAC665D-C18A-97ED-1F6D-774FC246B262}"/>
              </a:ext>
            </a:extLst>
          </p:cNvPr>
          <p:cNvCxnSpPr>
            <a:cxnSpLocks/>
            <a:stCxn id="18" idx="2"/>
            <a:endCxn id="30" idx="0"/>
          </p:cNvCxnSpPr>
          <p:nvPr/>
        </p:nvCxnSpPr>
        <p:spPr>
          <a:xfrm>
            <a:off x="4863124"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0BC78148-1012-93A0-0FDF-D4CDCB9D0FEF}"/>
              </a:ext>
            </a:extLst>
          </p:cNvPr>
          <p:cNvCxnSpPr>
            <a:cxnSpLocks/>
            <a:stCxn id="30" idx="2"/>
            <a:endCxn id="31" idx="0"/>
          </p:cNvCxnSpPr>
          <p:nvPr/>
        </p:nvCxnSpPr>
        <p:spPr>
          <a:xfrm>
            <a:off x="4863124" y="2767236"/>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2F02EB63-8EAC-764D-0166-AD6D723C1A09}"/>
              </a:ext>
            </a:extLst>
          </p:cNvPr>
          <p:cNvCxnSpPr>
            <a:cxnSpLocks/>
            <a:stCxn id="31" idx="2"/>
            <a:endCxn id="33" idx="0"/>
          </p:cNvCxnSpPr>
          <p:nvPr/>
        </p:nvCxnSpPr>
        <p:spPr>
          <a:xfrm>
            <a:off x="4863124" y="3288373"/>
            <a:ext cx="0" cy="1574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3CC92C56-03ED-BA97-2E23-708A70545A21}"/>
              </a:ext>
            </a:extLst>
          </p:cNvPr>
          <p:cNvCxnSpPr>
            <a:cxnSpLocks/>
            <a:stCxn id="33" idx="2"/>
            <a:endCxn id="35" idx="0"/>
          </p:cNvCxnSpPr>
          <p:nvPr/>
        </p:nvCxnSpPr>
        <p:spPr>
          <a:xfrm>
            <a:off x="4863124" y="3799732"/>
            <a:ext cx="0" cy="1769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a:extLst>
              <a:ext uri="{FF2B5EF4-FFF2-40B4-BE49-F238E27FC236}">
                <a16:creationId xmlns:a16="http://schemas.microsoft.com/office/drawing/2014/main" id="{16A4910D-3384-31EB-D0ED-2D2871D36210}"/>
              </a:ext>
            </a:extLst>
          </p:cNvPr>
          <p:cNvCxnSpPr>
            <a:cxnSpLocks/>
            <a:stCxn id="33" idx="2"/>
            <a:endCxn id="36" idx="0"/>
          </p:cNvCxnSpPr>
          <p:nvPr/>
        </p:nvCxnSpPr>
        <p:spPr>
          <a:xfrm>
            <a:off x="4863124" y="3799732"/>
            <a:ext cx="1092514" cy="1769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2AF02C11-59C2-13E0-B346-1453D4051ED0}"/>
              </a:ext>
            </a:extLst>
          </p:cNvPr>
          <p:cNvCxnSpPr>
            <a:cxnSpLocks/>
            <a:stCxn id="33" idx="2"/>
            <a:endCxn id="39" idx="0"/>
          </p:cNvCxnSpPr>
          <p:nvPr/>
        </p:nvCxnSpPr>
        <p:spPr>
          <a:xfrm>
            <a:off x="4863124" y="3799732"/>
            <a:ext cx="2179808" cy="1769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a:extLst>
              <a:ext uri="{FF2B5EF4-FFF2-40B4-BE49-F238E27FC236}">
                <a16:creationId xmlns:a16="http://schemas.microsoft.com/office/drawing/2014/main" id="{CB04D149-8FC4-A7B8-D376-63A5ED90F4DD}"/>
              </a:ext>
            </a:extLst>
          </p:cNvPr>
          <p:cNvCxnSpPr>
            <a:cxnSpLocks/>
            <a:stCxn id="7" idx="2"/>
            <a:endCxn id="38" idx="0"/>
          </p:cNvCxnSpPr>
          <p:nvPr/>
        </p:nvCxnSpPr>
        <p:spPr>
          <a:xfrm>
            <a:off x="5955638"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a:extLst>
              <a:ext uri="{FF2B5EF4-FFF2-40B4-BE49-F238E27FC236}">
                <a16:creationId xmlns:a16="http://schemas.microsoft.com/office/drawing/2014/main" id="{627E53E7-34AC-B4E2-C890-B6159AB30C73}"/>
              </a:ext>
            </a:extLst>
          </p:cNvPr>
          <p:cNvCxnSpPr>
            <a:cxnSpLocks/>
            <a:stCxn id="8" idx="2"/>
            <a:endCxn id="32" idx="0"/>
          </p:cNvCxnSpPr>
          <p:nvPr/>
        </p:nvCxnSpPr>
        <p:spPr>
          <a:xfrm>
            <a:off x="7042932"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a:extLst>
              <a:ext uri="{FF2B5EF4-FFF2-40B4-BE49-F238E27FC236}">
                <a16:creationId xmlns:a16="http://schemas.microsoft.com/office/drawing/2014/main" id="{5C590A69-A4C2-A106-3424-BDBB473C382B}"/>
              </a:ext>
            </a:extLst>
          </p:cNvPr>
          <p:cNvCxnSpPr>
            <a:cxnSpLocks/>
            <a:stCxn id="38" idx="2"/>
            <a:endCxn id="32" idx="0"/>
          </p:cNvCxnSpPr>
          <p:nvPr/>
        </p:nvCxnSpPr>
        <p:spPr>
          <a:xfrm>
            <a:off x="5955638" y="2767236"/>
            <a:ext cx="1087294" cy="1704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a:extLst>
              <a:ext uri="{FF2B5EF4-FFF2-40B4-BE49-F238E27FC236}">
                <a16:creationId xmlns:a16="http://schemas.microsoft.com/office/drawing/2014/main" id="{F088775B-9F79-8F24-D70F-FC7E60D9EA4D}"/>
              </a:ext>
            </a:extLst>
          </p:cNvPr>
          <p:cNvCxnSpPr>
            <a:cxnSpLocks/>
            <a:stCxn id="32" idx="2"/>
            <a:endCxn id="33" idx="0"/>
          </p:cNvCxnSpPr>
          <p:nvPr/>
        </p:nvCxnSpPr>
        <p:spPr>
          <a:xfrm flipH="1">
            <a:off x="4863124" y="3291665"/>
            <a:ext cx="2179808" cy="1541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4" name="表格 96">
            <a:extLst>
              <a:ext uri="{FF2B5EF4-FFF2-40B4-BE49-F238E27FC236}">
                <a16:creationId xmlns:a16="http://schemas.microsoft.com/office/drawing/2014/main" id="{37605E18-FEB6-B396-913F-59BEB9F3045E}"/>
              </a:ext>
            </a:extLst>
          </p:cNvPr>
          <p:cNvGraphicFramePr>
            <a:graphicFrameLocks noGrp="1"/>
          </p:cNvGraphicFramePr>
          <p:nvPr/>
        </p:nvGraphicFramePr>
        <p:xfrm>
          <a:off x="6255434"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0.492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5691357"/>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0.492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469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6627819"/>
                  </a:ext>
                </a:extLst>
              </a:tr>
            </a:tbl>
          </a:graphicData>
        </a:graphic>
      </p:graphicFrame>
      <p:cxnSp>
        <p:nvCxnSpPr>
          <p:cNvPr id="4" name="直线连接符 3">
            <a:extLst>
              <a:ext uri="{FF2B5EF4-FFF2-40B4-BE49-F238E27FC236}">
                <a16:creationId xmlns:a16="http://schemas.microsoft.com/office/drawing/2014/main" id="{C4D82387-E48A-A3A7-6A03-166EBFBA6657}"/>
              </a:ext>
            </a:extLst>
          </p:cNvPr>
          <p:cNvCxnSpPr>
            <a:cxnSpLocks/>
          </p:cNvCxnSpPr>
          <p:nvPr/>
        </p:nvCxnSpPr>
        <p:spPr>
          <a:xfrm>
            <a:off x="7932839" y="1338308"/>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5" name="文本框 4">
            <a:extLst>
              <a:ext uri="{FF2B5EF4-FFF2-40B4-BE49-F238E27FC236}">
                <a16:creationId xmlns:a16="http://schemas.microsoft.com/office/drawing/2014/main" id="{5C2CB574-128A-F0C3-3C9F-D1C107829303}"/>
              </a:ext>
            </a:extLst>
          </p:cNvPr>
          <p:cNvSpPr txBox="1"/>
          <p:nvPr/>
        </p:nvSpPr>
        <p:spPr>
          <a:xfrm>
            <a:off x="8213958" y="1892156"/>
            <a:ext cx="10152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graphicFrame>
        <p:nvGraphicFramePr>
          <p:cNvPr id="9" name="表格 96">
            <a:extLst>
              <a:ext uri="{FF2B5EF4-FFF2-40B4-BE49-F238E27FC236}">
                <a16:creationId xmlns:a16="http://schemas.microsoft.com/office/drawing/2014/main" id="{05E595AF-E2BC-B9EB-FDCF-9072D42B4080}"/>
              </a:ext>
            </a:extLst>
          </p:cNvPr>
          <p:cNvGraphicFramePr>
            <a:graphicFrameLocks noGrp="1"/>
          </p:cNvGraphicFramePr>
          <p:nvPr/>
        </p:nvGraphicFramePr>
        <p:xfrm>
          <a:off x="8094838"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0.614</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0.492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0.492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bl>
          </a:graphicData>
        </a:graphic>
      </p:graphicFrame>
      <p:cxnSp>
        <p:nvCxnSpPr>
          <p:cNvPr id="14" name="直接箭头连接符 120">
            <a:extLst>
              <a:ext uri="{FF2B5EF4-FFF2-40B4-BE49-F238E27FC236}">
                <a16:creationId xmlns:a16="http://schemas.microsoft.com/office/drawing/2014/main" id="{701816C8-512F-1BCA-BE22-55143426B956}"/>
              </a:ext>
            </a:extLst>
          </p:cNvPr>
          <p:cNvCxnSpPr>
            <a:cxnSpLocks/>
          </p:cNvCxnSpPr>
          <p:nvPr/>
        </p:nvCxnSpPr>
        <p:spPr>
          <a:xfrm>
            <a:off x="9687363" y="5781591"/>
            <a:ext cx="384148" cy="0"/>
          </a:xfrm>
          <a:prstGeom prst="straightConnector1">
            <a:avLst/>
          </a:prstGeom>
          <a:noFill/>
          <a:ln w="50800" cap="flat" cmpd="sng" algn="ctr">
            <a:solidFill>
              <a:schemeClr val="accent6"/>
            </a:solidFill>
            <a:prstDash val="solid"/>
            <a:miter lim="800000"/>
            <a:tailEnd type="triangle"/>
          </a:ln>
          <a:effectLst/>
        </p:spPr>
      </p:cxnSp>
      <p:sp>
        <p:nvSpPr>
          <p:cNvPr id="15" name="圆角矩形 14">
            <a:extLst>
              <a:ext uri="{FF2B5EF4-FFF2-40B4-BE49-F238E27FC236}">
                <a16:creationId xmlns:a16="http://schemas.microsoft.com/office/drawing/2014/main" id="{BBFFD879-D1E2-E6EA-AAF4-82AFA6AD1E43}"/>
              </a:ext>
            </a:extLst>
          </p:cNvPr>
          <p:cNvSpPr/>
          <p:nvPr/>
        </p:nvSpPr>
        <p:spPr>
          <a:xfrm>
            <a:off x="9270424" y="137959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1-CFA</a:t>
            </a:r>
            <a:endParaRPr kumimoji="1" lang="zh-CN" altLang="en-US" b="1" dirty="0">
              <a:solidFill>
                <a:schemeClr val="bg1"/>
              </a:solidFill>
              <a:latin typeface="Inconsolata" panose="020B0609030003000000" pitchFamily="49" charset="0"/>
            </a:endParaRPr>
          </a:p>
        </p:txBody>
      </p:sp>
      <p:sp>
        <p:nvSpPr>
          <p:cNvPr id="16" name="文本框 15">
            <a:extLst>
              <a:ext uri="{FF2B5EF4-FFF2-40B4-BE49-F238E27FC236}">
                <a16:creationId xmlns:a16="http://schemas.microsoft.com/office/drawing/2014/main" id="{7C8D0E9A-F9C9-D4E1-0372-16F1B1AAA10C}"/>
              </a:ext>
            </a:extLst>
          </p:cNvPr>
          <p:cNvSpPr txBox="1"/>
          <p:nvPr/>
        </p:nvSpPr>
        <p:spPr>
          <a:xfrm>
            <a:off x="9306472" y="1892156"/>
            <a:ext cx="10152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7" name="文本框 16">
            <a:extLst>
              <a:ext uri="{FF2B5EF4-FFF2-40B4-BE49-F238E27FC236}">
                <a16:creationId xmlns:a16="http://schemas.microsoft.com/office/drawing/2014/main" id="{2A97BB1B-45D2-134B-85EC-3FF953750331}"/>
              </a:ext>
            </a:extLst>
          </p:cNvPr>
          <p:cNvSpPr txBox="1"/>
          <p:nvPr/>
        </p:nvSpPr>
        <p:spPr>
          <a:xfrm>
            <a:off x="10393766" y="1892156"/>
            <a:ext cx="10152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9" name="文本框 18">
            <a:extLst>
              <a:ext uri="{FF2B5EF4-FFF2-40B4-BE49-F238E27FC236}">
                <a16:creationId xmlns:a16="http://schemas.microsoft.com/office/drawing/2014/main" id="{CE151D1B-B5CB-CFD6-D37A-50BAC9C6F8EA}"/>
              </a:ext>
            </a:extLst>
          </p:cNvPr>
          <p:cNvSpPr txBox="1"/>
          <p:nvPr/>
        </p:nvSpPr>
        <p:spPr>
          <a:xfrm>
            <a:off x="8213958" y="2413293"/>
            <a:ext cx="10152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20" name="文本框 19">
            <a:extLst>
              <a:ext uri="{FF2B5EF4-FFF2-40B4-BE49-F238E27FC236}">
                <a16:creationId xmlns:a16="http://schemas.microsoft.com/office/drawing/2014/main" id="{0D3BCB6F-7DEB-BAD4-D58A-7D0B9CDD9C9C}"/>
              </a:ext>
            </a:extLst>
          </p:cNvPr>
          <p:cNvSpPr txBox="1"/>
          <p:nvPr/>
        </p:nvSpPr>
        <p:spPr>
          <a:xfrm>
            <a:off x="8213958" y="2934430"/>
            <a:ext cx="10152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21" name="文本框 20">
            <a:extLst>
              <a:ext uri="{FF2B5EF4-FFF2-40B4-BE49-F238E27FC236}">
                <a16:creationId xmlns:a16="http://schemas.microsoft.com/office/drawing/2014/main" id="{500F86C3-46E5-D923-148C-1F6BC7976477}"/>
              </a:ext>
            </a:extLst>
          </p:cNvPr>
          <p:cNvSpPr txBox="1"/>
          <p:nvPr/>
        </p:nvSpPr>
        <p:spPr>
          <a:xfrm>
            <a:off x="10393766" y="2937722"/>
            <a:ext cx="10152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g2</a:t>
            </a:r>
            <a:r>
              <a:rPr lang="en-US" altLang="zh-CN" sz="1700" dirty="0"/>
              <a:t>)</a:t>
            </a:r>
            <a:endParaRPr lang="zh-CN" altLang="en-US" sz="1700" dirty="0"/>
          </a:p>
        </p:txBody>
      </p:sp>
      <p:sp>
        <p:nvSpPr>
          <p:cNvPr id="22" name="文本框 21">
            <a:extLst>
              <a:ext uri="{FF2B5EF4-FFF2-40B4-BE49-F238E27FC236}">
                <a16:creationId xmlns:a16="http://schemas.microsoft.com/office/drawing/2014/main" id="{85E50CEE-E375-41E5-23FF-B0BEBB3AFE36}"/>
              </a:ext>
            </a:extLst>
          </p:cNvPr>
          <p:cNvSpPr txBox="1"/>
          <p:nvPr/>
        </p:nvSpPr>
        <p:spPr>
          <a:xfrm>
            <a:off x="8213958" y="3445789"/>
            <a:ext cx="10152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f</a:t>
            </a:r>
            <a:r>
              <a:rPr lang="en-US" altLang="zh-CN" sz="1700" dirty="0"/>
              <a:t>)</a:t>
            </a:r>
            <a:endParaRPr lang="zh-CN" altLang="en-US" sz="1700" dirty="0"/>
          </a:p>
        </p:txBody>
      </p:sp>
      <p:sp>
        <p:nvSpPr>
          <p:cNvPr id="23" name="文本框 22">
            <a:extLst>
              <a:ext uri="{FF2B5EF4-FFF2-40B4-BE49-F238E27FC236}">
                <a16:creationId xmlns:a16="http://schemas.microsoft.com/office/drawing/2014/main" id="{08F6FE22-031C-FAE3-A585-25C7280430C1}"/>
              </a:ext>
            </a:extLst>
          </p:cNvPr>
          <p:cNvSpPr txBox="1"/>
          <p:nvPr/>
        </p:nvSpPr>
        <p:spPr>
          <a:xfrm>
            <a:off x="8213958" y="3976704"/>
            <a:ext cx="10152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25" name="文本框 24">
            <a:extLst>
              <a:ext uri="{FF2B5EF4-FFF2-40B4-BE49-F238E27FC236}">
                <a16:creationId xmlns:a16="http://schemas.microsoft.com/office/drawing/2014/main" id="{B43E8CA9-7524-5C43-3FC7-587407B65027}"/>
              </a:ext>
            </a:extLst>
          </p:cNvPr>
          <p:cNvSpPr txBox="1"/>
          <p:nvPr/>
        </p:nvSpPr>
        <p:spPr>
          <a:xfrm>
            <a:off x="9306472" y="3976704"/>
            <a:ext cx="10152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26" name="文本框 25">
            <a:extLst>
              <a:ext uri="{FF2B5EF4-FFF2-40B4-BE49-F238E27FC236}">
                <a16:creationId xmlns:a16="http://schemas.microsoft.com/office/drawing/2014/main" id="{0CF92752-C86C-6AD6-4803-9437F72DC6F7}"/>
              </a:ext>
            </a:extLst>
          </p:cNvPr>
          <p:cNvSpPr txBox="1"/>
          <p:nvPr/>
        </p:nvSpPr>
        <p:spPr>
          <a:xfrm>
            <a:off x="9306472" y="2413293"/>
            <a:ext cx="10152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27" name="文本框 26">
            <a:extLst>
              <a:ext uri="{FF2B5EF4-FFF2-40B4-BE49-F238E27FC236}">
                <a16:creationId xmlns:a16="http://schemas.microsoft.com/office/drawing/2014/main" id="{836D44AA-2261-2890-CFE2-AE00FDC575D4}"/>
              </a:ext>
            </a:extLst>
          </p:cNvPr>
          <p:cNvSpPr txBox="1"/>
          <p:nvPr/>
        </p:nvSpPr>
        <p:spPr>
          <a:xfrm>
            <a:off x="10393766" y="3976704"/>
            <a:ext cx="10152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28" name="直线箭头连接符 27">
            <a:extLst>
              <a:ext uri="{FF2B5EF4-FFF2-40B4-BE49-F238E27FC236}">
                <a16:creationId xmlns:a16="http://schemas.microsoft.com/office/drawing/2014/main" id="{8B630E3A-4186-9A6A-9A45-F89E10D5AD2A}"/>
              </a:ext>
            </a:extLst>
          </p:cNvPr>
          <p:cNvCxnSpPr>
            <a:cxnSpLocks/>
            <a:stCxn id="5" idx="2"/>
            <a:endCxn id="19" idx="0"/>
          </p:cNvCxnSpPr>
          <p:nvPr/>
        </p:nvCxnSpPr>
        <p:spPr>
          <a:xfrm>
            <a:off x="8721558"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线箭头连接符 28">
            <a:extLst>
              <a:ext uri="{FF2B5EF4-FFF2-40B4-BE49-F238E27FC236}">
                <a16:creationId xmlns:a16="http://schemas.microsoft.com/office/drawing/2014/main" id="{91884AFD-0AE8-103E-4657-9814329ED78F}"/>
              </a:ext>
            </a:extLst>
          </p:cNvPr>
          <p:cNvCxnSpPr>
            <a:cxnSpLocks/>
            <a:stCxn id="19" idx="2"/>
            <a:endCxn id="20" idx="0"/>
          </p:cNvCxnSpPr>
          <p:nvPr/>
        </p:nvCxnSpPr>
        <p:spPr>
          <a:xfrm>
            <a:off x="8721558" y="2767236"/>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线箭头连接符 33">
            <a:extLst>
              <a:ext uri="{FF2B5EF4-FFF2-40B4-BE49-F238E27FC236}">
                <a16:creationId xmlns:a16="http://schemas.microsoft.com/office/drawing/2014/main" id="{18E64F7A-BD24-98A5-5B6F-27E358042CA7}"/>
              </a:ext>
            </a:extLst>
          </p:cNvPr>
          <p:cNvCxnSpPr>
            <a:cxnSpLocks/>
            <a:stCxn id="20" idx="2"/>
            <a:endCxn id="22" idx="0"/>
          </p:cNvCxnSpPr>
          <p:nvPr/>
        </p:nvCxnSpPr>
        <p:spPr>
          <a:xfrm>
            <a:off x="8721558" y="3288373"/>
            <a:ext cx="0" cy="15741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6E00A38A-2A6D-42ED-CD97-CFD65FB8D17B}"/>
              </a:ext>
            </a:extLst>
          </p:cNvPr>
          <p:cNvCxnSpPr>
            <a:cxnSpLocks/>
            <a:stCxn id="22" idx="2"/>
            <a:endCxn id="23" idx="0"/>
          </p:cNvCxnSpPr>
          <p:nvPr/>
        </p:nvCxnSpPr>
        <p:spPr>
          <a:xfrm>
            <a:off x="8721558" y="3799732"/>
            <a:ext cx="0" cy="17697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线箭头连接符 39">
            <a:extLst>
              <a:ext uri="{FF2B5EF4-FFF2-40B4-BE49-F238E27FC236}">
                <a16:creationId xmlns:a16="http://schemas.microsoft.com/office/drawing/2014/main" id="{1BEA7788-DC85-4EAD-3DDD-2CEEB5EE172E}"/>
              </a:ext>
            </a:extLst>
          </p:cNvPr>
          <p:cNvCxnSpPr>
            <a:cxnSpLocks/>
            <a:stCxn id="54" idx="2"/>
            <a:endCxn id="25" idx="0"/>
          </p:cNvCxnSpPr>
          <p:nvPr/>
        </p:nvCxnSpPr>
        <p:spPr>
          <a:xfrm flipH="1">
            <a:off x="9814072" y="3801369"/>
            <a:ext cx="1087294" cy="1753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直线箭头连接符 41">
            <a:extLst>
              <a:ext uri="{FF2B5EF4-FFF2-40B4-BE49-F238E27FC236}">
                <a16:creationId xmlns:a16="http://schemas.microsoft.com/office/drawing/2014/main" id="{70D0AC03-A8D0-0A50-742C-4AA7DB06BCCB}"/>
              </a:ext>
            </a:extLst>
          </p:cNvPr>
          <p:cNvCxnSpPr>
            <a:cxnSpLocks/>
            <a:stCxn id="54" idx="2"/>
            <a:endCxn id="27" idx="0"/>
          </p:cNvCxnSpPr>
          <p:nvPr/>
        </p:nvCxnSpPr>
        <p:spPr>
          <a:xfrm>
            <a:off x="10901366" y="3801369"/>
            <a:ext cx="0" cy="1753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线箭头连接符 43">
            <a:extLst>
              <a:ext uri="{FF2B5EF4-FFF2-40B4-BE49-F238E27FC236}">
                <a16:creationId xmlns:a16="http://schemas.microsoft.com/office/drawing/2014/main" id="{42D5C70C-79FE-47A6-38F5-332B48624F19}"/>
              </a:ext>
            </a:extLst>
          </p:cNvPr>
          <p:cNvCxnSpPr>
            <a:cxnSpLocks/>
            <a:stCxn id="16" idx="2"/>
            <a:endCxn id="26" idx="0"/>
          </p:cNvCxnSpPr>
          <p:nvPr/>
        </p:nvCxnSpPr>
        <p:spPr>
          <a:xfrm>
            <a:off x="9814072"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线箭头连接符 44">
            <a:extLst>
              <a:ext uri="{FF2B5EF4-FFF2-40B4-BE49-F238E27FC236}">
                <a16:creationId xmlns:a16="http://schemas.microsoft.com/office/drawing/2014/main" id="{2154A7AB-EB6B-069A-9882-468DDD3F289B}"/>
              </a:ext>
            </a:extLst>
          </p:cNvPr>
          <p:cNvCxnSpPr>
            <a:cxnSpLocks/>
            <a:stCxn id="17" idx="2"/>
            <a:endCxn id="21" idx="0"/>
          </p:cNvCxnSpPr>
          <p:nvPr/>
        </p:nvCxnSpPr>
        <p:spPr>
          <a:xfrm>
            <a:off x="10901366"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线箭头连接符 45">
            <a:extLst>
              <a:ext uri="{FF2B5EF4-FFF2-40B4-BE49-F238E27FC236}">
                <a16:creationId xmlns:a16="http://schemas.microsoft.com/office/drawing/2014/main" id="{6E368E43-6B9D-69F7-4C62-CD793205280C}"/>
              </a:ext>
            </a:extLst>
          </p:cNvPr>
          <p:cNvCxnSpPr>
            <a:cxnSpLocks/>
            <a:stCxn id="26" idx="2"/>
            <a:endCxn id="52" idx="0"/>
          </p:cNvCxnSpPr>
          <p:nvPr/>
        </p:nvCxnSpPr>
        <p:spPr>
          <a:xfrm>
            <a:off x="9814072" y="2767236"/>
            <a:ext cx="0" cy="1842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2D7DAD1A-94FC-E5DF-F9CC-E6D2A8A4AE7A}"/>
              </a:ext>
            </a:extLst>
          </p:cNvPr>
          <p:cNvCxnSpPr>
            <a:cxnSpLocks/>
            <a:stCxn id="21" idx="2"/>
            <a:endCxn id="54" idx="0"/>
          </p:cNvCxnSpPr>
          <p:nvPr/>
        </p:nvCxnSpPr>
        <p:spPr>
          <a:xfrm>
            <a:off x="10901366" y="3291665"/>
            <a:ext cx="0" cy="1557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49" name="表格 96">
            <a:extLst>
              <a:ext uri="{FF2B5EF4-FFF2-40B4-BE49-F238E27FC236}">
                <a16:creationId xmlns:a16="http://schemas.microsoft.com/office/drawing/2014/main" id="{E9B2FE62-A61F-CF84-6879-27CC9CE30A93}"/>
              </a:ext>
            </a:extLst>
          </p:cNvPr>
          <p:cNvGraphicFramePr>
            <a:graphicFrameLocks noGrp="1"/>
          </p:cNvGraphicFramePr>
          <p:nvPr/>
        </p:nvGraphicFramePr>
        <p:xfrm>
          <a:off x="10113868"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0.492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5691357"/>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0.492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469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6627819"/>
                  </a:ext>
                </a:extLst>
              </a:tr>
            </a:tbl>
          </a:graphicData>
        </a:graphic>
      </p:graphicFrame>
      <p:sp>
        <p:nvSpPr>
          <p:cNvPr id="52" name="文本框 51">
            <a:extLst>
              <a:ext uri="{FF2B5EF4-FFF2-40B4-BE49-F238E27FC236}">
                <a16:creationId xmlns:a16="http://schemas.microsoft.com/office/drawing/2014/main" id="{B372AC31-4C63-7927-4BEE-5F0D8D353030}"/>
              </a:ext>
            </a:extLst>
          </p:cNvPr>
          <p:cNvSpPr txBox="1"/>
          <p:nvPr/>
        </p:nvSpPr>
        <p:spPr>
          <a:xfrm>
            <a:off x="9306472" y="2951470"/>
            <a:ext cx="10152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g1</a:t>
            </a:r>
            <a:r>
              <a:rPr lang="en-US" altLang="zh-CN" sz="1700" dirty="0"/>
              <a:t>)</a:t>
            </a:r>
            <a:endParaRPr lang="zh-CN" altLang="en-US" sz="1700" dirty="0"/>
          </a:p>
        </p:txBody>
      </p:sp>
      <p:sp>
        <p:nvSpPr>
          <p:cNvPr id="54" name="文本框 53">
            <a:extLst>
              <a:ext uri="{FF2B5EF4-FFF2-40B4-BE49-F238E27FC236}">
                <a16:creationId xmlns:a16="http://schemas.microsoft.com/office/drawing/2014/main" id="{1BFABC09-4BD5-31DA-82CE-FFA013A1E42D}"/>
              </a:ext>
            </a:extLst>
          </p:cNvPr>
          <p:cNvSpPr txBox="1"/>
          <p:nvPr/>
        </p:nvSpPr>
        <p:spPr>
          <a:xfrm>
            <a:off x="10393766" y="3447426"/>
            <a:ext cx="10152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g</a:t>
            </a:r>
            <a:r>
              <a:rPr lang="en-US" altLang="zh-CN" sz="1700" dirty="0"/>
              <a:t>)</a:t>
            </a:r>
            <a:endParaRPr lang="zh-CN" altLang="en-US" sz="1700" dirty="0"/>
          </a:p>
        </p:txBody>
      </p:sp>
      <p:cxnSp>
        <p:nvCxnSpPr>
          <p:cNvPr id="57" name="直线箭头连接符 56">
            <a:extLst>
              <a:ext uri="{FF2B5EF4-FFF2-40B4-BE49-F238E27FC236}">
                <a16:creationId xmlns:a16="http://schemas.microsoft.com/office/drawing/2014/main" id="{CFCBB86B-01B3-780B-85A8-A434537524D6}"/>
              </a:ext>
            </a:extLst>
          </p:cNvPr>
          <p:cNvCxnSpPr>
            <a:cxnSpLocks/>
            <a:stCxn id="52" idx="2"/>
            <a:endCxn id="54" idx="0"/>
          </p:cNvCxnSpPr>
          <p:nvPr/>
        </p:nvCxnSpPr>
        <p:spPr>
          <a:xfrm>
            <a:off x="9814072" y="3305413"/>
            <a:ext cx="1087294" cy="1420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0866508A-0A84-3886-0C04-EBBEC70FF276}"/>
              </a:ext>
            </a:extLst>
          </p:cNvPr>
          <p:cNvSpPr txBox="1"/>
          <p:nvPr/>
        </p:nvSpPr>
        <p:spPr>
          <a:xfrm>
            <a:off x="5437813" y="2941014"/>
            <a:ext cx="10152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g1</a:t>
            </a:r>
            <a:r>
              <a:rPr lang="en-US" altLang="zh-CN" sz="1700" dirty="0"/>
              <a:t>)</a:t>
            </a:r>
            <a:endParaRPr lang="zh-CN" altLang="en-US" sz="1700" dirty="0"/>
          </a:p>
        </p:txBody>
      </p:sp>
      <p:sp>
        <p:nvSpPr>
          <p:cNvPr id="11" name="文本框 10">
            <a:extLst>
              <a:ext uri="{FF2B5EF4-FFF2-40B4-BE49-F238E27FC236}">
                <a16:creationId xmlns:a16="http://schemas.microsoft.com/office/drawing/2014/main" id="{E00E87CC-E36D-4EE0-5886-9485F2BA5BAE}"/>
              </a:ext>
            </a:extLst>
          </p:cNvPr>
          <p:cNvSpPr txBox="1"/>
          <p:nvPr/>
        </p:nvSpPr>
        <p:spPr>
          <a:xfrm>
            <a:off x="5448037" y="3445788"/>
            <a:ext cx="1111169"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j</a:t>
            </a:r>
            <a:r>
              <a:rPr lang="en-US" altLang="zh-CN" sz="1700" baseline="-25000" dirty="0">
                <a:latin typeface="Inconsolata" panose="020B0609030003000000" pitchFamily="49" charset="0"/>
              </a:rPr>
              <a:t>g1,g</a:t>
            </a:r>
            <a:r>
              <a:rPr lang="en-US" altLang="zh-CN" sz="1700" dirty="0"/>
              <a:t>)</a:t>
            </a:r>
            <a:endParaRPr lang="zh-CN" altLang="en-US" sz="1700" dirty="0"/>
          </a:p>
        </p:txBody>
      </p:sp>
    </p:spTree>
    <p:extLst>
      <p:ext uri="{BB962C8B-B14F-4D97-AF65-F5344CB8AC3E}">
        <p14:creationId xmlns:p14="http://schemas.microsoft.com/office/powerpoint/2010/main" val="390423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3" end="1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5" end="15"/>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8" end="1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20" end="2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22" end="2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5"/>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3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8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9"/>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7"/>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2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2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26"/>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2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49"/>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2"/>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4"/>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8" grpId="0" animBg="1"/>
      <p:bldP spid="120" grpId="0" animBg="1"/>
      <p:bldP spid="7" grpId="0" animBg="1"/>
      <p:bldP spid="8" grpId="0" animBg="1"/>
      <p:bldP spid="30" grpId="0" animBg="1"/>
      <p:bldP spid="31" grpId="0" animBg="1"/>
      <p:bldP spid="32" grpId="0" animBg="1"/>
      <p:bldP spid="33" grpId="0" animBg="1"/>
      <p:bldP spid="35" grpId="0" animBg="1"/>
      <p:bldP spid="36" grpId="0" animBg="1"/>
      <p:bldP spid="38" grpId="0" animBg="1"/>
      <p:bldP spid="39" grpId="0" animBg="1"/>
      <p:bldP spid="5" grpId="0" animBg="1"/>
      <p:bldP spid="15" grpId="0" animBg="1"/>
      <p:bldP spid="16" grpId="0" animBg="1"/>
      <p:bldP spid="17" grpId="0" animBg="1"/>
      <p:bldP spid="19" grpId="0" animBg="1"/>
      <p:bldP spid="20" grpId="0" animBg="1"/>
      <p:bldP spid="21" grpId="0" animBg="1"/>
      <p:bldP spid="22" grpId="0" animBg="1"/>
      <p:bldP spid="23" grpId="0" animBg="1"/>
      <p:bldP spid="25" grpId="0" animBg="1"/>
      <p:bldP spid="26" grpId="0" animBg="1"/>
      <p:bldP spid="27" grpId="0" animBg="1"/>
      <p:bldP spid="52" grpId="0" animBg="1"/>
      <p:bldP spid="54" grpId="0" animBg="1"/>
      <p:bldP spid="10" grpId="0" animBg="1"/>
      <p:bldP spid="11"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6D3DB-844F-4937-610E-227882640A12}"/>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A Motivating Example</a:t>
            </a:r>
            <a:endParaRPr kumimoji="1" lang="zh-CN" altLang="en-US" dirty="0"/>
          </a:p>
        </p:txBody>
      </p:sp>
      <p:sp>
        <p:nvSpPr>
          <p:cNvPr id="3" name="内容占位符 2">
            <a:extLst>
              <a:ext uri="{FF2B5EF4-FFF2-40B4-BE49-F238E27FC236}">
                <a16:creationId xmlns:a16="http://schemas.microsoft.com/office/drawing/2014/main" id="{548443E5-5579-625D-17C4-1D3FD5F60F8C}"/>
              </a:ext>
            </a:extLst>
          </p:cNvPr>
          <p:cNvSpPr>
            <a:spLocks noGrp="1"/>
          </p:cNvSpPr>
          <p:nvPr>
            <p:ph idx="1"/>
          </p:nvPr>
        </p:nvSpPr>
        <p:spPr>
          <a:xfrm>
            <a:off x="554728" y="1433253"/>
            <a:ext cx="3242459" cy="5424748"/>
          </a:xfrm>
        </p:spPr>
        <p:txBody>
          <a:bodyPr>
            <a:normAutofit fontScale="92500" lnSpcReduction="10000"/>
          </a:bodyPr>
          <a:lstStyle/>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f(){</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 = input1()</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x &lt; 0</a:t>
            </a: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h(x,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y = input2()</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y &lt; 0</a:t>
            </a: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h(y, 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h(</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j){</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Z[10] =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if</a:t>
            </a:r>
            <a:r>
              <a:rPr kumimoji="1" lang="en-US" altLang="zh-CN" sz="1800" dirty="0">
                <a:latin typeface="Inconsolata" panose="020B0609030003000000" pitchFamily="49" charset="0"/>
                <a:cs typeface="Consolas" panose="020B0609020204030204" pitchFamily="49" charset="0"/>
              </a:rPr>
              <a:t>(j ==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 = </a:t>
            </a:r>
            <a:r>
              <a:rPr kumimoji="1" lang="en-US" altLang="zh-CN" sz="1800" dirty="0" err="1">
                <a:latin typeface="Inconsolata" panose="020B0609030003000000" pitchFamily="49" charset="0"/>
                <a:cs typeface="Consolas" panose="020B0609020204030204" pitchFamily="49" charset="0"/>
              </a:rPr>
              <a:t>i</a:t>
            </a: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Z[a] = 1 </a:t>
            </a:r>
            <a:r>
              <a:rPr kumimoji="1" lang="en-US" altLang="zh-CN" sz="1800" dirty="0">
                <a:solidFill>
                  <a:srgbClr val="1A1AFF"/>
                </a:solidFill>
                <a:latin typeface="Inconsolata" panose="020B0609030003000000" pitchFamily="49" charset="0"/>
                <a:cs typeface="Consolas" panose="020B0609020204030204" pitchFamily="49" charset="0"/>
              </a:rPr>
              <a:t>// A1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else</a:t>
            </a: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 = </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c = b</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Z[c] = 2 </a:t>
            </a:r>
            <a:r>
              <a:rPr kumimoji="1" lang="en-US" altLang="zh-CN" sz="1800" dirty="0">
                <a:solidFill>
                  <a:srgbClr val="1A1AFF"/>
                </a:solidFill>
                <a:latin typeface="Inconsolata" panose="020B0609030003000000" pitchFamily="49" charset="0"/>
                <a:cs typeface="Consolas" panose="020B0609020204030204" pitchFamily="49" charset="0"/>
              </a:rPr>
              <a:t>// A2</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p:txBody>
      </p:sp>
      <p:sp>
        <p:nvSpPr>
          <p:cNvPr id="18" name="文本框 17">
            <a:extLst>
              <a:ext uri="{FF2B5EF4-FFF2-40B4-BE49-F238E27FC236}">
                <a16:creationId xmlns:a16="http://schemas.microsoft.com/office/drawing/2014/main" id="{8EFCD7F4-090A-3EFA-FE04-DBF6A166E366}"/>
              </a:ext>
            </a:extLst>
          </p:cNvPr>
          <p:cNvSpPr txBox="1"/>
          <p:nvPr/>
        </p:nvSpPr>
        <p:spPr>
          <a:xfrm>
            <a:off x="4631321" y="1881082"/>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x</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5" name="文本框 24">
            <a:extLst>
              <a:ext uri="{FF2B5EF4-FFF2-40B4-BE49-F238E27FC236}">
                <a16:creationId xmlns:a16="http://schemas.microsoft.com/office/drawing/2014/main" id="{14D8AFD7-661B-A97D-73A4-4997601925B1}"/>
              </a:ext>
            </a:extLst>
          </p:cNvPr>
          <p:cNvSpPr txBox="1"/>
          <p:nvPr/>
        </p:nvSpPr>
        <p:spPr>
          <a:xfrm>
            <a:off x="6088660" y="1881082"/>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y</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6" name="文本框 25">
            <a:extLst>
              <a:ext uri="{FF2B5EF4-FFF2-40B4-BE49-F238E27FC236}">
                <a16:creationId xmlns:a16="http://schemas.microsoft.com/office/drawing/2014/main" id="{4ABD5800-C9D5-BDFF-F236-759B1CBBC966}"/>
              </a:ext>
            </a:extLst>
          </p:cNvPr>
          <p:cNvSpPr txBox="1"/>
          <p:nvPr/>
        </p:nvSpPr>
        <p:spPr>
          <a:xfrm>
            <a:off x="5359285"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i</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7" name="文本框 26">
            <a:extLst>
              <a:ext uri="{FF2B5EF4-FFF2-40B4-BE49-F238E27FC236}">
                <a16:creationId xmlns:a16="http://schemas.microsoft.com/office/drawing/2014/main" id="{6A543CE6-ED76-FE16-947D-4828C044FA38}"/>
              </a:ext>
            </a:extLst>
          </p:cNvPr>
          <p:cNvSpPr txBox="1"/>
          <p:nvPr/>
        </p:nvSpPr>
        <p:spPr>
          <a:xfrm>
            <a:off x="4600051" y="3127956"/>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a</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8" name="文本框 27">
            <a:extLst>
              <a:ext uri="{FF2B5EF4-FFF2-40B4-BE49-F238E27FC236}">
                <a16:creationId xmlns:a16="http://schemas.microsoft.com/office/drawing/2014/main" id="{97259263-72DE-A54A-E08E-43433A4BD007}"/>
              </a:ext>
            </a:extLst>
          </p:cNvPr>
          <p:cNvSpPr txBox="1"/>
          <p:nvPr/>
        </p:nvSpPr>
        <p:spPr>
          <a:xfrm>
            <a:off x="6088660" y="3126905"/>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b</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9" name="文本框 28">
            <a:extLst>
              <a:ext uri="{FF2B5EF4-FFF2-40B4-BE49-F238E27FC236}">
                <a16:creationId xmlns:a16="http://schemas.microsoft.com/office/drawing/2014/main" id="{D045B47E-338A-8E19-63EA-9BD9C95B1A05}"/>
              </a:ext>
            </a:extLst>
          </p:cNvPr>
          <p:cNvSpPr txBox="1"/>
          <p:nvPr/>
        </p:nvSpPr>
        <p:spPr>
          <a:xfrm>
            <a:off x="6088660" y="3818730"/>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c</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0" name="文本框 29">
            <a:extLst>
              <a:ext uri="{FF2B5EF4-FFF2-40B4-BE49-F238E27FC236}">
                <a16:creationId xmlns:a16="http://schemas.microsoft.com/office/drawing/2014/main" id="{54FB09AE-BCA0-0DD8-69BC-5DAADECF95C6}"/>
              </a:ext>
            </a:extLst>
          </p:cNvPr>
          <p:cNvSpPr txBox="1"/>
          <p:nvPr/>
        </p:nvSpPr>
        <p:spPr>
          <a:xfrm>
            <a:off x="8472005" y="1875205"/>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dirty="0"/>
              <a:t>Taint(x)</a:t>
            </a:r>
            <a:endParaRPr lang="zh-CN" altLang="en-US" dirty="0"/>
          </a:p>
        </p:txBody>
      </p:sp>
      <p:sp>
        <p:nvSpPr>
          <p:cNvPr id="31" name="文本框 30">
            <a:extLst>
              <a:ext uri="{FF2B5EF4-FFF2-40B4-BE49-F238E27FC236}">
                <a16:creationId xmlns:a16="http://schemas.microsoft.com/office/drawing/2014/main" id="{F840DB8E-883D-B6C8-3BDC-F2A4DB2DDBD3}"/>
              </a:ext>
            </a:extLst>
          </p:cNvPr>
          <p:cNvSpPr txBox="1"/>
          <p:nvPr/>
        </p:nvSpPr>
        <p:spPr>
          <a:xfrm>
            <a:off x="9929344" y="1875205"/>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dirty="0"/>
              <a:t>Taint(y)</a:t>
            </a:r>
            <a:endParaRPr lang="zh-CN" altLang="en-US" dirty="0"/>
          </a:p>
        </p:txBody>
      </p:sp>
      <p:sp>
        <p:nvSpPr>
          <p:cNvPr id="32" name="文本框 31">
            <a:extLst>
              <a:ext uri="{FF2B5EF4-FFF2-40B4-BE49-F238E27FC236}">
                <a16:creationId xmlns:a16="http://schemas.microsoft.com/office/drawing/2014/main" id="{41E43220-FDFD-3967-9DEF-AD0425A954BB}"/>
              </a:ext>
            </a:extLst>
          </p:cNvPr>
          <p:cNvSpPr txBox="1"/>
          <p:nvPr/>
        </p:nvSpPr>
        <p:spPr>
          <a:xfrm>
            <a:off x="8473357"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i</a:t>
            </a:r>
            <a:r>
              <a:rPr kumimoji="1" lang="en-US" altLang="zh-CN" baseline="-25000" dirty="0">
                <a:latin typeface="Inconsolata" panose="020B0609030003000000" pitchFamily="49" charset="0"/>
                <a:cs typeface="Consolas" panose="020B0609020204030204" pitchFamily="49" charset="0"/>
              </a:rPr>
              <a:t>f</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3" name="文本框 32">
            <a:extLst>
              <a:ext uri="{FF2B5EF4-FFF2-40B4-BE49-F238E27FC236}">
                <a16:creationId xmlns:a16="http://schemas.microsoft.com/office/drawing/2014/main" id="{68E561B9-10C4-7E26-8490-2C392DE1B5C9}"/>
              </a:ext>
            </a:extLst>
          </p:cNvPr>
          <p:cNvSpPr txBox="1"/>
          <p:nvPr/>
        </p:nvSpPr>
        <p:spPr>
          <a:xfrm>
            <a:off x="8473357" y="3132924"/>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cs typeface="Consolas" panose="020B0609020204030204" pitchFamily="49" charset="0"/>
              </a:rPr>
              <a:t>a</a:t>
            </a:r>
            <a:r>
              <a:rPr kumimoji="1" lang="en-US" altLang="zh-CN" baseline="-25000" dirty="0" err="1">
                <a:latin typeface="Inconsolata" panose="020B0609030003000000" pitchFamily="49" charset="0"/>
                <a:cs typeface="Consolas" panose="020B0609020204030204" pitchFamily="49" charset="0"/>
              </a:rPr>
              <a:t>f</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4" name="文本框 33">
            <a:extLst>
              <a:ext uri="{FF2B5EF4-FFF2-40B4-BE49-F238E27FC236}">
                <a16:creationId xmlns:a16="http://schemas.microsoft.com/office/drawing/2014/main" id="{84D7E986-3691-DA26-5331-6F8508D921C4}"/>
              </a:ext>
            </a:extLst>
          </p:cNvPr>
          <p:cNvSpPr txBox="1"/>
          <p:nvPr/>
        </p:nvSpPr>
        <p:spPr>
          <a:xfrm>
            <a:off x="9929344" y="3123820"/>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ea typeface="Linux Biolinum" panose="02000503000000000000" pitchFamily="2" charset="0"/>
                <a:cs typeface="Consolas" panose="020B0609020204030204" pitchFamily="49" charset="0"/>
              </a:rPr>
              <a:t>b</a:t>
            </a:r>
            <a:r>
              <a:rPr kumimoji="1" lang="en-US" altLang="zh-CN" baseline="-25000" dirty="0" err="1">
                <a:latin typeface="Inconsolata" panose="020B0609030003000000" pitchFamily="49" charset="0"/>
                <a:ea typeface="Linux Biolinum" panose="02000503000000000000" pitchFamily="2"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5" name="文本框 34">
            <a:extLst>
              <a:ext uri="{FF2B5EF4-FFF2-40B4-BE49-F238E27FC236}">
                <a16:creationId xmlns:a16="http://schemas.microsoft.com/office/drawing/2014/main" id="{71921B54-40CB-50E4-AA64-0C73F65E0938}"/>
              </a:ext>
            </a:extLst>
          </p:cNvPr>
          <p:cNvSpPr txBox="1"/>
          <p:nvPr/>
        </p:nvSpPr>
        <p:spPr>
          <a:xfrm>
            <a:off x="9929344" y="3786134"/>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Consolas" panose="020B0609020204030204" pitchFamily="49" charset="0"/>
                <a:ea typeface="Linux Biolinum" panose="02000503000000000000" pitchFamily="2" charset="0"/>
                <a:cs typeface="Consolas" panose="020B0609020204030204" pitchFamily="49" charset="0"/>
              </a:rPr>
              <a:t>c</a:t>
            </a:r>
            <a:r>
              <a:rPr kumimoji="1" lang="en-US" altLang="zh-CN" baseline="-25000" dirty="0">
                <a:latin typeface="Consolas" panose="020B0609020204030204" pitchFamily="49" charset="0"/>
                <a:ea typeface="Linux Biolinum" panose="02000503000000000000" pitchFamily="2"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6" name="文本框 35">
            <a:extLst>
              <a:ext uri="{FF2B5EF4-FFF2-40B4-BE49-F238E27FC236}">
                <a16:creationId xmlns:a16="http://schemas.microsoft.com/office/drawing/2014/main" id="{9D6C63AA-B7BA-0578-E774-CB15E4B0F356}"/>
              </a:ext>
            </a:extLst>
          </p:cNvPr>
          <p:cNvSpPr txBox="1"/>
          <p:nvPr/>
        </p:nvSpPr>
        <p:spPr>
          <a:xfrm>
            <a:off x="9929344"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cs typeface="Consolas" panose="020B0609020204030204" pitchFamily="49" charset="0"/>
              </a:rPr>
              <a:t>i</a:t>
            </a:r>
            <a:r>
              <a:rPr kumimoji="1" lang="en-US" altLang="zh-CN" baseline="-25000" dirty="0" err="1">
                <a:latin typeface="Inconsolata" panose="020B0609030003000000" pitchFamily="49"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40" name="文本框 39">
            <a:extLst>
              <a:ext uri="{FF2B5EF4-FFF2-40B4-BE49-F238E27FC236}">
                <a16:creationId xmlns:a16="http://schemas.microsoft.com/office/drawing/2014/main" id="{2BD9094A-9A00-F9A8-EB63-64769D300C2D}"/>
              </a:ext>
            </a:extLst>
          </p:cNvPr>
          <p:cNvSpPr txBox="1"/>
          <p:nvPr/>
        </p:nvSpPr>
        <p:spPr>
          <a:xfrm>
            <a:off x="4600051" y="3831554"/>
            <a:ext cx="1143758" cy="369332"/>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A1</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42" name="文本框 41">
            <a:extLst>
              <a:ext uri="{FF2B5EF4-FFF2-40B4-BE49-F238E27FC236}">
                <a16:creationId xmlns:a16="http://schemas.microsoft.com/office/drawing/2014/main" id="{4AD1FF46-6395-14E8-C5AE-792E93C61986}"/>
              </a:ext>
            </a:extLst>
          </p:cNvPr>
          <p:cNvSpPr txBox="1"/>
          <p:nvPr/>
        </p:nvSpPr>
        <p:spPr>
          <a:xfrm>
            <a:off x="6088660" y="4453367"/>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A2</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19" name="直线箭头连接符 18">
            <a:extLst>
              <a:ext uri="{FF2B5EF4-FFF2-40B4-BE49-F238E27FC236}">
                <a16:creationId xmlns:a16="http://schemas.microsoft.com/office/drawing/2014/main" id="{B8E5C01A-4680-3D02-DB36-FBEFD2D77A2D}"/>
              </a:ext>
            </a:extLst>
          </p:cNvPr>
          <p:cNvCxnSpPr>
            <a:cxnSpLocks/>
            <a:stCxn id="18" idx="2"/>
            <a:endCxn id="26" idx="0"/>
          </p:cNvCxnSpPr>
          <p:nvPr/>
        </p:nvCxnSpPr>
        <p:spPr>
          <a:xfrm>
            <a:off x="5203200" y="2250414"/>
            <a:ext cx="727964" cy="262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0BFD154C-AFD1-F4D4-376B-98EE0354D8BA}"/>
              </a:ext>
            </a:extLst>
          </p:cNvPr>
          <p:cNvCxnSpPr>
            <a:cxnSpLocks/>
            <a:stCxn id="25" idx="2"/>
            <a:endCxn id="26" idx="0"/>
          </p:cNvCxnSpPr>
          <p:nvPr/>
        </p:nvCxnSpPr>
        <p:spPr>
          <a:xfrm flipH="1">
            <a:off x="5931164" y="2250414"/>
            <a:ext cx="729375" cy="262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D282BFAE-B3F2-14AB-E374-60FCB4DED216}"/>
              </a:ext>
            </a:extLst>
          </p:cNvPr>
          <p:cNvCxnSpPr>
            <a:cxnSpLocks/>
            <a:stCxn id="26" idx="2"/>
            <a:endCxn id="27" idx="0"/>
          </p:cNvCxnSpPr>
          <p:nvPr/>
        </p:nvCxnSpPr>
        <p:spPr>
          <a:xfrm flipH="1">
            <a:off x="5171930" y="2882403"/>
            <a:ext cx="759234" cy="2455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DEC98904-893E-BE41-897A-32261AD9B95D}"/>
              </a:ext>
            </a:extLst>
          </p:cNvPr>
          <p:cNvCxnSpPr>
            <a:cxnSpLocks/>
            <a:stCxn id="26" idx="2"/>
            <a:endCxn id="28" idx="0"/>
          </p:cNvCxnSpPr>
          <p:nvPr/>
        </p:nvCxnSpPr>
        <p:spPr>
          <a:xfrm>
            <a:off x="5931164" y="2882403"/>
            <a:ext cx="729375" cy="2445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8D2FCEAE-3752-780E-0981-735A82E6533E}"/>
              </a:ext>
            </a:extLst>
          </p:cNvPr>
          <p:cNvCxnSpPr>
            <a:cxnSpLocks/>
            <a:stCxn id="27" idx="2"/>
            <a:endCxn id="40" idx="0"/>
          </p:cNvCxnSpPr>
          <p:nvPr/>
        </p:nvCxnSpPr>
        <p:spPr>
          <a:xfrm>
            <a:off x="5171930" y="3497288"/>
            <a:ext cx="0" cy="3342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a:extLst>
              <a:ext uri="{FF2B5EF4-FFF2-40B4-BE49-F238E27FC236}">
                <a16:creationId xmlns:a16="http://schemas.microsoft.com/office/drawing/2014/main" id="{B427DA73-6553-11E6-120B-AE3CC85D20D8}"/>
              </a:ext>
            </a:extLst>
          </p:cNvPr>
          <p:cNvCxnSpPr>
            <a:cxnSpLocks/>
            <a:stCxn id="28" idx="2"/>
            <a:endCxn id="29" idx="0"/>
          </p:cNvCxnSpPr>
          <p:nvPr/>
        </p:nvCxnSpPr>
        <p:spPr>
          <a:xfrm>
            <a:off x="6660539" y="3496237"/>
            <a:ext cx="0" cy="3224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80E945AB-EF3F-86FF-F55B-E8364F4BF8B1}"/>
              </a:ext>
            </a:extLst>
          </p:cNvPr>
          <p:cNvCxnSpPr>
            <a:cxnSpLocks/>
            <a:stCxn id="29" idx="2"/>
            <a:endCxn id="42" idx="0"/>
          </p:cNvCxnSpPr>
          <p:nvPr/>
        </p:nvCxnSpPr>
        <p:spPr>
          <a:xfrm>
            <a:off x="6660539" y="4188062"/>
            <a:ext cx="0" cy="2653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EA027965-78FE-6181-E02E-9A7578F17656}"/>
              </a:ext>
            </a:extLst>
          </p:cNvPr>
          <p:cNvSpPr txBox="1"/>
          <p:nvPr/>
        </p:nvSpPr>
        <p:spPr>
          <a:xfrm>
            <a:off x="8470847" y="3752777"/>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A1</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73" name="文本框 72">
            <a:extLst>
              <a:ext uri="{FF2B5EF4-FFF2-40B4-BE49-F238E27FC236}">
                <a16:creationId xmlns:a16="http://schemas.microsoft.com/office/drawing/2014/main" id="{C6189FD3-C34E-97D6-C1E1-204D6BE427DC}"/>
              </a:ext>
            </a:extLst>
          </p:cNvPr>
          <p:cNvSpPr txBox="1"/>
          <p:nvPr/>
        </p:nvSpPr>
        <p:spPr>
          <a:xfrm>
            <a:off x="9929344" y="4448449"/>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A2</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74" name="直线箭头连接符 73">
            <a:extLst>
              <a:ext uri="{FF2B5EF4-FFF2-40B4-BE49-F238E27FC236}">
                <a16:creationId xmlns:a16="http://schemas.microsoft.com/office/drawing/2014/main" id="{22DF0012-2698-BFE2-194C-D4D38216B0C9}"/>
              </a:ext>
            </a:extLst>
          </p:cNvPr>
          <p:cNvCxnSpPr>
            <a:cxnSpLocks/>
            <a:stCxn id="30" idx="2"/>
            <a:endCxn id="32" idx="0"/>
          </p:cNvCxnSpPr>
          <p:nvPr/>
        </p:nvCxnSpPr>
        <p:spPr>
          <a:xfrm>
            <a:off x="9043884" y="2244537"/>
            <a:ext cx="1352" cy="2685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0302EE46-CB31-0668-AE6E-1D8E4B256A8B}"/>
              </a:ext>
            </a:extLst>
          </p:cNvPr>
          <p:cNvCxnSpPr>
            <a:cxnSpLocks/>
            <a:stCxn id="32" idx="2"/>
            <a:endCxn id="33" idx="0"/>
          </p:cNvCxnSpPr>
          <p:nvPr/>
        </p:nvCxnSpPr>
        <p:spPr>
          <a:xfrm>
            <a:off x="9045236" y="2882403"/>
            <a:ext cx="0" cy="2505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a:extLst>
              <a:ext uri="{FF2B5EF4-FFF2-40B4-BE49-F238E27FC236}">
                <a16:creationId xmlns:a16="http://schemas.microsoft.com/office/drawing/2014/main" id="{C8825991-070F-249D-C20E-EBC8CD19D5B4}"/>
              </a:ext>
            </a:extLst>
          </p:cNvPr>
          <p:cNvCxnSpPr>
            <a:cxnSpLocks/>
            <a:stCxn id="33" idx="2"/>
            <a:endCxn id="72" idx="0"/>
          </p:cNvCxnSpPr>
          <p:nvPr/>
        </p:nvCxnSpPr>
        <p:spPr>
          <a:xfrm flipH="1">
            <a:off x="9042726" y="3502256"/>
            <a:ext cx="2510" cy="2505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336F2D26-6C2C-1EA8-DA6C-898AA31592AB}"/>
              </a:ext>
            </a:extLst>
          </p:cNvPr>
          <p:cNvCxnSpPr>
            <a:cxnSpLocks/>
            <a:stCxn id="31" idx="2"/>
            <a:endCxn id="36" idx="0"/>
          </p:cNvCxnSpPr>
          <p:nvPr/>
        </p:nvCxnSpPr>
        <p:spPr>
          <a:xfrm>
            <a:off x="10501223" y="2244537"/>
            <a:ext cx="0" cy="2685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a:extLst>
              <a:ext uri="{FF2B5EF4-FFF2-40B4-BE49-F238E27FC236}">
                <a16:creationId xmlns:a16="http://schemas.microsoft.com/office/drawing/2014/main" id="{038D12CB-5AB6-55E7-1062-C3249D8969D6}"/>
              </a:ext>
            </a:extLst>
          </p:cNvPr>
          <p:cNvCxnSpPr>
            <a:cxnSpLocks/>
            <a:stCxn id="36" idx="2"/>
            <a:endCxn id="34" idx="0"/>
          </p:cNvCxnSpPr>
          <p:nvPr/>
        </p:nvCxnSpPr>
        <p:spPr>
          <a:xfrm>
            <a:off x="10501223" y="2882403"/>
            <a:ext cx="0" cy="241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a:extLst>
              <a:ext uri="{FF2B5EF4-FFF2-40B4-BE49-F238E27FC236}">
                <a16:creationId xmlns:a16="http://schemas.microsoft.com/office/drawing/2014/main" id="{A0708B2D-D019-5164-F099-7734E76BEEB0}"/>
              </a:ext>
            </a:extLst>
          </p:cNvPr>
          <p:cNvCxnSpPr>
            <a:cxnSpLocks/>
            <a:stCxn id="34" idx="2"/>
            <a:endCxn id="35" idx="0"/>
          </p:cNvCxnSpPr>
          <p:nvPr/>
        </p:nvCxnSpPr>
        <p:spPr>
          <a:xfrm>
            <a:off x="10501223" y="3493152"/>
            <a:ext cx="0" cy="2929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2595859E-C777-92E5-29C0-F3AAB9397088}"/>
              </a:ext>
            </a:extLst>
          </p:cNvPr>
          <p:cNvCxnSpPr>
            <a:cxnSpLocks/>
            <a:stCxn id="35" idx="2"/>
            <a:endCxn id="73" idx="0"/>
          </p:cNvCxnSpPr>
          <p:nvPr/>
        </p:nvCxnSpPr>
        <p:spPr>
          <a:xfrm>
            <a:off x="10501223" y="4155466"/>
            <a:ext cx="0" cy="2929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6" name="表格 96">
            <a:extLst>
              <a:ext uri="{FF2B5EF4-FFF2-40B4-BE49-F238E27FC236}">
                <a16:creationId xmlns:a16="http://schemas.microsoft.com/office/drawing/2014/main" id="{91252D9F-6C29-A61D-3AAB-B8B29551774D}"/>
              </a:ext>
            </a:extLst>
          </p:cNvPr>
          <p:cNvGraphicFramePr>
            <a:graphicFrameLocks noGrp="1"/>
          </p:cNvGraphicFramePr>
          <p:nvPr/>
        </p:nvGraphicFramePr>
        <p:xfrm>
          <a:off x="4113474"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0.614</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0.492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graphicFrame>
        <p:nvGraphicFramePr>
          <p:cNvPr id="101" name="表格 96">
            <a:extLst>
              <a:ext uri="{FF2B5EF4-FFF2-40B4-BE49-F238E27FC236}">
                <a16:creationId xmlns:a16="http://schemas.microsoft.com/office/drawing/2014/main" id="{2734A30E-1327-9033-4B67-12B3DE4B2D7E}"/>
              </a:ext>
            </a:extLst>
          </p:cNvPr>
          <p:cNvGraphicFramePr>
            <a:graphicFrameLocks noGrp="1"/>
          </p:cNvGraphicFramePr>
          <p:nvPr/>
        </p:nvGraphicFramePr>
        <p:xfrm>
          <a:off x="6130653"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57632">
                <a:tc>
                  <a:txBody>
                    <a:bodyPr/>
                    <a:lstStyle/>
                    <a:p>
                      <a:pPr algn="ctr"/>
                      <a:r>
                        <a:rPr lang="en-US" altLang="zh-CN" sz="1600"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Prob.</a:t>
                      </a:r>
                      <a:endParaRPr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Biolinum" panose="02000503000000000000" pitchFamily="2" charset="0"/>
                          <a:cs typeface="Linux Biolinum" panose="02000503000000000000" pitchFamily="2" charset="0"/>
                        </a:rPr>
                        <a:t>Alarm</a:t>
                      </a:r>
                      <a:endParaRPr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2960154723"/>
                  </a:ext>
                </a:extLst>
              </a:tr>
              <a:tr h="157632">
                <a:tc>
                  <a:txBody>
                    <a:bodyPr/>
                    <a:lstStyle/>
                    <a:p>
                      <a:pPr algn="ctr"/>
                      <a:r>
                        <a:rPr lang="en-US" altLang="zh-CN" sz="1600" b="1" u="sng" dirty="0">
                          <a:solidFill>
                            <a:schemeClr val="accent6"/>
                          </a:solidFill>
                          <a:latin typeface="Linux Libertine" panose="02000503000000000000" pitchFamily="2" charset="0"/>
                          <a:ea typeface="Linux Libertine" panose="02000503000000000000" pitchFamily="2" charset="0"/>
                          <a:cs typeface="Linux Libertine" panose="02000503000000000000" pitchFamily="2" charset="0"/>
                        </a:rPr>
                        <a:t>0.512</a:t>
                      </a:r>
                      <a:endParaRPr lang="zh-CN" altLang="en-US" sz="1600" b="1" u="sng" dirty="0">
                        <a:solidFill>
                          <a:schemeClr val="accent6"/>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776004"/>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graphicFrame>
        <p:nvGraphicFramePr>
          <p:cNvPr id="102" name="表格 96">
            <a:extLst>
              <a:ext uri="{FF2B5EF4-FFF2-40B4-BE49-F238E27FC236}">
                <a16:creationId xmlns:a16="http://schemas.microsoft.com/office/drawing/2014/main" id="{6322F9AC-75CE-C415-8215-F3C566A0FB5D}"/>
              </a:ext>
            </a:extLst>
          </p:cNvPr>
          <p:cNvGraphicFramePr>
            <a:graphicFrameLocks noGrp="1"/>
          </p:cNvGraphicFramePr>
          <p:nvPr/>
        </p:nvGraphicFramePr>
        <p:xfrm>
          <a:off x="8049172"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0.512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8504999"/>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graphicFrame>
        <p:nvGraphicFramePr>
          <p:cNvPr id="103" name="表格 96">
            <a:extLst>
              <a:ext uri="{FF2B5EF4-FFF2-40B4-BE49-F238E27FC236}">
                <a16:creationId xmlns:a16="http://schemas.microsoft.com/office/drawing/2014/main" id="{D07BC787-57DC-5A29-DADC-E1DA0A2450BE}"/>
              </a:ext>
            </a:extLst>
          </p:cNvPr>
          <p:cNvGraphicFramePr>
            <a:graphicFrameLocks noGrp="1"/>
          </p:cNvGraphicFramePr>
          <p:nvPr/>
        </p:nvGraphicFramePr>
        <p:xfrm>
          <a:off x="10072619"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2960154723"/>
                  </a:ext>
                </a:extLst>
              </a:tr>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244645">
                <a:tc>
                  <a:txBody>
                    <a:bodyPr/>
                    <a:lstStyle/>
                    <a:p>
                      <a:pPr algn="ctr"/>
                      <a:r>
                        <a:rPr lang="en-US" altLang="zh-CN" sz="1600" b="1" u="sng"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b="1" u="sng" dirty="0">
                        <a:solidFill>
                          <a:srgbClr val="FF000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9001954"/>
                  </a:ext>
                </a:extLst>
              </a:tr>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cxnSp>
        <p:nvCxnSpPr>
          <p:cNvPr id="104" name="曲线连接符 103">
            <a:extLst>
              <a:ext uri="{FF2B5EF4-FFF2-40B4-BE49-F238E27FC236}">
                <a16:creationId xmlns:a16="http://schemas.microsoft.com/office/drawing/2014/main" id="{6A55BDAC-0104-789A-F6A0-14218009014D}"/>
              </a:ext>
            </a:extLst>
          </p:cNvPr>
          <p:cNvCxnSpPr>
            <a:cxnSpLocks/>
            <a:stCxn id="40" idx="2"/>
            <a:endCxn id="42" idx="1"/>
          </p:cNvCxnSpPr>
          <p:nvPr/>
        </p:nvCxnSpPr>
        <p:spPr>
          <a:xfrm rot="16200000" flipH="1">
            <a:off x="5411722" y="3961094"/>
            <a:ext cx="437147" cy="916730"/>
          </a:xfrm>
          <a:prstGeom prst="curvedConnector2">
            <a:avLst/>
          </a:prstGeom>
          <a:ln w="38100">
            <a:solidFill>
              <a:schemeClr val="accent6"/>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11" name="直接箭头连接符 120">
            <a:extLst>
              <a:ext uri="{FF2B5EF4-FFF2-40B4-BE49-F238E27FC236}">
                <a16:creationId xmlns:a16="http://schemas.microsoft.com/office/drawing/2014/main" id="{8FE0B843-AEFD-3D1A-0617-42276343ECCF}"/>
              </a:ext>
            </a:extLst>
          </p:cNvPr>
          <p:cNvCxnSpPr>
            <a:cxnSpLocks/>
          </p:cNvCxnSpPr>
          <p:nvPr/>
        </p:nvCxnSpPr>
        <p:spPr>
          <a:xfrm>
            <a:off x="5690300" y="5953993"/>
            <a:ext cx="384148" cy="0"/>
          </a:xfrm>
          <a:prstGeom prst="straightConnector1">
            <a:avLst/>
          </a:prstGeom>
          <a:noFill/>
          <a:ln w="50800" cap="flat" cmpd="sng" algn="ctr">
            <a:solidFill>
              <a:schemeClr val="accent6"/>
            </a:solidFill>
            <a:prstDash val="solid"/>
            <a:miter lim="800000"/>
            <a:tailEnd type="triangle"/>
          </a:ln>
          <a:effectLst/>
        </p:spPr>
      </p:cxnSp>
      <p:cxnSp>
        <p:nvCxnSpPr>
          <p:cNvPr id="113" name="直接箭头连接符 120">
            <a:extLst>
              <a:ext uri="{FF2B5EF4-FFF2-40B4-BE49-F238E27FC236}">
                <a16:creationId xmlns:a16="http://schemas.microsoft.com/office/drawing/2014/main" id="{56567BEB-A34E-87A1-FECD-9CFE0B2029A8}"/>
              </a:ext>
            </a:extLst>
          </p:cNvPr>
          <p:cNvCxnSpPr>
            <a:cxnSpLocks/>
          </p:cNvCxnSpPr>
          <p:nvPr/>
        </p:nvCxnSpPr>
        <p:spPr>
          <a:xfrm>
            <a:off x="9637343" y="5926301"/>
            <a:ext cx="384148" cy="0"/>
          </a:xfrm>
          <a:prstGeom prst="straightConnector1">
            <a:avLst/>
          </a:prstGeom>
          <a:noFill/>
          <a:ln w="50800" cap="flat" cmpd="sng" algn="ctr">
            <a:solidFill>
              <a:schemeClr val="accent6"/>
            </a:solidFill>
            <a:prstDash val="solid"/>
            <a:miter lim="800000"/>
            <a:tailEnd type="triangle"/>
          </a:ln>
          <a:effectLst/>
        </p:spPr>
      </p:cxnSp>
      <p:cxnSp>
        <p:nvCxnSpPr>
          <p:cNvPr id="115" name="直线连接符 114">
            <a:extLst>
              <a:ext uri="{FF2B5EF4-FFF2-40B4-BE49-F238E27FC236}">
                <a16:creationId xmlns:a16="http://schemas.microsoft.com/office/drawing/2014/main" id="{E2BC93E8-A3EB-2CFE-075D-1CF835DD8433}"/>
              </a:ext>
            </a:extLst>
          </p:cNvPr>
          <p:cNvCxnSpPr>
            <a:cxnSpLocks/>
          </p:cNvCxnSpPr>
          <p:nvPr/>
        </p:nvCxnSpPr>
        <p:spPr>
          <a:xfrm>
            <a:off x="7807579" y="1322605"/>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cxnSp>
        <p:nvCxnSpPr>
          <p:cNvPr id="117" name="直线连接符 116">
            <a:extLst>
              <a:ext uri="{FF2B5EF4-FFF2-40B4-BE49-F238E27FC236}">
                <a16:creationId xmlns:a16="http://schemas.microsoft.com/office/drawing/2014/main" id="{0BF7FD79-D62C-862A-09CA-AE212A8BC051}"/>
              </a:ext>
            </a:extLst>
          </p:cNvPr>
          <p:cNvCxnSpPr>
            <a:cxnSpLocks/>
          </p:cNvCxnSpPr>
          <p:nvPr/>
        </p:nvCxnSpPr>
        <p:spPr>
          <a:xfrm>
            <a:off x="3864501" y="1338309"/>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121" name="圆角矩形 120">
            <a:extLst>
              <a:ext uri="{FF2B5EF4-FFF2-40B4-BE49-F238E27FC236}">
                <a16:creationId xmlns:a16="http://schemas.microsoft.com/office/drawing/2014/main" id="{4BE7200C-8577-67F4-5EC5-FA8D100F1D8A}"/>
              </a:ext>
            </a:extLst>
          </p:cNvPr>
          <p:cNvSpPr/>
          <p:nvPr/>
        </p:nvSpPr>
        <p:spPr>
          <a:xfrm>
            <a:off x="8417406" y="1354276"/>
            <a:ext cx="2728843"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Context-sensitive on </a:t>
            </a:r>
            <a:r>
              <a:rPr kumimoji="1" lang="en-US" altLang="zh-CN" b="1" dirty="0">
                <a:solidFill>
                  <a:schemeClr val="bg1"/>
                </a:solidFill>
                <a:latin typeface="Inconsolata" panose="020B0609030003000000" pitchFamily="49" charset="0"/>
              </a:rPr>
              <a:t>h</a:t>
            </a:r>
            <a:endParaRPr kumimoji="1" lang="zh-CN" altLang="en-US" b="1" dirty="0">
              <a:solidFill>
                <a:schemeClr val="bg1"/>
              </a:solidFill>
              <a:latin typeface="Inconsolata" panose="020B0609030003000000" pitchFamily="49" charset="0"/>
            </a:endParaRPr>
          </a:p>
        </p:txBody>
      </p:sp>
      <p:sp>
        <p:nvSpPr>
          <p:cNvPr id="4" name="下箭头 3">
            <a:extLst>
              <a:ext uri="{FF2B5EF4-FFF2-40B4-BE49-F238E27FC236}">
                <a16:creationId xmlns:a16="http://schemas.microsoft.com/office/drawing/2014/main" id="{31017583-AD3D-20A1-D6FF-536E70A50E60}"/>
              </a:ext>
            </a:extLst>
          </p:cNvPr>
          <p:cNvSpPr/>
          <p:nvPr/>
        </p:nvSpPr>
        <p:spPr>
          <a:xfrm rot="10800000">
            <a:off x="7315625" y="4433112"/>
            <a:ext cx="299499" cy="410146"/>
          </a:xfrm>
          <a:prstGeom prst="down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 name="曲线连接符 4">
            <a:extLst>
              <a:ext uri="{FF2B5EF4-FFF2-40B4-BE49-F238E27FC236}">
                <a16:creationId xmlns:a16="http://schemas.microsoft.com/office/drawing/2014/main" id="{C037D769-87B0-937B-383F-2701559762FB}"/>
              </a:ext>
            </a:extLst>
          </p:cNvPr>
          <p:cNvCxnSpPr>
            <a:cxnSpLocks/>
            <a:stCxn id="72" idx="2"/>
            <a:endCxn id="73" idx="1"/>
          </p:cNvCxnSpPr>
          <p:nvPr/>
        </p:nvCxnSpPr>
        <p:spPr>
          <a:xfrm rot="16200000" flipH="1">
            <a:off x="9230532" y="3934303"/>
            <a:ext cx="511006" cy="886618"/>
          </a:xfrm>
          <a:prstGeom prst="curvedConnector2">
            <a:avLst/>
          </a:prstGeom>
          <a:ln w="38100">
            <a:solidFill>
              <a:srgbClr val="FF0000"/>
            </a:solidFill>
            <a:prstDash val="sysDot"/>
            <a:tailEnd type="triangle"/>
          </a:ln>
        </p:spPr>
        <p:style>
          <a:lnRef idx="1">
            <a:schemeClr val="dk1"/>
          </a:lnRef>
          <a:fillRef idx="0">
            <a:schemeClr val="dk1"/>
          </a:fillRef>
          <a:effectRef idx="0">
            <a:schemeClr val="dk1"/>
          </a:effectRef>
          <a:fontRef idx="minor">
            <a:schemeClr val="tx1"/>
          </a:fontRef>
        </p:style>
      </p:cxnSp>
      <p:pic>
        <p:nvPicPr>
          <p:cNvPr id="9" name="图形 8" descr="关闭 纯色填充">
            <a:extLst>
              <a:ext uri="{FF2B5EF4-FFF2-40B4-BE49-F238E27FC236}">
                <a16:creationId xmlns:a16="http://schemas.microsoft.com/office/drawing/2014/main" id="{5296F709-8675-0CFF-38EF-DA53161B8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42243" y="4368823"/>
            <a:ext cx="395080" cy="395080"/>
          </a:xfrm>
          <a:prstGeom prst="rect">
            <a:avLst/>
          </a:prstGeom>
        </p:spPr>
      </p:pic>
      <p:sp>
        <p:nvSpPr>
          <p:cNvPr id="6" name="圆角矩形 5">
            <a:extLst>
              <a:ext uri="{FF2B5EF4-FFF2-40B4-BE49-F238E27FC236}">
                <a16:creationId xmlns:a16="http://schemas.microsoft.com/office/drawing/2014/main" id="{6464141D-FF4D-8FB5-59AC-5987EC7B46DD}"/>
              </a:ext>
            </a:extLst>
          </p:cNvPr>
          <p:cNvSpPr/>
          <p:nvPr/>
        </p:nvSpPr>
        <p:spPr>
          <a:xfrm>
            <a:off x="4445635" y="1354276"/>
            <a:ext cx="2971058"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Context-insensitive on</a:t>
            </a:r>
            <a:r>
              <a:rPr kumimoji="1" lang="en-US" altLang="zh-CN" b="1" dirty="0">
                <a:solidFill>
                  <a:schemeClr val="bg1"/>
                </a:solidFill>
                <a:latin typeface="Linux Biolinum" panose="02000503000000000000" pitchFamily="2" charset="0"/>
                <a:ea typeface="Linux Biolinum" panose="02000503000000000000" pitchFamily="2" charset="0"/>
                <a:cs typeface="Linux Biolinum" panose="02000503000000000000" pitchFamily="2" charset="0"/>
              </a:rPr>
              <a:t> </a:t>
            </a:r>
            <a:r>
              <a:rPr kumimoji="1" lang="en-US" altLang="zh-CN" b="1" dirty="0">
                <a:solidFill>
                  <a:schemeClr val="bg1"/>
                </a:solidFill>
                <a:latin typeface="Inconsolata" panose="020B0609030003000000" pitchFamily="49" charset="0"/>
              </a:rPr>
              <a:t>h</a:t>
            </a:r>
            <a:endParaRPr kumimoji="1" lang="zh-CN" altLang="en-US" b="1" dirty="0">
              <a:solidFill>
                <a:schemeClr val="bg1"/>
              </a:solidFill>
              <a:latin typeface="Inconsolata" panose="020B0609030003000000" pitchFamily="49" charset="0"/>
            </a:endParaRPr>
          </a:p>
        </p:txBody>
      </p:sp>
      <p:sp>
        <p:nvSpPr>
          <p:cNvPr id="8" name="灯片编号占位符 7">
            <a:extLst>
              <a:ext uri="{FF2B5EF4-FFF2-40B4-BE49-F238E27FC236}">
                <a16:creationId xmlns:a16="http://schemas.microsoft.com/office/drawing/2014/main" id="{5599AD3A-EB5F-A033-C588-3DA2FC157001}"/>
              </a:ext>
            </a:extLst>
          </p:cNvPr>
          <p:cNvSpPr>
            <a:spLocks noGrp="1"/>
          </p:cNvSpPr>
          <p:nvPr>
            <p:ph type="sldNum" sz="quarter" idx="4"/>
          </p:nvPr>
        </p:nvSpPr>
        <p:spPr/>
        <p:txBody>
          <a:bodyPr/>
          <a:lstStyle/>
          <a:p>
            <a:fld id="{94702B7C-F565-1C47-90E3-321BD985AFCD}" type="slidenum">
              <a:rPr kumimoji="1" lang="zh-CN" altLang="en-US" smtClean="0"/>
              <a:pPr/>
              <a:t>43</a:t>
            </a:fld>
            <a:endParaRPr kumimoji="1" lang="zh-CN" altLang="en-US" dirty="0"/>
          </a:p>
        </p:txBody>
      </p:sp>
    </p:spTree>
    <p:extLst>
      <p:ext uri="{BB962C8B-B14F-4D97-AF65-F5344CB8AC3E}">
        <p14:creationId xmlns:p14="http://schemas.microsoft.com/office/powerpoint/2010/main" val="42515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8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9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0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mph" presetSubtype="2" fill="hold" nodeType="withEffect">
                                  <p:stCondLst>
                                    <p:cond delay="0"/>
                                  </p:stCondLst>
                                  <p:childTnLst>
                                    <p:animClr clrSpc="rgb" dir="cw">
                                      <p:cBhvr>
                                        <p:cTn id="54" dur="10" fill="hold"/>
                                        <p:tgtEl>
                                          <p:spTgt spid="72"/>
                                        </p:tgtEl>
                                        <p:attrNameLst>
                                          <p:attrName>fillcolor</p:attrName>
                                        </p:attrNameLst>
                                      </p:cBhvr>
                                      <p:to>
                                        <a:srgbClr val="A6FFA5"/>
                                      </p:to>
                                    </p:animClr>
                                    <p:set>
                                      <p:cBhvr>
                                        <p:cTn id="55" dur="10" fill="hold"/>
                                        <p:tgtEl>
                                          <p:spTgt spid="72"/>
                                        </p:tgtEl>
                                        <p:attrNameLst>
                                          <p:attrName>fill.type</p:attrName>
                                        </p:attrNameLst>
                                      </p:cBhvr>
                                      <p:to>
                                        <p:strVal val="solid"/>
                                      </p:to>
                                    </p:set>
                                    <p:set>
                                      <p:cBhvr>
                                        <p:cTn id="56" dur="10" fill="hold"/>
                                        <p:tgtEl>
                                          <p:spTgt spid="72"/>
                                        </p:tgtEl>
                                        <p:attrNameLst>
                                          <p:attrName>fill.on</p:attrName>
                                        </p:attrNameLst>
                                      </p:cBhvr>
                                      <p:to>
                                        <p:strVal val="true"/>
                                      </p:to>
                                    </p:set>
                                  </p:childTnLst>
                                </p:cTn>
                              </p:par>
                              <p:par>
                                <p:cTn id="57" presetID="1" presetClass="entr" presetSubtype="0" fill="hold" nodeType="withEffect">
                                  <p:stCondLst>
                                    <p:cond delay="0"/>
                                  </p:stCondLst>
                                  <p:childTnLst>
                                    <p:set>
                                      <p:cBhvr>
                                        <p:cTn id="58" dur="1" fill="hold">
                                          <p:stCondLst>
                                            <p:cond delay="0"/>
                                          </p:stCondLst>
                                        </p:cTn>
                                        <p:tgtEl>
                                          <p:spTgt spid="11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72" grpId="0" animBg="1"/>
      <p:bldP spid="73" grpId="0" animBg="1"/>
      <p:bldP spid="121" grpId="0" animBg="1"/>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4C3F1B87-286F-7F80-EDCB-4791A750AB52}"/>
              </a:ext>
            </a:extLst>
          </p:cNvPr>
          <p:cNvSpPr/>
          <p:nvPr/>
        </p:nvSpPr>
        <p:spPr>
          <a:xfrm>
            <a:off x="4445635" y="1354276"/>
            <a:ext cx="2971058"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Context-insensitive on</a:t>
            </a:r>
            <a:r>
              <a:rPr kumimoji="1" lang="en-US" altLang="zh-CN" b="1" dirty="0">
                <a:solidFill>
                  <a:schemeClr val="bg1"/>
                </a:solidFill>
                <a:latin typeface="Linux Biolinum" panose="02000503000000000000" pitchFamily="2" charset="0"/>
                <a:ea typeface="Linux Biolinum" panose="02000503000000000000" pitchFamily="2" charset="0"/>
                <a:cs typeface="Linux Biolinum" panose="02000503000000000000" pitchFamily="2" charset="0"/>
              </a:rPr>
              <a:t> </a:t>
            </a:r>
            <a:r>
              <a:rPr kumimoji="1" lang="en-US" altLang="zh-CN" b="1" dirty="0">
                <a:solidFill>
                  <a:schemeClr val="bg1"/>
                </a:solidFill>
                <a:latin typeface="Inconsolata" panose="020B0609030003000000" pitchFamily="49" charset="0"/>
              </a:rPr>
              <a:t>h</a:t>
            </a:r>
            <a:endParaRPr kumimoji="1" lang="zh-CN" altLang="en-US" b="1" dirty="0">
              <a:solidFill>
                <a:schemeClr val="bg1"/>
              </a:solidFill>
              <a:latin typeface="Inconsolata" panose="020B0609030003000000" pitchFamily="49" charset="0"/>
            </a:endParaRPr>
          </a:p>
        </p:txBody>
      </p:sp>
      <p:sp>
        <p:nvSpPr>
          <p:cNvPr id="2" name="标题 1">
            <a:extLst>
              <a:ext uri="{FF2B5EF4-FFF2-40B4-BE49-F238E27FC236}">
                <a16:creationId xmlns:a16="http://schemas.microsoft.com/office/drawing/2014/main" id="{5C06D3DB-844F-4937-610E-227882640A12}"/>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A Motivating Example</a:t>
            </a:r>
            <a:endParaRPr kumimoji="1" lang="zh-CN" altLang="en-US" dirty="0"/>
          </a:p>
        </p:txBody>
      </p:sp>
      <p:sp>
        <p:nvSpPr>
          <p:cNvPr id="18" name="文本框 17">
            <a:extLst>
              <a:ext uri="{FF2B5EF4-FFF2-40B4-BE49-F238E27FC236}">
                <a16:creationId xmlns:a16="http://schemas.microsoft.com/office/drawing/2014/main" id="{8EFCD7F4-090A-3EFA-FE04-DBF6A166E366}"/>
              </a:ext>
            </a:extLst>
          </p:cNvPr>
          <p:cNvSpPr txBox="1"/>
          <p:nvPr/>
        </p:nvSpPr>
        <p:spPr>
          <a:xfrm>
            <a:off x="4631321" y="1881082"/>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x</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5" name="文本框 24">
            <a:extLst>
              <a:ext uri="{FF2B5EF4-FFF2-40B4-BE49-F238E27FC236}">
                <a16:creationId xmlns:a16="http://schemas.microsoft.com/office/drawing/2014/main" id="{14D8AFD7-661B-A97D-73A4-4997601925B1}"/>
              </a:ext>
            </a:extLst>
          </p:cNvPr>
          <p:cNvSpPr txBox="1"/>
          <p:nvPr/>
        </p:nvSpPr>
        <p:spPr>
          <a:xfrm>
            <a:off x="6088660" y="1881082"/>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y</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6" name="文本框 25">
            <a:extLst>
              <a:ext uri="{FF2B5EF4-FFF2-40B4-BE49-F238E27FC236}">
                <a16:creationId xmlns:a16="http://schemas.microsoft.com/office/drawing/2014/main" id="{4ABD5800-C9D5-BDFF-F236-759B1CBBC966}"/>
              </a:ext>
            </a:extLst>
          </p:cNvPr>
          <p:cNvSpPr txBox="1"/>
          <p:nvPr/>
        </p:nvSpPr>
        <p:spPr>
          <a:xfrm>
            <a:off x="5359285"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i</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7" name="文本框 26">
            <a:extLst>
              <a:ext uri="{FF2B5EF4-FFF2-40B4-BE49-F238E27FC236}">
                <a16:creationId xmlns:a16="http://schemas.microsoft.com/office/drawing/2014/main" id="{6A543CE6-ED76-FE16-947D-4828C044FA38}"/>
              </a:ext>
            </a:extLst>
          </p:cNvPr>
          <p:cNvSpPr txBox="1"/>
          <p:nvPr/>
        </p:nvSpPr>
        <p:spPr>
          <a:xfrm>
            <a:off x="4600051" y="3127956"/>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a</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8" name="文本框 27">
            <a:extLst>
              <a:ext uri="{FF2B5EF4-FFF2-40B4-BE49-F238E27FC236}">
                <a16:creationId xmlns:a16="http://schemas.microsoft.com/office/drawing/2014/main" id="{97259263-72DE-A54A-E08E-43433A4BD007}"/>
              </a:ext>
            </a:extLst>
          </p:cNvPr>
          <p:cNvSpPr txBox="1"/>
          <p:nvPr/>
        </p:nvSpPr>
        <p:spPr>
          <a:xfrm>
            <a:off x="6088660" y="3126905"/>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b</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9" name="文本框 28">
            <a:extLst>
              <a:ext uri="{FF2B5EF4-FFF2-40B4-BE49-F238E27FC236}">
                <a16:creationId xmlns:a16="http://schemas.microsoft.com/office/drawing/2014/main" id="{D045B47E-338A-8E19-63EA-9BD9C95B1A05}"/>
              </a:ext>
            </a:extLst>
          </p:cNvPr>
          <p:cNvSpPr txBox="1"/>
          <p:nvPr/>
        </p:nvSpPr>
        <p:spPr>
          <a:xfrm>
            <a:off x="6088660" y="3818730"/>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c</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0" name="文本框 29">
            <a:extLst>
              <a:ext uri="{FF2B5EF4-FFF2-40B4-BE49-F238E27FC236}">
                <a16:creationId xmlns:a16="http://schemas.microsoft.com/office/drawing/2014/main" id="{54FB09AE-BCA0-0DD8-69BC-5DAADECF95C6}"/>
              </a:ext>
            </a:extLst>
          </p:cNvPr>
          <p:cNvSpPr txBox="1"/>
          <p:nvPr/>
        </p:nvSpPr>
        <p:spPr>
          <a:xfrm>
            <a:off x="8472005" y="1875354"/>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dirty="0"/>
              <a:t>Taint(x)</a:t>
            </a:r>
            <a:endParaRPr lang="zh-CN" altLang="en-US" dirty="0"/>
          </a:p>
        </p:txBody>
      </p:sp>
      <p:sp>
        <p:nvSpPr>
          <p:cNvPr id="31" name="文本框 30">
            <a:extLst>
              <a:ext uri="{FF2B5EF4-FFF2-40B4-BE49-F238E27FC236}">
                <a16:creationId xmlns:a16="http://schemas.microsoft.com/office/drawing/2014/main" id="{F840DB8E-883D-B6C8-3BDC-F2A4DB2DDBD3}"/>
              </a:ext>
            </a:extLst>
          </p:cNvPr>
          <p:cNvSpPr txBox="1"/>
          <p:nvPr/>
        </p:nvSpPr>
        <p:spPr>
          <a:xfrm>
            <a:off x="9929344" y="1875354"/>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dirty="0"/>
              <a:t>Taint(y)</a:t>
            </a:r>
            <a:endParaRPr lang="zh-CN" altLang="en-US" dirty="0"/>
          </a:p>
        </p:txBody>
      </p:sp>
      <p:sp>
        <p:nvSpPr>
          <p:cNvPr id="32" name="文本框 31">
            <a:extLst>
              <a:ext uri="{FF2B5EF4-FFF2-40B4-BE49-F238E27FC236}">
                <a16:creationId xmlns:a16="http://schemas.microsoft.com/office/drawing/2014/main" id="{41E43220-FDFD-3967-9DEF-AD0425A954BB}"/>
              </a:ext>
            </a:extLst>
          </p:cNvPr>
          <p:cNvSpPr txBox="1"/>
          <p:nvPr/>
        </p:nvSpPr>
        <p:spPr>
          <a:xfrm>
            <a:off x="8473357"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i</a:t>
            </a:r>
            <a:r>
              <a:rPr kumimoji="1" lang="en-US" altLang="zh-CN" baseline="-25000" dirty="0">
                <a:latin typeface="Inconsolata" panose="020B0609030003000000" pitchFamily="49" charset="0"/>
                <a:cs typeface="Consolas" panose="020B0609020204030204" pitchFamily="49" charset="0"/>
              </a:rPr>
              <a:t>f</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3" name="文本框 32">
            <a:extLst>
              <a:ext uri="{FF2B5EF4-FFF2-40B4-BE49-F238E27FC236}">
                <a16:creationId xmlns:a16="http://schemas.microsoft.com/office/drawing/2014/main" id="{68E561B9-10C4-7E26-8490-2C392DE1B5C9}"/>
              </a:ext>
            </a:extLst>
          </p:cNvPr>
          <p:cNvSpPr txBox="1"/>
          <p:nvPr/>
        </p:nvSpPr>
        <p:spPr>
          <a:xfrm>
            <a:off x="8473357" y="3132924"/>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cs typeface="Consolas" panose="020B0609020204030204" pitchFamily="49" charset="0"/>
              </a:rPr>
              <a:t>a</a:t>
            </a:r>
            <a:r>
              <a:rPr kumimoji="1" lang="en-US" altLang="zh-CN" baseline="-25000" dirty="0" err="1">
                <a:latin typeface="Inconsolata" panose="020B0609030003000000" pitchFamily="49" charset="0"/>
                <a:cs typeface="Consolas" panose="020B0609020204030204" pitchFamily="49" charset="0"/>
              </a:rPr>
              <a:t>f</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4" name="文本框 33">
            <a:extLst>
              <a:ext uri="{FF2B5EF4-FFF2-40B4-BE49-F238E27FC236}">
                <a16:creationId xmlns:a16="http://schemas.microsoft.com/office/drawing/2014/main" id="{84D7E986-3691-DA26-5331-6F8508D921C4}"/>
              </a:ext>
            </a:extLst>
          </p:cNvPr>
          <p:cNvSpPr txBox="1"/>
          <p:nvPr/>
        </p:nvSpPr>
        <p:spPr>
          <a:xfrm>
            <a:off x="9929344" y="3123820"/>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ea typeface="Linux Biolinum" panose="02000503000000000000" pitchFamily="2" charset="0"/>
                <a:cs typeface="Consolas" panose="020B0609020204030204" pitchFamily="49" charset="0"/>
              </a:rPr>
              <a:t>b</a:t>
            </a:r>
            <a:r>
              <a:rPr kumimoji="1" lang="en-US" altLang="zh-CN" baseline="-25000" dirty="0" err="1">
                <a:latin typeface="Inconsolata" panose="020B0609030003000000" pitchFamily="49" charset="0"/>
                <a:ea typeface="Linux Biolinum" panose="02000503000000000000" pitchFamily="2"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5" name="文本框 34">
            <a:extLst>
              <a:ext uri="{FF2B5EF4-FFF2-40B4-BE49-F238E27FC236}">
                <a16:creationId xmlns:a16="http://schemas.microsoft.com/office/drawing/2014/main" id="{71921B54-40CB-50E4-AA64-0C73F65E0938}"/>
              </a:ext>
            </a:extLst>
          </p:cNvPr>
          <p:cNvSpPr txBox="1"/>
          <p:nvPr/>
        </p:nvSpPr>
        <p:spPr>
          <a:xfrm>
            <a:off x="9929344" y="3786134"/>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Consolas" panose="020B0609020204030204" pitchFamily="49" charset="0"/>
                <a:ea typeface="Linux Biolinum" panose="02000503000000000000" pitchFamily="2" charset="0"/>
                <a:cs typeface="Consolas" panose="020B0609020204030204" pitchFamily="49" charset="0"/>
              </a:rPr>
              <a:t>c</a:t>
            </a:r>
            <a:r>
              <a:rPr kumimoji="1" lang="en-US" altLang="zh-CN" baseline="-25000" dirty="0">
                <a:latin typeface="Consolas" panose="020B0609020204030204" pitchFamily="49" charset="0"/>
                <a:ea typeface="Linux Biolinum" panose="02000503000000000000" pitchFamily="2"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6" name="文本框 35">
            <a:extLst>
              <a:ext uri="{FF2B5EF4-FFF2-40B4-BE49-F238E27FC236}">
                <a16:creationId xmlns:a16="http://schemas.microsoft.com/office/drawing/2014/main" id="{9D6C63AA-B7BA-0578-E774-CB15E4B0F356}"/>
              </a:ext>
            </a:extLst>
          </p:cNvPr>
          <p:cNvSpPr txBox="1"/>
          <p:nvPr/>
        </p:nvSpPr>
        <p:spPr>
          <a:xfrm>
            <a:off x="9929344"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cs typeface="Consolas" panose="020B0609020204030204" pitchFamily="49" charset="0"/>
              </a:rPr>
              <a:t>i</a:t>
            </a:r>
            <a:r>
              <a:rPr kumimoji="1" lang="en-US" altLang="zh-CN" baseline="-25000" dirty="0" err="1">
                <a:latin typeface="Inconsolata" panose="020B0609030003000000" pitchFamily="49"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40" name="文本框 39">
            <a:extLst>
              <a:ext uri="{FF2B5EF4-FFF2-40B4-BE49-F238E27FC236}">
                <a16:creationId xmlns:a16="http://schemas.microsoft.com/office/drawing/2014/main" id="{2BD9094A-9A00-F9A8-EB63-64769D300C2D}"/>
              </a:ext>
            </a:extLst>
          </p:cNvPr>
          <p:cNvSpPr txBox="1"/>
          <p:nvPr/>
        </p:nvSpPr>
        <p:spPr>
          <a:xfrm>
            <a:off x="4600051" y="3831554"/>
            <a:ext cx="1143758" cy="369332"/>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A1</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42" name="文本框 41">
            <a:extLst>
              <a:ext uri="{FF2B5EF4-FFF2-40B4-BE49-F238E27FC236}">
                <a16:creationId xmlns:a16="http://schemas.microsoft.com/office/drawing/2014/main" id="{4AD1FF46-6395-14E8-C5AE-792E93C61986}"/>
              </a:ext>
            </a:extLst>
          </p:cNvPr>
          <p:cNvSpPr txBox="1"/>
          <p:nvPr/>
        </p:nvSpPr>
        <p:spPr>
          <a:xfrm>
            <a:off x="6088660" y="4453367"/>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A2</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19" name="直线箭头连接符 18">
            <a:extLst>
              <a:ext uri="{FF2B5EF4-FFF2-40B4-BE49-F238E27FC236}">
                <a16:creationId xmlns:a16="http://schemas.microsoft.com/office/drawing/2014/main" id="{B8E5C01A-4680-3D02-DB36-FBEFD2D77A2D}"/>
              </a:ext>
            </a:extLst>
          </p:cNvPr>
          <p:cNvCxnSpPr>
            <a:cxnSpLocks/>
            <a:stCxn id="18" idx="2"/>
            <a:endCxn id="26" idx="0"/>
          </p:cNvCxnSpPr>
          <p:nvPr/>
        </p:nvCxnSpPr>
        <p:spPr>
          <a:xfrm>
            <a:off x="5203200" y="2250414"/>
            <a:ext cx="727964" cy="262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0BFD154C-AFD1-F4D4-376B-98EE0354D8BA}"/>
              </a:ext>
            </a:extLst>
          </p:cNvPr>
          <p:cNvCxnSpPr>
            <a:cxnSpLocks/>
            <a:stCxn id="25" idx="2"/>
            <a:endCxn id="26" idx="0"/>
          </p:cNvCxnSpPr>
          <p:nvPr/>
        </p:nvCxnSpPr>
        <p:spPr>
          <a:xfrm flipH="1">
            <a:off x="5931164" y="2250414"/>
            <a:ext cx="729375" cy="262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D282BFAE-B3F2-14AB-E374-60FCB4DED216}"/>
              </a:ext>
            </a:extLst>
          </p:cNvPr>
          <p:cNvCxnSpPr>
            <a:cxnSpLocks/>
            <a:stCxn id="26" idx="2"/>
            <a:endCxn id="27" idx="0"/>
          </p:cNvCxnSpPr>
          <p:nvPr/>
        </p:nvCxnSpPr>
        <p:spPr>
          <a:xfrm flipH="1">
            <a:off x="5171930" y="2882403"/>
            <a:ext cx="759234" cy="2455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DEC98904-893E-BE41-897A-32261AD9B95D}"/>
              </a:ext>
            </a:extLst>
          </p:cNvPr>
          <p:cNvCxnSpPr>
            <a:cxnSpLocks/>
            <a:stCxn id="26" idx="2"/>
            <a:endCxn id="28" idx="0"/>
          </p:cNvCxnSpPr>
          <p:nvPr/>
        </p:nvCxnSpPr>
        <p:spPr>
          <a:xfrm>
            <a:off x="5931164" y="2882403"/>
            <a:ext cx="729375" cy="2445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8D2FCEAE-3752-780E-0981-735A82E6533E}"/>
              </a:ext>
            </a:extLst>
          </p:cNvPr>
          <p:cNvCxnSpPr>
            <a:cxnSpLocks/>
            <a:stCxn id="27" idx="2"/>
            <a:endCxn id="40" idx="0"/>
          </p:cNvCxnSpPr>
          <p:nvPr/>
        </p:nvCxnSpPr>
        <p:spPr>
          <a:xfrm>
            <a:off x="5171930" y="3497288"/>
            <a:ext cx="0" cy="3342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a:extLst>
              <a:ext uri="{FF2B5EF4-FFF2-40B4-BE49-F238E27FC236}">
                <a16:creationId xmlns:a16="http://schemas.microsoft.com/office/drawing/2014/main" id="{B427DA73-6553-11E6-120B-AE3CC85D20D8}"/>
              </a:ext>
            </a:extLst>
          </p:cNvPr>
          <p:cNvCxnSpPr>
            <a:cxnSpLocks/>
            <a:stCxn id="28" idx="2"/>
            <a:endCxn id="29" idx="0"/>
          </p:cNvCxnSpPr>
          <p:nvPr/>
        </p:nvCxnSpPr>
        <p:spPr>
          <a:xfrm>
            <a:off x="6660539" y="3496237"/>
            <a:ext cx="0" cy="3224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80E945AB-EF3F-86FF-F55B-E8364F4BF8B1}"/>
              </a:ext>
            </a:extLst>
          </p:cNvPr>
          <p:cNvCxnSpPr>
            <a:cxnSpLocks/>
            <a:stCxn id="29" idx="2"/>
            <a:endCxn id="42" idx="0"/>
          </p:cNvCxnSpPr>
          <p:nvPr/>
        </p:nvCxnSpPr>
        <p:spPr>
          <a:xfrm>
            <a:off x="6660539" y="4188062"/>
            <a:ext cx="0" cy="2653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EA027965-78FE-6181-E02E-9A7578F17656}"/>
              </a:ext>
            </a:extLst>
          </p:cNvPr>
          <p:cNvSpPr txBox="1"/>
          <p:nvPr/>
        </p:nvSpPr>
        <p:spPr>
          <a:xfrm>
            <a:off x="8470847" y="3752777"/>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A1</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73" name="文本框 72">
            <a:extLst>
              <a:ext uri="{FF2B5EF4-FFF2-40B4-BE49-F238E27FC236}">
                <a16:creationId xmlns:a16="http://schemas.microsoft.com/office/drawing/2014/main" id="{C6189FD3-C34E-97D6-C1E1-204D6BE427DC}"/>
              </a:ext>
            </a:extLst>
          </p:cNvPr>
          <p:cNvSpPr txBox="1"/>
          <p:nvPr/>
        </p:nvSpPr>
        <p:spPr>
          <a:xfrm>
            <a:off x="9929344" y="4448449"/>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A2</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74" name="直线箭头连接符 73">
            <a:extLst>
              <a:ext uri="{FF2B5EF4-FFF2-40B4-BE49-F238E27FC236}">
                <a16:creationId xmlns:a16="http://schemas.microsoft.com/office/drawing/2014/main" id="{22DF0012-2698-BFE2-194C-D4D38216B0C9}"/>
              </a:ext>
            </a:extLst>
          </p:cNvPr>
          <p:cNvCxnSpPr>
            <a:cxnSpLocks/>
            <a:stCxn id="30" idx="2"/>
            <a:endCxn id="32" idx="0"/>
          </p:cNvCxnSpPr>
          <p:nvPr/>
        </p:nvCxnSpPr>
        <p:spPr>
          <a:xfrm>
            <a:off x="9043884" y="2244686"/>
            <a:ext cx="1352" cy="2683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0302EE46-CB31-0668-AE6E-1D8E4B256A8B}"/>
              </a:ext>
            </a:extLst>
          </p:cNvPr>
          <p:cNvCxnSpPr>
            <a:cxnSpLocks/>
            <a:stCxn id="32" idx="2"/>
            <a:endCxn id="33" idx="0"/>
          </p:cNvCxnSpPr>
          <p:nvPr/>
        </p:nvCxnSpPr>
        <p:spPr>
          <a:xfrm>
            <a:off x="9045236" y="2882403"/>
            <a:ext cx="0" cy="2505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a:extLst>
              <a:ext uri="{FF2B5EF4-FFF2-40B4-BE49-F238E27FC236}">
                <a16:creationId xmlns:a16="http://schemas.microsoft.com/office/drawing/2014/main" id="{C8825991-070F-249D-C20E-EBC8CD19D5B4}"/>
              </a:ext>
            </a:extLst>
          </p:cNvPr>
          <p:cNvCxnSpPr>
            <a:cxnSpLocks/>
            <a:stCxn id="33" idx="2"/>
            <a:endCxn id="72" idx="0"/>
          </p:cNvCxnSpPr>
          <p:nvPr/>
        </p:nvCxnSpPr>
        <p:spPr>
          <a:xfrm flipH="1">
            <a:off x="9042726" y="3502256"/>
            <a:ext cx="2510" cy="2505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336F2D26-6C2C-1EA8-DA6C-898AA31592AB}"/>
              </a:ext>
            </a:extLst>
          </p:cNvPr>
          <p:cNvCxnSpPr>
            <a:cxnSpLocks/>
            <a:stCxn id="31" idx="2"/>
            <a:endCxn id="36" idx="0"/>
          </p:cNvCxnSpPr>
          <p:nvPr/>
        </p:nvCxnSpPr>
        <p:spPr>
          <a:xfrm>
            <a:off x="10501223" y="2244686"/>
            <a:ext cx="0" cy="2683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a:extLst>
              <a:ext uri="{FF2B5EF4-FFF2-40B4-BE49-F238E27FC236}">
                <a16:creationId xmlns:a16="http://schemas.microsoft.com/office/drawing/2014/main" id="{038D12CB-5AB6-55E7-1062-C3249D8969D6}"/>
              </a:ext>
            </a:extLst>
          </p:cNvPr>
          <p:cNvCxnSpPr>
            <a:cxnSpLocks/>
            <a:stCxn id="36" idx="2"/>
            <a:endCxn id="34" idx="0"/>
          </p:cNvCxnSpPr>
          <p:nvPr/>
        </p:nvCxnSpPr>
        <p:spPr>
          <a:xfrm>
            <a:off x="10501223" y="2882403"/>
            <a:ext cx="0" cy="241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a:extLst>
              <a:ext uri="{FF2B5EF4-FFF2-40B4-BE49-F238E27FC236}">
                <a16:creationId xmlns:a16="http://schemas.microsoft.com/office/drawing/2014/main" id="{A0708B2D-D019-5164-F099-7734E76BEEB0}"/>
              </a:ext>
            </a:extLst>
          </p:cNvPr>
          <p:cNvCxnSpPr>
            <a:cxnSpLocks/>
            <a:stCxn id="34" idx="2"/>
            <a:endCxn id="35" idx="0"/>
          </p:cNvCxnSpPr>
          <p:nvPr/>
        </p:nvCxnSpPr>
        <p:spPr>
          <a:xfrm>
            <a:off x="10501223" y="3493152"/>
            <a:ext cx="0" cy="2929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2595859E-C777-92E5-29C0-F3AAB9397088}"/>
              </a:ext>
            </a:extLst>
          </p:cNvPr>
          <p:cNvCxnSpPr>
            <a:cxnSpLocks/>
            <a:stCxn id="35" idx="2"/>
            <a:endCxn id="73" idx="0"/>
          </p:cNvCxnSpPr>
          <p:nvPr/>
        </p:nvCxnSpPr>
        <p:spPr>
          <a:xfrm>
            <a:off x="10501223" y="4155466"/>
            <a:ext cx="0" cy="2929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96" name="表格 96">
            <a:extLst>
              <a:ext uri="{FF2B5EF4-FFF2-40B4-BE49-F238E27FC236}">
                <a16:creationId xmlns:a16="http://schemas.microsoft.com/office/drawing/2014/main" id="{91252D9F-6C29-A61D-3AAB-B8B29551774D}"/>
              </a:ext>
            </a:extLst>
          </p:cNvPr>
          <p:cNvGraphicFramePr>
            <a:graphicFrameLocks noGrp="1"/>
          </p:cNvGraphicFramePr>
          <p:nvPr/>
        </p:nvGraphicFramePr>
        <p:xfrm>
          <a:off x="4113474"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0.614</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0.492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graphicFrame>
        <p:nvGraphicFramePr>
          <p:cNvPr id="101" name="表格 96">
            <a:extLst>
              <a:ext uri="{FF2B5EF4-FFF2-40B4-BE49-F238E27FC236}">
                <a16:creationId xmlns:a16="http://schemas.microsoft.com/office/drawing/2014/main" id="{2734A30E-1327-9033-4B67-12B3DE4B2D7E}"/>
              </a:ext>
            </a:extLst>
          </p:cNvPr>
          <p:cNvGraphicFramePr>
            <a:graphicFrameLocks noGrp="1"/>
          </p:cNvGraphicFramePr>
          <p:nvPr/>
        </p:nvGraphicFramePr>
        <p:xfrm>
          <a:off x="6130653"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57632">
                <a:tc>
                  <a:txBody>
                    <a:bodyPr/>
                    <a:lstStyle/>
                    <a:p>
                      <a:pPr algn="ctr"/>
                      <a:r>
                        <a:rPr lang="en-US" altLang="zh-CN" sz="1600"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Prob.</a:t>
                      </a:r>
                      <a:endParaRPr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Biolinum" panose="02000503000000000000" pitchFamily="2" charset="0"/>
                          <a:cs typeface="Linux Biolinum" panose="02000503000000000000" pitchFamily="2" charset="0"/>
                        </a:rPr>
                        <a:t>Alarm</a:t>
                      </a:r>
                      <a:endParaRPr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2960154723"/>
                  </a:ext>
                </a:extLst>
              </a:tr>
              <a:tr h="157632">
                <a:tc>
                  <a:txBody>
                    <a:bodyPr/>
                    <a:lstStyle/>
                    <a:p>
                      <a:pPr algn="ctr"/>
                      <a:r>
                        <a:rPr lang="en-US" altLang="zh-CN" sz="1600" b="1" u="sng" dirty="0">
                          <a:solidFill>
                            <a:schemeClr val="accent6"/>
                          </a:solidFill>
                          <a:latin typeface="Linux Libertine" panose="02000503000000000000" pitchFamily="2" charset="0"/>
                          <a:ea typeface="Linux Libertine" panose="02000503000000000000" pitchFamily="2" charset="0"/>
                          <a:cs typeface="Linux Libertine" panose="02000503000000000000" pitchFamily="2" charset="0"/>
                        </a:rPr>
                        <a:t>0.512</a:t>
                      </a:r>
                      <a:endParaRPr lang="zh-CN" altLang="en-US" sz="1600" b="1" u="sng" dirty="0">
                        <a:solidFill>
                          <a:schemeClr val="accent6"/>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776004"/>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graphicFrame>
        <p:nvGraphicFramePr>
          <p:cNvPr id="102" name="表格 96">
            <a:extLst>
              <a:ext uri="{FF2B5EF4-FFF2-40B4-BE49-F238E27FC236}">
                <a16:creationId xmlns:a16="http://schemas.microsoft.com/office/drawing/2014/main" id="{6322F9AC-75CE-C415-8215-F3C566A0FB5D}"/>
              </a:ext>
            </a:extLst>
          </p:cNvPr>
          <p:cNvGraphicFramePr>
            <a:graphicFrameLocks noGrp="1"/>
          </p:cNvGraphicFramePr>
          <p:nvPr/>
        </p:nvGraphicFramePr>
        <p:xfrm>
          <a:off x="8049172"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0.512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8504999"/>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graphicFrame>
        <p:nvGraphicFramePr>
          <p:cNvPr id="103" name="表格 96">
            <a:extLst>
              <a:ext uri="{FF2B5EF4-FFF2-40B4-BE49-F238E27FC236}">
                <a16:creationId xmlns:a16="http://schemas.microsoft.com/office/drawing/2014/main" id="{D07BC787-57DC-5A29-DADC-E1DA0A2450BE}"/>
              </a:ext>
            </a:extLst>
          </p:cNvPr>
          <p:cNvGraphicFramePr>
            <a:graphicFrameLocks noGrp="1"/>
          </p:cNvGraphicFramePr>
          <p:nvPr/>
        </p:nvGraphicFramePr>
        <p:xfrm>
          <a:off x="10072619"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2960154723"/>
                  </a:ext>
                </a:extLst>
              </a:tr>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244645">
                <a:tc>
                  <a:txBody>
                    <a:bodyPr/>
                    <a:lstStyle/>
                    <a:p>
                      <a:pPr algn="ctr"/>
                      <a:r>
                        <a:rPr lang="en-US" altLang="zh-CN" sz="1600" b="1" u="sng"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b="1" u="sng" dirty="0">
                        <a:solidFill>
                          <a:srgbClr val="FF000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9001954"/>
                  </a:ext>
                </a:extLst>
              </a:tr>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cxnSp>
        <p:nvCxnSpPr>
          <p:cNvPr id="104" name="曲线连接符 103">
            <a:extLst>
              <a:ext uri="{FF2B5EF4-FFF2-40B4-BE49-F238E27FC236}">
                <a16:creationId xmlns:a16="http://schemas.microsoft.com/office/drawing/2014/main" id="{6A55BDAC-0104-789A-F6A0-14218009014D}"/>
              </a:ext>
            </a:extLst>
          </p:cNvPr>
          <p:cNvCxnSpPr>
            <a:cxnSpLocks/>
            <a:stCxn id="40" idx="2"/>
            <a:endCxn id="42" idx="1"/>
          </p:cNvCxnSpPr>
          <p:nvPr/>
        </p:nvCxnSpPr>
        <p:spPr>
          <a:xfrm rot="16200000" flipH="1">
            <a:off x="5411722" y="3961094"/>
            <a:ext cx="437147" cy="916730"/>
          </a:xfrm>
          <a:prstGeom prst="curvedConnector2">
            <a:avLst/>
          </a:prstGeom>
          <a:ln w="38100">
            <a:solidFill>
              <a:schemeClr val="accent6"/>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11" name="直接箭头连接符 120">
            <a:extLst>
              <a:ext uri="{FF2B5EF4-FFF2-40B4-BE49-F238E27FC236}">
                <a16:creationId xmlns:a16="http://schemas.microsoft.com/office/drawing/2014/main" id="{8FE0B843-AEFD-3D1A-0617-42276343ECCF}"/>
              </a:ext>
            </a:extLst>
          </p:cNvPr>
          <p:cNvCxnSpPr>
            <a:cxnSpLocks/>
          </p:cNvCxnSpPr>
          <p:nvPr/>
        </p:nvCxnSpPr>
        <p:spPr>
          <a:xfrm>
            <a:off x="5690300" y="5953993"/>
            <a:ext cx="384148" cy="0"/>
          </a:xfrm>
          <a:prstGeom prst="straightConnector1">
            <a:avLst/>
          </a:prstGeom>
          <a:noFill/>
          <a:ln w="50800" cap="flat" cmpd="sng" algn="ctr">
            <a:solidFill>
              <a:schemeClr val="accent6"/>
            </a:solidFill>
            <a:prstDash val="solid"/>
            <a:miter lim="800000"/>
            <a:tailEnd type="triangle"/>
          </a:ln>
          <a:effectLst/>
        </p:spPr>
      </p:cxnSp>
      <p:cxnSp>
        <p:nvCxnSpPr>
          <p:cNvPr id="113" name="直接箭头连接符 120">
            <a:extLst>
              <a:ext uri="{FF2B5EF4-FFF2-40B4-BE49-F238E27FC236}">
                <a16:creationId xmlns:a16="http://schemas.microsoft.com/office/drawing/2014/main" id="{56567BEB-A34E-87A1-FECD-9CFE0B2029A8}"/>
              </a:ext>
            </a:extLst>
          </p:cNvPr>
          <p:cNvCxnSpPr>
            <a:cxnSpLocks/>
          </p:cNvCxnSpPr>
          <p:nvPr/>
        </p:nvCxnSpPr>
        <p:spPr>
          <a:xfrm>
            <a:off x="9637343" y="5926301"/>
            <a:ext cx="384148" cy="0"/>
          </a:xfrm>
          <a:prstGeom prst="straightConnector1">
            <a:avLst/>
          </a:prstGeom>
          <a:noFill/>
          <a:ln w="50800" cap="flat" cmpd="sng" algn="ctr">
            <a:solidFill>
              <a:schemeClr val="accent6"/>
            </a:solidFill>
            <a:prstDash val="solid"/>
            <a:miter lim="800000"/>
            <a:tailEnd type="triangle"/>
          </a:ln>
          <a:effectLst/>
        </p:spPr>
      </p:cxnSp>
      <p:cxnSp>
        <p:nvCxnSpPr>
          <p:cNvPr id="115" name="直线连接符 114">
            <a:extLst>
              <a:ext uri="{FF2B5EF4-FFF2-40B4-BE49-F238E27FC236}">
                <a16:creationId xmlns:a16="http://schemas.microsoft.com/office/drawing/2014/main" id="{E2BC93E8-A3EB-2CFE-075D-1CF835DD8433}"/>
              </a:ext>
            </a:extLst>
          </p:cNvPr>
          <p:cNvCxnSpPr>
            <a:cxnSpLocks/>
          </p:cNvCxnSpPr>
          <p:nvPr/>
        </p:nvCxnSpPr>
        <p:spPr>
          <a:xfrm>
            <a:off x="7807579" y="1322605"/>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cxnSp>
        <p:nvCxnSpPr>
          <p:cNvPr id="117" name="直线连接符 116">
            <a:extLst>
              <a:ext uri="{FF2B5EF4-FFF2-40B4-BE49-F238E27FC236}">
                <a16:creationId xmlns:a16="http://schemas.microsoft.com/office/drawing/2014/main" id="{0BF7FD79-D62C-862A-09CA-AE212A8BC051}"/>
              </a:ext>
            </a:extLst>
          </p:cNvPr>
          <p:cNvCxnSpPr>
            <a:cxnSpLocks/>
          </p:cNvCxnSpPr>
          <p:nvPr/>
        </p:nvCxnSpPr>
        <p:spPr>
          <a:xfrm>
            <a:off x="3864501" y="1338309"/>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121" name="圆角矩形 120">
            <a:extLst>
              <a:ext uri="{FF2B5EF4-FFF2-40B4-BE49-F238E27FC236}">
                <a16:creationId xmlns:a16="http://schemas.microsoft.com/office/drawing/2014/main" id="{4BE7200C-8577-67F4-5EC5-FA8D100F1D8A}"/>
              </a:ext>
            </a:extLst>
          </p:cNvPr>
          <p:cNvSpPr/>
          <p:nvPr/>
        </p:nvSpPr>
        <p:spPr>
          <a:xfrm>
            <a:off x="8417406" y="1354276"/>
            <a:ext cx="2728843"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Context-sensitive on </a:t>
            </a:r>
            <a:r>
              <a:rPr kumimoji="1" lang="en-US" altLang="zh-CN" b="1" dirty="0">
                <a:solidFill>
                  <a:schemeClr val="bg1"/>
                </a:solidFill>
                <a:latin typeface="Inconsolata" panose="020B0609030003000000" pitchFamily="49" charset="0"/>
              </a:rPr>
              <a:t>h</a:t>
            </a:r>
            <a:endParaRPr kumimoji="1" lang="zh-CN" altLang="en-US" b="1" dirty="0">
              <a:solidFill>
                <a:schemeClr val="bg1"/>
              </a:solidFill>
              <a:latin typeface="Inconsolata" panose="020B0609030003000000" pitchFamily="49" charset="0"/>
            </a:endParaRPr>
          </a:p>
        </p:txBody>
      </p:sp>
      <p:sp>
        <p:nvSpPr>
          <p:cNvPr id="4" name="下箭头 3">
            <a:extLst>
              <a:ext uri="{FF2B5EF4-FFF2-40B4-BE49-F238E27FC236}">
                <a16:creationId xmlns:a16="http://schemas.microsoft.com/office/drawing/2014/main" id="{31017583-AD3D-20A1-D6FF-536E70A50E60}"/>
              </a:ext>
            </a:extLst>
          </p:cNvPr>
          <p:cNvSpPr/>
          <p:nvPr/>
        </p:nvSpPr>
        <p:spPr>
          <a:xfrm rot="10800000">
            <a:off x="7315625" y="4433112"/>
            <a:ext cx="299499" cy="410146"/>
          </a:xfrm>
          <a:prstGeom prst="downArrow">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5" name="曲线连接符 4">
            <a:extLst>
              <a:ext uri="{FF2B5EF4-FFF2-40B4-BE49-F238E27FC236}">
                <a16:creationId xmlns:a16="http://schemas.microsoft.com/office/drawing/2014/main" id="{C037D769-87B0-937B-383F-2701559762FB}"/>
              </a:ext>
            </a:extLst>
          </p:cNvPr>
          <p:cNvCxnSpPr>
            <a:cxnSpLocks/>
            <a:stCxn id="72" idx="2"/>
            <a:endCxn id="73" idx="1"/>
          </p:cNvCxnSpPr>
          <p:nvPr/>
        </p:nvCxnSpPr>
        <p:spPr>
          <a:xfrm rot="16200000" flipH="1">
            <a:off x="9230532" y="3934303"/>
            <a:ext cx="511006" cy="886618"/>
          </a:xfrm>
          <a:prstGeom prst="curvedConnector2">
            <a:avLst/>
          </a:prstGeom>
          <a:ln w="38100">
            <a:solidFill>
              <a:srgbClr val="FF0000"/>
            </a:solidFill>
            <a:prstDash val="sysDot"/>
            <a:tailEnd type="triangle"/>
          </a:ln>
        </p:spPr>
        <p:style>
          <a:lnRef idx="1">
            <a:schemeClr val="dk1"/>
          </a:lnRef>
          <a:fillRef idx="0">
            <a:schemeClr val="dk1"/>
          </a:fillRef>
          <a:effectRef idx="0">
            <a:schemeClr val="dk1"/>
          </a:effectRef>
          <a:fontRef idx="minor">
            <a:schemeClr val="tx1"/>
          </a:fontRef>
        </p:style>
      </p:cxnSp>
      <p:pic>
        <p:nvPicPr>
          <p:cNvPr id="9" name="图形 8" descr="关闭 纯色填充">
            <a:extLst>
              <a:ext uri="{FF2B5EF4-FFF2-40B4-BE49-F238E27FC236}">
                <a16:creationId xmlns:a16="http://schemas.microsoft.com/office/drawing/2014/main" id="{5296F709-8675-0CFF-38EF-DA53161B8F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42243" y="4368823"/>
            <a:ext cx="395080" cy="395080"/>
          </a:xfrm>
          <a:prstGeom prst="rect">
            <a:avLst/>
          </a:prstGeom>
        </p:spPr>
      </p:pic>
      <p:sp>
        <p:nvSpPr>
          <p:cNvPr id="6" name="矩形 5">
            <a:extLst>
              <a:ext uri="{FF2B5EF4-FFF2-40B4-BE49-F238E27FC236}">
                <a16:creationId xmlns:a16="http://schemas.microsoft.com/office/drawing/2014/main" id="{388A6018-75EA-1202-F5AF-BF2B15325791}"/>
              </a:ext>
            </a:extLst>
          </p:cNvPr>
          <p:cNvSpPr/>
          <p:nvPr/>
        </p:nvSpPr>
        <p:spPr>
          <a:xfrm>
            <a:off x="4080659" y="1322606"/>
            <a:ext cx="7512577" cy="3598022"/>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1" name="文本框 10">
            <a:extLst>
              <a:ext uri="{FF2B5EF4-FFF2-40B4-BE49-F238E27FC236}">
                <a16:creationId xmlns:a16="http://schemas.microsoft.com/office/drawing/2014/main" id="{EC783E6B-3E1B-4BA5-83BA-AC64D27FD6F5}"/>
              </a:ext>
            </a:extLst>
          </p:cNvPr>
          <p:cNvSpPr txBox="1"/>
          <p:nvPr/>
        </p:nvSpPr>
        <p:spPr>
          <a:xfrm>
            <a:off x="5846612" y="2866242"/>
            <a:ext cx="4368671" cy="1569660"/>
          </a:xfrm>
          <a:prstGeom prst="rect">
            <a:avLst/>
          </a:prstGeom>
          <a:noFill/>
        </p:spPr>
        <p:txBody>
          <a:bodyPr wrap="square" rtlCol="0">
            <a:spAutoFit/>
          </a:bodyPr>
          <a:lstStyle/>
          <a:p>
            <a:pPr algn="ct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Prevent posterior information from propagating to relevant analysis results effectively: </a:t>
            </a: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Over-fitting</a:t>
            </a:r>
            <a:endParaRPr kumimoji="1" lang="zh-CN" altLang="en-US" sz="2400" b="1" dirty="0">
              <a:latin typeface="Linux Libertine" panose="02000503000000000000" pitchFamily="2" charset="0"/>
              <a:cs typeface="Linux Libertine" panose="02000503000000000000" pitchFamily="2" charset="0"/>
            </a:endParaRPr>
          </a:p>
        </p:txBody>
      </p:sp>
      <p:sp>
        <p:nvSpPr>
          <p:cNvPr id="12" name="圆角矩形 11">
            <a:extLst>
              <a:ext uri="{FF2B5EF4-FFF2-40B4-BE49-F238E27FC236}">
                <a16:creationId xmlns:a16="http://schemas.microsoft.com/office/drawing/2014/main" id="{6A03673D-EA45-AF6F-ACC4-3D2F441B092E}"/>
              </a:ext>
            </a:extLst>
          </p:cNvPr>
          <p:cNvSpPr/>
          <p:nvPr/>
        </p:nvSpPr>
        <p:spPr>
          <a:xfrm>
            <a:off x="6675762" y="2125702"/>
            <a:ext cx="2681704" cy="578882"/>
          </a:xfrm>
          <a:prstGeom prst="roundRect">
            <a:avLst/>
          </a:prstGeom>
          <a:solidFill>
            <a:srgbClr val="C00000"/>
          </a:solidFill>
          <a:ln>
            <a:noFill/>
          </a:ln>
        </p:spPr>
        <p:txBody>
          <a:bodyPr wrap="square" rtlCol="0">
            <a:spAutoFit/>
          </a:bodyPr>
          <a:lstStyle/>
          <a:p>
            <a:pPr algn="ctr"/>
            <a:r>
              <a:rPr kumimoji="1" lang="en-US" altLang="zh-CN" sz="2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Too precise</a:t>
            </a:r>
            <a:endParaRPr kumimoji="1" lang="zh-CN" altLang="en-US" sz="2800" b="1" dirty="0">
              <a:solidFill>
                <a:schemeClr val="bg1"/>
              </a:solidFill>
              <a:latin typeface="Linux Libertine" panose="02000503000000000000" pitchFamily="2" charset="0"/>
              <a:cs typeface="Linux Libertine" panose="02000503000000000000" pitchFamily="2" charset="0"/>
            </a:endParaRPr>
          </a:p>
        </p:txBody>
      </p:sp>
      <p:sp>
        <p:nvSpPr>
          <p:cNvPr id="10" name="内容占位符 2">
            <a:extLst>
              <a:ext uri="{FF2B5EF4-FFF2-40B4-BE49-F238E27FC236}">
                <a16:creationId xmlns:a16="http://schemas.microsoft.com/office/drawing/2014/main" id="{7E6FC5DD-9395-7814-7276-1BFCAFF427A9}"/>
              </a:ext>
            </a:extLst>
          </p:cNvPr>
          <p:cNvSpPr txBox="1">
            <a:spLocks/>
          </p:cNvSpPr>
          <p:nvPr/>
        </p:nvSpPr>
        <p:spPr>
          <a:xfrm>
            <a:off x="554728" y="1433253"/>
            <a:ext cx="3242459" cy="542474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f(){</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 = input1()</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x &lt; 0</a:t>
            </a: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h(x,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y = input2()</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y &lt; 0</a:t>
            </a: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h(y, 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h(</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j){</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Z[10] =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if</a:t>
            </a:r>
            <a:r>
              <a:rPr kumimoji="1" lang="en-US" altLang="zh-CN" sz="1800" dirty="0">
                <a:latin typeface="Inconsolata" panose="020B0609030003000000" pitchFamily="49" charset="0"/>
                <a:cs typeface="Consolas" panose="020B0609020204030204" pitchFamily="49" charset="0"/>
              </a:rPr>
              <a:t>(j ==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 = </a:t>
            </a:r>
            <a:r>
              <a:rPr kumimoji="1" lang="en-US" altLang="zh-CN" sz="1800" dirty="0" err="1">
                <a:latin typeface="Inconsolata" panose="020B0609030003000000" pitchFamily="49" charset="0"/>
                <a:cs typeface="Consolas" panose="020B0609020204030204" pitchFamily="49" charset="0"/>
              </a:rPr>
              <a:t>i</a:t>
            </a: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Z[a] = 1 </a:t>
            </a:r>
            <a:r>
              <a:rPr kumimoji="1" lang="en-US" altLang="zh-CN" sz="1800" dirty="0">
                <a:solidFill>
                  <a:srgbClr val="1A1AFF"/>
                </a:solidFill>
                <a:latin typeface="Inconsolata" panose="020B0609030003000000" pitchFamily="49" charset="0"/>
                <a:cs typeface="Consolas" panose="020B0609020204030204" pitchFamily="49" charset="0"/>
              </a:rPr>
              <a:t>// A1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else</a:t>
            </a: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 = </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c = b</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Z[c] = 2 </a:t>
            </a:r>
            <a:r>
              <a:rPr kumimoji="1" lang="en-US" altLang="zh-CN" sz="1800" dirty="0">
                <a:solidFill>
                  <a:srgbClr val="1A1AFF"/>
                </a:solidFill>
                <a:latin typeface="Inconsolata" panose="020B0609030003000000" pitchFamily="49" charset="0"/>
                <a:cs typeface="Consolas" panose="020B0609020204030204" pitchFamily="49" charset="0"/>
              </a:rPr>
              <a:t>// A2</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p:txBody>
      </p:sp>
      <p:sp>
        <p:nvSpPr>
          <p:cNvPr id="8" name="灯片编号占位符 7">
            <a:extLst>
              <a:ext uri="{FF2B5EF4-FFF2-40B4-BE49-F238E27FC236}">
                <a16:creationId xmlns:a16="http://schemas.microsoft.com/office/drawing/2014/main" id="{46DE8026-1831-9E8B-C254-AF6055C8F88F}"/>
              </a:ext>
            </a:extLst>
          </p:cNvPr>
          <p:cNvSpPr>
            <a:spLocks noGrp="1"/>
          </p:cNvSpPr>
          <p:nvPr>
            <p:ph type="sldNum" sz="quarter" idx="4"/>
          </p:nvPr>
        </p:nvSpPr>
        <p:spPr/>
        <p:txBody>
          <a:bodyPr/>
          <a:lstStyle/>
          <a:p>
            <a:fld id="{94702B7C-F565-1C47-90E3-321BD985AFCD}" type="slidenum">
              <a:rPr kumimoji="1" lang="zh-CN" altLang="en-US" smtClean="0"/>
              <a:pPr/>
              <a:t>44</a:t>
            </a:fld>
            <a:endParaRPr kumimoji="1" lang="zh-CN" altLang="en-US" dirty="0"/>
          </a:p>
        </p:txBody>
      </p:sp>
    </p:spTree>
    <p:extLst>
      <p:ext uri="{BB962C8B-B14F-4D97-AF65-F5344CB8AC3E}">
        <p14:creationId xmlns:p14="http://schemas.microsoft.com/office/powerpoint/2010/main" val="38783433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6D3DB-844F-4937-610E-227882640A12}"/>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A Motivating Example</a:t>
            </a:r>
            <a:endParaRPr kumimoji="1" lang="zh-CN" altLang="en-US" dirty="0"/>
          </a:p>
        </p:txBody>
      </p:sp>
      <p:sp>
        <p:nvSpPr>
          <p:cNvPr id="3" name="内容占位符 2">
            <a:extLst>
              <a:ext uri="{FF2B5EF4-FFF2-40B4-BE49-F238E27FC236}">
                <a16:creationId xmlns:a16="http://schemas.microsoft.com/office/drawing/2014/main" id="{548443E5-5579-625D-17C4-1D3FD5F60F8C}"/>
              </a:ext>
            </a:extLst>
          </p:cNvPr>
          <p:cNvSpPr>
            <a:spLocks noGrp="1"/>
          </p:cNvSpPr>
          <p:nvPr>
            <p:ph idx="1"/>
          </p:nvPr>
        </p:nvSpPr>
        <p:spPr>
          <a:xfrm>
            <a:off x="554728" y="1433252"/>
            <a:ext cx="3390239" cy="5424748"/>
          </a:xfrm>
        </p:spPr>
        <p:txBody>
          <a:bodyPr>
            <a:normAutofit fontScale="92500" lnSpcReduction="10000"/>
          </a:bodyPr>
          <a:lstStyle/>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f(){</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 = input1() </a:t>
            </a:r>
            <a:r>
              <a:rPr kumimoji="1" lang="en-US" altLang="zh-CN" sz="1800" dirty="0">
                <a:solidFill>
                  <a:srgbClr val="1A1AFF"/>
                </a:solidFill>
                <a:latin typeface="Inconsolata" panose="020B0609030003000000" pitchFamily="49" charset="0"/>
                <a:cs typeface="Consolas" panose="020B0609020204030204" pitchFamily="49" charset="0"/>
              </a:rPr>
              <a:t>// x &lt; 0</a:t>
            </a: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h(x,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y = </a:t>
            </a:r>
            <a:r>
              <a:rPr kumimoji="1" lang="en-US" altLang="zh-CN" sz="1800" b="1" u="sng" dirty="0">
                <a:latin typeface="Inconsolata" panose="020B0609030003000000" pitchFamily="49" charset="0"/>
                <a:cs typeface="Consolas" panose="020B0609020204030204" pitchFamily="49" charset="0"/>
              </a:rPr>
              <a:t>input3()</a:t>
            </a: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1 &lt; y &lt; 5</a:t>
            </a: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h(y, 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h(i, j){</a:t>
            </a:r>
          </a:p>
          <a:p>
            <a:pPr marL="0" indent="0">
              <a:lnSpc>
                <a:spcPct val="100000"/>
              </a:lnSpc>
              <a:spcBef>
                <a:spcPts val="100"/>
              </a:spcBef>
              <a:buNone/>
            </a:pPr>
            <a:r>
              <a:rPr kumimoji="1" lang="zh-CN" altLang="en-US" sz="1800" dirty="0">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Z[10] =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if</a:t>
            </a:r>
            <a:r>
              <a:rPr kumimoji="1" lang="en-US" altLang="zh-CN" sz="1800" dirty="0">
                <a:latin typeface="Inconsolata" panose="020B0609030003000000" pitchFamily="49" charset="0"/>
                <a:cs typeface="Consolas" panose="020B0609020204030204" pitchFamily="49" charset="0"/>
              </a:rPr>
              <a:t>(j ==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 = </a:t>
            </a:r>
            <a:r>
              <a:rPr kumimoji="1" lang="en-US" altLang="zh-CN" sz="1800" dirty="0" err="1">
                <a:latin typeface="Inconsolata" panose="020B0609030003000000" pitchFamily="49" charset="0"/>
                <a:cs typeface="Consolas" panose="020B0609020204030204" pitchFamily="49" charset="0"/>
              </a:rPr>
              <a:t>i</a:t>
            </a: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Z[a] = 1 </a:t>
            </a:r>
            <a:r>
              <a:rPr kumimoji="1" lang="en-US" altLang="zh-CN" sz="1800" dirty="0">
                <a:solidFill>
                  <a:srgbClr val="1A1AFF"/>
                </a:solidFill>
                <a:latin typeface="Inconsolata" panose="020B0609030003000000" pitchFamily="49" charset="0"/>
                <a:cs typeface="Consolas" panose="020B0609020204030204" pitchFamily="49" charset="0"/>
              </a:rPr>
              <a:t>// A1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else</a:t>
            </a: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 = i </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c = b</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r>
              <a:rPr kumimoji="1" lang="en-US" altLang="zh-CN" sz="1800" b="1" u="sng" dirty="0">
                <a:latin typeface="Inconsolata" panose="020B0609030003000000" pitchFamily="49" charset="0"/>
                <a:cs typeface="Consolas" panose="020B0609020204030204" pitchFamily="49" charset="0"/>
              </a:rPr>
              <a:t>Z[c] = 2</a:t>
            </a: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A2</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p:txBody>
      </p:sp>
      <p:sp>
        <p:nvSpPr>
          <p:cNvPr id="18" name="文本框 17">
            <a:extLst>
              <a:ext uri="{FF2B5EF4-FFF2-40B4-BE49-F238E27FC236}">
                <a16:creationId xmlns:a16="http://schemas.microsoft.com/office/drawing/2014/main" id="{8EFCD7F4-090A-3EFA-FE04-DBF6A166E366}"/>
              </a:ext>
            </a:extLst>
          </p:cNvPr>
          <p:cNvSpPr txBox="1"/>
          <p:nvPr/>
        </p:nvSpPr>
        <p:spPr>
          <a:xfrm>
            <a:off x="4631321" y="1881082"/>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x</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5" name="文本框 24">
            <a:extLst>
              <a:ext uri="{FF2B5EF4-FFF2-40B4-BE49-F238E27FC236}">
                <a16:creationId xmlns:a16="http://schemas.microsoft.com/office/drawing/2014/main" id="{14D8AFD7-661B-A97D-73A4-4997601925B1}"/>
              </a:ext>
            </a:extLst>
          </p:cNvPr>
          <p:cNvSpPr txBox="1"/>
          <p:nvPr/>
        </p:nvSpPr>
        <p:spPr>
          <a:xfrm>
            <a:off x="6088660" y="1881082"/>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y</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6" name="文本框 25">
            <a:extLst>
              <a:ext uri="{FF2B5EF4-FFF2-40B4-BE49-F238E27FC236}">
                <a16:creationId xmlns:a16="http://schemas.microsoft.com/office/drawing/2014/main" id="{4ABD5800-C9D5-BDFF-F236-759B1CBBC966}"/>
              </a:ext>
            </a:extLst>
          </p:cNvPr>
          <p:cNvSpPr txBox="1"/>
          <p:nvPr/>
        </p:nvSpPr>
        <p:spPr>
          <a:xfrm>
            <a:off x="5359285"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i</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7" name="文本框 26">
            <a:extLst>
              <a:ext uri="{FF2B5EF4-FFF2-40B4-BE49-F238E27FC236}">
                <a16:creationId xmlns:a16="http://schemas.microsoft.com/office/drawing/2014/main" id="{6A543CE6-ED76-FE16-947D-4828C044FA38}"/>
              </a:ext>
            </a:extLst>
          </p:cNvPr>
          <p:cNvSpPr txBox="1"/>
          <p:nvPr/>
        </p:nvSpPr>
        <p:spPr>
          <a:xfrm>
            <a:off x="4600051" y="3127956"/>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a</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8" name="文本框 27">
            <a:extLst>
              <a:ext uri="{FF2B5EF4-FFF2-40B4-BE49-F238E27FC236}">
                <a16:creationId xmlns:a16="http://schemas.microsoft.com/office/drawing/2014/main" id="{97259263-72DE-A54A-E08E-43433A4BD007}"/>
              </a:ext>
            </a:extLst>
          </p:cNvPr>
          <p:cNvSpPr txBox="1"/>
          <p:nvPr/>
        </p:nvSpPr>
        <p:spPr>
          <a:xfrm>
            <a:off x="6088660" y="3126905"/>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b</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9" name="文本框 28">
            <a:extLst>
              <a:ext uri="{FF2B5EF4-FFF2-40B4-BE49-F238E27FC236}">
                <a16:creationId xmlns:a16="http://schemas.microsoft.com/office/drawing/2014/main" id="{D045B47E-338A-8E19-63EA-9BD9C95B1A05}"/>
              </a:ext>
            </a:extLst>
          </p:cNvPr>
          <p:cNvSpPr txBox="1"/>
          <p:nvPr/>
        </p:nvSpPr>
        <p:spPr>
          <a:xfrm>
            <a:off x="6088660" y="3818730"/>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c</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0" name="文本框 29">
            <a:extLst>
              <a:ext uri="{FF2B5EF4-FFF2-40B4-BE49-F238E27FC236}">
                <a16:creationId xmlns:a16="http://schemas.microsoft.com/office/drawing/2014/main" id="{54FB09AE-BCA0-0DD8-69BC-5DAADECF95C6}"/>
              </a:ext>
            </a:extLst>
          </p:cNvPr>
          <p:cNvSpPr txBox="1"/>
          <p:nvPr/>
        </p:nvSpPr>
        <p:spPr>
          <a:xfrm>
            <a:off x="8470847" y="1875354"/>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x</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1" name="文本框 30">
            <a:extLst>
              <a:ext uri="{FF2B5EF4-FFF2-40B4-BE49-F238E27FC236}">
                <a16:creationId xmlns:a16="http://schemas.microsoft.com/office/drawing/2014/main" id="{F840DB8E-883D-B6C8-3BDC-F2A4DB2DDBD3}"/>
              </a:ext>
            </a:extLst>
          </p:cNvPr>
          <p:cNvSpPr txBox="1"/>
          <p:nvPr/>
        </p:nvSpPr>
        <p:spPr>
          <a:xfrm>
            <a:off x="9928186" y="1875354"/>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y</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2" name="文本框 31">
            <a:extLst>
              <a:ext uri="{FF2B5EF4-FFF2-40B4-BE49-F238E27FC236}">
                <a16:creationId xmlns:a16="http://schemas.microsoft.com/office/drawing/2014/main" id="{41E43220-FDFD-3967-9DEF-AD0425A954BB}"/>
              </a:ext>
            </a:extLst>
          </p:cNvPr>
          <p:cNvSpPr txBox="1"/>
          <p:nvPr/>
        </p:nvSpPr>
        <p:spPr>
          <a:xfrm>
            <a:off x="8473357"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i</a:t>
            </a:r>
            <a:r>
              <a:rPr kumimoji="1" lang="en-US" altLang="zh-CN" baseline="-25000" dirty="0">
                <a:latin typeface="Inconsolata" panose="020B0609030003000000" pitchFamily="49" charset="0"/>
                <a:cs typeface="Consolas" panose="020B0609020204030204" pitchFamily="49" charset="0"/>
              </a:rPr>
              <a:t>f</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3" name="文本框 32">
            <a:extLst>
              <a:ext uri="{FF2B5EF4-FFF2-40B4-BE49-F238E27FC236}">
                <a16:creationId xmlns:a16="http://schemas.microsoft.com/office/drawing/2014/main" id="{68E561B9-10C4-7E26-8490-2C392DE1B5C9}"/>
              </a:ext>
            </a:extLst>
          </p:cNvPr>
          <p:cNvSpPr txBox="1"/>
          <p:nvPr/>
        </p:nvSpPr>
        <p:spPr>
          <a:xfrm>
            <a:off x="8473357" y="3132924"/>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cs typeface="Consolas" panose="020B0609020204030204" pitchFamily="49" charset="0"/>
              </a:rPr>
              <a:t>a</a:t>
            </a:r>
            <a:r>
              <a:rPr kumimoji="1" lang="en-US" altLang="zh-CN" baseline="-25000" dirty="0" err="1">
                <a:latin typeface="Inconsolata" panose="020B0609030003000000" pitchFamily="49" charset="0"/>
                <a:cs typeface="Consolas" panose="020B0609020204030204" pitchFamily="49" charset="0"/>
              </a:rPr>
              <a:t>f</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4" name="文本框 33">
            <a:extLst>
              <a:ext uri="{FF2B5EF4-FFF2-40B4-BE49-F238E27FC236}">
                <a16:creationId xmlns:a16="http://schemas.microsoft.com/office/drawing/2014/main" id="{84D7E986-3691-DA26-5331-6F8508D921C4}"/>
              </a:ext>
            </a:extLst>
          </p:cNvPr>
          <p:cNvSpPr txBox="1"/>
          <p:nvPr/>
        </p:nvSpPr>
        <p:spPr>
          <a:xfrm>
            <a:off x="9929344" y="3123820"/>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ea typeface="Linux Biolinum" panose="02000503000000000000" pitchFamily="2" charset="0"/>
                <a:cs typeface="Consolas" panose="020B0609020204030204" pitchFamily="49" charset="0"/>
              </a:rPr>
              <a:t>b</a:t>
            </a:r>
            <a:r>
              <a:rPr kumimoji="1" lang="en-US" altLang="zh-CN" baseline="-25000" dirty="0" err="1">
                <a:latin typeface="Inconsolata" panose="020B0609030003000000" pitchFamily="49" charset="0"/>
                <a:ea typeface="Linux Biolinum" panose="02000503000000000000" pitchFamily="2"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5" name="文本框 34">
            <a:extLst>
              <a:ext uri="{FF2B5EF4-FFF2-40B4-BE49-F238E27FC236}">
                <a16:creationId xmlns:a16="http://schemas.microsoft.com/office/drawing/2014/main" id="{71921B54-40CB-50E4-AA64-0C73F65E0938}"/>
              </a:ext>
            </a:extLst>
          </p:cNvPr>
          <p:cNvSpPr txBox="1"/>
          <p:nvPr/>
        </p:nvSpPr>
        <p:spPr>
          <a:xfrm>
            <a:off x="9929344" y="3786134"/>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Consolas" panose="020B0609020204030204" pitchFamily="49" charset="0"/>
                <a:ea typeface="Linux Biolinum" panose="02000503000000000000" pitchFamily="2" charset="0"/>
                <a:cs typeface="Consolas" panose="020B0609020204030204" pitchFamily="49" charset="0"/>
              </a:rPr>
              <a:t>c</a:t>
            </a:r>
            <a:r>
              <a:rPr kumimoji="1" lang="en-US" altLang="zh-CN" baseline="-25000" dirty="0">
                <a:latin typeface="Consolas" panose="020B0609020204030204" pitchFamily="49" charset="0"/>
                <a:ea typeface="Linux Biolinum" panose="02000503000000000000" pitchFamily="2"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6" name="文本框 35">
            <a:extLst>
              <a:ext uri="{FF2B5EF4-FFF2-40B4-BE49-F238E27FC236}">
                <a16:creationId xmlns:a16="http://schemas.microsoft.com/office/drawing/2014/main" id="{9D6C63AA-B7BA-0578-E774-CB15E4B0F356}"/>
              </a:ext>
            </a:extLst>
          </p:cNvPr>
          <p:cNvSpPr txBox="1"/>
          <p:nvPr/>
        </p:nvSpPr>
        <p:spPr>
          <a:xfrm>
            <a:off x="9929344"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cs typeface="Consolas" panose="020B0609020204030204" pitchFamily="49" charset="0"/>
              </a:rPr>
              <a:t>i</a:t>
            </a:r>
            <a:r>
              <a:rPr kumimoji="1" lang="en-US" altLang="zh-CN" baseline="-25000" dirty="0" err="1">
                <a:latin typeface="Inconsolata" panose="020B0609030003000000" pitchFamily="49"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40" name="文本框 39">
            <a:extLst>
              <a:ext uri="{FF2B5EF4-FFF2-40B4-BE49-F238E27FC236}">
                <a16:creationId xmlns:a16="http://schemas.microsoft.com/office/drawing/2014/main" id="{2BD9094A-9A00-F9A8-EB63-64769D300C2D}"/>
              </a:ext>
            </a:extLst>
          </p:cNvPr>
          <p:cNvSpPr txBox="1"/>
          <p:nvPr/>
        </p:nvSpPr>
        <p:spPr>
          <a:xfrm>
            <a:off x="4600051" y="3831554"/>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A1</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42" name="文本框 41">
            <a:extLst>
              <a:ext uri="{FF2B5EF4-FFF2-40B4-BE49-F238E27FC236}">
                <a16:creationId xmlns:a16="http://schemas.microsoft.com/office/drawing/2014/main" id="{4AD1FF46-6395-14E8-C5AE-792E93C61986}"/>
              </a:ext>
            </a:extLst>
          </p:cNvPr>
          <p:cNvSpPr txBox="1"/>
          <p:nvPr/>
        </p:nvSpPr>
        <p:spPr>
          <a:xfrm>
            <a:off x="6088660" y="4453367"/>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A2</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19" name="直线箭头连接符 18">
            <a:extLst>
              <a:ext uri="{FF2B5EF4-FFF2-40B4-BE49-F238E27FC236}">
                <a16:creationId xmlns:a16="http://schemas.microsoft.com/office/drawing/2014/main" id="{B8E5C01A-4680-3D02-DB36-FBEFD2D77A2D}"/>
              </a:ext>
            </a:extLst>
          </p:cNvPr>
          <p:cNvCxnSpPr>
            <a:cxnSpLocks/>
            <a:stCxn id="18" idx="2"/>
            <a:endCxn id="26" idx="0"/>
          </p:cNvCxnSpPr>
          <p:nvPr/>
        </p:nvCxnSpPr>
        <p:spPr>
          <a:xfrm>
            <a:off x="5203200" y="2250414"/>
            <a:ext cx="727964" cy="262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0BFD154C-AFD1-F4D4-376B-98EE0354D8BA}"/>
              </a:ext>
            </a:extLst>
          </p:cNvPr>
          <p:cNvCxnSpPr>
            <a:cxnSpLocks/>
            <a:stCxn id="25" idx="2"/>
            <a:endCxn id="26" idx="0"/>
          </p:cNvCxnSpPr>
          <p:nvPr/>
        </p:nvCxnSpPr>
        <p:spPr>
          <a:xfrm flipH="1">
            <a:off x="5931164" y="2250414"/>
            <a:ext cx="729375" cy="262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D282BFAE-B3F2-14AB-E374-60FCB4DED216}"/>
              </a:ext>
            </a:extLst>
          </p:cNvPr>
          <p:cNvCxnSpPr>
            <a:cxnSpLocks/>
            <a:stCxn id="26" idx="2"/>
            <a:endCxn id="27" idx="0"/>
          </p:cNvCxnSpPr>
          <p:nvPr/>
        </p:nvCxnSpPr>
        <p:spPr>
          <a:xfrm flipH="1">
            <a:off x="5171930" y="2882403"/>
            <a:ext cx="759234" cy="2455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DEC98904-893E-BE41-897A-32261AD9B95D}"/>
              </a:ext>
            </a:extLst>
          </p:cNvPr>
          <p:cNvCxnSpPr>
            <a:cxnSpLocks/>
            <a:stCxn id="26" idx="2"/>
            <a:endCxn id="28" idx="0"/>
          </p:cNvCxnSpPr>
          <p:nvPr/>
        </p:nvCxnSpPr>
        <p:spPr>
          <a:xfrm>
            <a:off x="5931164" y="2882403"/>
            <a:ext cx="729375" cy="2445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8D2FCEAE-3752-780E-0981-735A82E6533E}"/>
              </a:ext>
            </a:extLst>
          </p:cNvPr>
          <p:cNvCxnSpPr>
            <a:cxnSpLocks/>
            <a:stCxn id="27" idx="2"/>
            <a:endCxn id="40" idx="0"/>
          </p:cNvCxnSpPr>
          <p:nvPr/>
        </p:nvCxnSpPr>
        <p:spPr>
          <a:xfrm>
            <a:off x="5171930" y="3497288"/>
            <a:ext cx="0" cy="3342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a:extLst>
              <a:ext uri="{FF2B5EF4-FFF2-40B4-BE49-F238E27FC236}">
                <a16:creationId xmlns:a16="http://schemas.microsoft.com/office/drawing/2014/main" id="{B427DA73-6553-11E6-120B-AE3CC85D20D8}"/>
              </a:ext>
            </a:extLst>
          </p:cNvPr>
          <p:cNvCxnSpPr>
            <a:cxnSpLocks/>
            <a:stCxn id="28" idx="2"/>
            <a:endCxn id="29" idx="0"/>
          </p:cNvCxnSpPr>
          <p:nvPr/>
        </p:nvCxnSpPr>
        <p:spPr>
          <a:xfrm>
            <a:off x="6660539" y="3496237"/>
            <a:ext cx="0" cy="3224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80E945AB-EF3F-86FF-F55B-E8364F4BF8B1}"/>
              </a:ext>
            </a:extLst>
          </p:cNvPr>
          <p:cNvCxnSpPr>
            <a:cxnSpLocks/>
            <a:stCxn id="29" idx="2"/>
            <a:endCxn id="42" idx="0"/>
          </p:cNvCxnSpPr>
          <p:nvPr/>
        </p:nvCxnSpPr>
        <p:spPr>
          <a:xfrm>
            <a:off x="6660539" y="4188062"/>
            <a:ext cx="0" cy="2653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EA027965-78FE-6181-E02E-9A7578F17656}"/>
              </a:ext>
            </a:extLst>
          </p:cNvPr>
          <p:cNvSpPr txBox="1"/>
          <p:nvPr/>
        </p:nvSpPr>
        <p:spPr>
          <a:xfrm>
            <a:off x="8470847" y="3752777"/>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A1</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73" name="文本框 72">
            <a:extLst>
              <a:ext uri="{FF2B5EF4-FFF2-40B4-BE49-F238E27FC236}">
                <a16:creationId xmlns:a16="http://schemas.microsoft.com/office/drawing/2014/main" id="{C6189FD3-C34E-97D6-C1E1-204D6BE427DC}"/>
              </a:ext>
            </a:extLst>
          </p:cNvPr>
          <p:cNvSpPr txBox="1"/>
          <p:nvPr/>
        </p:nvSpPr>
        <p:spPr>
          <a:xfrm>
            <a:off x="9929344" y="4448449"/>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A2</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74" name="直线箭头连接符 73">
            <a:extLst>
              <a:ext uri="{FF2B5EF4-FFF2-40B4-BE49-F238E27FC236}">
                <a16:creationId xmlns:a16="http://schemas.microsoft.com/office/drawing/2014/main" id="{22DF0012-2698-BFE2-194C-D4D38216B0C9}"/>
              </a:ext>
            </a:extLst>
          </p:cNvPr>
          <p:cNvCxnSpPr>
            <a:cxnSpLocks/>
            <a:stCxn id="30" idx="2"/>
            <a:endCxn id="32" idx="0"/>
          </p:cNvCxnSpPr>
          <p:nvPr/>
        </p:nvCxnSpPr>
        <p:spPr>
          <a:xfrm>
            <a:off x="9042726" y="2244686"/>
            <a:ext cx="2510" cy="2683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0302EE46-CB31-0668-AE6E-1D8E4B256A8B}"/>
              </a:ext>
            </a:extLst>
          </p:cNvPr>
          <p:cNvCxnSpPr>
            <a:cxnSpLocks/>
            <a:stCxn id="32" idx="2"/>
            <a:endCxn id="33" idx="0"/>
          </p:cNvCxnSpPr>
          <p:nvPr/>
        </p:nvCxnSpPr>
        <p:spPr>
          <a:xfrm>
            <a:off x="9045236" y="2882403"/>
            <a:ext cx="0" cy="2505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a:extLst>
              <a:ext uri="{FF2B5EF4-FFF2-40B4-BE49-F238E27FC236}">
                <a16:creationId xmlns:a16="http://schemas.microsoft.com/office/drawing/2014/main" id="{C8825991-070F-249D-C20E-EBC8CD19D5B4}"/>
              </a:ext>
            </a:extLst>
          </p:cNvPr>
          <p:cNvCxnSpPr>
            <a:cxnSpLocks/>
            <a:stCxn id="33" idx="2"/>
            <a:endCxn id="72" idx="0"/>
          </p:cNvCxnSpPr>
          <p:nvPr/>
        </p:nvCxnSpPr>
        <p:spPr>
          <a:xfrm flipH="1">
            <a:off x="9042726" y="3502256"/>
            <a:ext cx="2510" cy="2505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336F2D26-6C2C-1EA8-DA6C-898AA31592AB}"/>
              </a:ext>
            </a:extLst>
          </p:cNvPr>
          <p:cNvCxnSpPr>
            <a:cxnSpLocks/>
            <a:stCxn id="31" idx="2"/>
            <a:endCxn id="36" idx="0"/>
          </p:cNvCxnSpPr>
          <p:nvPr/>
        </p:nvCxnSpPr>
        <p:spPr>
          <a:xfrm>
            <a:off x="10500065" y="2244686"/>
            <a:ext cx="1158" cy="2683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a:extLst>
              <a:ext uri="{FF2B5EF4-FFF2-40B4-BE49-F238E27FC236}">
                <a16:creationId xmlns:a16="http://schemas.microsoft.com/office/drawing/2014/main" id="{038D12CB-5AB6-55E7-1062-C3249D8969D6}"/>
              </a:ext>
            </a:extLst>
          </p:cNvPr>
          <p:cNvCxnSpPr>
            <a:cxnSpLocks/>
            <a:stCxn id="36" idx="2"/>
            <a:endCxn id="34" idx="0"/>
          </p:cNvCxnSpPr>
          <p:nvPr/>
        </p:nvCxnSpPr>
        <p:spPr>
          <a:xfrm>
            <a:off x="10501223" y="2882403"/>
            <a:ext cx="0" cy="241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a:extLst>
              <a:ext uri="{FF2B5EF4-FFF2-40B4-BE49-F238E27FC236}">
                <a16:creationId xmlns:a16="http://schemas.microsoft.com/office/drawing/2014/main" id="{A0708B2D-D019-5164-F099-7734E76BEEB0}"/>
              </a:ext>
            </a:extLst>
          </p:cNvPr>
          <p:cNvCxnSpPr>
            <a:cxnSpLocks/>
            <a:stCxn id="34" idx="2"/>
            <a:endCxn id="35" idx="0"/>
          </p:cNvCxnSpPr>
          <p:nvPr/>
        </p:nvCxnSpPr>
        <p:spPr>
          <a:xfrm>
            <a:off x="10501223" y="3493152"/>
            <a:ext cx="0" cy="2929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2595859E-C777-92E5-29C0-F3AAB9397088}"/>
              </a:ext>
            </a:extLst>
          </p:cNvPr>
          <p:cNvCxnSpPr>
            <a:cxnSpLocks/>
            <a:stCxn id="35" idx="2"/>
            <a:endCxn id="73" idx="0"/>
          </p:cNvCxnSpPr>
          <p:nvPr/>
        </p:nvCxnSpPr>
        <p:spPr>
          <a:xfrm>
            <a:off x="10501223" y="4155466"/>
            <a:ext cx="0" cy="2929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曲线连接符 103">
            <a:extLst>
              <a:ext uri="{FF2B5EF4-FFF2-40B4-BE49-F238E27FC236}">
                <a16:creationId xmlns:a16="http://schemas.microsoft.com/office/drawing/2014/main" id="{6A55BDAC-0104-789A-F6A0-14218009014D}"/>
              </a:ext>
            </a:extLst>
          </p:cNvPr>
          <p:cNvCxnSpPr>
            <a:cxnSpLocks/>
            <a:stCxn id="40" idx="2"/>
            <a:endCxn id="42" idx="1"/>
          </p:cNvCxnSpPr>
          <p:nvPr/>
        </p:nvCxnSpPr>
        <p:spPr>
          <a:xfrm rot="16200000" flipH="1">
            <a:off x="5411722" y="3961094"/>
            <a:ext cx="437147" cy="916730"/>
          </a:xfrm>
          <a:prstGeom prst="curvedConnector2">
            <a:avLst/>
          </a:prstGeom>
          <a:ln w="38100">
            <a:solidFill>
              <a:srgbClr val="FF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11" name="直接箭头连接符 120">
            <a:extLst>
              <a:ext uri="{FF2B5EF4-FFF2-40B4-BE49-F238E27FC236}">
                <a16:creationId xmlns:a16="http://schemas.microsoft.com/office/drawing/2014/main" id="{8FE0B843-AEFD-3D1A-0617-42276343ECCF}"/>
              </a:ext>
            </a:extLst>
          </p:cNvPr>
          <p:cNvCxnSpPr>
            <a:cxnSpLocks/>
          </p:cNvCxnSpPr>
          <p:nvPr/>
        </p:nvCxnSpPr>
        <p:spPr>
          <a:xfrm>
            <a:off x="5690300" y="5953993"/>
            <a:ext cx="384148" cy="0"/>
          </a:xfrm>
          <a:prstGeom prst="straightConnector1">
            <a:avLst/>
          </a:prstGeom>
          <a:noFill/>
          <a:ln w="50800" cap="flat" cmpd="sng" algn="ctr">
            <a:solidFill>
              <a:schemeClr val="accent6"/>
            </a:solidFill>
            <a:prstDash val="solid"/>
            <a:miter lim="800000"/>
            <a:tailEnd type="triangle"/>
          </a:ln>
          <a:effectLst/>
        </p:spPr>
      </p:cxnSp>
      <p:cxnSp>
        <p:nvCxnSpPr>
          <p:cNvPr id="115" name="直线连接符 114">
            <a:extLst>
              <a:ext uri="{FF2B5EF4-FFF2-40B4-BE49-F238E27FC236}">
                <a16:creationId xmlns:a16="http://schemas.microsoft.com/office/drawing/2014/main" id="{E2BC93E8-A3EB-2CFE-075D-1CF835DD8433}"/>
              </a:ext>
            </a:extLst>
          </p:cNvPr>
          <p:cNvCxnSpPr>
            <a:cxnSpLocks/>
          </p:cNvCxnSpPr>
          <p:nvPr/>
        </p:nvCxnSpPr>
        <p:spPr>
          <a:xfrm>
            <a:off x="7807579" y="1322605"/>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cxnSp>
        <p:nvCxnSpPr>
          <p:cNvPr id="117" name="直线连接符 116">
            <a:extLst>
              <a:ext uri="{FF2B5EF4-FFF2-40B4-BE49-F238E27FC236}">
                <a16:creationId xmlns:a16="http://schemas.microsoft.com/office/drawing/2014/main" id="{0BF7FD79-D62C-862A-09CA-AE212A8BC051}"/>
              </a:ext>
            </a:extLst>
          </p:cNvPr>
          <p:cNvCxnSpPr>
            <a:cxnSpLocks/>
          </p:cNvCxnSpPr>
          <p:nvPr/>
        </p:nvCxnSpPr>
        <p:spPr>
          <a:xfrm>
            <a:off x="3864501" y="1338309"/>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121" name="圆角矩形 120">
            <a:extLst>
              <a:ext uri="{FF2B5EF4-FFF2-40B4-BE49-F238E27FC236}">
                <a16:creationId xmlns:a16="http://schemas.microsoft.com/office/drawing/2014/main" id="{4BE7200C-8577-67F4-5EC5-FA8D100F1D8A}"/>
              </a:ext>
            </a:extLst>
          </p:cNvPr>
          <p:cNvSpPr/>
          <p:nvPr/>
        </p:nvSpPr>
        <p:spPr>
          <a:xfrm>
            <a:off x="8417406" y="1354276"/>
            <a:ext cx="2728843"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Context-sensitive on </a:t>
            </a:r>
            <a:r>
              <a:rPr kumimoji="1" lang="en-US" altLang="zh-CN" b="1" dirty="0">
                <a:solidFill>
                  <a:schemeClr val="bg1"/>
                </a:solidFill>
                <a:latin typeface="Inconsolata" panose="020B0609030003000000" pitchFamily="49" charset="0"/>
              </a:rPr>
              <a:t>h</a:t>
            </a:r>
            <a:endParaRPr kumimoji="1" lang="zh-CN" altLang="en-US" b="1" dirty="0">
              <a:solidFill>
                <a:schemeClr val="bg1"/>
              </a:solidFill>
              <a:latin typeface="Inconsolata" panose="020B0609030003000000" pitchFamily="49" charset="0"/>
            </a:endParaRPr>
          </a:p>
        </p:txBody>
      </p:sp>
      <p:graphicFrame>
        <p:nvGraphicFramePr>
          <p:cNvPr id="7" name="表格 96">
            <a:extLst>
              <a:ext uri="{FF2B5EF4-FFF2-40B4-BE49-F238E27FC236}">
                <a16:creationId xmlns:a16="http://schemas.microsoft.com/office/drawing/2014/main" id="{D9FAB96B-28BC-2883-0E11-E4D4827D3D79}"/>
              </a:ext>
            </a:extLst>
          </p:cNvPr>
          <p:cNvGraphicFramePr>
            <a:graphicFrameLocks noGrp="1"/>
          </p:cNvGraphicFramePr>
          <p:nvPr/>
        </p:nvGraphicFramePr>
        <p:xfrm>
          <a:off x="8049172"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0.512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8504999"/>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cxnSp>
        <p:nvCxnSpPr>
          <p:cNvPr id="8" name="直接箭头连接符 120">
            <a:extLst>
              <a:ext uri="{FF2B5EF4-FFF2-40B4-BE49-F238E27FC236}">
                <a16:creationId xmlns:a16="http://schemas.microsoft.com/office/drawing/2014/main" id="{81D9402B-853D-0784-2DC5-FD75D5FDCA04}"/>
              </a:ext>
            </a:extLst>
          </p:cNvPr>
          <p:cNvCxnSpPr>
            <a:cxnSpLocks/>
          </p:cNvCxnSpPr>
          <p:nvPr/>
        </p:nvCxnSpPr>
        <p:spPr>
          <a:xfrm>
            <a:off x="9637343" y="5926301"/>
            <a:ext cx="384148" cy="0"/>
          </a:xfrm>
          <a:prstGeom prst="straightConnector1">
            <a:avLst/>
          </a:prstGeom>
          <a:noFill/>
          <a:ln w="50800" cap="flat" cmpd="sng" algn="ctr">
            <a:solidFill>
              <a:schemeClr val="accent6"/>
            </a:solidFill>
            <a:prstDash val="solid"/>
            <a:miter lim="800000"/>
            <a:tailEnd type="triangle"/>
          </a:ln>
          <a:effectLst/>
        </p:spPr>
      </p:cxnSp>
      <p:graphicFrame>
        <p:nvGraphicFramePr>
          <p:cNvPr id="9" name="表格 96">
            <a:extLst>
              <a:ext uri="{FF2B5EF4-FFF2-40B4-BE49-F238E27FC236}">
                <a16:creationId xmlns:a16="http://schemas.microsoft.com/office/drawing/2014/main" id="{D2799D01-8282-DAB2-531C-ED976308E272}"/>
              </a:ext>
            </a:extLst>
          </p:cNvPr>
          <p:cNvGraphicFramePr>
            <a:graphicFrameLocks noGrp="1"/>
          </p:cNvGraphicFramePr>
          <p:nvPr/>
        </p:nvGraphicFramePr>
        <p:xfrm>
          <a:off x="4113474"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0.614</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0.492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graphicFrame>
        <p:nvGraphicFramePr>
          <p:cNvPr id="10" name="表格 96">
            <a:extLst>
              <a:ext uri="{FF2B5EF4-FFF2-40B4-BE49-F238E27FC236}">
                <a16:creationId xmlns:a16="http://schemas.microsoft.com/office/drawing/2014/main" id="{AA90615A-0043-9AFA-37C8-E6911ABEACB5}"/>
              </a:ext>
            </a:extLst>
          </p:cNvPr>
          <p:cNvGraphicFramePr>
            <a:graphicFrameLocks noGrp="1"/>
          </p:cNvGraphicFramePr>
          <p:nvPr/>
        </p:nvGraphicFramePr>
        <p:xfrm>
          <a:off x="6130653"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57632">
                <a:tc>
                  <a:txBody>
                    <a:bodyPr/>
                    <a:lstStyle/>
                    <a:p>
                      <a:pPr algn="ctr"/>
                      <a:r>
                        <a:rPr lang="en-US" altLang="zh-CN" sz="1600"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Prob.</a:t>
                      </a:r>
                      <a:endParaRPr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Biolinum" panose="02000503000000000000" pitchFamily="2" charset="0"/>
                          <a:cs typeface="Linux Biolinum" panose="02000503000000000000" pitchFamily="2" charset="0"/>
                        </a:rPr>
                        <a:t>Alarm</a:t>
                      </a:r>
                      <a:endParaRPr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2960154723"/>
                  </a:ext>
                </a:extLst>
              </a:tr>
              <a:tr h="157632">
                <a:tc>
                  <a:txBody>
                    <a:bodyPr/>
                    <a:lstStyle/>
                    <a:p>
                      <a:pPr algn="ctr"/>
                      <a:r>
                        <a:rPr lang="en-US" altLang="zh-CN" sz="1600" b="1" u="sng"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0.512</a:t>
                      </a:r>
                      <a:endParaRPr lang="zh-CN" altLang="en-US" sz="1600" b="1" u="sng" dirty="0">
                        <a:solidFill>
                          <a:srgbClr val="FF000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776004"/>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graphicFrame>
        <p:nvGraphicFramePr>
          <p:cNvPr id="11" name="表格 96">
            <a:extLst>
              <a:ext uri="{FF2B5EF4-FFF2-40B4-BE49-F238E27FC236}">
                <a16:creationId xmlns:a16="http://schemas.microsoft.com/office/drawing/2014/main" id="{78E2FBB4-7A12-B65C-CDBC-8E3F279EEBCD}"/>
              </a:ext>
            </a:extLst>
          </p:cNvPr>
          <p:cNvGraphicFramePr>
            <a:graphicFrameLocks noGrp="1"/>
          </p:cNvGraphicFramePr>
          <p:nvPr/>
        </p:nvGraphicFramePr>
        <p:xfrm>
          <a:off x="10072619"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2960154723"/>
                  </a:ext>
                </a:extLst>
              </a:tr>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244645">
                <a:tc>
                  <a:txBody>
                    <a:bodyPr/>
                    <a:lstStyle/>
                    <a:p>
                      <a:pPr algn="ctr"/>
                      <a:r>
                        <a:rPr lang="en-US" altLang="zh-CN" sz="1600" b="1" u="sng" dirty="0">
                          <a:solidFill>
                            <a:schemeClr val="accent6"/>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b="1" u="sng" dirty="0">
                        <a:solidFill>
                          <a:schemeClr val="accent6"/>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9001954"/>
                  </a:ext>
                </a:extLst>
              </a:tr>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sp>
        <p:nvSpPr>
          <p:cNvPr id="12" name="下箭头 11">
            <a:extLst>
              <a:ext uri="{FF2B5EF4-FFF2-40B4-BE49-F238E27FC236}">
                <a16:creationId xmlns:a16="http://schemas.microsoft.com/office/drawing/2014/main" id="{38158CB5-0AAD-9568-D6E2-467AC5558FE9}"/>
              </a:ext>
            </a:extLst>
          </p:cNvPr>
          <p:cNvSpPr/>
          <p:nvPr/>
        </p:nvSpPr>
        <p:spPr>
          <a:xfrm rot="10800000">
            <a:off x="7315625" y="4433112"/>
            <a:ext cx="299499" cy="410146"/>
          </a:xfrm>
          <a:prstGeom prst="down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曲线连接符 12">
            <a:extLst>
              <a:ext uri="{FF2B5EF4-FFF2-40B4-BE49-F238E27FC236}">
                <a16:creationId xmlns:a16="http://schemas.microsoft.com/office/drawing/2014/main" id="{87FBE68F-B6B3-33F4-C1B5-3532C24994F2}"/>
              </a:ext>
            </a:extLst>
          </p:cNvPr>
          <p:cNvCxnSpPr>
            <a:cxnSpLocks/>
            <a:stCxn id="72" idx="2"/>
            <a:endCxn id="73" idx="1"/>
          </p:cNvCxnSpPr>
          <p:nvPr/>
        </p:nvCxnSpPr>
        <p:spPr>
          <a:xfrm rot="16200000" flipH="1">
            <a:off x="9230532" y="3934303"/>
            <a:ext cx="511006" cy="886618"/>
          </a:xfrm>
          <a:prstGeom prst="curvedConnector2">
            <a:avLst/>
          </a:prstGeom>
          <a:ln w="38100">
            <a:solidFill>
              <a:schemeClr val="accent6"/>
            </a:solidFill>
            <a:prstDash val="sysDot"/>
            <a:tailEnd type="triangle"/>
          </a:ln>
        </p:spPr>
        <p:style>
          <a:lnRef idx="1">
            <a:schemeClr val="dk1"/>
          </a:lnRef>
          <a:fillRef idx="0">
            <a:schemeClr val="dk1"/>
          </a:fillRef>
          <a:effectRef idx="0">
            <a:schemeClr val="dk1"/>
          </a:effectRef>
          <a:fontRef idx="minor">
            <a:schemeClr val="tx1"/>
          </a:fontRef>
        </p:style>
      </p:cxnSp>
      <p:pic>
        <p:nvPicPr>
          <p:cNvPr id="17" name="图形 16" descr="关闭 纯色填充">
            <a:extLst>
              <a:ext uri="{FF2B5EF4-FFF2-40B4-BE49-F238E27FC236}">
                <a16:creationId xmlns:a16="http://schemas.microsoft.com/office/drawing/2014/main" id="{0D13BC38-E341-CDB4-6757-7D2A275767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42243" y="4368823"/>
            <a:ext cx="395080" cy="395080"/>
          </a:xfrm>
          <a:prstGeom prst="rect">
            <a:avLst/>
          </a:prstGeom>
        </p:spPr>
      </p:pic>
      <p:sp>
        <p:nvSpPr>
          <p:cNvPr id="24" name="圆角矩形 23">
            <a:extLst>
              <a:ext uri="{FF2B5EF4-FFF2-40B4-BE49-F238E27FC236}">
                <a16:creationId xmlns:a16="http://schemas.microsoft.com/office/drawing/2014/main" id="{73A1AA3F-0D5C-20EA-EE1A-F4D39A5803C8}"/>
              </a:ext>
            </a:extLst>
          </p:cNvPr>
          <p:cNvSpPr/>
          <p:nvPr/>
        </p:nvSpPr>
        <p:spPr>
          <a:xfrm>
            <a:off x="1425750" y="6220799"/>
            <a:ext cx="1653535" cy="391597"/>
          </a:xfrm>
          <a:prstGeom prst="roundRect">
            <a:avLst/>
          </a:prstGeom>
          <a:solidFill>
            <a:srgbClr val="C00000"/>
          </a:solidFill>
        </p:spPr>
        <p:txBody>
          <a:bodyPr wrap="square" rtlCol="0">
            <a:spAutoFit/>
          </a:bodyPr>
          <a:lstStyle/>
          <a:p>
            <a:pPr algn="ctr"/>
            <a:r>
              <a:rPr kumimoji="1" lang="en-US" altLang="zh-CN" sz="17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False positive</a:t>
            </a:r>
            <a:endParaRPr kumimoji="1" lang="zh-CN" altLang="en-US" sz="1700" b="1" dirty="0">
              <a:solidFill>
                <a:schemeClr val="bg1"/>
              </a:solidFill>
              <a:latin typeface="Linux Libertine" panose="02000503000000000000" pitchFamily="2" charset="0"/>
              <a:cs typeface="Linux Libertine" panose="02000503000000000000" pitchFamily="2" charset="0"/>
            </a:endParaRPr>
          </a:p>
        </p:txBody>
      </p:sp>
      <p:sp>
        <p:nvSpPr>
          <p:cNvPr id="6" name="圆角矩形 5">
            <a:extLst>
              <a:ext uri="{FF2B5EF4-FFF2-40B4-BE49-F238E27FC236}">
                <a16:creationId xmlns:a16="http://schemas.microsoft.com/office/drawing/2014/main" id="{9D4162BF-9083-2598-068D-9A2CD1903790}"/>
              </a:ext>
            </a:extLst>
          </p:cNvPr>
          <p:cNvSpPr/>
          <p:nvPr/>
        </p:nvSpPr>
        <p:spPr>
          <a:xfrm>
            <a:off x="4445635" y="1354276"/>
            <a:ext cx="2971058"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Context-insensitive on</a:t>
            </a:r>
            <a:r>
              <a:rPr kumimoji="1" lang="en-US" altLang="zh-CN" b="1" dirty="0">
                <a:solidFill>
                  <a:schemeClr val="bg1"/>
                </a:solidFill>
                <a:latin typeface="Linux Biolinum" panose="02000503000000000000" pitchFamily="2" charset="0"/>
                <a:ea typeface="Linux Biolinum" panose="02000503000000000000" pitchFamily="2" charset="0"/>
                <a:cs typeface="Linux Biolinum" panose="02000503000000000000" pitchFamily="2" charset="0"/>
              </a:rPr>
              <a:t> </a:t>
            </a:r>
            <a:r>
              <a:rPr kumimoji="1" lang="en-US" altLang="zh-CN" b="1" dirty="0">
                <a:solidFill>
                  <a:schemeClr val="bg1"/>
                </a:solidFill>
                <a:latin typeface="Inconsolata" panose="020B0609030003000000" pitchFamily="49" charset="0"/>
              </a:rPr>
              <a:t>h</a:t>
            </a:r>
            <a:endParaRPr kumimoji="1" lang="zh-CN" altLang="en-US" b="1" dirty="0">
              <a:solidFill>
                <a:schemeClr val="bg1"/>
              </a:solidFill>
              <a:latin typeface="Inconsolata" panose="020B0609030003000000" pitchFamily="49" charset="0"/>
            </a:endParaRPr>
          </a:p>
        </p:txBody>
      </p:sp>
      <p:sp>
        <p:nvSpPr>
          <p:cNvPr id="5" name="灯片编号占位符 4">
            <a:extLst>
              <a:ext uri="{FF2B5EF4-FFF2-40B4-BE49-F238E27FC236}">
                <a16:creationId xmlns:a16="http://schemas.microsoft.com/office/drawing/2014/main" id="{AB58FC79-3109-2C48-4B12-F9FDC5A557DE}"/>
              </a:ext>
            </a:extLst>
          </p:cNvPr>
          <p:cNvSpPr>
            <a:spLocks noGrp="1"/>
          </p:cNvSpPr>
          <p:nvPr>
            <p:ph type="sldNum" sz="quarter" idx="4"/>
          </p:nvPr>
        </p:nvSpPr>
        <p:spPr/>
        <p:txBody>
          <a:bodyPr/>
          <a:lstStyle/>
          <a:p>
            <a:fld id="{94702B7C-F565-1C47-90E3-321BD985AFCD}" type="slidenum">
              <a:rPr kumimoji="1" lang="zh-CN" altLang="en-US" smtClean="0"/>
              <a:pPr/>
              <a:t>45</a:t>
            </a:fld>
            <a:endParaRPr kumimoji="1" lang="zh-CN" altLang="en-US" dirty="0"/>
          </a:p>
        </p:txBody>
      </p:sp>
    </p:spTree>
    <p:extLst>
      <p:ext uri="{BB962C8B-B14F-4D97-AF65-F5344CB8AC3E}">
        <p14:creationId xmlns:p14="http://schemas.microsoft.com/office/powerpoint/2010/main" val="121212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10" fill="hold"/>
                                        <p:tgtEl>
                                          <p:spTgt spid="40"/>
                                        </p:tgtEl>
                                        <p:attrNameLst>
                                          <p:attrName>fillcolor</p:attrName>
                                        </p:attrNameLst>
                                      </p:cBhvr>
                                      <p:to>
                                        <a:srgbClr val="A6FFA5"/>
                                      </p:to>
                                    </p:animClr>
                                    <p:set>
                                      <p:cBhvr>
                                        <p:cTn id="7" dur="10" fill="hold"/>
                                        <p:tgtEl>
                                          <p:spTgt spid="40"/>
                                        </p:tgtEl>
                                        <p:attrNameLst>
                                          <p:attrName>fill.type</p:attrName>
                                        </p:attrNameLst>
                                      </p:cBhvr>
                                      <p:to>
                                        <p:strVal val="solid"/>
                                      </p:to>
                                    </p:set>
                                    <p:set>
                                      <p:cBhvr>
                                        <p:cTn id="8" dur="10" fill="hold"/>
                                        <p:tgtEl>
                                          <p:spTgt spid="40"/>
                                        </p:tgtEl>
                                        <p:attrNameLst>
                                          <p:attrName>fill.on</p:attrName>
                                        </p:attrNameLst>
                                      </p:cBhvr>
                                      <p:to>
                                        <p:strVal val="true"/>
                                      </p:to>
                                    </p:set>
                                  </p:childTnLst>
                                </p:cTn>
                              </p:par>
                              <p:par>
                                <p:cTn id="9" presetID="1" presetClass="entr" presetSubtype="0" fill="hold" nodeType="withEffect">
                                  <p:stCondLst>
                                    <p:cond delay="0"/>
                                  </p:stCondLst>
                                  <p:childTnLst>
                                    <p:set>
                                      <p:cBhvr>
                                        <p:cTn id="10" dur="1" fill="hold">
                                          <p:stCondLst>
                                            <p:cond delay="0"/>
                                          </p:stCondLst>
                                        </p:cTn>
                                        <p:tgtEl>
                                          <p:spTgt spid="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mph" presetSubtype="2" fill="hold" nodeType="withEffect">
                                  <p:stCondLst>
                                    <p:cond delay="0"/>
                                  </p:stCondLst>
                                  <p:childTnLst>
                                    <p:animClr clrSpc="rgb" dir="cw">
                                      <p:cBhvr>
                                        <p:cTn id="24" dur="10" fill="hold"/>
                                        <p:tgtEl>
                                          <p:spTgt spid="72"/>
                                        </p:tgtEl>
                                        <p:attrNameLst>
                                          <p:attrName>fillcolor</p:attrName>
                                        </p:attrNameLst>
                                      </p:cBhvr>
                                      <p:to>
                                        <a:srgbClr val="A6FFA5"/>
                                      </p:to>
                                    </p:animClr>
                                    <p:set>
                                      <p:cBhvr>
                                        <p:cTn id="25" dur="10" fill="hold"/>
                                        <p:tgtEl>
                                          <p:spTgt spid="72"/>
                                        </p:tgtEl>
                                        <p:attrNameLst>
                                          <p:attrName>fill.type</p:attrName>
                                        </p:attrNameLst>
                                      </p:cBhvr>
                                      <p:to>
                                        <p:strVal val="solid"/>
                                      </p:to>
                                    </p:set>
                                    <p:set>
                                      <p:cBhvr>
                                        <p:cTn id="26" dur="10" fill="hold"/>
                                        <p:tgtEl>
                                          <p:spTgt spid="72"/>
                                        </p:tgtEl>
                                        <p:attrNameLst>
                                          <p:attrName>fill.on</p:attrName>
                                        </p:attrNameLst>
                                      </p:cBhvr>
                                      <p:to>
                                        <p:strVal val="tru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圆角矩形 2">
            <a:extLst>
              <a:ext uri="{FF2B5EF4-FFF2-40B4-BE49-F238E27FC236}">
                <a16:creationId xmlns:a16="http://schemas.microsoft.com/office/drawing/2014/main" id="{B038ED1C-33F6-6723-DEA9-FFE6ECC6E9BF}"/>
              </a:ext>
            </a:extLst>
          </p:cNvPr>
          <p:cNvSpPr/>
          <p:nvPr/>
        </p:nvSpPr>
        <p:spPr>
          <a:xfrm>
            <a:off x="4445635" y="1354276"/>
            <a:ext cx="2971058"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Context-insensitive on</a:t>
            </a:r>
            <a:r>
              <a:rPr kumimoji="1" lang="en-US" altLang="zh-CN" b="1" dirty="0">
                <a:solidFill>
                  <a:schemeClr val="bg1"/>
                </a:solidFill>
                <a:latin typeface="Linux Biolinum" panose="02000503000000000000" pitchFamily="2" charset="0"/>
                <a:ea typeface="Linux Biolinum" panose="02000503000000000000" pitchFamily="2" charset="0"/>
                <a:cs typeface="Linux Biolinum" panose="02000503000000000000" pitchFamily="2" charset="0"/>
              </a:rPr>
              <a:t> </a:t>
            </a:r>
            <a:r>
              <a:rPr kumimoji="1" lang="en-US" altLang="zh-CN" b="1" dirty="0">
                <a:solidFill>
                  <a:schemeClr val="bg1"/>
                </a:solidFill>
                <a:latin typeface="Inconsolata" panose="020B0609030003000000" pitchFamily="49" charset="0"/>
              </a:rPr>
              <a:t>h</a:t>
            </a:r>
            <a:endParaRPr kumimoji="1" lang="zh-CN" altLang="en-US" b="1" dirty="0">
              <a:solidFill>
                <a:schemeClr val="bg1"/>
              </a:solidFill>
              <a:latin typeface="Inconsolata" panose="020B0609030003000000" pitchFamily="49" charset="0"/>
            </a:endParaRPr>
          </a:p>
        </p:txBody>
      </p:sp>
      <p:sp>
        <p:nvSpPr>
          <p:cNvPr id="2" name="标题 1">
            <a:extLst>
              <a:ext uri="{FF2B5EF4-FFF2-40B4-BE49-F238E27FC236}">
                <a16:creationId xmlns:a16="http://schemas.microsoft.com/office/drawing/2014/main" id="{5C06D3DB-844F-4937-610E-227882640A12}"/>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A Motivating Example</a:t>
            </a:r>
            <a:endParaRPr kumimoji="1" lang="zh-CN" altLang="en-US" dirty="0"/>
          </a:p>
        </p:txBody>
      </p:sp>
      <p:sp>
        <p:nvSpPr>
          <p:cNvPr id="18" name="文本框 17">
            <a:extLst>
              <a:ext uri="{FF2B5EF4-FFF2-40B4-BE49-F238E27FC236}">
                <a16:creationId xmlns:a16="http://schemas.microsoft.com/office/drawing/2014/main" id="{8EFCD7F4-090A-3EFA-FE04-DBF6A166E366}"/>
              </a:ext>
            </a:extLst>
          </p:cNvPr>
          <p:cNvSpPr txBox="1"/>
          <p:nvPr/>
        </p:nvSpPr>
        <p:spPr>
          <a:xfrm>
            <a:off x="4631321" y="1881082"/>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x</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5" name="文本框 24">
            <a:extLst>
              <a:ext uri="{FF2B5EF4-FFF2-40B4-BE49-F238E27FC236}">
                <a16:creationId xmlns:a16="http://schemas.microsoft.com/office/drawing/2014/main" id="{14D8AFD7-661B-A97D-73A4-4997601925B1}"/>
              </a:ext>
            </a:extLst>
          </p:cNvPr>
          <p:cNvSpPr txBox="1"/>
          <p:nvPr/>
        </p:nvSpPr>
        <p:spPr>
          <a:xfrm>
            <a:off x="6088660" y="1881082"/>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y</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6" name="文本框 25">
            <a:extLst>
              <a:ext uri="{FF2B5EF4-FFF2-40B4-BE49-F238E27FC236}">
                <a16:creationId xmlns:a16="http://schemas.microsoft.com/office/drawing/2014/main" id="{4ABD5800-C9D5-BDFF-F236-759B1CBBC966}"/>
              </a:ext>
            </a:extLst>
          </p:cNvPr>
          <p:cNvSpPr txBox="1"/>
          <p:nvPr/>
        </p:nvSpPr>
        <p:spPr>
          <a:xfrm>
            <a:off x="5359285"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i</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7" name="文本框 26">
            <a:extLst>
              <a:ext uri="{FF2B5EF4-FFF2-40B4-BE49-F238E27FC236}">
                <a16:creationId xmlns:a16="http://schemas.microsoft.com/office/drawing/2014/main" id="{6A543CE6-ED76-FE16-947D-4828C044FA38}"/>
              </a:ext>
            </a:extLst>
          </p:cNvPr>
          <p:cNvSpPr txBox="1"/>
          <p:nvPr/>
        </p:nvSpPr>
        <p:spPr>
          <a:xfrm>
            <a:off x="4600051" y="3127956"/>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a</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8" name="文本框 27">
            <a:extLst>
              <a:ext uri="{FF2B5EF4-FFF2-40B4-BE49-F238E27FC236}">
                <a16:creationId xmlns:a16="http://schemas.microsoft.com/office/drawing/2014/main" id="{97259263-72DE-A54A-E08E-43433A4BD007}"/>
              </a:ext>
            </a:extLst>
          </p:cNvPr>
          <p:cNvSpPr txBox="1"/>
          <p:nvPr/>
        </p:nvSpPr>
        <p:spPr>
          <a:xfrm>
            <a:off x="6088660" y="3126905"/>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b</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29" name="文本框 28">
            <a:extLst>
              <a:ext uri="{FF2B5EF4-FFF2-40B4-BE49-F238E27FC236}">
                <a16:creationId xmlns:a16="http://schemas.microsoft.com/office/drawing/2014/main" id="{D045B47E-338A-8E19-63EA-9BD9C95B1A05}"/>
              </a:ext>
            </a:extLst>
          </p:cNvPr>
          <p:cNvSpPr txBox="1"/>
          <p:nvPr/>
        </p:nvSpPr>
        <p:spPr>
          <a:xfrm>
            <a:off x="6088660" y="3818730"/>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c</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0" name="文本框 29">
            <a:extLst>
              <a:ext uri="{FF2B5EF4-FFF2-40B4-BE49-F238E27FC236}">
                <a16:creationId xmlns:a16="http://schemas.microsoft.com/office/drawing/2014/main" id="{54FB09AE-BCA0-0DD8-69BC-5DAADECF95C6}"/>
              </a:ext>
            </a:extLst>
          </p:cNvPr>
          <p:cNvSpPr txBox="1"/>
          <p:nvPr/>
        </p:nvSpPr>
        <p:spPr>
          <a:xfrm>
            <a:off x="8472005" y="1875354"/>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x</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1" name="文本框 30">
            <a:extLst>
              <a:ext uri="{FF2B5EF4-FFF2-40B4-BE49-F238E27FC236}">
                <a16:creationId xmlns:a16="http://schemas.microsoft.com/office/drawing/2014/main" id="{F840DB8E-883D-B6C8-3BDC-F2A4DB2DDBD3}"/>
              </a:ext>
            </a:extLst>
          </p:cNvPr>
          <p:cNvSpPr txBox="1"/>
          <p:nvPr/>
        </p:nvSpPr>
        <p:spPr>
          <a:xfrm>
            <a:off x="9929344" y="1875354"/>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y</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2" name="文本框 31">
            <a:extLst>
              <a:ext uri="{FF2B5EF4-FFF2-40B4-BE49-F238E27FC236}">
                <a16:creationId xmlns:a16="http://schemas.microsoft.com/office/drawing/2014/main" id="{41E43220-FDFD-3967-9DEF-AD0425A954BB}"/>
              </a:ext>
            </a:extLst>
          </p:cNvPr>
          <p:cNvSpPr txBox="1"/>
          <p:nvPr/>
        </p:nvSpPr>
        <p:spPr>
          <a:xfrm>
            <a:off x="8473357"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i</a:t>
            </a:r>
            <a:r>
              <a:rPr kumimoji="1" lang="en-US" altLang="zh-CN" baseline="-25000" dirty="0">
                <a:latin typeface="Inconsolata" panose="020B0609030003000000" pitchFamily="49" charset="0"/>
                <a:cs typeface="Consolas" panose="020B0609020204030204" pitchFamily="49" charset="0"/>
              </a:rPr>
              <a:t>f</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3" name="文本框 32">
            <a:extLst>
              <a:ext uri="{FF2B5EF4-FFF2-40B4-BE49-F238E27FC236}">
                <a16:creationId xmlns:a16="http://schemas.microsoft.com/office/drawing/2014/main" id="{68E561B9-10C4-7E26-8490-2C392DE1B5C9}"/>
              </a:ext>
            </a:extLst>
          </p:cNvPr>
          <p:cNvSpPr txBox="1"/>
          <p:nvPr/>
        </p:nvSpPr>
        <p:spPr>
          <a:xfrm>
            <a:off x="8473357" y="3132924"/>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cs typeface="Consolas" panose="020B0609020204030204" pitchFamily="49" charset="0"/>
              </a:rPr>
              <a:t>a</a:t>
            </a:r>
            <a:r>
              <a:rPr kumimoji="1" lang="en-US" altLang="zh-CN" baseline="-25000" dirty="0" err="1">
                <a:latin typeface="Inconsolata" panose="020B0609030003000000" pitchFamily="49" charset="0"/>
                <a:cs typeface="Consolas" panose="020B0609020204030204" pitchFamily="49" charset="0"/>
              </a:rPr>
              <a:t>f</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4" name="文本框 33">
            <a:extLst>
              <a:ext uri="{FF2B5EF4-FFF2-40B4-BE49-F238E27FC236}">
                <a16:creationId xmlns:a16="http://schemas.microsoft.com/office/drawing/2014/main" id="{84D7E986-3691-DA26-5331-6F8508D921C4}"/>
              </a:ext>
            </a:extLst>
          </p:cNvPr>
          <p:cNvSpPr txBox="1"/>
          <p:nvPr/>
        </p:nvSpPr>
        <p:spPr>
          <a:xfrm>
            <a:off x="9929344" y="3123820"/>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ea typeface="Linux Biolinum" panose="02000503000000000000" pitchFamily="2" charset="0"/>
                <a:cs typeface="Consolas" panose="020B0609020204030204" pitchFamily="49" charset="0"/>
              </a:rPr>
              <a:t>b</a:t>
            </a:r>
            <a:r>
              <a:rPr kumimoji="1" lang="en-US" altLang="zh-CN" baseline="-25000" dirty="0" err="1">
                <a:latin typeface="Inconsolata" panose="020B0609030003000000" pitchFamily="49" charset="0"/>
                <a:ea typeface="Linux Biolinum" panose="02000503000000000000" pitchFamily="2"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5" name="文本框 34">
            <a:extLst>
              <a:ext uri="{FF2B5EF4-FFF2-40B4-BE49-F238E27FC236}">
                <a16:creationId xmlns:a16="http://schemas.microsoft.com/office/drawing/2014/main" id="{71921B54-40CB-50E4-AA64-0C73F65E0938}"/>
              </a:ext>
            </a:extLst>
          </p:cNvPr>
          <p:cNvSpPr txBox="1"/>
          <p:nvPr/>
        </p:nvSpPr>
        <p:spPr>
          <a:xfrm>
            <a:off x="9929344" y="3786134"/>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Consolas" panose="020B0609020204030204" pitchFamily="49" charset="0"/>
                <a:ea typeface="Linux Biolinum" panose="02000503000000000000" pitchFamily="2" charset="0"/>
                <a:cs typeface="Consolas" panose="020B0609020204030204" pitchFamily="49" charset="0"/>
              </a:rPr>
              <a:t>c</a:t>
            </a:r>
            <a:r>
              <a:rPr kumimoji="1" lang="en-US" altLang="zh-CN" baseline="-25000" dirty="0">
                <a:latin typeface="Consolas" panose="020B0609020204030204" pitchFamily="49" charset="0"/>
                <a:ea typeface="Linux Biolinum" panose="02000503000000000000" pitchFamily="2"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36" name="文本框 35">
            <a:extLst>
              <a:ext uri="{FF2B5EF4-FFF2-40B4-BE49-F238E27FC236}">
                <a16:creationId xmlns:a16="http://schemas.microsoft.com/office/drawing/2014/main" id="{9D6C63AA-B7BA-0578-E774-CB15E4B0F356}"/>
              </a:ext>
            </a:extLst>
          </p:cNvPr>
          <p:cNvSpPr txBox="1"/>
          <p:nvPr/>
        </p:nvSpPr>
        <p:spPr>
          <a:xfrm>
            <a:off x="9929344"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cs typeface="Consolas" panose="020B0609020204030204" pitchFamily="49" charset="0"/>
              </a:rPr>
              <a:t>i</a:t>
            </a:r>
            <a:r>
              <a:rPr kumimoji="1" lang="en-US" altLang="zh-CN" baseline="-25000" dirty="0" err="1">
                <a:latin typeface="Inconsolata" panose="020B0609030003000000" pitchFamily="49"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40" name="文本框 39">
            <a:extLst>
              <a:ext uri="{FF2B5EF4-FFF2-40B4-BE49-F238E27FC236}">
                <a16:creationId xmlns:a16="http://schemas.microsoft.com/office/drawing/2014/main" id="{2BD9094A-9A00-F9A8-EB63-64769D300C2D}"/>
              </a:ext>
            </a:extLst>
          </p:cNvPr>
          <p:cNvSpPr txBox="1"/>
          <p:nvPr/>
        </p:nvSpPr>
        <p:spPr>
          <a:xfrm>
            <a:off x="4600051" y="3831554"/>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A1</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42" name="文本框 41">
            <a:extLst>
              <a:ext uri="{FF2B5EF4-FFF2-40B4-BE49-F238E27FC236}">
                <a16:creationId xmlns:a16="http://schemas.microsoft.com/office/drawing/2014/main" id="{4AD1FF46-6395-14E8-C5AE-792E93C61986}"/>
              </a:ext>
            </a:extLst>
          </p:cNvPr>
          <p:cNvSpPr txBox="1"/>
          <p:nvPr/>
        </p:nvSpPr>
        <p:spPr>
          <a:xfrm>
            <a:off x="6088660" y="4453367"/>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A2</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19" name="直线箭头连接符 18">
            <a:extLst>
              <a:ext uri="{FF2B5EF4-FFF2-40B4-BE49-F238E27FC236}">
                <a16:creationId xmlns:a16="http://schemas.microsoft.com/office/drawing/2014/main" id="{B8E5C01A-4680-3D02-DB36-FBEFD2D77A2D}"/>
              </a:ext>
            </a:extLst>
          </p:cNvPr>
          <p:cNvCxnSpPr>
            <a:cxnSpLocks/>
            <a:stCxn id="18" idx="2"/>
            <a:endCxn id="26" idx="0"/>
          </p:cNvCxnSpPr>
          <p:nvPr/>
        </p:nvCxnSpPr>
        <p:spPr>
          <a:xfrm>
            <a:off x="5203200" y="2250414"/>
            <a:ext cx="727964" cy="262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线箭头连接符 21">
            <a:extLst>
              <a:ext uri="{FF2B5EF4-FFF2-40B4-BE49-F238E27FC236}">
                <a16:creationId xmlns:a16="http://schemas.microsoft.com/office/drawing/2014/main" id="{0BFD154C-AFD1-F4D4-376B-98EE0354D8BA}"/>
              </a:ext>
            </a:extLst>
          </p:cNvPr>
          <p:cNvCxnSpPr>
            <a:cxnSpLocks/>
            <a:stCxn id="25" idx="2"/>
            <a:endCxn id="26" idx="0"/>
          </p:cNvCxnSpPr>
          <p:nvPr/>
        </p:nvCxnSpPr>
        <p:spPr>
          <a:xfrm flipH="1">
            <a:off x="5931164" y="2250414"/>
            <a:ext cx="729375" cy="262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线箭头连接符 36">
            <a:extLst>
              <a:ext uri="{FF2B5EF4-FFF2-40B4-BE49-F238E27FC236}">
                <a16:creationId xmlns:a16="http://schemas.microsoft.com/office/drawing/2014/main" id="{D282BFAE-B3F2-14AB-E374-60FCB4DED216}"/>
              </a:ext>
            </a:extLst>
          </p:cNvPr>
          <p:cNvCxnSpPr>
            <a:cxnSpLocks/>
            <a:stCxn id="26" idx="2"/>
            <a:endCxn id="27" idx="0"/>
          </p:cNvCxnSpPr>
          <p:nvPr/>
        </p:nvCxnSpPr>
        <p:spPr>
          <a:xfrm flipH="1">
            <a:off x="5171930" y="2882403"/>
            <a:ext cx="759234" cy="2455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线箭头连接符 47">
            <a:extLst>
              <a:ext uri="{FF2B5EF4-FFF2-40B4-BE49-F238E27FC236}">
                <a16:creationId xmlns:a16="http://schemas.microsoft.com/office/drawing/2014/main" id="{DEC98904-893E-BE41-897A-32261AD9B95D}"/>
              </a:ext>
            </a:extLst>
          </p:cNvPr>
          <p:cNvCxnSpPr>
            <a:cxnSpLocks/>
            <a:stCxn id="26" idx="2"/>
            <a:endCxn id="28" idx="0"/>
          </p:cNvCxnSpPr>
          <p:nvPr/>
        </p:nvCxnSpPr>
        <p:spPr>
          <a:xfrm>
            <a:off x="5931164" y="2882403"/>
            <a:ext cx="729375" cy="2445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线箭头连接符 51">
            <a:extLst>
              <a:ext uri="{FF2B5EF4-FFF2-40B4-BE49-F238E27FC236}">
                <a16:creationId xmlns:a16="http://schemas.microsoft.com/office/drawing/2014/main" id="{8D2FCEAE-3752-780E-0981-735A82E6533E}"/>
              </a:ext>
            </a:extLst>
          </p:cNvPr>
          <p:cNvCxnSpPr>
            <a:cxnSpLocks/>
            <a:stCxn id="27" idx="2"/>
            <a:endCxn id="40" idx="0"/>
          </p:cNvCxnSpPr>
          <p:nvPr/>
        </p:nvCxnSpPr>
        <p:spPr>
          <a:xfrm>
            <a:off x="5171930" y="3497288"/>
            <a:ext cx="0" cy="3342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线箭头连接符 55">
            <a:extLst>
              <a:ext uri="{FF2B5EF4-FFF2-40B4-BE49-F238E27FC236}">
                <a16:creationId xmlns:a16="http://schemas.microsoft.com/office/drawing/2014/main" id="{B427DA73-6553-11E6-120B-AE3CC85D20D8}"/>
              </a:ext>
            </a:extLst>
          </p:cNvPr>
          <p:cNvCxnSpPr>
            <a:cxnSpLocks/>
            <a:stCxn id="28" idx="2"/>
            <a:endCxn id="29" idx="0"/>
          </p:cNvCxnSpPr>
          <p:nvPr/>
        </p:nvCxnSpPr>
        <p:spPr>
          <a:xfrm>
            <a:off x="6660539" y="3496237"/>
            <a:ext cx="0" cy="3224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线箭头连接符 59">
            <a:extLst>
              <a:ext uri="{FF2B5EF4-FFF2-40B4-BE49-F238E27FC236}">
                <a16:creationId xmlns:a16="http://schemas.microsoft.com/office/drawing/2014/main" id="{80E945AB-EF3F-86FF-F55B-E8364F4BF8B1}"/>
              </a:ext>
            </a:extLst>
          </p:cNvPr>
          <p:cNvCxnSpPr>
            <a:cxnSpLocks/>
            <a:stCxn id="29" idx="2"/>
            <a:endCxn id="42" idx="0"/>
          </p:cNvCxnSpPr>
          <p:nvPr/>
        </p:nvCxnSpPr>
        <p:spPr>
          <a:xfrm>
            <a:off x="6660539" y="4188062"/>
            <a:ext cx="0" cy="2653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id="{EA027965-78FE-6181-E02E-9A7578F17656}"/>
              </a:ext>
            </a:extLst>
          </p:cNvPr>
          <p:cNvSpPr txBox="1"/>
          <p:nvPr/>
        </p:nvSpPr>
        <p:spPr>
          <a:xfrm>
            <a:off x="8470847" y="3752777"/>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A1</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73" name="文本框 72">
            <a:extLst>
              <a:ext uri="{FF2B5EF4-FFF2-40B4-BE49-F238E27FC236}">
                <a16:creationId xmlns:a16="http://schemas.microsoft.com/office/drawing/2014/main" id="{C6189FD3-C34E-97D6-C1E1-204D6BE427DC}"/>
              </a:ext>
            </a:extLst>
          </p:cNvPr>
          <p:cNvSpPr txBox="1"/>
          <p:nvPr/>
        </p:nvSpPr>
        <p:spPr>
          <a:xfrm>
            <a:off x="9929344" y="4448449"/>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A2</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74" name="直线箭头连接符 73">
            <a:extLst>
              <a:ext uri="{FF2B5EF4-FFF2-40B4-BE49-F238E27FC236}">
                <a16:creationId xmlns:a16="http://schemas.microsoft.com/office/drawing/2014/main" id="{22DF0012-2698-BFE2-194C-D4D38216B0C9}"/>
              </a:ext>
            </a:extLst>
          </p:cNvPr>
          <p:cNvCxnSpPr>
            <a:cxnSpLocks/>
            <a:stCxn id="30" idx="2"/>
            <a:endCxn id="32" idx="0"/>
          </p:cNvCxnSpPr>
          <p:nvPr/>
        </p:nvCxnSpPr>
        <p:spPr>
          <a:xfrm>
            <a:off x="9043884" y="2244686"/>
            <a:ext cx="1352" cy="2683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线箭头连接符 76">
            <a:extLst>
              <a:ext uri="{FF2B5EF4-FFF2-40B4-BE49-F238E27FC236}">
                <a16:creationId xmlns:a16="http://schemas.microsoft.com/office/drawing/2014/main" id="{0302EE46-CB31-0668-AE6E-1D8E4B256A8B}"/>
              </a:ext>
            </a:extLst>
          </p:cNvPr>
          <p:cNvCxnSpPr>
            <a:cxnSpLocks/>
            <a:stCxn id="32" idx="2"/>
            <a:endCxn id="33" idx="0"/>
          </p:cNvCxnSpPr>
          <p:nvPr/>
        </p:nvCxnSpPr>
        <p:spPr>
          <a:xfrm>
            <a:off x="9045236" y="2882403"/>
            <a:ext cx="0" cy="2505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a:extLst>
              <a:ext uri="{FF2B5EF4-FFF2-40B4-BE49-F238E27FC236}">
                <a16:creationId xmlns:a16="http://schemas.microsoft.com/office/drawing/2014/main" id="{C8825991-070F-249D-C20E-EBC8CD19D5B4}"/>
              </a:ext>
            </a:extLst>
          </p:cNvPr>
          <p:cNvCxnSpPr>
            <a:cxnSpLocks/>
            <a:stCxn id="33" idx="2"/>
            <a:endCxn id="72" idx="0"/>
          </p:cNvCxnSpPr>
          <p:nvPr/>
        </p:nvCxnSpPr>
        <p:spPr>
          <a:xfrm flipH="1">
            <a:off x="9042726" y="3502256"/>
            <a:ext cx="2510" cy="2505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336F2D26-6C2C-1EA8-DA6C-898AA31592AB}"/>
              </a:ext>
            </a:extLst>
          </p:cNvPr>
          <p:cNvCxnSpPr>
            <a:cxnSpLocks/>
            <a:stCxn id="31" idx="2"/>
            <a:endCxn id="36" idx="0"/>
          </p:cNvCxnSpPr>
          <p:nvPr/>
        </p:nvCxnSpPr>
        <p:spPr>
          <a:xfrm>
            <a:off x="10501223" y="2244686"/>
            <a:ext cx="0" cy="2683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a:extLst>
              <a:ext uri="{FF2B5EF4-FFF2-40B4-BE49-F238E27FC236}">
                <a16:creationId xmlns:a16="http://schemas.microsoft.com/office/drawing/2014/main" id="{038D12CB-5AB6-55E7-1062-C3249D8969D6}"/>
              </a:ext>
            </a:extLst>
          </p:cNvPr>
          <p:cNvCxnSpPr>
            <a:cxnSpLocks/>
            <a:stCxn id="36" idx="2"/>
            <a:endCxn id="34" idx="0"/>
          </p:cNvCxnSpPr>
          <p:nvPr/>
        </p:nvCxnSpPr>
        <p:spPr>
          <a:xfrm>
            <a:off x="10501223" y="2882403"/>
            <a:ext cx="0" cy="241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a:extLst>
              <a:ext uri="{FF2B5EF4-FFF2-40B4-BE49-F238E27FC236}">
                <a16:creationId xmlns:a16="http://schemas.microsoft.com/office/drawing/2014/main" id="{A0708B2D-D019-5164-F099-7734E76BEEB0}"/>
              </a:ext>
            </a:extLst>
          </p:cNvPr>
          <p:cNvCxnSpPr>
            <a:cxnSpLocks/>
            <a:stCxn id="34" idx="2"/>
            <a:endCxn id="35" idx="0"/>
          </p:cNvCxnSpPr>
          <p:nvPr/>
        </p:nvCxnSpPr>
        <p:spPr>
          <a:xfrm>
            <a:off x="10501223" y="3493152"/>
            <a:ext cx="0" cy="2929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2595859E-C777-92E5-29C0-F3AAB9397088}"/>
              </a:ext>
            </a:extLst>
          </p:cNvPr>
          <p:cNvCxnSpPr>
            <a:cxnSpLocks/>
            <a:stCxn id="35" idx="2"/>
            <a:endCxn id="73" idx="0"/>
          </p:cNvCxnSpPr>
          <p:nvPr/>
        </p:nvCxnSpPr>
        <p:spPr>
          <a:xfrm>
            <a:off x="10501223" y="4155466"/>
            <a:ext cx="0" cy="2929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曲线连接符 103">
            <a:extLst>
              <a:ext uri="{FF2B5EF4-FFF2-40B4-BE49-F238E27FC236}">
                <a16:creationId xmlns:a16="http://schemas.microsoft.com/office/drawing/2014/main" id="{6A55BDAC-0104-789A-F6A0-14218009014D}"/>
              </a:ext>
            </a:extLst>
          </p:cNvPr>
          <p:cNvCxnSpPr>
            <a:cxnSpLocks/>
            <a:stCxn id="40" idx="2"/>
            <a:endCxn id="42" idx="1"/>
          </p:cNvCxnSpPr>
          <p:nvPr/>
        </p:nvCxnSpPr>
        <p:spPr>
          <a:xfrm rot="16200000" flipH="1">
            <a:off x="5411722" y="3961094"/>
            <a:ext cx="437147" cy="916730"/>
          </a:xfrm>
          <a:prstGeom prst="curvedConnector2">
            <a:avLst/>
          </a:prstGeom>
          <a:ln w="38100">
            <a:solidFill>
              <a:srgbClr val="FF0000"/>
            </a:solidFill>
            <a:prstDash val="sysDot"/>
            <a:tailEnd type="triangle"/>
          </a:ln>
        </p:spPr>
        <p:style>
          <a:lnRef idx="1">
            <a:schemeClr val="dk1"/>
          </a:lnRef>
          <a:fillRef idx="0">
            <a:schemeClr val="dk1"/>
          </a:fillRef>
          <a:effectRef idx="0">
            <a:schemeClr val="dk1"/>
          </a:effectRef>
          <a:fontRef idx="minor">
            <a:schemeClr val="tx1"/>
          </a:fontRef>
        </p:style>
      </p:cxnSp>
      <p:cxnSp>
        <p:nvCxnSpPr>
          <p:cNvPr id="111" name="直接箭头连接符 120">
            <a:extLst>
              <a:ext uri="{FF2B5EF4-FFF2-40B4-BE49-F238E27FC236}">
                <a16:creationId xmlns:a16="http://schemas.microsoft.com/office/drawing/2014/main" id="{8FE0B843-AEFD-3D1A-0617-42276343ECCF}"/>
              </a:ext>
            </a:extLst>
          </p:cNvPr>
          <p:cNvCxnSpPr>
            <a:cxnSpLocks/>
          </p:cNvCxnSpPr>
          <p:nvPr/>
        </p:nvCxnSpPr>
        <p:spPr>
          <a:xfrm>
            <a:off x="5690300" y="5953993"/>
            <a:ext cx="384148" cy="0"/>
          </a:xfrm>
          <a:prstGeom prst="straightConnector1">
            <a:avLst/>
          </a:prstGeom>
          <a:noFill/>
          <a:ln w="50800" cap="flat" cmpd="sng" algn="ctr">
            <a:solidFill>
              <a:schemeClr val="accent6"/>
            </a:solidFill>
            <a:prstDash val="solid"/>
            <a:miter lim="800000"/>
            <a:tailEnd type="triangle"/>
          </a:ln>
          <a:effectLst/>
        </p:spPr>
      </p:cxnSp>
      <p:cxnSp>
        <p:nvCxnSpPr>
          <p:cNvPr id="115" name="直线连接符 114">
            <a:extLst>
              <a:ext uri="{FF2B5EF4-FFF2-40B4-BE49-F238E27FC236}">
                <a16:creationId xmlns:a16="http://schemas.microsoft.com/office/drawing/2014/main" id="{E2BC93E8-A3EB-2CFE-075D-1CF835DD8433}"/>
              </a:ext>
            </a:extLst>
          </p:cNvPr>
          <p:cNvCxnSpPr>
            <a:cxnSpLocks/>
          </p:cNvCxnSpPr>
          <p:nvPr/>
        </p:nvCxnSpPr>
        <p:spPr>
          <a:xfrm>
            <a:off x="7807579" y="1322605"/>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cxnSp>
        <p:nvCxnSpPr>
          <p:cNvPr id="117" name="直线连接符 116">
            <a:extLst>
              <a:ext uri="{FF2B5EF4-FFF2-40B4-BE49-F238E27FC236}">
                <a16:creationId xmlns:a16="http://schemas.microsoft.com/office/drawing/2014/main" id="{0BF7FD79-D62C-862A-09CA-AE212A8BC051}"/>
              </a:ext>
            </a:extLst>
          </p:cNvPr>
          <p:cNvCxnSpPr>
            <a:cxnSpLocks/>
          </p:cNvCxnSpPr>
          <p:nvPr/>
        </p:nvCxnSpPr>
        <p:spPr>
          <a:xfrm>
            <a:off x="3864501" y="1338309"/>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121" name="圆角矩形 120">
            <a:extLst>
              <a:ext uri="{FF2B5EF4-FFF2-40B4-BE49-F238E27FC236}">
                <a16:creationId xmlns:a16="http://schemas.microsoft.com/office/drawing/2014/main" id="{4BE7200C-8577-67F4-5EC5-FA8D100F1D8A}"/>
              </a:ext>
            </a:extLst>
          </p:cNvPr>
          <p:cNvSpPr/>
          <p:nvPr/>
        </p:nvSpPr>
        <p:spPr>
          <a:xfrm>
            <a:off x="8417406" y="1354276"/>
            <a:ext cx="2728843"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Context-sensitive on </a:t>
            </a:r>
            <a:r>
              <a:rPr kumimoji="1" lang="en-US" altLang="zh-CN" b="1" dirty="0">
                <a:solidFill>
                  <a:schemeClr val="bg1"/>
                </a:solidFill>
                <a:latin typeface="Inconsolata" panose="020B0609030003000000" pitchFamily="49" charset="0"/>
              </a:rPr>
              <a:t>h</a:t>
            </a:r>
            <a:endParaRPr kumimoji="1" lang="zh-CN" altLang="en-US" b="1" dirty="0">
              <a:solidFill>
                <a:schemeClr val="bg1"/>
              </a:solidFill>
              <a:latin typeface="Inconsolata" panose="020B0609030003000000" pitchFamily="49" charset="0"/>
            </a:endParaRPr>
          </a:p>
        </p:txBody>
      </p:sp>
      <p:graphicFrame>
        <p:nvGraphicFramePr>
          <p:cNvPr id="7" name="表格 96">
            <a:extLst>
              <a:ext uri="{FF2B5EF4-FFF2-40B4-BE49-F238E27FC236}">
                <a16:creationId xmlns:a16="http://schemas.microsoft.com/office/drawing/2014/main" id="{D9FAB96B-28BC-2883-0E11-E4D4827D3D79}"/>
              </a:ext>
            </a:extLst>
          </p:cNvPr>
          <p:cNvGraphicFramePr>
            <a:graphicFrameLocks noGrp="1"/>
          </p:cNvGraphicFramePr>
          <p:nvPr>
            <p:extLst>
              <p:ext uri="{D42A27DB-BD31-4B8C-83A1-F6EECF244321}">
                <p14:modId xmlns:p14="http://schemas.microsoft.com/office/powerpoint/2010/main" val="3428945787"/>
              </p:ext>
            </p:extLst>
          </p:nvPr>
        </p:nvGraphicFramePr>
        <p:xfrm>
          <a:off x="8049172"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0.512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38504999"/>
                  </a:ext>
                </a:extLst>
              </a:tr>
              <a:tr h="21362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cxnSp>
        <p:nvCxnSpPr>
          <p:cNvPr id="8" name="直接箭头连接符 120">
            <a:extLst>
              <a:ext uri="{FF2B5EF4-FFF2-40B4-BE49-F238E27FC236}">
                <a16:creationId xmlns:a16="http://schemas.microsoft.com/office/drawing/2014/main" id="{81D9402B-853D-0784-2DC5-FD75D5FDCA04}"/>
              </a:ext>
            </a:extLst>
          </p:cNvPr>
          <p:cNvCxnSpPr>
            <a:cxnSpLocks/>
          </p:cNvCxnSpPr>
          <p:nvPr/>
        </p:nvCxnSpPr>
        <p:spPr>
          <a:xfrm>
            <a:off x="9637343" y="5926301"/>
            <a:ext cx="384148" cy="0"/>
          </a:xfrm>
          <a:prstGeom prst="straightConnector1">
            <a:avLst/>
          </a:prstGeom>
          <a:noFill/>
          <a:ln w="50800" cap="flat" cmpd="sng" algn="ctr">
            <a:solidFill>
              <a:schemeClr val="accent6"/>
            </a:solidFill>
            <a:prstDash val="solid"/>
            <a:miter lim="800000"/>
            <a:tailEnd type="triangle"/>
          </a:ln>
          <a:effectLst/>
        </p:spPr>
      </p:cxnSp>
      <p:graphicFrame>
        <p:nvGraphicFramePr>
          <p:cNvPr id="9" name="表格 96">
            <a:extLst>
              <a:ext uri="{FF2B5EF4-FFF2-40B4-BE49-F238E27FC236}">
                <a16:creationId xmlns:a16="http://schemas.microsoft.com/office/drawing/2014/main" id="{D2799D01-8282-DAB2-531C-ED976308E272}"/>
              </a:ext>
            </a:extLst>
          </p:cNvPr>
          <p:cNvGraphicFramePr>
            <a:graphicFrameLocks noGrp="1"/>
          </p:cNvGraphicFramePr>
          <p:nvPr>
            <p:extLst>
              <p:ext uri="{D42A27DB-BD31-4B8C-83A1-F6EECF244321}">
                <p14:modId xmlns:p14="http://schemas.microsoft.com/office/powerpoint/2010/main" val="2947244121"/>
              </p:ext>
            </p:extLst>
          </p:nvPr>
        </p:nvGraphicFramePr>
        <p:xfrm>
          <a:off x="4113474"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0.614</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0.492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graphicFrame>
        <p:nvGraphicFramePr>
          <p:cNvPr id="10" name="表格 96">
            <a:extLst>
              <a:ext uri="{FF2B5EF4-FFF2-40B4-BE49-F238E27FC236}">
                <a16:creationId xmlns:a16="http://schemas.microsoft.com/office/drawing/2014/main" id="{AA90615A-0043-9AFA-37C8-E6911ABEACB5}"/>
              </a:ext>
            </a:extLst>
          </p:cNvPr>
          <p:cNvGraphicFramePr>
            <a:graphicFrameLocks noGrp="1"/>
          </p:cNvGraphicFramePr>
          <p:nvPr>
            <p:extLst>
              <p:ext uri="{D42A27DB-BD31-4B8C-83A1-F6EECF244321}">
                <p14:modId xmlns:p14="http://schemas.microsoft.com/office/powerpoint/2010/main" val="2128840993"/>
              </p:ext>
            </p:extLst>
          </p:nvPr>
        </p:nvGraphicFramePr>
        <p:xfrm>
          <a:off x="6130653"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57632">
                <a:tc>
                  <a:txBody>
                    <a:bodyPr/>
                    <a:lstStyle/>
                    <a:p>
                      <a:pPr algn="ctr"/>
                      <a:r>
                        <a:rPr lang="en-US" altLang="zh-CN" sz="1600"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Prob.</a:t>
                      </a:r>
                      <a:endParaRPr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Biolinum" panose="02000503000000000000" pitchFamily="2" charset="0"/>
                          <a:cs typeface="Linux Biolinum" panose="02000503000000000000" pitchFamily="2" charset="0"/>
                        </a:rPr>
                        <a:t>Alarm</a:t>
                      </a:r>
                      <a:endParaRPr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2960154723"/>
                  </a:ext>
                </a:extLst>
              </a:tr>
              <a:tr h="157632">
                <a:tc>
                  <a:txBody>
                    <a:bodyPr/>
                    <a:lstStyle/>
                    <a:p>
                      <a:pPr algn="ctr"/>
                      <a:r>
                        <a:rPr lang="en-US" altLang="zh-CN" sz="1600" b="1" u="sng"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0.512</a:t>
                      </a:r>
                      <a:endParaRPr lang="zh-CN" altLang="en-US" sz="1600" b="1" u="sng" dirty="0">
                        <a:solidFill>
                          <a:srgbClr val="FF000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15776004"/>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157632">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graphicFrame>
        <p:nvGraphicFramePr>
          <p:cNvPr id="11" name="表格 96">
            <a:extLst>
              <a:ext uri="{FF2B5EF4-FFF2-40B4-BE49-F238E27FC236}">
                <a16:creationId xmlns:a16="http://schemas.microsoft.com/office/drawing/2014/main" id="{78E2FBB4-7A12-B65C-CDBC-8E3F279EEBCD}"/>
              </a:ext>
            </a:extLst>
          </p:cNvPr>
          <p:cNvGraphicFramePr>
            <a:graphicFrameLocks noGrp="1"/>
          </p:cNvGraphicFramePr>
          <p:nvPr>
            <p:extLst>
              <p:ext uri="{D42A27DB-BD31-4B8C-83A1-F6EECF244321}">
                <p14:modId xmlns:p14="http://schemas.microsoft.com/office/powerpoint/2010/main" val="3110914873"/>
              </p:ext>
            </p:extLst>
          </p:nvPr>
        </p:nvGraphicFramePr>
        <p:xfrm>
          <a:off x="10072619" y="4992838"/>
          <a:ext cx="1520620" cy="167640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2960154723"/>
                  </a:ext>
                </a:extLst>
              </a:tr>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244645">
                <a:tc>
                  <a:txBody>
                    <a:bodyPr/>
                    <a:lstStyle/>
                    <a:p>
                      <a:pPr algn="ctr"/>
                      <a:r>
                        <a:rPr lang="en-US" altLang="zh-CN" sz="1600" b="1" u="sng" dirty="0">
                          <a:solidFill>
                            <a:schemeClr val="accent6"/>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b="1" u="sng" dirty="0">
                        <a:solidFill>
                          <a:schemeClr val="accent6"/>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09001954"/>
                  </a:ext>
                </a:extLst>
              </a:tr>
              <a:tr h="244645">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bl>
          </a:graphicData>
        </a:graphic>
      </p:graphicFrame>
      <p:sp>
        <p:nvSpPr>
          <p:cNvPr id="12" name="下箭头 11">
            <a:extLst>
              <a:ext uri="{FF2B5EF4-FFF2-40B4-BE49-F238E27FC236}">
                <a16:creationId xmlns:a16="http://schemas.microsoft.com/office/drawing/2014/main" id="{38158CB5-0AAD-9568-D6E2-467AC5558FE9}"/>
              </a:ext>
            </a:extLst>
          </p:cNvPr>
          <p:cNvSpPr/>
          <p:nvPr/>
        </p:nvSpPr>
        <p:spPr>
          <a:xfrm rot="10800000">
            <a:off x="7315625" y="4433112"/>
            <a:ext cx="299499" cy="410146"/>
          </a:xfrm>
          <a:prstGeom prst="down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3" name="曲线连接符 12">
            <a:extLst>
              <a:ext uri="{FF2B5EF4-FFF2-40B4-BE49-F238E27FC236}">
                <a16:creationId xmlns:a16="http://schemas.microsoft.com/office/drawing/2014/main" id="{87FBE68F-B6B3-33F4-C1B5-3532C24994F2}"/>
              </a:ext>
            </a:extLst>
          </p:cNvPr>
          <p:cNvCxnSpPr>
            <a:cxnSpLocks/>
            <a:stCxn id="72" idx="2"/>
            <a:endCxn id="73" idx="1"/>
          </p:cNvCxnSpPr>
          <p:nvPr/>
        </p:nvCxnSpPr>
        <p:spPr>
          <a:xfrm rot="16200000" flipH="1">
            <a:off x="9230532" y="3934303"/>
            <a:ext cx="511006" cy="886618"/>
          </a:xfrm>
          <a:prstGeom prst="curvedConnector2">
            <a:avLst/>
          </a:prstGeom>
          <a:ln w="38100">
            <a:solidFill>
              <a:schemeClr val="accent6"/>
            </a:solidFill>
            <a:prstDash val="sysDot"/>
            <a:tailEnd type="triangle"/>
          </a:ln>
        </p:spPr>
        <p:style>
          <a:lnRef idx="1">
            <a:schemeClr val="dk1"/>
          </a:lnRef>
          <a:fillRef idx="0">
            <a:schemeClr val="dk1"/>
          </a:fillRef>
          <a:effectRef idx="0">
            <a:schemeClr val="dk1"/>
          </a:effectRef>
          <a:fontRef idx="minor">
            <a:schemeClr val="tx1"/>
          </a:fontRef>
        </p:style>
      </p:cxnSp>
      <p:pic>
        <p:nvPicPr>
          <p:cNvPr id="17" name="图形 16" descr="关闭 纯色填充">
            <a:extLst>
              <a:ext uri="{FF2B5EF4-FFF2-40B4-BE49-F238E27FC236}">
                <a16:creationId xmlns:a16="http://schemas.microsoft.com/office/drawing/2014/main" id="{0D13BC38-E341-CDB4-6757-7D2A275767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42243" y="4368823"/>
            <a:ext cx="395080" cy="395080"/>
          </a:xfrm>
          <a:prstGeom prst="rect">
            <a:avLst/>
          </a:prstGeom>
        </p:spPr>
      </p:pic>
      <p:sp>
        <p:nvSpPr>
          <p:cNvPr id="38" name="矩形 37">
            <a:extLst>
              <a:ext uri="{FF2B5EF4-FFF2-40B4-BE49-F238E27FC236}">
                <a16:creationId xmlns:a16="http://schemas.microsoft.com/office/drawing/2014/main" id="{F4DC00BB-93B3-1D5B-3D3E-625F258C919D}"/>
              </a:ext>
            </a:extLst>
          </p:cNvPr>
          <p:cNvSpPr/>
          <p:nvPr/>
        </p:nvSpPr>
        <p:spPr>
          <a:xfrm>
            <a:off x="4228439" y="1322605"/>
            <a:ext cx="7512577" cy="3595957"/>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39" name="文本框 38">
            <a:extLst>
              <a:ext uri="{FF2B5EF4-FFF2-40B4-BE49-F238E27FC236}">
                <a16:creationId xmlns:a16="http://schemas.microsoft.com/office/drawing/2014/main" id="{6C35AE64-BA3E-41E0-15A5-BDD0C156865A}"/>
              </a:ext>
            </a:extLst>
          </p:cNvPr>
          <p:cNvSpPr txBox="1"/>
          <p:nvPr/>
        </p:nvSpPr>
        <p:spPr>
          <a:xfrm>
            <a:off x="6106202" y="2867153"/>
            <a:ext cx="3810771" cy="1569660"/>
          </a:xfrm>
          <a:prstGeom prst="rect">
            <a:avLst/>
          </a:prstGeom>
          <a:noFill/>
        </p:spPr>
        <p:txBody>
          <a:bodyPr wrap="square" rtlCol="0">
            <a:spAutoFit/>
          </a:bodyPr>
          <a:lstStyle/>
          <a:p>
            <a:pPr algn="ct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Cause posterior information to propagate to irrelevant analysis results falsely: </a:t>
            </a:r>
          </a:p>
          <a:p>
            <a:pPr algn="ct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Under-fitting</a:t>
            </a:r>
            <a:endParaRPr kumimoji="1" lang="zh-CN" altLang="en-US" sz="2400" b="1" dirty="0">
              <a:latin typeface="Linux Libertine" panose="02000503000000000000" pitchFamily="2" charset="0"/>
              <a:cs typeface="Linux Libertine" panose="02000503000000000000" pitchFamily="2" charset="0"/>
            </a:endParaRPr>
          </a:p>
        </p:txBody>
      </p:sp>
      <p:sp>
        <p:nvSpPr>
          <p:cNvPr id="41" name="圆角矩形 40">
            <a:extLst>
              <a:ext uri="{FF2B5EF4-FFF2-40B4-BE49-F238E27FC236}">
                <a16:creationId xmlns:a16="http://schemas.microsoft.com/office/drawing/2014/main" id="{AD1CE6DC-CEDA-7B7F-92D5-C610C1115B21}"/>
              </a:ext>
            </a:extLst>
          </p:cNvPr>
          <p:cNvSpPr/>
          <p:nvPr/>
        </p:nvSpPr>
        <p:spPr>
          <a:xfrm>
            <a:off x="6675762" y="2125702"/>
            <a:ext cx="2681704" cy="578882"/>
          </a:xfrm>
          <a:prstGeom prst="roundRect">
            <a:avLst/>
          </a:prstGeom>
          <a:solidFill>
            <a:srgbClr val="C00000"/>
          </a:solidFill>
          <a:ln>
            <a:noFill/>
          </a:ln>
        </p:spPr>
        <p:txBody>
          <a:bodyPr wrap="square" rtlCol="0">
            <a:spAutoFit/>
          </a:bodyPr>
          <a:lstStyle/>
          <a:p>
            <a:pPr algn="ctr"/>
            <a:r>
              <a:rPr kumimoji="1" lang="en-US" altLang="zh-CN" sz="2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Too coarse</a:t>
            </a:r>
            <a:endParaRPr kumimoji="1" lang="zh-CN" altLang="en-US" sz="2800" b="1" dirty="0">
              <a:solidFill>
                <a:schemeClr val="bg1"/>
              </a:solidFill>
              <a:latin typeface="Linux Libertine" panose="02000503000000000000" pitchFamily="2" charset="0"/>
              <a:cs typeface="Linux Libertine" panose="02000503000000000000" pitchFamily="2" charset="0"/>
            </a:endParaRPr>
          </a:p>
        </p:txBody>
      </p:sp>
      <p:sp>
        <p:nvSpPr>
          <p:cNvPr id="14" name="内容占位符 2">
            <a:extLst>
              <a:ext uri="{FF2B5EF4-FFF2-40B4-BE49-F238E27FC236}">
                <a16:creationId xmlns:a16="http://schemas.microsoft.com/office/drawing/2014/main" id="{DD1EEF59-5251-A15C-8A34-A69681E9238D}"/>
              </a:ext>
            </a:extLst>
          </p:cNvPr>
          <p:cNvSpPr>
            <a:spLocks noGrp="1"/>
          </p:cNvSpPr>
          <p:nvPr>
            <p:ph idx="1"/>
          </p:nvPr>
        </p:nvSpPr>
        <p:spPr>
          <a:xfrm>
            <a:off x="554728" y="1433252"/>
            <a:ext cx="3390239" cy="5424748"/>
          </a:xfrm>
        </p:spPr>
        <p:txBody>
          <a:bodyPr>
            <a:normAutofit fontScale="92500" lnSpcReduction="10000"/>
          </a:bodyPr>
          <a:lstStyle/>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f(){</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 = input1() </a:t>
            </a:r>
            <a:r>
              <a:rPr kumimoji="1" lang="en-US" altLang="zh-CN" sz="1800" dirty="0">
                <a:solidFill>
                  <a:srgbClr val="1A1AFF"/>
                </a:solidFill>
                <a:latin typeface="Inconsolata" panose="020B0609030003000000" pitchFamily="49" charset="0"/>
                <a:cs typeface="Consolas" panose="020B0609020204030204" pitchFamily="49" charset="0"/>
              </a:rPr>
              <a:t>// x &lt; 0</a:t>
            </a: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h(x,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y = </a:t>
            </a:r>
            <a:r>
              <a:rPr kumimoji="1" lang="en-US" altLang="zh-CN" sz="1800" b="1" u="sng" dirty="0">
                <a:latin typeface="Inconsolata" panose="020B0609030003000000" pitchFamily="49" charset="0"/>
                <a:cs typeface="Consolas" panose="020B0609020204030204" pitchFamily="49" charset="0"/>
              </a:rPr>
              <a:t>input3()</a:t>
            </a: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1 &lt; y &lt; 5</a:t>
            </a: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h(y, 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h(i, j){</a:t>
            </a:r>
          </a:p>
          <a:p>
            <a:pPr marL="0" indent="0">
              <a:lnSpc>
                <a:spcPct val="100000"/>
              </a:lnSpc>
              <a:spcBef>
                <a:spcPts val="100"/>
              </a:spcBef>
              <a:buNone/>
            </a:pPr>
            <a:r>
              <a:rPr kumimoji="1" lang="zh-CN" altLang="en-US" sz="1800" dirty="0">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Z[10] =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if</a:t>
            </a:r>
            <a:r>
              <a:rPr kumimoji="1" lang="en-US" altLang="zh-CN" sz="1800" dirty="0">
                <a:latin typeface="Inconsolata" panose="020B0609030003000000" pitchFamily="49" charset="0"/>
                <a:cs typeface="Consolas" panose="020B0609020204030204" pitchFamily="49" charset="0"/>
              </a:rPr>
              <a:t>(j ==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 = </a:t>
            </a:r>
            <a:r>
              <a:rPr kumimoji="1" lang="en-US" altLang="zh-CN" sz="1800" dirty="0" err="1">
                <a:latin typeface="Inconsolata" panose="020B0609030003000000" pitchFamily="49" charset="0"/>
                <a:cs typeface="Consolas" panose="020B0609020204030204" pitchFamily="49" charset="0"/>
              </a:rPr>
              <a:t>i</a:t>
            </a: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Z[a] = 1 </a:t>
            </a:r>
            <a:r>
              <a:rPr kumimoji="1" lang="en-US" altLang="zh-CN" sz="1800" dirty="0">
                <a:solidFill>
                  <a:srgbClr val="1A1AFF"/>
                </a:solidFill>
                <a:latin typeface="Inconsolata" panose="020B0609030003000000" pitchFamily="49" charset="0"/>
                <a:cs typeface="Consolas" panose="020B0609020204030204" pitchFamily="49" charset="0"/>
              </a:rPr>
              <a:t>// A1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else</a:t>
            </a: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 = i </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c = b</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r>
              <a:rPr kumimoji="1" lang="en-US" altLang="zh-CN" sz="1800" b="1" u="sng" dirty="0">
                <a:latin typeface="Inconsolata" panose="020B0609030003000000" pitchFamily="49" charset="0"/>
                <a:cs typeface="Consolas" panose="020B0609020204030204" pitchFamily="49" charset="0"/>
              </a:rPr>
              <a:t>Z[c] = 2</a:t>
            </a: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A2</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p:txBody>
      </p:sp>
      <p:sp>
        <p:nvSpPr>
          <p:cNvPr id="15" name="圆角矩形 14">
            <a:extLst>
              <a:ext uri="{FF2B5EF4-FFF2-40B4-BE49-F238E27FC236}">
                <a16:creationId xmlns:a16="http://schemas.microsoft.com/office/drawing/2014/main" id="{F682A59C-FDD0-BB46-6CA2-6A28B628C05C}"/>
              </a:ext>
            </a:extLst>
          </p:cNvPr>
          <p:cNvSpPr/>
          <p:nvPr/>
        </p:nvSpPr>
        <p:spPr>
          <a:xfrm>
            <a:off x="1425750" y="6220799"/>
            <a:ext cx="1653535" cy="391597"/>
          </a:xfrm>
          <a:prstGeom prst="roundRect">
            <a:avLst/>
          </a:prstGeom>
          <a:solidFill>
            <a:srgbClr val="C00000"/>
          </a:solidFill>
        </p:spPr>
        <p:txBody>
          <a:bodyPr wrap="square" rtlCol="0">
            <a:spAutoFit/>
          </a:bodyPr>
          <a:lstStyle/>
          <a:p>
            <a:pPr algn="ctr"/>
            <a:r>
              <a:rPr kumimoji="1" lang="en-US" altLang="zh-CN" sz="17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False positive</a:t>
            </a:r>
            <a:endParaRPr kumimoji="1" lang="zh-CN" altLang="en-US" sz="1700" b="1" dirty="0">
              <a:solidFill>
                <a:schemeClr val="bg1"/>
              </a:solidFill>
              <a:latin typeface="Linux Libertine" panose="02000503000000000000" pitchFamily="2" charset="0"/>
              <a:cs typeface="Linux Libertine" panose="02000503000000000000" pitchFamily="2" charset="0"/>
            </a:endParaRPr>
          </a:p>
        </p:txBody>
      </p:sp>
      <p:sp>
        <p:nvSpPr>
          <p:cNvPr id="5" name="灯片编号占位符 4">
            <a:extLst>
              <a:ext uri="{FF2B5EF4-FFF2-40B4-BE49-F238E27FC236}">
                <a16:creationId xmlns:a16="http://schemas.microsoft.com/office/drawing/2014/main" id="{DDCDAB50-4120-8F87-5944-4726E96A2212}"/>
              </a:ext>
            </a:extLst>
          </p:cNvPr>
          <p:cNvSpPr>
            <a:spLocks noGrp="1"/>
          </p:cNvSpPr>
          <p:nvPr>
            <p:ph type="sldNum" sz="quarter" idx="4"/>
          </p:nvPr>
        </p:nvSpPr>
        <p:spPr/>
        <p:txBody>
          <a:bodyPr/>
          <a:lstStyle/>
          <a:p>
            <a:fld id="{94702B7C-F565-1C47-90E3-321BD985AFCD}" type="slidenum">
              <a:rPr kumimoji="1" lang="zh-CN" altLang="en-US" smtClean="0"/>
              <a:pPr/>
              <a:t>46</a:t>
            </a:fld>
            <a:endParaRPr kumimoji="1" lang="zh-CN" altLang="en-US" dirty="0"/>
          </a:p>
        </p:txBody>
      </p:sp>
    </p:spTree>
    <p:extLst>
      <p:ext uri="{BB962C8B-B14F-4D97-AF65-F5344CB8AC3E}">
        <p14:creationId xmlns:p14="http://schemas.microsoft.com/office/powerpoint/2010/main" val="2024757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Feature Calculation</a:t>
            </a:r>
            <a:endParaRPr kumimoji="1" lang="zh-CN" altLang="en-US" dirty="0">
              <a:latin typeface="LINUX BIOLINUM CAPITALS" panose="02000503000000000000" pitchFamily="2" charset="0"/>
              <a:cs typeface="LINUX BIOLINUM CAPITALS" panose="02000503000000000000" pitchFamily="2" charset="0"/>
            </a:endParaRPr>
          </a:p>
        </p:txBody>
      </p:sp>
      <mc:AlternateContent xmlns:mc="http://schemas.openxmlformats.org/markup-compatibility/2006" xmlns:a14="http://schemas.microsoft.com/office/drawing/2010/main">
        <mc:Choice Requires="a14">
          <p:sp>
            <p:nvSpPr>
              <p:cNvPr id="15" name="圆角矩形 14">
                <a:extLst>
                  <a:ext uri="{FF2B5EF4-FFF2-40B4-BE49-F238E27FC236}">
                    <a16:creationId xmlns:a16="http://schemas.microsoft.com/office/drawing/2014/main" id="{8907EFA4-A0E9-9E70-D627-67D79AFC7DAF}"/>
                  </a:ext>
                </a:extLst>
              </p:cNvPr>
              <p:cNvSpPr/>
              <p:nvPr/>
            </p:nvSpPr>
            <p:spPr>
              <a:xfrm>
                <a:off x="1619577" y="5158187"/>
                <a:ext cx="10032421" cy="1578546"/>
              </a:xfrm>
              <a:custGeom>
                <a:avLst/>
                <a:gdLst>
                  <a:gd name="connsiteX0" fmla="*/ 0 w 10032421"/>
                  <a:gd name="connsiteY0" fmla="*/ 263096 h 1578546"/>
                  <a:gd name="connsiteX1" fmla="*/ 263096 w 10032421"/>
                  <a:gd name="connsiteY1" fmla="*/ 0 h 1578546"/>
                  <a:gd name="connsiteX2" fmla="*/ 1047360 w 10032421"/>
                  <a:gd name="connsiteY2" fmla="*/ 0 h 1578546"/>
                  <a:gd name="connsiteX3" fmla="*/ 1546437 w 10032421"/>
                  <a:gd name="connsiteY3" fmla="*/ 0 h 1578546"/>
                  <a:gd name="connsiteX4" fmla="*/ 1950452 w 10032421"/>
                  <a:gd name="connsiteY4" fmla="*/ 0 h 1578546"/>
                  <a:gd name="connsiteX5" fmla="*/ 2639653 w 10032421"/>
                  <a:gd name="connsiteY5" fmla="*/ 0 h 1578546"/>
                  <a:gd name="connsiteX6" fmla="*/ 3138730 w 10032421"/>
                  <a:gd name="connsiteY6" fmla="*/ 0 h 1578546"/>
                  <a:gd name="connsiteX7" fmla="*/ 3922994 w 10032421"/>
                  <a:gd name="connsiteY7" fmla="*/ 0 h 1578546"/>
                  <a:gd name="connsiteX8" fmla="*/ 4327009 w 10032421"/>
                  <a:gd name="connsiteY8" fmla="*/ 0 h 1578546"/>
                  <a:gd name="connsiteX9" fmla="*/ 5111273 w 10032421"/>
                  <a:gd name="connsiteY9" fmla="*/ 0 h 1578546"/>
                  <a:gd name="connsiteX10" fmla="*/ 5420225 w 10032421"/>
                  <a:gd name="connsiteY10" fmla="*/ 0 h 1578546"/>
                  <a:gd name="connsiteX11" fmla="*/ 6014365 w 10032421"/>
                  <a:gd name="connsiteY11" fmla="*/ 0 h 1578546"/>
                  <a:gd name="connsiteX12" fmla="*/ 6608504 w 10032421"/>
                  <a:gd name="connsiteY12" fmla="*/ 0 h 1578546"/>
                  <a:gd name="connsiteX13" fmla="*/ 7107581 w 10032421"/>
                  <a:gd name="connsiteY13" fmla="*/ 0 h 1578546"/>
                  <a:gd name="connsiteX14" fmla="*/ 7891845 w 10032421"/>
                  <a:gd name="connsiteY14" fmla="*/ 0 h 1578546"/>
                  <a:gd name="connsiteX15" fmla="*/ 8676109 w 10032421"/>
                  <a:gd name="connsiteY15" fmla="*/ 0 h 1578546"/>
                  <a:gd name="connsiteX16" fmla="*/ 9080123 w 10032421"/>
                  <a:gd name="connsiteY16" fmla="*/ 0 h 1578546"/>
                  <a:gd name="connsiteX17" fmla="*/ 9769325 w 10032421"/>
                  <a:gd name="connsiteY17" fmla="*/ 0 h 1578546"/>
                  <a:gd name="connsiteX18" fmla="*/ 10032421 w 10032421"/>
                  <a:gd name="connsiteY18" fmla="*/ 263096 h 1578546"/>
                  <a:gd name="connsiteX19" fmla="*/ 10032421 w 10032421"/>
                  <a:gd name="connsiteY19" fmla="*/ 799797 h 1578546"/>
                  <a:gd name="connsiteX20" fmla="*/ 10032421 w 10032421"/>
                  <a:gd name="connsiteY20" fmla="*/ 1315450 h 1578546"/>
                  <a:gd name="connsiteX21" fmla="*/ 9769325 w 10032421"/>
                  <a:gd name="connsiteY21" fmla="*/ 1578546 h 1578546"/>
                  <a:gd name="connsiteX22" fmla="*/ 9270248 w 10032421"/>
                  <a:gd name="connsiteY22" fmla="*/ 1578546 h 1578546"/>
                  <a:gd name="connsiteX23" fmla="*/ 8676109 w 10032421"/>
                  <a:gd name="connsiteY23" fmla="*/ 1578546 h 1578546"/>
                  <a:gd name="connsiteX24" fmla="*/ 8367156 w 10032421"/>
                  <a:gd name="connsiteY24" fmla="*/ 1578546 h 1578546"/>
                  <a:gd name="connsiteX25" fmla="*/ 8058204 w 10032421"/>
                  <a:gd name="connsiteY25" fmla="*/ 1578546 h 1578546"/>
                  <a:gd name="connsiteX26" fmla="*/ 7464064 w 10032421"/>
                  <a:gd name="connsiteY26" fmla="*/ 1578546 h 1578546"/>
                  <a:gd name="connsiteX27" fmla="*/ 7060050 w 10032421"/>
                  <a:gd name="connsiteY27" fmla="*/ 1578546 h 1578546"/>
                  <a:gd name="connsiteX28" fmla="*/ 6370848 w 10032421"/>
                  <a:gd name="connsiteY28" fmla="*/ 1578546 h 1578546"/>
                  <a:gd name="connsiteX29" fmla="*/ 5966833 w 10032421"/>
                  <a:gd name="connsiteY29" fmla="*/ 1578546 h 1578546"/>
                  <a:gd name="connsiteX30" fmla="*/ 5277632 w 10032421"/>
                  <a:gd name="connsiteY30" fmla="*/ 1578546 h 1578546"/>
                  <a:gd name="connsiteX31" fmla="*/ 4968679 w 10032421"/>
                  <a:gd name="connsiteY31" fmla="*/ 1578546 h 1578546"/>
                  <a:gd name="connsiteX32" fmla="*/ 4279478 w 10032421"/>
                  <a:gd name="connsiteY32" fmla="*/ 1578546 h 1578546"/>
                  <a:gd name="connsiteX33" fmla="*/ 3875463 w 10032421"/>
                  <a:gd name="connsiteY33" fmla="*/ 1578546 h 1578546"/>
                  <a:gd name="connsiteX34" fmla="*/ 3566511 w 10032421"/>
                  <a:gd name="connsiteY34" fmla="*/ 1578546 h 1578546"/>
                  <a:gd name="connsiteX35" fmla="*/ 3162496 w 10032421"/>
                  <a:gd name="connsiteY35" fmla="*/ 1578546 h 1578546"/>
                  <a:gd name="connsiteX36" fmla="*/ 2473294 w 10032421"/>
                  <a:gd name="connsiteY36" fmla="*/ 1578546 h 1578546"/>
                  <a:gd name="connsiteX37" fmla="*/ 2069280 w 10032421"/>
                  <a:gd name="connsiteY37" fmla="*/ 1578546 h 1578546"/>
                  <a:gd name="connsiteX38" fmla="*/ 1760327 w 10032421"/>
                  <a:gd name="connsiteY38" fmla="*/ 1578546 h 1578546"/>
                  <a:gd name="connsiteX39" fmla="*/ 1356312 w 10032421"/>
                  <a:gd name="connsiteY39" fmla="*/ 1578546 h 1578546"/>
                  <a:gd name="connsiteX40" fmla="*/ 857235 w 10032421"/>
                  <a:gd name="connsiteY40" fmla="*/ 1578546 h 1578546"/>
                  <a:gd name="connsiteX41" fmla="*/ 263096 w 10032421"/>
                  <a:gd name="connsiteY41" fmla="*/ 1578546 h 1578546"/>
                  <a:gd name="connsiteX42" fmla="*/ 0 w 10032421"/>
                  <a:gd name="connsiteY42" fmla="*/ 1315450 h 1578546"/>
                  <a:gd name="connsiteX43" fmla="*/ 0 w 10032421"/>
                  <a:gd name="connsiteY43" fmla="*/ 768226 h 1578546"/>
                  <a:gd name="connsiteX44" fmla="*/ 0 w 10032421"/>
                  <a:gd name="connsiteY44" fmla="*/ 263096 h 157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032421" h="1578546" extrusionOk="0">
                    <a:moveTo>
                      <a:pt x="0" y="263096"/>
                    </a:moveTo>
                    <a:cubicBezTo>
                      <a:pt x="-29612" y="99527"/>
                      <a:pt x="92602" y="9454"/>
                      <a:pt x="263096" y="0"/>
                    </a:cubicBezTo>
                    <a:cubicBezTo>
                      <a:pt x="482636" y="-62917"/>
                      <a:pt x="774527" y="61066"/>
                      <a:pt x="1047360" y="0"/>
                    </a:cubicBezTo>
                    <a:cubicBezTo>
                      <a:pt x="1320193" y="-61066"/>
                      <a:pt x="1413076" y="40052"/>
                      <a:pt x="1546437" y="0"/>
                    </a:cubicBezTo>
                    <a:cubicBezTo>
                      <a:pt x="1679798" y="-40052"/>
                      <a:pt x="1772174" y="32305"/>
                      <a:pt x="1950452" y="0"/>
                    </a:cubicBezTo>
                    <a:cubicBezTo>
                      <a:pt x="2128731" y="-32305"/>
                      <a:pt x="2452463" y="46540"/>
                      <a:pt x="2639653" y="0"/>
                    </a:cubicBezTo>
                    <a:cubicBezTo>
                      <a:pt x="2826843" y="-46540"/>
                      <a:pt x="3038779" y="55272"/>
                      <a:pt x="3138730" y="0"/>
                    </a:cubicBezTo>
                    <a:cubicBezTo>
                      <a:pt x="3238681" y="-55272"/>
                      <a:pt x="3712278" y="33491"/>
                      <a:pt x="3922994" y="0"/>
                    </a:cubicBezTo>
                    <a:cubicBezTo>
                      <a:pt x="4133710" y="-33491"/>
                      <a:pt x="4193144" y="4183"/>
                      <a:pt x="4327009" y="0"/>
                    </a:cubicBezTo>
                    <a:cubicBezTo>
                      <a:pt x="4460874" y="-4183"/>
                      <a:pt x="4791934" y="34101"/>
                      <a:pt x="5111273" y="0"/>
                    </a:cubicBezTo>
                    <a:cubicBezTo>
                      <a:pt x="5430612" y="-34101"/>
                      <a:pt x="5320126" y="2758"/>
                      <a:pt x="5420225" y="0"/>
                    </a:cubicBezTo>
                    <a:cubicBezTo>
                      <a:pt x="5520324" y="-2758"/>
                      <a:pt x="5880127" y="15451"/>
                      <a:pt x="6014365" y="0"/>
                    </a:cubicBezTo>
                    <a:cubicBezTo>
                      <a:pt x="6148603" y="-15451"/>
                      <a:pt x="6388971" y="63152"/>
                      <a:pt x="6608504" y="0"/>
                    </a:cubicBezTo>
                    <a:cubicBezTo>
                      <a:pt x="6828037" y="-63152"/>
                      <a:pt x="6938521" y="52696"/>
                      <a:pt x="7107581" y="0"/>
                    </a:cubicBezTo>
                    <a:cubicBezTo>
                      <a:pt x="7276641" y="-52696"/>
                      <a:pt x="7538997" y="77955"/>
                      <a:pt x="7891845" y="0"/>
                    </a:cubicBezTo>
                    <a:cubicBezTo>
                      <a:pt x="8244693" y="-77955"/>
                      <a:pt x="8387212" y="56172"/>
                      <a:pt x="8676109" y="0"/>
                    </a:cubicBezTo>
                    <a:cubicBezTo>
                      <a:pt x="8965006" y="-56172"/>
                      <a:pt x="8892675" y="43638"/>
                      <a:pt x="9080123" y="0"/>
                    </a:cubicBezTo>
                    <a:cubicBezTo>
                      <a:pt x="9267571" y="-43638"/>
                      <a:pt x="9463774" y="15916"/>
                      <a:pt x="9769325" y="0"/>
                    </a:cubicBezTo>
                    <a:cubicBezTo>
                      <a:pt x="9902510" y="-24703"/>
                      <a:pt x="10033836" y="98650"/>
                      <a:pt x="10032421" y="263096"/>
                    </a:cubicBezTo>
                    <a:cubicBezTo>
                      <a:pt x="10058622" y="429392"/>
                      <a:pt x="10001430" y="647895"/>
                      <a:pt x="10032421" y="799797"/>
                    </a:cubicBezTo>
                    <a:cubicBezTo>
                      <a:pt x="10063412" y="951699"/>
                      <a:pt x="9986897" y="1068303"/>
                      <a:pt x="10032421" y="1315450"/>
                    </a:cubicBezTo>
                    <a:cubicBezTo>
                      <a:pt x="10056621" y="1446400"/>
                      <a:pt x="9894820" y="1609994"/>
                      <a:pt x="9769325" y="1578546"/>
                    </a:cubicBezTo>
                    <a:cubicBezTo>
                      <a:pt x="9527551" y="1618942"/>
                      <a:pt x="9487280" y="1533555"/>
                      <a:pt x="9270248" y="1578546"/>
                    </a:cubicBezTo>
                    <a:cubicBezTo>
                      <a:pt x="9053216" y="1623537"/>
                      <a:pt x="8807262" y="1518288"/>
                      <a:pt x="8676109" y="1578546"/>
                    </a:cubicBezTo>
                    <a:cubicBezTo>
                      <a:pt x="8544956" y="1638804"/>
                      <a:pt x="8486441" y="1557995"/>
                      <a:pt x="8367156" y="1578546"/>
                    </a:cubicBezTo>
                    <a:cubicBezTo>
                      <a:pt x="8247871" y="1599097"/>
                      <a:pt x="8192437" y="1556181"/>
                      <a:pt x="8058204" y="1578546"/>
                    </a:cubicBezTo>
                    <a:cubicBezTo>
                      <a:pt x="7923971" y="1600911"/>
                      <a:pt x="7705330" y="1570389"/>
                      <a:pt x="7464064" y="1578546"/>
                    </a:cubicBezTo>
                    <a:cubicBezTo>
                      <a:pt x="7222798" y="1586703"/>
                      <a:pt x="7158498" y="1567879"/>
                      <a:pt x="7060050" y="1578546"/>
                    </a:cubicBezTo>
                    <a:cubicBezTo>
                      <a:pt x="6961602" y="1589213"/>
                      <a:pt x="6577335" y="1572112"/>
                      <a:pt x="6370848" y="1578546"/>
                    </a:cubicBezTo>
                    <a:cubicBezTo>
                      <a:pt x="6164361" y="1584980"/>
                      <a:pt x="6076422" y="1564050"/>
                      <a:pt x="5966833" y="1578546"/>
                    </a:cubicBezTo>
                    <a:cubicBezTo>
                      <a:pt x="5857244" y="1593042"/>
                      <a:pt x="5463988" y="1533247"/>
                      <a:pt x="5277632" y="1578546"/>
                    </a:cubicBezTo>
                    <a:cubicBezTo>
                      <a:pt x="5091276" y="1623845"/>
                      <a:pt x="5071581" y="1565450"/>
                      <a:pt x="4968679" y="1578546"/>
                    </a:cubicBezTo>
                    <a:cubicBezTo>
                      <a:pt x="4865777" y="1591642"/>
                      <a:pt x="4593491" y="1530524"/>
                      <a:pt x="4279478" y="1578546"/>
                    </a:cubicBezTo>
                    <a:cubicBezTo>
                      <a:pt x="3965465" y="1626568"/>
                      <a:pt x="3988931" y="1553121"/>
                      <a:pt x="3875463" y="1578546"/>
                    </a:cubicBezTo>
                    <a:cubicBezTo>
                      <a:pt x="3761995" y="1603971"/>
                      <a:pt x="3656869" y="1575787"/>
                      <a:pt x="3566511" y="1578546"/>
                    </a:cubicBezTo>
                    <a:cubicBezTo>
                      <a:pt x="3476153" y="1581305"/>
                      <a:pt x="3268607" y="1556874"/>
                      <a:pt x="3162496" y="1578546"/>
                    </a:cubicBezTo>
                    <a:cubicBezTo>
                      <a:pt x="3056385" y="1600218"/>
                      <a:pt x="2664642" y="1529400"/>
                      <a:pt x="2473294" y="1578546"/>
                    </a:cubicBezTo>
                    <a:cubicBezTo>
                      <a:pt x="2281946" y="1627692"/>
                      <a:pt x="2256343" y="1554761"/>
                      <a:pt x="2069280" y="1578546"/>
                    </a:cubicBezTo>
                    <a:cubicBezTo>
                      <a:pt x="1882217" y="1602331"/>
                      <a:pt x="1873020" y="1576741"/>
                      <a:pt x="1760327" y="1578546"/>
                    </a:cubicBezTo>
                    <a:cubicBezTo>
                      <a:pt x="1647634" y="1580351"/>
                      <a:pt x="1520978" y="1563288"/>
                      <a:pt x="1356312" y="1578546"/>
                    </a:cubicBezTo>
                    <a:cubicBezTo>
                      <a:pt x="1191646" y="1593804"/>
                      <a:pt x="1078629" y="1535736"/>
                      <a:pt x="857235" y="1578546"/>
                    </a:cubicBezTo>
                    <a:cubicBezTo>
                      <a:pt x="635841" y="1621356"/>
                      <a:pt x="393553" y="1518085"/>
                      <a:pt x="263096" y="1578546"/>
                    </a:cubicBezTo>
                    <a:cubicBezTo>
                      <a:pt x="88488" y="1607635"/>
                      <a:pt x="8871" y="1462745"/>
                      <a:pt x="0" y="1315450"/>
                    </a:cubicBezTo>
                    <a:cubicBezTo>
                      <a:pt x="-50533" y="1083718"/>
                      <a:pt x="6293" y="886488"/>
                      <a:pt x="0" y="768226"/>
                    </a:cubicBezTo>
                    <a:cubicBezTo>
                      <a:pt x="-6293" y="649964"/>
                      <a:pt x="24103" y="397993"/>
                      <a:pt x="0" y="263096"/>
                    </a:cubicBezTo>
                    <a:close/>
                  </a:path>
                </a:pathLst>
              </a:custGeom>
              <a:noFill/>
              <a:ln w="38100">
                <a:solidFill>
                  <a:schemeClr val="accent6"/>
                </a:solidFill>
                <a:prstDash val="solid"/>
                <a:extLst>
                  <a:ext uri="{C807C97D-BFC1-408E-A445-0C87EB9F89A2}">
                    <ask:lineSketchStyleProps xmlns:ask="http://schemas.microsoft.com/office/drawing/2018/sketchyshapes" sd="121903347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count of reachable vertices: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overall influence</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of refining the tuple on the Bayesian network</a:t>
                </a:r>
              </a:p>
              <a:p>
                <a:pPr marL="342900" indent="-342900">
                  <a:buFont typeface="+mj-lt"/>
                  <a:buAutoNum type="arabicPeriod"/>
                </a:pP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average of shortest distance to reachable vertices: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average impact on reachable vertices</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of refining the parameter tuple</a:t>
                </a:r>
              </a:p>
              <a:p>
                <a:pPr marL="342900" indent="-342900">
                  <a:buFont typeface="+mj-lt"/>
                  <a:buAutoNum type="arabicPeriod"/>
                </a:pPr>
                <a:r>
                  <a:rPr kumimoji="1" lang="en-US" altLang="zh-CN"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count of vertices with shortest distance</a:t>
                </a:r>
                <a14:m>
                  <m:oMath xmlns:m="http://schemas.openxmlformats.org/officeDocument/2006/math">
                    <m:r>
                      <a:rPr kumimoji="1" lang="en-US" altLang="zh-CN" b="1" i="0"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 </m:t>
                    </m:r>
                    <m:r>
                      <a:rPr kumimoji="1" lang="en-US" altLang="zh-CN" b="1" i="1"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m:t>
                    </m:r>
                    <m:r>
                      <a:rPr kumimoji="1" lang="en-US" altLang="zh-CN" b="1" i="1"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𝒌</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 (</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𝒌</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𝟐</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𝟑</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𝟏𝟎</m:t>
                    </m:r>
                    <m:r>
                      <a:rPr kumimoji="1" lang="en-US" altLang="zh-CN" b="1" i="1" smtClean="0">
                        <a:solidFill>
                          <a:schemeClr val="tx1"/>
                        </a:solidFill>
                        <a:latin typeface="Cambria Math" panose="02040503050406030204" pitchFamily="18" charset="0"/>
                        <a:ea typeface="Linux Libertine" panose="02000503000000000000" pitchFamily="2" charset="0"/>
                        <a:cs typeface="Linux Libertine" panose="02000503000000000000" pitchFamily="2" charset="0"/>
                      </a:rPr>
                      <m:t>)</m:t>
                    </m:r>
                    <m:r>
                      <a:rPr kumimoji="1" lang="en-US" altLang="zh-CN" b="1" i="0"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 </m:t>
                    </m:r>
                  </m:oMath>
                </a14:m>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potential influence</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to a certain subgraph and diﬀerent </a:t>
                </a:r>
                <a:r>
                  <a:rPr kumimoji="1" lang="en-US" altLang="zh-CN" u="sng"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subgraph patterns</a:t>
                </a:r>
                <a:r>
                  <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within a given radius</a:t>
                </a:r>
              </a:p>
            </p:txBody>
          </p:sp>
        </mc:Choice>
        <mc:Fallback xmlns="">
          <p:sp>
            <p:nvSpPr>
              <p:cNvPr id="15" name="圆角矩形 14">
                <a:extLst>
                  <a:ext uri="{FF2B5EF4-FFF2-40B4-BE49-F238E27FC236}">
                    <a16:creationId xmlns:a16="http://schemas.microsoft.com/office/drawing/2014/main" id="{8907EFA4-A0E9-9E70-D627-67D79AFC7DAF}"/>
                  </a:ext>
                </a:extLst>
              </p:cNvPr>
              <p:cNvSpPr>
                <a:spLocks noRot="1" noChangeAspect="1" noMove="1" noResize="1" noEditPoints="1" noAdjustHandles="1" noChangeArrowheads="1" noChangeShapeType="1" noTextEdit="1"/>
              </p:cNvSpPr>
              <p:nvPr/>
            </p:nvSpPr>
            <p:spPr>
              <a:xfrm>
                <a:off x="1619577" y="5158187"/>
                <a:ext cx="10032421" cy="1578546"/>
              </a:xfrm>
              <a:prstGeom prst="roundRect">
                <a:avLst/>
              </a:prstGeom>
              <a:blipFill>
                <a:blip r:embed="rId3"/>
                <a:stretch>
                  <a:fillRect/>
                </a:stretch>
              </a:blipFill>
              <a:ln w="38100">
                <a:solidFill>
                  <a:schemeClr val="accent6"/>
                </a:solidFill>
                <a:prstDash val="solid"/>
                <a:extLst>
                  <a:ext uri="{C807C97D-BFC1-408E-A445-0C87EB9F89A2}">
                    <ask:lineSketchStyleProps xmlns:ask="http://schemas.microsoft.com/office/drawing/2018/sketchyshapes" sd="1219033472">
                      <a:custGeom>
                        <a:avLst/>
                        <a:gdLst>
                          <a:gd name="connsiteX0" fmla="*/ 0 w 10032421"/>
                          <a:gd name="connsiteY0" fmla="*/ 263096 h 1578546"/>
                          <a:gd name="connsiteX1" fmla="*/ 263096 w 10032421"/>
                          <a:gd name="connsiteY1" fmla="*/ 0 h 1578546"/>
                          <a:gd name="connsiteX2" fmla="*/ 1047360 w 10032421"/>
                          <a:gd name="connsiteY2" fmla="*/ 0 h 1578546"/>
                          <a:gd name="connsiteX3" fmla="*/ 1546437 w 10032421"/>
                          <a:gd name="connsiteY3" fmla="*/ 0 h 1578546"/>
                          <a:gd name="connsiteX4" fmla="*/ 1950452 w 10032421"/>
                          <a:gd name="connsiteY4" fmla="*/ 0 h 1578546"/>
                          <a:gd name="connsiteX5" fmla="*/ 2639653 w 10032421"/>
                          <a:gd name="connsiteY5" fmla="*/ 0 h 1578546"/>
                          <a:gd name="connsiteX6" fmla="*/ 3138730 w 10032421"/>
                          <a:gd name="connsiteY6" fmla="*/ 0 h 1578546"/>
                          <a:gd name="connsiteX7" fmla="*/ 3922994 w 10032421"/>
                          <a:gd name="connsiteY7" fmla="*/ 0 h 1578546"/>
                          <a:gd name="connsiteX8" fmla="*/ 4327009 w 10032421"/>
                          <a:gd name="connsiteY8" fmla="*/ 0 h 1578546"/>
                          <a:gd name="connsiteX9" fmla="*/ 5111273 w 10032421"/>
                          <a:gd name="connsiteY9" fmla="*/ 0 h 1578546"/>
                          <a:gd name="connsiteX10" fmla="*/ 5420225 w 10032421"/>
                          <a:gd name="connsiteY10" fmla="*/ 0 h 1578546"/>
                          <a:gd name="connsiteX11" fmla="*/ 6014365 w 10032421"/>
                          <a:gd name="connsiteY11" fmla="*/ 0 h 1578546"/>
                          <a:gd name="connsiteX12" fmla="*/ 6608504 w 10032421"/>
                          <a:gd name="connsiteY12" fmla="*/ 0 h 1578546"/>
                          <a:gd name="connsiteX13" fmla="*/ 7107581 w 10032421"/>
                          <a:gd name="connsiteY13" fmla="*/ 0 h 1578546"/>
                          <a:gd name="connsiteX14" fmla="*/ 7891845 w 10032421"/>
                          <a:gd name="connsiteY14" fmla="*/ 0 h 1578546"/>
                          <a:gd name="connsiteX15" fmla="*/ 8676109 w 10032421"/>
                          <a:gd name="connsiteY15" fmla="*/ 0 h 1578546"/>
                          <a:gd name="connsiteX16" fmla="*/ 9080123 w 10032421"/>
                          <a:gd name="connsiteY16" fmla="*/ 0 h 1578546"/>
                          <a:gd name="connsiteX17" fmla="*/ 9769325 w 10032421"/>
                          <a:gd name="connsiteY17" fmla="*/ 0 h 1578546"/>
                          <a:gd name="connsiteX18" fmla="*/ 10032421 w 10032421"/>
                          <a:gd name="connsiteY18" fmla="*/ 263096 h 1578546"/>
                          <a:gd name="connsiteX19" fmla="*/ 10032421 w 10032421"/>
                          <a:gd name="connsiteY19" fmla="*/ 799797 h 1578546"/>
                          <a:gd name="connsiteX20" fmla="*/ 10032421 w 10032421"/>
                          <a:gd name="connsiteY20" fmla="*/ 1315450 h 1578546"/>
                          <a:gd name="connsiteX21" fmla="*/ 9769325 w 10032421"/>
                          <a:gd name="connsiteY21" fmla="*/ 1578546 h 1578546"/>
                          <a:gd name="connsiteX22" fmla="*/ 9270248 w 10032421"/>
                          <a:gd name="connsiteY22" fmla="*/ 1578546 h 1578546"/>
                          <a:gd name="connsiteX23" fmla="*/ 8676109 w 10032421"/>
                          <a:gd name="connsiteY23" fmla="*/ 1578546 h 1578546"/>
                          <a:gd name="connsiteX24" fmla="*/ 8367156 w 10032421"/>
                          <a:gd name="connsiteY24" fmla="*/ 1578546 h 1578546"/>
                          <a:gd name="connsiteX25" fmla="*/ 8058204 w 10032421"/>
                          <a:gd name="connsiteY25" fmla="*/ 1578546 h 1578546"/>
                          <a:gd name="connsiteX26" fmla="*/ 7464064 w 10032421"/>
                          <a:gd name="connsiteY26" fmla="*/ 1578546 h 1578546"/>
                          <a:gd name="connsiteX27" fmla="*/ 7060050 w 10032421"/>
                          <a:gd name="connsiteY27" fmla="*/ 1578546 h 1578546"/>
                          <a:gd name="connsiteX28" fmla="*/ 6370848 w 10032421"/>
                          <a:gd name="connsiteY28" fmla="*/ 1578546 h 1578546"/>
                          <a:gd name="connsiteX29" fmla="*/ 5966833 w 10032421"/>
                          <a:gd name="connsiteY29" fmla="*/ 1578546 h 1578546"/>
                          <a:gd name="connsiteX30" fmla="*/ 5277632 w 10032421"/>
                          <a:gd name="connsiteY30" fmla="*/ 1578546 h 1578546"/>
                          <a:gd name="connsiteX31" fmla="*/ 4968679 w 10032421"/>
                          <a:gd name="connsiteY31" fmla="*/ 1578546 h 1578546"/>
                          <a:gd name="connsiteX32" fmla="*/ 4279478 w 10032421"/>
                          <a:gd name="connsiteY32" fmla="*/ 1578546 h 1578546"/>
                          <a:gd name="connsiteX33" fmla="*/ 3875463 w 10032421"/>
                          <a:gd name="connsiteY33" fmla="*/ 1578546 h 1578546"/>
                          <a:gd name="connsiteX34" fmla="*/ 3566511 w 10032421"/>
                          <a:gd name="connsiteY34" fmla="*/ 1578546 h 1578546"/>
                          <a:gd name="connsiteX35" fmla="*/ 3162496 w 10032421"/>
                          <a:gd name="connsiteY35" fmla="*/ 1578546 h 1578546"/>
                          <a:gd name="connsiteX36" fmla="*/ 2473294 w 10032421"/>
                          <a:gd name="connsiteY36" fmla="*/ 1578546 h 1578546"/>
                          <a:gd name="connsiteX37" fmla="*/ 2069280 w 10032421"/>
                          <a:gd name="connsiteY37" fmla="*/ 1578546 h 1578546"/>
                          <a:gd name="connsiteX38" fmla="*/ 1760327 w 10032421"/>
                          <a:gd name="connsiteY38" fmla="*/ 1578546 h 1578546"/>
                          <a:gd name="connsiteX39" fmla="*/ 1356312 w 10032421"/>
                          <a:gd name="connsiteY39" fmla="*/ 1578546 h 1578546"/>
                          <a:gd name="connsiteX40" fmla="*/ 857235 w 10032421"/>
                          <a:gd name="connsiteY40" fmla="*/ 1578546 h 1578546"/>
                          <a:gd name="connsiteX41" fmla="*/ 263096 w 10032421"/>
                          <a:gd name="connsiteY41" fmla="*/ 1578546 h 1578546"/>
                          <a:gd name="connsiteX42" fmla="*/ 0 w 10032421"/>
                          <a:gd name="connsiteY42" fmla="*/ 1315450 h 1578546"/>
                          <a:gd name="connsiteX43" fmla="*/ 0 w 10032421"/>
                          <a:gd name="connsiteY43" fmla="*/ 768226 h 1578546"/>
                          <a:gd name="connsiteX44" fmla="*/ 0 w 10032421"/>
                          <a:gd name="connsiteY44" fmla="*/ 263096 h 1578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0032421" h="1578546" extrusionOk="0">
                            <a:moveTo>
                              <a:pt x="0" y="263096"/>
                            </a:moveTo>
                            <a:cubicBezTo>
                              <a:pt x="-29612" y="99527"/>
                              <a:pt x="92602" y="9454"/>
                              <a:pt x="263096" y="0"/>
                            </a:cubicBezTo>
                            <a:cubicBezTo>
                              <a:pt x="482636" y="-62917"/>
                              <a:pt x="774527" y="61066"/>
                              <a:pt x="1047360" y="0"/>
                            </a:cubicBezTo>
                            <a:cubicBezTo>
                              <a:pt x="1320193" y="-61066"/>
                              <a:pt x="1413076" y="40052"/>
                              <a:pt x="1546437" y="0"/>
                            </a:cubicBezTo>
                            <a:cubicBezTo>
                              <a:pt x="1679798" y="-40052"/>
                              <a:pt x="1772174" y="32305"/>
                              <a:pt x="1950452" y="0"/>
                            </a:cubicBezTo>
                            <a:cubicBezTo>
                              <a:pt x="2128731" y="-32305"/>
                              <a:pt x="2452463" y="46540"/>
                              <a:pt x="2639653" y="0"/>
                            </a:cubicBezTo>
                            <a:cubicBezTo>
                              <a:pt x="2826843" y="-46540"/>
                              <a:pt x="3038779" y="55272"/>
                              <a:pt x="3138730" y="0"/>
                            </a:cubicBezTo>
                            <a:cubicBezTo>
                              <a:pt x="3238681" y="-55272"/>
                              <a:pt x="3712278" y="33491"/>
                              <a:pt x="3922994" y="0"/>
                            </a:cubicBezTo>
                            <a:cubicBezTo>
                              <a:pt x="4133710" y="-33491"/>
                              <a:pt x="4193144" y="4183"/>
                              <a:pt x="4327009" y="0"/>
                            </a:cubicBezTo>
                            <a:cubicBezTo>
                              <a:pt x="4460874" y="-4183"/>
                              <a:pt x="4791934" y="34101"/>
                              <a:pt x="5111273" y="0"/>
                            </a:cubicBezTo>
                            <a:cubicBezTo>
                              <a:pt x="5430612" y="-34101"/>
                              <a:pt x="5320126" y="2758"/>
                              <a:pt x="5420225" y="0"/>
                            </a:cubicBezTo>
                            <a:cubicBezTo>
                              <a:pt x="5520324" y="-2758"/>
                              <a:pt x="5880127" y="15451"/>
                              <a:pt x="6014365" y="0"/>
                            </a:cubicBezTo>
                            <a:cubicBezTo>
                              <a:pt x="6148603" y="-15451"/>
                              <a:pt x="6388971" y="63152"/>
                              <a:pt x="6608504" y="0"/>
                            </a:cubicBezTo>
                            <a:cubicBezTo>
                              <a:pt x="6828037" y="-63152"/>
                              <a:pt x="6938521" y="52696"/>
                              <a:pt x="7107581" y="0"/>
                            </a:cubicBezTo>
                            <a:cubicBezTo>
                              <a:pt x="7276641" y="-52696"/>
                              <a:pt x="7538997" y="77955"/>
                              <a:pt x="7891845" y="0"/>
                            </a:cubicBezTo>
                            <a:cubicBezTo>
                              <a:pt x="8244693" y="-77955"/>
                              <a:pt x="8387212" y="56172"/>
                              <a:pt x="8676109" y="0"/>
                            </a:cubicBezTo>
                            <a:cubicBezTo>
                              <a:pt x="8965006" y="-56172"/>
                              <a:pt x="8892675" y="43638"/>
                              <a:pt x="9080123" y="0"/>
                            </a:cubicBezTo>
                            <a:cubicBezTo>
                              <a:pt x="9267571" y="-43638"/>
                              <a:pt x="9463774" y="15916"/>
                              <a:pt x="9769325" y="0"/>
                            </a:cubicBezTo>
                            <a:cubicBezTo>
                              <a:pt x="9902510" y="-24703"/>
                              <a:pt x="10033836" y="98650"/>
                              <a:pt x="10032421" y="263096"/>
                            </a:cubicBezTo>
                            <a:cubicBezTo>
                              <a:pt x="10058622" y="429392"/>
                              <a:pt x="10001430" y="647895"/>
                              <a:pt x="10032421" y="799797"/>
                            </a:cubicBezTo>
                            <a:cubicBezTo>
                              <a:pt x="10063412" y="951699"/>
                              <a:pt x="9986897" y="1068303"/>
                              <a:pt x="10032421" y="1315450"/>
                            </a:cubicBezTo>
                            <a:cubicBezTo>
                              <a:pt x="10056621" y="1446400"/>
                              <a:pt x="9894820" y="1609994"/>
                              <a:pt x="9769325" y="1578546"/>
                            </a:cubicBezTo>
                            <a:cubicBezTo>
                              <a:pt x="9527551" y="1618942"/>
                              <a:pt x="9487280" y="1533555"/>
                              <a:pt x="9270248" y="1578546"/>
                            </a:cubicBezTo>
                            <a:cubicBezTo>
                              <a:pt x="9053216" y="1623537"/>
                              <a:pt x="8807262" y="1518288"/>
                              <a:pt x="8676109" y="1578546"/>
                            </a:cubicBezTo>
                            <a:cubicBezTo>
                              <a:pt x="8544956" y="1638804"/>
                              <a:pt x="8486441" y="1557995"/>
                              <a:pt x="8367156" y="1578546"/>
                            </a:cubicBezTo>
                            <a:cubicBezTo>
                              <a:pt x="8247871" y="1599097"/>
                              <a:pt x="8192437" y="1556181"/>
                              <a:pt x="8058204" y="1578546"/>
                            </a:cubicBezTo>
                            <a:cubicBezTo>
                              <a:pt x="7923971" y="1600911"/>
                              <a:pt x="7705330" y="1570389"/>
                              <a:pt x="7464064" y="1578546"/>
                            </a:cubicBezTo>
                            <a:cubicBezTo>
                              <a:pt x="7222798" y="1586703"/>
                              <a:pt x="7158498" y="1567879"/>
                              <a:pt x="7060050" y="1578546"/>
                            </a:cubicBezTo>
                            <a:cubicBezTo>
                              <a:pt x="6961602" y="1589213"/>
                              <a:pt x="6577335" y="1572112"/>
                              <a:pt x="6370848" y="1578546"/>
                            </a:cubicBezTo>
                            <a:cubicBezTo>
                              <a:pt x="6164361" y="1584980"/>
                              <a:pt x="6076422" y="1564050"/>
                              <a:pt x="5966833" y="1578546"/>
                            </a:cubicBezTo>
                            <a:cubicBezTo>
                              <a:pt x="5857244" y="1593042"/>
                              <a:pt x="5463988" y="1533247"/>
                              <a:pt x="5277632" y="1578546"/>
                            </a:cubicBezTo>
                            <a:cubicBezTo>
                              <a:pt x="5091276" y="1623845"/>
                              <a:pt x="5071581" y="1565450"/>
                              <a:pt x="4968679" y="1578546"/>
                            </a:cubicBezTo>
                            <a:cubicBezTo>
                              <a:pt x="4865777" y="1591642"/>
                              <a:pt x="4593491" y="1530524"/>
                              <a:pt x="4279478" y="1578546"/>
                            </a:cubicBezTo>
                            <a:cubicBezTo>
                              <a:pt x="3965465" y="1626568"/>
                              <a:pt x="3988931" y="1553121"/>
                              <a:pt x="3875463" y="1578546"/>
                            </a:cubicBezTo>
                            <a:cubicBezTo>
                              <a:pt x="3761995" y="1603971"/>
                              <a:pt x="3656869" y="1575787"/>
                              <a:pt x="3566511" y="1578546"/>
                            </a:cubicBezTo>
                            <a:cubicBezTo>
                              <a:pt x="3476153" y="1581305"/>
                              <a:pt x="3268607" y="1556874"/>
                              <a:pt x="3162496" y="1578546"/>
                            </a:cubicBezTo>
                            <a:cubicBezTo>
                              <a:pt x="3056385" y="1600218"/>
                              <a:pt x="2664642" y="1529400"/>
                              <a:pt x="2473294" y="1578546"/>
                            </a:cubicBezTo>
                            <a:cubicBezTo>
                              <a:pt x="2281946" y="1627692"/>
                              <a:pt x="2256343" y="1554761"/>
                              <a:pt x="2069280" y="1578546"/>
                            </a:cubicBezTo>
                            <a:cubicBezTo>
                              <a:pt x="1882217" y="1602331"/>
                              <a:pt x="1873020" y="1576741"/>
                              <a:pt x="1760327" y="1578546"/>
                            </a:cubicBezTo>
                            <a:cubicBezTo>
                              <a:pt x="1647634" y="1580351"/>
                              <a:pt x="1520978" y="1563288"/>
                              <a:pt x="1356312" y="1578546"/>
                            </a:cubicBezTo>
                            <a:cubicBezTo>
                              <a:pt x="1191646" y="1593804"/>
                              <a:pt x="1078629" y="1535736"/>
                              <a:pt x="857235" y="1578546"/>
                            </a:cubicBezTo>
                            <a:cubicBezTo>
                              <a:pt x="635841" y="1621356"/>
                              <a:pt x="393553" y="1518085"/>
                              <a:pt x="263096" y="1578546"/>
                            </a:cubicBezTo>
                            <a:cubicBezTo>
                              <a:pt x="88488" y="1607635"/>
                              <a:pt x="8871" y="1462745"/>
                              <a:pt x="0" y="1315450"/>
                            </a:cubicBezTo>
                            <a:cubicBezTo>
                              <a:pt x="-50533" y="1083718"/>
                              <a:pt x="6293" y="886488"/>
                              <a:pt x="0" y="768226"/>
                            </a:cubicBezTo>
                            <a:cubicBezTo>
                              <a:pt x="-6293" y="649964"/>
                              <a:pt x="24103" y="397993"/>
                              <a:pt x="0" y="263096"/>
                            </a:cubicBezTo>
                            <a:close/>
                          </a:path>
                        </a:pathLst>
                      </a:custGeom>
                      <ask:type>
                        <ask:lineSketchScribble/>
                      </ask:type>
                    </ask:lineSketchStyleProps>
                  </a:ext>
                </a:extLst>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圆角矩形 22">
                <a:extLst>
                  <a:ext uri="{FF2B5EF4-FFF2-40B4-BE49-F238E27FC236}">
                    <a16:creationId xmlns:a16="http://schemas.microsoft.com/office/drawing/2014/main" id="{F3023A65-5D48-BE9E-F7EF-77FABFE76081}"/>
                  </a:ext>
                </a:extLst>
              </p:cNvPr>
              <p:cNvSpPr/>
              <p:nvPr/>
            </p:nvSpPr>
            <p:spPr>
              <a:xfrm>
                <a:off x="334474" y="3917623"/>
                <a:ext cx="3137180" cy="783193"/>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Feature value: </a:t>
                </a:r>
              </a:p>
              <a:p>
                <a:pPr algn="ctr"/>
                <a14:m>
                  <m:oMath xmlns:m="http://schemas.openxmlformats.org/officeDocument/2006/math">
                    <m:r>
                      <a:rPr lang="en-US" altLang="zh-CN" sz="2000" b="1" i="1" dirty="0" smtClean="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m:t>𝑵</m:t>
                    </m:r>
                  </m:oMath>
                </a14:m>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-dimension real vector</a:t>
                </a:r>
              </a:p>
            </p:txBody>
          </p:sp>
        </mc:Choice>
        <mc:Fallback xmlns="">
          <p:sp>
            <p:nvSpPr>
              <p:cNvPr id="23" name="圆角矩形 22">
                <a:extLst>
                  <a:ext uri="{FF2B5EF4-FFF2-40B4-BE49-F238E27FC236}">
                    <a16:creationId xmlns:a16="http://schemas.microsoft.com/office/drawing/2014/main" id="{F3023A65-5D48-BE9E-F7EF-77FABFE76081}"/>
                  </a:ext>
                </a:extLst>
              </p:cNvPr>
              <p:cNvSpPr>
                <a:spLocks noRot="1" noChangeAspect="1" noMove="1" noResize="1" noEditPoints="1" noAdjustHandles="1" noChangeArrowheads="1" noChangeShapeType="1" noTextEdit="1"/>
              </p:cNvSpPr>
              <p:nvPr/>
            </p:nvSpPr>
            <p:spPr>
              <a:xfrm>
                <a:off x="334474" y="3917623"/>
                <a:ext cx="3137180" cy="783193"/>
              </a:xfrm>
              <a:prstGeom prst="roundRect">
                <a:avLst/>
              </a:prstGeom>
              <a:blipFill>
                <a:blip r:embed="rId5"/>
                <a:stretch>
                  <a:fillRect b="-7937"/>
                </a:stretch>
              </a:blipFill>
            </p:spPr>
            <p:txBody>
              <a:bodyPr/>
              <a:lstStyle/>
              <a:p>
                <a:r>
                  <a:rPr lang="zh-CN" altLang="en-US">
                    <a:noFill/>
                  </a:rPr>
                  <a:t> </a:t>
                </a:r>
              </a:p>
            </p:txBody>
          </p:sp>
        </mc:Fallback>
      </mc:AlternateContent>
      <p:cxnSp>
        <p:nvCxnSpPr>
          <p:cNvPr id="27" name="曲线连接符 26">
            <a:extLst>
              <a:ext uri="{FF2B5EF4-FFF2-40B4-BE49-F238E27FC236}">
                <a16:creationId xmlns:a16="http://schemas.microsoft.com/office/drawing/2014/main" id="{3C883A92-85F3-171A-699D-747286148191}"/>
              </a:ext>
            </a:extLst>
          </p:cNvPr>
          <p:cNvCxnSpPr>
            <a:cxnSpLocks/>
            <a:stCxn id="15" idx="1"/>
            <a:endCxn id="23" idx="2"/>
          </p:cNvCxnSpPr>
          <p:nvPr/>
        </p:nvCxnSpPr>
        <p:spPr>
          <a:xfrm rot="10800000" flipH="1">
            <a:off x="1619576" y="4700816"/>
            <a:ext cx="283487" cy="1246644"/>
          </a:xfrm>
          <a:prstGeom prst="curvedConnector4">
            <a:avLst>
              <a:gd name="adj1" fmla="val -286716"/>
              <a:gd name="adj2" fmla="val 80637"/>
            </a:avLst>
          </a:prstGeom>
          <a:noFill/>
          <a:ln w="50800" cap="flat" cmpd="sng" algn="ctr">
            <a:solidFill>
              <a:schemeClr val="accent6"/>
            </a:solidFill>
            <a:prstDash val="solid"/>
            <a:miter lim="800000"/>
            <a:tailEnd type="triangle"/>
          </a:ln>
          <a:effectLst/>
        </p:spPr>
      </p:cxnSp>
      <p:sp>
        <p:nvSpPr>
          <p:cNvPr id="30" name="椭圆 29">
            <a:extLst>
              <a:ext uri="{FF2B5EF4-FFF2-40B4-BE49-F238E27FC236}">
                <a16:creationId xmlns:a16="http://schemas.microsoft.com/office/drawing/2014/main" id="{7DBFD2B2-26B6-4123-824F-81A4D9043555}"/>
              </a:ext>
            </a:extLst>
          </p:cNvPr>
          <p:cNvSpPr>
            <a:spLocks noChangeAspect="1"/>
          </p:cNvSpPr>
          <p:nvPr/>
        </p:nvSpPr>
        <p:spPr>
          <a:xfrm>
            <a:off x="760263" y="1561143"/>
            <a:ext cx="2285601" cy="720000"/>
          </a:xfrm>
          <a:prstGeom prst="ellipse">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Refine if contained</a:t>
            </a:r>
            <a:endParaRPr lang="zh-CN" altLang="en-US" b="1" dirty="0">
              <a:solidFill>
                <a:schemeClr val="bg1"/>
              </a:solidFill>
              <a:latin typeface="Linux Libertine" panose="02000503000000000000" pitchFamily="2" charset="0"/>
              <a:cs typeface="Linux Libertine" panose="02000503000000000000" pitchFamily="2" charset="0"/>
            </a:endParaRPr>
          </a:p>
        </p:txBody>
      </p:sp>
      <mc:AlternateContent xmlns:mc="http://schemas.openxmlformats.org/markup-compatibility/2006" xmlns:a14="http://schemas.microsoft.com/office/drawing/2010/main">
        <mc:Choice Requires="a14">
          <p:sp>
            <p:nvSpPr>
              <p:cNvPr id="31" name="圆角矩形 30">
                <a:extLst>
                  <a:ext uri="{FF2B5EF4-FFF2-40B4-BE49-F238E27FC236}">
                    <a16:creationId xmlns:a16="http://schemas.microsoft.com/office/drawing/2014/main" id="{F4D2D754-7D0D-7B1D-64CE-C7B8F799D55B}"/>
                  </a:ext>
                </a:extLst>
              </p:cNvPr>
              <p:cNvSpPr/>
              <p:nvPr/>
            </p:nvSpPr>
            <p:spPr>
              <a:xfrm>
                <a:off x="334474" y="2727322"/>
                <a:ext cx="3137180" cy="766394"/>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Learned strategy: A set of </a:t>
                </a:r>
                <a14:m>
                  <m:oMath xmlns:m="http://schemas.openxmlformats.org/officeDocument/2006/math">
                    <m:r>
                      <a:rPr lang="en-US" altLang="zh-CN" sz="1800" b="1" i="1" dirty="0" smtClean="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m:t>𝑵</m:t>
                    </m:r>
                  </m:oMath>
                </a14:m>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-dimension real vector</a:t>
                </a:r>
              </a:p>
            </p:txBody>
          </p:sp>
        </mc:Choice>
        <mc:Fallback xmlns="">
          <p:sp>
            <p:nvSpPr>
              <p:cNvPr id="31" name="圆角矩形 30">
                <a:extLst>
                  <a:ext uri="{FF2B5EF4-FFF2-40B4-BE49-F238E27FC236}">
                    <a16:creationId xmlns:a16="http://schemas.microsoft.com/office/drawing/2014/main" id="{F4D2D754-7D0D-7B1D-64CE-C7B8F799D55B}"/>
                  </a:ext>
                </a:extLst>
              </p:cNvPr>
              <p:cNvSpPr>
                <a:spLocks noRot="1" noChangeAspect="1" noMove="1" noResize="1" noEditPoints="1" noAdjustHandles="1" noChangeArrowheads="1" noChangeShapeType="1" noTextEdit="1"/>
              </p:cNvSpPr>
              <p:nvPr/>
            </p:nvSpPr>
            <p:spPr>
              <a:xfrm>
                <a:off x="334474" y="2727322"/>
                <a:ext cx="3137180" cy="766394"/>
              </a:xfrm>
              <a:prstGeom prst="roundRect">
                <a:avLst/>
              </a:prstGeom>
              <a:blipFill>
                <a:blip r:embed="rId6"/>
                <a:stretch>
                  <a:fillRect b="-3125"/>
                </a:stretch>
              </a:blipFill>
              <a:ln w="38100">
                <a:solidFill>
                  <a:schemeClr val="accent6"/>
                </a:solidFill>
                <a:prstDash val="solid"/>
              </a:ln>
            </p:spPr>
            <p:txBody>
              <a:bodyPr/>
              <a:lstStyle/>
              <a:p>
                <a:r>
                  <a:rPr lang="zh-CN" altLang="en-US">
                    <a:noFill/>
                  </a:rPr>
                  <a:t> </a:t>
                </a:r>
              </a:p>
            </p:txBody>
          </p:sp>
        </mc:Fallback>
      </mc:AlternateContent>
      <p:cxnSp>
        <p:nvCxnSpPr>
          <p:cNvPr id="41" name="直接箭头连接符 120">
            <a:extLst>
              <a:ext uri="{FF2B5EF4-FFF2-40B4-BE49-F238E27FC236}">
                <a16:creationId xmlns:a16="http://schemas.microsoft.com/office/drawing/2014/main" id="{68A5CAAD-793A-8F1B-439B-9126BE3FAD1A}"/>
              </a:ext>
            </a:extLst>
          </p:cNvPr>
          <p:cNvCxnSpPr>
            <a:cxnSpLocks/>
            <a:stCxn id="23" idx="0"/>
            <a:endCxn id="31" idx="2"/>
          </p:cNvCxnSpPr>
          <p:nvPr/>
        </p:nvCxnSpPr>
        <p:spPr>
          <a:xfrm flipV="1">
            <a:off x="1903064" y="3493716"/>
            <a:ext cx="0" cy="423907"/>
          </a:xfrm>
          <a:prstGeom prst="straightConnector1">
            <a:avLst/>
          </a:prstGeom>
          <a:noFill/>
          <a:ln w="50800" cap="flat" cmpd="sng" algn="ctr">
            <a:solidFill>
              <a:schemeClr val="accent6"/>
            </a:solidFill>
            <a:prstDash val="solid"/>
            <a:miter lim="800000"/>
            <a:tailEnd type="triangle"/>
          </a:ln>
          <a:effectLst/>
        </p:spPr>
      </p:cxnSp>
      <p:cxnSp>
        <p:nvCxnSpPr>
          <p:cNvPr id="51" name="直接箭头连接符 120">
            <a:extLst>
              <a:ext uri="{FF2B5EF4-FFF2-40B4-BE49-F238E27FC236}">
                <a16:creationId xmlns:a16="http://schemas.microsoft.com/office/drawing/2014/main" id="{B6718619-47DC-1A78-16D4-A159EFCD2AAF}"/>
              </a:ext>
            </a:extLst>
          </p:cNvPr>
          <p:cNvCxnSpPr>
            <a:cxnSpLocks/>
            <a:stCxn id="31" idx="0"/>
            <a:endCxn id="30" idx="4"/>
          </p:cNvCxnSpPr>
          <p:nvPr/>
        </p:nvCxnSpPr>
        <p:spPr>
          <a:xfrm flipV="1">
            <a:off x="1903064" y="2281143"/>
            <a:ext cx="0" cy="446179"/>
          </a:xfrm>
          <a:prstGeom prst="straightConnector1">
            <a:avLst/>
          </a:prstGeom>
          <a:noFill/>
          <a:ln w="50800" cap="flat" cmpd="sng" algn="ctr">
            <a:solidFill>
              <a:schemeClr val="accent6"/>
            </a:solidFill>
            <a:prstDash val="solid"/>
            <a:miter lim="800000"/>
            <a:tailEnd type="triangle"/>
          </a:ln>
          <a:effectLst/>
        </p:spPr>
      </p:cxnSp>
      <p:sp>
        <p:nvSpPr>
          <p:cNvPr id="6" name="椭圆 5">
            <a:extLst>
              <a:ext uri="{FF2B5EF4-FFF2-40B4-BE49-F238E27FC236}">
                <a16:creationId xmlns:a16="http://schemas.microsoft.com/office/drawing/2014/main" id="{5678E677-6FCC-4CD4-E0F8-DAD46D63DDEA}"/>
              </a:ext>
            </a:extLst>
          </p:cNvPr>
          <p:cNvSpPr>
            <a:spLocks noChangeAspect="1"/>
          </p:cNvSpPr>
          <p:nvPr/>
        </p:nvSpPr>
        <p:spPr>
          <a:xfrm>
            <a:off x="237536" y="5124723"/>
            <a:ext cx="1225054" cy="562630"/>
          </a:xfrm>
          <a:prstGeom prst="ellipse">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Ratio</a:t>
            </a:r>
            <a:endParaRPr lang="zh-CN" altLang="en-US" sz="2000" b="1" dirty="0">
              <a:solidFill>
                <a:schemeClr val="bg1"/>
              </a:solidFill>
              <a:latin typeface="Linux Libertine" panose="02000503000000000000" pitchFamily="2" charset="0"/>
              <a:cs typeface="Linux Libertine" panose="02000503000000000000" pitchFamily="2" charset="0"/>
            </a:endParaRPr>
          </a:p>
        </p:txBody>
      </p:sp>
      <p:sp>
        <p:nvSpPr>
          <p:cNvPr id="54" name="文本框 53">
            <a:extLst>
              <a:ext uri="{FF2B5EF4-FFF2-40B4-BE49-F238E27FC236}">
                <a16:creationId xmlns:a16="http://schemas.microsoft.com/office/drawing/2014/main" id="{D81D745D-7547-BED1-1289-51AB94166BE0}"/>
              </a:ext>
            </a:extLst>
          </p:cNvPr>
          <p:cNvSpPr txBox="1"/>
          <p:nvPr/>
        </p:nvSpPr>
        <p:spPr>
          <a:xfrm>
            <a:off x="4631321" y="1881082"/>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x</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55" name="文本框 54">
            <a:extLst>
              <a:ext uri="{FF2B5EF4-FFF2-40B4-BE49-F238E27FC236}">
                <a16:creationId xmlns:a16="http://schemas.microsoft.com/office/drawing/2014/main" id="{D65F1952-3E65-D313-961A-B46D1308463F}"/>
              </a:ext>
            </a:extLst>
          </p:cNvPr>
          <p:cNvSpPr txBox="1"/>
          <p:nvPr/>
        </p:nvSpPr>
        <p:spPr>
          <a:xfrm>
            <a:off x="4611354" y="2506143"/>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CI(</a:t>
            </a:r>
            <a:r>
              <a:rPr kumimoji="1" lang="en-US" altLang="zh-CN" dirty="0">
                <a:latin typeface="Inconsolata" panose="020B0609030003000000" pitchFamily="49" charset="0"/>
                <a:ea typeface="Linux Biolinum" panose="02000503000000000000" pitchFamily="2" charset="0"/>
                <a:cs typeface="Linux Biolinum" panose="02000503000000000000" pitchFamily="2" charset="0"/>
              </a:rPr>
              <a:t>h</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56" name="文本框 55">
            <a:extLst>
              <a:ext uri="{FF2B5EF4-FFF2-40B4-BE49-F238E27FC236}">
                <a16:creationId xmlns:a16="http://schemas.microsoft.com/office/drawing/2014/main" id="{5DB5BB08-99D1-CF14-550E-FB2827219A65}"/>
              </a:ext>
            </a:extLst>
          </p:cNvPr>
          <p:cNvSpPr txBox="1"/>
          <p:nvPr/>
        </p:nvSpPr>
        <p:spPr>
          <a:xfrm>
            <a:off x="6096000"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i</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57" name="文本框 56">
            <a:extLst>
              <a:ext uri="{FF2B5EF4-FFF2-40B4-BE49-F238E27FC236}">
                <a16:creationId xmlns:a16="http://schemas.microsoft.com/office/drawing/2014/main" id="{35FC82AD-FC95-A931-B033-EA6ADE4051BB}"/>
              </a:ext>
            </a:extLst>
          </p:cNvPr>
          <p:cNvSpPr txBox="1"/>
          <p:nvPr/>
        </p:nvSpPr>
        <p:spPr>
          <a:xfrm>
            <a:off x="4600051" y="3127956"/>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a</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58" name="文本框 57">
            <a:extLst>
              <a:ext uri="{FF2B5EF4-FFF2-40B4-BE49-F238E27FC236}">
                <a16:creationId xmlns:a16="http://schemas.microsoft.com/office/drawing/2014/main" id="{926135F4-78F6-D667-50A1-F47E2391548B}"/>
              </a:ext>
            </a:extLst>
          </p:cNvPr>
          <p:cNvSpPr txBox="1"/>
          <p:nvPr/>
        </p:nvSpPr>
        <p:spPr>
          <a:xfrm>
            <a:off x="6088660" y="3126905"/>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b</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59" name="文本框 58">
            <a:extLst>
              <a:ext uri="{FF2B5EF4-FFF2-40B4-BE49-F238E27FC236}">
                <a16:creationId xmlns:a16="http://schemas.microsoft.com/office/drawing/2014/main" id="{4C0BDCEB-5DBD-38F7-D442-FAA252DFDEDF}"/>
              </a:ext>
            </a:extLst>
          </p:cNvPr>
          <p:cNvSpPr txBox="1"/>
          <p:nvPr/>
        </p:nvSpPr>
        <p:spPr>
          <a:xfrm>
            <a:off x="6088660" y="3818730"/>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c</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0" name="文本框 59">
            <a:extLst>
              <a:ext uri="{FF2B5EF4-FFF2-40B4-BE49-F238E27FC236}">
                <a16:creationId xmlns:a16="http://schemas.microsoft.com/office/drawing/2014/main" id="{55FCA959-9A6D-7ADE-1482-054D79714DA2}"/>
              </a:ext>
            </a:extLst>
          </p:cNvPr>
          <p:cNvSpPr txBox="1"/>
          <p:nvPr/>
        </p:nvSpPr>
        <p:spPr>
          <a:xfrm>
            <a:off x="8014334" y="1871215"/>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dirty="0"/>
              <a:t>Taint(x)</a:t>
            </a:r>
            <a:endParaRPr lang="zh-CN" altLang="en-US" dirty="0"/>
          </a:p>
        </p:txBody>
      </p:sp>
      <p:sp>
        <p:nvSpPr>
          <p:cNvPr id="61" name="文本框 60">
            <a:extLst>
              <a:ext uri="{FF2B5EF4-FFF2-40B4-BE49-F238E27FC236}">
                <a16:creationId xmlns:a16="http://schemas.microsoft.com/office/drawing/2014/main" id="{1F3D7559-6C54-8E61-2117-C3027CD76DCD}"/>
              </a:ext>
            </a:extLst>
          </p:cNvPr>
          <p:cNvSpPr txBox="1"/>
          <p:nvPr/>
        </p:nvSpPr>
        <p:spPr>
          <a:xfrm>
            <a:off x="10482980" y="1871215"/>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dirty="0"/>
              <a:t>Taint(y)</a:t>
            </a:r>
            <a:endParaRPr lang="zh-CN" altLang="en-US" dirty="0"/>
          </a:p>
        </p:txBody>
      </p:sp>
      <p:sp>
        <p:nvSpPr>
          <p:cNvPr id="62" name="文本框 61">
            <a:extLst>
              <a:ext uri="{FF2B5EF4-FFF2-40B4-BE49-F238E27FC236}">
                <a16:creationId xmlns:a16="http://schemas.microsoft.com/office/drawing/2014/main" id="{1F15AFFB-4F50-17A5-BEA5-B0F758EBDF50}"/>
              </a:ext>
            </a:extLst>
          </p:cNvPr>
          <p:cNvSpPr txBox="1"/>
          <p:nvPr/>
        </p:nvSpPr>
        <p:spPr>
          <a:xfrm>
            <a:off x="8473357"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i</a:t>
            </a:r>
            <a:r>
              <a:rPr kumimoji="1" lang="en-US" altLang="zh-CN" baseline="-25000" dirty="0">
                <a:latin typeface="Inconsolata" panose="020B0609030003000000" pitchFamily="49" charset="0"/>
                <a:cs typeface="Consolas" panose="020B0609020204030204" pitchFamily="49" charset="0"/>
              </a:rPr>
              <a:t>f</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3" name="文本框 62">
            <a:extLst>
              <a:ext uri="{FF2B5EF4-FFF2-40B4-BE49-F238E27FC236}">
                <a16:creationId xmlns:a16="http://schemas.microsoft.com/office/drawing/2014/main" id="{856CF81C-6743-824D-F934-0A1C5EECC6A6}"/>
              </a:ext>
            </a:extLst>
          </p:cNvPr>
          <p:cNvSpPr txBox="1"/>
          <p:nvPr/>
        </p:nvSpPr>
        <p:spPr>
          <a:xfrm>
            <a:off x="8473357" y="3132924"/>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cs typeface="Consolas" panose="020B0609020204030204" pitchFamily="49" charset="0"/>
              </a:rPr>
              <a:t>a</a:t>
            </a:r>
            <a:r>
              <a:rPr kumimoji="1" lang="en-US" altLang="zh-CN" baseline="-25000" dirty="0" err="1">
                <a:latin typeface="Inconsolata" panose="020B0609030003000000" pitchFamily="49" charset="0"/>
                <a:cs typeface="Consolas" panose="020B0609020204030204" pitchFamily="49" charset="0"/>
              </a:rPr>
              <a:t>f</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4" name="文本框 63">
            <a:extLst>
              <a:ext uri="{FF2B5EF4-FFF2-40B4-BE49-F238E27FC236}">
                <a16:creationId xmlns:a16="http://schemas.microsoft.com/office/drawing/2014/main" id="{54F52368-1EF1-D088-69EB-6A3602E6A134}"/>
              </a:ext>
            </a:extLst>
          </p:cNvPr>
          <p:cNvSpPr txBox="1"/>
          <p:nvPr/>
        </p:nvSpPr>
        <p:spPr>
          <a:xfrm>
            <a:off x="9929344" y="3123820"/>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ea typeface="Linux Biolinum" panose="02000503000000000000" pitchFamily="2" charset="0"/>
                <a:cs typeface="Consolas" panose="020B0609020204030204" pitchFamily="49" charset="0"/>
              </a:rPr>
              <a:t>b</a:t>
            </a:r>
            <a:r>
              <a:rPr kumimoji="1" lang="en-US" altLang="zh-CN" baseline="-25000" dirty="0" err="1">
                <a:latin typeface="Inconsolata" panose="020B0609030003000000" pitchFamily="49" charset="0"/>
                <a:ea typeface="Linux Biolinum" panose="02000503000000000000" pitchFamily="2"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5" name="文本框 64">
            <a:extLst>
              <a:ext uri="{FF2B5EF4-FFF2-40B4-BE49-F238E27FC236}">
                <a16:creationId xmlns:a16="http://schemas.microsoft.com/office/drawing/2014/main" id="{F74AE9E8-44A0-97EC-9433-83DC1611F55C}"/>
              </a:ext>
            </a:extLst>
          </p:cNvPr>
          <p:cNvSpPr txBox="1"/>
          <p:nvPr/>
        </p:nvSpPr>
        <p:spPr>
          <a:xfrm>
            <a:off x="9929344" y="3786134"/>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Consolas" panose="020B0609020204030204" pitchFamily="49" charset="0"/>
                <a:ea typeface="Linux Biolinum" panose="02000503000000000000" pitchFamily="2" charset="0"/>
                <a:cs typeface="Consolas" panose="020B0609020204030204" pitchFamily="49" charset="0"/>
              </a:rPr>
              <a:t>c</a:t>
            </a:r>
            <a:r>
              <a:rPr kumimoji="1" lang="en-US" altLang="zh-CN" baseline="-25000" dirty="0">
                <a:latin typeface="Consolas" panose="020B0609020204030204" pitchFamily="49" charset="0"/>
                <a:ea typeface="Linux Biolinum" panose="02000503000000000000" pitchFamily="2"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6" name="文本框 65">
            <a:extLst>
              <a:ext uri="{FF2B5EF4-FFF2-40B4-BE49-F238E27FC236}">
                <a16:creationId xmlns:a16="http://schemas.microsoft.com/office/drawing/2014/main" id="{6F2542FA-974F-ABC7-12B2-F8D1FC6F3746}"/>
              </a:ext>
            </a:extLst>
          </p:cNvPr>
          <p:cNvSpPr txBox="1"/>
          <p:nvPr/>
        </p:nvSpPr>
        <p:spPr>
          <a:xfrm>
            <a:off x="9929344"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cs typeface="Consolas" panose="020B0609020204030204" pitchFamily="49" charset="0"/>
              </a:rPr>
              <a:t>i</a:t>
            </a:r>
            <a:r>
              <a:rPr kumimoji="1" lang="en-US" altLang="zh-CN" baseline="-25000" dirty="0" err="1">
                <a:latin typeface="Inconsolata" panose="020B0609030003000000" pitchFamily="49"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7" name="文本框 66">
            <a:extLst>
              <a:ext uri="{FF2B5EF4-FFF2-40B4-BE49-F238E27FC236}">
                <a16:creationId xmlns:a16="http://schemas.microsoft.com/office/drawing/2014/main" id="{CF4DCF45-E735-F1F5-3AF6-E37459B6336B}"/>
              </a:ext>
            </a:extLst>
          </p:cNvPr>
          <p:cNvSpPr txBox="1"/>
          <p:nvPr/>
        </p:nvSpPr>
        <p:spPr>
          <a:xfrm>
            <a:off x="4600051" y="3831554"/>
            <a:ext cx="1143758" cy="369332"/>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A1</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8" name="文本框 67">
            <a:extLst>
              <a:ext uri="{FF2B5EF4-FFF2-40B4-BE49-F238E27FC236}">
                <a16:creationId xmlns:a16="http://schemas.microsoft.com/office/drawing/2014/main" id="{5E3123A0-9D05-F138-ECBF-26D74042A7D8}"/>
              </a:ext>
            </a:extLst>
          </p:cNvPr>
          <p:cNvSpPr txBox="1"/>
          <p:nvPr/>
        </p:nvSpPr>
        <p:spPr>
          <a:xfrm>
            <a:off x="6088660" y="4453367"/>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A2</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69" name="直线箭头连接符 68">
            <a:extLst>
              <a:ext uri="{FF2B5EF4-FFF2-40B4-BE49-F238E27FC236}">
                <a16:creationId xmlns:a16="http://schemas.microsoft.com/office/drawing/2014/main" id="{8F5ED20A-0868-8332-48C2-36300AB57C3D}"/>
              </a:ext>
            </a:extLst>
          </p:cNvPr>
          <p:cNvCxnSpPr>
            <a:cxnSpLocks/>
            <a:stCxn id="54" idx="2"/>
            <a:endCxn id="56" idx="0"/>
          </p:cNvCxnSpPr>
          <p:nvPr/>
        </p:nvCxnSpPr>
        <p:spPr>
          <a:xfrm>
            <a:off x="5203200" y="2250414"/>
            <a:ext cx="1464679" cy="262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a:extLst>
              <a:ext uri="{FF2B5EF4-FFF2-40B4-BE49-F238E27FC236}">
                <a16:creationId xmlns:a16="http://schemas.microsoft.com/office/drawing/2014/main" id="{F24FF301-3579-00EC-17E1-A4D836BA87BC}"/>
              </a:ext>
            </a:extLst>
          </p:cNvPr>
          <p:cNvCxnSpPr>
            <a:cxnSpLocks/>
            <a:stCxn id="55" idx="3"/>
            <a:endCxn id="56" idx="1"/>
          </p:cNvCxnSpPr>
          <p:nvPr/>
        </p:nvCxnSpPr>
        <p:spPr>
          <a:xfrm>
            <a:off x="5755112" y="2690809"/>
            <a:ext cx="340888" cy="69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a:extLst>
              <a:ext uri="{FF2B5EF4-FFF2-40B4-BE49-F238E27FC236}">
                <a16:creationId xmlns:a16="http://schemas.microsoft.com/office/drawing/2014/main" id="{CFCFAEEC-B22E-03B3-8C64-54C5D09D78E6}"/>
              </a:ext>
            </a:extLst>
          </p:cNvPr>
          <p:cNvCxnSpPr>
            <a:cxnSpLocks/>
            <a:stCxn id="56" idx="2"/>
            <a:endCxn id="57" idx="0"/>
          </p:cNvCxnSpPr>
          <p:nvPr/>
        </p:nvCxnSpPr>
        <p:spPr>
          <a:xfrm flipH="1">
            <a:off x="5171930" y="2882403"/>
            <a:ext cx="1495949" cy="2455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a:extLst>
              <a:ext uri="{FF2B5EF4-FFF2-40B4-BE49-F238E27FC236}">
                <a16:creationId xmlns:a16="http://schemas.microsoft.com/office/drawing/2014/main" id="{1679DD55-BA8D-6DF3-5141-190E6B07A24A}"/>
              </a:ext>
            </a:extLst>
          </p:cNvPr>
          <p:cNvCxnSpPr>
            <a:cxnSpLocks/>
            <a:stCxn id="56" idx="2"/>
            <a:endCxn id="58" idx="0"/>
          </p:cNvCxnSpPr>
          <p:nvPr/>
        </p:nvCxnSpPr>
        <p:spPr>
          <a:xfrm flipH="1">
            <a:off x="6660539" y="2882403"/>
            <a:ext cx="7340" cy="2445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9DE35229-46B7-2ABD-D1FF-786CBC4BEFA8}"/>
              </a:ext>
            </a:extLst>
          </p:cNvPr>
          <p:cNvCxnSpPr>
            <a:cxnSpLocks/>
            <a:stCxn id="57" idx="2"/>
            <a:endCxn id="67" idx="0"/>
          </p:cNvCxnSpPr>
          <p:nvPr/>
        </p:nvCxnSpPr>
        <p:spPr>
          <a:xfrm>
            <a:off x="5171930" y="3497288"/>
            <a:ext cx="0" cy="3342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a:extLst>
              <a:ext uri="{FF2B5EF4-FFF2-40B4-BE49-F238E27FC236}">
                <a16:creationId xmlns:a16="http://schemas.microsoft.com/office/drawing/2014/main" id="{CC3FC026-9CAC-801B-68ED-36A91FC16043}"/>
              </a:ext>
            </a:extLst>
          </p:cNvPr>
          <p:cNvCxnSpPr>
            <a:cxnSpLocks/>
            <a:stCxn id="58" idx="2"/>
            <a:endCxn id="59" idx="0"/>
          </p:cNvCxnSpPr>
          <p:nvPr/>
        </p:nvCxnSpPr>
        <p:spPr>
          <a:xfrm>
            <a:off x="6660539" y="3496237"/>
            <a:ext cx="0" cy="3224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a:extLst>
              <a:ext uri="{FF2B5EF4-FFF2-40B4-BE49-F238E27FC236}">
                <a16:creationId xmlns:a16="http://schemas.microsoft.com/office/drawing/2014/main" id="{A75937E2-F6A5-8426-07CF-2D11C1AD3093}"/>
              </a:ext>
            </a:extLst>
          </p:cNvPr>
          <p:cNvCxnSpPr>
            <a:cxnSpLocks/>
            <a:stCxn id="59" idx="2"/>
            <a:endCxn id="68" idx="0"/>
          </p:cNvCxnSpPr>
          <p:nvPr/>
        </p:nvCxnSpPr>
        <p:spPr>
          <a:xfrm>
            <a:off x="6660539" y="4188062"/>
            <a:ext cx="0" cy="2653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073A24B6-DBEF-2952-6F94-36638C50F467}"/>
              </a:ext>
            </a:extLst>
          </p:cNvPr>
          <p:cNvSpPr txBox="1"/>
          <p:nvPr/>
        </p:nvSpPr>
        <p:spPr>
          <a:xfrm>
            <a:off x="8470847" y="3752777"/>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A1</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77" name="文本框 76">
            <a:extLst>
              <a:ext uri="{FF2B5EF4-FFF2-40B4-BE49-F238E27FC236}">
                <a16:creationId xmlns:a16="http://schemas.microsoft.com/office/drawing/2014/main" id="{45510911-CC8D-3AE9-AC26-6A9927B72E47}"/>
              </a:ext>
            </a:extLst>
          </p:cNvPr>
          <p:cNvSpPr txBox="1"/>
          <p:nvPr/>
        </p:nvSpPr>
        <p:spPr>
          <a:xfrm>
            <a:off x="9929344" y="4448449"/>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A2</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78" name="直线箭头连接符 77">
            <a:extLst>
              <a:ext uri="{FF2B5EF4-FFF2-40B4-BE49-F238E27FC236}">
                <a16:creationId xmlns:a16="http://schemas.microsoft.com/office/drawing/2014/main" id="{A98C440D-CE4E-4A30-96E8-F253886F9BF3}"/>
              </a:ext>
            </a:extLst>
          </p:cNvPr>
          <p:cNvCxnSpPr>
            <a:cxnSpLocks/>
            <a:stCxn id="60" idx="2"/>
            <a:endCxn id="62" idx="0"/>
          </p:cNvCxnSpPr>
          <p:nvPr/>
        </p:nvCxnSpPr>
        <p:spPr>
          <a:xfrm>
            <a:off x="8586213" y="2240547"/>
            <a:ext cx="459023" cy="2725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a:extLst>
              <a:ext uri="{FF2B5EF4-FFF2-40B4-BE49-F238E27FC236}">
                <a16:creationId xmlns:a16="http://schemas.microsoft.com/office/drawing/2014/main" id="{887B6916-991C-EC10-0B4E-7DE327025B15}"/>
              </a:ext>
            </a:extLst>
          </p:cNvPr>
          <p:cNvCxnSpPr>
            <a:cxnSpLocks/>
            <a:stCxn id="62" idx="2"/>
            <a:endCxn id="63" idx="0"/>
          </p:cNvCxnSpPr>
          <p:nvPr/>
        </p:nvCxnSpPr>
        <p:spPr>
          <a:xfrm>
            <a:off x="9045236" y="2882403"/>
            <a:ext cx="0" cy="2505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79">
            <a:extLst>
              <a:ext uri="{FF2B5EF4-FFF2-40B4-BE49-F238E27FC236}">
                <a16:creationId xmlns:a16="http://schemas.microsoft.com/office/drawing/2014/main" id="{C5FCCEEC-56C7-53C3-7890-5F596D2072AA}"/>
              </a:ext>
            </a:extLst>
          </p:cNvPr>
          <p:cNvCxnSpPr>
            <a:cxnSpLocks/>
            <a:stCxn id="63" idx="2"/>
            <a:endCxn id="76" idx="0"/>
          </p:cNvCxnSpPr>
          <p:nvPr/>
        </p:nvCxnSpPr>
        <p:spPr>
          <a:xfrm flipH="1">
            <a:off x="9042726" y="3502256"/>
            <a:ext cx="2510" cy="2505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a:extLst>
              <a:ext uri="{FF2B5EF4-FFF2-40B4-BE49-F238E27FC236}">
                <a16:creationId xmlns:a16="http://schemas.microsoft.com/office/drawing/2014/main" id="{D5BBFF0E-886A-507B-4E67-1518B2CC25E5}"/>
              </a:ext>
            </a:extLst>
          </p:cNvPr>
          <p:cNvCxnSpPr>
            <a:cxnSpLocks/>
            <a:stCxn id="61" idx="2"/>
            <a:endCxn id="66" idx="0"/>
          </p:cNvCxnSpPr>
          <p:nvPr/>
        </p:nvCxnSpPr>
        <p:spPr>
          <a:xfrm flipH="1">
            <a:off x="10501223" y="2240547"/>
            <a:ext cx="553636" cy="2725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81">
            <a:extLst>
              <a:ext uri="{FF2B5EF4-FFF2-40B4-BE49-F238E27FC236}">
                <a16:creationId xmlns:a16="http://schemas.microsoft.com/office/drawing/2014/main" id="{C0730F1B-FBF5-7840-E031-A8B06526360B}"/>
              </a:ext>
            </a:extLst>
          </p:cNvPr>
          <p:cNvCxnSpPr>
            <a:cxnSpLocks/>
            <a:stCxn id="66" idx="2"/>
            <a:endCxn id="64" idx="0"/>
          </p:cNvCxnSpPr>
          <p:nvPr/>
        </p:nvCxnSpPr>
        <p:spPr>
          <a:xfrm>
            <a:off x="10501223" y="2882403"/>
            <a:ext cx="0" cy="241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82">
            <a:extLst>
              <a:ext uri="{FF2B5EF4-FFF2-40B4-BE49-F238E27FC236}">
                <a16:creationId xmlns:a16="http://schemas.microsoft.com/office/drawing/2014/main" id="{C95DB6F5-1E46-466C-EF45-E25E1740940A}"/>
              </a:ext>
            </a:extLst>
          </p:cNvPr>
          <p:cNvCxnSpPr>
            <a:cxnSpLocks/>
            <a:stCxn id="64" idx="2"/>
            <a:endCxn id="65" idx="0"/>
          </p:cNvCxnSpPr>
          <p:nvPr/>
        </p:nvCxnSpPr>
        <p:spPr>
          <a:xfrm>
            <a:off x="10501223" y="3493152"/>
            <a:ext cx="0" cy="2929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5F4B74B6-9F3F-FDCF-7B3A-C67297510491}"/>
              </a:ext>
            </a:extLst>
          </p:cNvPr>
          <p:cNvCxnSpPr>
            <a:cxnSpLocks/>
            <a:stCxn id="65" idx="2"/>
            <a:endCxn id="77" idx="0"/>
          </p:cNvCxnSpPr>
          <p:nvPr/>
        </p:nvCxnSpPr>
        <p:spPr>
          <a:xfrm>
            <a:off x="10501223" y="4155466"/>
            <a:ext cx="0" cy="2929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圆角矩形 86">
            <a:extLst>
              <a:ext uri="{FF2B5EF4-FFF2-40B4-BE49-F238E27FC236}">
                <a16:creationId xmlns:a16="http://schemas.microsoft.com/office/drawing/2014/main" id="{25D34A9A-256E-71B7-3149-60685CDF8575}"/>
              </a:ext>
            </a:extLst>
          </p:cNvPr>
          <p:cNvSpPr/>
          <p:nvPr/>
        </p:nvSpPr>
        <p:spPr>
          <a:xfrm>
            <a:off x="8417406" y="1354276"/>
            <a:ext cx="2728843"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Context-sensitive on </a:t>
            </a:r>
            <a:r>
              <a:rPr kumimoji="1" lang="en-US" altLang="zh-CN" b="1" dirty="0">
                <a:solidFill>
                  <a:schemeClr val="bg1"/>
                </a:solidFill>
                <a:latin typeface="Inconsolata" panose="020B0609030003000000" pitchFamily="49" charset="0"/>
              </a:rPr>
              <a:t>h</a:t>
            </a:r>
            <a:endParaRPr kumimoji="1" lang="zh-CN" altLang="en-US" b="1" dirty="0">
              <a:solidFill>
                <a:schemeClr val="bg1"/>
              </a:solidFill>
              <a:latin typeface="Inconsolata" panose="020B0609030003000000" pitchFamily="49" charset="0"/>
            </a:endParaRPr>
          </a:p>
        </p:txBody>
      </p:sp>
      <p:cxnSp>
        <p:nvCxnSpPr>
          <p:cNvPr id="91" name="直线连接符 90">
            <a:extLst>
              <a:ext uri="{FF2B5EF4-FFF2-40B4-BE49-F238E27FC236}">
                <a16:creationId xmlns:a16="http://schemas.microsoft.com/office/drawing/2014/main" id="{35A65032-FDFD-D1F8-4D24-53FDFEE3519D}"/>
              </a:ext>
            </a:extLst>
          </p:cNvPr>
          <p:cNvCxnSpPr>
            <a:cxnSpLocks/>
          </p:cNvCxnSpPr>
          <p:nvPr/>
        </p:nvCxnSpPr>
        <p:spPr>
          <a:xfrm>
            <a:off x="7711327" y="1298596"/>
            <a:ext cx="0" cy="3650448"/>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96" name="文本框 95">
            <a:extLst>
              <a:ext uri="{FF2B5EF4-FFF2-40B4-BE49-F238E27FC236}">
                <a16:creationId xmlns:a16="http://schemas.microsoft.com/office/drawing/2014/main" id="{681BD2C9-7E6A-AF34-BBD4-5ABAFC5CC9EF}"/>
              </a:ext>
            </a:extLst>
          </p:cNvPr>
          <p:cNvSpPr txBox="1"/>
          <p:nvPr/>
        </p:nvSpPr>
        <p:spPr>
          <a:xfrm>
            <a:off x="6088660" y="1874303"/>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y</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102" name="直线箭头连接符 101">
            <a:extLst>
              <a:ext uri="{FF2B5EF4-FFF2-40B4-BE49-F238E27FC236}">
                <a16:creationId xmlns:a16="http://schemas.microsoft.com/office/drawing/2014/main" id="{B09B5F7C-9B26-1605-EC25-50E6FFA237ED}"/>
              </a:ext>
            </a:extLst>
          </p:cNvPr>
          <p:cNvCxnSpPr>
            <a:cxnSpLocks/>
            <a:stCxn id="96" idx="2"/>
            <a:endCxn id="56" idx="0"/>
          </p:cNvCxnSpPr>
          <p:nvPr/>
        </p:nvCxnSpPr>
        <p:spPr>
          <a:xfrm>
            <a:off x="6660539" y="2243635"/>
            <a:ext cx="7340" cy="2694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582F445C-FC66-11C5-51E8-32D8F92454CF}"/>
              </a:ext>
            </a:extLst>
          </p:cNvPr>
          <p:cNvSpPr txBox="1"/>
          <p:nvPr/>
        </p:nvSpPr>
        <p:spPr>
          <a:xfrm>
            <a:off x="9248657" y="1871215"/>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CS(</a:t>
            </a:r>
            <a:r>
              <a:rPr kumimoji="1" lang="en-US" altLang="zh-CN" dirty="0">
                <a:latin typeface="Inconsolata" panose="020B0609030003000000" pitchFamily="49" charset="0"/>
                <a:ea typeface="Linux Biolinum" panose="02000503000000000000" pitchFamily="2" charset="0"/>
                <a:cs typeface="Linux Biolinum" panose="02000503000000000000" pitchFamily="2" charset="0"/>
              </a:rPr>
              <a:t>h</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110" name="直线箭头连接符 109">
            <a:extLst>
              <a:ext uri="{FF2B5EF4-FFF2-40B4-BE49-F238E27FC236}">
                <a16:creationId xmlns:a16="http://schemas.microsoft.com/office/drawing/2014/main" id="{CDE56837-FD37-D468-E7D9-896448B25E03}"/>
              </a:ext>
            </a:extLst>
          </p:cNvPr>
          <p:cNvCxnSpPr>
            <a:cxnSpLocks/>
            <a:stCxn id="108" idx="2"/>
            <a:endCxn id="62" idx="0"/>
          </p:cNvCxnSpPr>
          <p:nvPr/>
        </p:nvCxnSpPr>
        <p:spPr>
          <a:xfrm flipH="1">
            <a:off x="9045236" y="2240547"/>
            <a:ext cx="775300" cy="2725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a:extLst>
              <a:ext uri="{FF2B5EF4-FFF2-40B4-BE49-F238E27FC236}">
                <a16:creationId xmlns:a16="http://schemas.microsoft.com/office/drawing/2014/main" id="{19AB01F1-CD4B-A296-AB6D-CEF0B70A331A}"/>
              </a:ext>
            </a:extLst>
          </p:cNvPr>
          <p:cNvCxnSpPr>
            <a:cxnSpLocks/>
            <a:stCxn id="108" idx="2"/>
            <a:endCxn id="66" idx="0"/>
          </p:cNvCxnSpPr>
          <p:nvPr/>
        </p:nvCxnSpPr>
        <p:spPr>
          <a:xfrm>
            <a:off x="9820536" y="2240547"/>
            <a:ext cx="680687" cy="2725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圆角矩形 121">
            <a:extLst>
              <a:ext uri="{FF2B5EF4-FFF2-40B4-BE49-F238E27FC236}">
                <a16:creationId xmlns:a16="http://schemas.microsoft.com/office/drawing/2014/main" id="{8D1A8C54-BDC5-28DB-CFFA-D1436E8AEE6A}"/>
              </a:ext>
            </a:extLst>
          </p:cNvPr>
          <p:cNvSpPr/>
          <p:nvPr/>
        </p:nvSpPr>
        <p:spPr>
          <a:xfrm>
            <a:off x="4445635" y="1354276"/>
            <a:ext cx="2971058"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Context-insensitive on</a:t>
            </a:r>
            <a:r>
              <a:rPr kumimoji="1" lang="en-US" altLang="zh-CN" b="1" dirty="0">
                <a:solidFill>
                  <a:schemeClr val="bg1"/>
                </a:solidFill>
                <a:latin typeface="Linux Biolinum" panose="02000503000000000000" pitchFamily="2" charset="0"/>
                <a:ea typeface="Linux Biolinum" panose="02000503000000000000" pitchFamily="2" charset="0"/>
                <a:cs typeface="Linux Biolinum" panose="02000503000000000000" pitchFamily="2" charset="0"/>
              </a:rPr>
              <a:t> </a:t>
            </a:r>
            <a:r>
              <a:rPr kumimoji="1" lang="en-US" altLang="zh-CN" b="1" dirty="0">
                <a:solidFill>
                  <a:schemeClr val="bg1"/>
                </a:solidFill>
                <a:latin typeface="Inconsolata" panose="020B0609030003000000" pitchFamily="49" charset="0"/>
              </a:rPr>
              <a:t>h</a:t>
            </a:r>
            <a:endParaRPr kumimoji="1" lang="zh-CN" altLang="en-US" b="1" dirty="0">
              <a:solidFill>
                <a:schemeClr val="bg1"/>
              </a:solidFill>
              <a:latin typeface="Inconsolata" panose="020B0609030003000000" pitchFamily="49" charset="0"/>
            </a:endParaRPr>
          </a:p>
        </p:txBody>
      </p:sp>
      <p:sp>
        <p:nvSpPr>
          <p:cNvPr id="4" name="灯片编号占位符 3">
            <a:extLst>
              <a:ext uri="{FF2B5EF4-FFF2-40B4-BE49-F238E27FC236}">
                <a16:creationId xmlns:a16="http://schemas.microsoft.com/office/drawing/2014/main" id="{B5E6F1E7-D086-3384-A1EE-C3B6E117EDE2}"/>
              </a:ext>
            </a:extLst>
          </p:cNvPr>
          <p:cNvSpPr>
            <a:spLocks noGrp="1"/>
          </p:cNvSpPr>
          <p:nvPr>
            <p:ph type="sldNum" sz="quarter" idx="4"/>
          </p:nvPr>
        </p:nvSpPr>
        <p:spPr/>
        <p:txBody>
          <a:bodyPr/>
          <a:lstStyle/>
          <a:p>
            <a:fld id="{94702B7C-F565-1C47-90E3-321BD985AFCD}" type="slidenum">
              <a:rPr kumimoji="1" lang="zh-CN" altLang="en-US" smtClean="0"/>
              <a:pPr/>
              <a:t>47</a:t>
            </a:fld>
            <a:endParaRPr kumimoji="1" lang="zh-CN" altLang="en-US" dirty="0"/>
          </a:p>
        </p:txBody>
      </p:sp>
    </p:spTree>
    <p:extLst>
      <p:ext uri="{BB962C8B-B14F-4D97-AF65-F5344CB8AC3E}">
        <p14:creationId xmlns:p14="http://schemas.microsoft.com/office/powerpoint/2010/main" val="4006904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uiExpand="1" build="allAtOnce" animBg="1"/>
      <p:bldP spid="23" grpId="0" animBg="1"/>
      <p:bldP spid="30" grpId="0" animBg="1"/>
      <p:bldP spid="31"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Feature Calculation</a:t>
            </a:r>
            <a:endParaRPr kumimoji="1" lang="zh-CN" altLang="en-US" dirty="0">
              <a:latin typeface="LINUX BIOLINUM CAPITALS" panose="02000503000000000000" pitchFamily="2" charset="0"/>
              <a:cs typeface="LINUX BIOLINUM CAPITALS" panose="02000503000000000000" pitchFamily="2" charset="0"/>
            </a:endParaRPr>
          </a:p>
        </p:txBody>
      </p:sp>
      <mc:AlternateContent xmlns:mc="http://schemas.openxmlformats.org/markup-compatibility/2006" xmlns:a14="http://schemas.microsoft.com/office/drawing/2010/main">
        <mc:Choice Requires="a14">
          <p:sp>
            <p:nvSpPr>
              <p:cNvPr id="23" name="圆角矩形 22">
                <a:extLst>
                  <a:ext uri="{FF2B5EF4-FFF2-40B4-BE49-F238E27FC236}">
                    <a16:creationId xmlns:a16="http://schemas.microsoft.com/office/drawing/2014/main" id="{F3023A65-5D48-BE9E-F7EF-77FABFE76081}"/>
                  </a:ext>
                </a:extLst>
              </p:cNvPr>
              <p:cNvSpPr/>
              <p:nvPr/>
            </p:nvSpPr>
            <p:spPr>
              <a:xfrm>
                <a:off x="334474" y="3917623"/>
                <a:ext cx="3137180" cy="783193"/>
              </a:xfrm>
              <a:prstGeom prst="roundRect">
                <a:avLst/>
              </a:prstGeom>
              <a:solidFill>
                <a:schemeClr val="accent6"/>
              </a:solidFill>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Feature value: </a:t>
                </a:r>
              </a:p>
              <a:p>
                <a:pPr algn="ctr"/>
                <a14:m>
                  <m:oMath xmlns:m="http://schemas.openxmlformats.org/officeDocument/2006/math">
                    <m:r>
                      <a:rPr lang="en-US" altLang="zh-CN" sz="2000" b="1" i="1" dirty="0" smtClean="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m:t>𝑵</m:t>
                    </m:r>
                  </m:oMath>
                </a14:m>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-dimension real vector</a:t>
                </a:r>
              </a:p>
            </p:txBody>
          </p:sp>
        </mc:Choice>
        <mc:Fallback xmlns="">
          <p:sp>
            <p:nvSpPr>
              <p:cNvPr id="23" name="圆角矩形 22">
                <a:extLst>
                  <a:ext uri="{FF2B5EF4-FFF2-40B4-BE49-F238E27FC236}">
                    <a16:creationId xmlns:a16="http://schemas.microsoft.com/office/drawing/2014/main" id="{F3023A65-5D48-BE9E-F7EF-77FABFE76081}"/>
                  </a:ext>
                </a:extLst>
              </p:cNvPr>
              <p:cNvSpPr>
                <a:spLocks noRot="1" noChangeAspect="1" noMove="1" noResize="1" noEditPoints="1" noAdjustHandles="1" noChangeArrowheads="1" noChangeShapeType="1" noTextEdit="1"/>
              </p:cNvSpPr>
              <p:nvPr/>
            </p:nvSpPr>
            <p:spPr>
              <a:xfrm>
                <a:off x="334474" y="3917623"/>
                <a:ext cx="3137180" cy="783193"/>
              </a:xfrm>
              <a:prstGeom prst="roundRect">
                <a:avLst/>
              </a:prstGeom>
              <a:blipFill>
                <a:blip r:embed="rId3"/>
                <a:stretch>
                  <a:fillRect b="-7937"/>
                </a:stretch>
              </a:blipFill>
            </p:spPr>
            <p:txBody>
              <a:bodyPr/>
              <a:lstStyle/>
              <a:p>
                <a:r>
                  <a:rPr lang="zh-CN" altLang="en-US">
                    <a:noFill/>
                  </a:rPr>
                  <a:t> </a:t>
                </a:r>
              </a:p>
            </p:txBody>
          </p:sp>
        </mc:Fallback>
      </mc:AlternateContent>
      <p:sp>
        <p:nvSpPr>
          <p:cNvPr id="30" name="椭圆 29">
            <a:extLst>
              <a:ext uri="{FF2B5EF4-FFF2-40B4-BE49-F238E27FC236}">
                <a16:creationId xmlns:a16="http://schemas.microsoft.com/office/drawing/2014/main" id="{7DBFD2B2-26B6-4123-824F-81A4D9043555}"/>
              </a:ext>
            </a:extLst>
          </p:cNvPr>
          <p:cNvSpPr>
            <a:spLocks noChangeAspect="1"/>
          </p:cNvSpPr>
          <p:nvPr/>
        </p:nvSpPr>
        <p:spPr>
          <a:xfrm>
            <a:off x="760263" y="1561143"/>
            <a:ext cx="2285601" cy="720000"/>
          </a:xfrm>
          <a:prstGeom prst="ellipse">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Refine if contained</a:t>
            </a:r>
            <a:endParaRPr lang="zh-CN" altLang="en-US" b="1" dirty="0">
              <a:solidFill>
                <a:schemeClr val="bg1"/>
              </a:solidFill>
              <a:latin typeface="Linux Libertine" panose="02000503000000000000" pitchFamily="2" charset="0"/>
              <a:cs typeface="Linux Libertine" panose="02000503000000000000" pitchFamily="2" charset="0"/>
            </a:endParaRPr>
          </a:p>
        </p:txBody>
      </p:sp>
      <mc:AlternateContent xmlns:mc="http://schemas.openxmlformats.org/markup-compatibility/2006" xmlns:a14="http://schemas.microsoft.com/office/drawing/2010/main">
        <mc:Choice Requires="a14">
          <p:sp>
            <p:nvSpPr>
              <p:cNvPr id="31" name="圆角矩形 30">
                <a:extLst>
                  <a:ext uri="{FF2B5EF4-FFF2-40B4-BE49-F238E27FC236}">
                    <a16:creationId xmlns:a16="http://schemas.microsoft.com/office/drawing/2014/main" id="{F4D2D754-7D0D-7B1D-64CE-C7B8F799D55B}"/>
                  </a:ext>
                </a:extLst>
              </p:cNvPr>
              <p:cNvSpPr/>
              <p:nvPr/>
            </p:nvSpPr>
            <p:spPr>
              <a:xfrm>
                <a:off x="334474" y="2727322"/>
                <a:ext cx="3137180" cy="766394"/>
              </a:xfrm>
              <a:prstGeom prst="roundRect">
                <a:avLst/>
              </a:prstGeom>
              <a:solidFill>
                <a:srgbClr val="70AD47">
                  <a:alpha val="70000"/>
                </a:srgb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Learned strategy: A set of </a:t>
                </a:r>
                <a14:m>
                  <m:oMath xmlns:m="http://schemas.openxmlformats.org/officeDocument/2006/math">
                    <m:r>
                      <a:rPr lang="en-US" altLang="zh-CN" sz="1800" b="1" i="1" dirty="0" smtClean="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m:t>𝑵</m:t>
                    </m:r>
                  </m:oMath>
                </a14:m>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-dimension real vector</a:t>
                </a:r>
              </a:p>
            </p:txBody>
          </p:sp>
        </mc:Choice>
        <mc:Fallback xmlns="">
          <p:sp>
            <p:nvSpPr>
              <p:cNvPr id="31" name="圆角矩形 30">
                <a:extLst>
                  <a:ext uri="{FF2B5EF4-FFF2-40B4-BE49-F238E27FC236}">
                    <a16:creationId xmlns:a16="http://schemas.microsoft.com/office/drawing/2014/main" id="{F4D2D754-7D0D-7B1D-64CE-C7B8F799D55B}"/>
                  </a:ext>
                </a:extLst>
              </p:cNvPr>
              <p:cNvSpPr>
                <a:spLocks noRot="1" noChangeAspect="1" noMove="1" noResize="1" noEditPoints="1" noAdjustHandles="1" noChangeArrowheads="1" noChangeShapeType="1" noTextEdit="1"/>
              </p:cNvSpPr>
              <p:nvPr/>
            </p:nvSpPr>
            <p:spPr>
              <a:xfrm>
                <a:off x="334474" y="2727322"/>
                <a:ext cx="3137180" cy="766394"/>
              </a:xfrm>
              <a:prstGeom prst="roundRect">
                <a:avLst/>
              </a:prstGeom>
              <a:blipFill>
                <a:blip r:embed="rId4"/>
                <a:stretch>
                  <a:fillRect b="-3125"/>
                </a:stretch>
              </a:blipFill>
              <a:ln w="38100">
                <a:solidFill>
                  <a:schemeClr val="accent6"/>
                </a:solidFill>
                <a:prstDash val="solid"/>
              </a:ln>
            </p:spPr>
            <p:txBody>
              <a:bodyPr/>
              <a:lstStyle/>
              <a:p>
                <a:r>
                  <a:rPr lang="zh-CN" altLang="en-US">
                    <a:noFill/>
                  </a:rPr>
                  <a:t> </a:t>
                </a:r>
              </a:p>
            </p:txBody>
          </p:sp>
        </mc:Fallback>
      </mc:AlternateContent>
      <p:cxnSp>
        <p:nvCxnSpPr>
          <p:cNvPr id="41" name="直接箭头连接符 120">
            <a:extLst>
              <a:ext uri="{FF2B5EF4-FFF2-40B4-BE49-F238E27FC236}">
                <a16:creationId xmlns:a16="http://schemas.microsoft.com/office/drawing/2014/main" id="{68A5CAAD-793A-8F1B-439B-9126BE3FAD1A}"/>
              </a:ext>
            </a:extLst>
          </p:cNvPr>
          <p:cNvCxnSpPr>
            <a:cxnSpLocks/>
            <a:stCxn id="23" idx="0"/>
            <a:endCxn id="31" idx="2"/>
          </p:cNvCxnSpPr>
          <p:nvPr/>
        </p:nvCxnSpPr>
        <p:spPr>
          <a:xfrm flipV="1">
            <a:off x="1903064" y="3493716"/>
            <a:ext cx="0" cy="423907"/>
          </a:xfrm>
          <a:prstGeom prst="straightConnector1">
            <a:avLst/>
          </a:prstGeom>
          <a:noFill/>
          <a:ln w="50800" cap="flat" cmpd="sng" algn="ctr">
            <a:solidFill>
              <a:schemeClr val="accent6"/>
            </a:solidFill>
            <a:prstDash val="solid"/>
            <a:miter lim="800000"/>
            <a:tailEnd type="triangle"/>
          </a:ln>
          <a:effectLst/>
        </p:spPr>
      </p:cxnSp>
      <p:cxnSp>
        <p:nvCxnSpPr>
          <p:cNvPr id="51" name="直接箭头连接符 120">
            <a:extLst>
              <a:ext uri="{FF2B5EF4-FFF2-40B4-BE49-F238E27FC236}">
                <a16:creationId xmlns:a16="http://schemas.microsoft.com/office/drawing/2014/main" id="{B6718619-47DC-1A78-16D4-A159EFCD2AAF}"/>
              </a:ext>
            </a:extLst>
          </p:cNvPr>
          <p:cNvCxnSpPr>
            <a:cxnSpLocks/>
            <a:stCxn id="31" idx="0"/>
            <a:endCxn id="30" idx="4"/>
          </p:cNvCxnSpPr>
          <p:nvPr/>
        </p:nvCxnSpPr>
        <p:spPr>
          <a:xfrm flipV="1">
            <a:off x="1903064" y="2281143"/>
            <a:ext cx="0" cy="446179"/>
          </a:xfrm>
          <a:prstGeom prst="straightConnector1">
            <a:avLst/>
          </a:prstGeom>
          <a:noFill/>
          <a:ln w="50800" cap="flat" cmpd="sng" algn="ctr">
            <a:solidFill>
              <a:schemeClr val="accent6"/>
            </a:solidFill>
            <a:prstDash val="solid"/>
            <a:miter lim="800000"/>
            <a:tailEnd type="triangle"/>
          </a:ln>
          <a:effectLst/>
        </p:spPr>
      </p:cxnSp>
      <p:sp>
        <p:nvSpPr>
          <p:cNvPr id="54" name="文本框 53">
            <a:extLst>
              <a:ext uri="{FF2B5EF4-FFF2-40B4-BE49-F238E27FC236}">
                <a16:creationId xmlns:a16="http://schemas.microsoft.com/office/drawing/2014/main" id="{D81D745D-7547-BED1-1289-51AB94166BE0}"/>
              </a:ext>
            </a:extLst>
          </p:cNvPr>
          <p:cNvSpPr txBox="1"/>
          <p:nvPr/>
        </p:nvSpPr>
        <p:spPr>
          <a:xfrm>
            <a:off x="4631321" y="1881082"/>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x</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55" name="文本框 54">
            <a:extLst>
              <a:ext uri="{FF2B5EF4-FFF2-40B4-BE49-F238E27FC236}">
                <a16:creationId xmlns:a16="http://schemas.microsoft.com/office/drawing/2014/main" id="{D65F1952-3E65-D313-961A-B46D1308463F}"/>
              </a:ext>
            </a:extLst>
          </p:cNvPr>
          <p:cNvSpPr txBox="1"/>
          <p:nvPr/>
        </p:nvSpPr>
        <p:spPr>
          <a:xfrm>
            <a:off x="4611354" y="2506143"/>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CI(</a:t>
            </a:r>
            <a:r>
              <a:rPr kumimoji="1" lang="en-US" altLang="zh-CN" dirty="0">
                <a:latin typeface="Inconsolata" panose="020B0609030003000000" pitchFamily="49" charset="0"/>
                <a:ea typeface="Linux Biolinum" panose="02000503000000000000" pitchFamily="2" charset="0"/>
                <a:cs typeface="Linux Biolinum" panose="02000503000000000000" pitchFamily="2" charset="0"/>
              </a:rPr>
              <a:t>h</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56" name="文本框 55">
            <a:extLst>
              <a:ext uri="{FF2B5EF4-FFF2-40B4-BE49-F238E27FC236}">
                <a16:creationId xmlns:a16="http://schemas.microsoft.com/office/drawing/2014/main" id="{5DB5BB08-99D1-CF14-550E-FB2827219A65}"/>
              </a:ext>
            </a:extLst>
          </p:cNvPr>
          <p:cNvSpPr txBox="1"/>
          <p:nvPr/>
        </p:nvSpPr>
        <p:spPr>
          <a:xfrm>
            <a:off x="6096000"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i</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57" name="文本框 56">
            <a:extLst>
              <a:ext uri="{FF2B5EF4-FFF2-40B4-BE49-F238E27FC236}">
                <a16:creationId xmlns:a16="http://schemas.microsoft.com/office/drawing/2014/main" id="{35FC82AD-FC95-A931-B033-EA6ADE4051BB}"/>
              </a:ext>
            </a:extLst>
          </p:cNvPr>
          <p:cNvSpPr txBox="1"/>
          <p:nvPr/>
        </p:nvSpPr>
        <p:spPr>
          <a:xfrm>
            <a:off x="4600051" y="3127956"/>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a</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58" name="文本框 57">
            <a:extLst>
              <a:ext uri="{FF2B5EF4-FFF2-40B4-BE49-F238E27FC236}">
                <a16:creationId xmlns:a16="http://schemas.microsoft.com/office/drawing/2014/main" id="{926135F4-78F6-D667-50A1-F47E2391548B}"/>
              </a:ext>
            </a:extLst>
          </p:cNvPr>
          <p:cNvSpPr txBox="1"/>
          <p:nvPr/>
        </p:nvSpPr>
        <p:spPr>
          <a:xfrm>
            <a:off x="6088660" y="3126905"/>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b</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59" name="文本框 58">
            <a:extLst>
              <a:ext uri="{FF2B5EF4-FFF2-40B4-BE49-F238E27FC236}">
                <a16:creationId xmlns:a16="http://schemas.microsoft.com/office/drawing/2014/main" id="{4C0BDCEB-5DBD-38F7-D442-FAA252DFDEDF}"/>
              </a:ext>
            </a:extLst>
          </p:cNvPr>
          <p:cNvSpPr txBox="1"/>
          <p:nvPr/>
        </p:nvSpPr>
        <p:spPr>
          <a:xfrm>
            <a:off x="6088660" y="3818730"/>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c</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0" name="文本框 59">
            <a:extLst>
              <a:ext uri="{FF2B5EF4-FFF2-40B4-BE49-F238E27FC236}">
                <a16:creationId xmlns:a16="http://schemas.microsoft.com/office/drawing/2014/main" id="{55FCA959-9A6D-7ADE-1482-054D79714DA2}"/>
              </a:ext>
            </a:extLst>
          </p:cNvPr>
          <p:cNvSpPr txBox="1"/>
          <p:nvPr/>
        </p:nvSpPr>
        <p:spPr>
          <a:xfrm>
            <a:off x="8014334" y="1871215"/>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dirty="0"/>
              <a:t>Taint(x)</a:t>
            </a:r>
            <a:endParaRPr lang="zh-CN" altLang="en-US" dirty="0"/>
          </a:p>
        </p:txBody>
      </p:sp>
      <p:sp>
        <p:nvSpPr>
          <p:cNvPr id="61" name="文本框 60">
            <a:extLst>
              <a:ext uri="{FF2B5EF4-FFF2-40B4-BE49-F238E27FC236}">
                <a16:creationId xmlns:a16="http://schemas.microsoft.com/office/drawing/2014/main" id="{1F3D7559-6C54-8E61-2117-C3027CD76DCD}"/>
              </a:ext>
            </a:extLst>
          </p:cNvPr>
          <p:cNvSpPr txBox="1"/>
          <p:nvPr/>
        </p:nvSpPr>
        <p:spPr>
          <a:xfrm>
            <a:off x="10482980" y="1871215"/>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dirty="0"/>
              <a:t>Taint(y)</a:t>
            </a:r>
            <a:endParaRPr lang="zh-CN" altLang="en-US" dirty="0"/>
          </a:p>
        </p:txBody>
      </p:sp>
      <p:sp>
        <p:nvSpPr>
          <p:cNvPr id="62" name="文本框 61">
            <a:extLst>
              <a:ext uri="{FF2B5EF4-FFF2-40B4-BE49-F238E27FC236}">
                <a16:creationId xmlns:a16="http://schemas.microsoft.com/office/drawing/2014/main" id="{1F15AFFB-4F50-17A5-BEA5-B0F758EBDF50}"/>
              </a:ext>
            </a:extLst>
          </p:cNvPr>
          <p:cNvSpPr txBox="1"/>
          <p:nvPr/>
        </p:nvSpPr>
        <p:spPr>
          <a:xfrm>
            <a:off x="8473357"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i</a:t>
            </a:r>
            <a:r>
              <a:rPr kumimoji="1" lang="en-US" altLang="zh-CN" baseline="-25000" dirty="0">
                <a:latin typeface="Inconsolata" panose="020B0609030003000000" pitchFamily="49" charset="0"/>
                <a:cs typeface="Consolas" panose="020B0609020204030204" pitchFamily="49" charset="0"/>
              </a:rPr>
              <a:t>f</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3" name="文本框 62">
            <a:extLst>
              <a:ext uri="{FF2B5EF4-FFF2-40B4-BE49-F238E27FC236}">
                <a16:creationId xmlns:a16="http://schemas.microsoft.com/office/drawing/2014/main" id="{856CF81C-6743-824D-F934-0A1C5EECC6A6}"/>
              </a:ext>
            </a:extLst>
          </p:cNvPr>
          <p:cNvSpPr txBox="1"/>
          <p:nvPr/>
        </p:nvSpPr>
        <p:spPr>
          <a:xfrm>
            <a:off x="8473357" y="3132924"/>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cs typeface="Consolas" panose="020B0609020204030204" pitchFamily="49" charset="0"/>
              </a:rPr>
              <a:t>a</a:t>
            </a:r>
            <a:r>
              <a:rPr kumimoji="1" lang="en-US" altLang="zh-CN" baseline="-25000" dirty="0" err="1">
                <a:latin typeface="Inconsolata" panose="020B0609030003000000" pitchFamily="49" charset="0"/>
                <a:cs typeface="Consolas" panose="020B0609020204030204" pitchFamily="49" charset="0"/>
              </a:rPr>
              <a:t>f</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4" name="文本框 63">
            <a:extLst>
              <a:ext uri="{FF2B5EF4-FFF2-40B4-BE49-F238E27FC236}">
                <a16:creationId xmlns:a16="http://schemas.microsoft.com/office/drawing/2014/main" id="{54F52368-1EF1-D088-69EB-6A3602E6A134}"/>
              </a:ext>
            </a:extLst>
          </p:cNvPr>
          <p:cNvSpPr txBox="1"/>
          <p:nvPr/>
        </p:nvSpPr>
        <p:spPr>
          <a:xfrm>
            <a:off x="9929344" y="3123820"/>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ea typeface="Linux Biolinum" panose="02000503000000000000" pitchFamily="2" charset="0"/>
                <a:cs typeface="Consolas" panose="020B0609020204030204" pitchFamily="49" charset="0"/>
              </a:rPr>
              <a:t>b</a:t>
            </a:r>
            <a:r>
              <a:rPr kumimoji="1" lang="en-US" altLang="zh-CN" baseline="-25000" dirty="0" err="1">
                <a:latin typeface="Inconsolata" panose="020B0609030003000000" pitchFamily="49" charset="0"/>
                <a:ea typeface="Linux Biolinum" panose="02000503000000000000" pitchFamily="2"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5" name="文本框 64">
            <a:extLst>
              <a:ext uri="{FF2B5EF4-FFF2-40B4-BE49-F238E27FC236}">
                <a16:creationId xmlns:a16="http://schemas.microsoft.com/office/drawing/2014/main" id="{F74AE9E8-44A0-97EC-9433-83DC1611F55C}"/>
              </a:ext>
            </a:extLst>
          </p:cNvPr>
          <p:cNvSpPr txBox="1"/>
          <p:nvPr/>
        </p:nvSpPr>
        <p:spPr>
          <a:xfrm>
            <a:off x="9929344" y="3786134"/>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Consolas" panose="020B0609020204030204" pitchFamily="49" charset="0"/>
                <a:ea typeface="Linux Biolinum" panose="02000503000000000000" pitchFamily="2" charset="0"/>
                <a:cs typeface="Consolas" panose="020B0609020204030204" pitchFamily="49" charset="0"/>
              </a:rPr>
              <a:t>c</a:t>
            </a:r>
            <a:r>
              <a:rPr kumimoji="1" lang="en-US" altLang="zh-CN" baseline="-25000" dirty="0">
                <a:latin typeface="Consolas" panose="020B0609020204030204" pitchFamily="49" charset="0"/>
                <a:ea typeface="Linux Biolinum" panose="02000503000000000000" pitchFamily="2"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6" name="文本框 65">
            <a:extLst>
              <a:ext uri="{FF2B5EF4-FFF2-40B4-BE49-F238E27FC236}">
                <a16:creationId xmlns:a16="http://schemas.microsoft.com/office/drawing/2014/main" id="{6F2542FA-974F-ABC7-12B2-F8D1FC6F3746}"/>
              </a:ext>
            </a:extLst>
          </p:cNvPr>
          <p:cNvSpPr txBox="1"/>
          <p:nvPr/>
        </p:nvSpPr>
        <p:spPr>
          <a:xfrm>
            <a:off x="9929344" y="2513071"/>
            <a:ext cx="1143758" cy="369332"/>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err="1">
                <a:latin typeface="Inconsolata" panose="020B0609030003000000" pitchFamily="49" charset="0"/>
                <a:cs typeface="Consolas" panose="020B0609020204030204" pitchFamily="49" charset="0"/>
              </a:rPr>
              <a:t>i</a:t>
            </a:r>
            <a:r>
              <a:rPr kumimoji="1" lang="en-US" altLang="zh-CN" baseline="-25000" dirty="0" err="1">
                <a:latin typeface="Inconsolata" panose="020B0609030003000000" pitchFamily="49" charset="0"/>
                <a:cs typeface="Consolas" panose="020B0609020204030204" pitchFamily="49" charset="0"/>
              </a:rPr>
              <a:t>g</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7" name="文本框 66">
            <a:extLst>
              <a:ext uri="{FF2B5EF4-FFF2-40B4-BE49-F238E27FC236}">
                <a16:creationId xmlns:a16="http://schemas.microsoft.com/office/drawing/2014/main" id="{CF4DCF45-E735-F1F5-3AF6-E37459B6336B}"/>
              </a:ext>
            </a:extLst>
          </p:cNvPr>
          <p:cNvSpPr txBox="1"/>
          <p:nvPr/>
        </p:nvSpPr>
        <p:spPr>
          <a:xfrm>
            <a:off x="4600051" y="3831554"/>
            <a:ext cx="1143758" cy="369332"/>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A1</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68" name="文本框 67">
            <a:extLst>
              <a:ext uri="{FF2B5EF4-FFF2-40B4-BE49-F238E27FC236}">
                <a16:creationId xmlns:a16="http://schemas.microsoft.com/office/drawing/2014/main" id="{5E3123A0-9D05-F138-ECBF-26D74042A7D8}"/>
              </a:ext>
            </a:extLst>
          </p:cNvPr>
          <p:cNvSpPr txBox="1"/>
          <p:nvPr/>
        </p:nvSpPr>
        <p:spPr>
          <a:xfrm>
            <a:off x="6088660" y="4453367"/>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A2</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69" name="直线箭头连接符 68">
            <a:extLst>
              <a:ext uri="{FF2B5EF4-FFF2-40B4-BE49-F238E27FC236}">
                <a16:creationId xmlns:a16="http://schemas.microsoft.com/office/drawing/2014/main" id="{8F5ED20A-0868-8332-48C2-36300AB57C3D}"/>
              </a:ext>
            </a:extLst>
          </p:cNvPr>
          <p:cNvCxnSpPr>
            <a:cxnSpLocks/>
            <a:stCxn id="54" idx="2"/>
            <a:endCxn id="56" idx="0"/>
          </p:cNvCxnSpPr>
          <p:nvPr/>
        </p:nvCxnSpPr>
        <p:spPr>
          <a:xfrm>
            <a:off x="5203200" y="2250414"/>
            <a:ext cx="1464679" cy="2626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线箭头连接符 69">
            <a:extLst>
              <a:ext uri="{FF2B5EF4-FFF2-40B4-BE49-F238E27FC236}">
                <a16:creationId xmlns:a16="http://schemas.microsoft.com/office/drawing/2014/main" id="{F24FF301-3579-00EC-17E1-A4D836BA87BC}"/>
              </a:ext>
            </a:extLst>
          </p:cNvPr>
          <p:cNvCxnSpPr>
            <a:cxnSpLocks/>
            <a:stCxn id="55" idx="3"/>
            <a:endCxn id="56" idx="1"/>
          </p:cNvCxnSpPr>
          <p:nvPr/>
        </p:nvCxnSpPr>
        <p:spPr>
          <a:xfrm>
            <a:off x="5755112" y="2690809"/>
            <a:ext cx="340888" cy="692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线箭头连接符 70">
            <a:extLst>
              <a:ext uri="{FF2B5EF4-FFF2-40B4-BE49-F238E27FC236}">
                <a16:creationId xmlns:a16="http://schemas.microsoft.com/office/drawing/2014/main" id="{CFCFAEEC-B22E-03B3-8C64-54C5D09D78E6}"/>
              </a:ext>
            </a:extLst>
          </p:cNvPr>
          <p:cNvCxnSpPr>
            <a:cxnSpLocks/>
            <a:stCxn id="56" idx="2"/>
            <a:endCxn id="57" idx="0"/>
          </p:cNvCxnSpPr>
          <p:nvPr/>
        </p:nvCxnSpPr>
        <p:spPr>
          <a:xfrm flipH="1">
            <a:off x="5171930" y="2882403"/>
            <a:ext cx="1495949" cy="2455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a:extLst>
              <a:ext uri="{FF2B5EF4-FFF2-40B4-BE49-F238E27FC236}">
                <a16:creationId xmlns:a16="http://schemas.microsoft.com/office/drawing/2014/main" id="{1679DD55-BA8D-6DF3-5141-190E6B07A24A}"/>
              </a:ext>
            </a:extLst>
          </p:cNvPr>
          <p:cNvCxnSpPr>
            <a:cxnSpLocks/>
            <a:stCxn id="56" idx="2"/>
            <a:endCxn id="58" idx="0"/>
          </p:cNvCxnSpPr>
          <p:nvPr/>
        </p:nvCxnSpPr>
        <p:spPr>
          <a:xfrm flipH="1">
            <a:off x="6660539" y="2882403"/>
            <a:ext cx="7340" cy="2445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直线箭头连接符 72">
            <a:extLst>
              <a:ext uri="{FF2B5EF4-FFF2-40B4-BE49-F238E27FC236}">
                <a16:creationId xmlns:a16="http://schemas.microsoft.com/office/drawing/2014/main" id="{9DE35229-46B7-2ABD-D1FF-786CBC4BEFA8}"/>
              </a:ext>
            </a:extLst>
          </p:cNvPr>
          <p:cNvCxnSpPr>
            <a:cxnSpLocks/>
            <a:stCxn id="57" idx="2"/>
            <a:endCxn id="67" idx="0"/>
          </p:cNvCxnSpPr>
          <p:nvPr/>
        </p:nvCxnSpPr>
        <p:spPr>
          <a:xfrm>
            <a:off x="5171930" y="3497288"/>
            <a:ext cx="0" cy="3342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线箭头连接符 73">
            <a:extLst>
              <a:ext uri="{FF2B5EF4-FFF2-40B4-BE49-F238E27FC236}">
                <a16:creationId xmlns:a16="http://schemas.microsoft.com/office/drawing/2014/main" id="{CC3FC026-9CAC-801B-68ED-36A91FC16043}"/>
              </a:ext>
            </a:extLst>
          </p:cNvPr>
          <p:cNvCxnSpPr>
            <a:cxnSpLocks/>
            <a:stCxn id="58" idx="2"/>
            <a:endCxn id="59" idx="0"/>
          </p:cNvCxnSpPr>
          <p:nvPr/>
        </p:nvCxnSpPr>
        <p:spPr>
          <a:xfrm>
            <a:off x="6660539" y="3496237"/>
            <a:ext cx="0" cy="32249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5" name="直线箭头连接符 74">
            <a:extLst>
              <a:ext uri="{FF2B5EF4-FFF2-40B4-BE49-F238E27FC236}">
                <a16:creationId xmlns:a16="http://schemas.microsoft.com/office/drawing/2014/main" id="{A75937E2-F6A5-8426-07CF-2D11C1AD3093}"/>
              </a:ext>
            </a:extLst>
          </p:cNvPr>
          <p:cNvCxnSpPr>
            <a:cxnSpLocks/>
            <a:stCxn id="59" idx="2"/>
            <a:endCxn id="68" idx="0"/>
          </p:cNvCxnSpPr>
          <p:nvPr/>
        </p:nvCxnSpPr>
        <p:spPr>
          <a:xfrm>
            <a:off x="6660539" y="4188062"/>
            <a:ext cx="0" cy="26530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6" name="文本框 75">
            <a:extLst>
              <a:ext uri="{FF2B5EF4-FFF2-40B4-BE49-F238E27FC236}">
                <a16:creationId xmlns:a16="http://schemas.microsoft.com/office/drawing/2014/main" id="{073A24B6-DBEF-2952-6F94-36638C50F467}"/>
              </a:ext>
            </a:extLst>
          </p:cNvPr>
          <p:cNvSpPr txBox="1"/>
          <p:nvPr/>
        </p:nvSpPr>
        <p:spPr>
          <a:xfrm>
            <a:off x="8470847" y="3752777"/>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A1</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sp>
        <p:nvSpPr>
          <p:cNvPr id="77" name="文本框 76">
            <a:extLst>
              <a:ext uri="{FF2B5EF4-FFF2-40B4-BE49-F238E27FC236}">
                <a16:creationId xmlns:a16="http://schemas.microsoft.com/office/drawing/2014/main" id="{45510911-CC8D-3AE9-AC26-6A9927B72E47}"/>
              </a:ext>
            </a:extLst>
          </p:cNvPr>
          <p:cNvSpPr txBox="1"/>
          <p:nvPr/>
        </p:nvSpPr>
        <p:spPr>
          <a:xfrm>
            <a:off x="9929344" y="4448449"/>
            <a:ext cx="1143758" cy="369332"/>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Alarm(</a:t>
            </a:r>
            <a:r>
              <a:rPr kumimoji="1" lang="en-US" altLang="zh-CN" dirty="0">
                <a:latin typeface="Inconsolata" panose="020B0609030003000000" pitchFamily="49" charset="0"/>
                <a:ea typeface="Linux Biolinum" panose="02000503000000000000" pitchFamily="2" charset="0"/>
                <a:cs typeface="Consolas" panose="020B0609020204030204" pitchFamily="49" charset="0"/>
              </a:rPr>
              <a:t>A2</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78" name="直线箭头连接符 77">
            <a:extLst>
              <a:ext uri="{FF2B5EF4-FFF2-40B4-BE49-F238E27FC236}">
                <a16:creationId xmlns:a16="http://schemas.microsoft.com/office/drawing/2014/main" id="{A98C440D-CE4E-4A30-96E8-F253886F9BF3}"/>
              </a:ext>
            </a:extLst>
          </p:cNvPr>
          <p:cNvCxnSpPr>
            <a:cxnSpLocks/>
            <a:stCxn id="60" idx="2"/>
            <a:endCxn id="62" idx="0"/>
          </p:cNvCxnSpPr>
          <p:nvPr/>
        </p:nvCxnSpPr>
        <p:spPr>
          <a:xfrm>
            <a:off x="8586213" y="2240547"/>
            <a:ext cx="459023" cy="2725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线箭头连接符 78">
            <a:extLst>
              <a:ext uri="{FF2B5EF4-FFF2-40B4-BE49-F238E27FC236}">
                <a16:creationId xmlns:a16="http://schemas.microsoft.com/office/drawing/2014/main" id="{887B6916-991C-EC10-0B4E-7DE327025B15}"/>
              </a:ext>
            </a:extLst>
          </p:cNvPr>
          <p:cNvCxnSpPr>
            <a:cxnSpLocks/>
            <a:stCxn id="62" idx="2"/>
            <a:endCxn id="63" idx="0"/>
          </p:cNvCxnSpPr>
          <p:nvPr/>
        </p:nvCxnSpPr>
        <p:spPr>
          <a:xfrm>
            <a:off x="9045236" y="2882403"/>
            <a:ext cx="0" cy="2505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线箭头连接符 79">
            <a:extLst>
              <a:ext uri="{FF2B5EF4-FFF2-40B4-BE49-F238E27FC236}">
                <a16:creationId xmlns:a16="http://schemas.microsoft.com/office/drawing/2014/main" id="{C5FCCEEC-56C7-53C3-7890-5F596D2072AA}"/>
              </a:ext>
            </a:extLst>
          </p:cNvPr>
          <p:cNvCxnSpPr>
            <a:cxnSpLocks/>
            <a:stCxn id="63" idx="2"/>
            <a:endCxn id="76" idx="0"/>
          </p:cNvCxnSpPr>
          <p:nvPr/>
        </p:nvCxnSpPr>
        <p:spPr>
          <a:xfrm flipH="1">
            <a:off x="9042726" y="3502256"/>
            <a:ext cx="2510" cy="2505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a:extLst>
              <a:ext uri="{FF2B5EF4-FFF2-40B4-BE49-F238E27FC236}">
                <a16:creationId xmlns:a16="http://schemas.microsoft.com/office/drawing/2014/main" id="{D5BBFF0E-886A-507B-4E67-1518B2CC25E5}"/>
              </a:ext>
            </a:extLst>
          </p:cNvPr>
          <p:cNvCxnSpPr>
            <a:cxnSpLocks/>
            <a:stCxn id="61" idx="2"/>
            <a:endCxn id="66" idx="0"/>
          </p:cNvCxnSpPr>
          <p:nvPr/>
        </p:nvCxnSpPr>
        <p:spPr>
          <a:xfrm flipH="1">
            <a:off x="10501223" y="2240547"/>
            <a:ext cx="553636" cy="2725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线箭头连接符 81">
            <a:extLst>
              <a:ext uri="{FF2B5EF4-FFF2-40B4-BE49-F238E27FC236}">
                <a16:creationId xmlns:a16="http://schemas.microsoft.com/office/drawing/2014/main" id="{C0730F1B-FBF5-7840-E031-A8B06526360B}"/>
              </a:ext>
            </a:extLst>
          </p:cNvPr>
          <p:cNvCxnSpPr>
            <a:cxnSpLocks/>
            <a:stCxn id="66" idx="2"/>
            <a:endCxn id="64" idx="0"/>
          </p:cNvCxnSpPr>
          <p:nvPr/>
        </p:nvCxnSpPr>
        <p:spPr>
          <a:xfrm>
            <a:off x="10501223" y="2882403"/>
            <a:ext cx="0" cy="2414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线箭头连接符 82">
            <a:extLst>
              <a:ext uri="{FF2B5EF4-FFF2-40B4-BE49-F238E27FC236}">
                <a16:creationId xmlns:a16="http://schemas.microsoft.com/office/drawing/2014/main" id="{C95DB6F5-1E46-466C-EF45-E25E1740940A}"/>
              </a:ext>
            </a:extLst>
          </p:cNvPr>
          <p:cNvCxnSpPr>
            <a:cxnSpLocks/>
            <a:stCxn id="64" idx="2"/>
            <a:endCxn id="65" idx="0"/>
          </p:cNvCxnSpPr>
          <p:nvPr/>
        </p:nvCxnSpPr>
        <p:spPr>
          <a:xfrm>
            <a:off x="10501223" y="3493152"/>
            <a:ext cx="0" cy="29298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直线箭头连接符 83">
            <a:extLst>
              <a:ext uri="{FF2B5EF4-FFF2-40B4-BE49-F238E27FC236}">
                <a16:creationId xmlns:a16="http://schemas.microsoft.com/office/drawing/2014/main" id="{5F4B74B6-9F3F-FDCF-7B3A-C67297510491}"/>
              </a:ext>
            </a:extLst>
          </p:cNvPr>
          <p:cNvCxnSpPr>
            <a:cxnSpLocks/>
            <a:stCxn id="65" idx="2"/>
            <a:endCxn id="77" idx="0"/>
          </p:cNvCxnSpPr>
          <p:nvPr/>
        </p:nvCxnSpPr>
        <p:spPr>
          <a:xfrm>
            <a:off x="10501223" y="4155466"/>
            <a:ext cx="0" cy="29298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圆角矩形 86">
            <a:extLst>
              <a:ext uri="{FF2B5EF4-FFF2-40B4-BE49-F238E27FC236}">
                <a16:creationId xmlns:a16="http://schemas.microsoft.com/office/drawing/2014/main" id="{25D34A9A-256E-71B7-3149-60685CDF8575}"/>
              </a:ext>
            </a:extLst>
          </p:cNvPr>
          <p:cNvSpPr/>
          <p:nvPr/>
        </p:nvSpPr>
        <p:spPr>
          <a:xfrm>
            <a:off x="8417406" y="1354276"/>
            <a:ext cx="2728843"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Context-sensitive on </a:t>
            </a:r>
            <a:r>
              <a:rPr kumimoji="1" lang="en-US" altLang="zh-CN" b="1" dirty="0">
                <a:solidFill>
                  <a:schemeClr val="bg1"/>
                </a:solidFill>
                <a:latin typeface="Inconsolata" panose="020B0609030003000000" pitchFamily="49" charset="0"/>
              </a:rPr>
              <a:t>h</a:t>
            </a:r>
            <a:endParaRPr kumimoji="1" lang="zh-CN" altLang="en-US" b="1" dirty="0">
              <a:solidFill>
                <a:schemeClr val="bg1"/>
              </a:solidFill>
              <a:latin typeface="Inconsolata" panose="020B0609030003000000" pitchFamily="49" charset="0"/>
            </a:endParaRPr>
          </a:p>
        </p:txBody>
      </p:sp>
      <p:cxnSp>
        <p:nvCxnSpPr>
          <p:cNvPr id="91" name="直线连接符 90">
            <a:extLst>
              <a:ext uri="{FF2B5EF4-FFF2-40B4-BE49-F238E27FC236}">
                <a16:creationId xmlns:a16="http://schemas.microsoft.com/office/drawing/2014/main" id="{35A65032-FDFD-D1F8-4D24-53FDFEE3519D}"/>
              </a:ext>
            </a:extLst>
          </p:cNvPr>
          <p:cNvCxnSpPr>
            <a:cxnSpLocks/>
          </p:cNvCxnSpPr>
          <p:nvPr/>
        </p:nvCxnSpPr>
        <p:spPr>
          <a:xfrm>
            <a:off x="7711327" y="1298596"/>
            <a:ext cx="0" cy="3650448"/>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96" name="文本框 95">
            <a:extLst>
              <a:ext uri="{FF2B5EF4-FFF2-40B4-BE49-F238E27FC236}">
                <a16:creationId xmlns:a16="http://schemas.microsoft.com/office/drawing/2014/main" id="{681BD2C9-7E6A-AF34-BBD4-5ABAFC5CC9EF}"/>
              </a:ext>
            </a:extLst>
          </p:cNvPr>
          <p:cNvSpPr txBox="1"/>
          <p:nvPr/>
        </p:nvSpPr>
        <p:spPr>
          <a:xfrm>
            <a:off x="6088660" y="1874303"/>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dirty="0">
                <a:latin typeface="Inconsolata" panose="020B0609030003000000" pitchFamily="49" charset="0"/>
                <a:cs typeface="Consolas" panose="020B0609020204030204" pitchFamily="49" charset="0"/>
              </a:rPr>
              <a:t>y</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102" name="直线箭头连接符 101">
            <a:extLst>
              <a:ext uri="{FF2B5EF4-FFF2-40B4-BE49-F238E27FC236}">
                <a16:creationId xmlns:a16="http://schemas.microsoft.com/office/drawing/2014/main" id="{B09B5F7C-9B26-1605-EC25-50E6FFA237ED}"/>
              </a:ext>
            </a:extLst>
          </p:cNvPr>
          <p:cNvCxnSpPr>
            <a:cxnSpLocks/>
            <a:stCxn id="96" idx="2"/>
            <a:endCxn id="56" idx="0"/>
          </p:cNvCxnSpPr>
          <p:nvPr/>
        </p:nvCxnSpPr>
        <p:spPr>
          <a:xfrm>
            <a:off x="6660539" y="2243635"/>
            <a:ext cx="7340" cy="26943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8" name="文本框 107">
            <a:extLst>
              <a:ext uri="{FF2B5EF4-FFF2-40B4-BE49-F238E27FC236}">
                <a16:creationId xmlns:a16="http://schemas.microsoft.com/office/drawing/2014/main" id="{582F445C-FC66-11C5-51E8-32D8F92454CF}"/>
              </a:ext>
            </a:extLst>
          </p:cNvPr>
          <p:cNvSpPr txBox="1"/>
          <p:nvPr/>
        </p:nvSpPr>
        <p:spPr>
          <a:xfrm>
            <a:off x="9248657" y="1871215"/>
            <a:ext cx="1143758" cy="369332"/>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CS(</a:t>
            </a:r>
            <a:r>
              <a:rPr kumimoji="1" lang="en-US" altLang="zh-CN" dirty="0">
                <a:latin typeface="Inconsolata" panose="020B0609030003000000" pitchFamily="49" charset="0"/>
                <a:ea typeface="Linux Biolinum" panose="02000503000000000000" pitchFamily="2" charset="0"/>
                <a:cs typeface="Linux Biolinum" panose="02000503000000000000" pitchFamily="2" charset="0"/>
              </a:rPr>
              <a:t>h</a:t>
            </a:r>
            <a:r>
              <a:rPr kumimoji="1" lang="en-US" altLang="zh-CN"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dirty="0">
              <a:latin typeface="Linux Biolinum" panose="02000503000000000000" pitchFamily="2" charset="0"/>
              <a:cs typeface="Linux Biolinum" panose="02000503000000000000" pitchFamily="2" charset="0"/>
            </a:endParaRPr>
          </a:p>
        </p:txBody>
      </p:sp>
      <p:cxnSp>
        <p:nvCxnSpPr>
          <p:cNvPr id="110" name="直线箭头连接符 109">
            <a:extLst>
              <a:ext uri="{FF2B5EF4-FFF2-40B4-BE49-F238E27FC236}">
                <a16:creationId xmlns:a16="http://schemas.microsoft.com/office/drawing/2014/main" id="{CDE56837-FD37-D468-E7D9-896448B25E03}"/>
              </a:ext>
            </a:extLst>
          </p:cNvPr>
          <p:cNvCxnSpPr>
            <a:cxnSpLocks/>
            <a:stCxn id="108" idx="2"/>
            <a:endCxn id="62" idx="0"/>
          </p:cNvCxnSpPr>
          <p:nvPr/>
        </p:nvCxnSpPr>
        <p:spPr>
          <a:xfrm flipH="1">
            <a:off x="9045236" y="2240547"/>
            <a:ext cx="775300" cy="2725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线箭头连接符 112">
            <a:extLst>
              <a:ext uri="{FF2B5EF4-FFF2-40B4-BE49-F238E27FC236}">
                <a16:creationId xmlns:a16="http://schemas.microsoft.com/office/drawing/2014/main" id="{19AB01F1-CD4B-A296-AB6D-CEF0B70A331A}"/>
              </a:ext>
            </a:extLst>
          </p:cNvPr>
          <p:cNvCxnSpPr>
            <a:cxnSpLocks/>
            <a:stCxn id="108" idx="2"/>
            <a:endCxn id="66" idx="0"/>
          </p:cNvCxnSpPr>
          <p:nvPr/>
        </p:nvCxnSpPr>
        <p:spPr>
          <a:xfrm>
            <a:off x="9820536" y="2240547"/>
            <a:ext cx="680687" cy="2725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2" name="圆角矩形 121">
            <a:extLst>
              <a:ext uri="{FF2B5EF4-FFF2-40B4-BE49-F238E27FC236}">
                <a16:creationId xmlns:a16="http://schemas.microsoft.com/office/drawing/2014/main" id="{8D1A8C54-BDC5-28DB-CFFA-D1436E8AEE6A}"/>
              </a:ext>
            </a:extLst>
          </p:cNvPr>
          <p:cNvSpPr/>
          <p:nvPr/>
        </p:nvSpPr>
        <p:spPr>
          <a:xfrm>
            <a:off x="4445635" y="1354276"/>
            <a:ext cx="2971058"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Context-insensitive on</a:t>
            </a:r>
            <a:r>
              <a:rPr kumimoji="1" lang="en-US" altLang="zh-CN" b="1" dirty="0">
                <a:solidFill>
                  <a:schemeClr val="bg1"/>
                </a:solidFill>
                <a:latin typeface="Linux Biolinum" panose="02000503000000000000" pitchFamily="2" charset="0"/>
                <a:ea typeface="Linux Biolinum" panose="02000503000000000000" pitchFamily="2" charset="0"/>
                <a:cs typeface="Linux Biolinum" panose="02000503000000000000" pitchFamily="2" charset="0"/>
              </a:rPr>
              <a:t> </a:t>
            </a:r>
            <a:r>
              <a:rPr kumimoji="1" lang="en-US" altLang="zh-CN" b="1" dirty="0">
                <a:solidFill>
                  <a:schemeClr val="bg1"/>
                </a:solidFill>
                <a:latin typeface="Inconsolata" panose="020B0609030003000000" pitchFamily="49" charset="0"/>
              </a:rPr>
              <a:t>h</a:t>
            </a:r>
            <a:endParaRPr kumimoji="1" lang="zh-CN" altLang="en-US" b="1" dirty="0">
              <a:solidFill>
                <a:schemeClr val="bg1"/>
              </a:solidFill>
              <a:latin typeface="Inconsolata" panose="020B0609030003000000" pitchFamily="49" charset="0"/>
            </a:endParaRPr>
          </a:p>
        </p:txBody>
      </p:sp>
      <p:sp>
        <p:nvSpPr>
          <p:cNvPr id="4" name="灯片编号占位符 3">
            <a:extLst>
              <a:ext uri="{FF2B5EF4-FFF2-40B4-BE49-F238E27FC236}">
                <a16:creationId xmlns:a16="http://schemas.microsoft.com/office/drawing/2014/main" id="{B5E6F1E7-D086-3384-A1EE-C3B6E117EDE2}"/>
              </a:ext>
            </a:extLst>
          </p:cNvPr>
          <p:cNvSpPr>
            <a:spLocks noGrp="1"/>
          </p:cNvSpPr>
          <p:nvPr>
            <p:ph type="sldNum" sz="quarter" idx="4"/>
          </p:nvPr>
        </p:nvSpPr>
        <p:spPr/>
        <p:txBody>
          <a:bodyPr/>
          <a:lstStyle/>
          <a:p>
            <a:fld id="{94702B7C-F565-1C47-90E3-321BD985AFCD}" type="slidenum">
              <a:rPr kumimoji="1" lang="zh-CN" altLang="en-US" smtClean="0"/>
              <a:pPr/>
              <a:t>48</a:t>
            </a:fld>
            <a:endParaRPr kumimoji="1" lang="zh-CN" altLang="en-US" dirty="0"/>
          </a:p>
        </p:txBody>
      </p:sp>
      <mc:AlternateContent xmlns:mc="http://schemas.openxmlformats.org/markup-compatibility/2006" xmlns:a14="http://schemas.microsoft.com/office/drawing/2010/main">
        <mc:Choice Requires="a14">
          <p:graphicFrame>
            <p:nvGraphicFramePr>
              <p:cNvPr id="12" name="表格 96">
                <a:extLst>
                  <a:ext uri="{FF2B5EF4-FFF2-40B4-BE49-F238E27FC236}">
                    <a16:creationId xmlns:a16="http://schemas.microsoft.com/office/drawing/2014/main" id="{20E2D5D2-CB84-092F-D861-796CB9509078}"/>
                  </a:ext>
                </a:extLst>
              </p:cNvPr>
              <p:cNvGraphicFramePr>
                <a:graphicFrameLocks noGrp="1"/>
              </p:cNvGraphicFramePr>
              <p:nvPr>
                <p:extLst>
                  <p:ext uri="{D42A27DB-BD31-4B8C-83A1-F6EECF244321}">
                    <p14:modId xmlns:p14="http://schemas.microsoft.com/office/powerpoint/2010/main" val="2302136531"/>
                  </p:ext>
                </p:extLst>
              </p:nvPr>
            </p:nvGraphicFramePr>
            <p:xfrm>
              <a:off x="1623518" y="5232719"/>
              <a:ext cx="7257012" cy="1341120"/>
            </p:xfrm>
            <a:graphic>
              <a:graphicData uri="http://schemas.openxmlformats.org/drawingml/2006/table">
                <a:tbl>
                  <a:tblPr firstRow="1" bandRow="1">
                    <a:tableStyleId>{5C22544A-7EE6-4342-B048-85BDC9FD1C3A}</a:tableStyleId>
                  </a:tblPr>
                  <a:tblGrid>
                    <a:gridCol w="4804497">
                      <a:extLst>
                        <a:ext uri="{9D8B030D-6E8A-4147-A177-3AD203B41FA5}">
                          <a16:colId xmlns:a16="http://schemas.microsoft.com/office/drawing/2014/main" val="1847687865"/>
                        </a:ext>
                      </a:extLst>
                    </a:gridCol>
                    <a:gridCol w="635072">
                      <a:extLst>
                        <a:ext uri="{9D8B030D-6E8A-4147-A177-3AD203B41FA5}">
                          <a16:colId xmlns:a16="http://schemas.microsoft.com/office/drawing/2014/main" val="3506127757"/>
                        </a:ext>
                      </a:extLst>
                    </a:gridCol>
                    <a:gridCol w="976511">
                      <a:extLst>
                        <a:ext uri="{9D8B030D-6E8A-4147-A177-3AD203B41FA5}">
                          <a16:colId xmlns:a16="http://schemas.microsoft.com/office/drawing/2014/main" val="1975488000"/>
                        </a:ext>
                      </a:extLst>
                    </a:gridCol>
                    <a:gridCol w="840932">
                      <a:extLst>
                        <a:ext uri="{9D8B030D-6E8A-4147-A177-3AD203B41FA5}">
                          <a16:colId xmlns:a16="http://schemas.microsoft.com/office/drawing/2014/main" val="3028790256"/>
                        </a:ext>
                      </a:extLst>
                    </a:gridCol>
                  </a:tblGrid>
                  <a:tr h="258585">
                    <a:tc>
                      <a:txBody>
                        <a:bodyPr/>
                        <a:lstStyle/>
                        <a:p>
                          <a:pPr algn="ctr"/>
                          <a:r>
                            <a:rPr lang="en-US" altLang="zh-CN" sz="1600" dirty="0">
                              <a:solidFill>
                                <a:schemeClr val="tx1"/>
                              </a:solidFill>
                              <a:latin typeface="Linux Libertine" panose="02000503000000000000" pitchFamily="2" charset="0"/>
                              <a:cs typeface="Linux Libertine" panose="02000503000000000000" pitchFamily="2" charset="0"/>
                            </a:rPr>
                            <a:t>Property type</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zh-CN" sz="1600"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CI(</a:t>
                          </a:r>
                          <a:r>
                            <a:rPr kumimoji="1" lang="en-US" altLang="zh-CN" sz="1600" dirty="0">
                              <a:solidFill>
                                <a:schemeClr val="tx1"/>
                              </a:solidFill>
                              <a:latin typeface="Inconsolata" panose="020B0609030003000000" pitchFamily="49" charset="0"/>
                              <a:ea typeface="Linux Biolinum" panose="02000503000000000000" pitchFamily="2" charset="0"/>
                              <a:cs typeface="Linux Biolinum" panose="02000503000000000000" pitchFamily="2" charset="0"/>
                            </a:rPr>
                            <a:t>h</a:t>
                          </a:r>
                          <a:r>
                            <a:rPr kumimoji="1" lang="en-US" altLang="zh-CN" sz="1600"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CS(</a:t>
                          </a:r>
                          <a:r>
                            <a:rPr kumimoji="1" lang="en-US" altLang="zh-CN" sz="1600" dirty="0">
                              <a:solidFill>
                                <a:schemeClr val="tx1"/>
                              </a:solidFill>
                              <a:latin typeface="Inconsolata" panose="020B0609030003000000" pitchFamily="49" charset="0"/>
                              <a:ea typeface="Linux Biolinum" panose="02000503000000000000" pitchFamily="2" charset="0"/>
                              <a:cs typeface="Linux Biolinum" panose="02000503000000000000" pitchFamily="2" charset="0"/>
                            </a:rPr>
                            <a:t>h</a:t>
                          </a:r>
                          <a:r>
                            <a:rPr kumimoji="1" lang="en-US" altLang="zh-CN" sz="1600"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Ratio</a:t>
                          </a:r>
                          <a:endParaRPr kumimoji="1"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258585">
                    <a:tc>
                      <a:txBody>
                        <a:bodyPr/>
                        <a:lstStyle/>
                        <a:p>
                          <a:pPr algn="ctr"/>
                          <a:r>
                            <a:rPr kumimoji="1" lang="en-US" altLang="zh-CN" sz="1600" b="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count of reachable vertices</a:t>
                          </a:r>
                          <a:endParaRPr lang="zh-CN" altLang="en-US" sz="1600" b="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7</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8</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1.143</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258585">
                    <a:tc>
                      <a:txBody>
                        <a:bodyPr/>
                        <a:lstStyle/>
                        <a:p>
                          <a:pPr algn="ctr"/>
                          <a:r>
                            <a:rPr kumimoji="1" lang="en-US" altLang="zh-CN" sz="1600" b="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average of shortest distance to reachable vertices</a:t>
                          </a:r>
                          <a:endParaRPr lang="zh-CN" altLang="en-US" sz="1600" b="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2.143</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0.933</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258585">
                    <a:tc>
                      <a:txBody>
                        <a:bodyPr/>
                        <a:lstStyle/>
                        <a:p>
                          <a:pPr algn="ctr"/>
                          <a:r>
                            <a:rPr kumimoji="1" lang="en-US" altLang="zh-CN" sz="1600" b="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count of vertices with shortest distance</a:t>
                          </a:r>
                          <a14:m>
                            <m:oMath xmlns:m="http://schemas.openxmlformats.org/officeDocument/2006/math">
                              <m:r>
                                <a:rPr kumimoji="1" lang="en-US" altLang="zh-CN" sz="1600" b="0" i="0"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 </m:t>
                              </m:r>
                              <m:r>
                                <a:rPr kumimoji="1" lang="en-US" altLang="zh-CN" sz="1600" b="0" i="1" smtClean="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m:t>≤2</m:t>
                              </m:r>
                            </m:oMath>
                          </a14:m>
                          <a:endParaRPr lang="zh-CN" altLang="en-US" sz="1600" b="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4</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5</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1.25</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bl>
              </a:graphicData>
            </a:graphic>
          </p:graphicFrame>
        </mc:Choice>
        <mc:Fallback xmlns="">
          <p:graphicFrame>
            <p:nvGraphicFramePr>
              <p:cNvPr id="12" name="表格 96">
                <a:extLst>
                  <a:ext uri="{FF2B5EF4-FFF2-40B4-BE49-F238E27FC236}">
                    <a16:creationId xmlns:a16="http://schemas.microsoft.com/office/drawing/2014/main" id="{20E2D5D2-CB84-092F-D861-796CB9509078}"/>
                  </a:ext>
                </a:extLst>
              </p:cNvPr>
              <p:cNvGraphicFramePr>
                <a:graphicFrameLocks noGrp="1"/>
              </p:cNvGraphicFramePr>
              <p:nvPr>
                <p:extLst>
                  <p:ext uri="{D42A27DB-BD31-4B8C-83A1-F6EECF244321}">
                    <p14:modId xmlns:p14="http://schemas.microsoft.com/office/powerpoint/2010/main" val="2302136531"/>
                  </p:ext>
                </p:extLst>
              </p:nvPr>
            </p:nvGraphicFramePr>
            <p:xfrm>
              <a:off x="1623518" y="5232719"/>
              <a:ext cx="7257012" cy="1341120"/>
            </p:xfrm>
            <a:graphic>
              <a:graphicData uri="http://schemas.openxmlformats.org/drawingml/2006/table">
                <a:tbl>
                  <a:tblPr firstRow="1" bandRow="1">
                    <a:tableStyleId>{5C22544A-7EE6-4342-B048-85BDC9FD1C3A}</a:tableStyleId>
                  </a:tblPr>
                  <a:tblGrid>
                    <a:gridCol w="4804497">
                      <a:extLst>
                        <a:ext uri="{9D8B030D-6E8A-4147-A177-3AD203B41FA5}">
                          <a16:colId xmlns:a16="http://schemas.microsoft.com/office/drawing/2014/main" val="1847687865"/>
                        </a:ext>
                      </a:extLst>
                    </a:gridCol>
                    <a:gridCol w="635072">
                      <a:extLst>
                        <a:ext uri="{9D8B030D-6E8A-4147-A177-3AD203B41FA5}">
                          <a16:colId xmlns:a16="http://schemas.microsoft.com/office/drawing/2014/main" val="3506127757"/>
                        </a:ext>
                      </a:extLst>
                    </a:gridCol>
                    <a:gridCol w="976511">
                      <a:extLst>
                        <a:ext uri="{9D8B030D-6E8A-4147-A177-3AD203B41FA5}">
                          <a16:colId xmlns:a16="http://schemas.microsoft.com/office/drawing/2014/main" val="1975488000"/>
                        </a:ext>
                      </a:extLst>
                    </a:gridCol>
                    <a:gridCol w="840932">
                      <a:extLst>
                        <a:ext uri="{9D8B030D-6E8A-4147-A177-3AD203B41FA5}">
                          <a16:colId xmlns:a16="http://schemas.microsoft.com/office/drawing/2014/main" val="3028790256"/>
                        </a:ext>
                      </a:extLst>
                    </a:gridCol>
                  </a:tblGrid>
                  <a:tr h="335280">
                    <a:tc>
                      <a:txBody>
                        <a:bodyPr/>
                        <a:lstStyle/>
                        <a:p>
                          <a:pPr algn="ctr"/>
                          <a:r>
                            <a:rPr lang="en-US" altLang="zh-CN" sz="1600" dirty="0">
                              <a:solidFill>
                                <a:schemeClr val="tx1"/>
                              </a:solidFill>
                              <a:latin typeface="Linux Libertine" panose="02000503000000000000" pitchFamily="2" charset="0"/>
                              <a:cs typeface="Linux Libertine" panose="02000503000000000000" pitchFamily="2" charset="0"/>
                            </a:rPr>
                            <a:t>Property type</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zh-CN" sz="1600"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CI(</a:t>
                          </a:r>
                          <a:r>
                            <a:rPr kumimoji="1" lang="en-US" altLang="zh-CN" sz="1600" dirty="0">
                              <a:solidFill>
                                <a:schemeClr val="tx1"/>
                              </a:solidFill>
                              <a:latin typeface="Inconsolata" panose="020B0609030003000000" pitchFamily="49" charset="0"/>
                              <a:ea typeface="Linux Biolinum" panose="02000503000000000000" pitchFamily="2" charset="0"/>
                              <a:cs typeface="Linux Biolinum" panose="02000503000000000000" pitchFamily="2" charset="0"/>
                            </a:rPr>
                            <a:t>h</a:t>
                          </a:r>
                          <a:r>
                            <a:rPr kumimoji="1" lang="en-US" altLang="zh-CN" sz="1600"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CS(</a:t>
                          </a:r>
                          <a:r>
                            <a:rPr kumimoji="1" lang="en-US" altLang="zh-CN" sz="1600" dirty="0">
                              <a:solidFill>
                                <a:schemeClr val="tx1"/>
                              </a:solidFill>
                              <a:latin typeface="Inconsolata" panose="020B0609030003000000" pitchFamily="49" charset="0"/>
                              <a:ea typeface="Linux Biolinum" panose="02000503000000000000" pitchFamily="2" charset="0"/>
                              <a:cs typeface="Linux Biolinum" panose="02000503000000000000" pitchFamily="2" charset="0"/>
                            </a:rPr>
                            <a:t>h</a:t>
                          </a:r>
                          <a:r>
                            <a:rPr kumimoji="1" lang="en-US" altLang="zh-CN" sz="1600" dirty="0">
                              <a:solidFill>
                                <a:schemeClr val="tx1"/>
                              </a:solidFill>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600" dirty="0">
                            <a:solidFill>
                              <a:schemeClr val="tx1"/>
                            </a:solidFill>
                            <a:latin typeface="Linux Biolinum" panose="02000503000000000000" pitchFamily="2"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Ratio</a:t>
                          </a:r>
                          <a:endParaRPr kumimoji="1"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335280">
                    <a:tc>
                      <a:txBody>
                        <a:bodyPr/>
                        <a:lstStyle/>
                        <a:p>
                          <a:pPr algn="ctr"/>
                          <a:r>
                            <a:rPr kumimoji="1" lang="en-US" altLang="zh-CN" sz="1600" b="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count of reachable vertices</a:t>
                          </a:r>
                          <a:endParaRPr lang="zh-CN" altLang="en-US" sz="1600" b="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7</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8</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1.143</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335280">
                    <a:tc>
                      <a:txBody>
                        <a:bodyPr/>
                        <a:lstStyle/>
                        <a:p>
                          <a:pPr algn="ctr"/>
                          <a:r>
                            <a:rPr kumimoji="1" lang="en-US" altLang="zh-CN" sz="1600" b="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The average of shortest distance to reachable vertices</a:t>
                          </a:r>
                          <a:endParaRPr lang="zh-CN" altLang="en-US" sz="1600" b="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2.143</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0.933</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5057578"/>
                      </a:ext>
                    </a:extLst>
                  </a:tr>
                  <a:tr h="335280">
                    <a:tc>
                      <a:txBody>
                        <a:bodyPr/>
                        <a:lstStyle/>
                        <a:p>
                          <a:endParaRPr lang="zh-CN"/>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5"/>
                          <a:stretch>
                            <a:fillRect t="-319231" r="-51451" b="-23077"/>
                          </a:stretch>
                        </a:blip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4</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5</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1.25</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bl>
              </a:graphicData>
            </a:graphic>
          </p:graphicFrame>
        </mc:Fallback>
      </mc:AlternateContent>
      <p:cxnSp>
        <p:nvCxnSpPr>
          <p:cNvPr id="42" name="曲线连接符 41">
            <a:extLst>
              <a:ext uri="{FF2B5EF4-FFF2-40B4-BE49-F238E27FC236}">
                <a16:creationId xmlns:a16="http://schemas.microsoft.com/office/drawing/2014/main" id="{ADE1F83E-87F0-DD9F-9825-59C23E0D5A10}"/>
              </a:ext>
            </a:extLst>
          </p:cNvPr>
          <p:cNvCxnSpPr>
            <a:cxnSpLocks/>
          </p:cNvCxnSpPr>
          <p:nvPr/>
        </p:nvCxnSpPr>
        <p:spPr>
          <a:xfrm rot="10800000" flipH="1">
            <a:off x="1619576" y="4700816"/>
            <a:ext cx="283487" cy="1246644"/>
          </a:xfrm>
          <a:prstGeom prst="curvedConnector4">
            <a:avLst>
              <a:gd name="adj1" fmla="val -286716"/>
              <a:gd name="adj2" fmla="val 80637"/>
            </a:avLst>
          </a:prstGeom>
          <a:noFill/>
          <a:ln w="50800" cap="flat" cmpd="sng" algn="ctr">
            <a:solidFill>
              <a:schemeClr val="accent6"/>
            </a:solidFill>
            <a:prstDash val="solid"/>
            <a:miter lim="800000"/>
            <a:tailEnd type="triangle"/>
          </a:ln>
          <a:effectLst/>
        </p:spPr>
      </p:cxnSp>
      <p:sp>
        <p:nvSpPr>
          <p:cNvPr id="44" name="圆角矩形 43">
            <a:extLst>
              <a:ext uri="{FF2B5EF4-FFF2-40B4-BE49-F238E27FC236}">
                <a16:creationId xmlns:a16="http://schemas.microsoft.com/office/drawing/2014/main" id="{5C9BEE4D-00F7-750E-97CB-D0FC7AAAD75C}"/>
              </a:ext>
            </a:extLst>
          </p:cNvPr>
          <p:cNvSpPr/>
          <p:nvPr/>
        </p:nvSpPr>
        <p:spPr>
          <a:xfrm>
            <a:off x="9245349" y="5298365"/>
            <a:ext cx="2108451" cy="1275476"/>
          </a:xfrm>
          <a:prstGeom prst="roundRect">
            <a:avLst/>
          </a:prstGeom>
          <a:noFill/>
          <a:ln w="571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0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More</a:t>
            </a:r>
            <a:r>
              <a:rPr kumimoji="1" lang="en-US" altLang="zh-CN" sz="20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property types used in experiments and in practical</a:t>
            </a:r>
            <a:endParaRPr kumimoji="1" lang="zh-CN" altLang="en-US" sz="2000" dirty="0">
              <a:solidFill>
                <a:schemeClr val="tx1"/>
              </a:solidFill>
              <a:latin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5999323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D027E5-9F93-862C-F6C5-79CEC3EAC2C7}"/>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Research</a:t>
            </a:r>
            <a:r>
              <a:rPr kumimoji="1" lang="zh-CN" altLang="en-US" b="1" dirty="0">
                <a:latin typeface="Linux Biolinum" panose="02000503000000000000" pitchFamily="2" charset="0"/>
                <a:ea typeface="Linux Biolinum" panose="02000503000000000000" pitchFamily="2" charset="0"/>
                <a:cs typeface="Linux Biolinum" panose="02000503000000000000" pitchFamily="2" charset="0"/>
              </a:rPr>
              <a:t> </a:t>
            </a:r>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Questions</a:t>
            </a:r>
            <a:endParaRPr kumimoji="1" lang="zh-CN" altLang="en-US" dirty="0">
              <a:latin typeface="LINUX BIOLINUM CAPITALS" panose="02000503000000000000" pitchFamily="2" charset="0"/>
              <a:cs typeface="LINUX BIOLINUM CAPITALS" panose="02000503000000000000" pitchFamily="2" charset="0"/>
            </a:endParaRPr>
          </a:p>
        </p:txBody>
      </p:sp>
      <p:sp>
        <p:nvSpPr>
          <p:cNvPr id="75" name="文本框 74">
            <a:extLst>
              <a:ext uri="{FF2B5EF4-FFF2-40B4-BE49-F238E27FC236}">
                <a16:creationId xmlns:a16="http://schemas.microsoft.com/office/drawing/2014/main" id="{866F5E2F-1F56-A188-B17C-23194E67CFA8}"/>
              </a:ext>
            </a:extLst>
          </p:cNvPr>
          <p:cNvSpPr txBox="1"/>
          <p:nvPr/>
        </p:nvSpPr>
        <p:spPr>
          <a:xfrm>
            <a:off x="838200" y="1526073"/>
            <a:ext cx="10515600" cy="4524315"/>
          </a:xfrm>
          <a:prstGeom prst="rect">
            <a:avLst/>
          </a:prstGeom>
          <a:noFill/>
        </p:spPr>
        <p:txBody>
          <a:bodyPr wrap="square">
            <a:spAutoFit/>
          </a:bodyPr>
          <a:lstStyle/>
          <a:p>
            <a:pPr marL="342900" indent="-342900">
              <a:buFont typeface="Arial" panose="020B0604020202020204" pitchFamily="34" charset="0"/>
              <a:buChar char="•"/>
            </a:pPr>
            <a:r>
              <a:rPr kumimoji="1" lang="en-US" altLang="zh-CN" sz="24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RQ1. </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How </a:t>
            </a:r>
            <a:r>
              <a:rPr kumimoji="1" lang="en-US" altLang="zh-CN" sz="24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eﬀective</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is </a:t>
            </a:r>
            <a:r>
              <a:rPr kumimoji="1" lang="en-US" altLang="zh-CN" sz="2400" dirty="0">
                <a:solidFill>
                  <a:schemeClr val="tx1"/>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at optimization for generalization ability of Bayesian program analysis?</a:t>
            </a:r>
          </a:p>
          <a:p>
            <a:pPr marL="342900" indent="-342900">
              <a:buFont typeface="Arial" panose="020B0604020202020204" pitchFamily="34" charset="0"/>
              <a:buChar char="•"/>
            </a:pPr>
            <a:r>
              <a:rPr kumimoji="1" lang="en-US" altLang="zh-CN" sz="24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RQ2. </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How </a:t>
            </a:r>
            <a:r>
              <a:rPr kumimoji="1" lang="en-US" altLang="zh-CN" sz="24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sensitive</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is </a:t>
            </a:r>
            <a:r>
              <a:rPr kumimoji="1" lang="en-US" altLang="zh-CN" sz="2400" dirty="0">
                <a:solidFill>
                  <a:schemeClr val="tx1"/>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to the hyper-parameter and training benchmarks?</a:t>
            </a:r>
          </a:p>
          <a:p>
            <a:pPr marL="342900" indent="-342900">
              <a:buFont typeface="Arial" panose="020B0604020202020204" pitchFamily="34" charset="0"/>
              <a:buChar char="•"/>
            </a:pPr>
            <a:r>
              <a:rPr kumimoji="1" lang="en-US" altLang="zh-CN" sz="24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RQ3. </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Is it </a:t>
            </a:r>
            <a:r>
              <a:rPr kumimoji="1" lang="en-US" altLang="zh-CN" sz="24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necessary</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to calculate the derivation graph after an overall refinement to characterize abstraction points?</a:t>
            </a:r>
          </a:p>
          <a:p>
            <a:pPr marL="342900" indent="-342900">
              <a:buFont typeface="Arial" panose="020B0604020202020204" pitchFamily="34" charset="0"/>
              <a:buChar char="•"/>
            </a:pPr>
            <a:r>
              <a:rPr kumimoji="1" lang="en-US" altLang="zh-CN" sz="24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RQ4. </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How </a:t>
            </a:r>
            <a:r>
              <a:rPr kumimoji="1" lang="en-US" altLang="zh-CN" sz="24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scalable</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is Bayesian program analysis using the abstraction selected by </a:t>
            </a:r>
            <a:r>
              <a:rPr kumimoji="1" lang="en-US" altLang="zh-CN" sz="2400" dirty="0">
                <a:solidFill>
                  <a:schemeClr val="tx1"/>
                </a:solidFill>
                <a:latin typeface="LINUX LIBERTINE CAPITALS" panose="02000503000000000000" pitchFamily="2" charset="0"/>
                <a:ea typeface="LINUX LIBERTINE CAPITALS" panose="02000503000000000000" pitchFamily="2" charset="0"/>
                <a:cs typeface="LINUX LIBERTINE CAPITALS" panose="02000503000000000000" pitchFamily="2" charset="0"/>
              </a:rPr>
              <a:t>BinGraph</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p>
          <a:p>
            <a:pPr marL="342900" indent="-342900">
              <a:buFont typeface="Arial" panose="020B0604020202020204" pitchFamily="34" charset="0"/>
              <a:buChar char="•"/>
            </a:pPr>
            <a:r>
              <a:rPr kumimoji="1" lang="en-US" altLang="zh-CN" sz="24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RQ5. </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Can an existing abstraction selection approach for conventional program analyses replace our approach? Does an abstraction with </a:t>
            </a:r>
            <a:r>
              <a:rPr kumimoji="1" lang="en-US" altLang="zh-CN" sz="2400" b="1"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 good balance of precision/scalability in a conventional analysis</a:t>
            </a:r>
            <a:r>
              <a:rPr kumimoji="1" lang="en-US" altLang="zh-CN" sz="24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 happen to be one with good generalization in its Bayesian counterpart?</a:t>
            </a:r>
          </a:p>
        </p:txBody>
      </p:sp>
      <p:sp>
        <p:nvSpPr>
          <p:cNvPr id="5" name="灯片编号占位符 4">
            <a:extLst>
              <a:ext uri="{FF2B5EF4-FFF2-40B4-BE49-F238E27FC236}">
                <a16:creationId xmlns:a16="http://schemas.microsoft.com/office/drawing/2014/main" id="{26F900C8-267E-C1C2-A2EE-9202AC15F10F}"/>
              </a:ext>
            </a:extLst>
          </p:cNvPr>
          <p:cNvSpPr>
            <a:spLocks noGrp="1"/>
          </p:cNvSpPr>
          <p:nvPr>
            <p:ph type="sldNum" sz="quarter" idx="4"/>
          </p:nvPr>
        </p:nvSpPr>
        <p:spPr/>
        <p:txBody>
          <a:bodyPr/>
          <a:lstStyle/>
          <a:p>
            <a:fld id="{94702B7C-F565-1C47-90E3-321BD985AFCD}" type="slidenum">
              <a:rPr kumimoji="1" lang="zh-CN" altLang="en-US" smtClean="0"/>
              <a:pPr/>
              <a:t>49</a:t>
            </a:fld>
            <a:endParaRPr kumimoji="1" lang="zh-CN" altLang="en-US" dirty="0"/>
          </a:p>
        </p:txBody>
      </p:sp>
    </p:spTree>
    <p:extLst>
      <p:ext uri="{BB962C8B-B14F-4D97-AF65-F5344CB8AC3E}">
        <p14:creationId xmlns:p14="http://schemas.microsoft.com/office/powerpoint/2010/main" val="4003603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6D3DB-844F-4937-610E-227882640A12}"/>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A Motivating Example</a:t>
            </a:r>
            <a:endParaRPr kumimoji="1" lang="zh-CN" altLang="en-US" dirty="0"/>
          </a:p>
        </p:txBody>
      </p:sp>
      <p:sp>
        <p:nvSpPr>
          <p:cNvPr id="3" name="内容占位符 2">
            <a:extLst>
              <a:ext uri="{FF2B5EF4-FFF2-40B4-BE49-F238E27FC236}">
                <a16:creationId xmlns:a16="http://schemas.microsoft.com/office/drawing/2014/main" id="{548443E5-5579-625D-17C4-1D3FD5F60F8C}"/>
              </a:ext>
            </a:extLst>
          </p:cNvPr>
          <p:cNvSpPr>
            <a:spLocks noGrp="1"/>
          </p:cNvSpPr>
          <p:nvPr>
            <p:ph idx="1"/>
          </p:nvPr>
        </p:nvSpPr>
        <p:spPr>
          <a:xfrm>
            <a:off x="435009" y="1435014"/>
            <a:ext cx="3401250" cy="5422986"/>
          </a:xfrm>
        </p:spPr>
        <p:txBody>
          <a:bodyPr>
            <a:normAutofit fontScale="92500" lnSpcReduction="20000"/>
          </a:bodyPr>
          <a:lstStyle/>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B[10] = {0}</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f(){</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 = input1()</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1 &lt; x &lt; 5</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x1 = x</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x2 = x1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B[h(x2)] = 1 </a:t>
            </a:r>
            <a:r>
              <a:rPr kumimoji="1" lang="en-US" altLang="zh-CN" sz="1800" dirty="0">
                <a:solidFill>
                  <a:srgbClr val="1A1AFF"/>
                </a:solidFill>
                <a:latin typeface="Inconsolata" panose="020B0609030003000000" pitchFamily="49" charset="0"/>
                <a:cs typeface="Consolas" panose="020B0609020204030204" pitchFamily="49" charset="0"/>
              </a:rPr>
              <a:t>// A1 false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y = input2()</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y &lt; 0</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y1 = y</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B[g(y1)] = 2 </a:t>
            </a:r>
            <a:r>
              <a:rPr kumimoji="1" lang="en-US" altLang="zh-CN" sz="1800" dirty="0">
                <a:solidFill>
                  <a:srgbClr val="1A1AFF"/>
                </a:solidFill>
                <a:latin typeface="Inconsolata" panose="020B0609030003000000" pitchFamily="49" charset="0"/>
                <a:cs typeface="Consolas" panose="020B0609020204030204" pitchFamily="49" charset="0"/>
              </a:rPr>
              <a:t>// A2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g2(){</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 = input3() </a:t>
            </a:r>
            <a:r>
              <a:rPr kumimoji="1" lang="en-US" altLang="zh-CN" sz="1800" dirty="0">
                <a:solidFill>
                  <a:srgbClr val="1A1AFF"/>
                </a:solidFill>
                <a:latin typeface="Inconsolata" panose="020B0609030003000000" pitchFamily="49" charset="0"/>
                <a:cs typeface="Consolas" panose="020B0609020204030204" pitchFamily="49" charset="0"/>
              </a:rPr>
              <a:t>// z &lt;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B[g(z)] = 3  </a:t>
            </a:r>
            <a:r>
              <a:rPr kumimoji="1" lang="en-US" altLang="zh-CN" sz="1800" dirty="0">
                <a:solidFill>
                  <a:srgbClr val="1A1AFF"/>
                </a:solidFill>
                <a:latin typeface="Inconsolata" panose="020B0609030003000000" pitchFamily="49" charset="0"/>
                <a:cs typeface="Consolas" panose="020B0609020204030204" pitchFamily="49" charset="0"/>
              </a:rPr>
              <a:t>// A3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h(</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h(j){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j }</a:t>
            </a:r>
          </a:p>
        </p:txBody>
      </p:sp>
      <p:cxnSp>
        <p:nvCxnSpPr>
          <p:cNvPr id="111" name="直接箭头连接符 120">
            <a:extLst>
              <a:ext uri="{FF2B5EF4-FFF2-40B4-BE49-F238E27FC236}">
                <a16:creationId xmlns:a16="http://schemas.microsoft.com/office/drawing/2014/main" id="{8FE0B843-AEFD-3D1A-0617-42276343ECCF}"/>
              </a:ext>
            </a:extLst>
          </p:cNvPr>
          <p:cNvCxnSpPr>
            <a:cxnSpLocks/>
          </p:cNvCxnSpPr>
          <p:nvPr/>
        </p:nvCxnSpPr>
        <p:spPr>
          <a:xfrm>
            <a:off x="5766299" y="5781591"/>
            <a:ext cx="384148" cy="0"/>
          </a:xfrm>
          <a:prstGeom prst="straightConnector1">
            <a:avLst/>
          </a:prstGeom>
          <a:noFill/>
          <a:ln w="50800" cap="flat" cmpd="sng" algn="ctr">
            <a:solidFill>
              <a:schemeClr val="accent6"/>
            </a:solidFill>
            <a:prstDash val="solid"/>
            <a:miter lim="800000"/>
            <a:tailEnd type="triangle"/>
          </a:ln>
          <a:effectLst/>
        </p:spPr>
      </p:cxnSp>
      <p:cxnSp>
        <p:nvCxnSpPr>
          <p:cNvPr id="117" name="直线连接符 116">
            <a:extLst>
              <a:ext uri="{FF2B5EF4-FFF2-40B4-BE49-F238E27FC236}">
                <a16:creationId xmlns:a16="http://schemas.microsoft.com/office/drawing/2014/main" id="{0BF7FD79-D62C-862A-09CA-AE212A8BC051}"/>
              </a:ext>
            </a:extLst>
          </p:cNvPr>
          <p:cNvCxnSpPr>
            <a:cxnSpLocks/>
          </p:cNvCxnSpPr>
          <p:nvPr/>
        </p:nvCxnSpPr>
        <p:spPr>
          <a:xfrm>
            <a:off x="3864501" y="1338309"/>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0EC4C99C-6980-8D06-FEEC-839C91D33BCD}"/>
              </a:ext>
            </a:extLst>
          </p:cNvPr>
          <p:cNvSpPr>
            <a:spLocks noGrp="1"/>
          </p:cNvSpPr>
          <p:nvPr>
            <p:ph type="sldNum" sz="quarter" idx="4"/>
          </p:nvPr>
        </p:nvSpPr>
        <p:spPr/>
        <p:txBody>
          <a:bodyPr/>
          <a:lstStyle/>
          <a:p>
            <a:fld id="{94702B7C-F565-1C47-90E3-321BD985AFCD}" type="slidenum">
              <a:rPr kumimoji="1" lang="zh-CN" altLang="en-US" smtClean="0"/>
              <a:pPr/>
              <a:t>5</a:t>
            </a:fld>
            <a:endParaRPr kumimoji="1" lang="zh-CN" altLang="en-US" dirty="0"/>
          </a:p>
        </p:txBody>
      </p:sp>
      <p:cxnSp>
        <p:nvCxnSpPr>
          <p:cNvPr id="4" name="直线连接符 3">
            <a:extLst>
              <a:ext uri="{FF2B5EF4-FFF2-40B4-BE49-F238E27FC236}">
                <a16:creationId xmlns:a16="http://schemas.microsoft.com/office/drawing/2014/main" id="{C4D82387-E48A-A3A7-6A03-166EBFBA6657}"/>
              </a:ext>
            </a:extLst>
          </p:cNvPr>
          <p:cNvCxnSpPr>
            <a:cxnSpLocks/>
          </p:cNvCxnSpPr>
          <p:nvPr/>
        </p:nvCxnSpPr>
        <p:spPr>
          <a:xfrm>
            <a:off x="7932839" y="1338308"/>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116" name="文本框 115">
            <a:extLst>
              <a:ext uri="{FF2B5EF4-FFF2-40B4-BE49-F238E27FC236}">
                <a16:creationId xmlns:a16="http://schemas.microsoft.com/office/drawing/2014/main" id="{B8F392FB-A469-02DF-6C13-8C2015E57C7C}"/>
              </a:ext>
            </a:extLst>
          </p:cNvPr>
          <p:cNvSpPr txBox="1"/>
          <p:nvPr/>
        </p:nvSpPr>
        <p:spPr>
          <a:xfrm>
            <a:off x="8117401"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graphicFrame>
        <p:nvGraphicFramePr>
          <p:cNvPr id="118" name="表格 96">
            <a:extLst>
              <a:ext uri="{FF2B5EF4-FFF2-40B4-BE49-F238E27FC236}">
                <a16:creationId xmlns:a16="http://schemas.microsoft.com/office/drawing/2014/main" id="{369A3FD5-181C-5629-AD50-84B3915B5CDD}"/>
              </a:ext>
            </a:extLst>
          </p:cNvPr>
          <p:cNvGraphicFramePr>
            <a:graphicFrameLocks noGrp="1"/>
          </p:cNvGraphicFramePr>
          <p:nvPr>
            <p:extLst>
              <p:ext uri="{D42A27DB-BD31-4B8C-83A1-F6EECF244321}">
                <p14:modId xmlns:p14="http://schemas.microsoft.com/office/powerpoint/2010/main" val="1176538879"/>
              </p:ext>
            </p:extLst>
          </p:nvPr>
        </p:nvGraphicFramePr>
        <p:xfrm>
          <a:off x="8134137"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0.659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0.659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691797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bl>
          </a:graphicData>
        </a:graphic>
      </p:graphicFrame>
      <p:cxnSp>
        <p:nvCxnSpPr>
          <p:cNvPr id="119" name="直接箭头连接符 120">
            <a:extLst>
              <a:ext uri="{FF2B5EF4-FFF2-40B4-BE49-F238E27FC236}">
                <a16:creationId xmlns:a16="http://schemas.microsoft.com/office/drawing/2014/main" id="{642722BA-B676-487F-5173-54D3BF990AE3}"/>
              </a:ext>
            </a:extLst>
          </p:cNvPr>
          <p:cNvCxnSpPr>
            <a:cxnSpLocks/>
          </p:cNvCxnSpPr>
          <p:nvPr/>
        </p:nvCxnSpPr>
        <p:spPr>
          <a:xfrm>
            <a:off x="9726662" y="5781591"/>
            <a:ext cx="384148" cy="0"/>
          </a:xfrm>
          <a:prstGeom prst="straightConnector1">
            <a:avLst/>
          </a:prstGeom>
          <a:noFill/>
          <a:ln w="50800" cap="flat" cmpd="sng" algn="ctr">
            <a:solidFill>
              <a:schemeClr val="accent6"/>
            </a:solidFill>
            <a:prstDash val="solid"/>
            <a:miter lim="800000"/>
            <a:tailEnd type="triangle"/>
          </a:ln>
          <a:effectLst/>
        </p:spPr>
      </p:cxnSp>
      <p:sp>
        <p:nvSpPr>
          <p:cNvPr id="121" name="圆角矩形 120">
            <a:extLst>
              <a:ext uri="{FF2B5EF4-FFF2-40B4-BE49-F238E27FC236}">
                <a16:creationId xmlns:a16="http://schemas.microsoft.com/office/drawing/2014/main" id="{142449E7-FF01-A620-9BB9-2DBFCFEBA898}"/>
              </a:ext>
            </a:extLst>
          </p:cNvPr>
          <p:cNvSpPr/>
          <p:nvPr/>
        </p:nvSpPr>
        <p:spPr>
          <a:xfrm>
            <a:off x="9355174" y="139993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1-CFA</a:t>
            </a:r>
            <a:endParaRPr kumimoji="1" lang="zh-CN" altLang="en-US" b="1" dirty="0">
              <a:solidFill>
                <a:schemeClr val="bg1"/>
              </a:solidFill>
              <a:latin typeface="Inconsolata" panose="020B0609030003000000" pitchFamily="49" charset="0"/>
            </a:endParaRPr>
          </a:p>
        </p:txBody>
      </p:sp>
      <p:sp>
        <p:nvSpPr>
          <p:cNvPr id="122" name="文本框 121">
            <a:extLst>
              <a:ext uri="{FF2B5EF4-FFF2-40B4-BE49-F238E27FC236}">
                <a16:creationId xmlns:a16="http://schemas.microsoft.com/office/drawing/2014/main" id="{942D3602-350D-2106-19EC-F18E0B5BDA29}"/>
              </a:ext>
            </a:extLst>
          </p:cNvPr>
          <p:cNvSpPr txBox="1"/>
          <p:nvPr/>
        </p:nvSpPr>
        <p:spPr>
          <a:xfrm>
            <a:off x="9342622"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23" name="文本框 122">
            <a:extLst>
              <a:ext uri="{FF2B5EF4-FFF2-40B4-BE49-F238E27FC236}">
                <a16:creationId xmlns:a16="http://schemas.microsoft.com/office/drawing/2014/main" id="{D532742F-2B3B-3452-02F1-7959636A4B8E}"/>
              </a:ext>
            </a:extLst>
          </p:cNvPr>
          <p:cNvSpPr txBox="1"/>
          <p:nvPr/>
        </p:nvSpPr>
        <p:spPr>
          <a:xfrm>
            <a:off x="10567843"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24" name="文本框 123">
            <a:extLst>
              <a:ext uri="{FF2B5EF4-FFF2-40B4-BE49-F238E27FC236}">
                <a16:creationId xmlns:a16="http://schemas.microsoft.com/office/drawing/2014/main" id="{CA592E23-1A02-D8DF-78A2-AB1ECC53CF25}"/>
              </a:ext>
            </a:extLst>
          </p:cNvPr>
          <p:cNvSpPr txBox="1"/>
          <p:nvPr/>
        </p:nvSpPr>
        <p:spPr>
          <a:xfrm>
            <a:off x="8117401"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125" name="文本框 124">
            <a:extLst>
              <a:ext uri="{FF2B5EF4-FFF2-40B4-BE49-F238E27FC236}">
                <a16:creationId xmlns:a16="http://schemas.microsoft.com/office/drawing/2014/main" id="{A457C67A-16A7-A7CF-A1E8-E3EC25D4945D}"/>
              </a:ext>
            </a:extLst>
          </p:cNvPr>
          <p:cNvSpPr txBox="1"/>
          <p:nvPr/>
        </p:nvSpPr>
        <p:spPr>
          <a:xfrm>
            <a:off x="8125750" y="2934430"/>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126" name="文本框 125">
            <a:extLst>
              <a:ext uri="{FF2B5EF4-FFF2-40B4-BE49-F238E27FC236}">
                <a16:creationId xmlns:a16="http://schemas.microsoft.com/office/drawing/2014/main" id="{BDE2F347-63A8-0991-840E-0F215167FE78}"/>
              </a:ext>
            </a:extLst>
          </p:cNvPr>
          <p:cNvSpPr txBox="1"/>
          <p:nvPr/>
        </p:nvSpPr>
        <p:spPr>
          <a:xfrm>
            <a:off x="10567843" y="2937722"/>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g2</a:t>
            </a:r>
            <a:r>
              <a:rPr lang="en-US" altLang="zh-CN" sz="1700" dirty="0"/>
              <a:t>)</a:t>
            </a:r>
            <a:endParaRPr lang="zh-CN" altLang="en-US" sz="1700" dirty="0"/>
          </a:p>
        </p:txBody>
      </p:sp>
      <p:sp>
        <p:nvSpPr>
          <p:cNvPr id="127" name="文本框 126">
            <a:extLst>
              <a:ext uri="{FF2B5EF4-FFF2-40B4-BE49-F238E27FC236}">
                <a16:creationId xmlns:a16="http://schemas.microsoft.com/office/drawing/2014/main" id="{2D3C41DB-9D2C-1ADC-D791-EF73A0D94BEE}"/>
              </a:ext>
            </a:extLst>
          </p:cNvPr>
          <p:cNvSpPr txBox="1"/>
          <p:nvPr/>
        </p:nvSpPr>
        <p:spPr>
          <a:xfrm>
            <a:off x="8126592" y="3455567"/>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f</a:t>
            </a:r>
            <a:r>
              <a:rPr lang="en-US" altLang="zh-CN" sz="1700" dirty="0"/>
              <a:t>)</a:t>
            </a:r>
            <a:endParaRPr lang="zh-CN" altLang="en-US" sz="1700" dirty="0"/>
          </a:p>
        </p:txBody>
      </p:sp>
      <p:sp>
        <p:nvSpPr>
          <p:cNvPr id="128" name="文本框 127">
            <a:extLst>
              <a:ext uri="{FF2B5EF4-FFF2-40B4-BE49-F238E27FC236}">
                <a16:creationId xmlns:a16="http://schemas.microsoft.com/office/drawing/2014/main" id="{A9E4F587-8CF4-167B-8112-A380CF78E42E}"/>
              </a:ext>
            </a:extLst>
          </p:cNvPr>
          <p:cNvSpPr txBox="1"/>
          <p:nvPr/>
        </p:nvSpPr>
        <p:spPr>
          <a:xfrm>
            <a:off x="8125750"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129" name="文本框 128">
            <a:extLst>
              <a:ext uri="{FF2B5EF4-FFF2-40B4-BE49-F238E27FC236}">
                <a16:creationId xmlns:a16="http://schemas.microsoft.com/office/drawing/2014/main" id="{1F4D9EF6-540F-D1F7-13B7-58B02940844D}"/>
              </a:ext>
            </a:extLst>
          </p:cNvPr>
          <p:cNvSpPr txBox="1"/>
          <p:nvPr/>
        </p:nvSpPr>
        <p:spPr>
          <a:xfrm>
            <a:off x="9347097"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130" name="文本框 129">
            <a:extLst>
              <a:ext uri="{FF2B5EF4-FFF2-40B4-BE49-F238E27FC236}">
                <a16:creationId xmlns:a16="http://schemas.microsoft.com/office/drawing/2014/main" id="{8E522393-3F13-BA17-AB55-2222D12CD305}"/>
              </a:ext>
            </a:extLst>
          </p:cNvPr>
          <p:cNvSpPr txBox="1"/>
          <p:nvPr/>
        </p:nvSpPr>
        <p:spPr>
          <a:xfrm>
            <a:off x="9345771"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131" name="文本框 130">
            <a:extLst>
              <a:ext uri="{FF2B5EF4-FFF2-40B4-BE49-F238E27FC236}">
                <a16:creationId xmlns:a16="http://schemas.microsoft.com/office/drawing/2014/main" id="{16777EF9-771D-4FCC-9C45-0DE521AE536B}"/>
              </a:ext>
            </a:extLst>
          </p:cNvPr>
          <p:cNvSpPr txBox="1"/>
          <p:nvPr/>
        </p:nvSpPr>
        <p:spPr>
          <a:xfrm>
            <a:off x="10571366"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132" name="直线箭头连接符 131">
            <a:extLst>
              <a:ext uri="{FF2B5EF4-FFF2-40B4-BE49-F238E27FC236}">
                <a16:creationId xmlns:a16="http://schemas.microsoft.com/office/drawing/2014/main" id="{ECA0DDB5-B4B0-59F9-A407-4FEE44D898E6}"/>
              </a:ext>
            </a:extLst>
          </p:cNvPr>
          <p:cNvCxnSpPr>
            <a:cxnSpLocks/>
            <a:stCxn id="116" idx="2"/>
            <a:endCxn id="124" idx="0"/>
          </p:cNvCxnSpPr>
          <p:nvPr/>
        </p:nvCxnSpPr>
        <p:spPr>
          <a:xfrm>
            <a:off x="8673601"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a:extLst>
              <a:ext uri="{FF2B5EF4-FFF2-40B4-BE49-F238E27FC236}">
                <a16:creationId xmlns:a16="http://schemas.microsoft.com/office/drawing/2014/main" id="{F650F044-5F57-D312-8451-FAE06843F39F}"/>
              </a:ext>
            </a:extLst>
          </p:cNvPr>
          <p:cNvCxnSpPr>
            <a:cxnSpLocks/>
            <a:stCxn id="124" idx="2"/>
            <a:endCxn id="125" idx="0"/>
          </p:cNvCxnSpPr>
          <p:nvPr/>
        </p:nvCxnSpPr>
        <p:spPr>
          <a:xfrm>
            <a:off x="8673601" y="2767236"/>
            <a:ext cx="83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线箭头连接符 133">
            <a:extLst>
              <a:ext uri="{FF2B5EF4-FFF2-40B4-BE49-F238E27FC236}">
                <a16:creationId xmlns:a16="http://schemas.microsoft.com/office/drawing/2014/main" id="{FD559BF3-6CDC-9F7F-F858-1A6E43A95572}"/>
              </a:ext>
            </a:extLst>
          </p:cNvPr>
          <p:cNvCxnSpPr>
            <a:cxnSpLocks/>
            <a:stCxn id="125" idx="2"/>
            <a:endCxn id="127" idx="0"/>
          </p:cNvCxnSpPr>
          <p:nvPr/>
        </p:nvCxnSpPr>
        <p:spPr>
          <a:xfrm>
            <a:off x="8681950" y="3288373"/>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a:extLst>
              <a:ext uri="{FF2B5EF4-FFF2-40B4-BE49-F238E27FC236}">
                <a16:creationId xmlns:a16="http://schemas.microsoft.com/office/drawing/2014/main" id="{9026FCB2-E0D8-6ECB-6D37-1ED69F5DB0F7}"/>
              </a:ext>
            </a:extLst>
          </p:cNvPr>
          <p:cNvCxnSpPr>
            <a:cxnSpLocks/>
            <a:stCxn id="127" idx="2"/>
            <a:endCxn id="128" idx="0"/>
          </p:cNvCxnSpPr>
          <p:nvPr/>
        </p:nvCxnSpPr>
        <p:spPr>
          <a:xfrm flipH="1">
            <a:off x="8681950" y="3809510"/>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线箭头连接符 135">
            <a:extLst>
              <a:ext uri="{FF2B5EF4-FFF2-40B4-BE49-F238E27FC236}">
                <a16:creationId xmlns:a16="http://schemas.microsoft.com/office/drawing/2014/main" id="{45D97DCB-8D74-9FAF-FFFE-8D5250A735BB}"/>
              </a:ext>
            </a:extLst>
          </p:cNvPr>
          <p:cNvCxnSpPr>
            <a:cxnSpLocks/>
            <a:stCxn id="144" idx="2"/>
            <a:endCxn id="129" idx="0"/>
          </p:cNvCxnSpPr>
          <p:nvPr/>
        </p:nvCxnSpPr>
        <p:spPr>
          <a:xfrm flipH="1">
            <a:off x="9903297" y="3811156"/>
            <a:ext cx="1226659"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a:extLst>
              <a:ext uri="{FF2B5EF4-FFF2-40B4-BE49-F238E27FC236}">
                <a16:creationId xmlns:a16="http://schemas.microsoft.com/office/drawing/2014/main" id="{A4AF8550-D6CE-9DCD-EF3A-F4FB54FC720E}"/>
              </a:ext>
            </a:extLst>
          </p:cNvPr>
          <p:cNvCxnSpPr>
            <a:cxnSpLocks/>
            <a:stCxn id="144" idx="2"/>
            <a:endCxn id="131" idx="0"/>
          </p:cNvCxnSpPr>
          <p:nvPr/>
        </p:nvCxnSpPr>
        <p:spPr>
          <a:xfrm flipH="1">
            <a:off x="11127566" y="3811156"/>
            <a:ext cx="2390"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线箭头连接符 137">
            <a:extLst>
              <a:ext uri="{FF2B5EF4-FFF2-40B4-BE49-F238E27FC236}">
                <a16:creationId xmlns:a16="http://schemas.microsoft.com/office/drawing/2014/main" id="{171FD4FE-0F1B-A31D-5D91-1F5096CB34C4}"/>
              </a:ext>
            </a:extLst>
          </p:cNvPr>
          <p:cNvCxnSpPr>
            <a:cxnSpLocks/>
            <a:stCxn id="122" idx="2"/>
            <a:endCxn id="130" idx="0"/>
          </p:cNvCxnSpPr>
          <p:nvPr/>
        </p:nvCxnSpPr>
        <p:spPr>
          <a:xfrm>
            <a:off x="9898822" y="2246099"/>
            <a:ext cx="31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a:extLst>
              <a:ext uri="{FF2B5EF4-FFF2-40B4-BE49-F238E27FC236}">
                <a16:creationId xmlns:a16="http://schemas.microsoft.com/office/drawing/2014/main" id="{7FC73A48-477C-67F9-9F2E-6470556F2316}"/>
              </a:ext>
            </a:extLst>
          </p:cNvPr>
          <p:cNvCxnSpPr>
            <a:cxnSpLocks/>
            <a:stCxn id="123" idx="2"/>
            <a:endCxn id="126" idx="0"/>
          </p:cNvCxnSpPr>
          <p:nvPr/>
        </p:nvCxnSpPr>
        <p:spPr>
          <a:xfrm>
            <a:off x="11124043"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线箭头连接符 139">
            <a:extLst>
              <a:ext uri="{FF2B5EF4-FFF2-40B4-BE49-F238E27FC236}">
                <a16:creationId xmlns:a16="http://schemas.microsoft.com/office/drawing/2014/main" id="{2EF30854-615F-CD2E-E777-B4F41B13687D}"/>
              </a:ext>
            </a:extLst>
          </p:cNvPr>
          <p:cNvCxnSpPr>
            <a:cxnSpLocks/>
            <a:stCxn id="130" idx="2"/>
            <a:endCxn id="143" idx="0"/>
          </p:cNvCxnSpPr>
          <p:nvPr/>
        </p:nvCxnSpPr>
        <p:spPr>
          <a:xfrm flipH="1">
            <a:off x="9898822" y="2767236"/>
            <a:ext cx="3149" cy="1737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a:extLst>
              <a:ext uri="{FF2B5EF4-FFF2-40B4-BE49-F238E27FC236}">
                <a16:creationId xmlns:a16="http://schemas.microsoft.com/office/drawing/2014/main" id="{2A7B884F-79D5-DF9A-496B-7D195644D315}"/>
              </a:ext>
            </a:extLst>
          </p:cNvPr>
          <p:cNvCxnSpPr>
            <a:cxnSpLocks/>
            <a:stCxn id="126" idx="2"/>
            <a:endCxn id="144" idx="0"/>
          </p:cNvCxnSpPr>
          <p:nvPr/>
        </p:nvCxnSpPr>
        <p:spPr>
          <a:xfrm>
            <a:off x="11124043" y="3291665"/>
            <a:ext cx="5913"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2" name="表格 96">
            <a:extLst>
              <a:ext uri="{FF2B5EF4-FFF2-40B4-BE49-F238E27FC236}">
                <a16:creationId xmlns:a16="http://schemas.microsoft.com/office/drawing/2014/main" id="{2F6CDD12-5844-AD52-6E36-5BC8EBA7AA8F}"/>
              </a:ext>
            </a:extLst>
          </p:cNvPr>
          <p:cNvGraphicFramePr>
            <a:graphicFrameLocks noGrp="1"/>
          </p:cNvGraphicFramePr>
          <p:nvPr>
            <p:extLst>
              <p:ext uri="{D42A27DB-BD31-4B8C-83A1-F6EECF244321}">
                <p14:modId xmlns:p14="http://schemas.microsoft.com/office/powerpoint/2010/main" val="3844726170"/>
              </p:ext>
            </p:extLst>
          </p:nvPr>
        </p:nvGraphicFramePr>
        <p:xfrm>
          <a:off x="10153167"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ea typeface="Linux Libertine" panose="02000503000000000000" pitchFamily="2" charset="0"/>
                          <a:cs typeface="Linux Libertine" panose="02000503000000000000" pitchFamily="2" charset="0"/>
                        </a:rPr>
                        <a:t>A2</a:t>
                      </a:r>
                      <a:endParaRPr lang="zh-CN" altLang="en-US" sz="1600" dirty="0">
                        <a:solidFill>
                          <a:schemeClr val="tx1"/>
                        </a:solidFill>
                        <a:latin typeface="Inconsolata" panose="020B0609030003000000" pitchFamily="49"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2614816502"/>
                  </a:ext>
                </a:extLst>
              </a:tr>
              <a:tr h="136387">
                <a:tc>
                  <a:txBody>
                    <a:bodyPr/>
                    <a:lstStyle/>
                    <a:p>
                      <a:pPr algn="ctr"/>
                      <a:r>
                        <a:rPr lang="en-US" altLang="zh-CN" sz="1600" b="1" u="sng" dirty="0">
                          <a:solidFill>
                            <a:srgbClr val="00B050"/>
                          </a:solidFill>
                          <a:latin typeface="Linux Libertine" panose="02000503000000000000" pitchFamily="2" charset="0"/>
                          <a:ea typeface="Linux Libertine" panose="02000503000000000000" pitchFamily="2" charset="0"/>
                          <a:cs typeface="Linux Libertine" panose="02000503000000000000" pitchFamily="2" charset="0"/>
                        </a:rPr>
                        <a:t>0.8</a:t>
                      </a:r>
                      <a:endParaRPr lang="zh-CN" altLang="en-US" sz="1600" b="1" u="sng" dirty="0">
                        <a:solidFill>
                          <a:srgbClr val="00B05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5691357"/>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1280744"/>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469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6627819"/>
                  </a:ext>
                </a:extLst>
              </a:tr>
            </a:tbl>
          </a:graphicData>
        </a:graphic>
      </p:graphicFrame>
      <p:sp>
        <p:nvSpPr>
          <p:cNvPr id="143" name="文本框 142">
            <a:extLst>
              <a:ext uri="{FF2B5EF4-FFF2-40B4-BE49-F238E27FC236}">
                <a16:creationId xmlns:a16="http://schemas.microsoft.com/office/drawing/2014/main" id="{9D944A42-B9D0-B5DA-4368-648A3B730325}"/>
              </a:ext>
            </a:extLst>
          </p:cNvPr>
          <p:cNvSpPr txBox="1"/>
          <p:nvPr/>
        </p:nvSpPr>
        <p:spPr>
          <a:xfrm>
            <a:off x="9342622" y="2941014"/>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g1</a:t>
            </a:r>
            <a:r>
              <a:rPr lang="en-US" altLang="zh-CN" sz="1700" dirty="0"/>
              <a:t>)</a:t>
            </a:r>
            <a:endParaRPr lang="zh-CN" altLang="en-US" sz="1700" dirty="0"/>
          </a:p>
        </p:txBody>
      </p:sp>
      <p:sp>
        <p:nvSpPr>
          <p:cNvPr id="144" name="文本框 143">
            <a:extLst>
              <a:ext uri="{FF2B5EF4-FFF2-40B4-BE49-F238E27FC236}">
                <a16:creationId xmlns:a16="http://schemas.microsoft.com/office/drawing/2014/main" id="{19C56A5D-3A53-0F64-C9F6-BB7BBACB3A41}"/>
              </a:ext>
            </a:extLst>
          </p:cNvPr>
          <p:cNvSpPr txBox="1"/>
          <p:nvPr/>
        </p:nvSpPr>
        <p:spPr>
          <a:xfrm>
            <a:off x="10573756" y="345721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g</a:t>
            </a:r>
            <a:r>
              <a:rPr lang="en-US" altLang="zh-CN" sz="1700" dirty="0"/>
              <a:t>)</a:t>
            </a:r>
            <a:endParaRPr lang="zh-CN" altLang="en-US" sz="1700" dirty="0"/>
          </a:p>
        </p:txBody>
      </p:sp>
      <p:cxnSp>
        <p:nvCxnSpPr>
          <p:cNvPr id="148" name="直线箭头连接符 147">
            <a:extLst>
              <a:ext uri="{FF2B5EF4-FFF2-40B4-BE49-F238E27FC236}">
                <a16:creationId xmlns:a16="http://schemas.microsoft.com/office/drawing/2014/main" id="{3E4BA168-2175-ABC3-8292-0F1A0106FF27}"/>
              </a:ext>
            </a:extLst>
          </p:cNvPr>
          <p:cNvCxnSpPr>
            <a:cxnSpLocks/>
            <a:stCxn id="143" idx="2"/>
            <a:endCxn id="144" idx="0"/>
          </p:cNvCxnSpPr>
          <p:nvPr/>
        </p:nvCxnSpPr>
        <p:spPr>
          <a:xfrm>
            <a:off x="9898822" y="3294957"/>
            <a:ext cx="1231134" cy="1622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6" name="圆角矩形 155">
            <a:extLst>
              <a:ext uri="{FF2B5EF4-FFF2-40B4-BE49-F238E27FC236}">
                <a16:creationId xmlns:a16="http://schemas.microsoft.com/office/drawing/2014/main" id="{DD4E0343-AB9F-AD2E-0BBF-F11A1C07A08A}"/>
              </a:ext>
            </a:extLst>
          </p:cNvPr>
          <p:cNvSpPr/>
          <p:nvPr/>
        </p:nvSpPr>
        <p:spPr>
          <a:xfrm>
            <a:off x="5414725" y="139993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0-CFA</a:t>
            </a:r>
            <a:endParaRPr kumimoji="1" lang="zh-CN" altLang="en-US" b="1" dirty="0">
              <a:solidFill>
                <a:schemeClr val="bg1"/>
              </a:solidFill>
              <a:latin typeface="Inconsolata" panose="020B0609030003000000" pitchFamily="49" charset="0"/>
            </a:endParaRPr>
          </a:p>
        </p:txBody>
      </p:sp>
      <p:graphicFrame>
        <p:nvGraphicFramePr>
          <p:cNvPr id="166" name="表格 96">
            <a:extLst>
              <a:ext uri="{FF2B5EF4-FFF2-40B4-BE49-F238E27FC236}">
                <a16:creationId xmlns:a16="http://schemas.microsoft.com/office/drawing/2014/main" id="{898D4EA1-D7CB-F7B2-941D-E3AAC687053B}"/>
              </a:ext>
            </a:extLst>
          </p:cNvPr>
          <p:cNvGraphicFramePr>
            <a:graphicFrameLocks noGrp="1"/>
          </p:cNvGraphicFramePr>
          <p:nvPr>
            <p:extLst>
              <p:ext uri="{D42A27DB-BD31-4B8C-83A1-F6EECF244321}">
                <p14:modId xmlns:p14="http://schemas.microsoft.com/office/powerpoint/2010/main" val="1147610414"/>
              </p:ext>
            </p:extLst>
          </p:nvPr>
        </p:nvGraphicFramePr>
        <p:xfrm>
          <a:off x="4173774"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0.699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0.699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0.699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bl>
          </a:graphicData>
        </a:graphic>
      </p:graphicFrame>
      <p:graphicFrame>
        <p:nvGraphicFramePr>
          <p:cNvPr id="167" name="表格 96">
            <a:extLst>
              <a:ext uri="{FF2B5EF4-FFF2-40B4-BE49-F238E27FC236}">
                <a16:creationId xmlns:a16="http://schemas.microsoft.com/office/drawing/2014/main" id="{2879FD8A-A5A5-DF9C-93B2-443C5A295C4F}"/>
              </a:ext>
            </a:extLst>
          </p:cNvPr>
          <p:cNvGraphicFramePr>
            <a:graphicFrameLocks noGrp="1"/>
          </p:cNvGraphicFramePr>
          <p:nvPr>
            <p:extLst>
              <p:ext uri="{D42A27DB-BD31-4B8C-83A1-F6EECF244321}">
                <p14:modId xmlns:p14="http://schemas.microsoft.com/office/powerpoint/2010/main" val="760192267"/>
              </p:ext>
            </p:extLst>
          </p:nvPr>
        </p:nvGraphicFramePr>
        <p:xfrm>
          <a:off x="6192804"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b="1" u="sng"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0.465</a:t>
                      </a:r>
                      <a:endParaRPr lang="zh-CN" altLang="en-US" sz="1600" b="1" u="sng" dirty="0">
                        <a:solidFill>
                          <a:srgbClr val="FF000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5691357"/>
                  </a:ext>
                </a:extLst>
              </a:tr>
              <a:tr h="136387">
                <a:tc>
                  <a:txBody>
                    <a:bodyPr/>
                    <a:lstStyle/>
                    <a:p>
                      <a:pPr algn="ctr"/>
                      <a:r>
                        <a:rPr lang="en-US" altLang="zh-CN" sz="1600" b="1" u="sng"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0.465</a:t>
                      </a:r>
                      <a:endParaRPr lang="zh-CN" altLang="en-US" sz="1600" b="1" u="sng" dirty="0">
                        <a:solidFill>
                          <a:srgbClr val="FF000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469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BF"/>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BF"/>
                    </a:solidFill>
                  </a:tcPr>
                </a:tc>
                <a:extLst>
                  <a:ext uri="{0D108BD9-81ED-4DB2-BD59-A6C34878D82A}">
                    <a16:rowId xmlns:a16="http://schemas.microsoft.com/office/drawing/2014/main" val="2966627819"/>
                  </a:ext>
                </a:extLst>
              </a:tr>
            </a:tbl>
          </a:graphicData>
        </a:graphic>
      </p:graphicFrame>
      <p:sp>
        <p:nvSpPr>
          <p:cNvPr id="170" name="文本框 169">
            <a:extLst>
              <a:ext uri="{FF2B5EF4-FFF2-40B4-BE49-F238E27FC236}">
                <a16:creationId xmlns:a16="http://schemas.microsoft.com/office/drawing/2014/main" id="{8F714F07-CEC5-D58D-A68C-8BAAEB7EDFFB}"/>
              </a:ext>
            </a:extLst>
          </p:cNvPr>
          <p:cNvSpPr txBox="1"/>
          <p:nvPr/>
        </p:nvSpPr>
        <p:spPr>
          <a:xfrm>
            <a:off x="4157038"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71" name="文本框 170">
            <a:extLst>
              <a:ext uri="{FF2B5EF4-FFF2-40B4-BE49-F238E27FC236}">
                <a16:creationId xmlns:a16="http://schemas.microsoft.com/office/drawing/2014/main" id="{2A335CD5-A63A-7E76-5EB9-3BD985AA7A22}"/>
              </a:ext>
            </a:extLst>
          </p:cNvPr>
          <p:cNvSpPr txBox="1"/>
          <p:nvPr/>
        </p:nvSpPr>
        <p:spPr>
          <a:xfrm>
            <a:off x="5382259"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72" name="文本框 171">
            <a:extLst>
              <a:ext uri="{FF2B5EF4-FFF2-40B4-BE49-F238E27FC236}">
                <a16:creationId xmlns:a16="http://schemas.microsoft.com/office/drawing/2014/main" id="{B8AC77A0-F371-AD3A-92E3-C4BE36FF560E}"/>
              </a:ext>
            </a:extLst>
          </p:cNvPr>
          <p:cNvSpPr txBox="1"/>
          <p:nvPr/>
        </p:nvSpPr>
        <p:spPr>
          <a:xfrm>
            <a:off x="6607480"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73" name="文本框 172">
            <a:extLst>
              <a:ext uri="{FF2B5EF4-FFF2-40B4-BE49-F238E27FC236}">
                <a16:creationId xmlns:a16="http://schemas.microsoft.com/office/drawing/2014/main" id="{2113EF3C-7001-9750-6D31-72DC6C476E96}"/>
              </a:ext>
            </a:extLst>
          </p:cNvPr>
          <p:cNvSpPr txBox="1"/>
          <p:nvPr/>
        </p:nvSpPr>
        <p:spPr>
          <a:xfrm>
            <a:off x="415703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174" name="文本框 173">
            <a:extLst>
              <a:ext uri="{FF2B5EF4-FFF2-40B4-BE49-F238E27FC236}">
                <a16:creationId xmlns:a16="http://schemas.microsoft.com/office/drawing/2014/main" id="{8EAD2067-BF2D-F39B-339B-5DE69999AB05}"/>
              </a:ext>
            </a:extLst>
          </p:cNvPr>
          <p:cNvSpPr txBox="1"/>
          <p:nvPr/>
        </p:nvSpPr>
        <p:spPr>
          <a:xfrm>
            <a:off x="4157038" y="293371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175" name="文本框 174">
            <a:extLst>
              <a:ext uri="{FF2B5EF4-FFF2-40B4-BE49-F238E27FC236}">
                <a16:creationId xmlns:a16="http://schemas.microsoft.com/office/drawing/2014/main" id="{1A630035-A6BA-719F-30C9-4D7BD540A30B}"/>
              </a:ext>
            </a:extLst>
          </p:cNvPr>
          <p:cNvSpPr txBox="1"/>
          <p:nvPr/>
        </p:nvSpPr>
        <p:spPr>
          <a:xfrm>
            <a:off x="6607480" y="2937722"/>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i</a:t>
            </a:r>
            <a:r>
              <a:rPr lang="en-US" altLang="zh-CN" sz="1700" dirty="0"/>
              <a:t>)</a:t>
            </a:r>
            <a:endParaRPr lang="zh-CN" altLang="en-US" sz="1700" dirty="0"/>
          </a:p>
        </p:txBody>
      </p:sp>
      <p:sp>
        <p:nvSpPr>
          <p:cNvPr id="176" name="文本框 175">
            <a:extLst>
              <a:ext uri="{FF2B5EF4-FFF2-40B4-BE49-F238E27FC236}">
                <a16:creationId xmlns:a16="http://schemas.microsoft.com/office/drawing/2014/main" id="{731909C2-1E29-4BCF-D493-5F122839C594}"/>
              </a:ext>
            </a:extLst>
          </p:cNvPr>
          <p:cNvSpPr txBox="1"/>
          <p:nvPr/>
        </p:nvSpPr>
        <p:spPr>
          <a:xfrm>
            <a:off x="4157038" y="3455567"/>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j</a:t>
            </a:r>
            <a:r>
              <a:rPr lang="en-US" altLang="zh-CN" sz="1700" dirty="0"/>
              <a:t>)</a:t>
            </a:r>
            <a:endParaRPr lang="zh-CN" altLang="en-US" sz="1700" dirty="0"/>
          </a:p>
        </p:txBody>
      </p:sp>
      <p:sp>
        <p:nvSpPr>
          <p:cNvPr id="177" name="文本框 176">
            <a:extLst>
              <a:ext uri="{FF2B5EF4-FFF2-40B4-BE49-F238E27FC236}">
                <a16:creationId xmlns:a16="http://schemas.microsoft.com/office/drawing/2014/main" id="{3A01E8BE-4060-EA84-862E-D9124862EA01}"/>
              </a:ext>
            </a:extLst>
          </p:cNvPr>
          <p:cNvSpPr txBox="1"/>
          <p:nvPr/>
        </p:nvSpPr>
        <p:spPr>
          <a:xfrm>
            <a:off x="4157876" y="3976704"/>
            <a:ext cx="1112400" cy="353943"/>
          </a:xfrm>
          <a:prstGeom prst="rect">
            <a:avLst/>
          </a:prstGeom>
          <a:solidFill>
            <a:srgbClr val="FFC0BF"/>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178" name="文本框 177">
            <a:extLst>
              <a:ext uri="{FF2B5EF4-FFF2-40B4-BE49-F238E27FC236}">
                <a16:creationId xmlns:a16="http://schemas.microsoft.com/office/drawing/2014/main" id="{1DD336D9-0C43-D522-F463-AD4862E8207C}"/>
              </a:ext>
            </a:extLst>
          </p:cNvPr>
          <p:cNvSpPr txBox="1"/>
          <p:nvPr/>
        </p:nvSpPr>
        <p:spPr>
          <a:xfrm>
            <a:off x="5386734"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179" name="文本框 178">
            <a:extLst>
              <a:ext uri="{FF2B5EF4-FFF2-40B4-BE49-F238E27FC236}">
                <a16:creationId xmlns:a16="http://schemas.microsoft.com/office/drawing/2014/main" id="{C61A3512-E374-66D0-B9D3-AA897EF34ED0}"/>
              </a:ext>
            </a:extLst>
          </p:cNvPr>
          <p:cNvSpPr txBox="1"/>
          <p:nvPr/>
        </p:nvSpPr>
        <p:spPr>
          <a:xfrm>
            <a:off x="538540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180" name="文本框 179">
            <a:extLst>
              <a:ext uri="{FF2B5EF4-FFF2-40B4-BE49-F238E27FC236}">
                <a16:creationId xmlns:a16="http://schemas.microsoft.com/office/drawing/2014/main" id="{319C1DB8-B199-59E5-F9D9-D390DC1F7BF9}"/>
              </a:ext>
            </a:extLst>
          </p:cNvPr>
          <p:cNvSpPr txBox="1"/>
          <p:nvPr/>
        </p:nvSpPr>
        <p:spPr>
          <a:xfrm>
            <a:off x="6611003"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181" name="直线箭头连接符 180">
            <a:extLst>
              <a:ext uri="{FF2B5EF4-FFF2-40B4-BE49-F238E27FC236}">
                <a16:creationId xmlns:a16="http://schemas.microsoft.com/office/drawing/2014/main" id="{F2B2E938-F07B-5AC5-9B4A-C931E82D66F0}"/>
              </a:ext>
            </a:extLst>
          </p:cNvPr>
          <p:cNvCxnSpPr>
            <a:cxnSpLocks/>
            <a:stCxn id="170" idx="2"/>
            <a:endCxn id="173" idx="0"/>
          </p:cNvCxnSpPr>
          <p:nvPr/>
        </p:nvCxnSpPr>
        <p:spPr>
          <a:xfrm>
            <a:off x="4713238"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直线箭头连接符 181">
            <a:extLst>
              <a:ext uri="{FF2B5EF4-FFF2-40B4-BE49-F238E27FC236}">
                <a16:creationId xmlns:a16="http://schemas.microsoft.com/office/drawing/2014/main" id="{D7B05C22-F3BB-CC4E-5FA8-13875FF52BFE}"/>
              </a:ext>
            </a:extLst>
          </p:cNvPr>
          <p:cNvCxnSpPr>
            <a:cxnSpLocks/>
            <a:stCxn id="173" idx="2"/>
            <a:endCxn id="174" idx="0"/>
          </p:cNvCxnSpPr>
          <p:nvPr/>
        </p:nvCxnSpPr>
        <p:spPr>
          <a:xfrm>
            <a:off x="4713238" y="2767236"/>
            <a:ext cx="0" cy="1664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线箭头连接符 182">
            <a:extLst>
              <a:ext uri="{FF2B5EF4-FFF2-40B4-BE49-F238E27FC236}">
                <a16:creationId xmlns:a16="http://schemas.microsoft.com/office/drawing/2014/main" id="{47EC9C1D-7DBD-F36C-1330-CB7FA9E8CCC4}"/>
              </a:ext>
            </a:extLst>
          </p:cNvPr>
          <p:cNvCxnSpPr>
            <a:cxnSpLocks/>
            <a:stCxn id="174" idx="2"/>
            <a:endCxn id="176" idx="0"/>
          </p:cNvCxnSpPr>
          <p:nvPr/>
        </p:nvCxnSpPr>
        <p:spPr>
          <a:xfrm>
            <a:off x="4713238" y="3287656"/>
            <a:ext cx="0" cy="1679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直线箭头连接符 183">
            <a:extLst>
              <a:ext uri="{FF2B5EF4-FFF2-40B4-BE49-F238E27FC236}">
                <a16:creationId xmlns:a16="http://schemas.microsoft.com/office/drawing/2014/main" id="{B73BBD98-8583-9E54-ABA8-2EE2DEEF6482}"/>
              </a:ext>
            </a:extLst>
          </p:cNvPr>
          <p:cNvCxnSpPr>
            <a:cxnSpLocks/>
            <a:stCxn id="176" idx="2"/>
            <a:endCxn id="177" idx="0"/>
          </p:cNvCxnSpPr>
          <p:nvPr/>
        </p:nvCxnSpPr>
        <p:spPr>
          <a:xfrm>
            <a:off x="4713238" y="3809510"/>
            <a:ext cx="838"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直线箭头连接符 184">
            <a:extLst>
              <a:ext uri="{FF2B5EF4-FFF2-40B4-BE49-F238E27FC236}">
                <a16:creationId xmlns:a16="http://schemas.microsoft.com/office/drawing/2014/main" id="{EEEB7054-6EB9-1B94-90AF-EC647B8F625E}"/>
              </a:ext>
            </a:extLst>
          </p:cNvPr>
          <p:cNvCxnSpPr>
            <a:cxnSpLocks/>
            <a:stCxn id="176" idx="2"/>
            <a:endCxn id="178" idx="0"/>
          </p:cNvCxnSpPr>
          <p:nvPr/>
        </p:nvCxnSpPr>
        <p:spPr>
          <a:xfrm>
            <a:off x="4713238" y="3809510"/>
            <a:ext cx="1229696"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直线箭头连接符 185">
            <a:extLst>
              <a:ext uri="{FF2B5EF4-FFF2-40B4-BE49-F238E27FC236}">
                <a16:creationId xmlns:a16="http://schemas.microsoft.com/office/drawing/2014/main" id="{64B54BD1-B326-6ABA-E8FF-F5D43EA07BF0}"/>
              </a:ext>
            </a:extLst>
          </p:cNvPr>
          <p:cNvCxnSpPr>
            <a:cxnSpLocks/>
            <a:stCxn id="176" idx="2"/>
            <a:endCxn id="180" idx="0"/>
          </p:cNvCxnSpPr>
          <p:nvPr/>
        </p:nvCxnSpPr>
        <p:spPr>
          <a:xfrm>
            <a:off x="4713238" y="3809510"/>
            <a:ext cx="2453965"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直线箭头连接符 186">
            <a:extLst>
              <a:ext uri="{FF2B5EF4-FFF2-40B4-BE49-F238E27FC236}">
                <a16:creationId xmlns:a16="http://schemas.microsoft.com/office/drawing/2014/main" id="{FCEE129D-23AA-8299-4DEE-44C5937960DB}"/>
              </a:ext>
            </a:extLst>
          </p:cNvPr>
          <p:cNvCxnSpPr>
            <a:cxnSpLocks/>
            <a:stCxn id="171" idx="2"/>
            <a:endCxn id="179" idx="0"/>
          </p:cNvCxnSpPr>
          <p:nvPr/>
        </p:nvCxnSpPr>
        <p:spPr>
          <a:xfrm>
            <a:off x="5938459" y="2246099"/>
            <a:ext cx="31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直线箭头连接符 187">
            <a:extLst>
              <a:ext uri="{FF2B5EF4-FFF2-40B4-BE49-F238E27FC236}">
                <a16:creationId xmlns:a16="http://schemas.microsoft.com/office/drawing/2014/main" id="{3A9A225C-0C24-D7FB-D617-1A815CF5DBAD}"/>
              </a:ext>
            </a:extLst>
          </p:cNvPr>
          <p:cNvCxnSpPr>
            <a:cxnSpLocks/>
            <a:stCxn id="172" idx="2"/>
            <a:endCxn id="175" idx="0"/>
          </p:cNvCxnSpPr>
          <p:nvPr/>
        </p:nvCxnSpPr>
        <p:spPr>
          <a:xfrm>
            <a:off x="7163680"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直线箭头连接符 188">
            <a:extLst>
              <a:ext uri="{FF2B5EF4-FFF2-40B4-BE49-F238E27FC236}">
                <a16:creationId xmlns:a16="http://schemas.microsoft.com/office/drawing/2014/main" id="{5A6C02E8-2B10-E1DE-D22D-527F7170A396}"/>
              </a:ext>
            </a:extLst>
          </p:cNvPr>
          <p:cNvCxnSpPr>
            <a:cxnSpLocks/>
            <a:stCxn id="179" idx="2"/>
            <a:endCxn id="175" idx="0"/>
          </p:cNvCxnSpPr>
          <p:nvPr/>
        </p:nvCxnSpPr>
        <p:spPr>
          <a:xfrm>
            <a:off x="5941608" y="2767236"/>
            <a:ext cx="1222072" cy="1704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0" name="直线箭头连接符 189">
            <a:extLst>
              <a:ext uri="{FF2B5EF4-FFF2-40B4-BE49-F238E27FC236}">
                <a16:creationId xmlns:a16="http://schemas.microsoft.com/office/drawing/2014/main" id="{E77BF75C-73FE-94A2-03D4-616AAD401A53}"/>
              </a:ext>
            </a:extLst>
          </p:cNvPr>
          <p:cNvCxnSpPr>
            <a:cxnSpLocks/>
            <a:stCxn id="175" idx="2"/>
            <a:endCxn id="176" idx="0"/>
          </p:cNvCxnSpPr>
          <p:nvPr/>
        </p:nvCxnSpPr>
        <p:spPr>
          <a:xfrm flipH="1">
            <a:off x="4713238" y="3291665"/>
            <a:ext cx="2450442" cy="1639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33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4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4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2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4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1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4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9"/>
                                        </p:tgtEl>
                                        <p:attrNameLst>
                                          <p:attrName>style.visibility</p:attrName>
                                        </p:attrNameLst>
                                      </p:cBhvr>
                                      <p:to>
                                        <p:strVal val="visible"/>
                                      </p:to>
                                    </p:set>
                                  </p:childTnLst>
                                </p:cTn>
                              </p:par>
                              <p:par>
                                <p:cTn id="67" presetID="1" presetClass="emph" presetSubtype="2" fill="hold" nodeType="withEffect">
                                  <p:stCondLst>
                                    <p:cond delay="0"/>
                                  </p:stCondLst>
                                  <p:childTnLst>
                                    <p:animClr clrSpc="rgb" dir="cw">
                                      <p:cBhvr>
                                        <p:cTn id="68" dur="10" fill="hold"/>
                                        <p:tgtEl>
                                          <p:spTgt spid="129"/>
                                        </p:tgtEl>
                                        <p:attrNameLst>
                                          <p:attrName>fillcolor</p:attrName>
                                        </p:attrNameLst>
                                      </p:cBhvr>
                                      <p:to>
                                        <a:srgbClr val="A6FFA5"/>
                                      </p:to>
                                    </p:animClr>
                                    <p:set>
                                      <p:cBhvr>
                                        <p:cTn id="69" dur="10" fill="hold"/>
                                        <p:tgtEl>
                                          <p:spTgt spid="129"/>
                                        </p:tgtEl>
                                        <p:attrNameLst>
                                          <p:attrName>fill.type</p:attrName>
                                        </p:attrNameLst>
                                      </p:cBhvr>
                                      <p:to>
                                        <p:strVal val="solid"/>
                                      </p:to>
                                    </p:set>
                                    <p:set>
                                      <p:cBhvr>
                                        <p:cTn id="70" dur="10" fill="hold"/>
                                        <p:tgtEl>
                                          <p:spTgt spid="12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43" grpId="0" animBg="1"/>
      <p:bldP spid="1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文本框 69">
            <a:extLst>
              <a:ext uri="{FF2B5EF4-FFF2-40B4-BE49-F238E27FC236}">
                <a16:creationId xmlns:a16="http://schemas.microsoft.com/office/drawing/2014/main" id="{13E0C42C-73C9-E337-15B6-5E5FE089702C}"/>
              </a:ext>
            </a:extLst>
          </p:cNvPr>
          <p:cNvSpPr txBox="1"/>
          <p:nvPr/>
        </p:nvSpPr>
        <p:spPr>
          <a:xfrm>
            <a:off x="4157038"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71" name="文本框 70">
            <a:extLst>
              <a:ext uri="{FF2B5EF4-FFF2-40B4-BE49-F238E27FC236}">
                <a16:creationId xmlns:a16="http://schemas.microsoft.com/office/drawing/2014/main" id="{A64E87DC-AB80-1CFA-1721-03C491EEF8BD}"/>
              </a:ext>
            </a:extLst>
          </p:cNvPr>
          <p:cNvSpPr txBox="1"/>
          <p:nvPr/>
        </p:nvSpPr>
        <p:spPr>
          <a:xfrm>
            <a:off x="5382259"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73" name="文本框 72">
            <a:extLst>
              <a:ext uri="{FF2B5EF4-FFF2-40B4-BE49-F238E27FC236}">
                <a16:creationId xmlns:a16="http://schemas.microsoft.com/office/drawing/2014/main" id="{F9A43DDD-A9E6-6E05-6652-955FE9F4C05A}"/>
              </a:ext>
            </a:extLst>
          </p:cNvPr>
          <p:cNvSpPr txBox="1"/>
          <p:nvPr/>
        </p:nvSpPr>
        <p:spPr>
          <a:xfrm>
            <a:off x="6607480"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74" name="文本框 73">
            <a:extLst>
              <a:ext uri="{FF2B5EF4-FFF2-40B4-BE49-F238E27FC236}">
                <a16:creationId xmlns:a16="http://schemas.microsoft.com/office/drawing/2014/main" id="{277D9A9A-1360-E754-142D-561A18F06B52}"/>
              </a:ext>
            </a:extLst>
          </p:cNvPr>
          <p:cNvSpPr txBox="1"/>
          <p:nvPr/>
        </p:nvSpPr>
        <p:spPr>
          <a:xfrm>
            <a:off x="415703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75" name="文本框 74">
            <a:extLst>
              <a:ext uri="{FF2B5EF4-FFF2-40B4-BE49-F238E27FC236}">
                <a16:creationId xmlns:a16="http://schemas.microsoft.com/office/drawing/2014/main" id="{E025FCF0-ECE3-F829-8EB3-7D23696C8133}"/>
              </a:ext>
            </a:extLst>
          </p:cNvPr>
          <p:cNvSpPr txBox="1"/>
          <p:nvPr/>
        </p:nvSpPr>
        <p:spPr>
          <a:xfrm>
            <a:off x="4157038" y="293371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76" name="文本框 75">
            <a:extLst>
              <a:ext uri="{FF2B5EF4-FFF2-40B4-BE49-F238E27FC236}">
                <a16:creationId xmlns:a16="http://schemas.microsoft.com/office/drawing/2014/main" id="{5AEF0E52-1732-DED0-2F0C-107DD9A164AA}"/>
              </a:ext>
            </a:extLst>
          </p:cNvPr>
          <p:cNvSpPr txBox="1"/>
          <p:nvPr/>
        </p:nvSpPr>
        <p:spPr>
          <a:xfrm>
            <a:off x="6607480" y="2937722"/>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i</a:t>
            </a:r>
            <a:r>
              <a:rPr lang="en-US" altLang="zh-CN" sz="1700" dirty="0"/>
              <a:t>)</a:t>
            </a:r>
            <a:endParaRPr lang="zh-CN" altLang="en-US" sz="1700" dirty="0"/>
          </a:p>
        </p:txBody>
      </p:sp>
      <p:sp>
        <p:nvSpPr>
          <p:cNvPr id="77" name="文本框 76">
            <a:extLst>
              <a:ext uri="{FF2B5EF4-FFF2-40B4-BE49-F238E27FC236}">
                <a16:creationId xmlns:a16="http://schemas.microsoft.com/office/drawing/2014/main" id="{F97FAF26-2E99-69CA-57DB-FFB119C65551}"/>
              </a:ext>
            </a:extLst>
          </p:cNvPr>
          <p:cNvSpPr txBox="1"/>
          <p:nvPr/>
        </p:nvSpPr>
        <p:spPr>
          <a:xfrm>
            <a:off x="4157038" y="3455567"/>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j</a:t>
            </a:r>
            <a:r>
              <a:rPr lang="en-US" altLang="zh-CN" sz="1700" dirty="0"/>
              <a:t>)</a:t>
            </a:r>
            <a:endParaRPr lang="zh-CN" altLang="en-US" sz="1700" dirty="0"/>
          </a:p>
        </p:txBody>
      </p:sp>
      <p:sp>
        <p:nvSpPr>
          <p:cNvPr id="79" name="文本框 78">
            <a:extLst>
              <a:ext uri="{FF2B5EF4-FFF2-40B4-BE49-F238E27FC236}">
                <a16:creationId xmlns:a16="http://schemas.microsoft.com/office/drawing/2014/main" id="{D2186689-A5C4-DB3B-3F4A-5EC36860EB5C}"/>
              </a:ext>
            </a:extLst>
          </p:cNvPr>
          <p:cNvSpPr txBox="1"/>
          <p:nvPr/>
        </p:nvSpPr>
        <p:spPr>
          <a:xfrm>
            <a:off x="4157876" y="3976704"/>
            <a:ext cx="1112400" cy="353943"/>
          </a:xfrm>
          <a:prstGeom prst="rect">
            <a:avLst/>
          </a:prstGeom>
          <a:solidFill>
            <a:srgbClr val="FFC0BF"/>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80" name="文本框 79">
            <a:extLst>
              <a:ext uri="{FF2B5EF4-FFF2-40B4-BE49-F238E27FC236}">
                <a16:creationId xmlns:a16="http://schemas.microsoft.com/office/drawing/2014/main" id="{B589C850-D139-AB47-D014-BF403CC17C03}"/>
              </a:ext>
            </a:extLst>
          </p:cNvPr>
          <p:cNvSpPr txBox="1"/>
          <p:nvPr/>
        </p:nvSpPr>
        <p:spPr>
          <a:xfrm>
            <a:off x="5386734"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82" name="文本框 81">
            <a:extLst>
              <a:ext uri="{FF2B5EF4-FFF2-40B4-BE49-F238E27FC236}">
                <a16:creationId xmlns:a16="http://schemas.microsoft.com/office/drawing/2014/main" id="{E909E887-C91D-55C1-2F5B-6573226997D2}"/>
              </a:ext>
            </a:extLst>
          </p:cNvPr>
          <p:cNvSpPr txBox="1"/>
          <p:nvPr/>
        </p:nvSpPr>
        <p:spPr>
          <a:xfrm>
            <a:off x="538540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83" name="文本框 82">
            <a:extLst>
              <a:ext uri="{FF2B5EF4-FFF2-40B4-BE49-F238E27FC236}">
                <a16:creationId xmlns:a16="http://schemas.microsoft.com/office/drawing/2014/main" id="{1195A540-D4B6-4DF3-75BC-6BC4E2DF13CF}"/>
              </a:ext>
            </a:extLst>
          </p:cNvPr>
          <p:cNvSpPr txBox="1"/>
          <p:nvPr/>
        </p:nvSpPr>
        <p:spPr>
          <a:xfrm>
            <a:off x="6611003"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84" name="直线箭头连接符 83">
            <a:extLst>
              <a:ext uri="{FF2B5EF4-FFF2-40B4-BE49-F238E27FC236}">
                <a16:creationId xmlns:a16="http://schemas.microsoft.com/office/drawing/2014/main" id="{E5605BF1-0C9C-4291-D21B-1C6FFBB4EDE6}"/>
              </a:ext>
            </a:extLst>
          </p:cNvPr>
          <p:cNvCxnSpPr>
            <a:cxnSpLocks/>
            <a:stCxn id="70" idx="2"/>
            <a:endCxn id="74" idx="0"/>
          </p:cNvCxnSpPr>
          <p:nvPr/>
        </p:nvCxnSpPr>
        <p:spPr>
          <a:xfrm>
            <a:off x="4713238"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线箭头连接符 84">
            <a:extLst>
              <a:ext uri="{FF2B5EF4-FFF2-40B4-BE49-F238E27FC236}">
                <a16:creationId xmlns:a16="http://schemas.microsoft.com/office/drawing/2014/main" id="{2B9B37B1-3243-EBCC-DE09-008BE28FAFE1}"/>
              </a:ext>
            </a:extLst>
          </p:cNvPr>
          <p:cNvCxnSpPr>
            <a:cxnSpLocks/>
            <a:stCxn id="74" idx="2"/>
            <a:endCxn id="75" idx="0"/>
          </p:cNvCxnSpPr>
          <p:nvPr/>
        </p:nvCxnSpPr>
        <p:spPr>
          <a:xfrm>
            <a:off x="4713238" y="2767236"/>
            <a:ext cx="0" cy="1664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线箭头连接符 85">
            <a:extLst>
              <a:ext uri="{FF2B5EF4-FFF2-40B4-BE49-F238E27FC236}">
                <a16:creationId xmlns:a16="http://schemas.microsoft.com/office/drawing/2014/main" id="{7B8453F8-FEB2-E1D9-697A-89A2B2378BBF}"/>
              </a:ext>
            </a:extLst>
          </p:cNvPr>
          <p:cNvCxnSpPr>
            <a:cxnSpLocks/>
            <a:stCxn id="75" idx="2"/>
            <a:endCxn id="77" idx="0"/>
          </p:cNvCxnSpPr>
          <p:nvPr/>
        </p:nvCxnSpPr>
        <p:spPr>
          <a:xfrm>
            <a:off x="4713238" y="3287656"/>
            <a:ext cx="0" cy="1679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线箭头连接符 86">
            <a:extLst>
              <a:ext uri="{FF2B5EF4-FFF2-40B4-BE49-F238E27FC236}">
                <a16:creationId xmlns:a16="http://schemas.microsoft.com/office/drawing/2014/main" id="{60C25598-B53A-D2E4-218B-79669AC99040}"/>
              </a:ext>
            </a:extLst>
          </p:cNvPr>
          <p:cNvCxnSpPr>
            <a:cxnSpLocks/>
            <a:stCxn id="77" idx="2"/>
            <a:endCxn id="79" idx="0"/>
          </p:cNvCxnSpPr>
          <p:nvPr/>
        </p:nvCxnSpPr>
        <p:spPr>
          <a:xfrm>
            <a:off x="4713238" y="3809510"/>
            <a:ext cx="838"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线箭头连接符 87">
            <a:extLst>
              <a:ext uri="{FF2B5EF4-FFF2-40B4-BE49-F238E27FC236}">
                <a16:creationId xmlns:a16="http://schemas.microsoft.com/office/drawing/2014/main" id="{DA9878D7-35D6-002C-6CE9-4C2A2DC56F89}"/>
              </a:ext>
            </a:extLst>
          </p:cNvPr>
          <p:cNvCxnSpPr>
            <a:cxnSpLocks/>
            <a:stCxn id="77" idx="2"/>
            <a:endCxn id="80" idx="0"/>
          </p:cNvCxnSpPr>
          <p:nvPr/>
        </p:nvCxnSpPr>
        <p:spPr>
          <a:xfrm>
            <a:off x="4713238" y="3809510"/>
            <a:ext cx="1229696"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线箭头连接符 88">
            <a:extLst>
              <a:ext uri="{FF2B5EF4-FFF2-40B4-BE49-F238E27FC236}">
                <a16:creationId xmlns:a16="http://schemas.microsoft.com/office/drawing/2014/main" id="{10CC0505-A923-210E-2E1E-1B2CE5025AB3}"/>
              </a:ext>
            </a:extLst>
          </p:cNvPr>
          <p:cNvCxnSpPr>
            <a:cxnSpLocks/>
            <a:stCxn id="77" idx="2"/>
            <a:endCxn id="83" idx="0"/>
          </p:cNvCxnSpPr>
          <p:nvPr/>
        </p:nvCxnSpPr>
        <p:spPr>
          <a:xfrm>
            <a:off x="4713238" y="3809510"/>
            <a:ext cx="2453965"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直线箭头连接符 89">
            <a:extLst>
              <a:ext uri="{FF2B5EF4-FFF2-40B4-BE49-F238E27FC236}">
                <a16:creationId xmlns:a16="http://schemas.microsoft.com/office/drawing/2014/main" id="{CBEB6D55-E95B-77B2-312D-9FF55D00C49F}"/>
              </a:ext>
            </a:extLst>
          </p:cNvPr>
          <p:cNvCxnSpPr>
            <a:cxnSpLocks/>
            <a:stCxn id="71" idx="2"/>
            <a:endCxn id="82" idx="0"/>
          </p:cNvCxnSpPr>
          <p:nvPr/>
        </p:nvCxnSpPr>
        <p:spPr>
          <a:xfrm>
            <a:off x="5938459" y="2246099"/>
            <a:ext cx="31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线箭头连接符 90">
            <a:extLst>
              <a:ext uri="{FF2B5EF4-FFF2-40B4-BE49-F238E27FC236}">
                <a16:creationId xmlns:a16="http://schemas.microsoft.com/office/drawing/2014/main" id="{E33AFA02-683F-7F4B-5A89-B621807C5399}"/>
              </a:ext>
            </a:extLst>
          </p:cNvPr>
          <p:cNvCxnSpPr>
            <a:cxnSpLocks/>
            <a:stCxn id="73" idx="2"/>
            <a:endCxn id="76" idx="0"/>
          </p:cNvCxnSpPr>
          <p:nvPr/>
        </p:nvCxnSpPr>
        <p:spPr>
          <a:xfrm>
            <a:off x="7163680"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线箭头连接符 91">
            <a:extLst>
              <a:ext uri="{FF2B5EF4-FFF2-40B4-BE49-F238E27FC236}">
                <a16:creationId xmlns:a16="http://schemas.microsoft.com/office/drawing/2014/main" id="{9E8DF297-66D1-029F-FEC8-FD2084F868ED}"/>
              </a:ext>
            </a:extLst>
          </p:cNvPr>
          <p:cNvCxnSpPr>
            <a:cxnSpLocks/>
            <a:stCxn id="82" idx="2"/>
            <a:endCxn id="76" idx="0"/>
          </p:cNvCxnSpPr>
          <p:nvPr/>
        </p:nvCxnSpPr>
        <p:spPr>
          <a:xfrm>
            <a:off x="5941608" y="2767236"/>
            <a:ext cx="1222072" cy="1704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线箭头连接符 92">
            <a:extLst>
              <a:ext uri="{FF2B5EF4-FFF2-40B4-BE49-F238E27FC236}">
                <a16:creationId xmlns:a16="http://schemas.microsoft.com/office/drawing/2014/main" id="{AA166C06-14E7-D6FC-B2CF-1F041892D6FE}"/>
              </a:ext>
            </a:extLst>
          </p:cNvPr>
          <p:cNvCxnSpPr>
            <a:cxnSpLocks/>
            <a:stCxn id="76" idx="2"/>
            <a:endCxn id="77" idx="0"/>
          </p:cNvCxnSpPr>
          <p:nvPr/>
        </p:nvCxnSpPr>
        <p:spPr>
          <a:xfrm flipH="1">
            <a:off x="4713238" y="3291665"/>
            <a:ext cx="2450442" cy="16390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5C06D3DB-844F-4937-610E-227882640A12}"/>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A Motivating Example</a:t>
            </a:r>
            <a:endParaRPr kumimoji="1" lang="zh-CN" altLang="en-US" dirty="0"/>
          </a:p>
        </p:txBody>
      </p:sp>
      <p:sp>
        <p:nvSpPr>
          <p:cNvPr id="3" name="内容占位符 2">
            <a:extLst>
              <a:ext uri="{FF2B5EF4-FFF2-40B4-BE49-F238E27FC236}">
                <a16:creationId xmlns:a16="http://schemas.microsoft.com/office/drawing/2014/main" id="{548443E5-5579-625D-17C4-1D3FD5F60F8C}"/>
              </a:ext>
            </a:extLst>
          </p:cNvPr>
          <p:cNvSpPr>
            <a:spLocks noGrp="1"/>
          </p:cNvSpPr>
          <p:nvPr>
            <p:ph idx="1"/>
          </p:nvPr>
        </p:nvSpPr>
        <p:spPr>
          <a:xfrm>
            <a:off x="435009" y="1435014"/>
            <a:ext cx="3401250" cy="5422986"/>
          </a:xfrm>
        </p:spPr>
        <p:txBody>
          <a:bodyPr>
            <a:normAutofit fontScale="92500" lnSpcReduction="20000"/>
          </a:bodyPr>
          <a:lstStyle/>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B[10] = {0}</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f(){</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 = input1()</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1 &lt; x &lt; 5</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x1 = x</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x2 = x1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B[h(x2)] = 1 </a:t>
            </a:r>
            <a:r>
              <a:rPr kumimoji="1" lang="en-US" altLang="zh-CN" sz="1800" dirty="0">
                <a:solidFill>
                  <a:srgbClr val="1A1AFF"/>
                </a:solidFill>
                <a:latin typeface="Inconsolata" panose="020B0609030003000000" pitchFamily="49" charset="0"/>
                <a:cs typeface="Consolas" panose="020B0609020204030204" pitchFamily="49" charset="0"/>
              </a:rPr>
              <a:t>// A1 false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y = input2()</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y &lt; 0</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y1 = y</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B[g(y1)] = 2 </a:t>
            </a:r>
            <a:r>
              <a:rPr kumimoji="1" lang="en-US" altLang="zh-CN" sz="1800" dirty="0">
                <a:solidFill>
                  <a:srgbClr val="1A1AFF"/>
                </a:solidFill>
                <a:latin typeface="Inconsolata" panose="020B0609030003000000" pitchFamily="49" charset="0"/>
                <a:cs typeface="Consolas" panose="020B0609020204030204" pitchFamily="49" charset="0"/>
              </a:rPr>
              <a:t>// A2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g2(){</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 = input3() </a:t>
            </a:r>
            <a:r>
              <a:rPr kumimoji="1" lang="en-US" altLang="zh-CN" sz="1800" dirty="0">
                <a:solidFill>
                  <a:srgbClr val="1A1AFF"/>
                </a:solidFill>
                <a:latin typeface="Inconsolata" panose="020B0609030003000000" pitchFamily="49" charset="0"/>
                <a:cs typeface="Consolas" panose="020B0609020204030204" pitchFamily="49" charset="0"/>
              </a:rPr>
              <a:t>// z &lt;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B[g(z)] = 3  </a:t>
            </a:r>
            <a:r>
              <a:rPr kumimoji="1" lang="en-US" altLang="zh-CN" sz="1800" dirty="0">
                <a:solidFill>
                  <a:srgbClr val="1A1AFF"/>
                </a:solidFill>
                <a:latin typeface="Inconsolata" panose="020B0609030003000000" pitchFamily="49" charset="0"/>
                <a:cs typeface="Consolas" panose="020B0609020204030204" pitchFamily="49" charset="0"/>
              </a:rPr>
              <a:t>// A3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h(</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h(j){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j }</a:t>
            </a:r>
          </a:p>
        </p:txBody>
      </p:sp>
      <p:cxnSp>
        <p:nvCxnSpPr>
          <p:cNvPr id="111" name="直接箭头连接符 120">
            <a:extLst>
              <a:ext uri="{FF2B5EF4-FFF2-40B4-BE49-F238E27FC236}">
                <a16:creationId xmlns:a16="http://schemas.microsoft.com/office/drawing/2014/main" id="{8FE0B843-AEFD-3D1A-0617-42276343ECCF}"/>
              </a:ext>
            </a:extLst>
          </p:cNvPr>
          <p:cNvCxnSpPr>
            <a:cxnSpLocks/>
          </p:cNvCxnSpPr>
          <p:nvPr/>
        </p:nvCxnSpPr>
        <p:spPr>
          <a:xfrm>
            <a:off x="5766299" y="5781591"/>
            <a:ext cx="384148" cy="0"/>
          </a:xfrm>
          <a:prstGeom prst="straightConnector1">
            <a:avLst/>
          </a:prstGeom>
          <a:noFill/>
          <a:ln w="50800" cap="flat" cmpd="sng" algn="ctr">
            <a:solidFill>
              <a:schemeClr val="accent6"/>
            </a:solidFill>
            <a:prstDash val="solid"/>
            <a:miter lim="800000"/>
            <a:tailEnd type="triangle"/>
          </a:ln>
          <a:effectLst/>
        </p:spPr>
      </p:cxnSp>
      <p:cxnSp>
        <p:nvCxnSpPr>
          <p:cNvPr id="117" name="直线连接符 116">
            <a:extLst>
              <a:ext uri="{FF2B5EF4-FFF2-40B4-BE49-F238E27FC236}">
                <a16:creationId xmlns:a16="http://schemas.microsoft.com/office/drawing/2014/main" id="{0BF7FD79-D62C-862A-09CA-AE212A8BC051}"/>
              </a:ext>
            </a:extLst>
          </p:cNvPr>
          <p:cNvCxnSpPr>
            <a:cxnSpLocks/>
          </p:cNvCxnSpPr>
          <p:nvPr/>
        </p:nvCxnSpPr>
        <p:spPr>
          <a:xfrm>
            <a:off x="3864501" y="1338309"/>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0EC4C99C-6980-8D06-FEEC-839C91D33BCD}"/>
              </a:ext>
            </a:extLst>
          </p:cNvPr>
          <p:cNvSpPr>
            <a:spLocks noGrp="1"/>
          </p:cNvSpPr>
          <p:nvPr>
            <p:ph type="sldNum" sz="quarter" idx="4"/>
          </p:nvPr>
        </p:nvSpPr>
        <p:spPr/>
        <p:txBody>
          <a:bodyPr/>
          <a:lstStyle/>
          <a:p>
            <a:fld id="{94702B7C-F565-1C47-90E3-321BD985AFCD}" type="slidenum">
              <a:rPr kumimoji="1" lang="zh-CN" altLang="en-US" smtClean="0"/>
              <a:pPr/>
              <a:t>6</a:t>
            </a:fld>
            <a:endParaRPr kumimoji="1" lang="zh-CN" altLang="en-US" dirty="0"/>
          </a:p>
        </p:txBody>
      </p:sp>
      <p:cxnSp>
        <p:nvCxnSpPr>
          <p:cNvPr id="4" name="直线连接符 3">
            <a:extLst>
              <a:ext uri="{FF2B5EF4-FFF2-40B4-BE49-F238E27FC236}">
                <a16:creationId xmlns:a16="http://schemas.microsoft.com/office/drawing/2014/main" id="{C4D82387-E48A-A3A7-6A03-166EBFBA6657}"/>
              </a:ext>
            </a:extLst>
          </p:cNvPr>
          <p:cNvCxnSpPr>
            <a:cxnSpLocks/>
          </p:cNvCxnSpPr>
          <p:nvPr/>
        </p:nvCxnSpPr>
        <p:spPr>
          <a:xfrm>
            <a:off x="7932839" y="1338308"/>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116" name="文本框 115">
            <a:extLst>
              <a:ext uri="{FF2B5EF4-FFF2-40B4-BE49-F238E27FC236}">
                <a16:creationId xmlns:a16="http://schemas.microsoft.com/office/drawing/2014/main" id="{B8F392FB-A469-02DF-6C13-8C2015E57C7C}"/>
              </a:ext>
            </a:extLst>
          </p:cNvPr>
          <p:cNvSpPr txBox="1"/>
          <p:nvPr/>
        </p:nvSpPr>
        <p:spPr>
          <a:xfrm>
            <a:off x="8117401"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graphicFrame>
        <p:nvGraphicFramePr>
          <p:cNvPr id="118" name="表格 96">
            <a:extLst>
              <a:ext uri="{FF2B5EF4-FFF2-40B4-BE49-F238E27FC236}">
                <a16:creationId xmlns:a16="http://schemas.microsoft.com/office/drawing/2014/main" id="{369A3FD5-181C-5629-AD50-84B3915B5CDD}"/>
              </a:ext>
            </a:extLst>
          </p:cNvPr>
          <p:cNvGraphicFramePr>
            <a:graphicFrameLocks noGrp="1"/>
          </p:cNvGraphicFramePr>
          <p:nvPr/>
        </p:nvGraphicFramePr>
        <p:xfrm>
          <a:off x="8134137"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0.659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0.659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691797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bl>
          </a:graphicData>
        </a:graphic>
      </p:graphicFrame>
      <p:cxnSp>
        <p:nvCxnSpPr>
          <p:cNvPr id="119" name="直接箭头连接符 120">
            <a:extLst>
              <a:ext uri="{FF2B5EF4-FFF2-40B4-BE49-F238E27FC236}">
                <a16:creationId xmlns:a16="http://schemas.microsoft.com/office/drawing/2014/main" id="{642722BA-B676-487F-5173-54D3BF990AE3}"/>
              </a:ext>
            </a:extLst>
          </p:cNvPr>
          <p:cNvCxnSpPr>
            <a:cxnSpLocks/>
          </p:cNvCxnSpPr>
          <p:nvPr/>
        </p:nvCxnSpPr>
        <p:spPr>
          <a:xfrm>
            <a:off x="9726662" y="5781591"/>
            <a:ext cx="384148" cy="0"/>
          </a:xfrm>
          <a:prstGeom prst="straightConnector1">
            <a:avLst/>
          </a:prstGeom>
          <a:noFill/>
          <a:ln w="50800" cap="flat" cmpd="sng" algn="ctr">
            <a:solidFill>
              <a:schemeClr val="accent6"/>
            </a:solidFill>
            <a:prstDash val="solid"/>
            <a:miter lim="800000"/>
            <a:tailEnd type="triangle"/>
          </a:ln>
          <a:effectLst/>
        </p:spPr>
      </p:cxnSp>
      <p:sp>
        <p:nvSpPr>
          <p:cNvPr id="121" name="圆角矩形 120">
            <a:extLst>
              <a:ext uri="{FF2B5EF4-FFF2-40B4-BE49-F238E27FC236}">
                <a16:creationId xmlns:a16="http://schemas.microsoft.com/office/drawing/2014/main" id="{142449E7-FF01-A620-9BB9-2DBFCFEBA898}"/>
              </a:ext>
            </a:extLst>
          </p:cNvPr>
          <p:cNvSpPr/>
          <p:nvPr/>
        </p:nvSpPr>
        <p:spPr>
          <a:xfrm>
            <a:off x="9355174" y="139993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1-CFA</a:t>
            </a:r>
            <a:endParaRPr kumimoji="1" lang="zh-CN" altLang="en-US" b="1" dirty="0">
              <a:solidFill>
                <a:schemeClr val="bg1"/>
              </a:solidFill>
              <a:latin typeface="Inconsolata" panose="020B0609030003000000" pitchFamily="49" charset="0"/>
            </a:endParaRPr>
          </a:p>
        </p:txBody>
      </p:sp>
      <p:sp>
        <p:nvSpPr>
          <p:cNvPr id="122" name="文本框 121">
            <a:extLst>
              <a:ext uri="{FF2B5EF4-FFF2-40B4-BE49-F238E27FC236}">
                <a16:creationId xmlns:a16="http://schemas.microsoft.com/office/drawing/2014/main" id="{942D3602-350D-2106-19EC-F18E0B5BDA29}"/>
              </a:ext>
            </a:extLst>
          </p:cNvPr>
          <p:cNvSpPr txBox="1"/>
          <p:nvPr/>
        </p:nvSpPr>
        <p:spPr>
          <a:xfrm>
            <a:off x="9342622"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23" name="文本框 122">
            <a:extLst>
              <a:ext uri="{FF2B5EF4-FFF2-40B4-BE49-F238E27FC236}">
                <a16:creationId xmlns:a16="http://schemas.microsoft.com/office/drawing/2014/main" id="{D532742F-2B3B-3452-02F1-7959636A4B8E}"/>
              </a:ext>
            </a:extLst>
          </p:cNvPr>
          <p:cNvSpPr txBox="1"/>
          <p:nvPr/>
        </p:nvSpPr>
        <p:spPr>
          <a:xfrm>
            <a:off x="10567843"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24" name="文本框 123">
            <a:extLst>
              <a:ext uri="{FF2B5EF4-FFF2-40B4-BE49-F238E27FC236}">
                <a16:creationId xmlns:a16="http://schemas.microsoft.com/office/drawing/2014/main" id="{CA592E23-1A02-D8DF-78A2-AB1ECC53CF25}"/>
              </a:ext>
            </a:extLst>
          </p:cNvPr>
          <p:cNvSpPr txBox="1"/>
          <p:nvPr/>
        </p:nvSpPr>
        <p:spPr>
          <a:xfrm>
            <a:off x="8117401"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125" name="文本框 124">
            <a:extLst>
              <a:ext uri="{FF2B5EF4-FFF2-40B4-BE49-F238E27FC236}">
                <a16:creationId xmlns:a16="http://schemas.microsoft.com/office/drawing/2014/main" id="{A457C67A-16A7-A7CF-A1E8-E3EC25D4945D}"/>
              </a:ext>
            </a:extLst>
          </p:cNvPr>
          <p:cNvSpPr txBox="1"/>
          <p:nvPr/>
        </p:nvSpPr>
        <p:spPr>
          <a:xfrm>
            <a:off x="8125750" y="2934430"/>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126" name="文本框 125">
            <a:extLst>
              <a:ext uri="{FF2B5EF4-FFF2-40B4-BE49-F238E27FC236}">
                <a16:creationId xmlns:a16="http://schemas.microsoft.com/office/drawing/2014/main" id="{BDE2F347-63A8-0991-840E-0F215167FE78}"/>
              </a:ext>
            </a:extLst>
          </p:cNvPr>
          <p:cNvSpPr txBox="1"/>
          <p:nvPr/>
        </p:nvSpPr>
        <p:spPr>
          <a:xfrm>
            <a:off x="10567843" y="2937722"/>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g2</a:t>
            </a:r>
            <a:r>
              <a:rPr lang="en-US" altLang="zh-CN" sz="1700" dirty="0"/>
              <a:t>)</a:t>
            </a:r>
            <a:endParaRPr lang="zh-CN" altLang="en-US" sz="1700" dirty="0"/>
          </a:p>
        </p:txBody>
      </p:sp>
      <p:sp>
        <p:nvSpPr>
          <p:cNvPr id="127" name="文本框 126">
            <a:extLst>
              <a:ext uri="{FF2B5EF4-FFF2-40B4-BE49-F238E27FC236}">
                <a16:creationId xmlns:a16="http://schemas.microsoft.com/office/drawing/2014/main" id="{2D3C41DB-9D2C-1ADC-D791-EF73A0D94BEE}"/>
              </a:ext>
            </a:extLst>
          </p:cNvPr>
          <p:cNvSpPr txBox="1"/>
          <p:nvPr/>
        </p:nvSpPr>
        <p:spPr>
          <a:xfrm>
            <a:off x="8126592" y="3455567"/>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f</a:t>
            </a:r>
            <a:r>
              <a:rPr lang="en-US" altLang="zh-CN" sz="1700" dirty="0"/>
              <a:t>)</a:t>
            </a:r>
            <a:endParaRPr lang="zh-CN" altLang="en-US" sz="1700" dirty="0"/>
          </a:p>
        </p:txBody>
      </p:sp>
      <p:sp>
        <p:nvSpPr>
          <p:cNvPr id="128" name="文本框 127">
            <a:extLst>
              <a:ext uri="{FF2B5EF4-FFF2-40B4-BE49-F238E27FC236}">
                <a16:creationId xmlns:a16="http://schemas.microsoft.com/office/drawing/2014/main" id="{A9E4F587-8CF4-167B-8112-A380CF78E42E}"/>
              </a:ext>
            </a:extLst>
          </p:cNvPr>
          <p:cNvSpPr txBox="1"/>
          <p:nvPr/>
        </p:nvSpPr>
        <p:spPr>
          <a:xfrm>
            <a:off x="8125750"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129" name="文本框 128">
            <a:extLst>
              <a:ext uri="{FF2B5EF4-FFF2-40B4-BE49-F238E27FC236}">
                <a16:creationId xmlns:a16="http://schemas.microsoft.com/office/drawing/2014/main" id="{1F4D9EF6-540F-D1F7-13B7-58B02940844D}"/>
              </a:ext>
            </a:extLst>
          </p:cNvPr>
          <p:cNvSpPr txBox="1"/>
          <p:nvPr/>
        </p:nvSpPr>
        <p:spPr>
          <a:xfrm>
            <a:off x="9347097" y="3976704"/>
            <a:ext cx="1112400" cy="353943"/>
          </a:xfrm>
          <a:prstGeom prst="rect">
            <a:avLst/>
          </a:prstGeom>
          <a:solidFill>
            <a:srgbClr val="A6FFA5"/>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130" name="文本框 129">
            <a:extLst>
              <a:ext uri="{FF2B5EF4-FFF2-40B4-BE49-F238E27FC236}">
                <a16:creationId xmlns:a16="http://schemas.microsoft.com/office/drawing/2014/main" id="{8E522393-3F13-BA17-AB55-2222D12CD305}"/>
              </a:ext>
            </a:extLst>
          </p:cNvPr>
          <p:cNvSpPr txBox="1"/>
          <p:nvPr/>
        </p:nvSpPr>
        <p:spPr>
          <a:xfrm>
            <a:off x="9345771"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131" name="文本框 130">
            <a:extLst>
              <a:ext uri="{FF2B5EF4-FFF2-40B4-BE49-F238E27FC236}">
                <a16:creationId xmlns:a16="http://schemas.microsoft.com/office/drawing/2014/main" id="{16777EF9-771D-4FCC-9C45-0DE521AE536B}"/>
              </a:ext>
            </a:extLst>
          </p:cNvPr>
          <p:cNvSpPr txBox="1"/>
          <p:nvPr/>
        </p:nvSpPr>
        <p:spPr>
          <a:xfrm>
            <a:off x="10571366" y="3976704"/>
            <a:ext cx="1112400" cy="353943"/>
          </a:xfrm>
          <a:prstGeom prst="rect">
            <a:avLst/>
          </a:prstGeom>
          <a:no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132" name="直线箭头连接符 131">
            <a:extLst>
              <a:ext uri="{FF2B5EF4-FFF2-40B4-BE49-F238E27FC236}">
                <a16:creationId xmlns:a16="http://schemas.microsoft.com/office/drawing/2014/main" id="{ECA0DDB5-B4B0-59F9-A407-4FEE44D898E6}"/>
              </a:ext>
            </a:extLst>
          </p:cNvPr>
          <p:cNvCxnSpPr>
            <a:cxnSpLocks/>
            <a:stCxn id="116" idx="2"/>
            <a:endCxn id="124" idx="0"/>
          </p:cNvCxnSpPr>
          <p:nvPr/>
        </p:nvCxnSpPr>
        <p:spPr>
          <a:xfrm>
            <a:off x="8673601"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a:extLst>
              <a:ext uri="{FF2B5EF4-FFF2-40B4-BE49-F238E27FC236}">
                <a16:creationId xmlns:a16="http://schemas.microsoft.com/office/drawing/2014/main" id="{F650F044-5F57-D312-8451-FAE06843F39F}"/>
              </a:ext>
            </a:extLst>
          </p:cNvPr>
          <p:cNvCxnSpPr>
            <a:cxnSpLocks/>
            <a:stCxn id="124" idx="2"/>
            <a:endCxn id="125" idx="0"/>
          </p:cNvCxnSpPr>
          <p:nvPr/>
        </p:nvCxnSpPr>
        <p:spPr>
          <a:xfrm>
            <a:off x="8673601" y="2767236"/>
            <a:ext cx="83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线箭头连接符 133">
            <a:extLst>
              <a:ext uri="{FF2B5EF4-FFF2-40B4-BE49-F238E27FC236}">
                <a16:creationId xmlns:a16="http://schemas.microsoft.com/office/drawing/2014/main" id="{FD559BF3-6CDC-9F7F-F858-1A6E43A95572}"/>
              </a:ext>
            </a:extLst>
          </p:cNvPr>
          <p:cNvCxnSpPr>
            <a:cxnSpLocks/>
            <a:stCxn id="125" idx="2"/>
            <a:endCxn id="127" idx="0"/>
          </p:cNvCxnSpPr>
          <p:nvPr/>
        </p:nvCxnSpPr>
        <p:spPr>
          <a:xfrm>
            <a:off x="8681950" y="3288373"/>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a:extLst>
              <a:ext uri="{FF2B5EF4-FFF2-40B4-BE49-F238E27FC236}">
                <a16:creationId xmlns:a16="http://schemas.microsoft.com/office/drawing/2014/main" id="{9026FCB2-E0D8-6ECB-6D37-1ED69F5DB0F7}"/>
              </a:ext>
            </a:extLst>
          </p:cNvPr>
          <p:cNvCxnSpPr>
            <a:cxnSpLocks/>
            <a:stCxn id="127" idx="2"/>
            <a:endCxn id="128" idx="0"/>
          </p:cNvCxnSpPr>
          <p:nvPr/>
        </p:nvCxnSpPr>
        <p:spPr>
          <a:xfrm flipH="1">
            <a:off x="8681950" y="3809510"/>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线箭头连接符 135">
            <a:extLst>
              <a:ext uri="{FF2B5EF4-FFF2-40B4-BE49-F238E27FC236}">
                <a16:creationId xmlns:a16="http://schemas.microsoft.com/office/drawing/2014/main" id="{45D97DCB-8D74-9FAF-FFFE-8D5250A735BB}"/>
              </a:ext>
            </a:extLst>
          </p:cNvPr>
          <p:cNvCxnSpPr>
            <a:cxnSpLocks/>
            <a:stCxn id="144" idx="2"/>
            <a:endCxn id="129" idx="0"/>
          </p:cNvCxnSpPr>
          <p:nvPr/>
        </p:nvCxnSpPr>
        <p:spPr>
          <a:xfrm flipH="1">
            <a:off x="9903297" y="3811156"/>
            <a:ext cx="1226659"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a:extLst>
              <a:ext uri="{FF2B5EF4-FFF2-40B4-BE49-F238E27FC236}">
                <a16:creationId xmlns:a16="http://schemas.microsoft.com/office/drawing/2014/main" id="{A4AF8550-D6CE-9DCD-EF3A-F4FB54FC720E}"/>
              </a:ext>
            </a:extLst>
          </p:cNvPr>
          <p:cNvCxnSpPr>
            <a:cxnSpLocks/>
            <a:stCxn id="144" idx="2"/>
            <a:endCxn id="131" idx="0"/>
          </p:cNvCxnSpPr>
          <p:nvPr/>
        </p:nvCxnSpPr>
        <p:spPr>
          <a:xfrm flipH="1">
            <a:off x="11127566" y="3811156"/>
            <a:ext cx="2390"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线箭头连接符 137">
            <a:extLst>
              <a:ext uri="{FF2B5EF4-FFF2-40B4-BE49-F238E27FC236}">
                <a16:creationId xmlns:a16="http://schemas.microsoft.com/office/drawing/2014/main" id="{171FD4FE-0F1B-A31D-5D91-1F5096CB34C4}"/>
              </a:ext>
            </a:extLst>
          </p:cNvPr>
          <p:cNvCxnSpPr>
            <a:cxnSpLocks/>
            <a:stCxn id="122" idx="2"/>
            <a:endCxn id="130" idx="0"/>
          </p:cNvCxnSpPr>
          <p:nvPr/>
        </p:nvCxnSpPr>
        <p:spPr>
          <a:xfrm>
            <a:off x="9898822" y="2246099"/>
            <a:ext cx="31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a:extLst>
              <a:ext uri="{FF2B5EF4-FFF2-40B4-BE49-F238E27FC236}">
                <a16:creationId xmlns:a16="http://schemas.microsoft.com/office/drawing/2014/main" id="{7FC73A48-477C-67F9-9F2E-6470556F2316}"/>
              </a:ext>
            </a:extLst>
          </p:cNvPr>
          <p:cNvCxnSpPr>
            <a:cxnSpLocks/>
            <a:stCxn id="123" idx="2"/>
            <a:endCxn id="126" idx="0"/>
          </p:cNvCxnSpPr>
          <p:nvPr/>
        </p:nvCxnSpPr>
        <p:spPr>
          <a:xfrm>
            <a:off x="11124043"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线箭头连接符 139">
            <a:extLst>
              <a:ext uri="{FF2B5EF4-FFF2-40B4-BE49-F238E27FC236}">
                <a16:creationId xmlns:a16="http://schemas.microsoft.com/office/drawing/2014/main" id="{2EF30854-615F-CD2E-E777-B4F41B13687D}"/>
              </a:ext>
            </a:extLst>
          </p:cNvPr>
          <p:cNvCxnSpPr>
            <a:cxnSpLocks/>
            <a:stCxn id="130" idx="2"/>
            <a:endCxn id="143" idx="0"/>
          </p:cNvCxnSpPr>
          <p:nvPr/>
        </p:nvCxnSpPr>
        <p:spPr>
          <a:xfrm flipH="1">
            <a:off x="9898822" y="2767236"/>
            <a:ext cx="3149" cy="1737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a:extLst>
              <a:ext uri="{FF2B5EF4-FFF2-40B4-BE49-F238E27FC236}">
                <a16:creationId xmlns:a16="http://schemas.microsoft.com/office/drawing/2014/main" id="{2A7B884F-79D5-DF9A-496B-7D195644D315}"/>
              </a:ext>
            </a:extLst>
          </p:cNvPr>
          <p:cNvCxnSpPr>
            <a:cxnSpLocks/>
            <a:stCxn id="126" idx="2"/>
            <a:endCxn id="144" idx="0"/>
          </p:cNvCxnSpPr>
          <p:nvPr/>
        </p:nvCxnSpPr>
        <p:spPr>
          <a:xfrm>
            <a:off x="11124043" y="3291665"/>
            <a:ext cx="5913"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42" name="表格 96">
            <a:extLst>
              <a:ext uri="{FF2B5EF4-FFF2-40B4-BE49-F238E27FC236}">
                <a16:creationId xmlns:a16="http://schemas.microsoft.com/office/drawing/2014/main" id="{2F6CDD12-5844-AD52-6E36-5BC8EBA7AA8F}"/>
              </a:ext>
            </a:extLst>
          </p:cNvPr>
          <p:cNvGraphicFramePr>
            <a:graphicFrameLocks noGrp="1"/>
          </p:cNvGraphicFramePr>
          <p:nvPr/>
        </p:nvGraphicFramePr>
        <p:xfrm>
          <a:off x="10153167"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ea typeface="Linux Libertine" panose="02000503000000000000" pitchFamily="2" charset="0"/>
                          <a:cs typeface="Linux Libertine" panose="02000503000000000000" pitchFamily="2" charset="0"/>
                        </a:rPr>
                        <a:t>A2</a:t>
                      </a:r>
                      <a:endParaRPr lang="zh-CN" altLang="en-US" sz="1600" dirty="0">
                        <a:solidFill>
                          <a:schemeClr val="tx1"/>
                        </a:solidFill>
                        <a:latin typeface="Inconsolata" panose="020B0609030003000000" pitchFamily="49"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2614816502"/>
                  </a:ext>
                </a:extLst>
              </a:tr>
              <a:tr h="136387">
                <a:tc>
                  <a:txBody>
                    <a:bodyPr/>
                    <a:lstStyle/>
                    <a:p>
                      <a:pPr algn="ctr"/>
                      <a:r>
                        <a:rPr lang="en-US" altLang="zh-CN" sz="1600" b="1" u="sng" dirty="0">
                          <a:solidFill>
                            <a:srgbClr val="00B050"/>
                          </a:solidFill>
                          <a:latin typeface="Linux Libertine" panose="02000503000000000000" pitchFamily="2" charset="0"/>
                          <a:ea typeface="Linux Libertine" panose="02000503000000000000" pitchFamily="2" charset="0"/>
                          <a:cs typeface="Linux Libertine" panose="02000503000000000000" pitchFamily="2" charset="0"/>
                        </a:rPr>
                        <a:t>0.8</a:t>
                      </a:r>
                      <a:endParaRPr lang="zh-CN" altLang="en-US" sz="1600" b="1" u="sng" dirty="0">
                        <a:solidFill>
                          <a:srgbClr val="00B05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5691357"/>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1280744"/>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469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6627819"/>
                  </a:ext>
                </a:extLst>
              </a:tr>
            </a:tbl>
          </a:graphicData>
        </a:graphic>
      </p:graphicFrame>
      <p:sp>
        <p:nvSpPr>
          <p:cNvPr id="143" name="文本框 142">
            <a:extLst>
              <a:ext uri="{FF2B5EF4-FFF2-40B4-BE49-F238E27FC236}">
                <a16:creationId xmlns:a16="http://schemas.microsoft.com/office/drawing/2014/main" id="{9D944A42-B9D0-B5DA-4368-648A3B730325}"/>
              </a:ext>
            </a:extLst>
          </p:cNvPr>
          <p:cNvSpPr txBox="1"/>
          <p:nvPr/>
        </p:nvSpPr>
        <p:spPr>
          <a:xfrm>
            <a:off x="9342622" y="2941014"/>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g1</a:t>
            </a:r>
            <a:r>
              <a:rPr lang="en-US" altLang="zh-CN" sz="1700" dirty="0"/>
              <a:t>)</a:t>
            </a:r>
            <a:endParaRPr lang="zh-CN" altLang="en-US" sz="1700" dirty="0"/>
          </a:p>
        </p:txBody>
      </p:sp>
      <p:sp>
        <p:nvSpPr>
          <p:cNvPr id="144" name="文本框 143">
            <a:extLst>
              <a:ext uri="{FF2B5EF4-FFF2-40B4-BE49-F238E27FC236}">
                <a16:creationId xmlns:a16="http://schemas.microsoft.com/office/drawing/2014/main" id="{19C56A5D-3A53-0F64-C9F6-BB7BBACB3A41}"/>
              </a:ext>
            </a:extLst>
          </p:cNvPr>
          <p:cNvSpPr txBox="1"/>
          <p:nvPr/>
        </p:nvSpPr>
        <p:spPr>
          <a:xfrm>
            <a:off x="10573756" y="345721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g</a:t>
            </a:r>
            <a:r>
              <a:rPr lang="en-US" altLang="zh-CN" sz="1700" dirty="0"/>
              <a:t>)</a:t>
            </a:r>
            <a:endParaRPr lang="zh-CN" altLang="en-US" sz="1700" dirty="0"/>
          </a:p>
        </p:txBody>
      </p:sp>
      <p:cxnSp>
        <p:nvCxnSpPr>
          <p:cNvPr id="148" name="直线箭头连接符 147">
            <a:extLst>
              <a:ext uri="{FF2B5EF4-FFF2-40B4-BE49-F238E27FC236}">
                <a16:creationId xmlns:a16="http://schemas.microsoft.com/office/drawing/2014/main" id="{3E4BA168-2175-ABC3-8292-0F1A0106FF27}"/>
              </a:ext>
            </a:extLst>
          </p:cNvPr>
          <p:cNvCxnSpPr>
            <a:cxnSpLocks/>
            <a:stCxn id="143" idx="2"/>
            <a:endCxn id="144" idx="0"/>
          </p:cNvCxnSpPr>
          <p:nvPr/>
        </p:nvCxnSpPr>
        <p:spPr>
          <a:xfrm>
            <a:off x="9898822" y="3294957"/>
            <a:ext cx="1231134" cy="1622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6" name="圆角矩形 155">
            <a:extLst>
              <a:ext uri="{FF2B5EF4-FFF2-40B4-BE49-F238E27FC236}">
                <a16:creationId xmlns:a16="http://schemas.microsoft.com/office/drawing/2014/main" id="{DD4E0343-AB9F-AD2E-0BBF-F11A1C07A08A}"/>
              </a:ext>
            </a:extLst>
          </p:cNvPr>
          <p:cNvSpPr/>
          <p:nvPr/>
        </p:nvSpPr>
        <p:spPr>
          <a:xfrm>
            <a:off x="5414725" y="139993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0-CFA</a:t>
            </a:r>
            <a:endParaRPr kumimoji="1" lang="zh-CN" altLang="en-US" b="1" dirty="0">
              <a:solidFill>
                <a:schemeClr val="bg1"/>
              </a:solidFill>
              <a:latin typeface="Inconsolata" panose="020B0609030003000000" pitchFamily="49" charset="0"/>
            </a:endParaRPr>
          </a:p>
        </p:txBody>
      </p:sp>
      <p:graphicFrame>
        <p:nvGraphicFramePr>
          <p:cNvPr id="166" name="表格 96">
            <a:extLst>
              <a:ext uri="{FF2B5EF4-FFF2-40B4-BE49-F238E27FC236}">
                <a16:creationId xmlns:a16="http://schemas.microsoft.com/office/drawing/2014/main" id="{898D4EA1-D7CB-F7B2-941D-E3AAC687053B}"/>
              </a:ext>
            </a:extLst>
          </p:cNvPr>
          <p:cNvGraphicFramePr>
            <a:graphicFrameLocks noGrp="1"/>
          </p:cNvGraphicFramePr>
          <p:nvPr/>
        </p:nvGraphicFramePr>
        <p:xfrm>
          <a:off x="4173774"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0.699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0.699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0.699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bl>
          </a:graphicData>
        </a:graphic>
      </p:graphicFrame>
      <p:graphicFrame>
        <p:nvGraphicFramePr>
          <p:cNvPr id="167" name="表格 96">
            <a:extLst>
              <a:ext uri="{FF2B5EF4-FFF2-40B4-BE49-F238E27FC236}">
                <a16:creationId xmlns:a16="http://schemas.microsoft.com/office/drawing/2014/main" id="{2879FD8A-A5A5-DF9C-93B2-443C5A295C4F}"/>
              </a:ext>
            </a:extLst>
          </p:cNvPr>
          <p:cNvGraphicFramePr>
            <a:graphicFrameLocks noGrp="1"/>
          </p:cNvGraphicFramePr>
          <p:nvPr/>
        </p:nvGraphicFramePr>
        <p:xfrm>
          <a:off x="6192804"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b="1" u="sng"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0.465</a:t>
                      </a:r>
                      <a:endParaRPr lang="zh-CN" altLang="en-US" sz="1600" b="1" u="sng" dirty="0">
                        <a:solidFill>
                          <a:srgbClr val="FF000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5691357"/>
                  </a:ext>
                </a:extLst>
              </a:tr>
              <a:tr h="136387">
                <a:tc>
                  <a:txBody>
                    <a:bodyPr/>
                    <a:lstStyle/>
                    <a:p>
                      <a:pPr algn="ctr"/>
                      <a:r>
                        <a:rPr lang="en-US" altLang="zh-CN" sz="1600" b="1" u="sng" dirty="0">
                          <a:solidFill>
                            <a:srgbClr val="FF0000"/>
                          </a:solidFill>
                          <a:latin typeface="Linux Libertine" panose="02000503000000000000" pitchFamily="2" charset="0"/>
                          <a:ea typeface="Linux Libertine" panose="02000503000000000000" pitchFamily="2" charset="0"/>
                          <a:cs typeface="Linux Libertine" panose="02000503000000000000" pitchFamily="2" charset="0"/>
                        </a:rPr>
                        <a:t>0.465</a:t>
                      </a:r>
                      <a:endParaRPr lang="zh-CN" altLang="en-US" sz="1600" b="1" u="sng" dirty="0">
                        <a:solidFill>
                          <a:srgbClr val="FF000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469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BF"/>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BF"/>
                    </a:solidFill>
                  </a:tcPr>
                </a:tc>
                <a:extLst>
                  <a:ext uri="{0D108BD9-81ED-4DB2-BD59-A6C34878D82A}">
                    <a16:rowId xmlns:a16="http://schemas.microsoft.com/office/drawing/2014/main" val="2966627819"/>
                  </a:ext>
                </a:extLst>
              </a:tr>
            </a:tbl>
          </a:graphicData>
        </a:graphic>
      </p:graphicFrame>
      <p:sp>
        <p:nvSpPr>
          <p:cNvPr id="5" name="矩形 4">
            <a:extLst>
              <a:ext uri="{FF2B5EF4-FFF2-40B4-BE49-F238E27FC236}">
                <a16:creationId xmlns:a16="http://schemas.microsoft.com/office/drawing/2014/main" id="{987BF52D-AD22-A53A-12A0-458C60CFF1F7}"/>
              </a:ext>
            </a:extLst>
          </p:cNvPr>
          <p:cNvSpPr/>
          <p:nvPr/>
        </p:nvSpPr>
        <p:spPr>
          <a:xfrm>
            <a:off x="4013738" y="1338307"/>
            <a:ext cx="7727279" cy="3207169"/>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圆角矩形 9">
            <a:extLst>
              <a:ext uri="{FF2B5EF4-FFF2-40B4-BE49-F238E27FC236}">
                <a16:creationId xmlns:a16="http://schemas.microsoft.com/office/drawing/2014/main" id="{6128355C-78A5-BB11-0C15-B43FF1A5C359}"/>
              </a:ext>
            </a:extLst>
          </p:cNvPr>
          <p:cNvSpPr/>
          <p:nvPr/>
        </p:nvSpPr>
        <p:spPr>
          <a:xfrm>
            <a:off x="6580516" y="1782517"/>
            <a:ext cx="2742593" cy="578882"/>
          </a:xfrm>
          <a:prstGeom prst="roundRect">
            <a:avLst/>
          </a:prstGeom>
          <a:solidFill>
            <a:srgbClr val="C00000"/>
          </a:solidFill>
          <a:ln>
            <a:noFill/>
          </a:ln>
        </p:spPr>
        <p:txBody>
          <a:bodyPr wrap="square" rtlCol="0">
            <a:spAutoFit/>
          </a:bodyPr>
          <a:lstStyle/>
          <a:p>
            <a:pPr algn="ctr"/>
            <a:r>
              <a:rPr kumimoji="1" lang="en-US" altLang="zh-CN" sz="2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Too coarse</a:t>
            </a:r>
            <a:endParaRPr kumimoji="1" lang="zh-CN" altLang="en-US" sz="2800" b="1" dirty="0">
              <a:solidFill>
                <a:schemeClr val="bg1"/>
              </a:solidFill>
              <a:latin typeface="Linux Libertine" panose="02000503000000000000" pitchFamily="2" charset="0"/>
              <a:cs typeface="Linux Libertine" panose="02000503000000000000" pitchFamily="2" charset="0"/>
            </a:endParaRPr>
          </a:p>
        </p:txBody>
      </p:sp>
      <p:sp>
        <p:nvSpPr>
          <p:cNvPr id="11" name="文本框 10">
            <a:extLst>
              <a:ext uri="{FF2B5EF4-FFF2-40B4-BE49-F238E27FC236}">
                <a16:creationId xmlns:a16="http://schemas.microsoft.com/office/drawing/2014/main" id="{6347C6DF-8D84-914B-E63C-82459111EAE5}"/>
              </a:ext>
            </a:extLst>
          </p:cNvPr>
          <p:cNvSpPr txBox="1"/>
          <p:nvPr/>
        </p:nvSpPr>
        <p:spPr>
          <a:xfrm>
            <a:off x="5909928" y="2523785"/>
            <a:ext cx="4034625" cy="1569660"/>
          </a:xfrm>
          <a:prstGeom prst="rect">
            <a:avLst/>
          </a:prstGeom>
          <a:noFill/>
        </p:spPr>
        <p:txBody>
          <a:bodyPr wrap="square" rtlCol="0">
            <a:spAutoFit/>
          </a:bodyPr>
          <a:lstStyle/>
          <a:p>
            <a:pPr algn="ct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 Cause posterior information to propagate to irrelevant analysis results falsely: </a:t>
            </a:r>
          </a:p>
          <a:p>
            <a:pPr algn="ct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Under-fitting</a:t>
            </a:r>
            <a:endParaRPr kumimoji="1" lang="zh-CN" altLang="en-US" sz="2400" b="1" dirty="0">
              <a:latin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2838351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6D3DB-844F-4937-610E-227882640A12}"/>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A Motivating Example</a:t>
            </a:r>
            <a:endParaRPr kumimoji="1" lang="zh-CN" altLang="en-US" dirty="0"/>
          </a:p>
        </p:txBody>
      </p:sp>
      <p:sp>
        <p:nvSpPr>
          <p:cNvPr id="3" name="内容占位符 2">
            <a:extLst>
              <a:ext uri="{FF2B5EF4-FFF2-40B4-BE49-F238E27FC236}">
                <a16:creationId xmlns:a16="http://schemas.microsoft.com/office/drawing/2014/main" id="{548443E5-5579-625D-17C4-1D3FD5F60F8C}"/>
              </a:ext>
            </a:extLst>
          </p:cNvPr>
          <p:cNvSpPr>
            <a:spLocks noGrp="1"/>
          </p:cNvSpPr>
          <p:nvPr>
            <p:ph idx="1"/>
          </p:nvPr>
        </p:nvSpPr>
        <p:spPr>
          <a:xfrm>
            <a:off x="435009" y="1435014"/>
            <a:ext cx="3401250" cy="5422986"/>
          </a:xfrm>
        </p:spPr>
        <p:txBody>
          <a:bodyPr>
            <a:normAutofit fontScale="92500" lnSpcReduction="20000"/>
          </a:bodyPr>
          <a:lstStyle/>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B[10] = {0}</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f(){</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 = input1()</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1 &lt; x &lt; 5</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x1 = x</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x2 = x1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B[h(x2)] = 1 </a:t>
            </a:r>
            <a:r>
              <a:rPr kumimoji="1" lang="en-US" altLang="zh-CN" sz="1800" dirty="0">
                <a:solidFill>
                  <a:srgbClr val="1A1AFF"/>
                </a:solidFill>
                <a:latin typeface="Inconsolata" panose="020B0609030003000000" pitchFamily="49" charset="0"/>
                <a:cs typeface="Consolas" panose="020B0609020204030204" pitchFamily="49" charset="0"/>
              </a:rPr>
              <a:t>// A1 false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y = input2()</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y &lt; 0</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y1 = y</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B[g(y1)] = 2 </a:t>
            </a:r>
            <a:r>
              <a:rPr kumimoji="1" lang="en-US" altLang="zh-CN" sz="1800" dirty="0">
                <a:solidFill>
                  <a:srgbClr val="1A1AFF"/>
                </a:solidFill>
                <a:latin typeface="Inconsolata" panose="020B0609030003000000" pitchFamily="49" charset="0"/>
                <a:cs typeface="Consolas" panose="020B0609020204030204" pitchFamily="49" charset="0"/>
              </a:rPr>
              <a:t>// A2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g2(){</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 = input3() </a:t>
            </a:r>
            <a:r>
              <a:rPr kumimoji="1" lang="en-US" altLang="zh-CN" sz="1800" dirty="0">
                <a:solidFill>
                  <a:srgbClr val="1A1AFF"/>
                </a:solidFill>
                <a:latin typeface="Inconsolata" panose="020B0609030003000000" pitchFamily="49" charset="0"/>
                <a:cs typeface="Consolas" panose="020B0609020204030204" pitchFamily="49" charset="0"/>
              </a:rPr>
              <a:t>// z &lt;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B[g(z)] = 3  </a:t>
            </a:r>
            <a:r>
              <a:rPr kumimoji="1" lang="en-US" altLang="zh-CN" sz="1800" dirty="0">
                <a:solidFill>
                  <a:srgbClr val="1A1AFF"/>
                </a:solidFill>
                <a:latin typeface="Inconsolata" panose="020B0609030003000000" pitchFamily="49" charset="0"/>
                <a:cs typeface="Consolas" panose="020B0609020204030204" pitchFamily="49" charset="0"/>
              </a:rPr>
              <a:t>// A3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h(</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h(j){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j }</a:t>
            </a:r>
          </a:p>
        </p:txBody>
      </p:sp>
      <p:sp>
        <p:nvSpPr>
          <p:cNvPr id="18" name="文本框 17">
            <a:extLst>
              <a:ext uri="{FF2B5EF4-FFF2-40B4-BE49-F238E27FC236}">
                <a16:creationId xmlns:a16="http://schemas.microsoft.com/office/drawing/2014/main" id="{8EFCD7F4-090A-3EFA-FE04-DBF6A166E366}"/>
              </a:ext>
            </a:extLst>
          </p:cNvPr>
          <p:cNvSpPr txBox="1"/>
          <p:nvPr/>
        </p:nvSpPr>
        <p:spPr>
          <a:xfrm>
            <a:off x="4157038"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graphicFrame>
        <p:nvGraphicFramePr>
          <p:cNvPr id="96" name="表格 96">
            <a:extLst>
              <a:ext uri="{FF2B5EF4-FFF2-40B4-BE49-F238E27FC236}">
                <a16:creationId xmlns:a16="http://schemas.microsoft.com/office/drawing/2014/main" id="{91252D9F-6C29-A61D-3AAB-B8B29551774D}"/>
              </a:ext>
            </a:extLst>
          </p:cNvPr>
          <p:cNvGraphicFramePr>
            <a:graphicFrameLocks noGrp="1"/>
          </p:cNvGraphicFramePr>
          <p:nvPr>
            <p:extLst>
              <p:ext uri="{D42A27DB-BD31-4B8C-83A1-F6EECF244321}">
                <p14:modId xmlns:p14="http://schemas.microsoft.com/office/powerpoint/2010/main" val="748805172"/>
              </p:ext>
            </p:extLst>
          </p:nvPr>
        </p:nvGraphicFramePr>
        <p:xfrm>
          <a:off x="4173774"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0.512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1779674"/>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bl>
          </a:graphicData>
        </a:graphic>
      </p:graphicFrame>
      <p:cxnSp>
        <p:nvCxnSpPr>
          <p:cNvPr id="111" name="直接箭头连接符 120">
            <a:extLst>
              <a:ext uri="{FF2B5EF4-FFF2-40B4-BE49-F238E27FC236}">
                <a16:creationId xmlns:a16="http://schemas.microsoft.com/office/drawing/2014/main" id="{8FE0B843-AEFD-3D1A-0617-42276343ECCF}"/>
              </a:ext>
            </a:extLst>
          </p:cNvPr>
          <p:cNvCxnSpPr>
            <a:cxnSpLocks/>
          </p:cNvCxnSpPr>
          <p:nvPr/>
        </p:nvCxnSpPr>
        <p:spPr>
          <a:xfrm>
            <a:off x="5766299" y="5781591"/>
            <a:ext cx="384148" cy="0"/>
          </a:xfrm>
          <a:prstGeom prst="straightConnector1">
            <a:avLst/>
          </a:prstGeom>
          <a:noFill/>
          <a:ln w="50800" cap="flat" cmpd="sng" algn="ctr">
            <a:solidFill>
              <a:schemeClr val="accent6"/>
            </a:solidFill>
            <a:prstDash val="solid"/>
            <a:miter lim="800000"/>
            <a:tailEnd type="triangle"/>
          </a:ln>
          <a:effectLst/>
        </p:spPr>
      </p:cxnSp>
      <p:cxnSp>
        <p:nvCxnSpPr>
          <p:cNvPr id="117" name="直线连接符 116">
            <a:extLst>
              <a:ext uri="{FF2B5EF4-FFF2-40B4-BE49-F238E27FC236}">
                <a16:creationId xmlns:a16="http://schemas.microsoft.com/office/drawing/2014/main" id="{0BF7FD79-D62C-862A-09CA-AE212A8BC051}"/>
              </a:ext>
            </a:extLst>
          </p:cNvPr>
          <p:cNvCxnSpPr>
            <a:cxnSpLocks/>
          </p:cNvCxnSpPr>
          <p:nvPr/>
        </p:nvCxnSpPr>
        <p:spPr>
          <a:xfrm>
            <a:off x="3864501" y="1338309"/>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0EC4C99C-6980-8D06-FEEC-839C91D33BCD}"/>
              </a:ext>
            </a:extLst>
          </p:cNvPr>
          <p:cNvSpPr>
            <a:spLocks noGrp="1"/>
          </p:cNvSpPr>
          <p:nvPr>
            <p:ph type="sldNum" sz="quarter" idx="4"/>
          </p:nvPr>
        </p:nvSpPr>
        <p:spPr/>
        <p:txBody>
          <a:bodyPr/>
          <a:lstStyle/>
          <a:p>
            <a:fld id="{94702B7C-F565-1C47-90E3-321BD985AFCD}" type="slidenum">
              <a:rPr kumimoji="1" lang="zh-CN" altLang="en-US" smtClean="0"/>
              <a:pPr/>
              <a:t>7</a:t>
            </a:fld>
            <a:endParaRPr kumimoji="1" lang="zh-CN" altLang="en-US" dirty="0"/>
          </a:p>
        </p:txBody>
      </p:sp>
      <p:sp>
        <p:nvSpPr>
          <p:cNvPr id="7" name="文本框 6">
            <a:extLst>
              <a:ext uri="{FF2B5EF4-FFF2-40B4-BE49-F238E27FC236}">
                <a16:creationId xmlns:a16="http://schemas.microsoft.com/office/drawing/2014/main" id="{20D326A5-320B-84B2-AD11-B775938F5230}"/>
              </a:ext>
            </a:extLst>
          </p:cNvPr>
          <p:cNvSpPr txBox="1"/>
          <p:nvPr/>
        </p:nvSpPr>
        <p:spPr>
          <a:xfrm>
            <a:off x="5382259"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8" name="文本框 7">
            <a:extLst>
              <a:ext uri="{FF2B5EF4-FFF2-40B4-BE49-F238E27FC236}">
                <a16:creationId xmlns:a16="http://schemas.microsoft.com/office/drawing/2014/main" id="{76550612-555F-328A-F45B-E4D6E437C77C}"/>
              </a:ext>
            </a:extLst>
          </p:cNvPr>
          <p:cNvSpPr txBox="1"/>
          <p:nvPr/>
        </p:nvSpPr>
        <p:spPr>
          <a:xfrm>
            <a:off x="6607480"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30" name="文本框 29">
            <a:extLst>
              <a:ext uri="{FF2B5EF4-FFF2-40B4-BE49-F238E27FC236}">
                <a16:creationId xmlns:a16="http://schemas.microsoft.com/office/drawing/2014/main" id="{EFF6CD47-5B6F-2EF4-6654-8E1EAA512B33}"/>
              </a:ext>
            </a:extLst>
          </p:cNvPr>
          <p:cNvSpPr txBox="1"/>
          <p:nvPr/>
        </p:nvSpPr>
        <p:spPr>
          <a:xfrm>
            <a:off x="415703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31" name="文本框 30">
            <a:extLst>
              <a:ext uri="{FF2B5EF4-FFF2-40B4-BE49-F238E27FC236}">
                <a16:creationId xmlns:a16="http://schemas.microsoft.com/office/drawing/2014/main" id="{1D5DDCB8-45D7-3523-B033-96CC9ABBCB6D}"/>
              </a:ext>
            </a:extLst>
          </p:cNvPr>
          <p:cNvSpPr txBox="1"/>
          <p:nvPr/>
        </p:nvSpPr>
        <p:spPr>
          <a:xfrm>
            <a:off x="4165387" y="2934430"/>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32" name="文本框 31">
            <a:extLst>
              <a:ext uri="{FF2B5EF4-FFF2-40B4-BE49-F238E27FC236}">
                <a16:creationId xmlns:a16="http://schemas.microsoft.com/office/drawing/2014/main" id="{A96FE319-FD8C-02ED-EC22-112889396A44}"/>
              </a:ext>
            </a:extLst>
          </p:cNvPr>
          <p:cNvSpPr txBox="1"/>
          <p:nvPr/>
        </p:nvSpPr>
        <p:spPr>
          <a:xfrm>
            <a:off x="6607480" y="2937722"/>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g2</a:t>
            </a:r>
            <a:r>
              <a:rPr lang="en-US" altLang="zh-CN" sz="1700" dirty="0"/>
              <a:t>)</a:t>
            </a:r>
            <a:endParaRPr lang="zh-CN" altLang="en-US" sz="1700" dirty="0"/>
          </a:p>
        </p:txBody>
      </p:sp>
      <p:sp>
        <p:nvSpPr>
          <p:cNvPr id="33" name="文本框 32">
            <a:extLst>
              <a:ext uri="{FF2B5EF4-FFF2-40B4-BE49-F238E27FC236}">
                <a16:creationId xmlns:a16="http://schemas.microsoft.com/office/drawing/2014/main" id="{84F862F8-B00B-C75E-0B76-797D936618EA}"/>
              </a:ext>
            </a:extLst>
          </p:cNvPr>
          <p:cNvSpPr txBox="1"/>
          <p:nvPr/>
        </p:nvSpPr>
        <p:spPr>
          <a:xfrm>
            <a:off x="4166229" y="3455567"/>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f</a:t>
            </a:r>
            <a:r>
              <a:rPr lang="en-US" altLang="zh-CN" sz="1700" dirty="0"/>
              <a:t>)</a:t>
            </a:r>
            <a:endParaRPr lang="zh-CN" altLang="en-US" sz="1700" dirty="0"/>
          </a:p>
        </p:txBody>
      </p:sp>
      <p:sp>
        <p:nvSpPr>
          <p:cNvPr id="35" name="文本框 34">
            <a:extLst>
              <a:ext uri="{FF2B5EF4-FFF2-40B4-BE49-F238E27FC236}">
                <a16:creationId xmlns:a16="http://schemas.microsoft.com/office/drawing/2014/main" id="{06C0FB39-6EA9-CDB2-C47F-41C76E047B93}"/>
              </a:ext>
            </a:extLst>
          </p:cNvPr>
          <p:cNvSpPr txBox="1"/>
          <p:nvPr/>
        </p:nvSpPr>
        <p:spPr>
          <a:xfrm>
            <a:off x="4165387"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36" name="文本框 35">
            <a:extLst>
              <a:ext uri="{FF2B5EF4-FFF2-40B4-BE49-F238E27FC236}">
                <a16:creationId xmlns:a16="http://schemas.microsoft.com/office/drawing/2014/main" id="{A018E8CE-892D-6179-3745-627814BD5A62}"/>
              </a:ext>
            </a:extLst>
          </p:cNvPr>
          <p:cNvSpPr txBox="1"/>
          <p:nvPr/>
        </p:nvSpPr>
        <p:spPr>
          <a:xfrm>
            <a:off x="5386734"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38" name="文本框 37">
            <a:extLst>
              <a:ext uri="{FF2B5EF4-FFF2-40B4-BE49-F238E27FC236}">
                <a16:creationId xmlns:a16="http://schemas.microsoft.com/office/drawing/2014/main" id="{9A2CDC7A-3CE8-2203-05E3-9A56A40582FF}"/>
              </a:ext>
            </a:extLst>
          </p:cNvPr>
          <p:cNvSpPr txBox="1"/>
          <p:nvPr/>
        </p:nvSpPr>
        <p:spPr>
          <a:xfrm>
            <a:off x="538540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39" name="文本框 38">
            <a:extLst>
              <a:ext uri="{FF2B5EF4-FFF2-40B4-BE49-F238E27FC236}">
                <a16:creationId xmlns:a16="http://schemas.microsoft.com/office/drawing/2014/main" id="{3215D4E1-8B87-058F-2CE8-94B3D1E4A1AA}"/>
              </a:ext>
            </a:extLst>
          </p:cNvPr>
          <p:cNvSpPr txBox="1"/>
          <p:nvPr/>
        </p:nvSpPr>
        <p:spPr>
          <a:xfrm>
            <a:off x="6611003"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43" name="直线箭头连接符 42">
            <a:extLst>
              <a:ext uri="{FF2B5EF4-FFF2-40B4-BE49-F238E27FC236}">
                <a16:creationId xmlns:a16="http://schemas.microsoft.com/office/drawing/2014/main" id="{DFAC665D-C18A-97ED-1F6D-774FC246B262}"/>
              </a:ext>
            </a:extLst>
          </p:cNvPr>
          <p:cNvCxnSpPr>
            <a:cxnSpLocks/>
            <a:stCxn id="18" idx="2"/>
            <a:endCxn id="30" idx="0"/>
          </p:cNvCxnSpPr>
          <p:nvPr/>
        </p:nvCxnSpPr>
        <p:spPr>
          <a:xfrm>
            <a:off x="4713238"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0BC78148-1012-93A0-0FDF-D4CDCB9D0FEF}"/>
              </a:ext>
            </a:extLst>
          </p:cNvPr>
          <p:cNvCxnSpPr>
            <a:cxnSpLocks/>
            <a:stCxn id="30" idx="2"/>
            <a:endCxn id="31" idx="0"/>
          </p:cNvCxnSpPr>
          <p:nvPr/>
        </p:nvCxnSpPr>
        <p:spPr>
          <a:xfrm>
            <a:off x="4713238" y="2767236"/>
            <a:ext cx="83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2F02EB63-8EAC-764D-0166-AD6D723C1A09}"/>
              </a:ext>
            </a:extLst>
          </p:cNvPr>
          <p:cNvCxnSpPr>
            <a:cxnSpLocks/>
            <a:stCxn id="31" idx="2"/>
            <a:endCxn id="33" idx="0"/>
          </p:cNvCxnSpPr>
          <p:nvPr/>
        </p:nvCxnSpPr>
        <p:spPr>
          <a:xfrm>
            <a:off x="4721587" y="3288373"/>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3CC92C56-03ED-BA97-2E23-708A70545A21}"/>
              </a:ext>
            </a:extLst>
          </p:cNvPr>
          <p:cNvCxnSpPr>
            <a:cxnSpLocks/>
            <a:stCxn id="33" idx="2"/>
            <a:endCxn id="35" idx="0"/>
          </p:cNvCxnSpPr>
          <p:nvPr/>
        </p:nvCxnSpPr>
        <p:spPr>
          <a:xfrm flipH="1">
            <a:off x="4721587" y="3809510"/>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a:extLst>
              <a:ext uri="{FF2B5EF4-FFF2-40B4-BE49-F238E27FC236}">
                <a16:creationId xmlns:a16="http://schemas.microsoft.com/office/drawing/2014/main" id="{16A4910D-3384-31EB-D0ED-2D2871D36210}"/>
              </a:ext>
            </a:extLst>
          </p:cNvPr>
          <p:cNvCxnSpPr>
            <a:cxnSpLocks/>
            <a:stCxn id="11" idx="2"/>
            <a:endCxn id="36" idx="0"/>
          </p:cNvCxnSpPr>
          <p:nvPr/>
        </p:nvCxnSpPr>
        <p:spPr>
          <a:xfrm>
            <a:off x="5938459" y="3812237"/>
            <a:ext cx="4475" cy="1644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2AF02C11-59C2-13E0-B346-1453D4051ED0}"/>
              </a:ext>
            </a:extLst>
          </p:cNvPr>
          <p:cNvCxnSpPr>
            <a:cxnSpLocks/>
            <a:stCxn id="12" idx="2"/>
            <a:endCxn id="39" idx="0"/>
          </p:cNvCxnSpPr>
          <p:nvPr/>
        </p:nvCxnSpPr>
        <p:spPr>
          <a:xfrm flipH="1">
            <a:off x="7167203" y="3814318"/>
            <a:ext cx="198" cy="162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a:extLst>
              <a:ext uri="{FF2B5EF4-FFF2-40B4-BE49-F238E27FC236}">
                <a16:creationId xmlns:a16="http://schemas.microsoft.com/office/drawing/2014/main" id="{CB04D149-8FC4-A7B8-D376-63A5ED90F4DD}"/>
              </a:ext>
            </a:extLst>
          </p:cNvPr>
          <p:cNvCxnSpPr>
            <a:cxnSpLocks/>
            <a:stCxn id="7" idx="2"/>
            <a:endCxn id="38" idx="0"/>
          </p:cNvCxnSpPr>
          <p:nvPr/>
        </p:nvCxnSpPr>
        <p:spPr>
          <a:xfrm>
            <a:off x="5938459" y="2246099"/>
            <a:ext cx="31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a:extLst>
              <a:ext uri="{FF2B5EF4-FFF2-40B4-BE49-F238E27FC236}">
                <a16:creationId xmlns:a16="http://schemas.microsoft.com/office/drawing/2014/main" id="{627E53E7-34AC-B4E2-C890-B6159AB30C73}"/>
              </a:ext>
            </a:extLst>
          </p:cNvPr>
          <p:cNvCxnSpPr>
            <a:cxnSpLocks/>
            <a:stCxn id="8" idx="2"/>
            <a:endCxn id="32" idx="0"/>
          </p:cNvCxnSpPr>
          <p:nvPr/>
        </p:nvCxnSpPr>
        <p:spPr>
          <a:xfrm>
            <a:off x="7163680"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a:extLst>
              <a:ext uri="{FF2B5EF4-FFF2-40B4-BE49-F238E27FC236}">
                <a16:creationId xmlns:a16="http://schemas.microsoft.com/office/drawing/2014/main" id="{5C590A69-A4C2-A106-3424-BDBB473C382B}"/>
              </a:ext>
            </a:extLst>
          </p:cNvPr>
          <p:cNvCxnSpPr>
            <a:cxnSpLocks/>
            <a:stCxn id="38" idx="2"/>
            <a:endCxn id="9" idx="0"/>
          </p:cNvCxnSpPr>
          <p:nvPr/>
        </p:nvCxnSpPr>
        <p:spPr>
          <a:xfrm>
            <a:off x="5941608" y="2767236"/>
            <a:ext cx="0" cy="1737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a:extLst>
              <a:ext uri="{FF2B5EF4-FFF2-40B4-BE49-F238E27FC236}">
                <a16:creationId xmlns:a16="http://schemas.microsoft.com/office/drawing/2014/main" id="{F088775B-9F79-8F24-D70F-FC7E60D9EA4D}"/>
              </a:ext>
            </a:extLst>
          </p:cNvPr>
          <p:cNvCxnSpPr>
            <a:cxnSpLocks/>
            <a:stCxn id="32" idx="2"/>
            <a:endCxn id="12" idx="0"/>
          </p:cNvCxnSpPr>
          <p:nvPr/>
        </p:nvCxnSpPr>
        <p:spPr>
          <a:xfrm>
            <a:off x="7163680" y="3291665"/>
            <a:ext cx="3721" cy="1687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4" name="表格 96">
            <a:extLst>
              <a:ext uri="{FF2B5EF4-FFF2-40B4-BE49-F238E27FC236}">
                <a16:creationId xmlns:a16="http://schemas.microsoft.com/office/drawing/2014/main" id="{37605E18-FEB6-B396-913F-59BEB9F3045E}"/>
              </a:ext>
            </a:extLst>
          </p:cNvPr>
          <p:cNvGraphicFramePr>
            <a:graphicFrameLocks noGrp="1"/>
          </p:cNvGraphicFramePr>
          <p:nvPr>
            <p:extLst>
              <p:ext uri="{D42A27DB-BD31-4B8C-83A1-F6EECF244321}">
                <p14:modId xmlns:p14="http://schemas.microsoft.com/office/powerpoint/2010/main" val="2897104455"/>
              </p:ext>
            </p:extLst>
          </p:nvPr>
        </p:nvGraphicFramePr>
        <p:xfrm>
          <a:off x="6192804"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3380330207"/>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5691357"/>
                  </a:ext>
                </a:extLst>
              </a:tr>
              <a:tr h="136387">
                <a:tc>
                  <a:txBody>
                    <a:bodyPr/>
                    <a:lstStyle/>
                    <a:p>
                      <a:pPr algn="ctr"/>
                      <a:r>
                        <a:rPr lang="en-US" altLang="zh-CN" sz="1600" b="1" u="sng" dirty="0">
                          <a:solidFill>
                            <a:schemeClr val="bg1">
                              <a:lumMod val="50000"/>
                            </a:schemeClr>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b="1" u="sng" dirty="0">
                        <a:solidFill>
                          <a:schemeClr val="bg1">
                            <a:lumMod val="50000"/>
                          </a:schemeClr>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469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bl>
          </a:graphicData>
        </a:graphic>
      </p:graphicFrame>
      <p:cxnSp>
        <p:nvCxnSpPr>
          <p:cNvPr id="4" name="直线连接符 3">
            <a:extLst>
              <a:ext uri="{FF2B5EF4-FFF2-40B4-BE49-F238E27FC236}">
                <a16:creationId xmlns:a16="http://schemas.microsoft.com/office/drawing/2014/main" id="{C4D82387-E48A-A3A7-6A03-166EBFBA6657}"/>
              </a:ext>
            </a:extLst>
          </p:cNvPr>
          <p:cNvCxnSpPr>
            <a:cxnSpLocks/>
          </p:cNvCxnSpPr>
          <p:nvPr/>
        </p:nvCxnSpPr>
        <p:spPr>
          <a:xfrm>
            <a:off x="7932839" y="1338308"/>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116" name="文本框 115">
            <a:extLst>
              <a:ext uri="{FF2B5EF4-FFF2-40B4-BE49-F238E27FC236}">
                <a16:creationId xmlns:a16="http://schemas.microsoft.com/office/drawing/2014/main" id="{B8F392FB-A469-02DF-6C13-8C2015E57C7C}"/>
              </a:ext>
            </a:extLst>
          </p:cNvPr>
          <p:cNvSpPr txBox="1"/>
          <p:nvPr/>
        </p:nvSpPr>
        <p:spPr>
          <a:xfrm>
            <a:off x="8117401"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22" name="文本框 121">
            <a:extLst>
              <a:ext uri="{FF2B5EF4-FFF2-40B4-BE49-F238E27FC236}">
                <a16:creationId xmlns:a16="http://schemas.microsoft.com/office/drawing/2014/main" id="{942D3602-350D-2106-19EC-F18E0B5BDA29}"/>
              </a:ext>
            </a:extLst>
          </p:cNvPr>
          <p:cNvSpPr txBox="1"/>
          <p:nvPr/>
        </p:nvSpPr>
        <p:spPr>
          <a:xfrm>
            <a:off x="9342622"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23" name="文本框 122">
            <a:extLst>
              <a:ext uri="{FF2B5EF4-FFF2-40B4-BE49-F238E27FC236}">
                <a16:creationId xmlns:a16="http://schemas.microsoft.com/office/drawing/2014/main" id="{D532742F-2B3B-3452-02F1-7959636A4B8E}"/>
              </a:ext>
            </a:extLst>
          </p:cNvPr>
          <p:cNvSpPr txBox="1"/>
          <p:nvPr/>
        </p:nvSpPr>
        <p:spPr>
          <a:xfrm>
            <a:off x="10567843"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24" name="文本框 123">
            <a:extLst>
              <a:ext uri="{FF2B5EF4-FFF2-40B4-BE49-F238E27FC236}">
                <a16:creationId xmlns:a16="http://schemas.microsoft.com/office/drawing/2014/main" id="{CA592E23-1A02-D8DF-78A2-AB1ECC53CF25}"/>
              </a:ext>
            </a:extLst>
          </p:cNvPr>
          <p:cNvSpPr txBox="1"/>
          <p:nvPr/>
        </p:nvSpPr>
        <p:spPr>
          <a:xfrm>
            <a:off x="8117401"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125" name="文本框 124">
            <a:extLst>
              <a:ext uri="{FF2B5EF4-FFF2-40B4-BE49-F238E27FC236}">
                <a16:creationId xmlns:a16="http://schemas.microsoft.com/office/drawing/2014/main" id="{A457C67A-16A7-A7CF-A1E8-E3EC25D4945D}"/>
              </a:ext>
            </a:extLst>
          </p:cNvPr>
          <p:cNvSpPr txBox="1"/>
          <p:nvPr/>
        </p:nvSpPr>
        <p:spPr>
          <a:xfrm>
            <a:off x="8125750" y="2934430"/>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126" name="文本框 125">
            <a:extLst>
              <a:ext uri="{FF2B5EF4-FFF2-40B4-BE49-F238E27FC236}">
                <a16:creationId xmlns:a16="http://schemas.microsoft.com/office/drawing/2014/main" id="{BDE2F347-63A8-0991-840E-0F215167FE78}"/>
              </a:ext>
            </a:extLst>
          </p:cNvPr>
          <p:cNvSpPr txBox="1"/>
          <p:nvPr/>
        </p:nvSpPr>
        <p:spPr>
          <a:xfrm>
            <a:off x="10567843" y="2937722"/>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g2</a:t>
            </a:r>
            <a:r>
              <a:rPr lang="en-US" altLang="zh-CN" sz="1700" dirty="0"/>
              <a:t>)</a:t>
            </a:r>
            <a:endParaRPr lang="zh-CN" altLang="en-US" sz="1700" dirty="0"/>
          </a:p>
        </p:txBody>
      </p:sp>
      <p:sp>
        <p:nvSpPr>
          <p:cNvPr id="127" name="文本框 126">
            <a:extLst>
              <a:ext uri="{FF2B5EF4-FFF2-40B4-BE49-F238E27FC236}">
                <a16:creationId xmlns:a16="http://schemas.microsoft.com/office/drawing/2014/main" id="{2D3C41DB-9D2C-1ADC-D791-EF73A0D94BEE}"/>
              </a:ext>
            </a:extLst>
          </p:cNvPr>
          <p:cNvSpPr txBox="1"/>
          <p:nvPr/>
        </p:nvSpPr>
        <p:spPr>
          <a:xfrm>
            <a:off x="8126592" y="3455567"/>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f</a:t>
            </a:r>
            <a:r>
              <a:rPr lang="en-US" altLang="zh-CN" sz="1700" dirty="0"/>
              <a:t>)</a:t>
            </a:r>
            <a:endParaRPr lang="zh-CN" altLang="en-US" sz="1700" dirty="0"/>
          </a:p>
        </p:txBody>
      </p:sp>
      <p:sp>
        <p:nvSpPr>
          <p:cNvPr id="128" name="文本框 127">
            <a:extLst>
              <a:ext uri="{FF2B5EF4-FFF2-40B4-BE49-F238E27FC236}">
                <a16:creationId xmlns:a16="http://schemas.microsoft.com/office/drawing/2014/main" id="{A9E4F587-8CF4-167B-8112-A380CF78E42E}"/>
              </a:ext>
            </a:extLst>
          </p:cNvPr>
          <p:cNvSpPr txBox="1"/>
          <p:nvPr/>
        </p:nvSpPr>
        <p:spPr>
          <a:xfrm>
            <a:off x="8125750"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129" name="文本框 128">
            <a:extLst>
              <a:ext uri="{FF2B5EF4-FFF2-40B4-BE49-F238E27FC236}">
                <a16:creationId xmlns:a16="http://schemas.microsoft.com/office/drawing/2014/main" id="{1F4D9EF6-540F-D1F7-13B7-58B02940844D}"/>
              </a:ext>
            </a:extLst>
          </p:cNvPr>
          <p:cNvSpPr txBox="1"/>
          <p:nvPr/>
        </p:nvSpPr>
        <p:spPr>
          <a:xfrm>
            <a:off x="9347097" y="3976704"/>
            <a:ext cx="1112400" cy="353943"/>
          </a:xfrm>
          <a:prstGeom prst="rect">
            <a:avLst/>
          </a:prstGeom>
          <a:solidFill>
            <a:srgbClr val="A6FFA5"/>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130" name="文本框 129">
            <a:extLst>
              <a:ext uri="{FF2B5EF4-FFF2-40B4-BE49-F238E27FC236}">
                <a16:creationId xmlns:a16="http://schemas.microsoft.com/office/drawing/2014/main" id="{8E522393-3F13-BA17-AB55-2222D12CD305}"/>
              </a:ext>
            </a:extLst>
          </p:cNvPr>
          <p:cNvSpPr txBox="1"/>
          <p:nvPr/>
        </p:nvSpPr>
        <p:spPr>
          <a:xfrm>
            <a:off x="9345771"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131" name="文本框 130">
            <a:extLst>
              <a:ext uri="{FF2B5EF4-FFF2-40B4-BE49-F238E27FC236}">
                <a16:creationId xmlns:a16="http://schemas.microsoft.com/office/drawing/2014/main" id="{16777EF9-771D-4FCC-9C45-0DE521AE536B}"/>
              </a:ext>
            </a:extLst>
          </p:cNvPr>
          <p:cNvSpPr txBox="1"/>
          <p:nvPr/>
        </p:nvSpPr>
        <p:spPr>
          <a:xfrm>
            <a:off x="10571366"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132" name="直线箭头连接符 131">
            <a:extLst>
              <a:ext uri="{FF2B5EF4-FFF2-40B4-BE49-F238E27FC236}">
                <a16:creationId xmlns:a16="http://schemas.microsoft.com/office/drawing/2014/main" id="{ECA0DDB5-B4B0-59F9-A407-4FEE44D898E6}"/>
              </a:ext>
            </a:extLst>
          </p:cNvPr>
          <p:cNvCxnSpPr>
            <a:cxnSpLocks/>
            <a:stCxn id="116" idx="2"/>
            <a:endCxn id="124" idx="0"/>
          </p:cNvCxnSpPr>
          <p:nvPr/>
        </p:nvCxnSpPr>
        <p:spPr>
          <a:xfrm>
            <a:off x="8673601"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a:extLst>
              <a:ext uri="{FF2B5EF4-FFF2-40B4-BE49-F238E27FC236}">
                <a16:creationId xmlns:a16="http://schemas.microsoft.com/office/drawing/2014/main" id="{F650F044-5F57-D312-8451-FAE06843F39F}"/>
              </a:ext>
            </a:extLst>
          </p:cNvPr>
          <p:cNvCxnSpPr>
            <a:cxnSpLocks/>
            <a:stCxn id="124" idx="2"/>
            <a:endCxn id="125" idx="0"/>
          </p:cNvCxnSpPr>
          <p:nvPr/>
        </p:nvCxnSpPr>
        <p:spPr>
          <a:xfrm>
            <a:off x="8673601" y="2767236"/>
            <a:ext cx="83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线箭头连接符 133">
            <a:extLst>
              <a:ext uri="{FF2B5EF4-FFF2-40B4-BE49-F238E27FC236}">
                <a16:creationId xmlns:a16="http://schemas.microsoft.com/office/drawing/2014/main" id="{FD559BF3-6CDC-9F7F-F858-1A6E43A95572}"/>
              </a:ext>
            </a:extLst>
          </p:cNvPr>
          <p:cNvCxnSpPr>
            <a:cxnSpLocks/>
            <a:stCxn id="125" idx="2"/>
            <a:endCxn id="127" idx="0"/>
          </p:cNvCxnSpPr>
          <p:nvPr/>
        </p:nvCxnSpPr>
        <p:spPr>
          <a:xfrm>
            <a:off x="8681950" y="3288373"/>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a:extLst>
              <a:ext uri="{FF2B5EF4-FFF2-40B4-BE49-F238E27FC236}">
                <a16:creationId xmlns:a16="http://schemas.microsoft.com/office/drawing/2014/main" id="{9026FCB2-E0D8-6ECB-6D37-1ED69F5DB0F7}"/>
              </a:ext>
            </a:extLst>
          </p:cNvPr>
          <p:cNvCxnSpPr>
            <a:cxnSpLocks/>
            <a:stCxn id="127" idx="2"/>
            <a:endCxn id="128" idx="0"/>
          </p:cNvCxnSpPr>
          <p:nvPr/>
        </p:nvCxnSpPr>
        <p:spPr>
          <a:xfrm flipH="1">
            <a:off x="8681950" y="3809510"/>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线箭头连接符 135">
            <a:extLst>
              <a:ext uri="{FF2B5EF4-FFF2-40B4-BE49-F238E27FC236}">
                <a16:creationId xmlns:a16="http://schemas.microsoft.com/office/drawing/2014/main" id="{45D97DCB-8D74-9FAF-FFFE-8D5250A735BB}"/>
              </a:ext>
            </a:extLst>
          </p:cNvPr>
          <p:cNvCxnSpPr>
            <a:cxnSpLocks/>
            <a:stCxn id="144" idx="2"/>
            <a:endCxn id="129" idx="0"/>
          </p:cNvCxnSpPr>
          <p:nvPr/>
        </p:nvCxnSpPr>
        <p:spPr>
          <a:xfrm flipH="1">
            <a:off x="9903297" y="3811156"/>
            <a:ext cx="1226659"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a:extLst>
              <a:ext uri="{FF2B5EF4-FFF2-40B4-BE49-F238E27FC236}">
                <a16:creationId xmlns:a16="http://schemas.microsoft.com/office/drawing/2014/main" id="{A4AF8550-D6CE-9DCD-EF3A-F4FB54FC720E}"/>
              </a:ext>
            </a:extLst>
          </p:cNvPr>
          <p:cNvCxnSpPr>
            <a:cxnSpLocks/>
            <a:stCxn id="144" idx="2"/>
            <a:endCxn id="131" idx="0"/>
          </p:cNvCxnSpPr>
          <p:nvPr/>
        </p:nvCxnSpPr>
        <p:spPr>
          <a:xfrm flipH="1">
            <a:off x="11127566" y="3811156"/>
            <a:ext cx="2390"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线箭头连接符 137">
            <a:extLst>
              <a:ext uri="{FF2B5EF4-FFF2-40B4-BE49-F238E27FC236}">
                <a16:creationId xmlns:a16="http://schemas.microsoft.com/office/drawing/2014/main" id="{171FD4FE-0F1B-A31D-5D91-1F5096CB34C4}"/>
              </a:ext>
            </a:extLst>
          </p:cNvPr>
          <p:cNvCxnSpPr>
            <a:cxnSpLocks/>
            <a:stCxn id="122" idx="2"/>
            <a:endCxn id="130" idx="0"/>
          </p:cNvCxnSpPr>
          <p:nvPr/>
        </p:nvCxnSpPr>
        <p:spPr>
          <a:xfrm>
            <a:off x="9898822" y="2246099"/>
            <a:ext cx="31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a:extLst>
              <a:ext uri="{FF2B5EF4-FFF2-40B4-BE49-F238E27FC236}">
                <a16:creationId xmlns:a16="http://schemas.microsoft.com/office/drawing/2014/main" id="{7FC73A48-477C-67F9-9F2E-6470556F2316}"/>
              </a:ext>
            </a:extLst>
          </p:cNvPr>
          <p:cNvCxnSpPr>
            <a:cxnSpLocks/>
            <a:stCxn id="123" idx="2"/>
            <a:endCxn id="126" idx="0"/>
          </p:cNvCxnSpPr>
          <p:nvPr/>
        </p:nvCxnSpPr>
        <p:spPr>
          <a:xfrm>
            <a:off x="11124043"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线箭头连接符 139">
            <a:extLst>
              <a:ext uri="{FF2B5EF4-FFF2-40B4-BE49-F238E27FC236}">
                <a16:creationId xmlns:a16="http://schemas.microsoft.com/office/drawing/2014/main" id="{2EF30854-615F-CD2E-E777-B4F41B13687D}"/>
              </a:ext>
            </a:extLst>
          </p:cNvPr>
          <p:cNvCxnSpPr>
            <a:cxnSpLocks/>
            <a:stCxn id="130" idx="2"/>
            <a:endCxn id="143" idx="0"/>
          </p:cNvCxnSpPr>
          <p:nvPr/>
        </p:nvCxnSpPr>
        <p:spPr>
          <a:xfrm flipH="1">
            <a:off x="9898822" y="2767236"/>
            <a:ext cx="3149" cy="1737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a:extLst>
              <a:ext uri="{FF2B5EF4-FFF2-40B4-BE49-F238E27FC236}">
                <a16:creationId xmlns:a16="http://schemas.microsoft.com/office/drawing/2014/main" id="{2A7B884F-79D5-DF9A-496B-7D195644D315}"/>
              </a:ext>
            </a:extLst>
          </p:cNvPr>
          <p:cNvCxnSpPr>
            <a:cxnSpLocks/>
            <a:stCxn id="126" idx="2"/>
            <a:endCxn id="144" idx="0"/>
          </p:cNvCxnSpPr>
          <p:nvPr/>
        </p:nvCxnSpPr>
        <p:spPr>
          <a:xfrm>
            <a:off x="11124043" y="3291665"/>
            <a:ext cx="5913"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9D944A42-B9D0-B5DA-4368-648A3B730325}"/>
              </a:ext>
            </a:extLst>
          </p:cNvPr>
          <p:cNvSpPr txBox="1"/>
          <p:nvPr/>
        </p:nvSpPr>
        <p:spPr>
          <a:xfrm>
            <a:off x="9342622" y="2941014"/>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g1</a:t>
            </a:r>
            <a:r>
              <a:rPr lang="en-US" altLang="zh-CN" sz="1700" dirty="0"/>
              <a:t>)</a:t>
            </a:r>
            <a:endParaRPr lang="zh-CN" altLang="en-US" sz="1700" dirty="0"/>
          </a:p>
        </p:txBody>
      </p:sp>
      <p:sp>
        <p:nvSpPr>
          <p:cNvPr id="144" name="文本框 143">
            <a:extLst>
              <a:ext uri="{FF2B5EF4-FFF2-40B4-BE49-F238E27FC236}">
                <a16:creationId xmlns:a16="http://schemas.microsoft.com/office/drawing/2014/main" id="{19C56A5D-3A53-0F64-C9F6-BB7BBACB3A41}"/>
              </a:ext>
            </a:extLst>
          </p:cNvPr>
          <p:cNvSpPr txBox="1"/>
          <p:nvPr/>
        </p:nvSpPr>
        <p:spPr>
          <a:xfrm>
            <a:off x="10573756" y="345721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g</a:t>
            </a:r>
            <a:r>
              <a:rPr lang="en-US" altLang="zh-CN" sz="1700" dirty="0"/>
              <a:t>)</a:t>
            </a:r>
            <a:endParaRPr lang="zh-CN" altLang="en-US" sz="1700" dirty="0"/>
          </a:p>
        </p:txBody>
      </p:sp>
      <p:cxnSp>
        <p:nvCxnSpPr>
          <p:cNvPr id="148" name="直线箭头连接符 147">
            <a:extLst>
              <a:ext uri="{FF2B5EF4-FFF2-40B4-BE49-F238E27FC236}">
                <a16:creationId xmlns:a16="http://schemas.microsoft.com/office/drawing/2014/main" id="{3E4BA168-2175-ABC3-8292-0F1A0106FF27}"/>
              </a:ext>
            </a:extLst>
          </p:cNvPr>
          <p:cNvCxnSpPr>
            <a:cxnSpLocks/>
            <a:stCxn id="143" idx="2"/>
            <a:endCxn id="144" idx="0"/>
          </p:cNvCxnSpPr>
          <p:nvPr/>
        </p:nvCxnSpPr>
        <p:spPr>
          <a:xfrm>
            <a:off x="9898822" y="3294957"/>
            <a:ext cx="1231134" cy="1622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CBE9BF-83C8-11A9-D801-5756B1829A0C}"/>
              </a:ext>
            </a:extLst>
          </p:cNvPr>
          <p:cNvSpPr txBox="1"/>
          <p:nvPr/>
        </p:nvSpPr>
        <p:spPr>
          <a:xfrm>
            <a:off x="5385408" y="2941014"/>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g1</a:t>
            </a:r>
            <a:r>
              <a:rPr lang="en-US" altLang="zh-CN" sz="1700" dirty="0"/>
              <a:t>)</a:t>
            </a:r>
            <a:endParaRPr lang="zh-CN" altLang="en-US" sz="1700" dirty="0"/>
          </a:p>
        </p:txBody>
      </p:sp>
      <p:sp>
        <p:nvSpPr>
          <p:cNvPr id="11" name="文本框 10">
            <a:extLst>
              <a:ext uri="{FF2B5EF4-FFF2-40B4-BE49-F238E27FC236}">
                <a16:creationId xmlns:a16="http://schemas.microsoft.com/office/drawing/2014/main" id="{D97CF98C-DEE3-8C68-3021-3A269A97E0EC}"/>
              </a:ext>
            </a:extLst>
          </p:cNvPr>
          <p:cNvSpPr txBox="1"/>
          <p:nvPr/>
        </p:nvSpPr>
        <p:spPr>
          <a:xfrm>
            <a:off x="5382259" y="3458294"/>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j</a:t>
            </a:r>
            <a:r>
              <a:rPr lang="en-US" altLang="zh-CN" sz="1700" baseline="-25000" dirty="0">
                <a:latin typeface="Inconsolata" panose="020B0609030003000000" pitchFamily="49" charset="0"/>
              </a:rPr>
              <a:t>g1</a:t>
            </a:r>
            <a:r>
              <a:rPr lang="en-US" altLang="zh-CN" sz="1700" baseline="-25000" dirty="0">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1700" baseline="-25000" dirty="0">
                <a:latin typeface="Inconsolata" panose="020B0609030003000000" pitchFamily="49" charset="0"/>
              </a:rPr>
              <a:t>g</a:t>
            </a:r>
            <a:r>
              <a:rPr lang="en-US" altLang="zh-CN" sz="1700" dirty="0"/>
              <a:t>)</a:t>
            </a:r>
            <a:endParaRPr lang="zh-CN" altLang="en-US" sz="1700" dirty="0"/>
          </a:p>
        </p:txBody>
      </p:sp>
      <p:sp>
        <p:nvSpPr>
          <p:cNvPr id="12" name="文本框 11">
            <a:extLst>
              <a:ext uri="{FF2B5EF4-FFF2-40B4-BE49-F238E27FC236}">
                <a16:creationId xmlns:a16="http://schemas.microsoft.com/office/drawing/2014/main" id="{58CB5F66-DB43-DAA5-8A78-3890DA977773}"/>
              </a:ext>
            </a:extLst>
          </p:cNvPr>
          <p:cNvSpPr txBox="1"/>
          <p:nvPr/>
        </p:nvSpPr>
        <p:spPr>
          <a:xfrm>
            <a:off x="6611201" y="3460375"/>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j</a:t>
            </a:r>
            <a:r>
              <a:rPr lang="en-US" altLang="zh-CN" sz="1700" baseline="-25000" dirty="0">
                <a:latin typeface="Inconsolata" panose="020B0609030003000000" pitchFamily="49" charset="0"/>
              </a:rPr>
              <a:t>g2</a:t>
            </a:r>
            <a:r>
              <a:rPr lang="en-US" altLang="zh-CN" sz="1700" baseline="-25000" dirty="0">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1700" baseline="-25000" dirty="0">
                <a:latin typeface="Inconsolata" panose="020B0609030003000000" pitchFamily="49" charset="0"/>
              </a:rPr>
              <a:t>g</a:t>
            </a:r>
            <a:r>
              <a:rPr lang="en-US" altLang="zh-CN" sz="1700" dirty="0"/>
              <a:t>)</a:t>
            </a:r>
            <a:endParaRPr lang="zh-CN" altLang="en-US" sz="1700" dirty="0"/>
          </a:p>
        </p:txBody>
      </p:sp>
      <p:cxnSp>
        <p:nvCxnSpPr>
          <p:cNvPr id="14" name="直线箭头连接符 13">
            <a:extLst>
              <a:ext uri="{FF2B5EF4-FFF2-40B4-BE49-F238E27FC236}">
                <a16:creationId xmlns:a16="http://schemas.microsoft.com/office/drawing/2014/main" id="{4C589D21-44E7-ADE4-3BCE-D320859397D8}"/>
              </a:ext>
            </a:extLst>
          </p:cNvPr>
          <p:cNvCxnSpPr>
            <a:cxnSpLocks/>
            <a:stCxn id="9" idx="2"/>
            <a:endCxn id="11" idx="0"/>
          </p:cNvCxnSpPr>
          <p:nvPr/>
        </p:nvCxnSpPr>
        <p:spPr>
          <a:xfrm flipH="1">
            <a:off x="5938459" y="3294957"/>
            <a:ext cx="3149" cy="1633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圆角矩形 21">
            <a:extLst>
              <a:ext uri="{FF2B5EF4-FFF2-40B4-BE49-F238E27FC236}">
                <a16:creationId xmlns:a16="http://schemas.microsoft.com/office/drawing/2014/main" id="{43D72742-C9DD-875E-0344-EBCF784D9FF8}"/>
              </a:ext>
            </a:extLst>
          </p:cNvPr>
          <p:cNvSpPr/>
          <p:nvPr/>
        </p:nvSpPr>
        <p:spPr>
          <a:xfrm>
            <a:off x="9355174" y="139993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1-CFA</a:t>
            </a:r>
            <a:endParaRPr kumimoji="1" lang="zh-CN" altLang="en-US" b="1" dirty="0">
              <a:solidFill>
                <a:schemeClr val="bg1"/>
              </a:solidFill>
              <a:latin typeface="Inconsolata" panose="020B0609030003000000" pitchFamily="49" charset="0"/>
            </a:endParaRPr>
          </a:p>
        </p:txBody>
      </p:sp>
      <p:sp>
        <p:nvSpPr>
          <p:cNvPr id="23" name="圆角矩形 22">
            <a:extLst>
              <a:ext uri="{FF2B5EF4-FFF2-40B4-BE49-F238E27FC236}">
                <a16:creationId xmlns:a16="http://schemas.microsoft.com/office/drawing/2014/main" id="{DF909B49-B82A-CD0A-BEE0-C20E4BD72C99}"/>
              </a:ext>
            </a:extLst>
          </p:cNvPr>
          <p:cNvSpPr/>
          <p:nvPr/>
        </p:nvSpPr>
        <p:spPr>
          <a:xfrm>
            <a:off x="5414725" y="139993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2-CFA</a:t>
            </a:r>
            <a:endParaRPr kumimoji="1" lang="zh-CN" altLang="en-US" b="1" dirty="0">
              <a:solidFill>
                <a:schemeClr val="bg1"/>
              </a:solidFill>
              <a:latin typeface="Inconsolata" panose="020B0609030003000000" pitchFamily="49" charset="0"/>
            </a:endParaRPr>
          </a:p>
        </p:txBody>
      </p:sp>
      <p:graphicFrame>
        <p:nvGraphicFramePr>
          <p:cNvPr id="27" name="表格 96">
            <a:extLst>
              <a:ext uri="{FF2B5EF4-FFF2-40B4-BE49-F238E27FC236}">
                <a16:creationId xmlns:a16="http://schemas.microsoft.com/office/drawing/2014/main" id="{0B4E854D-3541-9578-CF50-63692A427F5C}"/>
              </a:ext>
            </a:extLst>
          </p:cNvPr>
          <p:cNvGraphicFramePr>
            <a:graphicFrameLocks noGrp="1"/>
          </p:cNvGraphicFramePr>
          <p:nvPr>
            <p:extLst>
              <p:ext uri="{D42A27DB-BD31-4B8C-83A1-F6EECF244321}">
                <p14:modId xmlns:p14="http://schemas.microsoft.com/office/powerpoint/2010/main" val="3044194893"/>
              </p:ext>
            </p:extLst>
          </p:nvPr>
        </p:nvGraphicFramePr>
        <p:xfrm>
          <a:off x="8134137"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0.659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0.659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691797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bl>
          </a:graphicData>
        </a:graphic>
      </p:graphicFrame>
      <p:cxnSp>
        <p:nvCxnSpPr>
          <p:cNvPr id="28" name="直接箭头连接符 120">
            <a:extLst>
              <a:ext uri="{FF2B5EF4-FFF2-40B4-BE49-F238E27FC236}">
                <a16:creationId xmlns:a16="http://schemas.microsoft.com/office/drawing/2014/main" id="{CC319A2A-8E1C-11F4-B711-F42FE28754D8}"/>
              </a:ext>
            </a:extLst>
          </p:cNvPr>
          <p:cNvCxnSpPr>
            <a:cxnSpLocks/>
          </p:cNvCxnSpPr>
          <p:nvPr/>
        </p:nvCxnSpPr>
        <p:spPr>
          <a:xfrm>
            <a:off x="9726662" y="5781591"/>
            <a:ext cx="384148" cy="0"/>
          </a:xfrm>
          <a:prstGeom prst="straightConnector1">
            <a:avLst/>
          </a:prstGeom>
          <a:noFill/>
          <a:ln w="50800" cap="flat" cmpd="sng" algn="ctr">
            <a:solidFill>
              <a:schemeClr val="accent6"/>
            </a:solidFill>
            <a:prstDash val="solid"/>
            <a:miter lim="800000"/>
            <a:tailEnd type="triangle"/>
          </a:ln>
          <a:effectLst/>
        </p:spPr>
      </p:cxnSp>
      <p:graphicFrame>
        <p:nvGraphicFramePr>
          <p:cNvPr id="29" name="表格 96">
            <a:extLst>
              <a:ext uri="{FF2B5EF4-FFF2-40B4-BE49-F238E27FC236}">
                <a16:creationId xmlns:a16="http://schemas.microsoft.com/office/drawing/2014/main" id="{EB604EB2-1B54-8D97-58A1-C2C23B8FB320}"/>
              </a:ext>
            </a:extLst>
          </p:cNvPr>
          <p:cNvGraphicFramePr>
            <a:graphicFrameLocks noGrp="1"/>
          </p:cNvGraphicFramePr>
          <p:nvPr>
            <p:extLst>
              <p:ext uri="{D42A27DB-BD31-4B8C-83A1-F6EECF244321}">
                <p14:modId xmlns:p14="http://schemas.microsoft.com/office/powerpoint/2010/main" val="3901195747"/>
              </p:ext>
            </p:extLst>
          </p:nvPr>
        </p:nvGraphicFramePr>
        <p:xfrm>
          <a:off x="10153167"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ea typeface="Linux Libertine" panose="02000503000000000000" pitchFamily="2" charset="0"/>
                          <a:cs typeface="Linux Libertine" panose="02000503000000000000" pitchFamily="2" charset="0"/>
                        </a:rPr>
                        <a:t>A2</a:t>
                      </a:r>
                      <a:endParaRPr lang="zh-CN" altLang="en-US" sz="1600" dirty="0">
                        <a:solidFill>
                          <a:schemeClr val="tx1"/>
                        </a:solidFill>
                        <a:latin typeface="Inconsolata" panose="020B0609030003000000" pitchFamily="49"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2614816502"/>
                  </a:ext>
                </a:extLst>
              </a:tr>
              <a:tr h="136387">
                <a:tc>
                  <a:txBody>
                    <a:bodyPr/>
                    <a:lstStyle/>
                    <a:p>
                      <a:pPr algn="ctr"/>
                      <a:r>
                        <a:rPr lang="en-US" altLang="zh-CN" sz="1600" b="1" u="sng" dirty="0">
                          <a:solidFill>
                            <a:srgbClr val="00B050"/>
                          </a:solidFill>
                          <a:latin typeface="Linux Libertine" panose="02000503000000000000" pitchFamily="2" charset="0"/>
                          <a:ea typeface="Linux Libertine" panose="02000503000000000000" pitchFamily="2" charset="0"/>
                          <a:cs typeface="Linux Libertine" panose="02000503000000000000" pitchFamily="2" charset="0"/>
                        </a:rPr>
                        <a:t>0.8</a:t>
                      </a:r>
                      <a:endParaRPr lang="zh-CN" altLang="en-US" sz="1600" b="1" u="sng" dirty="0">
                        <a:solidFill>
                          <a:srgbClr val="00B05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5691357"/>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1280744"/>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469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6627819"/>
                  </a:ext>
                </a:extLst>
              </a:tr>
            </a:tbl>
          </a:graphicData>
        </a:graphic>
      </p:graphicFrame>
    </p:spTree>
    <p:extLst>
      <p:ext uri="{BB962C8B-B14F-4D97-AF65-F5344CB8AC3E}">
        <p14:creationId xmlns:p14="http://schemas.microsoft.com/office/powerpoint/2010/main" val="2039442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6"/>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9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1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84"/>
                                        </p:tgtEl>
                                        <p:attrNameLst>
                                          <p:attrName>style.visibility</p:attrName>
                                        </p:attrNameLst>
                                      </p:cBhvr>
                                      <p:to>
                                        <p:strVal val="visible"/>
                                      </p:to>
                                    </p:set>
                                  </p:childTnLst>
                                </p:cTn>
                              </p:par>
                              <p:par>
                                <p:cTn id="69" presetID="1" presetClass="emph" presetSubtype="2" fill="hold" nodeType="withEffect">
                                  <p:stCondLst>
                                    <p:cond delay="0"/>
                                  </p:stCondLst>
                                  <p:childTnLst>
                                    <p:animClr clrSpc="rgb" dir="cw">
                                      <p:cBhvr>
                                        <p:cTn id="70" dur="10" fill="hold"/>
                                        <p:tgtEl>
                                          <p:spTgt spid="39"/>
                                        </p:tgtEl>
                                        <p:attrNameLst>
                                          <p:attrName>fillcolor</p:attrName>
                                        </p:attrNameLst>
                                      </p:cBhvr>
                                      <p:to>
                                        <a:srgbClr val="A6FFA5"/>
                                      </p:to>
                                    </p:animClr>
                                    <p:set>
                                      <p:cBhvr>
                                        <p:cTn id="71" dur="10" fill="hold"/>
                                        <p:tgtEl>
                                          <p:spTgt spid="39"/>
                                        </p:tgtEl>
                                        <p:attrNameLst>
                                          <p:attrName>fill.type</p:attrName>
                                        </p:attrNameLst>
                                      </p:cBhvr>
                                      <p:to>
                                        <p:strVal val="solid"/>
                                      </p:to>
                                    </p:set>
                                    <p:set>
                                      <p:cBhvr>
                                        <p:cTn id="72" dur="10" fill="hold"/>
                                        <p:tgtEl>
                                          <p:spTgt spid="3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7" grpId="0" animBg="1"/>
      <p:bldP spid="8" grpId="0" animBg="1"/>
      <p:bldP spid="30" grpId="0" animBg="1"/>
      <p:bldP spid="31" grpId="0" animBg="1"/>
      <p:bldP spid="32" grpId="0" animBg="1"/>
      <p:bldP spid="33" grpId="0" animBg="1"/>
      <p:bldP spid="35" grpId="0" animBg="1"/>
      <p:bldP spid="36" grpId="0" animBg="1"/>
      <p:bldP spid="38" grpId="0" animBg="1"/>
      <p:bldP spid="39" grpId="0" animBg="1"/>
      <p:bldP spid="9"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06D3DB-844F-4937-610E-227882640A12}"/>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A Motivating Example</a:t>
            </a:r>
            <a:endParaRPr kumimoji="1" lang="zh-CN" altLang="en-US" dirty="0"/>
          </a:p>
        </p:txBody>
      </p:sp>
      <p:sp>
        <p:nvSpPr>
          <p:cNvPr id="3" name="内容占位符 2">
            <a:extLst>
              <a:ext uri="{FF2B5EF4-FFF2-40B4-BE49-F238E27FC236}">
                <a16:creationId xmlns:a16="http://schemas.microsoft.com/office/drawing/2014/main" id="{548443E5-5579-625D-17C4-1D3FD5F60F8C}"/>
              </a:ext>
            </a:extLst>
          </p:cNvPr>
          <p:cNvSpPr>
            <a:spLocks noGrp="1"/>
          </p:cNvSpPr>
          <p:nvPr>
            <p:ph idx="1"/>
          </p:nvPr>
        </p:nvSpPr>
        <p:spPr>
          <a:xfrm>
            <a:off x="435009" y="1435014"/>
            <a:ext cx="3401250" cy="5422986"/>
          </a:xfrm>
        </p:spPr>
        <p:txBody>
          <a:bodyPr>
            <a:normAutofit fontScale="92500" lnSpcReduction="20000"/>
          </a:bodyPr>
          <a:lstStyle/>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B[10] = {0}</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f(){</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 = input1()</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1 &lt; x &lt; 5</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x1 = x</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x2 = x1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B[h(x2)] = 1 </a:t>
            </a:r>
            <a:r>
              <a:rPr kumimoji="1" lang="en-US" altLang="zh-CN" sz="1800" dirty="0">
                <a:solidFill>
                  <a:srgbClr val="1A1AFF"/>
                </a:solidFill>
                <a:latin typeface="Inconsolata" panose="020B0609030003000000" pitchFamily="49" charset="0"/>
                <a:cs typeface="Consolas" panose="020B0609020204030204" pitchFamily="49" charset="0"/>
              </a:rPr>
              <a:t>// A1 false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g1(){</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y = input2()</a:t>
            </a:r>
            <a:r>
              <a:rPr kumimoji="1" lang="zh-CN" altLang="en-US" sz="1800" dirty="0">
                <a:latin typeface="Inconsolata" panose="020B0609030003000000" pitchFamily="49" charset="0"/>
                <a:cs typeface="Consolas" panose="020B0609020204030204" pitchFamily="49" charset="0"/>
              </a:rPr>
              <a:t> </a:t>
            </a:r>
            <a:r>
              <a:rPr kumimoji="1" lang="en-US" altLang="zh-CN" sz="1800" dirty="0">
                <a:solidFill>
                  <a:srgbClr val="1A1AFF"/>
                </a:solidFill>
                <a:latin typeface="Inconsolata" panose="020B0609030003000000" pitchFamily="49" charset="0"/>
                <a:cs typeface="Consolas" panose="020B0609020204030204" pitchFamily="49" charset="0"/>
              </a:rPr>
              <a:t>// y &lt; 0</a:t>
            </a:r>
          </a:p>
          <a:p>
            <a:pPr marL="0" indent="0">
              <a:lnSpc>
                <a:spcPct val="100000"/>
              </a:lnSpc>
              <a:spcBef>
                <a:spcPts val="100"/>
              </a:spcBef>
              <a:buNone/>
            </a:pPr>
            <a:r>
              <a:rPr kumimoji="1" lang="en-US" altLang="zh-CN" sz="1800" dirty="0">
                <a:solidFill>
                  <a:srgbClr val="1A1AFF"/>
                </a:solidFill>
                <a:latin typeface="Inconsolata" panose="020B0609030003000000" pitchFamily="49" charset="0"/>
                <a:cs typeface="Consolas" panose="020B0609020204030204" pitchFamily="49" charset="0"/>
              </a:rPr>
              <a:t>    </a:t>
            </a:r>
            <a:r>
              <a:rPr kumimoji="1" lang="en-US" altLang="zh-CN" sz="1800" dirty="0">
                <a:latin typeface="Inconsolata" panose="020B0609030003000000" pitchFamily="49" charset="0"/>
                <a:cs typeface="Consolas" panose="020B0609020204030204" pitchFamily="49" charset="0"/>
              </a:rPr>
              <a:t>y1 = y</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B[g(y1)] = 2 </a:t>
            </a:r>
            <a:r>
              <a:rPr kumimoji="1" lang="en-US" altLang="zh-CN" sz="1800" dirty="0">
                <a:solidFill>
                  <a:srgbClr val="1A1AFF"/>
                </a:solidFill>
                <a:latin typeface="Inconsolata" panose="020B0609030003000000" pitchFamily="49" charset="0"/>
                <a:cs typeface="Consolas" panose="020B0609020204030204" pitchFamily="49" charset="0"/>
              </a:rPr>
              <a:t>// A2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g2(){</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z = input3() </a:t>
            </a:r>
            <a:r>
              <a:rPr kumimoji="1" lang="en-US" altLang="zh-CN" sz="1800" dirty="0">
                <a:solidFill>
                  <a:srgbClr val="1A1AFF"/>
                </a:solidFill>
                <a:latin typeface="Inconsolata" panose="020B0609030003000000" pitchFamily="49" charset="0"/>
                <a:cs typeface="Consolas" panose="020B0609020204030204" pitchFamily="49" charset="0"/>
              </a:rPr>
              <a:t>// z &lt; 0</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    B[g(z)] = 3  </a:t>
            </a:r>
            <a:r>
              <a:rPr kumimoji="1" lang="en-US" altLang="zh-CN" sz="1800" dirty="0">
                <a:solidFill>
                  <a:srgbClr val="1A1AFF"/>
                </a:solidFill>
                <a:latin typeface="Inconsolata" panose="020B0609030003000000" pitchFamily="49" charset="0"/>
                <a:cs typeface="Consolas" panose="020B0609020204030204" pitchFamily="49" charset="0"/>
              </a:rPr>
              <a:t>// A3 true</a:t>
            </a: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g(</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h(</a:t>
            </a:r>
            <a:r>
              <a:rPr kumimoji="1" lang="en-US" altLang="zh-CN" sz="1800" dirty="0" err="1">
                <a:latin typeface="Inconsolata" panose="020B0609030003000000" pitchFamily="49" charset="0"/>
                <a:cs typeface="Consolas" panose="020B0609020204030204" pitchFamily="49" charset="0"/>
              </a:rPr>
              <a:t>i</a:t>
            </a:r>
            <a:r>
              <a:rPr kumimoji="1" lang="en-US" altLang="zh-CN" sz="1800" dirty="0">
                <a:latin typeface="Inconsolata" panose="020B0609030003000000" pitchFamily="49" charset="0"/>
                <a:cs typeface="Consolas" panose="020B0609020204030204" pitchFamily="49" charset="0"/>
              </a:rPr>
              <a:t>) }</a:t>
            </a:r>
          </a:p>
          <a:p>
            <a:pPr marL="0" indent="0">
              <a:lnSpc>
                <a:spcPct val="100000"/>
              </a:lnSpc>
              <a:spcBef>
                <a:spcPts val="100"/>
              </a:spcBef>
              <a:buNone/>
            </a:pPr>
            <a:endParaRPr kumimoji="1" lang="en-US" altLang="zh-CN" sz="1800" dirty="0">
              <a:latin typeface="Inconsolata" panose="020B0609030003000000" pitchFamily="49" charset="0"/>
              <a:cs typeface="Consolas" panose="020B0609020204030204" pitchFamily="49" charset="0"/>
            </a:endParaRPr>
          </a:p>
          <a:p>
            <a:pPr marL="0" indent="0">
              <a:lnSpc>
                <a:spcPct val="100000"/>
              </a:lnSpc>
              <a:spcBef>
                <a:spcPts val="100"/>
              </a:spcBef>
              <a:buNone/>
            </a:pPr>
            <a:r>
              <a:rPr kumimoji="1" lang="en-US" altLang="zh-CN" sz="1800" dirty="0">
                <a:latin typeface="Inconsolata" panose="020B0609030003000000" pitchFamily="49" charset="0"/>
                <a:cs typeface="Consolas" panose="020B0609020204030204" pitchFamily="49" charset="0"/>
              </a:rPr>
              <a:t>h(j){ </a:t>
            </a:r>
            <a:r>
              <a:rPr kumimoji="1" lang="en-US" altLang="zh-CN" sz="1800" dirty="0">
                <a:solidFill>
                  <a:srgbClr val="C10846"/>
                </a:solidFill>
                <a:latin typeface="Inconsolata" panose="020B0609030003000000" pitchFamily="49" charset="0"/>
                <a:cs typeface="Consolas" panose="020B0609020204030204" pitchFamily="49" charset="0"/>
              </a:rPr>
              <a:t>return</a:t>
            </a:r>
            <a:r>
              <a:rPr kumimoji="1" lang="en-US" altLang="zh-CN" sz="1800" dirty="0">
                <a:latin typeface="Inconsolata" panose="020B0609030003000000" pitchFamily="49" charset="0"/>
                <a:cs typeface="Consolas" panose="020B0609020204030204" pitchFamily="49" charset="0"/>
              </a:rPr>
              <a:t> j }</a:t>
            </a:r>
          </a:p>
        </p:txBody>
      </p:sp>
      <p:sp>
        <p:nvSpPr>
          <p:cNvPr id="18" name="文本框 17">
            <a:extLst>
              <a:ext uri="{FF2B5EF4-FFF2-40B4-BE49-F238E27FC236}">
                <a16:creationId xmlns:a16="http://schemas.microsoft.com/office/drawing/2014/main" id="{8EFCD7F4-090A-3EFA-FE04-DBF6A166E366}"/>
              </a:ext>
            </a:extLst>
          </p:cNvPr>
          <p:cNvSpPr txBox="1"/>
          <p:nvPr/>
        </p:nvSpPr>
        <p:spPr>
          <a:xfrm>
            <a:off x="4157038"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graphicFrame>
        <p:nvGraphicFramePr>
          <p:cNvPr id="96" name="表格 96">
            <a:extLst>
              <a:ext uri="{FF2B5EF4-FFF2-40B4-BE49-F238E27FC236}">
                <a16:creationId xmlns:a16="http://schemas.microsoft.com/office/drawing/2014/main" id="{91252D9F-6C29-A61D-3AAB-B8B29551774D}"/>
              </a:ext>
            </a:extLst>
          </p:cNvPr>
          <p:cNvGraphicFramePr>
            <a:graphicFrameLocks noGrp="1"/>
          </p:cNvGraphicFramePr>
          <p:nvPr/>
        </p:nvGraphicFramePr>
        <p:xfrm>
          <a:off x="4173774"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0.512</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1779674"/>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128097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bl>
          </a:graphicData>
        </a:graphic>
      </p:graphicFrame>
      <p:cxnSp>
        <p:nvCxnSpPr>
          <p:cNvPr id="111" name="直接箭头连接符 120">
            <a:extLst>
              <a:ext uri="{FF2B5EF4-FFF2-40B4-BE49-F238E27FC236}">
                <a16:creationId xmlns:a16="http://schemas.microsoft.com/office/drawing/2014/main" id="{8FE0B843-AEFD-3D1A-0617-42276343ECCF}"/>
              </a:ext>
            </a:extLst>
          </p:cNvPr>
          <p:cNvCxnSpPr>
            <a:cxnSpLocks/>
          </p:cNvCxnSpPr>
          <p:nvPr/>
        </p:nvCxnSpPr>
        <p:spPr>
          <a:xfrm>
            <a:off x="5766299" y="5781591"/>
            <a:ext cx="384148" cy="0"/>
          </a:xfrm>
          <a:prstGeom prst="straightConnector1">
            <a:avLst/>
          </a:prstGeom>
          <a:noFill/>
          <a:ln w="50800" cap="flat" cmpd="sng" algn="ctr">
            <a:solidFill>
              <a:schemeClr val="accent6"/>
            </a:solidFill>
            <a:prstDash val="solid"/>
            <a:miter lim="800000"/>
            <a:tailEnd type="triangle"/>
          </a:ln>
          <a:effectLst/>
        </p:spPr>
      </p:cxnSp>
      <p:cxnSp>
        <p:nvCxnSpPr>
          <p:cNvPr id="117" name="直线连接符 116">
            <a:extLst>
              <a:ext uri="{FF2B5EF4-FFF2-40B4-BE49-F238E27FC236}">
                <a16:creationId xmlns:a16="http://schemas.microsoft.com/office/drawing/2014/main" id="{0BF7FD79-D62C-862A-09CA-AE212A8BC051}"/>
              </a:ext>
            </a:extLst>
          </p:cNvPr>
          <p:cNvCxnSpPr>
            <a:cxnSpLocks/>
          </p:cNvCxnSpPr>
          <p:nvPr/>
        </p:nvCxnSpPr>
        <p:spPr>
          <a:xfrm>
            <a:off x="3864501" y="1338309"/>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6" name="灯片编号占位符 5">
            <a:extLst>
              <a:ext uri="{FF2B5EF4-FFF2-40B4-BE49-F238E27FC236}">
                <a16:creationId xmlns:a16="http://schemas.microsoft.com/office/drawing/2014/main" id="{0EC4C99C-6980-8D06-FEEC-839C91D33BCD}"/>
              </a:ext>
            </a:extLst>
          </p:cNvPr>
          <p:cNvSpPr>
            <a:spLocks noGrp="1"/>
          </p:cNvSpPr>
          <p:nvPr>
            <p:ph type="sldNum" sz="quarter" idx="4"/>
          </p:nvPr>
        </p:nvSpPr>
        <p:spPr/>
        <p:txBody>
          <a:bodyPr/>
          <a:lstStyle/>
          <a:p>
            <a:fld id="{94702B7C-F565-1C47-90E3-321BD985AFCD}" type="slidenum">
              <a:rPr kumimoji="1" lang="zh-CN" altLang="en-US" smtClean="0"/>
              <a:pPr/>
              <a:t>8</a:t>
            </a:fld>
            <a:endParaRPr kumimoji="1" lang="zh-CN" altLang="en-US" dirty="0"/>
          </a:p>
        </p:txBody>
      </p:sp>
      <p:sp>
        <p:nvSpPr>
          <p:cNvPr id="7" name="文本框 6">
            <a:extLst>
              <a:ext uri="{FF2B5EF4-FFF2-40B4-BE49-F238E27FC236}">
                <a16:creationId xmlns:a16="http://schemas.microsoft.com/office/drawing/2014/main" id="{20D326A5-320B-84B2-AD11-B775938F5230}"/>
              </a:ext>
            </a:extLst>
          </p:cNvPr>
          <p:cNvSpPr txBox="1"/>
          <p:nvPr/>
        </p:nvSpPr>
        <p:spPr>
          <a:xfrm>
            <a:off x="5382259"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8" name="文本框 7">
            <a:extLst>
              <a:ext uri="{FF2B5EF4-FFF2-40B4-BE49-F238E27FC236}">
                <a16:creationId xmlns:a16="http://schemas.microsoft.com/office/drawing/2014/main" id="{76550612-555F-328A-F45B-E4D6E437C77C}"/>
              </a:ext>
            </a:extLst>
          </p:cNvPr>
          <p:cNvSpPr txBox="1"/>
          <p:nvPr/>
        </p:nvSpPr>
        <p:spPr>
          <a:xfrm>
            <a:off x="6607480"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30" name="文本框 29">
            <a:extLst>
              <a:ext uri="{FF2B5EF4-FFF2-40B4-BE49-F238E27FC236}">
                <a16:creationId xmlns:a16="http://schemas.microsoft.com/office/drawing/2014/main" id="{EFF6CD47-5B6F-2EF4-6654-8E1EAA512B33}"/>
              </a:ext>
            </a:extLst>
          </p:cNvPr>
          <p:cNvSpPr txBox="1"/>
          <p:nvPr/>
        </p:nvSpPr>
        <p:spPr>
          <a:xfrm>
            <a:off x="415703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31" name="文本框 30">
            <a:extLst>
              <a:ext uri="{FF2B5EF4-FFF2-40B4-BE49-F238E27FC236}">
                <a16:creationId xmlns:a16="http://schemas.microsoft.com/office/drawing/2014/main" id="{1D5DDCB8-45D7-3523-B033-96CC9ABBCB6D}"/>
              </a:ext>
            </a:extLst>
          </p:cNvPr>
          <p:cNvSpPr txBox="1"/>
          <p:nvPr/>
        </p:nvSpPr>
        <p:spPr>
          <a:xfrm>
            <a:off x="4165387" y="2934430"/>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32" name="文本框 31">
            <a:extLst>
              <a:ext uri="{FF2B5EF4-FFF2-40B4-BE49-F238E27FC236}">
                <a16:creationId xmlns:a16="http://schemas.microsoft.com/office/drawing/2014/main" id="{A96FE319-FD8C-02ED-EC22-112889396A44}"/>
              </a:ext>
            </a:extLst>
          </p:cNvPr>
          <p:cNvSpPr txBox="1"/>
          <p:nvPr/>
        </p:nvSpPr>
        <p:spPr>
          <a:xfrm>
            <a:off x="6607480" y="2937722"/>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g2</a:t>
            </a:r>
            <a:r>
              <a:rPr lang="en-US" altLang="zh-CN" sz="1700" dirty="0"/>
              <a:t>)</a:t>
            </a:r>
            <a:endParaRPr lang="zh-CN" altLang="en-US" sz="1700" dirty="0"/>
          </a:p>
        </p:txBody>
      </p:sp>
      <p:sp>
        <p:nvSpPr>
          <p:cNvPr id="33" name="文本框 32">
            <a:extLst>
              <a:ext uri="{FF2B5EF4-FFF2-40B4-BE49-F238E27FC236}">
                <a16:creationId xmlns:a16="http://schemas.microsoft.com/office/drawing/2014/main" id="{84F862F8-B00B-C75E-0B76-797D936618EA}"/>
              </a:ext>
            </a:extLst>
          </p:cNvPr>
          <p:cNvSpPr txBox="1"/>
          <p:nvPr/>
        </p:nvSpPr>
        <p:spPr>
          <a:xfrm>
            <a:off x="4166229" y="3455567"/>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f</a:t>
            </a:r>
            <a:r>
              <a:rPr lang="en-US" altLang="zh-CN" sz="1700" dirty="0"/>
              <a:t>)</a:t>
            </a:r>
            <a:endParaRPr lang="zh-CN" altLang="en-US" sz="1700" dirty="0"/>
          </a:p>
        </p:txBody>
      </p:sp>
      <p:sp>
        <p:nvSpPr>
          <p:cNvPr id="35" name="文本框 34">
            <a:extLst>
              <a:ext uri="{FF2B5EF4-FFF2-40B4-BE49-F238E27FC236}">
                <a16:creationId xmlns:a16="http://schemas.microsoft.com/office/drawing/2014/main" id="{06C0FB39-6EA9-CDB2-C47F-41C76E047B93}"/>
              </a:ext>
            </a:extLst>
          </p:cNvPr>
          <p:cNvSpPr txBox="1"/>
          <p:nvPr/>
        </p:nvSpPr>
        <p:spPr>
          <a:xfrm>
            <a:off x="4165387"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36" name="文本框 35">
            <a:extLst>
              <a:ext uri="{FF2B5EF4-FFF2-40B4-BE49-F238E27FC236}">
                <a16:creationId xmlns:a16="http://schemas.microsoft.com/office/drawing/2014/main" id="{A018E8CE-892D-6179-3745-627814BD5A62}"/>
              </a:ext>
            </a:extLst>
          </p:cNvPr>
          <p:cNvSpPr txBox="1"/>
          <p:nvPr/>
        </p:nvSpPr>
        <p:spPr>
          <a:xfrm>
            <a:off x="5386734"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38" name="文本框 37">
            <a:extLst>
              <a:ext uri="{FF2B5EF4-FFF2-40B4-BE49-F238E27FC236}">
                <a16:creationId xmlns:a16="http://schemas.microsoft.com/office/drawing/2014/main" id="{9A2CDC7A-3CE8-2203-05E3-9A56A40582FF}"/>
              </a:ext>
            </a:extLst>
          </p:cNvPr>
          <p:cNvSpPr txBox="1"/>
          <p:nvPr/>
        </p:nvSpPr>
        <p:spPr>
          <a:xfrm>
            <a:off x="5385408"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39" name="文本框 38">
            <a:extLst>
              <a:ext uri="{FF2B5EF4-FFF2-40B4-BE49-F238E27FC236}">
                <a16:creationId xmlns:a16="http://schemas.microsoft.com/office/drawing/2014/main" id="{3215D4E1-8B87-058F-2CE8-94B3D1E4A1AA}"/>
              </a:ext>
            </a:extLst>
          </p:cNvPr>
          <p:cNvSpPr txBox="1"/>
          <p:nvPr/>
        </p:nvSpPr>
        <p:spPr>
          <a:xfrm>
            <a:off x="6611003" y="3976704"/>
            <a:ext cx="1112400" cy="353943"/>
          </a:xfrm>
          <a:prstGeom prst="rect">
            <a:avLst/>
          </a:prstGeom>
          <a:solidFill>
            <a:srgbClr val="A6FFA5"/>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43" name="直线箭头连接符 42">
            <a:extLst>
              <a:ext uri="{FF2B5EF4-FFF2-40B4-BE49-F238E27FC236}">
                <a16:creationId xmlns:a16="http://schemas.microsoft.com/office/drawing/2014/main" id="{DFAC665D-C18A-97ED-1F6D-774FC246B262}"/>
              </a:ext>
            </a:extLst>
          </p:cNvPr>
          <p:cNvCxnSpPr>
            <a:cxnSpLocks/>
            <a:stCxn id="18" idx="2"/>
            <a:endCxn id="30" idx="0"/>
          </p:cNvCxnSpPr>
          <p:nvPr/>
        </p:nvCxnSpPr>
        <p:spPr>
          <a:xfrm>
            <a:off x="4713238"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线箭头连接符 46">
            <a:extLst>
              <a:ext uri="{FF2B5EF4-FFF2-40B4-BE49-F238E27FC236}">
                <a16:creationId xmlns:a16="http://schemas.microsoft.com/office/drawing/2014/main" id="{0BC78148-1012-93A0-0FDF-D4CDCB9D0FEF}"/>
              </a:ext>
            </a:extLst>
          </p:cNvPr>
          <p:cNvCxnSpPr>
            <a:cxnSpLocks/>
            <a:stCxn id="30" idx="2"/>
            <a:endCxn id="31" idx="0"/>
          </p:cNvCxnSpPr>
          <p:nvPr/>
        </p:nvCxnSpPr>
        <p:spPr>
          <a:xfrm>
            <a:off x="4713238" y="2767236"/>
            <a:ext cx="83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线箭头连接符 50">
            <a:extLst>
              <a:ext uri="{FF2B5EF4-FFF2-40B4-BE49-F238E27FC236}">
                <a16:creationId xmlns:a16="http://schemas.microsoft.com/office/drawing/2014/main" id="{2F02EB63-8EAC-764D-0166-AD6D723C1A09}"/>
              </a:ext>
            </a:extLst>
          </p:cNvPr>
          <p:cNvCxnSpPr>
            <a:cxnSpLocks/>
            <a:stCxn id="31" idx="2"/>
            <a:endCxn id="33" idx="0"/>
          </p:cNvCxnSpPr>
          <p:nvPr/>
        </p:nvCxnSpPr>
        <p:spPr>
          <a:xfrm>
            <a:off x="4721587" y="3288373"/>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线箭头连接符 58">
            <a:extLst>
              <a:ext uri="{FF2B5EF4-FFF2-40B4-BE49-F238E27FC236}">
                <a16:creationId xmlns:a16="http://schemas.microsoft.com/office/drawing/2014/main" id="{3CC92C56-03ED-BA97-2E23-708A70545A21}"/>
              </a:ext>
            </a:extLst>
          </p:cNvPr>
          <p:cNvCxnSpPr>
            <a:cxnSpLocks/>
            <a:stCxn id="33" idx="2"/>
            <a:endCxn id="35" idx="0"/>
          </p:cNvCxnSpPr>
          <p:nvPr/>
        </p:nvCxnSpPr>
        <p:spPr>
          <a:xfrm flipH="1">
            <a:off x="4721587" y="3809510"/>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线箭头连接符 62">
            <a:extLst>
              <a:ext uri="{FF2B5EF4-FFF2-40B4-BE49-F238E27FC236}">
                <a16:creationId xmlns:a16="http://schemas.microsoft.com/office/drawing/2014/main" id="{16A4910D-3384-31EB-D0ED-2D2871D36210}"/>
              </a:ext>
            </a:extLst>
          </p:cNvPr>
          <p:cNvCxnSpPr>
            <a:cxnSpLocks/>
            <a:stCxn id="11" idx="2"/>
            <a:endCxn id="36" idx="0"/>
          </p:cNvCxnSpPr>
          <p:nvPr/>
        </p:nvCxnSpPr>
        <p:spPr>
          <a:xfrm>
            <a:off x="5938459" y="3812237"/>
            <a:ext cx="4475" cy="1644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直线箭头连接符 65">
            <a:extLst>
              <a:ext uri="{FF2B5EF4-FFF2-40B4-BE49-F238E27FC236}">
                <a16:creationId xmlns:a16="http://schemas.microsoft.com/office/drawing/2014/main" id="{2AF02C11-59C2-13E0-B346-1453D4051ED0}"/>
              </a:ext>
            </a:extLst>
          </p:cNvPr>
          <p:cNvCxnSpPr>
            <a:cxnSpLocks/>
            <a:stCxn id="12" idx="2"/>
            <a:endCxn id="39" idx="0"/>
          </p:cNvCxnSpPr>
          <p:nvPr/>
        </p:nvCxnSpPr>
        <p:spPr>
          <a:xfrm flipH="1">
            <a:off x="7167203" y="3814318"/>
            <a:ext cx="198" cy="1623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线箭头连接符 68">
            <a:extLst>
              <a:ext uri="{FF2B5EF4-FFF2-40B4-BE49-F238E27FC236}">
                <a16:creationId xmlns:a16="http://schemas.microsoft.com/office/drawing/2014/main" id="{CB04D149-8FC4-A7B8-D376-63A5ED90F4DD}"/>
              </a:ext>
            </a:extLst>
          </p:cNvPr>
          <p:cNvCxnSpPr>
            <a:cxnSpLocks/>
            <a:stCxn id="7" idx="2"/>
            <a:endCxn id="38" idx="0"/>
          </p:cNvCxnSpPr>
          <p:nvPr/>
        </p:nvCxnSpPr>
        <p:spPr>
          <a:xfrm>
            <a:off x="5938459" y="2246099"/>
            <a:ext cx="31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线箭头连接符 71">
            <a:extLst>
              <a:ext uri="{FF2B5EF4-FFF2-40B4-BE49-F238E27FC236}">
                <a16:creationId xmlns:a16="http://schemas.microsoft.com/office/drawing/2014/main" id="{627E53E7-34AC-B4E2-C890-B6159AB30C73}"/>
              </a:ext>
            </a:extLst>
          </p:cNvPr>
          <p:cNvCxnSpPr>
            <a:cxnSpLocks/>
            <a:stCxn id="8" idx="2"/>
            <a:endCxn id="32" idx="0"/>
          </p:cNvCxnSpPr>
          <p:nvPr/>
        </p:nvCxnSpPr>
        <p:spPr>
          <a:xfrm>
            <a:off x="7163680"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线箭头连接符 77">
            <a:extLst>
              <a:ext uri="{FF2B5EF4-FFF2-40B4-BE49-F238E27FC236}">
                <a16:creationId xmlns:a16="http://schemas.microsoft.com/office/drawing/2014/main" id="{5C590A69-A4C2-A106-3424-BDBB473C382B}"/>
              </a:ext>
            </a:extLst>
          </p:cNvPr>
          <p:cNvCxnSpPr>
            <a:cxnSpLocks/>
            <a:stCxn id="38" idx="2"/>
            <a:endCxn id="9" idx="0"/>
          </p:cNvCxnSpPr>
          <p:nvPr/>
        </p:nvCxnSpPr>
        <p:spPr>
          <a:xfrm>
            <a:off x="5941608" y="2767236"/>
            <a:ext cx="0" cy="1737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直线箭头连接符 80">
            <a:extLst>
              <a:ext uri="{FF2B5EF4-FFF2-40B4-BE49-F238E27FC236}">
                <a16:creationId xmlns:a16="http://schemas.microsoft.com/office/drawing/2014/main" id="{F088775B-9F79-8F24-D70F-FC7E60D9EA4D}"/>
              </a:ext>
            </a:extLst>
          </p:cNvPr>
          <p:cNvCxnSpPr>
            <a:cxnSpLocks/>
            <a:stCxn id="32" idx="2"/>
            <a:endCxn id="12" idx="0"/>
          </p:cNvCxnSpPr>
          <p:nvPr/>
        </p:nvCxnSpPr>
        <p:spPr>
          <a:xfrm>
            <a:off x="7163680" y="3291665"/>
            <a:ext cx="3721" cy="1687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84" name="表格 96">
            <a:extLst>
              <a:ext uri="{FF2B5EF4-FFF2-40B4-BE49-F238E27FC236}">
                <a16:creationId xmlns:a16="http://schemas.microsoft.com/office/drawing/2014/main" id="{37605E18-FEB6-B396-913F-59BEB9F3045E}"/>
              </a:ext>
            </a:extLst>
          </p:cNvPr>
          <p:cNvGraphicFramePr>
            <a:graphicFrameLocks noGrp="1"/>
          </p:cNvGraphicFramePr>
          <p:nvPr>
            <p:extLst>
              <p:ext uri="{D42A27DB-BD31-4B8C-83A1-F6EECF244321}">
                <p14:modId xmlns:p14="http://schemas.microsoft.com/office/powerpoint/2010/main" val="3883588874"/>
              </p:ext>
            </p:extLst>
          </p:nvPr>
        </p:nvGraphicFramePr>
        <p:xfrm>
          <a:off x="6192804"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3380330207"/>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5691357"/>
                  </a:ext>
                </a:extLst>
              </a:tr>
              <a:tr h="13638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600" b="1" u="sng" dirty="0">
                          <a:solidFill>
                            <a:schemeClr val="bg1">
                              <a:lumMod val="50000"/>
                            </a:schemeClr>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b="1" u="sng" dirty="0">
                        <a:solidFill>
                          <a:schemeClr val="bg1">
                            <a:lumMod val="50000"/>
                          </a:schemeClr>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469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bl>
          </a:graphicData>
        </a:graphic>
      </p:graphicFrame>
      <p:cxnSp>
        <p:nvCxnSpPr>
          <p:cNvPr id="4" name="直线连接符 3">
            <a:extLst>
              <a:ext uri="{FF2B5EF4-FFF2-40B4-BE49-F238E27FC236}">
                <a16:creationId xmlns:a16="http://schemas.microsoft.com/office/drawing/2014/main" id="{C4D82387-E48A-A3A7-6A03-166EBFBA6657}"/>
              </a:ext>
            </a:extLst>
          </p:cNvPr>
          <p:cNvCxnSpPr>
            <a:cxnSpLocks/>
          </p:cNvCxnSpPr>
          <p:nvPr/>
        </p:nvCxnSpPr>
        <p:spPr>
          <a:xfrm>
            <a:off x="7932839" y="1338308"/>
            <a:ext cx="0" cy="5471993"/>
          </a:xfrm>
          <a:prstGeom prst="line">
            <a:avLst/>
          </a:prstGeom>
          <a:noFill/>
          <a:ln w="254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cxnSp>
      <p:sp>
        <p:nvSpPr>
          <p:cNvPr id="116" name="文本框 115">
            <a:extLst>
              <a:ext uri="{FF2B5EF4-FFF2-40B4-BE49-F238E27FC236}">
                <a16:creationId xmlns:a16="http://schemas.microsoft.com/office/drawing/2014/main" id="{B8F392FB-A469-02DF-6C13-8C2015E57C7C}"/>
              </a:ext>
            </a:extLst>
          </p:cNvPr>
          <p:cNvSpPr txBox="1"/>
          <p:nvPr/>
        </p:nvSpPr>
        <p:spPr>
          <a:xfrm>
            <a:off x="8117401"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x</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22" name="文本框 121">
            <a:extLst>
              <a:ext uri="{FF2B5EF4-FFF2-40B4-BE49-F238E27FC236}">
                <a16:creationId xmlns:a16="http://schemas.microsoft.com/office/drawing/2014/main" id="{942D3602-350D-2106-19EC-F18E0B5BDA29}"/>
              </a:ext>
            </a:extLst>
          </p:cNvPr>
          <p:cNvSpPr txBox="1"/>
          <p:nvPr/>
        </p:nvSpPr>
        <p:spPr>
          <a:xfrm>
            <a:off x="9342622"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y</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23" name="文本框 122">
            <a:extLst>
              <a:ext uri="{FF2B5EF4-FFF2-40B4-BE49-F238E27FC236}">
                <a16:creationId xmlns:a16="http://schemas.microsoft.com/office/drawing/2014/main" id="{D532742F-2B3B-3452-02F1-7959636A4B8E}"/>
              </a:ext>
            </a:extLst>
          </p:cNvPr>
          <p:cNvSpPr txBox="1"/>
          <p:nvPr/>
        </p:nvSpPr>
        <p:spPr>
          <a:xfrm>
            <a:off x="10567843" y="1892156"/>
            <a:ext cx="1112400" cy="353943"/>
          </a:xfrm>
          <a:prstGeom prst="rect">
            <a:avLst/>
          </a:prstGeom>
          <a:solidFill>
            <a:srgbClr val="BFBFBF"/>
          </a:solidFill>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Taint(</a:t>
            </a:r>
            <a:r>
              <a:rPr kumimoji="1" lang="en-US" altLang="zh-CN" sz="1700" dirty="0">
                <a:latin typeface="Inconsolata" panose="020B0609030003000000" pitchFamily="49" charset="0"/>
                <a:cs typeface="Consolas" panose="020B0609020204030204" pitchFamily="49" charset="0"/>
              </a:rPr>
              <a:t>z</a:t>
            </a:r>
            <a:r>
              <a:rPr kumimoji="1" lang="en-US" altLang="zh-CN" sz="1700" dirty="0">
                <a:latin typeface="Linux Biolinum" panose="02000503000000000000" pitchFamily="2" charset="0"/>
                <a:ea typeface="Linux Biolinum" panose="02000503000000000000" pitchFamily="2" charset="0"/>
                <a:cs typeface="Linux Biolinum" panose="02000503000000000000" pitchFamily="2" charset="0"/>
              </a:rPr>
              <a:t>)</a:t>
            </a:r>
            <a:endParaRPr kumimoji="1" lang="zh-CN" altLang="en-US" sz="1700" dirty="0">
              <a:latin typeface="Linux Biolinum" panose="02000503000000000000" pitchFamily="2" charset="0"/>
              <a:cs typeface="Linux Biolinum" panose="02000503000000000000" pitchFamily="2" charset="0"/>
            </a:endParaRPr>
          </a:p>
        </p:txBody>
      </p:sp>
      <p:sp>
        <p:nvSpPr>
          <p:cNvPr id="124" name="文本框 123">
            <a:extLst>
              <a:ext uri="{FF2B5EF4-FFF2-40B4-BE49-F238E27FC236}">
                <a16:creationId xmlns:a16="http://schemas.microsoft.com/office/drawing/2014/main" id="{CA592E23-1A02-D8DF-78A2-AB1ECC53CF25}"/>
              </a:ext>
            </a:extLst>
          </p:cNvPr>
          <p:cNvSpPr txBox="1"/>
          <p:nvPr/>
        </p:nvSpPr>
        <p:spPr>
          <a:xfrm>
            <a:off x="8117401"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x1</a:t>
            </a:r>
            <a:r>
              <a:rPr lang="en-US" altLang="zh-CN" sz="1700" dirty="0"/>
              <a:t>)</a:t>
            </a:r>
            <a:endParaRPr lang="zh-CN" altLang="en-US" sz="1700" dirty="0"/>
          </a:p>
        </p:txBody>
      </p:sp>
      <p:sp>
        <p:nvSpPr>
          <p:cNvPr id="125" name="文本框 124">
            <a:extLst>
              <a:ext uri="{FF2B5EF4-FFF2-40B4-BE49-F238E27FC236}">
                <a16:creationId xmlns:a16="http://schemas.microsoft.com/office/drawing/2014/main" id="{A457C67A-16A7-A7CF-A1E8-E3EC25D4945D}"/>
              </a:ext>
            </a:extLst>
          </p:cNvPr>
          <p:cNvSpPr txBox="1"/>
          <p:nvPr/>
        </p:nvSpPr>
        <p:spPr>
          <a:xfrm>
            <a:off x="8125750" y="2934430"/>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x2</a:t>
            </a:r>
            <a:r>
              <a:rPr lang="en-US" altLang="zh-CN" sz="1700" dirty="0"/>
              <a:t>)</a:t>
            </a:r>
            <a:endParaRPr lang="zh-CN" altLang="en-US" sz="1700" dirty="0"/>
          </a:p>
        </p:txBody>
      </p:sp>
      <p:sp>
        <p:nvSpPr>
          <p:cNvPr id="126" name="文本框 125">
            <a:extLst>
              <a:ext uri="{FF2B5EF4-FFF2-40B4-BE49-F238E27FC236}">
                <a16:creationId xmlns:a16="http://schemas.microsoft.com/office/drawing/2014/main" id="{BDE2F347-63A8-0991-840E-0F215167FE78}"/>
              </a:ext>
            </a:extLst>
          </p:cNvPr>
          <p:cNvSpPr txBox="1"/>
          <p:nvPr/>
        </p:nvSpPr>
        <p:spPr>
          <a:xfrm>
            <a:off x="10567843" y="2937722"/>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g2</a:t>
            </a:r>
            <a:r>
              <a:rPr lang="en-US" altLang="zh-CN" sz="1700" dirty="0"/>
              <a:t>)</a:t>
            </a:r>
            <a:endParaRPr lang="zh-CN" altLang="en-US" sz="1700" dirty="0"/>
          </a:p>
        </p:txBody>
      </p:sp>
      <p:sp>
        <p:nvSpPr>
          <p:cNvPr id="127" name="文本框 126">
            <a:extLst>
              <a:ext uri="{FF2B5EF4-FFF2-40B4-BE49-F238E27FC236}">
                <a16:creationId xmlns:a16="http://schemas.microsoft.com/office/drawing/2014/main" id="{2D3C41DB-9D2C-1ADC-D791-EF73A0D94BEE}"/>
              </a:ext>
            </a:extLst>
          </p:cNvPr>
          <p:cNvSpPr txBox="1"/>
          <p:nvPr/>
        </p:nvSpPr>
        <p:spPr>
          <a:xfrm>
            <a:off x="8126592" y="3455567"/>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f</a:t>
            </a:r>
            <a:r>
              <a:rPr lang="en-US" altLang="zh-CN" sz="1700" dirty="0"/>
              <a:t>)</a:t>
            </a:r>
            <a:endParaRPr lang="zh-CN" altLang="en-US" sz="1700" dirty="0"/>
          </a:p>
        </p:txBody>
      </p:sp>
      <p:sp>
        <p:nvSpPr>
          <p:cNvPr id="128" name="文本框 127">
            <a:extLst>
              <a:ext uri="{FF2B5EF4-FFF2-40B4-BE49-F238E27FC236}">
                <a16:creationId xmlns:a16="http://schemas.microsoft.com/office/drawing/2014/main" id="{A9E4F587-8CF4-167B-8112-A380CF78E42E}"/>
              </a:ext>
            </a:extLst>
          </p:cNvPr>
          <p:cNvSpPr txBox="1"/>
          <p:nvPr/>
        </p:nvSpPr>
        <p:spPr>
          <a:xfrm>
            <a:off x="8125750"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A1</a:t>
            </a:r>
            <a:r>
              <a:rPr lang="en-US" altLang="zh-CN" sz="1700" dirty="0"/>
              <a:t>)</a:t>
            </a:r>
            <a:endParaRPr lang="zh-CN" altLang="en-US" sz="1700" dirty="0"/>
          </a:p>
        </p:txBody>
      </p:sp>
      <p:sp>
        <p:nvSpPr>
          <p:cNvPr id="129" name="文本框 128">
            <a:extLst>
              <a:ext uri="{FF2B5EF4-FFF2-40B4-BE49-F238E27FC236}">
                <a16:creationId xmlns:a16="http://schemas.microsoft.com/office/drawing/2014/main" id="{1F4D9EF6-540F-D1F7-13B7-58B02940844D}"/>
              </a:ext>
            </a:extLst>
          </p:cNvPr>
          <p:cNvSpPr txBox="1"/>
          <p:nvPr/>
        </p:nvSpPr>
        <p:spPr>
          <a:xfrm>
            <a:off x="9347097" y="3976704"/>
            <a:ext cx="1112400" cy="353943"/>
          </a:xfrm>
          <a:prstGeom prst="rect">
            <a:avLst/>
          </a:prstGeom>
          <a:solidFill>
            <a:srgbClr val="A6FFA5"/>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A2</a:t>
            </a:r>
            <a:r>
              <a:rPr lang="en-US" altLang="zh-CN" sz="1700" dirty="0"/>
              <a:t>)</a:t>
            </a:r>
            <a:endParaRPr lang="zh-CN" altLang="en-US" sz="1700" dirty="0"/>
          </a:p>
        </p:txBody>
      </p:sp>
      <p:sp>
        <p:nvSpPr>
          <p:cNvPr id="130" name="文本框 129">
            <a:extLst>
              <a:ext uri="{FF2B5EF4-FFF2-40B4-BE49-F238E27FC236}">
                <a16:creationId xmlns:a16="http://schemas.microsoft.com/office/drawing/2014/main" id="{8E522393-3F13-BA17-AB55-2222D12CD305}"/>
              </a:ext>
            </a:extLst>
          </p:cNvPr>
          <p:cNvSpPr txBox="1"/>
          <p:nvPr/>
        </p:nvSpPr>
        <p:spPr>
          <a:xfrm>
            <a:off x="9345771" y="241329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y1</a:t>
            </a:r>
            <a:r>
              <a:rPr lang="en-US" altLang="zh-CN" sz="1700" dirty="0"/>
              <a:t>)</a:t>
            </a:r>
            <a:endParaRPr lang="zh-CN" altLang="en-US" sz="1700" dirty="0"/>
          </a:p>
        </p:txBody>
      </p:sp>
      <p:sp>
        <p:nvSpPr>
          <p:cNvPr id="131" name="文本框 130">
            <a:extLst>
              <a:ext uri="{FF2B5EF4-FFF2-40B4-BE49-F238E27FC236}">
                <a16:creationId xmlns:a16="http://schemas.microsoft.com/office/drawing/2014/main" id="{16777EF9-771D-4FCC-9C45-0DE521AE536B}"/>
              </a:ext>
            </a:extLst>
          </p:cNvPr>
          <p:cNvSpPr txBox="1"/>
          <p:nvPr/>
        </p:nvSpPr>
        <p:spPr>
          <a:xfrm>
            <a:off x="10571366" y="3976704"/>
            <a:ext cx="1112400" cy="353943"/>
          </a:xfrm>
          <a:prstGeom prst="rect">
            <a:avLst/>
          </a:prstGeom>
          <a:solidFill>
            <a:schemeClr val="bg1"/>
          </a:solidFill>
          <a:ln w="31750" cmpd="dbl"/>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Alarm(</a:t>
            </a:r>
            <a:r>
              <a:rPr lang="en-US" altLang="zh-CN" sz="1700" dirty="0">
                <a:latin typeface="Inconsolata" panose="020B0609030003000000" pitchFamily="49" charset="0"/>
              </a:rPr>
              <a:t>A3</a:t>
            </a:r>
            <a:r>
              <a:rPr lang="en-US" altLang="zh-CN" sz="1700" dirty="0"/>
              <a:t>)</a:t>
            </a:r>
            <a:endParaRPr lang="zh-CN" altLang="en-US" sz="1700" dirty="0"/>
          </a:p>
        </p:txBody>
      </p:sp>
      <p:cxnSp>
        <p:nvCxnSpPr>
          <p:cNvPr id="132" name="直线箭头连接符 131">
            <a:extLst>
              <a:ext uri="{FF2B5EF4-FFF2-40B4-BE49-F238E27FC236}">
                <a16:creationId xmlns:a16="http://schemas.microsoft.com/office/drawing/2014/main" id="{ECA0DDB5-B4B0-59F9-A407-4FEE44D898E6}"/>
              </a:ext>
            </a:extLst>
          </p:cNvPr>
          <p:cNvCxnSpPr>
            <a:cxnSpLocks/>
            <a:stCxn id="116" idx="2"/>
            <a:endCxn id="124" idx="0"/>
          </p:cNvCxnSpPr>
          <p:nvPr/>
        </p:nvCxnSpPr>
        <p:spPr>
          <a:xfrm>
            <a:off x="8673601" y="2246099"/>
            <a:ext cx="0"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线箭头连接符 132">
            <a:extLst>
              <a:ext uri="{FF2B5EF4-FFF2-40B4-BE49-F238E27FC236}">
                <a16:creationId xmlns:a16="http://schemas.microsoft.com/office/drawing/2014/main" id="{F650F044-5F57-D312-8451-FAE06843F39F}"/>
              </a:ext>
            </a:extLst>
          </p:cNvPr>
          <p:cNvCxnSpPr>
            <a:cxnSpLocks/>
            <a:stCxn id="124" idx="2"/>
            <a:endCxn id="125" idx="0"/>
          </p:cNvCxnSpPr>
          <p:nvPr/>
        </p:nvCxnSpPr>
        <p:spPr>
          <a:xfrm>
            <a:off x="8673601" y="2767236"/>
            <a:ext cx="83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直线箭头连接符 133">
            <a:extLst>
              <a:ext uri="{FF2B5EF4-FFF2-40B4-BE49-F238E27FC236}">
                <a16:creationId xmlns:a16="http://schemas.microsoft.com/office/drawing/2014/main" id="{FD559BF3-6CDC-9F7F-F858-1A6E43A95572}"/>
              </a:ext>
            </a:extLst>
          </p:cNvPr>
          <p:cNvCxnSpPr>
            <a:cxnSpLocks/>
            <a:stCxn id="125" idx="2"/>
            <a:endCxn id="127" idx="0"/>
          </p:cNvCxnSpPr>
          <p:nvPr/>
        </p:nvCxnSpPr>
        <p:spPr>
          <a:xfrm>
            <a:off x="8681950" y="3288373"/>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直线箭头连接符 134">
            <a:extLst>
              <a:ext uri="{FF2B5EF4-FFF2-40B4-BE49-F238E27FC236}">
                <a16:creationId xmlns:a16="http://schemas.microsoft.com/office/drawing/2014/main" id="{9026FCB2-E0D8-6ECB-6D37-1ED69F5DB0F7}"/>
              </a:ext>
            </a:extLst>
          </p:cNvPr>
          <p:cNvCxnSpPr>
            <a:cxnSpLocks/>
            <a:stCxn id="127" idx="2"/>
            <a:endCxn id="128" idx="0"/>
          </p:cNvCxnSpPr>
          <p:nvPr/>
        </p:nvCxnSpPr>
        <p:spPr>
          <a:xfrm flipH="1">
            <a:off x="8681950" y="3809510"/>
            <a:ext cx="842"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线箭头连接符 135">
            <a:extLst>
              <a:ext uri="{FF2B5EF4-FFF2-40B4-BE49-F238E27FC236}">
                <a16:creationId xmlns:a16="http://schemas.microsoft.com/office/drawing/2014/main" id="{45D97DCB-8D74-9FAF-FFFE-8D5250A735BB}"/>
              </a:ext>
            </a:extLst>
          </p:cNvPr>
          <p:cNvCxnSpPr>
            <a:cxnSpLocks/>
            <a:stCxn id="144" idx="2"/>
            <a:endCxn id="129" idx="0"/>
          </p:cNvCxnSpPr>
          <p:nvPr/>
        </p:nvCxnSpPr>
        <p:spPr>
          <a:xfrm flipH="1">
            <a:off x="9903297" y="3811156"/>
            <a:ext cx="1226659"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直线箭头连接符 136">
            <a:extLst>
              <a:ext uri="{FF2B5EF4-FFF2-40B4-BE49-F238E27FC236}">
                <a16:creationId xmlns:a16="http://schemas.microsoft.com/office/drawing/2014/main" id="{A4AF8550-D6CE-9DCD-EF3A-F4FB54FC720E}"/>
              </a:ext>
            </a:extLst>
          </p:cNvPr>
          <p:cNvCxnSpPr>
            <a:cxnSpLocks/>
            <a:stCxn id="144" idx="2"/>
            <a:endCxn id="131" idx="0"/>
          </p:cNvCxnSpPr>
          <p:nvPr/>
        </p:nvCxnSpPr>
        <p:spPr>
          <a:xfrm flipH="1">
            <a:off x="11127566" y="3811156"/>
            <a:ext cx="2390"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线箭头连接符 137">
            <a:extLst>
              <a:ext uri="{FF2B5EF4-FFF2-40B4-BE49-F238E27FC236}">
                <a16:creationId xmlns:a16="http://schemas.microsoft.com/office/drawing/2014/main" id="{171FD4FE-0F1B-A31D-5D91-1F5096CB34C4}"/>
              </a:ext>
            </a:extLst>
          </p:cNvPr>
          <p:cNvCxnSpPr>
            <a:cxnSpLocks/>
            <a:stCxn id="122" idx="2"/>
            <a:endCxn id="130" idx="0"/>
          </p:cNvCxnSpPr>
          <p:nvPr/>
        </p:nvCxnSpPr>
        <p:spPr>
          <a:xfrm>
            <a:off x="9898822" y="2246099"/>
            <a:ext cx="3149" cy="1671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直线箭头连接符 138">
            <a:extLst>
              <a:ext uri="{FF2B5EF4-FFF2-40B4-BE49-F238E27FC236}">
                <a16:creationId xmlns:a16="http://schemas.microsoft.com/office/drawing/2014/main" id="{7FC73A48-477C-67F9-9F2E-6470556F2316}"/>
              </a:ext>
            </a:extLst>
          </p:cNvPr>
          <p:cNvCxnSpPr>
            <a:cxnSpLocks/>
            <a:stCxn id="123" idx="2"/>
            <a:endCxn id="126" idx="0"/>
          </p:cNvCxnSpPr>
          <p:nvPr/>
        </p:nvCxnSpPr>
        <p:spPr>
          <a:xfrm>
            <a:off x="11124043" y="2246099"/>
            <a:ext cx="0" cy="6916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线箭头连接符 139">
            <a:extLst>
              <a:ext uri="{FF2B5EF4-FFF2-40B4-BE49-F238E27FC236}">
                <a16:creationId xmlns:a16="http://schemas.microsoft.com/office/drawing/2014/main" id="{2EF30854-615F-CD2E-E777-B4F41B13687D}"/>
              </a:ext>
            </a:extLst>
          </p:cNvPr>
          <p:cNvCxnSpPr>
            <a:cxnSpLocks/>
            <a:stCxn id="130" idx="2"/>
            <a:endCxn id="143" idx="0"/>
          </p:cNvCxnSpPr>
          <p:nvPr/>
        </p:nvCxnSpPr>
        <p:spPr>
          <a:xfrm flipH="1">
            <a:off x="9898822" y="2767236"/>
            <a:ext cx="3149" cy="17377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线箭头连接符 140">
            <a:extLst>
              <a:ext uri="{FF2B5EF4-FFF2-40B4-BE49-F238E27FC236}">
                <a16:creationId xmlns:a16="http://schemas.microsoft.com/office/drawing/2014/main" id="{2A7B884F-79D5-DF9A-496B-7D195644D315}"/>
              </a:ext>
            </a:extLst>
          </p:cNvPr>
          <p:cNvCxnSpPr>
            <a:cxnSpLocks/>
            <a:stCxn id="126" idx="2"/>
            <a:endCxn id="144" idx="0"/>
          </p:cNvCxnSpPr>
          <p:nvPr/>
        </p:nvCxnSpPr>
        <p:spPr>
          <a:xfrm>
            <a:off x="11124043" y="3291665"/>
            <a:ext cx="5913" cy="16554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文本框 142">
            <a:extLst>
              <a:ext uri="{FF2B5EF4-FFF2-40B4-BE49-F238E27FC236}">
                <a16:creationId xmlns:a16="http://schemas.microsoft.com/office/drawing/2014/main" id="{9D944A42-B9D0-B5DA-4368-648A3B730325}"/>
              </a:ext>
            </a:extLst>
          </p:cNvPr>
          <p:cNvSpPr txBox="1"/>
          <p:nvPr/>
        </p:nvSpPr>
        <p:spPr>
          <a:xfrm>
            <a:off x="9342622" y="2941014"/>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g1</a:t>
            </a:r>
            <a:r>
              <a:rPr lang="en-US" altLang="zh-CN" sz="1700" dirty="0"/>
              <a:t>)</a:t>
            </a:r>
            <a:endParaRPr lang="zh-CN" altLang="en-US" sz="1700" dirty="0"/>
          </a:p>
        </p:txBody>
      </p:sp>
      <p:sp>
        <p:nvSpPr>
          <p:cNvPr id="144" name="文本框 143">
            <a:extLst>
              <a:ext uri="{FF2B5EF4-FFF2-40B4-BE49-F238E27FC236}">
                <a16:creationId xmlns:a16="http://schemas.microsoft.com/office/drawing/2014/main" id="{19C56A5D-3A53-0F64-C9F6-BB7BBACB3A41}"/>
              </a:ext>
            </a:extLst>
          </p:cNvPr>
          <p:cNvSpPr txBox="1"/>
          <p:nvPr/>
        </p:nvSpPr>
        <p:spPr>
          <a:xfrm>
            <a:off x="10573756" y="3457213"/>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err="1">
                <a:latin typeface="Inconsolata" panose="020B0609030003000000" pitchFamily="49" charset="0"/>
              </a:rPr>
              <a:t>j</a:t>
            </a:r>
            <a:r>
              <a:rPr lang="en-US" altLang="zh-CN" sz="1700" baseline="-25000" dirty="0" err="1">
                <a:latin typeface="Inconsolata" panose="020B0609030003000000" pitchFamily="49" charset="0"/>
              </a:rPr>
              <a:t>g</a:t>
            </a:r>
            <a:r>
              <a:rPr lang="en-US" altLang="zh-CN" sz="1700" dirty="0"/>
              <a:t>)</a:t>
            </a:r>
            <a:endParaRPr lang="zh-CN" altLang="en-US" sz="1700" dirty="0"/>
          </a:p>
        </p:txBody>
      </p:sp>
      <p:cxnSp>
        <p:nvCxnSpPr>
          <p:cNvPr id="148" name="直线箭头连接符 147">
            <a:extLst>
              <a:ext uri="{FF2B5EF4-FFF2-40B4-BE49-F238E27FC236}">
                <a16:creationId xmlns:a16="http://schemas.microsoft.com/office/drawing/2014/main" id="{3E4BA168-2175-ABC3-8292-0F1A0106FF27}"/>
              </a:ext>
            </a:extLst>
          </p:cNvPr>
          <p:cNvCxnSpPr>
            <a:cxnSpLocks/>
            <a:stCxn id="143" idx="2"/>
            <a:endCxn id="144" idx="0"/>
          </p:cNvCxnSpPr>
          <p:nvPr/>
        </p:nvCxnSpPr>
        <p:spPr>
          <a:xfrm>
            <a:off x="9898822" y="3294957"/>
            <a:ext cx="1231134" cy="1622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id="{96CBE9BF-83C8-11A9-D801-5756B1829A0C}"/>
              </a:ext>
            </a:extLst>
          </p:cNvPr>
          <p:cNvSpPr txBox="1"/>
          <p:nvPr/>
        </p:nvSpPr>
        <p:spPr>
          <a:xfrm>
            <a:off x="5385408" y="2941014"/>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i</a:t>
            </a:r>
            <a:r>
              <a:rPr lang="en-US" altLang="zh-CN" sz="1700" baseline="-25000" dirty="0">
                <a:latin typeface="Inconsolata" panose="020B0609030003000000" pitchFamily="49" charset="0"/>
              </a:rPr>
              <a:t>g1</a:t>
            </a:r>
            <a:r>
              <a:rPr lang="en-US" altLang="zh-CN" sz="1700" dirty="0"/>
              <a:t>)</a:t>
            </a:r>
            <a:endParaRPr lang="zh-CN" altLang="en-US" sz="1700" dirty="0"/>
          </a:p>
        </p:txBody>
      </p:sp>
      <p:sp>
        <p:nvSpPr>
          <p:cNvPr id="11" name="文本框 10">
            <a:extLst>
              <a:ext uri="{FF2B5EF4-FFF2-40B4-BE49-F238E27FC236}">
                <a16:creationId xmlns:a16="http://schemas.microsoft.com/office/drawing/2014/main" id="{D97CF98C-DEE3-8C68-3021-3A269A97E0EC}"/>
              </a:ext>
            </a:extLst>
          </p:cNvPr>
          <p:cNvSpPr txBox="1"/>
          <p:nvPr/>
        </p:nvSpPr>
        <p:spPr>
          <a:xfrm>
            <a:off x="5382259" y="3458294"/>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j</a:t>
            </a:r>
            <a:r>
              <a:rPr lang="en-US" altLang="zh-CN" sz="1700" baseline="-25000" dirty="0">
                <a:latin typeface="Inconsolata" panose="020B0609030003000000" pitchFamily="49" charset="0"/>
              </a:rPr>
              <a:t>g1</a:t>
            </a:r>
            <a:r>
              <a:rPr lang="en-US" altLang="zh-CN" sz="1700" baseline="-25000" dirty="0">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1700" baseline="-25000" dirty="0">
                <a:latin typeface="Inconsolata" panose="020B0609030003000000" pitchFamily="49" charset="0"/>
              </a:rPr>
              <a:t>g</a:t>
            </a:r>
            <a:r>
              <a:rPr lang="en-US" altLang="zh-CN" sz="1700" dirty="0"/>
              <a:t>)</a:t>
            </a:r>
            <a:endParaRPr lang="zh-CN" altLang="en-US" sz="1700" dirty="0"/>
          </a:p>
        </p:txBody>
      </p:sp>
      <p:sp>
        <p:nvSpPr>
          <p:cNvPr id="12" name="文本框 11">
            <a:extLst>
              <a:ext uri="{FF2B5EF4-FFF2-40B4-BE49-F238E27FC236}">
                <a16:creationId xmlns:a16="http://schemas.microsoft.com/office/drawing/2014/main" id="{58CB5F66-DB43-DAA5-8A78-3890DA977773}"/>
              </a:ext>
            </a:extLst>
          </p:cNvPr>
          <p:cNvSpPr txBox="1"/>
          <p:nvPr/>
        </p:nvSpPr>
        <p:spPr>
          <a:xfrm>
            <a:off x="6611201" y="3460375"/>
            <a:ext cx="1112400" cy="35394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defPPr>
              <a:defRPr lang="zh-CN"/>
            </a:defPPr>
            <a:lvl1pPr algn="ctr">
              <a:defRPr kumimoji="1">
                <a:latin typeface="Linux Biolinum" panose="02000503000000000000" pitchFamily="2" charset="0"/>
                <a:ea typeface="Linux Biolinum" panose="02000503000000000000" pitchFamily="2" charset="0"/>
                <a:cs typeface="Linux Biolinum" panose="02000503000000000000" pitchFamily="2" charset="0"/>
              </a:defRPr>
            </a:lvl1pPr>
          </a:lstStyle>
          <a:p>
            <a:r>
              <a:rPr lang="en-US" altLang="zh-CN" sz="1700" dirty="0"/>
              <a:t>Taint(</a:t>
            </a:r>
            <a:r>
              <a:rPr lang="en-US" altLang="zh-CN" sz="1700" dirty="0">
                <a:latin typeface="Inconsolata" panose="020B0609030003000000" pitchFamily="49" charset="0"/>
              </a:rPr>
              <a:t>j</a:t>
            </a:r>
            <a:r>
              <a:rPr lang="en-US" altLang="zh-CN" sz="1700" baseline="-25000" dirty="0">
                <a:latin typeface="Inconsolata" panose="020B0609030003000000" pitchFamily="49" charset="0"/>
              </a:rPr>
              <a:t>g2</a:t>
            </a:r>
            <a:r>
              <a:rPr lang="en-US" altLang="zh-CN" sz="1700" baseline="-25000" dirty="0">
                <a:latin typeface="Linux Libertine" panose="02000503000000000000" pitchFamily="2" charset="0"/>
                <a:ea typeface="Linux Libertine" panose="02000503000000000000" pitchFamily="2" charset="0"/>
                <a:cs typeface="Linux Libertine" panose="02000503000000000000" pitchFamily="2" charset="0"/>
              </a:rPr>
              <a:t>, </a:t>
            </a:r>
            <a:r>
              <a:rPr lang="en-US" altLang="zh-CN" sz="1700" baseline="-25000" dirty="0">
                <a:latin typeface="Inconsolata" panose="020B0609030003000000" pitchFamily="49" charset="0"/>
              </a:rPr>
              <a:t>g</a:t>
            </a:r>
            <a:r>
              <a:rPr lang="en-US" altLang="zh-CN" sz="1700" dirty="0"/>
              <a:t>)</a:t>
            </a:r>
            <a:endParaRPr lang="zh-CN" altLang="en-US" sz="1700" dirty="0"/>
          </a:p>
        </p:txBody>
      </p:sp>
      <p:cxnSp>
        <p:nvCxnSpPr>
          <p:cNvPr id="14" name="直线箭头连接符 13">
            <a:extLst>
              <a:ext uri="{FF2B5EF4-FFF2-40B4-BE49-F238E27FC236}">
                <a16:creationId xmlns:a16="http://schemas.microsoft.com/office/drawing/2014/main" id="{4C589D21-44E7-ADE4-3BCE-D320859397D8}"/>
              </a:ext>
            </a:extLst>
          </p:cNvPr>
          <p:cNvCxnSpPr>
            <a:cxnSpLocks/>
            <a:stCxn id="9" idx="2"/>
            <a:endCxn id="11" idx="0"/>
          </p:cNvCxnSpPr>
          <p:nvPr/>
        </p:nvCxnSpPr>
        <p:spPr>
          <a:xfrm flipH="1">
            <a:off x="5938459" y="3294957"/>
            <a:ext cx="3149" cy="1633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圆角矩形 21">
            <a:extLst>
              <a:ext uri="{FF2B5EF4-FFF2-40B4-BE49-F238E27FC236}">
                <a16:creationId xmlns:a16="http://schemas.microsoft.com/office/drawing/2014/main" id="{43D72742-C9DD-875E-0344-EBCF784D9FF8}"/>
              </a:ext>
            </a:extLst>
          </p:cNvPr>
          <p:cNvSpPr/>
          <p:nvPr/>
        </p:nvSpPr>
        <p:spPr>
          <a:xfrm>
            <a:off x="9355174" y="139993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1-CFA</a:t>
            </a:r>
            <a:endParaRPr kumimoji="1" lang="zh-CN" altLang="en-US" b="1" dirty="0">
              <a:solidFill>
                <a:schemeClr val="bg1"/>
              </a:solidFill>
              <a:latin typeface="Inconsolata" panose="020B0609030003000000" pitchFamily="49" charset="0"/>
            </a:endParaRPr>
          </a:p>
        </p:txBody>
      </p:sp>
      <p:sp>
        <p:nvSpPr>
          <p:cNvPr id="23" name="圆角矩形 22">
            <a:extLst>
              <a:ext uri="{FF2B5EF4-FFF2-40B4-BE49-F238E27FC236}">
                <a16:creationId xmlns:a16="http://schemas.microsoft.com/office/drawing/2014/main" id="{DF909B49-B82A-CD0A-BEE0-C20E4BD72C99}"/>
              </a:ext>
            </a:extLst>
          </p:cNvPr>
          <p:cNvSpPr/>
          <p:nvPr/>
        </p:nvSpPr>
        <p:spPr>
          <a:xfrm>
            <a:off x="5414725" y="1399936"/>
            <a:ext cx="1087295" cy="408623"/>
          </a:xfrm>
          <a:prstGeom prst="roundRect">
            <a:avLst/>
          </a:prstGeom>
          <a:solidFill>
            <a:schemeClr val="accent6"/>
          </a:solidFill>
        </p:spPr>
        <p:txBody>
          <a:bodyPr wrap="square" rtlCol="0">
            <a:spAutoFit/>
          </a:bodyPr>
          <a:lstStyle/>
          <a:p>
            <a:pPr algn="ctr"/>
            <a:r>
              <a:rPr kumimoji="1"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2-CFA</a:t>
            </a:r>
            <a:endParaRPr kumimoji="1" lang="zh-CN" altLang="en-US" b="1" dirty="0">
              <a:solidFill>
                <a:schemeClr val="bg1"/>
              </a:solidFill>
              <a:latin typeface="Inconsolata" panose="020B0609030003000000" pitchFamily="49" charset="0"/>
            </a:endParaRPr>
          </a:p>
        </p:txBody>
      </p:sp>
      <p:graphicFrame>
        <p:nvGraphicFramePr>
          <p:cNvPr id="27" name="表格 96">
            <a:extLst>
              <a:ext uri="{FF2B5EF4-FFF2-40B4-BE49-F238E27FC236}">
                <a16:creationId xmlns:a16="http://schemas.microsoft.com/office/drawing/2014/main" id="{0B4E854D-3541-9578-CF50-63692A427F5C}"/>
              </a:ext>
            </a:extLst>
          </p:cNvPr>
          <p:cNvGraphicFramePr>
            <a:graphicFrameLocks noGrp="1"/>
          </p:cNvGraphicFramePr>
          <p:nvPr/>
        </p:nvGraphicFramePr>
        <p:xfrm>
          <a:off x="8134137"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0.659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A2</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15472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0.659</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297687125"/>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14816502"/>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1691797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10331593"/>
                  </a:ext>
                </a:extLst>
              </a:tr>
            </a:tbl>
          </a:graphicData>
        </a:graphic>
      </p:graphicFrame>
      <p:cxnSp>
        <p:nvCxnSpPr>
          <p:cNvPr id="28" name="直接箭头连接符 120">
            <a:extLst>
              <a:ext uri="{FF2B5EF4-FFF2-40B4-BE49-F238E27FC236}">
                <a16:creationId xmlns:a16="http://schemas.microsoft.com/office/drawing/2014/main" id="{CC319A2A-8E1C-11F4-B711-F42FE28754D8}"/>
              </a:ext>
            </a:extLst>
          </p:cNvPr>
          <p:cNvCxnSpPr>
            <a:cxnSpLocks/>
          </p:cNvCxnSpPr>
          <p:nvPr/>
        </p:nvCxnSpPr>
        <p:spPr>
          <a:xfrm>
            <a:off x="9726662" y="5781591"/>
            <a:ext cx="384148" cy="0"/>
          </a:xfrm>
          <a:prstGeom prst="straightConnector1">
            <a:avLst/>
          </a:prstGeom>
          <a:noFill/>
          <a:ln w="50800" cap="flat" cmpd="sng" algn="ctr">
            <a:solidFill>
              <a:schemeClr val="accent6"/>
            </a:solidFill>
            <a:prstDash val="solid"/>
            <a:miter lim="800000"/>
            <a:tailEnd type="triangle"/>
          </a:ln>
          <a:effectLst/>
        </p:spPr>
      </p:cxnSp>
      <p:graphicFrame>
        <p:nvGraphicFramePr>
          <p:cNvPr id="29" name="表格 96">
            <a:extLst>
              <a:ext uri="{FF2B5EF4-FFF2-40B4-BE49-F238E27FC236}">
                <a16:creationId xmlns:a16="http://schemas.microsoft.com/office/drawing/2014/main" id="{EB604EB2-1B54-8D97-58A1-C2C23B8FB320}"/>
              </a:ext>
            </a:extLst>
          </p:cNvPr>
          <p:cNvGraphicFramePr>
            <a:graphicFrameLocks noGrp="1"/>
          </p:cNvGraphicFramePr>
          <p:nvPr/>
        </p:nvGraphicFramePr>
        <p:xfrm>
          <a:off x="10153167" y="4647994"/>
          <a:ext cx="1520620" cy="2011680"/>
        </p:xfrm>
        <a:graphic>
          <a:graphicData uri="http://schemas.openxmlformats.org/drawingml/2006/table">
            <a:tbl>
              <a:tblPr firstRow="1" bandRow="1">
                <a:tableStyleId>{5C22544A-7EE6-4342-B048-85BDC9FD1C3A}</a:tableStyleId>
              </a:tblPr>
              <a:tblGrid>
                <a:gridCol w="724217">
                  <a:extLst>
                    <a:ext uri="{9D8B030D-6E8A-4147-A177-3AD203B41FA5}">
                      <a16:colId xmlns:a16="http://schemas.microsoft.com/office/drawing/2014/main" val="1847687865"/>
                    </a:ext>
                  </a:extLst>
                </a:gridCol>
                <a:gridCol w="796403">
                  <a:extLst>
                    <a:ext uri="{9D8B030D-6E8A-4147-A177-3AD203B41FA5}">
                      <a16:colId xmlns:a16="http://schemas.microsoft.com/office/drawing/2014/main" val="1975488000"/>
                    </a:ext>
                  </a:extLst>
                </a:gridCol>
              </a:tblGrid>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Prob.</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Alarm</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42894530"/>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tc>
                  <a:txBody>
                    <a:bodyPr/>
                    <a:lstStyle/>
                    <a:p>
                      <a:pPr algn="ctr"/>
                      <a:r>
                        <a:rPr lang="en-US" altLang="zh-CN" sz="1600" dirty="0">
                          <a:solidFill>
                            <a:schemeClr val="tx1"/>
                          </a:solidFill>
                          <a:latin typeface="Inconsolata" panose="020B0609030003000000" pitchFamily="49" charset="0"/>
                          <a:ea typeface="Linux Libertine" panose="02000503000000000000" pitchFamily="2" charset="0"/>
                          <a:cs typeface="Linux Libertine" panose="02000503000000000000" pitchFamily="2" charset="0"/>
                        </a:rPr>
                        <a:t>A2</a:t>
                      </a:r>
                      <a:endParaRPr lang="zh-CN" altLang="en-US" sz="1600" dirty="0">
                        <a:solidFill>
                          <a:schemeClr val="tx1"/>
                        </a:solidFill>
                        <a:latin typeface="Inconsolata" panose="020B0609030003000000" pitchFamily="49"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A6FFA5"/>
                    </a:solidFill>
                  </a:tcPr>
                </a:tc>
                <a:extLst>
                  <a:ext uri="{0D108BD9-81ED-4DB2-BD59-A6C34878D82A}">
                    <a16:rowId xmlns:a16="http://schemas.microsoft.com/office/drawing/2014/main" val="2614816502"/>
                  </a:ext>
                </a:extLst>
              </a:tr>
              <a:tr h="136387">
                <a:tc>
                  <a:txBody>
                    <a:bodyPr/>
                    <a:lstStyle/>
                    <a:p>
                      <a:pPr algn="ctr"/>
                      <a:r>
                        <a:rPr lang="en-US" altLang="zh-CN" sz="1600" b="1" u="sng" dirty="0">
                          <a:solidFill>
                            <a:srgbClr val="00B050"/>
                          </a:solidFill>
                          <a:latin typeface="Linux Libertine" panose="02000503000000000000" pitchFamily="2" charset="0"/>
                          <a:ea typeface="Linux Libertine" panose="02000503000000000000" pitchFamily="2" charset="0"/>
                          <a:cs typeface="Linux Libertine" panose="02000503000000000000" pitchFamily="2" charset="0"/>
                        </a:rPr>
                        <a:t>0.8</a:t>
                      </a:r>
                      <a:endParaRPr lang="zh-CN" altLang="en-US" sz="1600" b="1" u="sng" dirty="0">
                        <a:solidFill>
                          <a:srgbClr val="00B050"/>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A3</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5691357"/>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31280744"/>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0.410</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Inconsolata" panose="020B0609030003000000" pitchFamily="49" charset="0"/>
                          <a:cs typeface="Linux Biolinum" panose="02000503000000000000" pitchFamily="2" charset="0"/>
                        </a:rPr>
                        <a:t>A1</a:t>
                      </a:r>
                      <a:endParaRPr lang="zh-CN" altLang="en-US" sz="1600" dirty="0">
                        <a:solidFill>
                          <a:schemeClr val="tx1"/>
                        </a:solidFill>
                        <a:latin typeface="Inconsolata" panose="020B0609030003000000" pitchFamily="49" charset="0"/>
                        <a:cs typeface="Linux Biolinum"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85246993"/>
                  </a:ext>
                </a:extLst>
              </a:tr>
              <a:tr h="136387">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zh-CN" sz="1600"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rPr>
                        <a:t>…</a:t>
                      </a:r>
                      <a:endParaRPr lang="zh-CN" altLang="en-US" sz="1600" dirty="0">
                        <a:solidFill>
                          <a:schemeClr val="tx1"/>
                        </a:solidFill>
                        <a:latin typeface="Linux Libertine" panose="02000503000000000000" pitchFamily="2" charset="0"/>
                        <a:cs typeface="Linux Libertine" panose="02000503000000000000" pitchFamily="2"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6627819"/>
                  </a:ext>
                </a:extLst>
              </a:tr>
            </a:tbl>
          </a:graphicData>
        </a:graphic>
      </p:graphicFrame>
      <p:sp>
        <p:nvSpPr>
          <p:cNvPr id="5" name="矩形 4">
            <a:extLst>
              <a:ext uri="{FF2B5EF4-FFF2-40B4-BE49-F238E27FC236}">
                <a16:creationId xmlns:a16="http://schemas.microsoft.com/office/drawing/2014/main" id="{73D95794-1C5A-50C0-A9A6-F1A665938789}"/>
              </a:ext>
            </a:extLst>
          </p:cNvPr>
          <p:cNvSpPr/>
          <p:nvPr/>
        </p:nvSpPr>
        <p:spPr>
          <a:xfrm>
            <a:off x="4057865" y="1338307"/>
            <a:ext cx="7683152" cy="3111339"/>
          </a:xfrm>
          <a:prstGeom prst="rect">
            <a:avLst/>
          </a:prstGeom>
          <a:solidFill>
            <a:schemeClr val="bg1">
              <a:alpha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10" name="文本框 9">
            <a:extLst>
              <a:ext uri="{FF2B5EF4-FFF2-40B4-BE49-F238E27FC236}">
                <a16:creationId xmlns:a16="http://schemas.microsoft.com/office/drawing/2014/main" id="{1B3F36EC-A2C3-66DF-07E0-C42F324A8CE5}"/>
              </a:ext>
            </a:extLst>
          </p:cNvPr>
          <p:cNvSpPr txBox="1"/>
          <p:nvPr/>
        </p:nvSpPr>
        <p:spPr>
          <a:xfrm>
            <a:off x="5909928" y="2523785"/>
            <a:ext cx="4034625" cy="1569660"/>
          </a:xfrm>
          <a:prstGeom prst="rect">
            <a:avLst/>
          </a:prstGeom>
          <a:noFill/>
        </p:spPr>
        <p:txBody>
          <a:bodyPr wrap="square" rtlCol="0">
            <a:spAutoFit/>
          </a:bodyPr>
          <a:lstStyle/>
          <a:p>
            <a:pPr algn="ctr"/>
            <a:r>
              <a:rPr kumimoji="1" lang="en-US" altLang="zh-CN" sz="2400" dirty="0">
                <a:latin typeface="Linux Libertine" panose="02000503000000000000" pitchFamily="2" charset="0"/>
                <a:ea typeface="Linux Libertine" panose="02000503000000000000" pitchFamily="2" charset="0"/>
                <a:cs typeface="Linux Libertine" panose="02000503000000000000" pitchFamily="2" charset="0"/>
              </a:rPr>
              <a:t>Prevent posterior information from propagating to relevant analysis results effectively: </a:t>
            </a:r>
            <a:r>
              <a:rPr kumimoji="1" lang="en-US" altLang="zh-CN" sz="2400" b="1" dirty="0">
                <a:latin typeface="Linux Libertine" panose="02000503000000000000" pitchFamily="2" charset="0"/>
                <a:ea typeface="Linux Libertine" panose="02000503000000000000" pitchFamily="2" charset="0"/>
                <a:cs typeface="Linux Libertine" panose="02000503000000000000" pitchFamily="2" charset="0"/>
              </a:rPr>
              <a:t>Over-fitting</a:t>
            </a:r>
            <a:endParaRPr kumimoji="1" lang="zh-CN" altLang="en-US" sz="2400" b="1" dirty="0">
              <a:latin typeface="Linux Libertine" panose="02000503000000000000" pitchFamily="2" charset="0"/>
              <a:cs typeface="Linux Libertine" panose="02000503000000000000" pitchFamily="2" charset="0"/>
            </a:endParaRPr>
          </a:p>
        </p:txBody>
      </p:sp>
      <p:sp>
        <p:nvSpPr>
          <p:cNvPr id="13" name="圆角矩形 12">
            <a:extLst>
              <a:ext uri="{FF2B5EF4-FFF2-40B4-BE49-F238E27FC236}">
                <a16:creationId xmlns:a16="http://schemas.microsoft.com/office/drawing/2014/main" id="{277B6287-D75B-B0DC-EE2D-E12539C610F4}"/>
              </a:ext>
            </a:extLst>
          </p:cNvPr>
          <p:cNvSpPr/>
          <p:nvPr/>
        </p:nvSpPr>
        <p:spPr>
          <a:xfrm>
            <a:off x="6580516" y="1782517"/>
            <a:ext cx="2742593" cy="578882"/>
          </a:xfrm>
          <a:prstGeom prst="roundRect">
            <a:avLst/>
          </a:prstGeom>
          <a:solidFill>
            <a:srgbClr val="C00000"/>
          </a:solidFill>
          <a:ln>
            <a:noFill/>
          </a:ln>
        </p:spPr>
        <p:txBody>
          <a:bodyPr wrap="square" rtlCol="0">
            <a:spAutoFit/>
          </a:bodyPr>
          <a:lstStyle/>
          <a:p>
            <a:pPr algn="ctr"/>
            <a:r>
              <a:rPr kumimoji="1" lang="en-US" altLang="zh-CN" sz="2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Too precise</a:t>
            </a:r>
            <a:endParaRPr kumimoji="1" lang="zh-CN" altLang="en-US" sz="2800" b="1" dirty="0">
              <a:solidFill>
                <a:schemeClr val="bg1"/>
              </a:solidFill>
              <a:latin typeface="Linux Libertine" panose="02000503000000000000" pitchFamily="2" charset="0"/>
              <a:cs typeface="Linux Libertine" panose="02000503000000000000" pitchFamily="2" charset="0"/>
            </a:endParaRPr>
          </a:p>
        </p:txBody>
      </p:sp>
    </p:spTree>
    <p:extLst>
      <p:ext uri="{BB962C8B-B14F-4D97-AF65-F5344CB8AC3E}">
        <p14:creationId xmlns:p14="http://schemas.microsoft.com/office/powerpoint/2010/main" val="2731614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8AB9224-8383-72C2-99D3-EE94541C6753}"/>
              </a:ext>
            </a:extLst>
          </p:cNvPr>
          <p:cNvSpPr>
            <a:spLocks noGrp="1"/>
          </p:cNvSpPr>
          <p:nvPr>
            <p:ph type="title"/>
          </p:nvPr>
        </p:nvSpPr>
        <p:spPr/>
        <p:txBody>
          <a:bodyPr/>
          <a:lstStyle/>
          <a:p>
            <a:r>
              <a:rPr kumimoji="1" lang="en-US" altLang="zh-CN" b="1" dirty="0">
                <a:latin typeface="Linux Biolinum" panose="02000503000000000000" pitchFamily="2" charset="0"/>
                <a:ea typeface="Linux Biolinum" panose="02000503000000000000" pitchFamily="2" charset="0"/>
                <a:cs typeface="Linux Biolinum" panose="02000503000000000000" pitchFamily="2" charset="0"/>
              </a:rPr>
              <a:t>Challenges</a:t>
            </a:r>
            <a:endParaRPr kumimoji="1" lang="zh-CN" altLang="en-US" dirty="0"/>
          </a:p>
        </p:txBody>
      </p:sp>
      <p:sp>
        <p:nvSpPr>
          <p:cNvPr id="4" name="圆角矩形 3">
            <a:extLst>
              <a:ext uri="{FF2B5EF4-FFF2-40B4-BE49-F238E27FC236}">
                <a16:creationId xmlns:a16="http://schemas.microsoft.com/office/drawing/2014/main" id="{4BFFEFF4-AA23-C76C-5A9D-02A1C429FADF}"/>
              </a:ext>
            </a:extLst>
          </p:cNvPr>
          <p:cNvSpPr/>
          <p:nvPr/>
        </p:nvSpPr>
        <p:spPr>
          <a:xfrm>
            <a:off x="559558" y="4260320"/>
            <a:ext cx="11110666" cy="2274633"/>
          </a:xfrm>
          <a:prstGeom prst="roundRect">
            <a:avLst/>
          </a:prstGeom>
          <a:noFill/>
          <a:ln w="38100">
            <a:solidFill>
              <a:schemeClr val="accent6"/>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11" name="圆角矩形 10">
            <a:extLst>
              <a:ext uri="{FF2B5EF4-FFF2-40B4-BE49-F238E27FC236}">
                <a16:creationId xmlns:a16="http://schemas.microsoft.com/office/drawing/2014/main" id="{CCC78C16-E8DD-A817-2A50-FE7F3EEE90E7}"/>
              </a:ext>
            </a:extLst>
          </p:cNvPr>
          <p:cNvSpPr/>
          <p:nvPr/>
        </p:nvSpPr>
        <p:spPr>
          <a:xfrm>
            <a:off x="559558" y="1560056"/>
            <a:ext cx="11110666" cy="2274633"/>
          </a:xfrm>
          <a:prstGeom prst="roundRect">
            <a:avLst/>
          </a:prstGeom>
          <a:noFill/>
          <a:ln w="38100">
            <a:solidFill>
              <a:schemeClr val="accent1"/>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zh-CN" dirty="0">
              <a:solidFill>
                <a:schemeClr val="tx1"/>
              </a:solidFill>
              <a:latin typeface="Linux Libertine" panose="02000503000000000000" pitchFamily="2" charset="0"/>
              <a:ea typeface="Linux Libertine" panose="02000503000000000000" pitchFamily="2" charset="0"/>
              <a:cs typeface="Linux Libertine" panose="02000503000000000000" pitchFamily="2" charset="0"/>
            </a:endParaRPr>
          </a:p>
        </p:txBody>
      </p:sp>
      <p:sp>
        <p:nvSpPr>
          <p:cNvPr id="12" name="圆角矩形 11">
            <a:extLst>
              <a:ext uri="{FF2B5EF4-FFF2-40B4-BE49-F238E27FC236}">
                <a16:creationId xmlns:a16="http://schemas.microsoft.com/office/drawing/2014/main" id="{EE2C42FE-A833-29BC-9695-B575DEA8E847}"/>
              </a:ext>
            </a:extLst>
          </p:cNvPr>
          <p:cNvSpPr/>
          <p:nvPr/>
        </p:nvSpPr>
        <p:spPr>
          <a:xfrm>
            <a:off x="4940748" y="1304667"/>
            <a:ext cx="2310503" cy="510778"/>
          </a:xfrm>
          <a:prstGeom prst="roundRect">
            <a:avLst/>
          </a:prstGeom>
          <a:solidFill>
            <a:schemeClr val="accent1"/>
          </a:solidFill>
        </p:spPr>
        <p:txBody>
          <a:bodyPr wrap="square" rtlCol="0">
            <a:spAutoFit/>
          </a:bodyPr>
          <a:lstStyle/>
          <a:p>
            <a:pPr algn="ctr"/>
            <a:r>
              <a:rPr lang="en-US" altLang="zh-CN" sz="2400" b="1" i="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Effectiveness</a:t>
            </a:r>
          </a:p>
        </p:txBody>
      </p:sp>
      <p:sp>
        <p:nvSpPr>
          <p:cNvPr id="14" name="圆角矩形 13">
            <a:extLst>
              <a:ext uri="{FF2B5EF4-FFF2-40B4-BE49-F238E27FC236}">
                <a16:creationId xmlns:a16="http://schemas.microsoft.com/office/drawing/2014/main" id="{E3ADC748-37C1-17C9-04BB-E725DBCDAA30}"/>
              </a:ext>
            </a:extLst>
          </p:cNvPr>
          <p:cNvSpPr/>
          <p:nvPr/>
        </p:nvSpPr>
        <p:spPr>
          <a:xfrm>
            <a:off x="5096101" y="4004931"/>
            <a:ext cx="1999795" cy="510778"/>
          </a:xfrm>
          <a:prstGeom prst="roundRect">
            <a:avLst/>
          </a:prstGeom>
          <a:solidFill>
            <a:schemeClr val="accent6"/>
          </a:solidFill>
        </p:spPr>
        <p:txBody>
          <a:bodyPr wrap="square" rtlCol="0">
            <a:spAutoFit/>
          </a:bodyPr>
          <a:lstStyle/>
          <a:p>
            <a:pPr algn="ctr"/>
            <a:r>
              <a:rPr lang="en-US" altLang="zh-CN" sz="2400" b="1" i="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Generality</a:t>
            </a:r>
          </a:p>
        </p:txBody>
      </p:sp>
      <mc:AlternateContent xmlns:mc="http://schemas.openxmlformats.org/markup-compatibility/2006" xmlns:a14="http://schemas.microsoft.com/office/drawing/2010/main">
        <mc:Choice Requires="a14">
          <p:sp>
            <p:nvSpPr>
              <p:cNvPr id="18" name="圆角矩形 17">
                <a:extLst>
                  <a:ext uri="{FF2B5EF4-FFF2-40B4-BE49-F238E27FC236}">
                    <a16:creationId xmlns:a16="http://schemas.microsoft.com/office/drawing/2014/main" id="{F3C356F9-D301-6694-2E7C-7C76EDB3BDA9}"/>
                  </a:ext>
                </a:extLst>
              </p:cNvPr>
              <p:cNvSpPr/>
              <p:nvPr/>
            </p:nvSpPr>
            <p:spPr>
              <a:xfrm>
                <a:off x="725737" y="2155389"/>
                <a:ext cx="5185666" cy="749141"/>
              </a:xfrm>
              <a:prstGeom prst="roundRect">
                <a:avLst/>
              </a:prstGeom>
              <a:solidFill>
                <a:schemeClr val="accent1">
                  <a:alpha val="70000"/>
                </a:schemeClr>
              </a:solidFill>
              <a:ln w="38100">
                <a:solidFill>
                  <a:schemeClr val="accent1"/>
                </a:solidFill>
              </a:ln>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Conventional program analysis</a:t>
                </a:r>
              </a:p>
              <a:p>
                <a:pPr algn="ctr"/>
                <a:r>
                  <a:rPr lang="en-US" altLang="zh-CN"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Assumption: </a:t>
                </a:r>
                <a:r>
                  <a:rPr kumimoji="1" lang="en-US" altLang="zh-CN"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A finer abstraction </a:t>
                </a:r>
                <a14:m>
                  <m:oMath xmlns:m="http://schemas.openxmlformats.org/officeDocument/2006/math">
                    <m:r>
                      <a:rPr kumimoji="1" lang="en-US" altLang="zh-CN" b="0" i="1" smtClean="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m:t>⇒</m:t>
                    </m:r>
                  </m:oMath>
                </a14:m>
                <a:r>
                  <a:rPr kumimoji="1" lang="en-US" altLang="zh-CN"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A better result</a:t>
                </a:r>
                <a:endParaRPr lang="en-US" altLang="zh-CN"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endParaRPr>
              </a:p>
            </p:txBody>
          </p:sp>
        </mc:Choice>
        <mc:Fallback xmlns="">
          <p:sp>
            <p:nvSpPr>
              <p:cNvPr id="18" name="圆角矩形 17">
                <a:extLst>
                  <a:ext uri="{FF2B5EF4-FFF2-40B4-BE49-F238E27FC236}">
                    <a16:creationId xmlns:a16="http://schemas.microsoft.com/office/drawing/2014/main" id="{F3C356F9-D301-6694-2E7C-7C76EDB3BDA9}"/>
                  </a:ext>
                </a:extLst>
              </p:cNvPr>
              <p:cNvSpPr>
                <a:spLocks noRot="1" noChangeAspect="1" noMove="1" noResize="1" noEditPoints="1" noAdjustHandles="1" noChangeArrowheads="1" noChangeShapeType="1" noTextEdit="1"/>
              </p:cNvSpPr>
              <p:nvPr/>
            </p:nvSpPr>
            <p:spPr>
              <a:xfrm>
                <a:off x="725737" y="2155389"/>
                <a:ext cx="5185666" cy="749141"/>
              </a:xfrm>
              <a:prstGeom prst="roundRect">
                <a:avLst/>
              </a:prstGeom>
              <a:blipFill>
                <a:blip r:embed="rId3"/>
                <a:stretch>
                  <a:fillRect b="-6452"/>
                </a:stretch>
              </a:blipFill>
              <a:ln w="38100">
                <a:solidFill>
                  <a:schemeClr val="accent1"/>
                </a:solid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圆角矩形 18">
                <a:extLst>
                  <a:ext uri="{FF2B5EF4-FFF2-40B4-BE49-F238E27FC236}">
                    <a16:creationId xmlns:a16="http://schemas.microsoft.com/office/drawing/2014/main" id="{65B22730-96B4-CC99-B09A-49E482C29151}"/>
                  </a:ext>
                </a:extLst>
              </p:cNvPr>
              <p:cNvSpPr/>
              <p:nvPr/>
            </p:nvSpPr>
            <p:spPr>
              <a:xfrm>
                <a:off x="6280598" y="2155390"/>
                <a:ext cx="5185666" cy="749141"/>
              </a:xfrm>
              <a:prstGeom prst="roundRect">
                <a:avLst/>
              </a:prstGeom>
              <a:solidFill>
                <a:schemeClr val="bg1">
                  <a:lumMod val="50000"/>
                  <a:alpha val="70000"/>
                </a:schemeClr>
              </a:solidFill>
              <a:ln w="38100">
                <a:solidFill>
                  <a:schemeClr val="bg1">
                    <a:lumMod val="50000"/>
                  </a:schemeClr>
                </a:solidFill>
              </a:ln>
            </p:spPr>
            <p:txBody>
              <a:bodyPr wrap="square" rtlCol="0">
                <a:spAutoFit/>
              </a:bodyP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Bayesian program analysis</a:t>
                </a:r>
              </a:p>
              <a:p>
                <a:pPr algn="ctr"/>
                <a:r>
                  <a:rPr kumimoji="1" lang="en-US" altLang="zh-CN"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A finer abstraction </a:t>
                </a:r>
                <a14:m>
                  <m:oMath xmlns:m="http://schemas.openxmlformats.org/officeDocument/2006/math">
                    <m:r>
                      <a:rPr kumimoji="1" lang="en-US" altLang="zh-CN" b="0" i="1" smtClean="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m:t>⇏</m:t>
                    </m:r>
                  </m:oMath>
                </a14:m>
                <a:r>
                  <a:rPr kumimoji="1" lang="en-US" altLang="zh-CN"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 A better result</a:t>
                </a:r>
                <a:endParaRPr lang="en-US" altLang="zh-CN"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endParaRPr>
              </a:p>
            </p:txBody>
          </p:sp>
        </mc:Choice>
        <mc:Fallback xmlns="">
          <p:sp>
            <p:nvSpPr>
              <p:cNvPr id="19" name="圆角矩形 18">
                <a:extLst>
                  <a:ext uri="{FF2B5EF4-FFF2-40B4-BE49-F238E27FC236}">
                    <a16:creationId xmlns:a16="http://schemas.microsoft.com/office/drawing/2014/main" id="{65B22730-96B4-CC99-B09A-49E482C29151}"/>
                  </a:ext>
                </a:extLst>
              </p:cNvPr>
              <p:cNvSpPr>
                <a:spLocks noRot="1" noChangeAspect="1" noMove="1" noResize="1" noEditPoints="1" noAdjustHandles="1" noChangeArrowheads="1" noChangeShapeType="1" noTextEdit="1"/>
              </p:cNvSpPr>
              <p:nvPr/>
            </p:nvSpPr>
            <p:spPr>
              <a:xfrm>
                <a:off x="6280598" y="2155390"/>
                <a:ext cx="5185666" cy="749141"/>
              </a:xfrm>
              <a:prstGeom prst="roundRect">
                <a:avLst/>
              </a:prstGeom>
              <a:blipFill>
                <a:blip r:embed="rId4"/>
                <a:stretch>
                  <a:fillRect b="-6452"/>
                </a:stretch>
              </a:blipFill>
              <a:ln w="38100">
                <a:solidFill>
                  <a:schemeClr val="bg1">
                    <a:lumMod val="50000"/>
                  </a:schemeClr>
                </a:solidFill>
              </a:ln>
            </p:spPr>
            <p:txBody>
              <a:bodyPr/>
              <a:lstStyle/>
              <a:p>
                <a:r>
                  <a:rPr lang="zh-CN" altLang="en-US">
                    <a:noFill/>
                  </a:rPr>
                  <a:t> </a:t>
                </a:r>
              </a:p>
            </p:txBody>
          </p:sp>
        </mc:Fallback>
      </mc:AlternateContent>
      <p:sp>
        <p:nvSpPr>
          <p:cNvPr id="30" name="椭圆 29">
            <a:extLst>
              <a:ext uri="{FF2B5EF4-FFF2-40B4-BE49-F238E27FC236}">
                <a16:creationId xmlns:a16="http://schemas.microsoft.com/office/drawing/2014/main" id="{016F0F8C-F16C-5496-E6AC-A8221C935244}"/>
              </a:ext>
            </a:extLst>
          </p:cNvPr>
          <p:cNvSpPr/>
          <p:nvPr/>
        </p:nvSpPr>
        <p:spPr>
          <a:xfrm>
            <a:off x="3816954" y="3091527"/>
            <a:ext cx="4595874" cy="556163"/>
          </a:xfrm>
          <a:prstGeom prst="ellipse">
            <a:avLst/>
          </a:prstGeom>
          <a:solidFill>
            <a:schemeClr val="accent1">
              <a:alpha val="70000"/>
            </a:schemeClr>
          </a:solidFill>
          <a:ln w="38100">
            <a:solidFill>
              <a:schemeClr val="accent1"/>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Conventional approaches</a:t>
            </a:r>
          </a:p>
        </p:txBody>
      </p:sp>
      <p:cxnSp>
        <p:nvCxnSpPr>
          <p:cNvPr id="31" name="直接箭头连接符 120">
            <a:extLst>
              <a:ext uri="{FF2B5EF4-FFF2-40B4-BE49-F238E27FC236}">
                <a16:creationId xmlns:a16="http://schemas.microsoft.com/office/drawing/2014/main" id="{6A5B85F0-1F4B-D1CF-D0A0-5CA1AF765E5C}"/>
              </a:ext>
            </a:extLst>
          </p:cNvPr>
          <p:cNvCxnSpPr>
            <a:cxnSpLocks/>
            <a:stCxn id="18" idx="2"/>
            <a:endCxn id="30" idx="1"/>
          </p:cNvCxnSpPr>
          <p:nvPr/>
        </p:nvCxnSpPr>
        <p:spPr>
          <a:xfrm>
            <a:off x="3318570" y="2904530"/>
            <a:ext cx="1171434" cy="268445"/>
          </a:xfrm>
          <a:prstGeom prst="straightConnector1">
            <a:avLst/>
          </a:prstGeom>
          <a:noFill/>
          <a:ln w="50800" cap="flat" cmpd="sng" algn="ctr">
            <a:solidFill>
              <a:schemeClr val="accent1"/>
            </a:solidFill>
            <a:prstDash val="solid"/>
            <a:miter lim="800000"/>
            <a:tailEnd type="triangle"/>
          </a:ln>
          <a:effectLst/>
        </p:spPr>
      </p:cxnSp>
      <p:cxnSp>
        <p:nvCxnSpPr>
          <p:cNvPr id="35" name="直接箭头连接符 120">
            <a:extLst>
              <a:ext uri="{FF2B5EF4-FFF2-40B4-BE49-F238E27FC236}">
                <a16:creationId xmlns:a16="http://schemas.microsoft.com/office/drawing/2014/main" id="{CBF30DCB-24AE-C599-0C76-394FBDE6E655}"/>
              </a:ext>
            </a:extLst>
          </p:cNvPr>
          <p:cNvCxnSpPr>
            <a:cxnSpLocks/>
            <a:stCxn id="30" idx="7"/>
            <a:endCxn id="19" idx="2"/>
          </p:cNvCxnSpPr>
          <p:nvPr/>
        </p:nvCxnSpPr>
        <p:spPr>
          <a:xfrm flipV="1">
            <a:off x="7739778" y="2904531"/>
            <a:ext cx="1133653" cy="268444"/>
          </a:xfrm>
          <a:prstGeom prst="straightConnector1">
            <a:avLst/>
          </a:prstGeom>
          <a:noFill/>
          <a:ln w="50800" cap="flat" cmpd="sng" algn="ctr">
            <a:solidFill>
              <a:schemeClr val="bg1">
                <a:lumMod val="50000"/>
              </a:schemeClr>
            </a:solidFill>
            <a:prstDash val="sysDot"/>
            <a:miter lim="800000"/>
            <a:tailEnd type="triangle"/>
          </a:ln>
          <a:effectLst/>
        </p:spPr>
      </p:cxnSp>
      <p:sp>
        <p:nvSpPr>
          <p:cNvPr id="42" name="文本框 41">
            <a:extLst>
              <a:ext uri="{FF2B5EF4-FFF2-40B4-BE49-F238E27FC236}">
                <a16:creationId xmlns:a16="http://schemas.microsoft.com/office/drawing/2014/main" id="{E068B7EF-5189-34D7-4FCE-2D155D96ADF0}"/>
              </a:ext>
            </a:extLst>
          </p:cNvPr>
          <p:cNvSpPr txBox="1"/>
          <p:nvPr/>
        </p:nvSpPr>
        <p:spPr>
          <a:xfrm>
            <a:off x="8588353" y="3013643"/>
            <a:ext cx="1683474" cy="461665"/>
          </a:xfrm>
          <a:prstGeom prst="rect">
            <a:avLst/>
          </a:prstGeom>
          <a:noFill/>
        </p:spPr>
        <p:txBody>
          <a:bodyPr wrap="none" rtlCol="0">
            <a:spAutoFit/>
          </a:bodyPr>
          <a:lstStyle/>
          <a:p>
            <a:pPr algn="ctr"/>
            <a:r>
              <a:rPr kumimoji="1" lang="en-US" altLang="zh-CN" sz="2400" b="1" dirty="0">
                <a:solidFill>
                  <a:schemeClr val="bg1">
                    <a:lumMod val="50000"/>
                  </a:schemeClr>
                </a:solidFill>
                <a:latin typeface="Linux Libertine" panose="02000503000000000000" pitchFamily="2" charset="0"/>
                <a:ea typeface="Linux Libertine" panose="02000503000000000000" pitchFamily="2" charset="0"/>
                <a:cs typeface="Linux Libertine" panose="02000503000000000000" pitchFamily="2" charset="0"/>
              </a:rPr>
              <a:t>Ineffective</a:t>
            </a:r>
            <a:endParaRPr kumimoji="1" lang="zh-CN" altLang="en-US" sz="2400" b="1" dirty="0">
              <a:solidFill>
                <a:schemeClr val="bg1">
                  <a:lumMod val="50000"/>
                </a:schemeClr>
              </a:solidFill>
              <a:latin typeface="Linux Libertine" panose="02000503000000000000" pitchFamily="2" charset="0"/>
              <a:cs typeface="Linux Libertine" panose="02000503000000000000" pitchFamily="2" charset="0"/>
            </a:endParaRPr>
          </a:p>
        </p:txBody>
      </p:sp>
      <p:sp>
        <p:nvSpPr>
          <p:cNvPr id="44" name="椭圆 43">
            <a:extLst>
              <a:ext uri="{FF2B5EF4-FFF2-40B4-BE49-F238E27FC236}">
                <a16:creationId xmlns:a16="http://schemas.microsoft.com/office/drawing/2014/main" id="{F030B17D-2B2F-8BDD-D59F-37A9ED0938DF}"/>
              </a:ext>
            </a:extLst>
          </p:cNvPr>
          <p:cNvSpPr/>
          <p:nvPr/>
        </p:nvSpPr>
        <p:spPr>
          <a:xfrm>
            <a:off x="989582" y="4621868"/>
            <a:ext cx="3242845" cy="1551535"/>
          </a:xfrm>
          <a:prstGeom prst="ellipse">
            <a:avLst/>
          </a:prstGeom>
          <a:solidFill>
            <a:schemeClr val="accent6">
              <a:alpha val="70000"/>
            </a:schemeClr>
          </a:solidFill>
          <a:ln w="38100">
            <a:solidFill>
              <a:schemeClr val="accent6"/>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Pointer</a:t>
            </a:r>
            <a:r>
              <a:rPr lang="zh-CN" altLang="en-US" sz="1800" b="1" dirty="0">
                <a:solidFill>
                  <a:schemeClr val="bg1"/>
                </a:solidFill>
                <a:latin typeface="Linux Libertine" panose="02000503000000000000" pitchFamily="2" charset="0"/>
                <a:ea typeface="Linux Biolinum" panose="02000503000000000000" pitchFamily="2" charset="0"/>
                <a:cs typeface="Linux Libertine" panose="02000503000000000000" pitchFamily="2" charset="0"/>
              </a:rPr>
              <a:t> </a:t>
            </a:r>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analysis</a:t>
            </a:r>
          </a:p>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Interval analysis </a:t>
            </a:r>
          </a:p>
          <a:p>
            <a:pPr algn="ctr"/>
            <a:r>
              <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Taint analysis</a:t>
            </a:r>
          </a:p>
          <a:p>
            <a:pPr algn="ctr"/>
            <a:r>
              <a:rPr lang="en-US" altLang="zh-CN"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rPr>
              <a:t>Datarace analysis</a:t>
            </a:r>
            <a:endParaRPr lang="en-US" altLang="zh-CN" sz="1800" b="1" dirty="0">
              <a:solidFill>
                <a:schemeClr val="bg1"/>
              </a:solidFill>
              <a:latin typeface="Linux Libertine" panose="02000503000000000000" pitchFamily="2" charset="0"/>
              <a:ea typeface="Linux Libertine" panose="02000503000000000000" pitchFamily="2" charset="0"/>
              <a:cs typeface="Linux Libertine" panose="02000503000000000000" pitchFamily="2" charset="0"/>
            </a:endParaRPr>
          </a:p>
        </p:txBody>
      </p:sp>
      <p:grpSp>
        <p:nvGrpSpPr>
          <p:cNvPr id="45" name="组合 44">
            <a:extLst>
              <a:ext uri="{FF2B5EF4-FFF2-40B4-BE49-F238E27FC236}">
                <a16:creationId xmlns:a16="http://schemas.microsoft.com/office/drawing/2014/main" id="{8AE5DE99-95F1-E64C-D90C-F6DFD60B7C10}"/>
              </a:ext>
            </a:extLst>
          </p:cNvPr>
          <p:cNvGrpSpPr/>
          <p:nvPr/>
        </p:nvGrpSpPr>
        <p:grpSpPr>
          <a:xfrm>
            <a:off x="7124855" y="4453784"/>
            <a:ext cx="1830971" cy="2006853"/>
            <a:chOff x="1815790" y="1690688"/>
            <a:chExt cx="1830971" cy="2006853"/>
          </a:xfrm>
        </p:grpSpPr>
        <p:pic>
          <p:nvPicPr>
            <p:cNvPr id="46" name="内容占位符 4">
              <a:extLst>
                <a:ext uri="{FF2B5EF4-FFF2-40B4-BE49-F238E27FC236}">
                  <a16:creationId xmlns:a16="http://schemas.microsoft.com/office/drawing/2014/main" id="{911A59C7-860A-6156-31A8-0168240FEAE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068494" y="1690688"/>
              <a:ext cx="1325563" cy="1325563"/>
            </a:xfrm>
            <a:prstGeom prst="rect">
              <a:avLst/>
            </a:prstGeom>
          </p:spPr>
        </p:pic>
        <p:sp>
          <p:nvSpPr>
            <p:cNvPr id="47" name="文本框 46">
              <a:extLst>
                <a:ext uri="{FF2B5EF4-FFF2-40B4-BE49-F238E27FC236}">
                  <a16:creationId xmlns:a16="http://schemas.microsoft.com/office/drawing/2014/main" id="{434DBDF3-967B-1DFD-048B-A5C623670917}"/>
                </a:ext>
              </a:extLst>
            </p:cNvPr>
            <p:cNvSpPr txBox="1"/>
            <p:nvPr/>
          </p:nvSpPr>
          <p:spPr>
            <a:xfrm>
              <a:off x="1815790" y="2866544"/>
              <a:ext cx="1830971" cy="830997"/>
            </a:xfrm>
            <a:prstGeom prst="rect">
              <a:avLst/>
            </a:prstGeom>
            <a:noFill/>
          </p:spPr>
          <p:txBody>
            <a:bodyPr wrap="square" rtlCol="0">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Probabilistic models</a:t>
              </a:r>
            </a:p>
          </p:txBody>
        </p:sp>
      </p:grpSp>
      <p:cxnSp>
        <p:nvCxnSpPr>
          <p:cNvPr id="48" name="直接箭头连接符 120">
            <a:extLst>
              <a:ext uri="{FF2B5EF4-FFF2-40B4-BE49-F238E27FC236}">
                <a16:creationId xmlns:a16="http://schemas.microsoft.com/office/drawing/2014/main" id="{436DFF42-3306-0E1F-F155-66B7449C4EBB}"/>
              </a:ext>
            </a:extLst>
          </p:cNvPr>
          <p:cNvCxnSpPr>
            <a:cxnSpLocks/>
          </p:cNvCxnSpPr>
          <p:nvPr/>
        </p:nvCxnSpPr>
        <p:spPr>
          <a:xfrm>
            <a:off x="4398369" y="5056989"/>
            <a:ext cx="2851416" cy="0"/>
          </a:xfrm>
          <a:prstGeom prst="straightConnector1">
            <a:avLst/>
          </a:prstGeom>
          <a:noFill/>
          <a:ln w="50800" cap="flat" cmpd="sng" algn="ctr">
            <a:solidFill>
              <a:schemeClr val="accent6"/>
            </a:solidFill>
            <a:prstDash val="solid"/>
            <a:miter lim="800000"/>
            <a:tailEnd type="triangle"/>
          </a:ln>
          <a:effectLst/>
        </p:spPr>
      </p:cxnSp>
      <p:grpSp>
        <p:nvGrpSpPr>
          <p:cNvPr id="54" name="组合 53">
            <a:extLst>
              <a:ext uri="{FF2B5EF4-FFF2-40B4-BE49-F238E27FC236}">
                <a16:creationId xmlns:a16="http://schemas.microsoft.com/office/drawing/2014/main" id="{934F67FE-7AE1-370B-8A89-AB51BDBAB31F}"/>
              </a:ext>
            </a:extLst>
          </p:cNvPr>
          <p:cNvGrpSpPr/>
          <p:nvPr/>
        </p:nvGrpSpPr>
        <p:grpSpPr>
          <a:xfrm>
            <a:off x="9184980" y="4394208"/>
            <a:ext cx="2454928" cy="2059941"/>
            <a:chOff x="1503811" y="1690688"/>
            <a:chExt cx="2454928" cy="2059941"/>
          </a:xfrm>
        </p:grpSpPr>
        <p:pic>
          <p:nvPicPr>
            <p:cNvPr id="55" name="内容占位符 4">
              <a:extLst>
                <a:ext uri="{FF2B5EF4-FFF2-40B4-BE49-F238E27FC236}">
                  <a16:creationId xmlns:a16="http://schemas.microsoft.com/office/drawing/2014/main" id="{40F3C131-DA10-0C35-A047-7B4D74C5EBD9}"/>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068494" y="1690688"/>
              <a:ext cx="1325563" cy="1325563"/>
            </a:xfrm>
            <a:prstGeom prst="rect">
              <a:avLst/>
            </a:prstGeom>
          </p:spPr>
        </p:pic>
        <p:sp>
          <p:nvSpPr>
            <p:cNvPr id="56" name="文本框 55">
              <a:extLst>
                <a:ext uri="{FF2B5EF4-FFF2-40B4-BE49-F238E27FC236}">
                  <a16:creationId xmlns:a16="http://schemas.microsoft.com/office/drawing/2014/main" id="{3C4DFEBC-895A-0076-590B-C97D9F694656}"/>
                </a:ext>
              </a:extLst>
            </p:cNvPr>
            <p:cNvSpPr txBox="1"/>
            <p:nvPr/>
          </p:nvSpPr>
          <p:spPr>
            <a:xfrm>
              <a:off x="1503811" y="2919632"/>
              <a:ext cx="2454928" cy="830997"/>
            </a:xfrm>
            <a:prstGeom prst="rect">
              <a:avLst/>
            </a:prstGeom>
            <a:noFill/>
          </p:spPr>
          <p:txBody>
            <a:bodyPr wrap="square" rtlCol="0">
              <a:spAutoFit/>
            </a:bodyPr>
            <a:lstStyle/>
            <a:p>
              <a:pPr algn="ctr"/>
              <a:r>
                <a:rPr lang="en-US" altLang="zh-CN" sz="2400" dirty="0">
                  <a:solidFill>
                    <a:prstClr val="black"/>
                  </a:solidFill>
                  <a:latin typeface="Linux Libertine" panose="02000503000000000000" pitchFamily="2" charset="0"/>
                  <a:ea typeface="Linux Libertine" panose="02000503000000000000" pitchFamily="2" charset="0"/>
                  <a:cs typeface="Linux Libertine" panose="02000503000000000000" pitchFamily="2" charset="0"/>
                </a:rPr>
                <a:t>Analysis-agnostic approaches</a:t>
              </a:r>
            </a:p>
          </p:txBody>
        </p:sp>
      </p:grpSp>
      <p:cxnSp>
        <p:nvCxnSpPr>
          <p:cNvPr id="59" name="直接箭头连接符 120">
            <a:extLst>
              <a:ext uri="{FF2B5EF4-FFF2-40B4-BE49-F238E27FC236}">
                <a16:creationId xmlns:a16="http://schemas.microsoft.com/office/drawing/2014/main" id="{8291FACD-C8DB-001D-59A5-671EA3D24618}"/>
              </a:ext>
            </a:extLst>
          </p:cNvPr>
          <p:cNvCxnSpPr>
            <a:cxnSpLocks/>
          </p:cNvCxnSpPr>
          <p:nvPr/>
        </p:nvCxnSpPr>
        <p:spPr>
          <a:xfrm>
            <a:off x="8873431" y="5232024"/>
            <a:ext cx="700381" cy="0"/>
          </a:xfrm>
          <a:prstGeom prst="straightConnector1">
            <a:avLst/>
          </a:prstGeom>
          <a:noFill/>
          <a:ln w="50800" cap="flat" cmpd="sng" algn="ctr">
            <a:solidFill>
              <a:schemeClr val="accent6"/>
            </a:solidFill>
            <a:prstDash val="solid"/>
            <a:miter lim="800000"/>
            <a:tailEnd type="triangle"/>
          </a:ln>
          <a:effectLst/>
        </p:spPr>
      </p:cxnSp>
      <p:cxnSp>
        <p:nvCxnSpPr>
          <p:cNvPr id="65" name="直接箭头连接符 120">
            <a:extLst>
              <a:ext uri="{FF2B5EF4-FFF2-40B4-BE49-F238E27FC236}">
                <a16:creationId xmlns:a16="http://schemas.microsoft.com/office/drawing/2014/main" id="{8A8220D4-7B5A-B236-B91E-9CF315B68959}"/>
              </a:ext>
            </a:extLst>
          </p:cNvPr>
          <p:cNvCxnSpPr>
            <a:cxnSpLocks/>
          </p:cNvCxnSpPr>
          <p:nvPr/>
        </p:nvCxnSpPr>
        <p:spPr>
          <a:xfrm>
            <a:off x="4437674" y="5294879"/>
            <a:ext cx="1342975" cy="379921"/>
          </a:xfrm>
          <a:prstGeom prst="straightConnector1">
            <a:avLst/>
          </a:prstGeom>
          <a:noFill/>
          <a:ln w="50800" cap="flat" cmpd="sng" algn="ctr">
            <a:solidFill>
              <a:schemeClr val="bg1">
                <a:lumMod val="50000"/>
              </a:schemeClr>
            </a:solidFill>
            <a:prstDash val="sysDot"/>
            <a:miter lim="800000"/>
            <a:tailEnd type="triangle"/>
          </a:ln>
          <a:effectLst/>
        </p:spPr>
      </p:cxnSp>
      <p:sp>
        <p:nvSpPr>
          <p:cNvPr id="68" name="文本框 67">
            <a:extLst>
              <a:ext uri="{FF2B5EF4-FFF2-40B4-BE49-F238E27FC236}">
                <a16:creationId xmlns:a16="http://schemas.microsoft.com/office/drawing/2014/main" id="{6B5BC8A3-1FB1-A1F2-6FC1-E545B984D581}"/>
              </a:ext>
            </a:extLst>
          </p:cNvPr>
          <p:cNvSpPr txBox="1"/>
          <p:nvPr/>
        </p:nvSpPr>
        <p:spPr>
          <a:xfrm>
            <a:off x="5444964" y="5612170"/>
            <a:ext cx="1778051" cy="830997"/>
          </a:xfrm>
          <a:prstGeom prst="rect">
            <a:avLst/>
          </a:prstGeom>
          <a:noFill/>
        </p:spPr>
        <p:txBody>
          <a:bodyPr wrap="none" rtlCol="0">
            <a:spAutoFit/>
          </a:bodyPr>
          <a:lstStyle/>
          <a:p>
            <a:pPr algn="ctr"/>
            <a:r>
              <a:rPr kumimoji="1" lang="en-US" altLang="zh-CN" sz="2400" b="1" dirty="0">
                <a:solidFill>
                  <a:schemeClr val="bg1">
                    <a:lumMod val="50000"/>
                  </a:schemeClr>
                </a:solidFill>
                <a:latin typeface="Linux Libertine" panose="02000503000000000000" pitchFamily="2" charset="0"/>
                <a:ea typeface="Linux Libertine" panose="02000503000000000000" pitchFamily="2" charset="0"/>
                <a:cs typeface="Linux Libertine" panose="02000503000000000000" pitchFamily="2" charset="0"/>
              </a:rPr>
              <a:t>Specific</a:t>
            </a:r>
            <a:r>
              <a:rPr kumimoji="1" lang="zh-CN" altLang="en-US" sz="2400" b="1" dirty="0">
                <a:solidFill>
                  <a:schemeClr val="bg1">
                    <a:lumMod val="50000"/>
                  </a:schemeClr>
                </a:solidFill>
                <a:latin typeface="Linux Libertine" panose="02000503000000000000" pitchFamily="2" charset="0"/>
                <a:ea typeface="Linux Biolinum" panose="02000503000000000000" pitchFamily="2" charset="0"/>
                <a:cs typeface="Linux Libertine" panose="02000503000000000000" pitchFamily="2" charset="0"/>
              </a:rPr>
              <a:t> </a:t>
            </a:r>
            <a:endParaRPr kumimoji="1" lang="en-US" altLang="zh-CN" sz="2400" b="1" dirty="0">
              <a:solidFill>
                <a:schemeClr val="bg1">
                  <a:lumMod val="50000"/>
                </a:schemeClr>
              </a:solidFill>
              <a:latin typeface="Linux Libertine" panose="02000503000000000000" pitchFamily="2" charset="0"/>
              <a:ea typeface="Linux Libertine" panose="02000503000000000000" pitchFamily="2" charset="0"/>
              <a:cs typeface="Linux Libertine" panose="02000503000000000000" pitchFamily="2" charset="0"/>
            </a:endParaRPr>
          </a:p>
          <a:p>
            <a:pPr algn="ctr"/>
            <a:r>
              <a:rPr kumimoji="1" lang="en-US" altLang="zh-CN" sz="2400" b="1" dirty="0">
                <a:solidFill>
                  <a:schemeClr val="bg1">
                    <a:lumMod val="50000"/>
                  </a:schemeClr>
                </a:solidFill>
                <a:latin typeface="Linux Libertine" panose="02000503000000000000" pitchFamily="2" charset="0"/>
                <a:ea typeface="Linux Libertine" panose="02000503000000000000" pitchFamily="2" charset="0"/>
                <a:cs typeface="Linux Libertine" panose="02000503000000000000" pitchFamily="2" charset="0"/>
              </a:rPr>
              <a:t>approaches</a:t>
            </a:r>
            <a:endParaRPr kumimoji="1" lang="zh-CN" altLang="en-US" sz="2400" b="1" dirty="0">
              <a:solidFill>
                <a:schemeClr val="bg1">
                  <a:lumMod val="50000"/>
                </a:schemeClr>
              </a:solidFill>
              <a:latin typeface="Linux Libertine" panose="02000503000000000000" pitchFamily="2" charset="0"/>
              <a:cs typeface="Linux Libertine" panose="02000503000000000000" pitchFamily="2" charset="0"/>
            </a:endParaRPr>
          </a:p>
        </p:txBody>
      </p:sp>
      <p:sp>
        <p:nvSpPr>
          <p:cNvPr id="70" name="文本框 69">
            <a:extLst>
              <a:ext uri="{FF2B5EF4-FFF2-40B4-BE49-F238E27FC236}">
                <a16:creationId xmlns:a16="http://schemas.microsoft.com/office/drawing/2014/main" id="{96DAEF94-6E4A-4FF2-A533-B32A9DF22D22}"/>
              </a:ext>
            </a:extLst>
          </p:cNvPr>
          <p:cNvSpPr txBox="1"/>
          <p:nvPr/>
        </p:nvSpPr>
        <p:spPr>
          <a:xfrm>
            <a:off x="3995802" y="5557962"/>
            <a:ext cx="1610109" cy="628377"/>
          </a:xfrm>
          <a:prstGeom prst="rect">
            <a:avLst/>
          </a:prstGeom>
          <a:noFill/>
        </p:spPr>
        <p:txBody>
          <a:bodyPr wrap="square">
            <a:spAutoFit/>
          </a:bodyPr>
          <a:lstStyle/>
          <a:p>
            <a:pPr marL="0" indent="0" algn="ctr">
              <a:lnSpc>
                <a:spcPct val="100000"/>
              </a:lnSpc>
              <a:spcBef>
                <a:spcPts val="100"/>
              </a:spcBef>
              <a:buNone/>
            </a:pPr>
            <a:r>
              <a:rPr kumimoji="1" lang="en-US" altLang="zh-CN" sz="1700" dirty="0">
                <a:latin typeface="Inconsolata" panose="020B0609030003000000" pitchFamily="49" charset="0"/>
                <a:cs typeface="Consolas" panose="020B0609020204030204" pitchFamily="49" charset="0"/>
              </a:rPr>
              <a:t> x = input1() </a:t>
            </a:r>
          </a:p>
          <a:p>
            <a:pPr marL="0" indent="0" algn="ctr">
              <a:lnSpc>
                <a:spcPct val="100000"/>
              </a:lnSpc>
              <a:spcBef>
                <a:spcPts val="100"/>
              </a:spcBef>
              <a:buNone/>
            </a:pPr>
            <a:r>
              <a:rPr kumimoji="1" lang="en-US" altLang="zh-CN" sz="1700" dirty="0">
                <a:solidFill>
                  <a:srgbClr val="1A1AFF"/>
                </a:solidFill>
                <a:latin typeface="Inconsolata" panose="020B0609030003000000" pitchFamily="49" charset="0"/>
                <a:cs typeface="Consolas" panose="020B0609020204030204" pitchFamily="49" charset="0"/>
              </a:rPr>
              <a:t>// 1 &lt; x &lt; 5</a:t>
            </a:r>
            <a:endParaRPr kumimoji="1" lang="en-US" altLang="zh-CN" sz="1700" dirty="0">
              <a:latin typeface="Inconsolata" panose="020B0609030003000000" pitchFamily="49" charset="0"/>
              <a:cs typeface="Consolas" panose="020B0609020204030204" pitchFamily="49" charset="0"/>
            </a:endParaRPr>
          </a:p>
        </p:txBody>
      </p:sp>
      <p:sp>
        <p:nvSpPr>
          <p:cNvPr id="6" name="灯片编号占位符 5">
            <a:extLst>
              <a:ext uri="{FF2B5EF4-FFF2-40B4-BE49-F238E27FC236}">
                <a16:creationId xmlns:a16="http://schemas.microsoft.com/office/drawing/2014/main" id="{CD70908E-CC0C-2CC8-8792-DC9997D64AE5}"/>
              </a:ext>
            </a:extLst>
          </p:cNvPr>
          <p:cNvSpPr>
            <a:spLocks noGrp="1"/>
          </p:cNvSpPr>
          <p:nvPr>
            <p:ph type="sldNum" sz="quarter" idx="4"/>
          </p:nvPr>
        </p:nvSpPr>
        <p:spPr/>
        <p:txBody>
          <a:bodyPr/>
          <a:lstStyle/>
          <a:p>
            <a:fld id="{94702B7C-F565-1C47-90E3-321BD985AFCD}" type="slidenum">
              <a:rPr kumimoji="1" lang="zh-CN" altLang="en-US" smtClean="0"/>
              <a:pPr/>
              <a:t>9</a:t>
            </a:fld>
            <a:endParaRPr kumimoji="1" lang="zh-CN" altLang="en-US" dirty="0"/>
          </a:p>
        </p:txBody>
      </p:sp>
    </p:spTree>
    <p:extLst>
      <p:ext uri="{BB962C8B-B14F-4D97-AF65-F5344CB8AC3E}">
        <p14:creationId xmlns:p14="http://schemas.microsoft.com/office/powerpoint/2010/main" val="1261580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 grpId="0" animBg="1"/>
      <p:bldP spid="12" grpId="0" animBg="1"/>
      <p:bldP spid="14" grpId="0" animBg="1"/>
      <p:bldP spid="18" grpId="0" animBg="1"/>
      <p:bldP spid="19" grpId="0" animBg="1"/>
      <p:bldP spid="30" grpId="0" animBg="1"/>
      <p:bldP spid="42" grpId="0"/>
      <p:bldP spid="44" grpId="0" animBg="1"/>
      <p:bldP spid="68" grpId="0"/>
      <p:bldP spid="70"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18634</TotalTime>
  <Words>10801</Words>
  <Application>Microsoft Macintosh PowerPoint</Application>
  <PresentationFormat>宽屏</PresentationFormat>
  <Paragraphs>1856</Paragraphs>
  <Slides>49</Slides>
  <Notes>44</Notes>
  <HiddenSlides>26</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49</vt:i4>
      </vt:variant>
    </vt:vector>
  </HeadingPairs>
  <TitlesOfParts>
    <vt:vector size="63" baseType="lpstr">
      <vt:lpstr>等线</vt:lpstr>
      <vt:lpstr>等线 Light</vt:lpstr>
      <vt:lpstr>苹方-简 常规体</vt:lpstr>
      <vt:lpstr>Microsoft YaHei</vt:lpstr>
      <vt:lpstr>Arial</vt:lpstr>
      <vt:lpstr>Cambria Math</vt:lpstr>
      <vt:lpstr>Consolas</vt:lpstr>
      <vt:lpstr>Inconsolata</vt:lpstr>
      <vt:lpstr>Linux Biolinum</vt:lpstr>
      <vt:lpstr>LINUX BIOLINUM CAPITALS</vt:lpstr>
      <vt:lpstr>Linux Libertine</vt:lpstr>
      <vt:lpstr>LINUX LIBERTINE CAPITALS</vt:lpstr>
      <vt:lpstr>Wingdings</vt:lpstr>
      <vt:lpstr>Office 主题​​</vt:lpstr>
      <vt:lpstr>PowerPoint 演示文稿</vt:lpstr>
      <vt:lpstr>Bayesian Program Analysis [Mangal et al. 2015]</vt:lpstr>
      <vt:lpstr>Abstraction Selection</vt:lpstr>
      <vt:lpstr>A Motivating Example</vt:lpstr>
      <vt:lpstr>A Motivating Example</vt:lpstr>
      <vt:lpstr>A Motivating Example</vt:lpstr>
      <vt:lpstr>A Motivating Example</vt:lpstr>
      <vt:lpstr>A Motivating Example</vt:lpstr>
      <vt:lpstr>Challenges</vt:lpstr>
      <vt:lpstr>Our learning-based approach: BinGraph</vt:lpstr>
      <vt:lpstr>Our learning-based approach: BinGraph</vt:lpstr>
      <vt:lpstr>Our learning-based approach: BinGraph</vt:lpstr>
      <vt:lpstr>Our learning-based approach: BinGraph</vt:lpstr>
      <vt:lpstr>Our learning-based approach: BinGraph</vt:lpstr>
      <vt:lpstr>Our learning-based approach: BinGraph</vt:lpstr>
      <vt:lpstr>Our learning-based approach: BinGraph</vt:lpstr>
      <vt:lpstr>Feature Calculation</vt:lpstr>
      <vt:lpstr>Feature Calculation</vt:lpstr>
      <vt:lpstr>Experiments</vt:lpstr>
      <vt:lpstr>Eﬀectiveness</vt:lpstr>
      <vt:lpstr>Necessity to Use Two Derivations</vt:lpstr>
      <vt:lpstr>Ineﬀectiveness of Conventional Approaches</vt:lpstr>
      <vt:lpstr>Conclusion</vt:lpstr>
      <vt:lpstr>Eﬀectiveness</vt:lpstr>
      <vt:lpstr>RQ2. Sensitivity</vt:lpstr>
      <vt:lpstr>RQ4. Scalability</vt:lpstr>
      <vt:lpstr>A Motivating Example</vt:lpstr>
      <vt:lpstr>Our learning-based approach: BinGraph</vt:lpstr>
      <vt:lpstr>Our learning-based approach: BinGraph</vt:lpstr>
      <vt:lpstr>Learning design for effectiveness</vt:lpstr>
      <vt:lpstr>Learning design for effectiveness</vt:lpstr>
      <vt:lpstr>Learning design for generality</vt:lpstr>
      <vt:lpstr>Learning design for generality</vt:lpstr>
      <vt:lpstr>Our learning-based approach: BinGraph</vt:lpstr>
      <vt:lpstr>Our approach: BinGraph</vt:lpstr>
      <vt:lpstr>Our approach: BinGraph</vt:lpstr>
      <vt:lpstr>Online Selection</vt:lpstr>
      <vt:lpstr>Online Selection</vt:lpstr>
      <vt:lpstr>Feature Calculation</vt:lpstr>
      <vt:lpstr>Online Selection</vt:lpstr>
      <vt:lpstr>Offline Learning</vt:lpstr>
      <vt:lpstr>A Motivating Example</vt:lpstr>
      <vt:lpstr>A Motivating Example</vt:lpstr>
      <vt:lpstr>A Motivating Example</vt:lpstr>
      <vt:lpstr>A Motivating Example</vt:lpstr>
      <vt:lpstr>A Motivating Example</vt:lpstr>
      <vt:lpstr>Feature Calculation</vt:lpstr>
      <vt:lpstr>Feature Calculation</vt:lpstr>
      <vt:lpstr>Research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羿凡 张</dc:creator>
  <cp:lastModifiedBy>羿凡 张</cp:lastModifiedBy>
  <cp:revision>477</cp:revision>
  <dcterms:created xsi:type="dcterms:W3CDTF">2024-10-05T06:35:33Z</dcterms:created>
  <dcterms:modified xsi:type="dcterms:W3CDTF">2024-10-25T00:02:03Z</dcterms:modified>
</cp:coreProperties>
</file>