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51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in="-274" max="800" units="cm"/>
        </inkml:traceFormat>
        <inkml:channelProperties>
          <inkml:channelProperty channel="X" name="resolution" value="56.63717" units="1/cm"/>
          <inkml:channelProperty channel="Y" name="resolution" value="38.08511" units="1/cm"/>
        </inkml:channelProperties>
      </inkml:inkSource>
      <inkml:timestamp xml:id="ts0" timeString="2014-03-05T05:21:32.6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15311 5929,'0'0,"0"0,0 48,0-48,0 24,0 0,0-1,0 25,0 0,0-1,0 1,0-24,0 23,0-23,0 24,0-1,0-23,0-24,0 24,0 0,0-24,0 24,0-24,0 23,0 1,0 0,0 0,0 0,0 47,0-23,0-1,0 1,0 0,0-1,0-23,0 0,0 0,0-24,0 0,0 0,0 0,0 0,0 0,0-24,-24 0,0 24,-23 0,23-24,-71-23,23 47,-71-48,24 48,24 0,-72 0,25 0,46 0,1 0,24 0,-1 0,48 0,1 0,-1 0,24 0,-24 0,0 0,0 0,-23 0,23 0,-24 0,1 0,23 0,0 0,0 0,24 0,-47 0,23 0,-24 0,1 0,-1 0,-24 0,49 0,-25 0,24 0,-23 0,-1 0,24 0,-24 0,25 0,-1 0,-24 0,1 0,-1 0,24 0,0 0,1 0,-1 0,24 0,-24 0,24 0,-24 0,0 0,24 0,-23 0,23 0,-24 0,24 0,-24 0,0 0,24 0,-24 48,24-25,-24 49,1-25,-1 1,0 24,-24 23,25-24,-1 96,24 0,0 23,0 1,0-1,0 24,0-95,0-47,0-1,0-23,0 23,0-23,0 0,0-24,0 23,0 1,0-48,0 47,0-23,0 0,0 0,0 0,0-1,0-23,0 48,0-24,0 0,0-1,0 1,0 0,0 0,24 0,-24-24,0 24,0-24,0 23,23 1,-23 0,0 24,0-48,0 23,24 1,-24 0,0 0,24-24,-24 24,0 0,24-1,-24 1,0 24,0-24,0-1,0 25,0-24,24-24,-24 24,0-1,0 25,23-24,-23 23,0-23,0-24,0 48,0-48,0 24,0-24,24 0,-24 0,24 0,0 24,0-24,23 23,-23-23,24 0,47 0,0 0,24 0,24 0,48 0,-1 0,1 0,23 0,-23 0,-1 0,0 0,-23 0,-72 0,72 0,0 0,23 0,25 0,23 0,-24 0,-47 0,-48 0,-24 0,24 0,-47 0,-1 0,48 0,0 0,48 0,23 0,25 0,-25 0,1 0,-1 0,24 0,-23 0,-24 0,23 0,1 0,-1 0,24 0,1 24,23-24,-48 0,1 0,-1 0,-71 0,-23 0,-1 0,-47 0,-1 0,48 0,-23 0,-1 24,25-24,-1 0,48 0,-48 0,-24 0,1 24,-1-24,1 0,47 0,-24 0,24 0,-48 0,1 0,-24 0,-25 0,1 0,0 0,-24 0,24 0,0 0,-1 0,25 0,-24-24,0 0,0 0,-24 1,47-1,-23-24,0 0,-24 1,24-25,-1 25,25-25,-24-23,0 24,-24-1,0 25,0 23,0-24,0 48,0-47,0 47,23 0,-23-24,24 24,0-24,24 0,-25-24,49 1,-24-25,-1 1,1 23,-1 1,1-1,0 1,-1-1,1 0,0-23,-1 71,1-48,-1 24,-23 1,24-1,-1 24,-47 0,24-24,-24 24,24-24,0 24,24 0,-1 0,25 0,-25 0,-23 0,0 0,24 0,-48 0,23 0,1 0,-24 0,24 0,-24 0,48 0,-25 0,1 0,0 0,47 0,-23 0,-24-24,23 0,-47 1,48-25,-48 48,0-24,0-23,24-1,-24 24,0-23,0-25,0 25,0-1,0 0,0 1,0-25,0 25,0-1,0 0,0 1,0-25,0-23,0 0,0 0,0 23,0-71,-24-47,24 71,-24-72,0 24,24 25,-23 22,23-46,0-1,-24 48,24 0,-24 71,24-23,0-1,-24 49,24-1,0 0,-24 24,1 0,-1 24,-24-24,-23 47,-1-23,-47 24,-24 0,0-25,-47 1,-24 24,-1-1,-70 25,70-72,-47 0,24 0,48 0,-1 0,1 0,-1 0,-23 0,23 0,25 0,47 0,-24 0,24 0,0 0,23 0,1 0,-48 0,48 0,0 0,0 0,-48 0,24 0,-24 0,0 0,24 0,-24 0,24 0,24 0,-24 0,-1 0,25 0,-48 0,48 0,-48 0,24 0,-24 0,48 0,0 0,-24 0,24 0,-1 0,25 0,-24 0,-1 0,25 0,-48 0,47 0,1 0,0 0,-1 0,-23 0,47 0,-47 0,23 0,-23 0,0 0,0 0,47 0,1 0,23 0,-24 0,48 0,-24 24,0-24,1 0,-25 0,24 0,24 0,-24 0</inkml:trace>
  <inkml:trace contextRef="#ctx0" brushRef="#br0" timeOffset="8656">13287 13906,'0'0,"-71"0,-49-23,-70-1,-24-24,47 24,0 1,48 23,48 0,-1-24,25 24,47 24,0-24,0 23,0 73,0-25,0 1,0-1,0 0,0 25,0-1,24 48,-24-48,0 48,0 24,47-48,-47 24,24 23,-24-23,0-48,0 1,0-25,0 1,0-25,0 25,0-49,0 1,0 24,24-48,-24 24,0-24,0 23,0-23,0 24,0 0,0-24,0 24,0 47,0-47,0 24,0-1,0 1,0 23,0-23,24-24,-1 0,-23-24,24 24,-24-1,0 1,0 0,24 47,0 1,0-1,23 1,1-25,-48-23,24 0,0 24,-24-48,0 23,0 1,0 0,0-24,23 0,-23 0,24 0,0 0,24 0,23 0,1 0,70 0,73 0,-25 24,25-24,-25 0,-71 0,0 0,-71 0,-24 0,-1 0,-23 0,24 0,-24 0</inkml:trace>
  <inkml:trace contextRef="#ctx0" brushRef="#br0" timeOffset="11944">9644 3905,'24'0,"-24"0,23 0,73 0,-25 48,24-48,120 71,-73-71,25 24,-72-24,-23 48,23-1,-47-23,-25 24,49-24,-48 23,0-47,23 48,-47 0,0-25,0 1,0 48,0-1,0 48,0 0,-24 95,24 1,0 94,0-94,0 70,0-23,0 0,-23 0,23-71,-24 23,24-95,0-47,0-1,0 0,0-47,0 0,0 24,0-25,0 1,0 0,0 0,0 0,0-1,0 1,0-24,0 24,-24 24,0-24,24 23,-24 1,24-48,0 24,0-1,0-23,-24 0,-23-23,23 23,-24-48,-23 24,23 24,25 0,-1 0,-24 0,24 0,-23 0,-1 0,-23 0,-25 0,25 0,-1 0,1 0,0 0,-25 0,25 0,23 0,1 0,47 0,0 0,0 0,24 0</inkml:trace>
  <inkml:trace contextRef="#ctx0" brushRef="#br0" timeOffset="15408">2000 10120,'0'0,"-24"0,0 0,0 0,1 0,23 0,-48 0,-47 0,23 0,1 0,-24 0,23 0,25 0,23 0,0 0,24 24,0-24,0 24,0-24,-24 24,0 0,24-1,0 1,0 24,-23 47,-1-23,24 47,0 23,-24 49,-24-96,24 24,24 24,0-48,0 48,0-71,0 23,0-24,0-23,0 0,24-1,-24 1,0 0,0 23,0-23,0 23,0 0,0-23,0-24,0 0,0-1,0 1,0 0,0-24,0 0,24 0,0 0,0 0,-24 0,47 0,25 0,23 0,48 0,47 0,72 0,0 0,24 0,0 0,-120 0,-23 0,-71 0,-1 0,-23 0,-24 0,23 0,-23 0,-24 0,24 0,0 0,-24 0,24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F10E8B-66CF-4764-A28A-F561F62EA347}" type="datetimeFigureOut">
              <a:rPr lang="en-AU" smtClean="0"/>
              <a:t>5/03/2014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54097-C03E-4174-9140-B85810D510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4751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E54097-C03E-4174-9140-B85810D51052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6577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E54097-C03E-4174-9140-B85810D51052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6164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E54097-C03E-4174-9140-B85810D51052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0597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E54097-C03E-4174-9140-B85810D51052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5894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E54097-C03E-4174-9140-B85810D51052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0561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E54097-C03E-4174-9140-B85810D51052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5028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E54097-C03E-4174-9140-B85810D51052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04553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E54097-C03E-4174-9140-B85810D51052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6971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CDD4-40EC-4D15-BF2F-2A938E34A8F0}" type="datetimeFigureOut">
              <a:rPr lang="en-AU" smtClean="0"/>
              <a:t>5/03/2014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46C8-67FE-4503-986F-8E7D2D6F01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2272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CDD4-40EC-4D15-BF2F-2A938E34A8F0}" type="datetimeFigureOut">
              <a:rPr lang="en-AU" smtClean="0"/>
              <a:t>5/03/2014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46C8-67FE-4503-986F-8E7D2D6F01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6987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CDD4-40EC-4D15-BF2F-2A938E34A8F0}" type="datetimeFigureOut">
              <a:rPr lang="en-AU" smtClean="0"/>
              <a:t>5/03/2014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46C8-67FE-4503-986F-8E7D2D6F01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177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CDD4-40EC-4D15-BF2F-2A938E34A8F0}" type="datetimeFigureOut">
              <a:rPr lang="en-AU" smtClean="0"/>
              <a:t>5/03/2014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46C8-67FE-4503-986F-8E7D2D6F01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2139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CDD4-40EC-4D15-BF2F-2A938E34A8F0}" type="datetimeFigureOut">
              <a:rPr lang="en-AU" smtClean="0"/>
              <a:t>5/03/2014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46C8-67FE-4503-986F-8E7D2D6F01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0811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CDD4-40EC-4D15-BF2F-2A938E34A8F0}" type="datetimeFigureOut">
              <a:rPr lang="en-AU" smtClean="0"/>
              <a:t>5/03/2014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46C8-67FE-4503-986F-8E7D2D6F01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6217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CDD4-40EC-4D15-BF2F-2A938E34A8F0}" type="datetimeFigureOut">
              <a:rPr lang="en-AU" smtClean="0"/>
              <a:t>5/03/2014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46C8-67FE-4503-986F-8E7D2D6F01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722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CDD4-40EC-4D15-BF2F-2A938E34A8F0}" type="datetimeFigureOut">
              <a:rPr lang="en-AU" smtClean="0"/>
              <a:t>5/03/2014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46C8-67FE-4503-986F-8E7D2D6F01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5874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CDD4-40EC-4D15-BF2F-2A938E34A8F0}" type="datetimeFigureOut">
              <a:rPr lang="en-AU" smtClean="0"/>
              <a:t>5/03/2014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46C8-67FE-4503-986F-8E7D2D6F01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0050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CDD4-40EC-4D15-BF2F-2A938E34A8F0}" type="datetimeFigureOut">
              <a:rPr lang="en-AU" smtClean="0"/>
              <a:t>5/03/2014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46C8-67FE-4503-986F-8E7D2D6F01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7907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CDD4-40EC-4D15-BF2F-2A938E34A8F0}" type="datetimeFigureOut">
              <a:rPr lang="en-AU" smtClean="0"/>
              <a:t>5/03/2014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46C8-67FE-4503-986F-8E7D2D6F01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878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ECDD4-40EC-4D15-BF2F-2A938E34A8F0}" type="datetimeFigureOut">
              <a:rPr lang="en-AU" smtClean="0"/>
              <a:t>5/03/2014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646C8-67FE-4503-986F-8E7D2D6F01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5194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How do you increase your level of detail?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8301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Question: What is a GUI?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519" y="1513865"/>
            <a:ext cx="8229600" cy="4525963"/>
          </a:xfrm>
        </p:spPr>
        <p:txBody>
          <a:bodyPr/>
          <a:lstStyle/>
          <a:p>
            <a:r>
              <a:rPr lang="en-AU" dirty="0" smtClean="0"/>
              <a:t>GUI stands for graphical user interface.</a:t>
            </a:r>
          </a:p>
          <a:p>
            <a:r>
              <a:rPr lang="en-AU" dirty="0" smtClean="0"/>
              <a:t>It is a user interface that allows the user to interact with electronic devices through graphics/images.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1475656" y="4398368"/>
            <a:ext cx="5822748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600" dirty="0" smtClean="0"/>
              <a:t>IDENTIFICATION level of detail</a:t>
            </a:r>
            <a:endParaRPr lang="en-AU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80135" y="5661248"/>
            <a:ext cx="902836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AU" dirty="0" smtClean="0"/>
              <a:t>OK for one mark questions – but never demonstrates more than a basic level of understanding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1312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Question: What is a GUI?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AU" sz="2000" dirty="0" smtClean="0"/>
              <a:t>GUI stands for graphical user interface.</a:t>
            </a:r>
          </a:p>
          <a:p>
            <a:r>
              <a:rPr lang="en-AU" sz="2000" dirty="0" smtClean="0"/>
              <a:t>It is a user interface that allows the user to interact with electronic devices through graphics/images.</a:t>
            </a:r>
            <a:endParaRPr lang="en-A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499992" y="2267290"/>
            <a:ext cx="4562916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2800" dirty="0" smtClean="0"/>
              <a:t>IDENTIFICATION level of detail</a:t>
            </a:r>
            <a:endParaRPr lang="en-AU" sz="2800" dirty="0"/>
          </a:p>
        </p:txBody>
      </p:sp>
      <p:sp>
        <p:nvSpPr>
          <p:cNvPr id="6" name="Right Brace 5"/>
          <p:cNvSpPr/>
          <p:nvPr/>
        </p:nvSpPr>
        <p:spPr>
          <a:xfrm>
            <a:off x="3923928" y="1628800"/>
            <a:ext cx="504056" cy="1800200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/>
          <p:cNvSpPr txBox="1"/>
          <p:nvPr/>
        </p:nvSpPr>
        <p:spPr>
          <a:xfrm>
            <a:off x="539552" y="3861048"/>
            <a:ext cx="81369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AU" sz="2800" dirty="0" smtClean="0"/>
              <a:t>Users can interact with the GUI by directly manipulating the GUI elements.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AU" sz="2800" dirty="0" smtClean="0"/>
              <a:t>Use of a GUI makes a computer available to a wider range of users than the alternative text-based command driven systems.</a:t>
            </a:r>
            <a:endParaRPr lang="en-AU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2291597" y="6107817"/>
            <a:ext cx="4272773" cy="52322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AU" dirty="0"/>
              <a:t>EXPLANATION level of detail</a:t>
            </a:r>
          </a:p>
        </p:txBody>
      </p:sp>
    </p:spTree>
    <p:extLst>
      <p:ext uri="{BB962C8B-B14F-4D97-AF65-F5344CB8AC3E}">
        <p14:creationId xmlns:p14="http://schemas.microsoft.com/office/powerpoint/2010/main" val="222498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Question: What is a GUI?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AU" sz="2000" dirty="0" smtClean="0"/>
              <a:t>GUI stands for graphical user interface.</a:t>
            </a:r>
          </a:p>
          <a:p>
            <a:r>
              <a:rPr lang="en-AU" sz="2000" dirty="0" smtClean="0"/>
              <a:t>It is a user interface that allows the user to interact with electronic devices through graphics/images.</a:t>
            </a:r>
          </a:p>
          <a:p>
            <a:pPr marL="285750" indent="-285750"/>
            <a:r>
              <a:rPr lang="en-AU" sz="2000" dirty="0" smtClean="0"/>
              <a:t>Users can interact with the GUI by directly manipulating the GUI elements.</a:t>
            </a:r>
          </a:p>
          <a:p>
            <a:pPr marL="285750" indent="-285750"/>
            <a:r>
              <a:rPr lang="en-AU" sz="2000" dirty="0" smtClean="0"/>
              <a:t>Use of a GUI make a computer available to a wider range of users than the alternative text-based command driven systems.</a:t>
            </a:r>
          </a:p>
          <a:p>
            <a:endParaRPr lang="en-A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499992" y="2267290"/>
            <a:ext cx="4562916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2800" dirty="0" smtClean="0"/>
              <a:t>IDENTIFICATION level of detail</a:t>
            </a:r>
            <a:endParaRPr lang="en-AU" sz="2800" dirty="0"/>
          </a:p>
        </p:txBody>
      </p:sp>
      <p:sp>
        <p:nvSpPr>
          <p:cNvPr id="6" name="Right Brace 5"/>
          <p:cNvSpPr/>
          <p:nvPr/>
        </p:nvSpPr>
        <p:spPr>
          <a:xfrm>
            <a:off x="3923928" y="1628800"/>
            <a:ext cx="504056" cy="1800200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/>
          <p:cNvSpPr txBox="1"/>
          <p:nvPr/>
        </p:nvSpPr>
        <p:spPr>
          <a:xfrm>
            <a:off x="4788024" y="4384268"/>
            <a:ext cx="4272773" cy="52322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AU" dirty="0"/>
              <a:t>EXPLANATION level of detail</a:t>
            </a:r>
          </a:p>
        </p:txBody>
      </p:sp>
      <p:sp>
        <p:nvSpPr>
          <p:cNvPr id="5" name="Right Brace 4"/>
          <p:cNvSpPr/>
          <p:nvPr/>
        </p:nvSpPr>
        <p:spPr>
          <a:xfrm>
            <a:off x="4211960" y="3573016"/>
            <a:ext cx="484054" cy="2088232"/>
          </a:xfrm>
          <a:prstGeom prst="righ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1" name="Group 20"/>
          <p:cNvGrpSpPr/>
          <p:nvPr/>
        </p:nvGrpSpPr>
        <p:grpSpPr>
          <a:xfrm>
            <a:off x="5104109" y="2790510"/>
            <a:ext cx="1677341" cy="606645"/>
            <a:chOff x="5104109" y="2790510"/>
            <a:chExt cx="1677341" cy="606645"/>
          </a:xfrm>
        </p:grpSpPr>
        <p:sp>
          <p:nvSpPr>
            <p:cNvPr id="7" name="TextBox 6"/>
            <p:cNvSpPr txBox="1"/>
            <p:nvPr/>
          </p:nvSpPr>
          <p:spPr>
            <a:xfrm>
              <a:off x="5104109" y="3027823"/>
              <a:ext cx="868764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AU" dirty="0" smtClean="0"/>
                <a:t>WHAT?</a:t>
              </a:r>
              <a:endParaRPr lang="en-AU" dirty="0"/>
            </a:p>
          </p:txBody>
        </p:sp>
        <p:cxnSp>
          <p:nvCxnSpPr>
            <p:cNvPr id="13" name="Straight Arrow Connector 12"/>
            <p:cNvCxnSpPr>
              <a:stCxn id="7" idx="3"/>
            </p:cNvCxnSpPr>
            <p:nvPr/>
          </p:nvCxnSpPr>
          <p:spPr>
            <a:xfrm flipV="1">
              <a:off x="5972873" y="2790510"/>
              <a:ext cx="808577" cy="42197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678836" y="3629362"/>
            <a:ext cx="791307" cy="754906"/>
            <a:chOff x="6678836" y="3629362"/>
            <a:chExt cx="791307" cy="754906"/>
          </a:xfrm>
        </p:grpSpPr>
        <p:sp>
          <p:nvSpPr>
            <p:cNvPr id="10" name="TextBox 9"/>
            <p:cNvSpPr txBox="1"/>
            <p:nvPr/>
          </p:nvSpPr>
          <p:spPr>
            <a:xfrm>
              <a:off x="6678836" y="3629362"/>
              <a:ext cx="791307" cy="36933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AU" dirty="0" smtClean="0"/>
                <a:t>HOW?</a:t>
              </a:r>
              <a:endParaRPr lang="en-AU" dirty="0"/>
            </a:p>
          </p:txBody>
        </p:sp>
        <p:cxnSp>
          <p:nvCxnSpPr>
            <p:cNvPr id="15" name="Straight Arrow Connector 14"/>
            <p:cNvCxnSpPr>
              <a:stCxn id="10" idx="2"/>
              <a:endCxn id="9" idx="0"/>
            </p:cNvCxnSpPr>
            <p:nvPr/>
          </p:nvCxnSpPr>
          <p:spPr>
            <a:xfrm flipH="1">
              <a:off x="6924411" y="3998694"/>
              <a:ext cx="150079" cy="38557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470143" y="3811391"/>
            <a:ext cx="1239965" cy="572877"/>
            <a:chOff x="7470143" y="3811391"/>
            <a:chExt cx="1239965" cy="572877"/>
          </a:xfrm>
        </p:grpSpPr>
        <p:sp>
          <p:nvSpPr>
            <p:cNvPr id="11" name="TextBox 10"/>
            <p:cNvSpPr txBox="1"/>
            <p:nvPr/>
          </p:nvSpPr>
          <p:spPr>
            <a:xfrm>
              <a:off x="7956376" y="3811391"/>
              <a:ext cx="753732" cy="36933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AU" dirty="0" smtClean="0"/>
                <a:t>WHY?</a:t>
              </a:r>
              <a:endParaRPr lang="en-AU" dirty="0"/>
            </a:p>
          </p:txBody>
        </p:sp>
        <p:cxnSp>
          <p:nvCxnSpPr>
            <p:cNvPr id="17" name="Straight Arrow Connector 16"/>
            <p:cNvCxnSpPr>
              <a:stCxn id="11" idx="1"/>
            </p:cNvCxnSpPr>
            <p:nvPr/>
          </p:nvCxnSpPr>
          <p:spPr>
            <a:xfrm flipH="1">
              <a:off x="7470143" y="3996057"/>
              <a:ext cx="486233" cy="38821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1925576" y="6021288"/>
            <a:ext cx="5540876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2800" dirty="0" smtClean="0"/>
              <a:t>Next step: EVALUATIVE level of detail</a:t>
            </a:r>
            <a:endParaRPr lang="en-AU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4626116" y="5376461"/>
            <a:ext cx="443679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AU" dirty="0" smtClean="0"/>
              <a:t>Demonstrates a sound level of understanding</a:t>
            </a:r>
            <a:endParaRPr lang="en-AU" dirty="0"/>
          </a:p>
        </p:txBody>
      </p:sp>
      <p:grpSp>
        <p:nvGrpSpPr>
          <p:cNvPr id="24" name="Group 23"/>
          <p:cNvGrpSpPr/>
          <p:nvPr/>
        </p:nvGrpSpPr>
        <p:grpSpPr>
          <a:xfrm>
            <a:off x="7147574" y="1275783"/>
            <a:ext cx="1273052" cy="991507"/>
            <a:chOff x="5104109" y="3027823"/>
            <a:chExt cx="1273052" cy="991507"/>
          </a:xfrm>
        </p:grpSpPr>
        <p:sp>
          <p:nvSpPr>
            <p:cNvPr id="25" name="TextBox 24"/>
            <p:cNvSpPr txBox="1"/>
            <p:nvPr/>
          </p:nvSpPr>
          <p:spPr>
            <a:xfrm>
              <a:off x="5104109" y="3027823"/>
              <a:ext cx="902811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AU" dirty="0" smtClean="0"/>
                <a:t>WHEN?</a:t>
              </a:r>
              <a:endParaRPr lang="en-AU" dirty="0"/>
            </a:p>
          </p:txBody>
        </p:sp>
        <p:cxnSp>
          <p:nvCxnSpPr>
            <p:cNvPr id="26" name="Straight Arrow Connector 25"/>
            <p:cNvCxnSpPr>
              <a:stCxn id="25" idx="3"/>
            </p:cNvCxnSpPr>
            <p:nvPr/>
          </p:nvCxnSpPr>
          <p:spPr>
            <a:xfrm>
              <a:off x="6006920" y="3212489"/>
              <a:ext cx="370241" cy="80684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750864" y="1434065"/>
            <a:ext cx="1273052" cy="833225"/>
            <a:chOff x="5104109" y="3027823"/>
            <a:chExt cx="1273052" cy="833225"/>
          </a:xfrm>
        </p:grpSpPr>
        <p:sp>
          <p:nvSpPr>
            <p:cNvPr id="28" name="TextBox 27"/>
            <p:cNvSpPr txBox="1"/>
            <p:nvPr/>
          </p:nvSpPr>
          <p:spPr>
            <a:xfrm>
              <a:off x="5104109" y="3027823"/>
              <a:ext cx="793807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AU" dirty="0" smtClean="0"/>
                <a:t>WHO?</a:t>
              </a:r>
              <a:endParaRPr lang="en-AU" dirty="0"/>
            </a:p>
          </p:txBody>
        </p:sp>
        <p:cxnSp>
          <p:nvCxnSpPr>
            <p:cNvPr id="29" name="Straight Arrow Connector 28"/>
            <p:cNvCxnSpPr>
              <a:stCxn id="28" idx="3"/>
            </p:cNvCxnSpPr>
            <p:nvPr/>
          </p:nvCxnSpPr>
          <p:spPr>
            <a:xfrm>
              <a:off x="5897916" y="3212489"/>
              <a:ext cx="479245" cy="64855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261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Question: What is a GUI?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AU" sz="1800" dirty="0" smtClean="0"/>
              <a:t>GUI stands for graphical user interface.</a:t>
            </a:r>
          </a:p>
          <a:p>
            <a:r>
              <a:rPr lang="en-AU" sz="1800" dirty="0" smtClean="0"/>
              <a:t>It is a user interface that allows the user to interact with electronic devices through graphics/images.</a:t>
            </a:r>
          </a:p>
          <a:p>
            <a:pPr marL="285750" indent="-285750"/>
            <a:r>
              <a:rPr lang="en-AU" sz="1800" dirty="0" smtClean="0"/>
              <a:t>Users can interact with the GUI by directly manipulating the GUI elements.</a:t>
            </a:r>
          </a:p>
          <a:p>
            <a:pPr marL="285750" indent="-285750"/>
            <a:r>
              <a:rPr lang="en-AU" sz="1800" dirty="0" smtClean="0"/>
              <a:t>Use of a GUI make a computer available to a wider range of users than the alternative text-based command driven systems.</a:t>
            </a:r>
          </a:p>
          <a:p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Good GUI design is essential as it increases application usability which can enhance the users experience and capability in using the application.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1358345" y="5327630"/>
            <a:ext cx="3979038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2800" dirty="0" smtClean="0"/>
              <a:t>EVALUATIVE level of detail</a:t>
            </a:r>
            <a:endParaRPr lang="en-AU" sz="28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3347864" y="1988840"/>
            <a:ext cx="4536504" cy="432048"/>
            <a:chOff x="3347864" y="1988840"/>
            <a:chExt cx="4536504" cy="432048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076056" y="1988840"/>
              <a:ext cx="2808312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076056" y="2420888"/>
              <a:ext cx="1296144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347864" y="2051556"/>
              <a:ext cx="1167051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AU" dirty="0" smtClean="0"/>
                <a:t>evaluation</a:t>
              </a:r>
              <a:endParaRPr lang="en-AU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291726" y="2420888"/>
            <a:ext cx="5168706" cy="2160240"/>
            <a:chOff x="3291726" y="2420888"/>
            <a:chExt cx="5168706" cy="2160240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6876256" y="2420888"/>
              <a:ext cx="1584176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076056" y="2852936"/>
              <a:ext cx="2808312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076056" y="3284984"/>
              <a:ext cx="3384376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076056" y="3717032"/>
              <a:ext cx="3168352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5076056" y="4149080"/>
              <a:ext cx="3168352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5076056" y="4581128"/>
              <a:ext cx="1602774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3291726" y="3244334"/>
              <a:ext cx="1279325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AU" dirty="0" smtClean="0"/>
                <a:t>justification</a:t>
              </a:r>
              <a:endParaRPr lang="en-AU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991970" y="6156012"/>
            <a:ext cx="488428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AU" dirty="0" smtClean="0"/>
              <a:t>Demonstrates a competent level of understanding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57038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Question: What is a GUI?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AU" sz="1800" dirty="0" smtClean="0"/>
              <a:t>GUI stands for graphical user interface.</a:t>
            </a:r>
          </a:p>
          <a:p>
            <a:r>
              <a:rPr lang="en-AU" sz="1800" dirty="0" smtClean="0"/>
              <a:t>It is a user interface that allows the user to interact with electronic devices through graphics/images.</a:t>
            </a:r>
          </a:p>
          <a:p>
            <a:pPr marL="285750" indent="-285750"/>
            <a:r>
              <a:rPr lang="en-AU" sz="1800" dirty="0" smtClean="0"/>
              <a:t>Users can interact with the GUI by directly manipulating the GUI elements.</a:t>
            </a:r>
          </a:p>
          <a:p>
            <a:pPr marL="285750" indent="-285750"/>
            <a:r>
              <a:rPr lang="en-AU" sz="1800" dirty="0" smtClean="0"/>
              <a:t>Use of a GUI make a computer available to a wider range of users than the alternative text-based command driven systems.</a:t>
            </a:r>
          </a:p>
          <a:p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AU" sz="1800" dirty="0"/>
              <a:t>Good GUI design is essential as it increases application usability which can enhance the users experience and capability in using the application.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5517232"/>
            <a:ext cx="4146135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2800" dirty="0" smtClean="0"/>
              <a:t>APPLICATION level of detail</a:t>
            </a:r>
            <a:endParaRPr lang="en-AU" sz="28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4469663" y="4612486"/>
            <a:ext cx="3803043" cy="1166356"/>
            <a:chOff x="4469663" y="4612486"/>
            <a:chExt cx="3803043" cy="1166356"/>
          </a:xfrm>
        </p:grpSpPr>
        <p:cxnSp>
          <p:nvCxnSpPr>
            <p:cNvPr id="12" name="Straight Arrow Connector 11"/>
            <p:cNvCxnSpPr>
              <a:stCxn id="6" idx="3"/>
              <a:endCxn id="14" idx="1"/>
            </p:cNvCxnSpPr>
            <p:nvPr/>
          </p:nvCxnSpPr>
          <p:spPr>
            <a:xfrm flipV="1">
              <a:off x="4469663" y="4797152"/>
              <a:ext cx="1526073" cy="98169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995736" y="4612486"/>
              <a:ext cx="2276970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AU" dirty="0" smtClean="0"/>
                <a:t>Expand with examples</a:t>
              </a:r>
              <a:endParaRPr lang="en-AU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469663" y="5517232"/>
            <a:ext cx="3747201" cy="369332"/>
            <a:chOff x="4469663" y="5517232"/>
            <a:chExt cx="3747201" cy="369332"/>
          </a:xfrm>
        </p:grpSpPr>
        <p:sp>
          <p:nvSpPr>
            <p:cNvPr id="16" name="TextBox 15"/>
            <p:cNvSpPr txBox="1"/>
            <p:nvPr/>
          </p:nvSpPr>
          <p:spPr>
            <a:xfrm>
              <a:off x="5868144" y="5517232"/>
              <a:ext cx="2348720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AU" dirty="0" smtClean="0"/>
                <a:t>Expand with a scenario</a:t>
              </a:r>
              <a:endParaRPr lang="en-AU" dirty="0"/>
            </a:p>
          </p:txBody>
        </p:sp>
        <p:cxnSp>
          <p:nvCxnSpPr>
            <p:cNvPr id="28" name="Straight Arrow Connector 27"/>
            <p:cNvCxnSpPr>
              <a:stCxn id="6" idx="3"/>
              <a:endCxn id="16" idx="1"/>
            </p:cNvCxnSpPr>
            <p:nvPr/>
          </p:nvCxnSpPr>
          <p:spPr>
            <a:xfrm flipV="1">
              <a:off x="4469663" y="5701898"/>
              <a:ext cx="1398481" cy="7694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4469663" y="5778842"/>
            <a:ext cx="4362684" cy="931168"/>
            <a:chOff x="4469663" y="5778842"/>
            <a:chExt cx="4362684" cy="931168"/>
          </a:xfrm>
        </p:grpSpPr>
        <p:sp>
          <p:nvSpPr>
            <p:cNvPr id="18" name="TextBox 17"/>
            <p:cNvSpPr txBox="1"/>
            <p:nvPr/>
          </p:nvSpPr>
          <p:spPr>
            <a:xfrm>
              <a:off x="5436096" y="6340678"/>
              <a:ext cx="3396251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AU" dirty="0" smtClean="0"/>
                <a:t>Expand with a metaphor or simile</a:t>
              </a:r>
              <a:endParaRPr lang="en-AU" dirty="0"/>
            </a:p>
          </p:txBody>
        </p:sp>
        <p:cxnSp>
          <p:nvCxnSpPr>
            <p:cNvPr id="31" name="Straight Arrow Connector 30"/>
            <p:cNvCxnSpPr>
              <a:endCxn id="18" idx="1"/>
            </p:cNvCxnSpPr>
            <p:nvPr/>
          </p:nvCxnSpPr>
          <p:spPr>
            <a:xfrm>
              <a:off x="4469663" y="5778842"/>
              <a:ext cx="966433" cy="74650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1315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Question: What is a GUI?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4" y="1268760"/>
            <a:ext cx="4038600" cy="4525963"/>
          </a:xfrm>
        </p:spPr>
        <p:txBody>
          <a:bodyPr>
            <a:noAutofit/>
          </a:bodyPr>
          <a:lstStyle/>
          <a:p>
            <a:r>
              <a:rPr lang="en-AU" sz="2000" dirty="0" smtClean="0"/>
              <a:t>GUI stands for graphical user interface.</a:t>
            </a:r>
          </a:p>
          <a:p>
            <a:r>
              <a:rPr lang="en-AU" sz="2000" dirty="0" smtClean="0"/>
              <a:t>It is a user interface that allows the user to interact with electronic devices through graphics/images. </a:t>
            </a:r>
            <a:r>
              <a:rPr lang="en-AU" sz="2000" b="1" dirty="0" smtClean="0">
                <a:solidFill>
                  <a:schemeClr val="accent6">
                    <a:lumMod val="75000"/>
                  </a:schemeClr>
                </a:solidFill>
              </a:rPr>
              <a:t>Such as radio buttons and drop down menus.</a:t>
            </a:r>
          </a:p>
          <a:p>
            <a:pPr marL="285750" indent="-285750"/>
            <a:r>
              <a:rPr lang="en-AU" sz="2000" dirty="0" smtClean="0"/>
              <a:t>Users can interact with the GUI by directly manipulating the GUI elements. For example, </a:t>
            </a:r>
            <a:r>
              <a:rPr lang="en-AU" sz="2000" b="1" dirty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en-AU" sz="2000" b="1" dirty="0" smtClean="0">
                <a:solidFill>
                  <a:schemeClr val="accent6">
                    <a:lumMod val="75000"/>
                  </a:schemeClr>
                </a:solidFill>
              </a:rPr>
              <a:t>hen a user drags down a volume slide on the screen, it physically turns down the volume and graphically represents the action and final level of the volume.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1960" y="1196752"/>
            <a:ext cx="4752528" cy="4525963"/>
          </a:xfrm>
        </p:spPr>
        <p:txBody>
          <a:bodyPr vert="horz" lIns="91440" tIns="45720" rIns="91440" bIns="45720" rtlCol="0">
            <a:noAutofit/>
          </a:bodyPr>
          <a:lstStyle/>
          <a:p>
            <a:pPr marL="285750" indent="-285750"/>
            <a:r>
              <a:rPr lang="en-AU" sz="2000" dirty="0" smtClean="0"/>
              <a:t>Use of a GUI makes a computer available to a wider range of users than the alternative text-based command driven systems. </a:t>
            </a:r>
            <a:r>
              <a:rPr lang="en-AU" sz="2000" b="1" dirty="0" smtClean="0">
                <a:solidFill>
                  <a:schemeClr val="accent6">
                    <a:lumMod val="75000"/>
                  </a:schemeClr>
                </a:solidFill>
              </a:rPr>
              <a:t>Prior to Windows 95, use of the command prompt was still required </a:t>
            </a:r>
            <a:r>
              <a:rPr lang="en-AU" sz="2000" b="1" dirty="0" smtClean="0">
                <a:solidFill>
                  <a:schemeClr val="accent6">
                    <a:lumMod val="75000"/>
                  </a:schemeClr>
                </a:solidFill>
              </a:rPr>
              <a:t>when using a PC. Post Windows 95 there was an explosion in the number of people using computers at home.</a:t>
            </a:r>
          </a:p>
          <a:p>
            <a:r>
              <a:rPr lang="en-AU" sz="2000" dirty="0" smtClean="0"/>
              <a:t>Good </a:t>
            </a:r>
            <a:r>
              <a:rPr lang="en-AU" sz="2000" dirty="0"/>
              <a:t>GUI design is essential as it increases application usability which can enhance the users experience and capability in using the application</a:t>
            </a:r>
            <a:r>
              <a:rPr lang="en-AU" sz="2000" dirty="0" smtClean="0"/>
              <a:t>. </a:t>
            </a:r>
            <a:r>
              <a:rPr lang="en-AU" sz="2000" b="1" dirty="0" smtClean="0">
                <a:solidFill>
                  <a:schemeClr val="accent6">
                    <a:lumMod val="75000"/>
                  </a:schemeClr>
                </a:solidFill>
              </a:rPr>
              <a:t>Making icons and other GUI elements work for touch enabled devices is what has made the iPhone and </a:t>
            </a:r>
            <a:r>
              <a:rPr lang="en-AU" sz="2000" b="1" dirty="0" err="1" smtClean="0">
                <a:solidFill>
                  <a:schemeClr val="accent6">
                    <a:lumMod val="75000"/>
                  </a:schemeClr>
                </a:solidFill>
              </a:rPr>
              <a:t>iPad</a:t>
            </a:r>
            <a:r>
              <a:rPr lang="en-AU" sz="2000" b="1" dirty="0" smtClean="0">
                <a:solidFill>
                  <a:schemeClr val="accent6">
                    <a:lumMod val="75000"/>
                  </a:schemeClr>
                </a:solidFill>
              </a:rPr>
              <a:t> an early leader in the field of tablet computing.</a:t>
            </a:r>
            <a:endParaRPr lang="en-AU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4548471" y="6363679"/>
            <a:ext cx="3891475" cy="369332"/>
            <a:chOff x="4469663" y="5594176"/>
            <a:chExt cx="3891475" cy="369332"/>
          </a:xfrm>
        </p:grpSpPr>
        <p:cxnSp>
          <p:nvCxnSpPr>
            <p:cNvPr id="12" name="Straight Arrow Connector 11"/>
            <p:cNvCxnSpPr>
              <a:endCxn id="14" idx="1"/>
            </p:cNvCxnSpPr>
            <p:nvPr/>
          </p:nvCxnSpPr>
          <p:spPr>
            <a:xfrm>
              <a:off x="4469663" y="5778842"/>
              <a:ext cx="161450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084168" y="5594176"/>
              <a:ext cx="2276970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AU" dirty="0" smtClean="0"/>
                <a:t>Expand with examples</a:t>
              </a:r>
              <a:endParaRPr lang="en-AU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444323" y="6225446"/>
            <a:ext cx="4146135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2800" dirty="0" smtClean="0"/>
              <a:t>APPLICATION level of detail</a:t>
            </a:r>
            <a:endParaRPr lang="en-AU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2133770" y="3330570"/>
            <a:ext cx="4913376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2800" dirty="0" smtClean="0"/>
              <a:t>EXTENSIVE level of detail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298694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Question: What is a GUI?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4" y="1268760"/>
            <a:ext cx="4038600" cy="4525963"/>
          </a:xfrm>
        </p:spPr>
        <p:txBody>
          <a:bodyPr>
            <a:noAutofit/>
          </a:bodyPr>
          <a:lstStyle/>
          <a:p>
            <a:r>
              <a:rPr lang="en-AU" sz="2000" dirty="0" smtClean="0"/>
              <a:t>GUI stands for graphical user interface.</a:t>
            </a:r>
          </a:p>
          <a:p>
            <a:r>
              <a:rPr lang="en-AU" sz="2000" dirty="0" smtClean="0"/>
              <a:t>It is a user interface that allows the user to interact with electronic devices through graphics/images. </a:t>
            </a:r>
            <a:r>
              <a:rPr lang="en-AU" sz="2000" b="1" dirty="0" smtClean="0">
                <a:solidFill>
                  <a:schemeClr val="accent6">
                    <a:lumMod val="75000"/>
                  </a:schemeClr>
                </a:solidFill>
              </a:rPr>
              <a:t>Such as radio buttons and drop down menus.</a:t>
            </a:r>
          </a:p>
          <a:p>
            <a:pPr marL="285750" indent="-285750"/>
            <a:r>
              <a:rPr lang="en-AU" sz="2000" dirty="0" smtClean="0"/>
              <a:t>Users can interact with the GUI by directly manipulating the GUI elements. For example, </a:t>
            </a:r>
            <a:r>
              <a:rPr lang="en-AU" sz="2000" b="1" dirty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en-AU" sz="2000" b="1" dirty="0" smtClean="0">
                <a:solidFill>
                  <a:schemeClr val="accent6">
                    <a:lumMod val="75000"/>
                  </a:schemeClr>
                </a:solidFill>
              </a:rPr>
              <a:t>hen a user drags down a volume slide on the screen, it physically turns down the volume and graphically represents the action and final level of the volume.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1960" y="1196752"/>
            <a:ext cx="4752528" cy="4525963"/>
          </a:xfrm>
        </p:spPr>
        <p:txBody>
          <a:bodyPr vert="horz" lIns="91440" tIns="45720" rIns="91440" bIns="45720" rtlCol="0">
            <a:noAutofit/>
          </a:bodyPr>
          <a:lstStyle/>
          <a:p>
            <a:pPr marL="285750" indent="-285750"/>
            <a:r>
              <a:rPr lang="en-AU" sz="2000" dirty="0" smtClean="0"/>
              <a:t>Use of a GUI makes a computer available to a wider range of users than the alternative text-based command driven systems. </a:t>
            </a:r>
            <a:r>
              <a:rPr lang="en-AU" sz="2000" b="1" dirty="0" smtClean="0">
                <a:solidFill>
                  <a:schemeClr val="accent6">
                    <a:lumMod val="75000"/>
                  </a:schemeClr>
                </a:solidFill>
              </a:rPr>
              <a:t>Prior to Windows 95, use of the command prompt was still required </a:t>
            </a:r>
            <a:r>
              <a:rPr lang="en-AU" sz="2000" b="1" dirty="0" smtClean="0">
                <a:solidFill>
                  <a:schemeClr val="accent6">
                    <a:lumMod val="75000"/>
                  </a:schemeClr>
                </a:solidFill>
              </a:rPr>
              <a:t>when using a PC. Post Windows 95 there was an explosion in the number of people using computers at home.</a:t>
            </a:r>
          </a:p>
          <a:p>
            <a:r>
              <a:rPr lang="en-AU" sz="2000" dirty="0" smtClean="0"/>
              <a:t>Good </a:t>
            </a:r>
            <a:r>
              <a:rPr lang="en-AU" sz="2000" dirty="0"/>
              <a:t>GUI design is essential as it increases application usability which can enhance the users experience and capability in using the application</a:t>
            </a:r>
            <a:r>
              <a:rPr lang="en-AU" sz="2000" dirty="0" smtClean="0"/>
              <a:t>. </a:t>
            </a:r>
            <a:r>
              <a:rPr lang="en-AU" sz="2000" b="1" dirty="0" smtClean="0">
                <a:solidFill>
                  <a:schemeClr val="accent6">
                    <a:lumMod val="75000"/>
                  </a:schemeClr>
                </a:solidFill>
              </a:rPr>
              <a:t>Making icons and other GUI elements work for touch enabled devices is what has made the iPhone and </a:t>
            </a:r>
            <a:r>
              <a:rPr lang="en-AU" sz="2000" b="1" dirty="0" err="1" smtClean="0">
                <a:solidFill>
                  <a:schemeClr val="accent6">
                    <a:lumMod val="75000"/>
                  </a:schemeClr>
                </a:solidFill>
              </a:rPr>
              <a:t>iPad</a:t>
            </a:r>
            <a:r>
              <a:rPr lang="en-AU" sz="2000" b="1" dirty="0" smtClean="0">
                <a:solidFill>
                  <a:schemeClr val="accent6">
                    <a:lumMod val="75000"/>
                  </a:schemeClr>
                </a:solidFill>
              </a:rPr>
              <a:t> an early leader in the field of tablet computing.</a:t>
            </a:r>
            <a:endParaRPr lang="en-AU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7704" y="6165304"/>
            <a:ext cx="4922245" cy="58477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You must provide references</a:t>
            </a:r>
            <a:endParaRPr lang="en-AU" sz="32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/>
              <p14:cNvContentPartPr/>
              <p14:nvPr/>
            </p14:nvContentPartPr>
            <p14:xfrm>
              <a:off x="419760" y="1405800"/>
              <a:ext cx="8435880" cy="477540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0400" y="1396440"/>
                <a:ext cx="8454600" cy="479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014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851</Words>
  <Application>Microsoft Office PowerPoint</Application>
  <PresentationFormat>On-screen Show (4:3)</PresentationFormat>
  <Paragraphs>71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How do you increase your level of detail?</vt:lpstr>
      <vt:lpstr>Question: What is a GUI?</vt:lpstr>
      <vt:lpstr>Question: What is a GUI?</vt:lpstr>
      <vt:lpstr>Question: What is a GUI?</vt:lpstr>
      <vt:lpstr>Question: What is a GUI?</vt:lpstr>
      <vt:lpstr>Question: What is a GUI?</vt:lpstr>
      <vt:lpstr>Question: What is a GUI?</vt:lpstr>
      <vt:lpstr>Question: What is a GUI?</vt:lpstr>
    </vt:vector>
  </TitlesOfParts>
  <Company>St Joseph's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 you increase your level of detail?</dc:title>
  <dc:creator>Clark, T</dc:creator>
  <cp:lastModifiedBy>Clark, T</cp:lastModifiedBy>
  <cp:revision>9</cp:revision>
  <dcterms:created xsi:type="dcterms:W3CDTF">2014-03-05T04:03:37Z</dcterms:created>
  <dcterms:modified xsi:type="dcterms:W3CDTF">2014-03-05T08:25:24Z</dcterms:modified>
</cp:coreProperties>
</file>