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71" r:id="rId3"/>
    <p:sldId id="273" r:id="rId4"/>
    <p:sldId id="272" r:id="rId5"/>
    <p:sldId id="281" r:id="rId6"/>
    <p:sldId id="274" r:id="rId7"/>
    <p:sldId id="275" r:id="rId8"/>
    <p:sldId id="276" r:id="rId9"/>
    <p:sldId id="277" r:id="rId10"/>
    <p:sldId id="270" r:id="rId11"/>
    <p:sldId id="278" r:id="rId12"/>
    <p:sldId id="282" r:id="rId13"/>
    <p:sldId id="268" r:id="rId14"/>
    <p:sldId id="280" r:id="rId15"/>
    <p:sldId id="279" r:id="rId16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2" autoAdjust="0"/>
    <p:restoredTop sz="94660"/>
  </p:normalViewPr>
  <p:slideViewPr>
    <p:cSldViewPr>
      <p:cViewPr>
        <p:scale>
          <a:sx n="90" d="100"/>
          <a:sy n="90" d="100"/>
        </p:scale>
        <p:origin x="-93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DE8E979-C0AA-4DA6-B12C-D87E6C3FFFC3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0F00750-FA65-4393-B697-3B483BAAEAC0}" type="slidenum">
              <a:rPr lang="en-AU" smtClean="0"/>
              <a:t>‹#›</a:t>
            </a:fld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E979-C0AA-4DA6-B12C-D87E6C3FFFC3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750-FA65-4393-B697-3B483BAAEAC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E979-C0AA-4DA6-B12C-D87E6C3FFFC3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750-FA65-4393-B697-3B483BAAEAC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E979-C0AA-4DA6-B12C-D87E6C3FFFC3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750-FA65-4393-B697-3B483BAAEAC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E979-C0AA-4DA6-B12C-D87E6C3FFFC3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750-FA65-4393-B697-3B483BAAEAC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E979-C0AA-4DA6-B12C-D87E6C3FFFC3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750-FA65-4393-B697-3B483BAAEAC0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E979-C0AA-4DA6-B12C-D87E6C3FFFC3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750-FA65-4393-B697-3B483BAAEAC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E979-C0AA-4DA6-B12C-D87E6C3FFFC3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750-FA65-4393-B697-3B483BAAEAC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E979-C0AA-4DA6-B12C-D87E6C3FFFC3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750-FA65-4393-B697-3B483BAAEAC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E979-C0AA-4DA6-B12C-D87E6C3FFFC3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750-FA65-4393-B697-3B483BAAEAC0}" type="slidenum">
              <a:rPr lang="en-AU" smtClean="0"/>
              <a:t>‹#›</a:t>
            </a:fld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E979-C0AA-4DA6-B12C-D87E6C3FFFC3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750-FA65-4393-B697-3B483BAAEAC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DE8E979-C0AA-4DA6-B12C-D87E6C3FFFC3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0F00750-FA65-4393-B697-3B483BAAEAC0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3429000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 smtClean="0">
                <a:solidFill>
                  <a:schemeClr val="accent2"/>
                </a:solidFill>
              </a:rPr>
              <a:t>EXPERIMENT REPORT</a:t>
            </a:r>
            <a:endParaRPr lang="en-AU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024744" cy="782920"/>
          </a:xfrm>
        </p:spPr>
        <p:txBody>
          <a:bodyPr>
            <a:normAutofit/>
          </a:bodyPr>
          <a:lstStyle/>
          <a:p>
            <a:r>
              <a:rPr lang="en-AU" dirty="0"/>
              <a:t>Observations /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848872" cy="4824536"/>
          </a:xfrm>
        </p:spPr>
        <p:txBody>
          <a:bodyPr>
            <a:normAutofit fontScale="92500" lnSpcReduction="10000"/>
          </a:bodyPr>
          <a:lstStyle/>
          <a:p>
            <a:r>
              <a:rPr lang="en-AU" sz="2600" dirty="0"/>
              <a:t>State all the relevant/meaningful </a:t>
            </a:r>
            <a:r>
              <a:rPr lang="en-AU" sz="26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observations</a:t>
            </a:r>
            <a:r>
              <a:rPr lang="en-AU" sz="2600" dirty="0"/>
              <a:t> you have recorded</a:t>
            </a:r>
            <a:r>
              <a:rPr lang="en-AU" sz="2600" dirty="0" smtClean="0"/>
              <a:t>.</a:t>
            </a:r>
          </a:p>
          <a:p>
            <a:endParaRPr lang="en-AU" sz="900" dirty="0"/>
          </a:p>
          <a:p>
            <a:r>
              <a:rPr lang="en-AU" sz="2600" dirty="0" smtClean="0"/>
              <a:t>When possible, present </a:t>
            </a:r>
            <a:r>
              <a:rPr lang="en-AU" sz="2600" dirty="0"/>
              <a:t>your results in the form of a </a:t>
            </a:r>
            <a:r>
              <a:rPr lang="en-AU" sz="26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n-AU" sz="2600" dirty="0" smtClean="0"/>
              <a:t>. </a:t>
            </a:r>
          </a:p>
          <a:p>
            <a:pPr lvl="2"/>
            <a:r>
              <a:rPr lang="en-AU" sz="2200" dirty="0" smtClean="0"/>
              <a:t>Units in headings</a:t>
            </a:r>
          </a:p>
          <a:p>
            <a:pPr lvl="2"/>
            <a:r>
              <a:rPr lang="en-AU" sz="2200" dirty="0" smtClean="0"/>
              <a:t>Consistent precision (e.g. if you have 1.9 V in the table, then you should also write 3.0 V and not 3 V).</a:t>
            </a:r>
          </a:p>
          <a:p>
            <a:pPr lvl="2"/>
            <a:r>
              <a:rPr lang="en-AU" sz="2200" dirty="0" smtClean="0"/>
              <a:t>Precision cannot be gained through calculations (e.g. when calculating an average): precision is determined by the precision of your measuring device (e.g. stopwatch, meter ruler, pH-meter…)</a:t>
            </a:r>
          </a:p>
          <a:p>
            <a:pPr marL="68580" indent="0">
              <a:buNone/>
            </a:pPr>
            <a:endParaRPr lang="en-AU" sz="900" dirty="0" smtClean="0"/>
          </a:p>
          <a:p>
            <a:r>
              <a:rPr lang="en-AU" sz="2600" dirty="0" smtClean="0"/>
              <a:t>If any </a:t>
            </a:r>
            <a:r>
              <a:rPr lang="en-AU" sz="26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calculations</a:t>
            </a:r>
            <a:r>
              <a:rPr lang="en-AU" sz="2600" dirty="0" smtClean="0"/>
              <a:t> are to be made (e.g</a:t>
            </a:r>
            <a:r>
              <a:rPr lang="en-AU" sz="2600" dirty="0"/>
              <a:t>. average </a:t>
            </a:r>
            <a:r>
              <a:rPr lang="en-AU" sz="2600" dirty="0" smtClean="0"/>
              <a:t>speed, </a:t>
            </a:r>
            <a:r>
              <a:rPr lang="en-AU" sz="2600" dirty="0"/>
              <a:t>electrical </a:t>
            </a:r>
            <a:r>
              <a:rPr lang="en-AU" sz="2600" dirty="0" smtClean="0"/>
              <a:t>resistance…), show </a:t>
            </a:r>
            <a:r>
              <a:rPr lang="en-AU" sz="26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working</a:t>
            </a:r>
            <a:r>
              <a:rPr lang="en-AU" sz="2600" dirty="0" smtClean="0"/>
              <a:t>.</a:t>
            </a:r>
            <a:endParaRPr lang="en-AU" sz="2600" dirty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51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024744" cy="782920"/>
          </a:xfrm>
        </p:spPr>
        <p:txBody>
          <a:bodyPr>
            <a:normAutofit/>
          </a:bodyPr>
          <a:lstStyle/>
          <a:p>
            <a:r>
              <a:rPr lang="en-AU" dirty="0" smtClean="0"/>
              <a:t>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7992888" cy="4536504"/>
          </a:xfrm>
        </p:spPr>
        <p:txBody>
          <a:bodyPr>
            <a:normAutofit/>
          </a:bodyPr>
          <a:lstStyle/>
          <a:p>
            <a:r>
              <a:rPr lang="en-AU" dirty="0" smtClean="0"/>
              <a:t>They help you 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</a:t>
            </a:r>
            <a:r>
              <a:rPr lang="en-AU" dirty="0" smtClean="0"/>
              <a:t> your results and identify 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trends</a:t>
            </a:r>
            <a:r>
              <a:rPr lang="en-AU" dirty="0" smtClean="0"/>
              <a:t> among them.</a:t>
            </a:r>
          </a:p>
          <a:p>
            <a:endParaRPr lang="en-AU" sz="800" dirty="0" smtClean="0"/>
          </a:p>
          <a:p>
            <a:r>
              <a:rPr lang="en-AU" i="1" dirty="0" smtClean="0"/>
              <a:t>Line</a:t>
            </a:r>
            <a:r>
              <a:rPr lang="en-AU" dirty="0" smtClean="0"/>
              <a:t> and </a:t>
            </a:r>
            <a:r>
              <a:rPr lang="en-AU" i="1" dirty="0" smtClean="0"/>
              <a:t>bar</a:t>
            </a:r>
            <a:r>
              <a:rPr lang="en-AU" dirty="0" smtClean="0"/>
              <a:t> graphs can be used.</a:t>
            </a:r>
          </a:p>
          <a:p>
            <a:endParaRPr lang="en-AU" sz="800" dirty="0" smtClean="0"/>
          </a:p>
          <a:p>
            <a:r>
              <a:rPr lang="en-AU" dirty="0" smtClean="0"/>
              <a:t>If not told otherwise, </a:t>
            </a:r>
            <a:r>
              <a:rPr lang="en-AU" dirty="0"/>
              <a:t>p</a:t>
            </a:r>
            <a:r>
              <a:rPr lang="en-AU" dirty="0" smtClean="0"/>
              <a:t>lace </a:t>
            </a:r>
            <a:r>
              <a:rPr lang="en-AU" dirty="0"/>
              <a:t>your independent variable on the </a:t>
            </a:r>
            <a:r>
              <a:rPr lang="en-AU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x-axis</a:t>
            </a:r>
            <a:r>
              <a:rPr lang="en-AU" dirty="0"/>
              <a:t> of your </a:t>
            </a:r>
            <a:r>
              <a:rPr lang="en-AU" dirty="0" smtClean="0"/>
              <a:t>graph and the dependent variable </a:t>
            </a:r>
            <a:r>
              <a:rPr lang="en-AU" dirty="0"/>
              <a:t>on the </a:t>
            </a:r>
            <a:r>
              <a:rPr lang="en-AU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y-axis</a:t>
            </a:r>
            <a:r>
              <a:rPr lang="en-AU" dirty="0" smtClean="0"/>
              <a:t>.</a:t>
            </a:r>
          </a:p>
          <a:p>
            <a:endParaRPr lang="en-AU" sz="800" dirty="0"/>
          </a:p>
          <a:p>
            <a:r>
              <a:rPr lang="en-AU" dirty="0" smtClean="0"/>
              <a:t>The 2 axes must be labelled (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quantities</a:t>
            </a:r>
            <a:r>
              <a:rPr lang="en-AU" dirty="0" smtClean="0"/>
              <a:t> and 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units</a:t>
            </a:r>
            <a:r>
              <a:rPr lang="en-AU" dirty="0" smtClean="0"/>
              <a:t>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40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7992888" cy="4536504"/>
          </a:xfrm>
        </p:spPr>
        <p:txBody>
          <a:bodyPr>
            <a:normAutofit/>
          </a:bodyPr>
          <a:lstStyle/>
          <a:p>
            <a:r>
              <a:rPr lang="en-AU" dirty="0" smtClean="0"/>
              <a:t>A 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line/curve of best fit</a:t>
            </a:r>
            <a:r>
              <a:rPr lang="en-AU" dirty="0" smtClean="0"/>
              <a:t> must be drawn.</a:t>
            </a:r>
          </a:p>
          <a:p>
            <a:endParaRPr lang="en-AU" sz="800" dirty="0" smtClean="0"/>
          </a:p>
          <a:p>
            <a:r>
              <a:rPr lang="en-AU" dirty="0" smtClean="0"/>
              <a:t>If the determination of the 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</a:t>
            </a:r>
            <a:r>
              <a:rPr lang="en-AU" dirty="0" smtClean="0"/>
              <a:t> </a:t>
            </a:r>
            <a:r>
              <a:rPr lang="en-AU" smtClean="0"/>
              <a:t>of the </a:t>
            </a:r>
            <a:r>
              <a:rPr lang="en-AU" dirty="0" smtClean="0"/>
              <a:t>line of best fit is required, all working should be apparent. </a:t>
            </a:r>
          </a:p>
          <a:p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1" y="3573016"/>
            <a:ext cx="295411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46" y="3501008"/>
            <a:ext cx="316367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653136"/>
            <a:ext cx="1008112" cy="49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5896" y="4582289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 smtClean="0"/>
              <a:t>=&gt;</a:t>
            </a:r>
            <a:endParaRPr lang="en-AU" sz="2200" b="1" dirty="0"/>
          </a:p>
        </p:txBody>
      </p:sp>
    </p:spTree>
    <p:extLst>
      <p:ext uri="{BB962C8B-B14F-4D97-AF65-F5344CB8AC3E}">
        <p14:creationId xmlns:p14="http://schemas.microsoft.com/office/powerpoint/2010/main" val="16855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024744" cy="782920"/>
          </a:xfrm>
        </p:spPr>
        <p:txBody>
          <a:bodyPr>
            <a:normAutofit/>
          </a:bodyPr>
          <a:lstStyle/>
          <a:p>
            <a:r>
              <a:rPr lang="en-AU" dirty="0" smtClean="0"/>
              <a:t>Discussion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992888" cy="5256584"/>
          </a:xfrm>
        </p:spPr>
        <p:txBody>
          <a:bodyPr>
            <a:normAutofit lnSpcReduction="10000"/>
          </a:bodyPr>
          <a:lstStyle/>
          <a:p>
            <a:r>
              <a:rPr lang="en-AU" sz="2300" dirty="0"/>
              <a:t>An </a:t>
            </a:r>
            <a:r>
              <a:rPr lang="en-AU" sz="23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en-AU" sz="2300" dirty="0" smtClean="0"/>
              <a:t> </a:t>
            </a:r>
            <a:r>
              <a:rPr lang="en-AU" sz="2300" dirty="0"/>
              <a:t>of your results and a description of any difficulties that you had with the experiment. </a:t>
            </a:r>
            <a:r>
              <a:rPr lang="en-AU" sz="2300" dirty="0" smtClean="0"/>
              <a:t>It might also </a:t>
            </a:r>
            <a:r>
              <a:rPr lang="en-AU" sz="2300" dirty="0"/>
              <a:t>include suggestions for </a:t>
            </a:r>
            <a:r>
              <a:rPr lang="en-AU" sz="23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improvements</a:t>
            </a:r>
            <a:r>
              <a:rPr lang="en-AU" sz="2300" dirty="0"/>
              <a:t> to the experiment.</a:t>
            </a:r>
          </a:p>
          <a:p>
            <a:endParaRPr lang="en-AU" sz="500" dirty="0" smtClean="0"/>
          </a:p>
          <a:p>
            <a:r>
              <a:rPr lang="en-AU" sz="2300" dirty="0" smtClean="0"/>
              <a:t>First, comment on the </a:t>
            </a:r>
            <a:r>
              <a:rPr lang="en-AU" sz="23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validity</a:t>
            </a:r>
            <a:r>
              <a:rPr lang="en-AU" sz="2300" dirty="0" smtClean="0"/>
              <a:t> of the method used.</a:t>
            </a:r>
          </a:p>
          <a:p>
            <a:endParaRPr lang="en-AU" sz="500" dirty="0" smtClean="0"/>
          </a:p>
          <a:p>
            <a:r>
              <a:rPr lang="en-AU" sz="2300" dirty="0" smtClean="0"/>
              <a:t>Then describe your </a:t>
            </a:r>
            <a:r>
              <a:rPr lang="en-AU" sz="23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en-AU" sz="2300" dirty="0" smtClean="0"/>
              <a:t> &amp; </a:t>
            </a:r>
            <a:r>
              <a:rPr lang="en-AU" sz="2300" dirty="0"/>
              <a:t>comment on </a:t>
            </a:r>
            <a:r>
              <a:rPr lang="en-AU" sz="2300" dirty="0" smtClean="0"/>
              <a:t>them, especially if they differ from what was expected (provide the reader with an explanation).</a:t>
            </a:r>
          </a:p>
          <a:p>
            <a:endParaRPr lang="en-AU" sz="500" dirty="0" smtClean="0"/>
          </a:p>
          <a:p>
            <a:r>
              <a:rPr lang="en-AU" sz="2300" dirty="0" smtClean="0"/>
              <a:t>Then assess the </a:t>
            </a:r>
            <a:r>
              <a:rPr lang="en-AU" sz="23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reliability</a:t>
            </a:r>
            <a:r>
              <a:rPr lang="en-AU" sz="2300" dirty="0" smtClean="0"/>
              <a:t> and the </a:t>
            </a:r>
            <a:r>
              <a:rPr lang="en-AU" sz="23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</a:t>
            </a:r>
            <a:r>
              <a:rPr lang="en-AU" sz="2300" dirty="0" smtClean="0"/>
              <a:t> of your results.</a:t>
            </a:r>
          </a:p>
          <a:p>
            <a:endParaRPr lang="en-AU" sz="600" dirty="0" smtClean="0"/>
          </a:p>
          <a:p>
            <a:pPr lvl="3">
              <a:buFont typeface="Courier New" pitchFamily="49" charset="0"/>
              <a:buChar char="o"/>
            </a:pPr>
            <a:r>
              <a:rPr lang="en-AU" dirty="0" smtClean="0"/>
              <a:t>Validity: use a formula to assess the method.</a:t>
            </a:r>
          </a:p>
          <a:p>
            <a:pPr lvl="3">
              <a:buFont typeface="Courier New" pitchFamily="49" charset="0"/>
              <a:buChar char="o"/>
            </a:pPr>
            <a:endParaRPr lang="en-AU" sz="300" dirty="0" smtClean="0"/>
          </a:p>
          <a:p>
            <a:pPr lvl="3">
              <a:buFont typeface="Courier New" pitchFamily="49" charset="0"/>
              <a:buChar char="o"/>
            </a:pPr>
            <a:r>
              <a:rPr lang="en-AU" dirty="0" smtClean="0"/>
              <a:t>Reliability: repetition, variation, outliers.</a:t>
            </a:r>
          </a:p>
          <a:p>
            <a:pPr lvl="3">
              <a:buFont typeface="Courier New" pitchFamily="49" charset="0"/>
              <a:buChar char="o"/>
            </a:pPr>
            <a:endParaRPr lang="en-AU" sz="300" dirty="0" smtClean="0"/>
          </a:p>
          <a:p>
            <a:pPr lvl="3">
              <a:buFont typeface="Courier New" pitchFamily="49" charset="0"/>
              <a:buChar char="o"/>
            </a:pPr>
            <a:r>
              <a:rPr lang="en-AU" dirty="0" smtClean="0"/>
              <a:t>Accuracy: equipment used.</a:t>
            </a:r>
          </a:p>
        </p:txBody>
      </p:sp>
    </p:spTree>
    <p:extLst>
      <p:ext uri="{BB962C8B-B14F-4D97-AF65-F5344CB8AC3E}">
        <p14:creationId xmlns:p14="http://schemas.microsoft.com/office/powerpoint/2010/main" val="6801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11560" y="1052736"/>
            <a:ext cx="8064896" cy="4464496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Create </a:t>
            </a:r>
            <a:r>
              <a:rPr lang="en-AU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paragraphs</a:t>
            </a:r>
            <a:r>
              <a:rPr lang="en-AU" dirty="0"/>
              <a:t> to separate your </a:t>
            </a:r>
            <a:r>
              <a:rPr lang="en-AU" dirty="0" smtClean="0"/>
              <a:t>comments.</a:t>
            </a:r>
          </a:p>
          <a:p>
            <a:endParaRPr lang="en-AU" sz="800" dirty="0" smtClean="0"/>
          </a:p>
          <a:p>
            <a:r>
              <a:rPr lang="en-AU" dirty="0" smtClean="0"/>
              <a:t>Avoid </a:t>
            </a:r>
            <a:r>
              <a:rPr lang="en-AU" dirty="0"/>
              <a:t>expressions such as “we can </a:t>
            </a:r>
            <a:r>
              <a:rPr lang="en-AU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clearly</a:t>
            </a:r>
            <a:r>
              <a:rPr lang="en-AU" dirty="0"/>
              <a:t> see” or “</a:t>
            </a:r>
            <a:r>
              <a:rPr lang="en-AU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obviously</a:t>
            </a:r>
            <a:r>
              <a:rPr lang="en-AU" dirty="0" smtClean="0"/>
              <a:t>”.</a:t>
            </a:r>
          </a:p>
          <a:p>
            <a:endParaRPr lang="en-AU" sz="800" dirty="0"/>
          </a:p>
          <a:p>
            <a:r>
              <a:rPr lang="en-AU" dirty="0" smtClean="0"/>
              <a:t>Do not explain that the 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equipment</a:t>
            </a:r>
            <a:r>
              <a:rPr lang="en-AU" dirty="0" smtClean="0"/>
              <a:t> was not working properly: you should have changed it as you were performing the experiment (any changes to the equipment used  or to the method should be stated and justified).</a:t>
            </a:r>
          </a:p>
          <a:p>
            <a:endParaRPr lang="en-AU" sz="800" dirty="0" smtClean="0"/>
          </a:p>
          <a:p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error</a:t>
            </a:r>
            <a:r>
              <a:rPr lang="en-AU" dirty="0" smtClean="0"/>
              <a:t> is not an acceptable explanation for any issue with the equipment used or the data gathered: increase your focus and your precision when performing the experiment.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57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908720"/>
            <a:ext cx="7024744" cy="782920"/>
          </a:xfrm>
        </p:spPr>
        <p:txBody>
          <a:bodyPr>
            <a:normAutofit/>
          </a:bodyPr>
          <a:lstStyle/>
          <a:p>
            <a:r>
              <a:rPr lang="en-AU" dirty="0" smtClean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7992888" cy="3888432"/>
          </a:xfrm>
        </p:spPr>
        <p:txBody>
          <a:bodyPr>
            <a:normAutofit/>
          </a:bodyPr>
          <a:lstStyle/>
          <a:p>
            <a:r>
              <a:rPr lang="en-AU" dirty="0"/>
              <a:t>A brief </a:t>
            </a:r>
            <a:r>
              <a:rPr lang="en-AU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</a:t>
            </a:r>
            <a:r>
              <a:rPr lang="en-AU" dirty="0"/>
              <a:t> of what you found out and how your findings relate </a:t>
            </a:r>
            <a:r>
              <a:rPr lang="en-AU" dirty="0" smtClean="0"/>
              <a:t>to your 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</a:t>
            </a:r>
            <a:r>
              <a:rPr lang="en-AU" dirty="0" smtClean="0"/>
              <a:t>.</a:t>
            </a:r>
          </a:p>
          <a:p>
            <a:endParaRPr lang="en-AU" sz="800" dirty="0" smtClean="0"/>
          </a:p>
          <a:p>
            <a:r>
              <a:rPr lang="en-AU" dirty="0" smtClean="0"/>
              <a:t>State if your 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</a:t>
            </a:r>
            <a:r>
              <a:rPr lang="en-AU" dirty="0" smtClean="0"/>
              <a:t> was verified or not.</a:t>
            </a:r>
          </a:p>
          <a:p>
            <a:pPr marL="365760" lvl="1" indent="0">
              <a:buNone/>
            </a:pPr>
            <a:r>
              <a:rPr lang="en-AU" dirty="0" smtClean="0"/>
              <a:t>	If not, provide the reader with a brief statement 	to suggest why.</a:t>
            </a:r>
          </a:p>
          <a:p>
            <a:pPr marL="365760" lvl="1" indent="0">
              <a:buNone/>
            </a:pPr>
            <a:endParaRPr lang="en-AU" sz="800" dirty="0" smtClean="0"/>
          </a:p>
          <a:p>
            <a:r>
              <a:rPr lang="en-AU" dirty="0" smtClean="0"/>
              <a:t>It </a:t>
            </a:r>
            <a:r>
              <a:rPr lang="en-AU" dirty="0"/>
              <a:t>is a good idea to read your </a:t>
            </a:r>
            <a:r>
              <a:rPr lang="en-AU" dirty="0" smtClean="0"/>
              <a:t>“aim”  and your “hypothesis” again </a:t>
            </a:r>
            <a:r>
              <a:rPr lang="en-AU" dirty="0"/>
              <a:t>before you </a:t>
            </a:r>
            <a:r>
              <a:rPr lang="en-AU" dirty="0" smtClean="0"/>
              <a:t>write your </a:t>
            </a:r>
            <a:r>
              <a:rPr lang="en-AU" dirty="0"/>
              <a:t>conclusion.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40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024744" cy="782920"/>
          </a:xfrm>
        </p:spPr>
        <p:txBody>
          <a:bodyPr>
            <a:normAutofit/>
          </a:bodyPr>
          <a:lstStyle/>
          <a:p>
            <a:r>
              <a:rPr lang="en-AU" dirty="0" smtClean="0"/>
              <a:t>Aim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848872" cy="3508977"/>
          </a:xfrm>
        </p:spPr>
        <p:txBody>
          <a:bodyPr>
            <a:normAutofit lnSpcReduction="10000"/>
          </a:bodyPr>
          <a:lstStyle/>
          <a:p>
            <a:r>
              <a:rPr lang="en-AU" dirty="0"/>
              <a:t>S</a:t>
            </a:r>
            <a:r>
              <a:rPr lang="en-AU" dirty="0" smtClean="0"/>
              <a:t>hort </a:t>
            </a:r>
            <a:r>
              <a:rPr lang="en-AU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r>
              <a:rPr lang="en-AU" dirty="0"/>
              <a:t> about what you w</a:t>
            </a:r>
            <a:r>
              <a:rPr lang="en-AU" dirty="0" smtClean="0"/>
              <a:t>ere </a:t>
            </a:r>
            <a:r>
              <a:rPr lang="en-AU" dirty="0"/>
              <a:t>trying to find out by doing </a:t>
            </a:r>
            <a:r>
              <a:rPr lang="en-AU" dirty="0" smtClean="0"/>
              <a:t>the experiment.</a:t>
            </a:r>
          </a:p>
          <a:p>
            <a:endParaRPr lang="en-AU" sz="800" dirty="0" smtClean="0"/>
          </a:p>
          <a:p>
            <a:r>
              <a:rPr lang="en-AU" dirty="0" smtClean="0"/>
              <a:t>It should start by “ 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+ verb</a:t>
            </a:r>
            <a:r>
              <a:rPr lang="en-AU" dirty="0" smtClean="0"/>
              <a:t>”</a:t>
            </a:r>
          </a:p>
          <a:p>
            <a:pPr marL="365760" lvl="1" indent="0">
              <a:buNone/>
            </a:pPr>
            <a:r>
              <a:rPr lang="en-AU" dirty="0" smtClean="0"/>
              <a:t>	e.g.  “to investigate the effect of temperature</a:t>
            </a:r>
          </a:p>
          <a:p>
            <a:pPr marL="365760" lvl="1" indent="0">
              <a:buNone/>
            </a:pPr>
            <a:r>
              <a:rPr lang="en-AU" dirty="0"/>
              <a:t>	 </a:t>
            </a:r>
            <a:r>
              <a:rPr lang="en-AU" dirty="0" smtClean="0"/>
              <a:t>         on the electric resistance of a metal”</a:t>
            </a:r>
          </a:p>
          <a:p>
            <a:pPr marL="365760" lvl="1" indent="0">
              <a:buNone/>
            </a:pPr>
            <a:endParaRPr lang="en-AU" sz="500" dirty="0" smtClean="0"/>
          </a:p>
          <a:p>
            <a:pPr marL="365760" lvl="1" indent="0">
              <a:buNone/>
            </a:pPr>
            <a:r>
              <a:rPr lang="en-AU" dirty="0"/>
              <a:t>	</a:t>
            </a:r>
            <a:r>
              <a:rPr lang="en-AU" dirty="0" smtClean="0"/>
              <a:t>         “to determine the relationship between the</a:t>
            </a:r>
          </a:p>
          <a:p>
            <a:pPr marL="365760" lvl="1" indent="0">
              <a:buNone/>
            </a:pPr>
            <a:r>
              <a:rPr lang="en-AU" dirty="0"/>
              <a:t> </a:t>
            </a:r>
            <a:r>
              <a:rPr lang="en-AU" dirty="0" smtClean="0"/>
              <a:t>                 corrosive properties of a solution and its</a:t>
            </a:r>
          </a:p>
          <a:p>
            <a:pPr marL="365760" lvl="1" indent="0">
              <a:buNone/>
            </a:pPr>
            <a:r>
              <a:rPr lang="en-AU" dirty="0"/>
              <a:t> </a:t>
            </a:r>
            <a:r>
              <a:rPr lang="en-AU" dirty="0" smtClean="0"/>
              <a:t>                 concentration in acid”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4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024744" cy="782920"/>
          </a:xfrm>
        </p:spPr>
        <p:txBody>
          <a:bodyPr>
            <a:normAutofit/>
          </a:bodyPr>
          <a:lstStyle/>
          <a:p>
            <a:r>
              <a:rPr lang="en-AU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992888" cy="5184576"/>
          </a:xfrm>
        </p:spPr>
        <p:txBody>
          <a:bodyPr>
            <a:normAutofit fontScale="77500" lnSpcReduction="20000"/>
          </a:bodyPr>
          <a:lstStyle/>
          <a:p>
            <a:r>
              <a:rPr lang="en-AU" sz="3100" dirty="0"/>
              <a:t>Your best </a:t>
            </a:r>
            <a:r>
              <a:rPr lang="en-AU" sz="31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educated guess</a:t>
            </a:r>
            <a:r>
              <a:rPr lang="en-AU" sz="3100" dirty="0"/>
              <a:t> of what you thought you would </a:t>
            </a:r>
            <a:r>
              <a:rPr lang="en-AU" sz="3100" dirty="0" smtClean="0"/>
              <a:t>discover.</a:t>
            </a:r>
          </a:p>
          <a:p>
            <a:pPr marL="354013" indent="-285750">
              <a:buNone/>
              <a:tabLst>
                <a:tab pos="354013" algn="l"/>
              </a:tabLst>
            </a:pPr>
            <a:r>
              <a:rPr lang="en-AU" sz="3100" dirty="0" smtClean="0"/>
              <a:t>	</a:t>
            </a:r>
            <a:r>
              <a:rPr lang="en-AU" sz="2100" dirty="0" smtClean="0"/>
              <a:t>It is a proposed description (and/or explanation) of a phenomenon.</a:t>
            </a:r>
          </a:p>
          <a:p>
            <a:endParaRPr lang="en-AU" sz="1000" dirty="0" smtClean="0"/>
          </a:p>
          <a:p>
            <a:r>
              <a:rPr lang="en-AU" sz="3100" dirty="0" smtClean="0"/>
              <a:t>It has to be </a:t>
            </a:r>
            <a:r>
              <a:rPr lang="en-AU" sz="31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testable</a:t>
            </a:r>
            <a:r>
              <a:rPr lang="en-AU" sz="3100" dirty="0" smtClean="0"/>
              <a:t>.</a:t>
            </a:r>
          </a:p>
          <a:p>
            <a:pPr marL="68580" indent="0">
              <a:buNone/>
            </a:pPr>
            <a:endParaRPr lang="en-AU" sz="1000" dirty="0" smtClean="0"/>
          </a:p>
          <a:p>
            <a:r>
              <a:rPr lang="en-AU" sz="3100" dirty="0" smtClean="0"/>
              <a:t>Experimenters </a:t>
            </a:r>
            <a:r>
              <a:rPr lang="en-AU" sz="3100" dirty="0"/>
              <a:t>may test and reject several hypotheses before solving the </a:t>
            </a:r>
            <a:r>
              <a:rPr lang="en-AU" sz="3100" dirty="0" smtClean="0"/>
              <a:t>problem.</a:t>
            </a:r>
          </a:p>
          <a:p>
            <a:pPr marL="68580" indent="0">
              <a:buNone/>
            </a:pPr>
            <a:endParaRPr lang="en-AU" sz="2800" dirty="0"/>
          </a:p>
          <a:p>
            <a:pPr marL="68580" indent="0">
              <a:buNone/>
            </a:pPr>
            <a:r>
              <a:rPr lang="en-AU" sz="2100" dirty="0" smtClean="0"/>
              <a:t>Scientists </a:t>
            </a:r>
            <a:r>
              <a:rPr lang="en-AU" sz="2100" dirty="0"/>
              <a:t>generally base scientific hypotheses on previous </a:t>
            </a:r>
            <a:r>
              <a:rPr lang="en-AU" sz="2100" dirty="0" smtClean="0"/>
              <a:t>observations</a:t>
            </a:r>
            <a:r>
              <a:rPr lang="en-AU" sz="2100" dirty="0"/>
              <a:t> that cannot satisfactorily be explained with the available scientific </a:t>
            </a:r>
            <a:r>
              <a:rPr lang="en-AU" sz="2100" dirty="0" smtClean="0"/>
              <a:t>theories.</a:t>
            </a:r>
          </a:p>
          <a:p>
            <a:pPr marL="68580" indent="0">
              <a:buNone/>
            </a:pPr>
            <a:endParaRPr lang="en-AU" sz="2100" dirty="0"/>
          </a:p>
          <a:p>
            <a:pPr marL="68580" indent="0">
              <a:buNone/>
            </a:pPr>
            <a:r>
              <a:rPr lang="en-AU" sz="2100" dirty="0" smtClean="0"/>
              <a:t>Even though the words "hypothesis" and "theory" are often used synonymously, a </a:t>
            </a:r>
            <a:r>
              <a:rPr lang="en-AU" sz="2100" i="1" dirty="0" smtClean="0"/>
              <a:t>scientific hypothesis</a:t>
            </a:r>
            <a:r>
              <a:rPr lang="en-AU" sz="2100" dirty="0" smtClean="0"/>
              <a:t> is not the same as a </a:t>
            </a:r>
            <a:r>
              <a:rPr lang="en-AU" sz="2100" i="1" dirty="0" smtClean="0"/>
              <a:t>scientific theory</a:t>
            </a:r>
            <a:r>
              <a:rPr lang="en-AU" sz="2100" dirty="0" smtClean="0"/>
              <a:t>.</a:t>
            </a:r>
          </a:p>
          <a:p>
            <a:pPr marL="68580" indent="0">
              <a:buNone/>
            </a:pPr>
            <a:r>
              <a:rPr lang="en-AU" sz="2100" dirty="0" smtClean="0"/>
              <a:t>A </a:t>
            </a:r>
            <a:r>
              <a:rPr lang="en-AU" sz="2100" i="1" dirty="0" smtClean="0"/>
              <a:t>scientific hypothesis </a:t>
            </a:r>
            <a:r>
              <a:rPr lang="en-AU" sz="2100" dirty="0" smtClean="0"/>
              <a:t>is a proposed explanation of a phenomenon which still has to be rigorously tested. In contrast, </a:t>
            </a:r>
            <a:r>
              <a:rPr lang="en-AU" sz="2100" i="1" dirty="0" smtClean="0"/>
              <a:t>a scientific theory</a:t>
            </a:r>
            <a:r>
              <a:rPr lang="en-AU" sz="2100" dirty="0" smtClean="0"/>
              <a:t> has undergone extensive testing and is generally accepted to be the accurate explanation behind an observation.</a:t>
            </a:r>
            <a:endParaRPr lang="en-AU" sz="2100" dirty="0"/>
          </a:p>
        </p:txBody>
      </p:sp>
    </p:spTree>
    <p:extLst>
      <p:ext uri="{BB962C8B-B14F-4D97-AF65-F5344CB8AC3E}">
        <p14:creationId xmlns:p14="http://schemas.microsoft.com/office/powerpoint/2010/main" val="17998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024744" cy="782920"/>
          </a:xfrm>
        </p:spPr>
        <p:txBody>
          <a:bodyPr>
            <a:normAutofit/>
          </a:bodyPr>
          <a:lstStyle/>
          <a:p>
            <a:r>
              <a:rPr lang="en-AU" dirty="0" smtClean="0"/>
              <a:t>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848872" cy="468052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A</a:t>
            </a:r>
            <a:r>
              <a:rPr lang="en-AU" dirty="0" smtClean="0"/>
              <a:t> </a:t>
            </a:r>
            <a:r>
              <a:rPr lang="en-AU" dirty="0"/>
              <a:t>variable is any 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 / parameter</a:t>
            </a:r>
            <a:r>
              <a:rPr lang="en-AU" dirty="0" smtClean="0"/>
              <a:t> </a:t>
            </a:r>
            <a:r>
              <a:rPr lang="en-AU" dirty="0"/>
              <a:t>that can be </a:t>
            </a:r>
            <a:r>
              <a:rPr lang="en-AU" dirty="0" smtClean="0"/>
              <a:t>changed, measured or controlled  in </a:t>
            </a:r>
            <a:r>
              <a:rPr lang="en-AU" dirty="0"/>
              <a:t>an experiment. </a:t>
            </a:r>
            <a:endParaRPr lang="en-AU" dirty="0" smtClean="0"/>
          </a:p>
          <a:p>
            <a:endParaRPr lang="en-AU" sz="800" dirty="0" smtClean="0"/>
          </a:p>
          <a:p>
            <a:pPr lvl="2">
              <a:buFont typeface="Courier New" pitchFamily="49" charset="0"/>
              <a:buChar char="o"/>
            </a:pPr>
            <a:r>
              <a:rPr lang="en-AU" dirty="0"/>
              <a:t>The </a:t>
            </a:r>
            <a:r>
              <a:rPr lang="en-AU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independent</a:t>
            </a:r>
            <a:r>
              <a:rPr lang="en-AU" dirty="0"/>
              <a:t> variable is the one condition that you change in an experiment</a:t>
            </a:r>
            <a:r>
              <a:rPr lang="en-AU" dirty="0" smtClean="0"/>
              <a:t>.</a:t>
            </a:r>
          </a:p>
          <a:p>
            <a:pPr lvl="2">
              <a:buFont typeface="Courier New" pitchFamily="49" charset="0"/>
              <a:buChar char="o"/>
            </a:pPr>
            <a:endParaRPr lang="en-AU" sz="600" dirty="0" smtClean="0"/>
          </a:p>
          <a:p>
            <a:pPr lvl="2">
              <a:buFont typeface="Courier New" pitchFamily="49" charset="0"/>
              <a:buChar char="o"/>
            </a:pPr>
            <a:r>
              <a:rPr lang="en-AU" dirty="0"/>
              <a:t>The </a:t>
            </a:r>
            <a:r>
              <a:rPr lang="en-AU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dependent</a:t>
            </a:r>
            <a:r>
              <a:rPr lang="en-AU" dirty="0"/>
              <a:t> variable is the variable that you measure or observe. The dependent variable gets its name because it is the factor that is </a:t>
            </a:r>
            <a:r>
              <a:rPr lang="en-AU" i="1" dirty="0"/>
              <a:t>dependent</a:t>
            </a:r>
            <a:r>
              <a:rPr lang="en-AU" dirty="0"/>
              <a:t> on the state of the independent variable</a:t>
            </a:r>
            <a:r>
              <a:rPr lang="en-AU" dirty="0" smtClean="0"/>
              <a:t>.</a:t>
            </a:r>
          </a:p>
          <a:p>
            <a:pPr lvl="2">
              <a:buFont typeface="Courier New" pitchFamily="49" charset="0"/>
              <a:buChar char="o"/>
            </a:pPr>
            <a:endParaRPr lang="en-AU" sz="600" dirty="0" smtClean="0"/>
          </a:p>
          <a:p>
            <a:pPr lvl="2">
              <a:buFont typeface="Courier New" pitchFamily="49" charset="0"/>
              <a:buChar char="o"/>
            </a:pPr>
            <a:r>
              <a:rPr lang="en-AU" dirty="0"/>
              <a:t>A </a:t>
            </a:r>
            <a:r>
              <a:rPr lang="en-AU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controlled</a:t>
            </a:r>
            <a:r>
              <a:rPr lang="en-AU" dirty="0"/>
              <a:t> </a:t>
            </a:r>
            <a:r>
              <a:rPr lang="en-AU" dirty="0" smtClean="0"/>
              <a:t>variable </a:t>
            </a:r>
            <a:r>
              <a:rPr lang="en-AU" dirty="0"/>
              <a:t>is a variable that does not change during an </a:t>
            </a:r>
            <a:r>
              <a:rPr lang="en-AU" dirty="0" smtClean="0"/>
              <a:t>experiment: there are usually many of them, as in a fair test, only the independent and the dependent variables should change.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98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700808"/>
            <a:ext cx="792088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46088" algn="l"/>
              </a:tabLst>
            </a:pPr>
            <a:r>
              <a:rPr lang="en-AU" sz="1700" dirty="0"/>
              <a:t>A control group in a scientific experiment is a group separated from the rest of the experiment where the independent variable being tested cannot influence the </a:t>
            </a:r>
            <a:r>
              <a:rPr lang="en-AU" sz="1700" dirty="0" smtClean="0"/>
              <a:t>results.</a:t>
            </a:r>
          </a:p>
          <a:p>
            <a:pPr>
              <a:tabLst>
                <a:tab pos="446088" algn="l"/>
              </a:tabLst>
            </a:pPr>
            <a:r>
              <a:rPr lang="en-AU" sz="1700" dirty="0" smtClean="0"/>
              <a:t>This </a:t>
            </a:r>
            <a:r>
              <a:rPr lang="en-AU" sz="1700" dirty="0"/>
              <a:t>isolates the independent variable's effects on the experiment and can help rule out alternate explanations of the experimental results.</a:t>
            </a:r>
            <a:r>
              <a:rPr lang="en-AU" sz="1700" dirty="0" smtClean="0"/>
              <a:t/>
            </a:r>
            <a:br>
              <a:rPr lang="en-AU" sz="1700" dirty="0" smtClean="0"/>
            </a:br>
            <a:r>
              <a:rPr lang="en-AU" sz="1700" dirty="0" smtClean="0"/>
              <a:t/>
            </a:r>
            <a:br>
              <a:rPr lang="en-AU" sz="1700" dirty="0" smtClean="0"/>
            </a:br>
            <a:r>
              <a:rPr lang="en-AU" sz="1700" dirty="0"/>
              <a:t>Control groups can also be separated into two other types</a:t>
            </a:r>
            <a:r>
              <a:rPr lang="en-AU" sz="1700" dirty="0" smtClean="0"/>
              <a:t>:</a:t>
            </a:r>
            <a:r>
              <a:rPr lang="en-AU" sz="1650" dirty="0" smtClean="0"/>
              <a:t/>
            </a:r>
            <a:br>
              <a:rPr lang="en-AU" sz="1650" dirty="0" smtClean="0"/>
            </a:br>
            <a:r>
              <a:rPr lang="en-AU" sz="600" dirty="0" smtClean="0"/>
              <a:t/>
            </a:r>
            <a:br>
              <a:rPr lang="en-AU" sz="600" dirty="0" smtClean="0"/>
            </a:br>
            <a:r>
              <a:rPr lang="en-AU" sz="1650" dirty="0" smtClean="0"/>
              <a:t>	</a:t>
            </a:r>
            <a:r>
              <a:rPr lang="en-AU" sz="1700" dirty="0" smtClean="0"/>
              <a:t>Positive </a:t>
            </a:r>
            <a:r>
              <a:rPr lang="en-AU" sz="1700" dirty="0"/>
              <a:t>control groups are groups where the conditions of the </a:t>
            </a:r>
            <a:r>
              <a:rPr lang="en-AU" sz="1700" dirty="0" smtClean="0"/>
              <a:t>	experiment </a:t>
            </a:r>
            <a:r>
              <a:rPr lang="en-AU" sz="1700" dirty="0"/>
              <a:t>are set to guarantee a positive result. A positive control </a:t>
            </a:r>
            <a:r>
              <a:rPr lang="en-AU" sz="1700" dirty="0" smtClean="0"/>
              <a:t>	group </a:t>
            </a:r>
            <a:r>
              <a:rPr lang="en-AU" sz="1700" dirty="0"/>
              <a:t>can show the experiment is functioning properly as </a:t>
            </a:r>
            <a:r>
              <a:rPr lang="en-AU" sz="1700" dirty="0" smtClean="0"/>
              <a:t>planned.</a:t>
            </a:r>
            <a:endParaRPr lang="en-AU" sz="1700" dirty="0"/>
          </a:p>
          <a:p>
            <a:pPr>
              <a:tabLst>
                <a:tab pos="446088" algn="l"/>
              </a:tabLst>
            </a:pPr>
            <a:r>
              <a:rPr lang="en-AU" sz="600" dirty="0" smtClean="0"/>
              <a:t>	</a:t>
            </a:r>
          </a:p>
          <a:p>
            <a:pPr>
              <a:tabLst>
                <a:tab pos="446088" algn="l"/>
              </a:tabLst>
            </a:pPr>
            <a:r>
              <a:rPr lang="en-AU" sz="1650" dirty="0"/>
              <a:t>	</a:t>
            </a:r>
            <a:r>
              <a:rPr lang="en-AU" sz="1700" dirty="0" smtClean="0"/>
              <a:t>Negative </a:t>
            </a:r>
            <a:r>
              <a:rPr lang="en-AU" sz="1700" dirty="0"/>
              <a:t>control groups are groups where the conditions of the </a:t>
            </a:r>
            <a:r>
              <a:rPr lang="en-AU" sz="1700" dirty="0" smtClean="0"/>
              <a:t>	experiment </a:t>
            </a:r>
            <a:r>
              <a:rPr lang="en-AU" sz="1700" dirty="0"/>
              <a:t>are set to cause a negative outcome.</a:t>
            </a:r>
            <a:r>
              <a:rPr lang="en-AU" sz="1700" dirty="0" smtClean="0"/>
              <a:t/>
            </a:r>
            <a:br>
              <a:rPr lang="en-AU" sz="1700" dirty="0" smtClean="0"/>
            </a:br>
            <a:r>
              <a:rPr lang="en-AU" sz="1700" dirty="0" smtClean="0"/>
              <a:t/>
            </a:r>
            <a:br>
              <a:rPr lang="en-AU" sz="1700" dirty="0" smtClean="0"/>
            </a:br>
            <a:r>
              <a:rPr lang="en-AU" sz="17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</a:t>
            </a:r>
            <a:r>
              <a:rPr lang="en-AU" sz="17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are </a:t>
            </a:r>
            <a:r>
              <a:rPr lang="en-AU" sz="17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necessary to all scientific </a:t>
            </a:r>
            <a:r>
              <a:rPr lang="en-AU" sz="17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experiments.</a:t>
            </a:r>
          </a:p>
          <a:p>
            <a:pPr>
              <a:tabLst>
                <a:tab pos="446088" algn="l"/>
              </a:tabLst>
            </a:pPr>
            <a:r>
              <a:rPr lang="en-AU" sz="1700" dirty="0" smtClean="0"/>
              <a:t>Controls </a:t>
            </a:r>
            <a:r>
              <a:rPr lang="en-AU" sz="1700" dirty="0"/>
              <a:t>are extremely useful where the experimental conditions are complex and difficult to isolate.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55576" y="764704"/>
            <a:ext cx="7024744" cy="7829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 smtClean="0"/>
              <a:t>Control experiment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77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024744" cy="782920"/>
          </a:xfrm>
        </p:spPr>
        <p:txBody>
          <a:bodyPr>
            <a:normAutofit/>
          </a:bodyPr>
          <a:lstStyle/>
          <a:p>
            <a:r>
              <a:rPr lang="en-AU" dirty="0" smtClean="0"/>
              <a:t>Equipment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7992888" cy="3508977"/>
          </a:xfrm>
        </p:spPr>
        <p:txBody>
          <a:bodyPr/>
          <a:lstStyle/>
          <a:p>
            <a:r>
              <a:rPr lang="en-AU" dirty="0"/>
              <a:t>A list of equipment and chemicals that were used</a:t>
            </a:r>
            <a:r>
              <a:rPr lang="en-AU" dirty="0" smtClean="0"/>
              <a:t>.</a:t>
            </a:r>
          </a:p>
          <a:p>
            <a:pPr marL="365760" lvl="1" indent="0">
              <a:buNone/>
            </a:pPr>
            <a:r>
              <a:rPr lang="en-AU" sz="800" dirty="0" smtClean="0"/>
              <a:t>       </a:t>
            </a:r>
          </a:p>
          <a:p>
            <a:pPr marL="365760" lvl="1" indent="0">
              <a:buNone/>
            </a:pPr>
            <a:r>
              <a:rPr lang="en-AU" dirty="0"/>
              <a:t>	</a:t>
            </a:r>
            <a:r>
              <a:rPr lang="en-AU" dirty="0" smtClean="0"/>
              <a:t>e.g</a:t>
            </a:r>
            <a:r>
              <a:rPr lang="en-AU" dirty="0"/>
              <a:t>.  m</a:t>
            </a:r>
            <a:r>
              <a:rPr lang="en-AU" dirty="0" smtClean="0"/>
              <a:t>eter ruler</a:t>
            </a:r>
          </a:p>
          <a:p>
            <a:pPr marL="365760" lvl="1" indent="0">
              <a:buNone/>
            </a:pPr>
            <a:endParaRPr lang="en-AU" sz="500" dirty="0"/>
          </a:p>
          <a:p>
            <a:pPr marL="365760" lvl="1" indent="0">
              <a:buNone/>
            </a:pPr>
            <a:r>
              <a:rPr lang="en-AU" dirty="0" smtClean="0"/>
              <a:t>	         2 x 100 mL measuring cylinders</a:t>
            </a:r>
            <a:endParaRPr lang="en-AU" dirty="0"/>
          </a:p>
          <a:p>
            <a:pPr marL="365760" lvl="1" indent="0">
              <a:buNone/>
            </a:pPr>
            <a:endParaRPr lang="en-AU" sz="500" dirty="0"/>
          </a:p>
          <a:p>
            <a:pPr marL="365760" lvl="1" indent="0">
              <a:buNone/>
            </a:pPr>
            <a:r>
              <a:rPr lang="en-AU" dirty="0"/>
              <a:t>	         </a:t>
            </a:r>
            <a:r>
              <a:rPr lang="en-AU" dirty="0" smtClean="0"/>
              <a:t>stopwatch</a:t>
            </a:r>
            <a:endParaRPr lang="en-AU" sz="800" dirty="0"/>
          </a:p>
          <a:p>
            <a:pPr marL="365760" lvl="1" indent="0">
              <a:buNone/>
            </a:pPr>
            <a:endParaRPr lang="en-AU" sz="500" dirty="0" smtClean="0"/>
          </a:p>
          <a:p>
            <a:pPr marL="365760" lvl="1" indent="0">
              <a:buNone/>
            </a:pPr>
            <a:r>
              <a:rPr lang="en-AU" dirty="0" smtClean="0"/>
              <a:t>	         10 mL of copper </a:t>
            </a:r>
            <a:r>
              <a:rPr lang="en-AU" dirty="0" err="1" smtClean="0"/>
              <a:t>sulfate</a:t>
            </a:r>
            <a:r>
              <a:rPr lang="en-AU" dirty="0" smtClean="0"/>
              <a:t> solution (0.1 mol.L</a:t>
            </a:r>
            <a:r>
              <a:rPr lang="en-AU" baseline="30000" dirty="0" smtClean="0"/>
              <a:t>-1</a:t>
            </a:r>
            <a:r>
              <a:rPr lang="en-AU" dirty="0" smtClean="0"/>
              <a:t>)</a:t>
            </a:r>
          </a:p>
          <a:p>
            <a:pPr marL="365760" lvl="1" indent="0">
              <a:buNone/>
            </a:pPr>
            <a:endParaRPr lang="en-AU" sz="500" dirty="0" smtClean="0"/>
          </a:p>
          <a:p>
            <a:pPr marL="365760" lvl="1" indent="0">
              <a:buNone/>
            </a:pPr>
            <a:r>
              <a:rPr lang="en-AU" dirty="0"/>
              <a:t>	</a:t>
            </a:r>
            <a:r>
              <a:rPr lang="en-AU" dirty="0" smtClean="0"/>
              <a:t>         1 sheep’s brain</a:t>
            </a:r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229200"/>
            <a:ext cx="7905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711" y="5142324"/>
            <a:ext cx="848145" cy="116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http://etc.usf.edu/clipart/41600/41624/metric10_41624_lg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38934">
            <a:off x="623302" y="5619171"/>
            <a:ext cx="1572638" cy="14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526" y="5288515"/>
            <a:ext cx="828506" cy="8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 descr="http://img1.etsystatic.com/024/1/6707220/il_340x270.515368519_q0z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26" y="5231325"/>
            <a:ext cx="1266798" cy="100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8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024744" cy="782920"/>
          </a:xfrm>
        </p:spPr>
        <p:txBody>
          <a:bodyPr>
            <a:normAutofit/>
          </a:bodyPr>
          <a:lstStyle/>
          <a:p>
            <a:r>
              <a:rPr lang="en-AU" dirty="0"/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7848872" cy="4896544"/>
          </a:xfrm>
        </p:spPr>
        <p:txBody>
          <a:bodyPr>
            <a:normAutofit/>
          </a:bodyPr>
          <a:lstStyle/>
          <a:p>
            <a:r>
              <a:rPr lang="en-AU" dirty="0" smtClean="0"/>
              <a:t>List of the things that are the 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likely</a:t>
            </a:r>
            <a:r>
              <a:rPr lang="en-AU" dirty="0" smtClean="0"/>
              <a:t> to go wrong during the experiment.</a:t>
            </a:r>
          </a:p>
          <a:p>
            <a:pPr marL="68580" indent="0">
              <a:buNone/>
            </a:pPr>
            <a:r>
              <a:rPr lang="en-AU" sz="1800" dirty="0" smtClean="0"/>
              <a:t>	These </a:t>
            </a:r>
            <a:r>
              <a:rPr lang="en-AU" sz="1800" dirty="0"/>
              <a:t>include things that are as a direct result </a:t>
            </a:r>
            <a:r>
              <a:rPr lang="en-AU" sz="1800" dirty="0" smtClean="0"/>
              <a:t>of </a:t>
            </a:r>
            <a:r>
              <a:rPr lang="en-AU" sz="1800" dirty="0"/>
              <a:t>your </a:t>
            </a:r>
            <a:r>
              <a:rPr lang="en-AU" sz="1800" dirty="0" smtClean="0"/>
              <a:t>	experiment </a:t>
            </a:r>
            <a:r>
              <a:rPr lang="en-AU" sz="1800" dirty="0"/>
              <a:t>(e.g. heated glass beaker </a:t>
            </a:r>
            <a:r>
              <a:rPr lang="en-AU" sz="1800" dirty="0" smtClean="0"/>
              <a:t>may </a:t>
            </a:r>
            <a:r>
              <a:rPr lang="en-AU" sz="1800" dirty="0"/>
              <a:t>shatter) </a:t>
            </a:r>
            <a:r>
              <a:rPr lang="en-AU" sz="1800" dirty="0" smtClean="0"/>
              <a:t>but </a:t>
            </a:r>
            <a:r>
              <a:rPr lang="en-AU" sz="1800" dirty="0"/>
              <a:t>not </a:t>
            </a:r>
            <a:r>
              <a:rPr lang="en-AU" sz="1800" dirty="0" smtClean="0"/>
              <a:t>	general </a:t>
            </a:r>
            <a:r>
              <a:rPr lang="en-AU" sz="1800" dirty="0"/>
              <a:t>risks that </a:t>
            </a:r>
            <a:r>
              <a:rPr lang="en-AU" sz="1800" dirty="0" smtClean="0"/>
              <a:t>already exist and </a:t>
            </a:r>
            <a:r>
              <a:rPr lang="en-AU" sz="1800" dirty="0"/>
              <a:t>are unrelated to your </a:t>
            </a:r>
            <a:r>
              <a:rPr lang="en-AU" sz="1800" dirty="0" smtClean="0"/>
              <a:t>	experiment </a:t>
            </a:r>
            <a:r>
              <a:rPr lang="en-AU" sz="1800" dirty="0"/>
              <a:t>(e.g. ceiling may collapse during </a:t>
            </a:r>
            <a:r>
              <a:rPr lang="en-AU" sz="1800" dirty="0" smtClean="0"/>
              <a:t>experiment).</a:t>
            </a:r>
          </a:p>
          <a:p>
            <a:pPr marL="68580" indent="0">
              <a:buNone/>
            </a:pPr>
            <a:endParaRPr lang="en-AU" sz="800" dirty="0" smtClean="0"/>
          </a:p>
          <a:p>
            <a:r>
              <a:rPr lang="en-AU" dirty="0" smtClean="0"/>
              <a:t>Classify the risks according to the 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severity</a:t>
            </a:r>
            <a:r>
              <a:rPr lang="en-AU" dirty="0" smtClean="0"/>
              <a:t> of the damage they would create.</a:t>
            </a:r>
          </a:p>
          <a:p>
            <a:endParaRPr lang="en-AU" sz="900" dirty="0" smtClean="0"/>
          </a:p>
          <a:p>
            <a:r>
              <a:rPr lang="en-AU" dirty="0" smtClean="0"/>
              <a:t>Only state the risks that are the most likely to happen with the most severe outcome.  </a:t>
            </a:r>
          </a:p>
          <a:p>
            <a:endParaRPr lang="en-AU" sz="800" dirty="0" smtClean="0"/>
          </a:p>
          <a:p>
            <a:r>
              <a:rPr lang="en-AU" dirty="0"/>
              <a:t>You should also explain how you can </a:t>
            </a:r>
            <a:r>
              <a:rPr lang="en-AU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</a:t>
            </a:r>
            <a:r>
              <a:rPr lang="en-AU" dirty="0"/>
              <a:t> yourself against these risks.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43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024744" cy="782920"/>
          </a:xfrm>
        </p:spPr>
        <p:txBody>
          <a:bodyPr>
            <a:normAutofit/>
          </a:bodyPr>
          <a:lstStyle/>
          <a:p>
            <a:r>
              <a:rPr lang="en-AU" dirty="0" smtClean="0"/>
              <a:t>Method / Instructions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992888" cy="4032448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A </a:t>
            </a:r>
            <a:r>
              <a:rPr lang="en-AU" dirty="0"/>
              <a:t>set of steps outlining </a:t>
            </a:r>
            <a:r>
              <a:rPr lang="en-AU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en-AU" dirty="0"/>
              <a:t> to do the </a:t>
            </a:r>
            <a:r>
              <a:rPr lang="en-AU" dirty="0" smtClean="0"/>
              <a:t>experiment (like a cooking recipe).</a:t>
            </a:r>
          </a:p>
          <a:p>
            <a:endParaRPr lang="en-AU" sz="800" dirty="0" smtClean="0"/>
          </a:p>
          <a:p>
            <a:r>
              <a:rPr lang="en-AU" dirty="0" smtClean="0"/>
              <a:t>Include enough </a:t>
            </a:r>
            <a:r>
              <a:rPr lang="en-AU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</a:t>
            </a:r>
            <a:r>
              <a:rPr lang="en-AU" dirty="0"/>
              <a:t> to allow the reader </a:t>
            </a:r>
            <a:r>
              <a:rPr lang="en-AU" dirty="0" smtClean="0"/>
              <a:t>to repeat </a:t>
            </a:r>
            <a:r>
              <a:rPr lang="en-AU" dirty="0"/>
              <a:t>your experiment</a:t>
            </a:r>
            <a:r>
              <a:rPr lang="en-AU" dirty="0" smtClean="0"/>
              <a:t>.</a:t>
            </a:r>
          </a:p>
          <a:p>
            <a:endParaRPr lang="en-AU" sz="800" dirty="0" smtClean="0"/>
          </a:p>
          <a:p>
            <a:r>
              <a:rPr lang="en-AU" dirty="0" smtClean="0"/>
              <a:t>Do not include the analysis of your results (calculations, graphs…)</a:t>
            </a:r>
          </a:p>
          <a:p>
            <a:endParaRPr lang="en-AU" sz="800" dirty="0" smtClean="0"/>
          </a:p>
          <a:p>
            <a:r>
              <a:rPr lang="en-AU" dirty="0" smtClean="0"/>
              <a:t>Allow for 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several trials</a:t>
            </a:r>
            <a:r>
              <a:rPr lang="en-AU" dirty="0" smtClean="0"/>
              <a:t> to be made for each measurement, as it will increase the reliability of your results.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80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024744" cy="782920"/>
          </a:xfrm>
        </p:spPr>
        <p:txBody>
          <a:bodyPr>
            <a:normAutofit/>
          </a:bodyPr>
          <a:lstStyle/>
          <a:p>
            <a:r>
              <a:rPr lang="en-AU" dirty="0" smtClean="0"/>
              <a:t>Diagram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848872" cy="3508977"/>
          </a:xfrm>
        </p:spPr>
        <p:txBody>
          <a:bodyPr/>
          <a:lstStyle/>
          <a:p>
            <a:r>
              <a:rPr lang="en-AU" dirty="0"/>
              <a:t>A 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precise</a:t>
            </a:r>
            <a:r>
              <a:rPr lang="en-AU" dirty="0"/>
              <a:t>, </a:t>
            </a:r>
            <a:r>
              <a:rPr lang="en-AU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neat</a:t>
            </a:r>
            <a:r>
              <a:rPr lang="en-AU" dirty="0"/>
              <a:t> and </a:t>
            </a:r>
            <a:r>
              <a:rPr lang="en-AU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labelled</a:t>
            </a:r>
            <a:r>
              <a:rPr lang="en-AU" dirty="0"/>
              <a:t>  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</a:t>
            </a:r>
            <a:r>
              <a:rPr lang="en-AU" dirty="0" smtClean="0"/>
              <a:t>-sketch </a:t>
            </a:r>
            <a:r>
              <a:rPr lang="en-AU" dirty="0"/>
              <a:t>showing how your equipment was set up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independent</a:t>
            </a:r>
            <a:r>
              <a:rPr lang="en-AU" dirty="0" smtClean="0"/>
              <a:t> and the </a:t>
            </a:r>
            <a:r>
              <a:rPr lang="en-AU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dependent</a:t>
            </a:r>
            <a:r>
              <a:rPr lang="en-AU" dirty="0" smtClean="0"/>
              <a:t> variables should be represented in the diagram.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53029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 indent="0">
              <a:buNone/>
            </a:pPr>
            <a:r>
              <a:rPr lang="en-AU" dirty="0" smtClean="0">
                <a:solidFill>
                  <a:schemeClr val="tx2"/>
                </a:solidFill>
              </a:rPr>
              <a:t>Include enough detail to allow the reader to repeat your experiment.</a:t>
            </a: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1600" y="3535848"/>
            <a:ext cx="42484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AU" dirty="0" smtClean="0">
                <a:solidFill>
                  <a:schemeClr val="tx2"/>
                </a:solidFill>
              </a:rPr>
              <a:t>When a change occurs during the experiment (colour, effervescence, disappearance of a chemical), it might be necessary to draw more diagrams to show this evolution.</a:t>
            </a:r>
            <a:endParaRPr lang="en-AU" dirty="0">
              <a:solidFill>
                <a:schemeClr val="tx2"/>
              </a:solidFill>
            </a:endParaRPr>
          </a:p>
        </p:txBody>
      </p:sp>
      <p:pic>
        <p:nvPicPr>
          <p:cNvPr id="1033" name="Picture 9" descr="http://static.newworldencyclopedia.org/1/16/Fractional_distillation_lab_apparat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356992"/>
            <a:ext cx="25908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940</TotalTime>
  <Words>661</Words>
  <Application>Microsoft Office PowerPoint</Application>
  <PresentationFormat>On-screen Show (4:3)</PresentationFormat>
  <Paragraphs>121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PowerPoint Presentation</vt:lpstr>
      <vt:lpstr>Aim</vt:lpstr>
      <vt:lpstr>Hypothesis</vt:lpstr>
      <vt:lpstr>Variables</vt:lpstr>
      <vt:lpstr>PowerPoint Presentation</vt:lpstr>
      <vt:lpstr>Equipment</vt:lpstr>
      <vt:lpstr>Risk assessment</vt:lpstr>
      <vt:lpstr>Method / Instructions</vt:lpstr>
      <vt:lpstr>Diagram</vt:lpstr>
      <vt:lpstr>Observations / Results</vt:lpstr>
      <vt:lpstr>Graphs</vt:lpstr>
      <vt:lpstr>PowerPoint Presentation</vt:lpstr>
      <vt:lpstr>Discussion</vt:lpstr>
      <vt:lpstr>PowerPoint Presentation</vt:lpstr>
      <vt:lpstr>Conclusion</vt:lpstr>
    </vt:vector>
  </TitlesOfParts>
  <Company>St Joseph's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46</cp:revision>
  <cp:lastPrinted>2014-02-26T20:52:10Z</cp:lastPrinted>
  <dcterms:created xsi:type="dcterms:W3CDTF">2014-02-26T06:38:30Z</dcterms:created>
  <dcterms:modified xsi:type="dcterms:W3CDTF">2014-02-26T21:28:38Z</dcterms:modified>
</cp:coreProperties>
</file>