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40" autoAdjust="0"/>
  </p:normalViewPr>
  <p:slideViewPr>
    <p:cSldViewPr snapToGrid="0" snapToObjects="1">
      <p:cViewPr varScale="1">
        <p:scale>
          <a:sx n="104" d="100"/>
          <a:sy n="104" d="100"/>
        </p:scale>
        <p:origin x="-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1480F-D1B1-E544-A6F9-F9426F637A06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08157-EB67-5C44-98B0-B8B050F0C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3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base model assumes, if a test from the TB Diagnosis Section has a positive result: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All people diagnosed with TB by GXP or by culture will be treated as MDR-TB if the rifampin result is positive 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people diagnosed with TB by GXP or by culture without rifampin resistance will be treated with 1st-line drugs 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people diagnosed with TB by smear, LAM, or user-based tests will be treated with 1st-line drugs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users would like to add an additional test to any of these results to diagnose or confirm drug susceptibility,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that drug susceptibility test (DST) in this section as Test 1 or Test 2. 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users enter a test in the DST section, then the model will assume that treatment is offered based on the results of this confirmatory DST for rifampin resistance.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08157-EB67-5C44-98B0-B8B050F0C5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base model assumes, if a test from the TB Diagnosis Section has a positive result: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All people diagnosed with TB by GXP or by culture will be treated as MDR-TB if the rifampin result is positive 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people diagnosed with TB by GXP or by culture without rifampin resistance will be treated with 1st-line drugs 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people diagnosed with TB by smear, LAM, or user-based tests will be treated with 1st-line drugs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users would like to add an additional test to any of these results to diagnose or confirm drug susceptibility,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that drug susceptibility test (DST) in this section as Test 1 or Test 2. 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users enter a test in the DST section, then the model will assume that treatment is offered based on the results of this confirmatory DST for rifampin resistance.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08157-EB67-5C44-98B0-B8B050F0C5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5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84DA6-D735-574D-B72A-A26659A4D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5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08F1-BA88-7D48-9AED-7612C1D82553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65B52-930E-2B42-810D-3B7C6B07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7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794" y="50800"/>
            <a:ext cx="5586412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 </a:t>
            </a:r>
            <a:r>
              <a:rPr lang="en-US" sz="1400" dirty="0" smtClean="0"/>
              <a:t>with Presumptive TB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3684464" y="598995"/>
            <a:ext cx="1270000" cy="43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HIV Status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3187700" y="4145711"/>
            <a:ext cx="873125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597399" y="4145711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248904" y="5793295"/>
            <a:ext cx="1755776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Patients with Active TB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248904" y="4768852"/>
            <a:ext cx="1755775" cy="76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</a:t>
            </a:r>
          </a:p>
          <a:p>
            <a:pPr algn="ctr"/>
            <a:r>
              <a:rPr lang="en-US" sz="1200" dirty="0" smtClean="0"/>
              <a:t>TB-Symptomatic Patients without True TB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505200" y="1219200"/>
            <a:ext cx="1816100" cy="830997"/>
            <a:chOff x="2984500" y="1061978"/>
            <a:chExt cx="1816100" cy="899593"/>
          </a:xfrm>
        </p:grpSpPr>
        <p:grpSp>
          <p:nvGrpSpPr>
            <p:cNvPr id="35" name="Group 34"/>
            <p:cNvGrpSpPr/>
            <p:nvPr/>
          </p:nvGrpSpPr>
          <p:grpSpPr>
            <a:xfrm>
              <a:off x="2984500" y="1061978"/>
              <a:ext cx="1816100" cy="899593"/>
              <a:chOff x="2984500" y="1061978"/>
              <a:chExt cx="1816100" cy="89959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4500" y="1105490"/>
                <a:ext cx="1631156" cy="7931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Test 1</a:t>
                </a:r>
                <a:endParaRPr lang="en-US" sz="11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08400" y="1061978"/>
                <a:ext cx="1092200" cy="899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Smear</a:t>
                </a: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CXR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LAM</a:t>
                </a:r>
                <a:endParaRPr lang="en-US" sz="8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User Test 1,2,3</a:t>
                </a:r>
              </a:p>
            </p:txBody>
          </p:sp>
        </p:grpSp>
        <p:sp>
          <p:nvSpPr>
            <p:cNvPr id="36" name="Left Brace 35"/>
            <p:cNvSpPr/>
            <p:nvPr/>
          </p:nvSpPr>
          <p:spPr>
            <a:xfrm>
              <a:off x="3556000" y="1242060"/>
              <a:ext cx="152400" cy="54864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03600" y="2907681"/>
            <a:ext cx="1968500" cy="954107"/>
            <a:chOff x="2984500" y="1067340"/>
            <a:chExt cx="1968500" cy="954107"/>
          </a:xfrm>
        </p:grpSpPr>
        <p:grpSp>
          <p:nvGrpSpPr>
            <p:cNvPr id="39" name="Group 38"/>
            <p:cNvGrpSpPr/>
            <p:nvPr/>
          </p:nvGrpSpPr>
          <p:grpSpPr>
            <a:xfrm>
              <a:off x="2984500" y="1067340"/>
              <a:ext cx="1968500" cy="954107"/>
              <a:chOff x="2984500" y="1067340"/>
              <a:chExt cx="1968500" cy="95410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984500" y="1120854"/>
                <a:ext cx="1752600" cy="8605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Test 2</a:t>
                </a:r>
                <a:endParaRPr lang="en-US" sz="11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860800" y="1067340"/>
                <a:ext cx="10922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None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Smear</a:t>
                </a:r>
                <a:endParaRPr lang="en-US" sz="8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CXR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LAM</a:t>
                </a:r>
                <a:endParaRPr lang="en-US" sz="8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User Test 1,2,3</a:t>
                </a:r>
              </a:p>
            </p:txBody>
          </p:sp>
        </p:grpSp>
        <p:sp>
          <p:nvSpPr>
            <p:cNvPr id="40" name="Left Brace 39"/>
            <p:cNvSpPr/>
            <p:nvPr/>
          </p:nvSpPr>
          <p:spPr>
            <a:xfrm>
              <a:off x="3594100" y="1206499"/>
              <a:ext cx="254000" cy="67635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11427" y="4730751"/>
            <a:ext cx="1673223" cy="784830"/>
            <a:chOff x="2970039" y="1054640"/>
            <a:chExt cx="1905365" cy="784830"/>
          </a:xfrm>
        </p:grpSpPr>
        <p:grpSp>
          <p:nvGrpSpPr>
            <p:cNvPr id="45" name="Group 44"/>
            <p:cNvGrpSpPr/>
            <p:nvPr/>
          </p:nvGrpSpPr>
          <p:grpSpPr>
            <a:xfrm>
              <a:off x="2970039" y="1054640"/>
              <a:ext cx="1905365" cy="784830"/>
              <a:chOff x="2970039" y="1054640"/>
              <a:chExt cx="1905365" cy="78483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70039" y="1054640"/>
                <a:ext cx="1710129" cy="7728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DST</a:t>
                </a:r>
              </a:p>
              <a:p>
                <a:r>
                  <a:rPr lang="en-US" sz="1200" b="1" dirty="0" smtClean="0"/>
                  <a:t>Test 1</a:t>
                </a:r>
                <a:endParaRPr lang="en-US" sz="11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783204" y="1054640"/>
                <a:ext cx="1092200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None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LPA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User </a:t>
                </a:r>
                <a:r>
                  <a:rPr lang="en-US" sz="900" dirty="0" smtClean="0">
                    <a:solidFill>
                      <a:prstClr val="black"/>
                    </a:solidFill>
                  </a:rPr>
                  <a:t>Defined</a:t>
                </a:r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Left Brace 45"/>
            <p:cNvSpPr/>
            <p:nvPr/>
          </p:nvSpPr>
          <p:spPr>
            <a:xfrm>
              <a:off x="3623390" y="1143000"/>
              <a:ext cx="189058" cy="5931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24127" y="5954353"/>
            <a:ext cx="1673223" cy="785574"/>
            <a:chOff x="2970039" y="1041940"/>
            <a:chExt cx="1905365" cy="785574"/>
          </a:xfrm>
        </p:grpSpPr>
        <p:grpSp>
          <p:nvGrpSpPr>
            <p:cNvPr id="55" name="Group 54"/>
            <p:cNvGrpSpPr/>
            <p:nvPr/>
          </p:nvGrpSpPr>
          <p:grpSpPr>
            <a:xfrm>
              <a:off x="2970039" y="1041940"/>
              <a:ext cx="1905365" cy="785574"/>
              <a:chOff x="2970039" y="1041940"/>
              <a:chExt cx="1905365" cy="78557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970039" y="1054100"/>
                <a:ext cx="1695667" cy="77341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DST</a:t>
                </a:r>
              </a:p>
              <a:p>
                <a:r>
                  <a:rPr lang="en-US" sz="1200" b="1" dirty="0" smtClean="0"/>
                  <a:t>Test 2</a:t>
                </a:r>
                <a:endParaRPr lang="en-US" sz="11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783204" y="1041940"/>
                <a:ext cx="1092200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None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LPA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User </a:t>
                </a:r>
                <a:r>
                  <a:rPr lang="en-US" sz="900" dirty="0" smtClean="0">
                    <a:solidFill>
                      <a:prstClr val="black"/>
                    </a:solidFill>
                  </a:rPr>
                  <a:t>Defined</a:t>
                </a:r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Left Brace 55"/>
            <p:cNvSpPr/>
            <p:nvPr/>
          </p:nvSpPr>
          <p:spPr>
            <a:xfrm>
              <a:off x="3624442" y="1129014"/>
              <a:ext cx="189448" cy="59818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3187700" y="2287606"/>
            <a:ext cx="8763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4597399" y="2287606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" idx="2"/>
            <a:endCxn id="7" idx="0"/>
          </p:cNvCxnSpPr>
          <p:nvPr/>
        </p:nvCxnSpPr>
        <p:spPr>
          <a:xfrm>
            <a:off x="4319464" y="1030795"/>
            <a:ext cx="1314" cy="22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7" idx="2"/>
            <a:endCxn id="59" idx="0"/>
          </p:cNvCxnSpPr>
          <p:nvPr/>
        </p:nvCxnSpPr>
        <p:spPr>
          <a:xfrm rot="5400000">
            <a:off x="3825548" y="1792376"/>
            <a:ext cx="295532" cy="6949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" idx="2"/>
            <a:endCxn id="60" idx="0"/>
          </p:cNvCxnSpPr>
          <p:nvPr/>
        </p:nvCxnSpPr>
        <p:spPr>
          <a:xfrm rot="16200000" flipH="1">
            <a:off x="4533572" y="1779279"/>
            <a:ext cx="295532" cy="72112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9" idx="2"/>
            <a:endCxn id="41" idx="0"/>
          </p:cNvCxnSpPr>
          <p:nvPr/>
        </p:nvCxnSpPr>
        <p:spPr>
          <a:xfrm rot="16200000" flipH="1">
            <a:off x="3803406" y="2484700"/>
            <a:ext cx="298939" cy="65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0" idx="2"/>
            <a:endCxn id="41" idx="0"/>
          </p:cNvCxnSpPr>
          <p:nvPr/>
        </p:nvCxnSpPr>
        <p:spPr>
          <a:xfrm rot="5400000">
            <a:off x="4511431" y="2430726"/>
            <a:ext cx="298939" cy="761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1" idx="2"/>
            <a:endCxn id="13" idx="0"/>
          </p:cNvCxnSpPr>
          <p:nvPr/>
        </p:nvCxnSpPr>
        <p:spPr>
          <a:xfrm rot="16200000" flipH="1">
            <a:off x="4498916" y="3602727"/>
            <a:ext cx="323967" cy="761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2"/>
            <a:endCxn id="15" idx="1"/>
          </p:cNvCxnSpPr>
          <p:nvPr/>
        </p:nvCxnSpPr>
        <p:spPr>
          <a:xfrm rot="16200000" flipH="1">
            <a:off x="4829068" y="4733191"/>
            <a:ext cx="632666" cy="2070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3" idx="2"/>
            <a:endCxn id="14" idx="1"/>
          </p:cNvCxnSpPr>
          <p:nvPr/>
        </p:nvCxnSpPr>
        <p:spPr>
          <a:xfrm rot="16200000" flipH="1">
            <a:off x="4362884" y="5199375"/>
            <a:ext cx="1565034" cy="2070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1" idx="2"/>
            <a:endCxn id="12" idx="0"/>
          </p:cNvCxnSpPr>
          <p:nvPr/>
        </p:nvCxnSpPr>
        <p:spPr>
          <a:xfrm rot="5400000">
            <a:off x="3790099" y="3655909"/>
            <a:ext cx="323967" cy="6556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2" idx="2"/>
            <a:endCxn id="57" idx="3"/>
          </p:cNvCxnSpPr>
          <p:nvPr/>
        </p:nvCxnSpPr>
        <p:spPr>
          <a:xfrm rot="16200000" flipH="1">
            <a:off x="2902303" y="5242321"/>
            <a:ext cx="1832859" cy="388938"/>
          </a:xfrm>
          <a:prstGeom prst="bentConnector4">
            <a:avLst>
              <a:gd name="adj1" fmla="val 6140"/>
              <a:gd name="adj2" fmla="val 1710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2" idx="2"/>
            <a:endCxn id="47" idx="3"/>
          </p:cNvCxnSpPr>
          <p:nvPr/>
        </p:nvCxnSpPr>
        <p:spPr>
          <a:xfrm rot="16200000" flipH="1">
            <a:off x="3520319" y="4624305"/>
            <a:ext cx="596827" cy="388938"/>
          </a:xfrm>
          <a:prstGeom prst="bentConnector4">
            <a:avLst>
              <a:gd name="adj1" fmla="val 17626"/>
              <a:gd name="adj2" fmla="val 1710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-12959"/>
            <a:ext cx="136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Schematic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367785" y="5243888"/>
            <a:ext cx="771595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Rif Resistant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1371600" y="4534977"/>
            <a:ext cx="783654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Rif Susceptible</a:t>
            </a:r>
            <a:endParaRPr lang="en-US" sz="1000" dirty="0"/>
          </a:p>
        </p:txBody>
      </p:sp>
      <p:cxnSp>
        <p:nvCxnSpPr>
          <p:cNvPr id="98" name="Elbow Connector 97"/>
          <p:cNvCxnSpPr>
            <a:stCxn id="47" idx="1"/>
            <a:endCxn id="97" idx="3"/>
          </p:cNvCxnSpPr>
          <p:nvPr/>
        </p:nvCxnSpPr>
        <p:spPr>
          <a:xfrm rot="10800000">
            <a:off x="2155255" y="4722302"/>
            <a:ext cx="356173" cy="3948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7" idx="1"/>
            <a:endCxn id="96" idx="3"/>
          </p:cNvCxnSpPr>
          <p:nvPr/>
        </p:nvCxnSpPr>
        <p:spPr>
          <a:xfrm rot="10800000" flipV="1">
            <a:off x="2139381" y="5117187"/>
            <a:ext cx="372047" cy="3140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12836" y="4449637"/>
            <a:ext cx="1063598" cy="560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DS TB = Initiate 1</a:t>
            </a:r>
            <a:r>
              <a:rPr lang="en-US" sz="1100" baseline="30000" dirty="0" smtClean="0"/>
              <a:t>st</a:t>
            </a:r>
            <a:r>
              <a:rPr lang="en-US" sz="1100" dirty="0" smtClean="0"/>
              <a:t> line treatment</a:t>
            </a:r>
            <a:endParaRPr lang="en-US" sz="1100" dirty="0"/>
          </a:p>
        </p:txBody>
      </p:sp>
      <p:sp>
        <p:nvSpPr>
          <p:cNvPr id="101" name="Rectangle 100"/>
          <p:cNvSpPr/>
          <p:nvPr/>
        </p:nvSpPr>
        <p:spPr>
          <a:xfrm>
            <a:off x="100624" y="5166455"/>
            <a:ext cx="1066800" cy="540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MDR TB = Initiate 2nd line treatment</a:t>
            </a:r>
            <a:endParaRPr lang="en-US" sz="1100" dirty="0"/>
          </a:p>
        </p:txBody>
      </p:sp>
      <p:cxnSp>
        <p:nvCxnSpPr>
          <p:cNvPr id="102" name="Straight Arrow Connector 101"/>
          <p:cNvCxnSpPr>
            <a:stCxn id="96" idx="1"/>
            <a:endCxn id="101" idx="3"/>
          </p:cNvCxnSpPr>
          <p:nvPr/>
        </p:nvCxnSpPr>
        <p:spPr>
          <a:xfrm flipH="1">
            <a:off x="1167424" y="5431213"/>
            <a:ext cx="200361" cy="5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1"/>
            <a:endCxn id="100" idx="3"/>
          </p:cNvCxnSpPr>
          <p:nvPr/>
        </p:nvCxnSpPr>
        <p:spPr>
          <a:xfrm flipH="1">
            <a:off x="1176434" y="4722302"/>
            <a:ext cx="195166" cy="7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96" idx="2"/>
            <a:endCxn id="57" idx="0"/>
          </p:cNvCxnSpPr>
          <p:nvPr/>
        </p:nvCxnSpPr>
        <p:spPr>
          <a:xfrm rot="16200000" flipH="1">
            <a:off x="2337136" y="5034984"/>
            <a:ext cx="347975" cy="1515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57" idx="1"/>
          </p:cNvCxnSpPr>
          <p:nvPr/>
        </p:nvCxnSpPr>
        <p:spPr>
          <a:xfrm rot="10800000">
            <a:off x="2332561" y="5153028"/>
            <a:ext cx="191566" cy="12001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3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6700" y="50800"/>
            <a:ext cx="5586412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Patient with Presumptive TB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536700" y="711200"/>
            <a:ext cx="862012" cy="43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HIV-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4159250"/>
            <a:ext cx="873125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247899" y="4159250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398712" y="5880100"/>
            <a:ext cx="1755776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Patients with Active TB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98712" y="4855657"/>
            <a:ext cx="1755775" cy="76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</a:t>
            </a:r>
          </a:p>
          <a:p>
            <a:pPr algn="ctr"/>
            <a:r>
              <a:rPr lang="en-US" sz="1200" dirty="0" smtClean="0"/>
              <a:t>TB-Symptomatic Patients without True TB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55700" y="1306005"/>
            <a:ext cx="1816100" cy="796062"/>
            <a:chOff x="2984500" y="1061978"/>
            <a:chExt cx="1816100" cy="861774"/>
          </a:xfrm>
        </p:grpSpPr>
        <p:grpSp>
          <p:nvGrpSpPr>
            <p:cNvPr id="35" name="Group 34"/>
            <p:cNvGrpSpPr/>
            <p:nvPr/>
          </p:nvGrpSpPr>
          <p:grpSpPr>
            <a:xfrm>
              <a:off x="2984500" y="1061978"/>
              <a:ext cx="1816100" cy="861774"/>
              <a:chOff x="2984500" y="1061978"/>
              <a:chExt cx="1816100" cy="86177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984500" y="1105490"/>
                <a:ext cx="1631156" cy="7931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Test 1</a:t>
                </a:r>
                <a:endParaRPr lang="en-US" sz="11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708400" y="1061978"/>
                <a:ext cx="1092200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Smear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CXR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User Test 1,2,3</a:t>
                </a:r>
              </a:p>
            </p:txBody>
          </p:sp>
        </p:grpSp>
        <p:sp>
          <p:nvSpPr>
            <p:cNvPr id="36" name="Left Brace 35"/>
            <p:cNvSpPr/>
            <p:nvPr/>
          </p:nvSpPr>
          <p:spPr>
            <a:xfrm>
              <a:off x="3556000" y="1242060"/>
              <a:ext cx="152400" cy="54864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4100" y="2994486"/>
            <a:ext cx="1968500" cy="923330"/>
            <a:chOff x="2984500" y="1067340"/>
            <a:chExt cx="1968500" cy="923330"/>
          </a:xfrm>
        </p:grpSpPr>
        <p:grpSp>
          <p:nvGrpSpPr>
            <p:cNvPr id="39" name="Group 38"/>
            <p:cNvGrpSpPr/>
            <p:nvPr/>
          </p:nvGrpSpPr>
          <p:grpSpPr>
            <a:xfrm>
              <a:off x="2984500" y="1067340"/>
              <a:ext cx="1968500" cy="923330"/>
              <a:chOff x="2984500" y="1067340"/>
              <a:chExt cx="1968500" cy="92333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984500" y="1120854"/>
                <a:ext cx="1752600" cy="8605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Test 2</a:t>
                </a:r>
                <a:endParaRPr lang="en-US" sz="11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860800" y="1067340"/>
                <a:ext cx="10922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None</a:t>
                </a:r>
              </a:p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Smear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CXR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User Test 1,2,3</a:t>
                </a:r>
              </a:p>
            </p:txBody>
          </p:sp>
        </p:grpSp>
        <p:sp>
          <p:nvSpPr>
            <p:cNvPr id="40" name="Left Brace 39"/>
            <p:cNvSpPr/>
            <p:nvPr/>
          </p:nvSpPr>
          <p:spPr>
            <a:xfrm>
              <a:off x="3594100" y="1206499"/>
              <a:ext cx="254000" cy="67635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1927" y="4817556"/>
            <a:ext cx="1673223" cy="784830"/>
            <a:chOff x="2970039" y="1054640"/>
            <a:chExt cx="1905365" cy="784830"/>
          </a:xfrm>
        </p:grpSpPr>
        <p:grpSp>
          <p:nvGrpSpPr>
            <p:cNvPr id="45" name="Group 44"/>
            <p:cNvGrpSpPr/>
            <p:nvPr/>
          </p:nvGrpSpPr>
          <p:grpSpPr>
            <a:xfrm>
              <a:off x="2970039" y="1054640"/>
              <a:ext cx="1905365" cy="784830"/>
              <a:chOff x="2970039" y="1054640"/>
              <a:chExt cx="1905365" cy="78483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970039" y="1054640"/>
                <a:ext cx="1710129" cy="7728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DST</a:t>
                </a:r>
              </a:p>
              <a:p>
                <a:r>
                  <a:rPr lang="en-US" sz="1200" b="1" dirty="0" smtClean="0"/>
                  <a:t>Test 1</a:t>
                </a:r>
                <a:endParaRPr lang="en-US" sz="11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783204" y="1054640"/>
                <a:ext cx="1092200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None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LPA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User </a:t>
                </a:r>
                <a:r>
                  <a:rPr lang="en-US" sz="900" dirty="0" smtClean="0">
                    <a:solidFill>
                      <a:prstClr val="black"/>
                    </a:solidFill>
                  </a:rPr>
                  <a:t>Defined</a:t>
                </a:r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Left Brace 45"/>
            <p:cNvSpPr/>
            <p:nvPr/>
          </p:nvSpPr>
          <p:spPr>
            <a:xfrm>
              <a:off x="3623390" y="1143000"/>
              <a:ext cx="189058" cy="5931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74627" y="5894626"/>
            <a:ext cx="1673223" cy="785574"/>
            <a:chOff x="2970039" y="1041940"/>
            <a:chExt cx="1905365" cy="785574"/>
          </a:xfrm>
        </p:grpSpPr>
        <p:grpSp>
          <p:nvGrpSpPr>
            <p:cNvPr id="55" name="Group 54"/>
            <p:cNvGrpSpPr/>
            <p:nvPr/>
          </p:nvGrpSpPr>
          <p:grpSpPr>
            <a:xfrm>
              <a:off x="2970039" y="1041940"/>
              <a:ext cx="1905365" cy="785574"/>
              <a:chOff x="2970039" y="1041940"/>
              <a:chExt cx="1905365" cy="78557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2970039" y="1054100"/>
                <a:ext cx="1695667" cy="77341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DST</a:t>
                </a:r>
              </a:p>
              <a:p>
                <a:r>
                  <a:rPr lang="en-US" sz="1200" b="1" dirty="0" smtClean="0"/>
                  <a:t>Test 2</a:t>
                </a:r>
                <a:endParaRPr lang="en-US" sz="11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783204" y="1041940"/>
                <a:ext cx="1092200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None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LPA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User </a:t>
                </a:r>
                <a:r>
                  <a:rPr lang="en-US" sz="900" dirty="0" smtClean="0">
                    <a:solidFill>
                      <a:prstClr val="black"/>
                    </a:solidFill>
                  </a:rPr>
                  <a:t>Defined</a:t>
                </a:r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Left Brace 55"/>
            <p:cNvSpPr/>
            <p:nvPr/>
          </p:nvSpPr>
          <p:spPr>
            <a:xfrm>
              <a:off x="3624442" y="1129014"/>
              <a:ext cx="189448" cy="59818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838200" y="2362200"/>
            <a:ext cx="8763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2247899" y="2362200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" idx="2"/>
            <a:endCxn id="7" idx="0"/>
          </p:cNvCxnSpPr>
          <p:nvPr/>
        </p:nvCxnSpPr>
        <p:spPr>
          <a:xfrm>
            <a:off x="1967706" y="1143000"/>
            <a:ext cx="3572" cy="2031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7" idx="2"/>
            <a:endCxn id="59" idx="0"/>
          </p:cNvCxnSpPr>
          <p:nvPr/>
        </p:nvCxnSpPr>
        <p:spPr>
          <a:xfrm rot="5400000">
            <a:off x="1482154" y="1873075"/>
            <a:ext cx="283321" cy="6949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" idx="2"/>
            <a:endCxn id="60" idx="0"/>
          </p:cNvCxnSpPr>
          <p:nvPr/>
        </p:nvCxnSpPr>
        <p:spPr>
          <a:xfrm rot="16200000" flipH="1">
            <a:off x="2190178" y="1859978"/>
            <a:ext cx="283321" cy="72112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9" idx="2"/>
            <a:endCxn id="41" idx="0"/>
          </p:cNvCxnSpPr>
          <p:nvPr/>
        </p:nvCxnSpPr>
        <p:spPr>
          <a:xfrm rot="16200000" flipH="1">
            <a:off x="1447800" y="2565400"/>
            <a:ext cx="311150" cy="65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0" idx="2"/>
            <a:endCxn id="41" idx="0"/>
          </p:cNvCxnSpPr>
          <p:nvPr/>
        </p:nvCxnSpPr>
        <p:spPr>
          <a:xfrm rot="5400000">
            <a:off x="2155825" y="2511426"/>
            <a:ext cx="311150" cy="761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1" idx="2"/>
            <a:endCxn id="13" idx="0"/>
          </p:cNvCxnSpPr>
          <p:nvPr/>
        </p:nvCxnSpPr>
        <p:spPr>
          <a:xfrm rot="16200000" flipH="1">
            <a:off x="2186049" y="3652899"/>
            <a:ext cx="250701" cy="761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2"/>
            <a:endCxn id="15" idx="1"/>
          </p:cNvCxnSpPr>
          <p:nvPr/>
        </p:nvCxnSpPr>
        <p:spPr>
          <a:xfrm rot="5400000">
            <a:off x="2192590" y="4740023"/>
            <a:ext cx="705932" cy="293687"/>
          </a:xfrm>
          <a:prstGeom prst="bentConnector4">
            <a:avLst>
              <a:gd name="adj1" fmla="val 22789"/>
              <a:gd name="adj2" fmla="val 1778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3" idx="2"/>
            <a:endCxn id="14" idx="1"/>
          </p:cNvCxnSpPr>
          <p:nvPr/>
        </p:nvCxnSpPr>
        <p:spPr>
          <a:xfrm rot="5400000">
            <a:off x="1726406" y="5206207"/>
            <a:ext cx="1638300" cy="293687"/>
          </a:xfrm>
          <a:prstGeom prst="bentConnector4">
            <a:avLst>
              <a:gd name="adj1" fmla="val 8527"/>
              <a:gd name="adj2" fmla="val 1778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1" idx="2"/>
            <a:endCxn id="12" idx="0"/>
          </p:cNvCxnSpPr>
          <p:nvPr/>
        </p:nvCxnSpPr>
        <p:spPr>
          <a:xfrm rot="5400000">
            <a:off x="1477232" y="3706081"/>
            <a:ext cx="250701" cy="6556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2" idx="2"/>
            <a:endCxn id="57" idx="3"/>
          </p:cNvCxnSpPr>
          <p:nvPr/>
        </p:nvCxnSpPr>
        <p:spPr>
          <a:xfrm rot="16200000" flipH="1">
            <a:off x="589436" y="5219227"/>
            <a:ext cx="1759593" cy="388938"/>
          </a:xfrm>
          <a:prstGeom prst="bentConnector4">
            <a:avLst>
              <a:gd name="adj1" fmla="val 9419"/>
              <a:gd name="adj2" fmla="val 1546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2" idx="2"/>
            <a:endCxn id="47" idx="3"/>
          </p:cNvCxnSpPr>
          <p:nvPr/>
        </p:nvCxnSpPr>
        <p:spPr>
          <a:xfrm rot="16200000" flipH="1">
            <a:off x="1134186" y="4674477"/>
            <a:ext cx="670093" cy="388938"/>
          </a:xfrm>
          <a:prstGeom prst="bentConnector4">
            <a:avLst>
              <a:gd name="adj1" fmla="val 21165"/>
              <a:gd name="adj2" fmla="val 1546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261100" y="710456"/>
            <a:ext cx="862012" cy="43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HIV+</a:t>
            </a:r>
            <a:endParaRPr lang="en-US" sz="1400" b="1" dirty="0"/>
          </a:p>
        </p:txBody>
      </p:sp>
      <p:sp>
        <p:nvSpPr>
          <p:cNvPr id="114" name="Rectangle 113"/>
          <p:cNvSpPr/>
          <p:nvPr/>
        </p:nvSpPr>
        <p:spPr>
          <a:xfrm>
            <a:off x="5562600" y="4158506"/>
            <a:ext cx="873125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6972299" y="4158506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7123112" y="5879356"/>
            <a:ext cx="1755776" cy="58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Patients with Active TB</a:t>
            </a:r>
            <a:endParaRPr lang="en-US" sz="1200" dirty="0"/>
          </a:p>
        </p:txBody>
      </p:sp>
      <p:sp>
        <p:nvSpPr>
          <p:cNvPr id="117" name="Rectangle 116"/>
          <p:cNvSpPr/>
          <p:nvPr/>
        </p:nvSpPr>
        <p:spPr>
          <a:xfrm>
            <a:off x="7123112" y="4854913"/>
            <a:ext cx="1755775" cy="76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% 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</a:t>
            </a:r>
          </a:p>
          <a:p>
            <a:pPr algn="ctr"/>
            <a:r>
              <a:rPr lang="en-US" sz="1200" dirty="0" smtClean="0"/>
              <a:t>TB-Symptomatic Patients without True TB</a:t>
            </a:r>
            <a:endParaRPr lang="en-US" sz="1200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5880100" y="1267161"/>
            <a:ext cx="1816100" cy="830997"/>
            <a:chOff x="2984500" y="1020734"/>
            <a:chExt cx="1816100" cy="899593"/>
          </a:xfrm>
        </p:grpSpPr>
        <p:grpSp>
          <p:nvGrpSpPr>
            <p:cNvPr id="119" name="Group 118"/>
            <p:cNvGrpSpPr/>
            <p:nvPr/>
          </p:nvGrpSpPr>
          <p:grpSpPr>
            <a:xfrm>
              <a:off x="2984500" y="1020734"/>
              <a:ext cx="1816100" cy="899593"/>
              <a:chOff x="2984500" y="1020734"/>
              <a:chExt cx="1816100" cy="899593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84500" y="1051303"/>
                <a:ext cx="1631156" cy="84734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Test 1</a:t>
                </a:r>
                <a:endParaRPr lang="en-US" sz="1100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708400" y="1020734"/>
                <a:ext cx="1092200" cy="899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Smear</a:t>
                </a: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CXR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LAM </a:t>
                </a:r>
                <a:endParaRPr lang="en-US" sz="8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User Test 1,2,3</a:t>
                </a:r>
              </a:p>
            </p:txBody>
          </p:sp>
        </p:grpSp>
        <p:sp>
          <p:nvSpPr>
            <p:cNvPr id="120" name="Left Brace 119"/>
            <p:cNvSpPr/>
            <p:nvPr/>
          </p:nvSpPr>
          <p:spPr>
            <a:xfrm>
              <a:off x="3556000" y="1242060"/>
              <a:ext cx="152400" cy="54864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78500" y="2993742"/>
            <a:ext cx="1968500" cy="954107"/>
            <a:chOff x="2984500" y="1067340"/>
            <a:chExt cx="1968500" cy="954107"/>
          </a:xfrm>
        </p:grpSpPr>
        <p:grpSp>
          <p:nvGrpSpPr>
            <p:cNvPr id="124" name="Group 123"/>
            <p:cNvGrpSpPr/>
            <p:nvPr/>
          </p:nvGrpSpPr>
          <p:grpSpPr>
            <a:xfrm>
              <a:off x="2984500" y="1067340"/>
              <a:ext cx="1968500" cy="954107"/>
              <a:chOff x="2984500" y="1067340"/>
              <a:chExt cx="1968500" cy="95410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984500" y="1120854"/>
                <a:ext cx="1752600" cy="8605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Test 2</a:t>
                </a:r>
                <a:endParaRPr lang="en-US" sz="1100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860800" y="1067340"/>
                <a:ext cx="10922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None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Smear</a:t>
                </a:r>
                <a:endParaRPr lang="en-US" sz="8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CXR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800" dirty="0" smtClean="0">
                    <a:solidFill>
                      <a:prstClr val="black"/>
                    </a:solidFill>
                  </a:rPr>
                  <a:t>LAM</a:t>
                </a:r>
                <a:endParaRPr lang="en-US" sz="8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800" dirty="0">
                    <a:solidFill>
                      <a:prstClr val="black"/>
                    </a:solidFill>
                  </a:rPr>
                  <a:t>User Test 1,2,3</a:t>
                </a:r>
              </a:p>
            </p:txBody>
          </p:sp>
        </p:grpSp>
        <p:sp>
          <p:nvSpPr>
            <p:cNvPr id="125" name="Left Brace 124"/>
            <p:cNvSpPr/>
            <p:nvPr/>
          </p:nvSpPr>
          <p:spPr>
            <a:xfrm>
              <a:off x="3594100" y="1206499"/>
              <a:ext cx="254000" cy="67635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886327" y="4816812"/>
            <a:ext cx="1673223" cy="784830"/>
            <a:chOff x="2970039" y="1054640"/>
            <a:chExt cx="1905365" cy="784830"/>
          </a:xfrm>
        </p:grpSpPr>
        <p:grpSp>
          <p:nvGrpSpPr>
            <p:cNvPr id="129" name="Group 128"/>
            <p:cNvGrpSpPr/>
            <p:nvPr/>
          </p:nvGrpSpPr>
          <p:grpSpPr>
            <a:xfrm>
              <a:off x="2970039" y="1054640"/>
              <a:ext cx="1905365" cy="784830"/>
              <a:chOff x="2970039" y="1054640"/>
              <a:chExt cx="1905365" cy="78483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970039" y="1054640"/>
                <a:ext cx="1710129" cy="7728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DST</a:t>
                </a:r>
              </a:p>
              <a:p>
                <a:r>
                  <a:rPr lang="en-US" sz="1200" b="1" dirty="0" smtClean="0"/>
                  <a:t>Test 1</a:t>
                </a:r>
                <a:endParaRPr lang="en-US" sz="1100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783204" y="1054640"/>
                <a:ext cx="1092200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None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LPA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User </a:t>
                </a:r>
                <a:r>
                  <a:rPr lang="en-US" sz="900" dirty="0" smtClean="0">
                    <a:solidFill>
                      <a:prstClr val="black"/>
                    </a:solidFill>
                  </a:rPr>
                  <a:t>Defined</a:t>
                </a:r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0" name="Left Brace 129"/>
            <p:cNvSpPr/>
            <p:nvPr/>
          </p:nvSpPr>
          <p:spPr>
            <a:xfrm>
              <a:off x="3623390" y="1143000"/>
              <a:ext cx="189058" cy="59318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99027" y="5893882"/>
            <a:ext cx="1673223" cy="785574"/>
            <a:chOff x="2970039" y="1041940"/>
            <a:chExt cx="1905365" cy="785574"/>
          </a:xfrm>
        </p:grpSpPr>
        <p:grpSp>
          <p:nvGrpSpPr>
            <p:cNvPr id="134" name="Group 133"/>
            <p:cNvGrpSpPr/>
            <p:nvPr/>
          </p:nvGrpSpPr>
          <p:grpSpPr>
            <a:xfrm>
              <a:off x="2970039" y="1041940"/>
              <a:ext cx="1905365" cy="785574"/>
              <a:chOff x="2970039" y="1041940"/>
              <a:chExt cx="1905365" cy="785574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970039" y="1054100"/>
                <a:ext cx="1695667" cy="77341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200" b="1" dirty="0" smtClean="0"/>
                  <a:t>DST</a:t>
                </a:r>
              </a:p>
              <a:p>
                <a:r>
                  <a:rPr lang="en-US" sz="1200" b="1" dirty="0" smtClean="0"/>
                  <a:t>Test 2</a:t>
                </a:r>
                <a:endParaRPr lang="en-US" sz="1100" dirty="0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783204" y="1041940"/>
                <a:ext cx="1092200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None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Xpert</a:t>
                </a:r>
              </a:p>
              <a:p>
                <a:pPr lvl="0"/>
                <a:r>
                  <a:rPr lang="en-US" sz="900" dirty="0" smtClean="0">
                    <a:solidFill>
                      <a:prstClr val="black"/>
                    </a:solidFill>
                  </a:rPr>
                  <a:t>LPA</a:t>
                </a:r>
                <a:endParaRPr lang="en-US" sz="9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Culture</a:t>
                </a:r>
              </a:p>
              <a:p>
                <a:pPr lvl="0"/>
                <a:r>
                  <a:rPr lang="en-US" sz="900" dirty="0">
                    <a:solidFill>
                      <a:prstClr val="black"/>
                    </a:solidFill>
                  </a:rPr>
                  <a:t>User </a:t>
                </a:r>
                <a:r>
                  <a:rPr lang="en-US" sz="900" dirty="0" smtClean="0">
                    <a:solidFill>
                      <a:prstClr val="black"/>
                    </a:solidFill>
                  </a:rPr>
                  <a:t>Defined</a:t>
                </a:r>
                <a:endParaRPr lang="en-US" sz="9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5" name="Left Brace 134"/>
            <p:cNvSpPr/>
            <p:nvPr/>
          </p:nvSpPr>
          <p:spPr>
            <a:xfrm>
              <a:off x="3624442" y="1129014"/>
              <a:ext cx="189448" cy="59818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5562600" y="2361456"/>
            <a:ext cx="8763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6972299" y="2361456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cxnSp>
        <p:nvCxnSpPr>
          <p:cNvPr id="140" name="Straight Arrow Connector 139"/>
          <p:cNvCxnSpPr>
            <a:stCxn id="113" idx="2"/>
            <a:endCxn id="121" idx="0"/>
          </p:cNvCxnSpPr>
          <p:nvPr/>
        </p:nvCxnSpPr>
        <p:spPr>
          <a:xfrm>
            <a:off x="6692106" y="1142256"/>
            <a:ext cx="3572" cy="153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1" idx="2"/>
            <a:endCxn id="138" idx="0"/>
          </p:cNvCxnSpPr>
          <p:nvPr/>
        </p:nvCxnSpPr>
        <p:spPr>
          <a:xfrm rot="5400000">
            <a:off x="6206554" y="1872331"/>
            <a:ext cx="283321" cy="69492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1" idx="2"/>
            <a:endCxn id="139" idx="0"/>
          </p:cNvCxnSpPr>
          <p:nvPr/>
        </p:nvCxnSpPr>
        <p:spPr>
          <a:xfrm rot="16200000" flipH="1">
            <a:off x="6914578" y="1859234"/>
            <a:ext cx="283321" cy="72112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38" idx="2"/>
            <a:endCxn id="126" idx="0"/>
          </p:cNvCxnSpPr>
          <p:nvPr/>
        </p:nvCxnSpPr>
        <p:spPr>
          <a:xfrm rot="16200000" flipH="1">
            <a:off x="6172200" y="2564656"/>
            <a:ext cx="311150" cy="654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39" idx="2"/>
            <a:endCxn id="126" idx="0"/>
          </p:cNvCxnSpPr>
          <p:nvPr/>
        </p:nvCxnSpPr>
        <p:spPr>
          <a:xfrm rot="5400000">
            <a:off x="6880225" y="2510682"/>
            <a:ext cx="311150" cy="761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6" idx="2"/>
            <a:endCxn id="115" idx="0"/>
          </p:cNvCxnSpPr>
          <p:nvPr/>
        </p:nvCxnSpPr>
        <p:spPr>
          <a:xfrm rot="16200000" flipH="1">
            <a:off x="6910449" y="3652155"/>
            <a:ext cx="250701" cy="7619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15" idx="2"/>
            <a:endCxn id="117" idx="1"/>
          </p:cNvCxnSpPr>
          <p:nvPr/>
        </p:nvCxnSpPr>
        <p:spPr>
          <a:xfrm rot="5400000">
            <a:off x="6916990" y="4739279"/>
            <a:ext cx="705932" cy="293687"/>
          </a:xfrm>
          <a:prstGeom prst="bentConnector4">
            <a:avLst>
              <a:gd name="adj1" fmla="val 22789"/>
              <a:gd name="adj2" fmla="val 1778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15" idx="2"/>
            <a:endCxn id="116" idx="1"/>
          </p:cNvCxnSpPr>
          <p:nvPr/>
        </p:nvCxnSpPr>
        <p:spPr>
          <a:xfrm rot="5400000">
            <a:off x="6450806" y="5205463"/>
            <a:ext cx="1638300" cy="293687"/>
          </a:xfrm>
          <a:prstGeom prst="bentConnector4">
            <a:avLst>
              <a:gd name="adj1" fmla="val 8527"/>
              <a:gd name="adj2" fmla="val 1778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6" idx="2"/>
            <a:endCxn id="114" idx="0"/>
          </p:cNvCxnSpPr>
          <p:nvPr/>
        </p:nvCxnSpPr>
        <p:spPr>
          <a:xfrm rot="5400000">
            <a:off x="6201632" y="3705337"/>
            <a:ext cx="250701" cy="6556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14" idx="2"/>
            <a:endCxn id="136" idx="3"/>
          </p:cNvCxnSpPr>
          <p:nvPr/>
        </p:nvCxnSpPr>
        <p:spPr>
          <a:xfrm rot="16200000" flipH="1">
            <a:off x="5313836" y="5218483"/>
            <a:ext cx="1759593" cy="388938"/>
          </a:xfrm>
          <a:prstGeom prst="bentConnector4">
            <a:avLst>
              <a:gd name="adj1" fmla="val 9419"/>
              <a:gd name="adj2" fmla="val 1546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14" idx="2"/>
            <a:endCxn id="131" idx="3"/>
          </p:cNvCxnSpPr>
          <p:nvPr/>
        </p:nvCxnSpPr>
        <p:spPr>
          <a:xfrm rot="16200000" flipH="1">
            <a:off x="5858586" y="4673733"/>
            <a:ext cx="670093" cy="388938"/>
          </a:xfrm>
          <a:prstGeom prst="bentConnector4">
            <a:avLst>
              <a:gd name="adj1" fmla="val 21165"/>
              <a:gd name="adj2" fmla="val 1546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" y="-12958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2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" y="1003300"/>
            <a:ext cx="9131298" cy="3419476"/>
            <a:chOff x="1" y="1003300"/>
            <a:chExt cx="9131298" cy="34194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003300"/>
              <a:ext cx="4555065" cy="341629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003302"/>
              <a:ext cx="4559299" cy="341947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extBox 5"/>
          <p:cNvSpPr txBox="1"/>
          <p:nvPr/>
        </p:nvSpPr>
        <p:spPr>
          <a:xfrm>
            <a:off x="0" y="-12958"/>
            <a:ext cx="114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8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6700" y="50800"/>
            <a:ext cx="5586412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 </a:t>
            </a:r>
            <a:r>
              <a:rPr lang="en-US" sz="1400" dirty="0" smtClean="0"/>
              <a:t>or Retreatment Patient </a:t>
            </a:r>
            <a:r>
              <a:rPr lang="en-US" sz="1400" dirty="0" smtClean="0"/>
              <a:t>with Presumptive TB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1015512" y="711200"/>
            <a:ext cx="862012" cy="43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HIV-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284768" y="3902819"/>
            <a:ext cx="873125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586747" y="3902819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210280" y="5022718"/>
            <a:ext cx="859026" cy="1120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10% </a:t>
            </a:r>
            <a:r>
              <a:rPr lang="en-US" sz="1200" dirty="0" smtClean="0"/>
              <a:t>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Patients with Active TB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215768" y="5022718"/>
            <a:ext cx="1260549" cy="1120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% </a:t>
            </a:r>
            <a:r>
              <a:rPr lang="en-US" sz="1200" dirty="0" smtClean="0"/>
              <a:t>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</a:t>
            </a:r>
          </a:p>
          <a:p>
            <a:pPr algn="ctr"/>
            <a:r>
              <a:rPr lang="en-US" sz="1200" dirty="0" smtClean="0"/>
              <a:t>TB-Symptomatic Patients without True TB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863600" y="1346200"/>
            <a:ext cx="1155699" cy="27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Test </a:t>
            </a:r>
            <a:r>
              <a:rPr lang="en-US" sz="1200" b="1" dirty="0" smtClean="0"/>
              <a:t>1: Smear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799306" y="3142280"/>
            <a:ext cx="1270000" cy="27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</a:t>
            </a:r>
            <a:r>
              <a:rPr lang="en-US" sz="1200" b="1" dirty="0" smtClean="0"/>
              <a:t>2: GXP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304800" y="2227879"/>
            <a:ext cx="8763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1714499" y="2227879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3" idx="2"/>
            <a:endCxn id="7" idx="0"/>
          </p:cNvCxnSpPr>
          <p:nvPr/>
        </p:nvCxnSpPr>
        <p:spPr>
          <a:xfrm flipH="1">
            <a:off x="1441450" y="1143000"/>
            <a:ext cx="5068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7" idx="2"/>
            <a:endCxn id="59" idx="0"/>
          </p:cNvCxnSpPr>
          <p:nvPr/>
        </p:nvCxnSpPr>
        <p:spPr>
          <a:xfrm rot="5400000">
            <a:off x="791061" y="1577489"/>
            <a:ext cx="602279" cy="6985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7" idx="2"/>
            <a:endCxn id="60" idx="0"/>
          </p:cNvCxnSpPr>
          <p:nvPr/>
        </p:nvCxnSpPr>
        <p:spPr>
          <a:xfrm rot="16200000" flipH="1">
            <a:off x="1499085" y="1567964"/>
            <a:ext cx="602279" cy="7175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9" idx="2"/>
            <a:endCxn id="41" idx="0"/>
          </p:cNvCxnSpPr>
          <p:nvPr/>
        </p:nvCxnSpPr>
        <p:spPr>
          <a:xfrm rot="16200000" flipH="1">
            <a:off x="818753" y="2526726"/>
            <a:ext cx="539751" cy="6913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0" idx="2"/>
            <a:endCxn id="41" idx="0"/>
          </p:cNvCxnSpPr>
          <p:nvPr/>
        </p:nvCxnSpPr>
        <p:spPr>
          <a:xfrm rot="5400000">
            <a:off x="1526778" y="2510058"/>
            <a:ext cx="539751" cy="7246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1" idx="2"/>
            <a:endCxn id="13" idx="0"/>
          </p:cNvCxnSpPr>
          <p:nvPr/>
        </p:nvCxnSpPr>
        <p:spPr>
          <a:xfrm rot="16200000" flipH="1">
            <a:off x="1492207" y="3363778"/>
            <a:ext cx="481139" cy="5969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13" idx="2"/>
            <a:endCxn id="15" idx="0"/>
          </p:cNvCxnSpPr>
          <p:nvPr/>
        </p:nvCxnSpPr>
        <p:spPr>
          <a:xfrm rot="16200000" flipH="1">
            <a:off x="2066021" y="4242695"/>
            <a:ext cx="745249" cy="8147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3" idx="2"/>
            <a:endCxn id="14" idx="0"/>
          </p:cNvCxnSpPr>
          <p:nvPr/>
        </p:nvCxnSpPr>
        <p:spPr>
          <a:xfrm rot="5400000">
            <a:off x="1462896" y="4454366"/>
            <a:ext cx="745249" cy="3914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1" idx="2"/>
            <a:endCxn id="12" idx="0"/>
          </p:cNvCxnSpPr>
          <p:nvPr/>
        </p:nvCxnSpPr>
        <p:spPr>
          <a:xfrm rot="5400000">
            <a:off x="837250" y="3305762"/>
            <a:ext cx="481139" cy="71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2" idx="2"/>
            <a:endCxn id="151" idx="0"/>
          </p:cNvCxnSpPr>
          <p:nvPr/>
        </p:nvCxnSpPr>
        <p:spPr>
          <a:xfrm rot="5400000">
            <a:off x="292351" y="4593737"/>
            <a:ext cx="745249" cy="1127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0"/>
            <a:ext cx="14343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 from Quick Start</a:t>
            </a:r>
            <a:endParaRPr lang="en-US" sz="1600" dirty="0"/>
          </a:p>
        </p:txBody>
      </p:sp>
      <p:sp>
        <p:nvSpPr>
          <p:cNvPr id="151" name="Rectangle 150"/>
          <p:cNvSpPr/>
          <p:nvPr/>
        </p:nvSpPr>
        <p:spPr>
          <a:xfrm>
            <a:off x="146045" y="5022718"/>
            <a:ext cx="925148" cy="1120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Initiate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or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line treatment based on GXP results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6077262" y="711200"/>
            <a:ext cx="862012" cy="43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HIV+</a:t>
            </a:r>
            <a:endParaRPr lang="en-US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5122427" y="3902819"/>
            <a:ext cx="873125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7148077" y="3902819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6703576" y="5048449"/>
            <a:ext cx="841939" cy="1095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10% </a:t>
            </a:r>
            <a:r>
              <a:rPr lang="en-US" sz="1200" dirty="0" smtClean="0"/>
              <a:t>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Patients with Active TB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7672521" y="5060877"/>
            <a:ext cx="1254703" cy="10826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% </a:t>
            </a:r>
            <a:r>
              <a:rPr lang="en-US" sz="1200" dirty="0" smtClean="0"/>
              <a:t>Empiric </a:t>
            </a:r>
            <a:r>
              <a:rPr lang="en-US" sz="1200" dirty="0" err="1" smtClean="0"/>
              <a:t>Tx</a:t>
            </a:r>
            <a:r>
              <a:rPr lang="en-US" sz="1200" dirty="0" smtClean="0"/>
              <a:t> of </a:t>
            </a:r>
          </a:p>
          <a:p>
            <a:pPr algn="ctr"/>
            <a:r>
              <a:rPr lang="en-US" sz="1200" dirty="0" smtClean="0"/>
              <a:t>TB-Symptomatic Patients without True TB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925350" y="1346200"/>
            <a:ext cx="1155699" cy="27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Test </a:t>
            </a:r>
            <a:r>
              <a:rPr lang="en-US" sz="1200" b="1" dirty="0" smtClean="0"/>
              <a:t>1: Smear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5861056" y="3134122"/>
            <a:ext cx="1270000" cy="279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</a:t>
            </a:r>
            <a:r>
              <a:rPr lang="en-US" sz="1200" b="1" dirty="0" smtClean="0"/>
              <a:t>2: GXP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4640064" y="4600441"/>
            <a:ext cx="1374773" cy="422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smtClean="0"/>
              <a:t>DST Test (2): GXP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5366550" y="2227879"/>
            <a:ext cx="8763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Positive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6776249" y="2227879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Negative</a:t>
            </a:r>
            <a:endParaRPr lang="en-US" sz="1200" dirty="0"/>
          </a:p>
        </p:txBody>
      </p:sp>
      <p:cxnSp>
        <p:nvCxnSpPr>
          <p:cNvPr id="80" name="Straight Arrow Connector 79"/>
          <p:cNvCxnSpPr>
            <a:stCxn id="64" idx="2"/>
            <a:endCxn id="73" idx="0"/>
          </p:cNvCxnSpPr>
          <p:nvPr/>
        </p:nvCxnSpPr>
        <p:spPr>
          <a:xfrm flipH="1">
            <a:off x="6503200" y="1143000"/>
            <a:ext cx="5068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3" idx="2"/>
            <a:endCxn id="77" idx="0"/>
          </p:cNvCxnSpPr>
          <p:nvPr/>
        </p:nvCxnSpPr>
        <p:spPr>
          <a:xfrm rot="5400000">
            <a:off x="5852811" y="1577489"/>
            <a:ext cx="602279" cy="6985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3" idx="2"/>
            <a:endCxn id="79" idx="0"/>
          </p:cNvCxnSpPr>
          <p:nvPr/>
        </p:nvCxnSpPr>
        <p:spPr>
          <a:xfrm rot="16200000" flipH="1">
            <a:off x="6560835" y="1567964"/>
            <a:ext cx="602279" cy="71754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7" idx="2"/>
            <a:endCxn id="74" idx="0"/>
          </p:cNvCxnSpPr>
          <p:nvPr/>
        </p:nvCxnSpPr>
        <p:spPr>
          <a:xfrm rot="16200000" flipH="1">
            <a:off x="5884582" y="2522647"/>
            <a:ext cx="531593" cy="6913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9" idx="2"/>
            <a:endCxn id="74" idx="0"/>
          </p:cNvCxnSpPr>
          <p:nvPr/>
        </p:nvCxnSpPr>
        <p:spPr>
          <a:xfrm rot="5400000">
            <a:off x="6592607" y="2505979"/>
            <a:ext cx="531593" cy="7246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4" idx="2"/>
            <a:endCxn id="68" idx="0"/>
          </p:cNvCxnSpPr>
          <p:nvPr/>
        </p:nvCxnSpPr>
        <p:spPr>
          <a:xfrm rot="16200000" flipH="1">
            <a:off x="6799668" y="3109909"/>
            <a:ext cx="489297" cy="1096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8" idx="2"/>
            <a:endCxn id="71" idx="0"/>
          </p:cNvCxnSpPr>
          <p:nvPr/>
        </p:nvCxnSpPr>
        <p:spPr>
          <a:xfrm rot="16200000" flipH="1">
            <a:off x="7554521" y="4315525"/>
            <a:ext cx="783408" cy="707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8" idx="2"/>
            <a:endCxn id="70" idx="0"/>
          </p:cNvCxnSpPr>
          <p:nvPr/>
        </p:nvCxnSpPr>
        <p:spPr>
          <a:xfrm rot="5400000">
            <a:off x="6973072" y="4428944"/>
            <a:ext cx="770980" cy="4680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4" idx="2"/>
            <a:endCxn id="67" idx="0"/>
          </p:cNvCxnSpPr>
          <p:nvPr/>
        </p:nvCxnSpPr>
        <p:spPr>
          <a:xfrm rot="5400000">
            <a:off x="5782875" y="3189637"/>
            <a:ext cx="489297" cy="937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7" idx="2"/>
            <a:endCxn id="76" idx="0"/>
          </p:cNvCxnSpPr>
          <p:nvPr/>
        </p:nvCxnSpPr>
        <p:spPr>
          <a:xfrm rot="5400000">
            <a:off x="5281735" y="4323186"/>
            <a:ext cx="322972" cy="23153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249132" y="5486400"/>
            <a:ext cx="873125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Rif Resistant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>
          <a:xfrm>
            <a:off x="5520114" y="5486399"/>
            <a:ext cx="889000" cy="37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Rif Susceptible</a:t>
            </a:r>
            <a:endParaRPr lang="en-US" sz="1200" dirty="0"/>
          </a:p>
        </p:txBody>
      </p:sp>
      <p:cxnSp>
        <p:nvCxnSpPr>
          <p:cNvPr id="155" name="Elbow Connector 154"/>
          <p:cNvCxnSpPr>
            <a:stCxn id="76" idx="2"/>
            <a:endCxn id="154" idx="0"/>
          </p:cNvCxnSpPr>
          <p:nvPr/>
        </p:nvCxnSpPr>
        <p:spPr>
          <a:xfrm rot="16200000" flipH="1">
            <a:off x="5414192" y="4935976"/>
            <a:ext cx="463681" cy="6371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76" idx="2"/>
            <a:endCxn id="153" idx="0"/>
          </p:cNvCxnSpPr>
          <p:nvPr/>
        </p:nvCxnSpPr>
        <p:spPr>
          <a:xfrm rot="5400000">
            <a:off x="4774732" y="4933681"/>
            <a:ext cx="463682" cy="6417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136838" y="6143544"/>
            <a:ext cx="1120210" cy="560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MDR</a:t>
            </a:r>
            <a:r>
              <a:rPr lang="en-US" sz="1200" dirty="0" smtClean="0"/>
              <a:t> TB = Initiate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line treatment</a:t>
            </a:r>
            <a:endParaRPr lang="en-US" sz="1200" dirty="0"/>
          </a:p>
        </p:txBody>
      </p:sp>
      <p:sp>
        <p:nvSpPr>
          <p:cNvPr id="158" name="Rectangle 157"/>
          <p:cNvSpPr/>
          <p:nvPr/>
        </p:nvSpPr>
        <p:spPr>
          <a:xfrm>
            <a:off x="5423235" y="6163037"/>
            <a:ext cx="1120210" cy="5407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DS TB = Initiate 1</a:t>
            </a:r>
            <a:r>
              <a:rPr lang="en-US" sz="1200" baseline="30000" dirty="0" smtClean="0"/>
              <a:t>st </a:t>
            </a:r>
            <a:r>
              <a:rPr lang="en-US" sz="1200" dirty="0" smtClean="0"/>
              <a:t>line treatment</a:t>
            </a:r>
            <a:endParaRPr lang="en-US" sz="1200" dirty="0"/>
          </a:p>
        </p:txBody>
      </p:sp>
      <p:cxnSp>
        <p:nvCxnSpPr>
          <p:cNvPr id="160" name="Straight Arrow Connector 159"/>
          <p:cNvCxnSpPr>
            <a:stCxn id="153" idx="2"/>
            <a:endCxn id="157" idx="0"/>
          </p:cNvCxnSpPr>
          <p:nvPr/>
        </p:nvCxnSpPr>
        <p:spPr>
          <a:xfrm>
            <a:off x="4685695" y="5861050"/>
            <a:ext cx="11248" cy="282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4" idx="2"/>
            <a:endCxn id="158" idx="0"/>
          </p:cNvCxnSpPr>
          <p:nvPr/>
        </p:nvCxnSpPr>
        <p:spPr>
          <a:xfrm>
            <a:off x="5964614" y="5861049"/>
            <a:ext cx="18726" cy="301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653</Words>
  <Application>Microsoft Macintosh PowerPoint</Application>
  <PresentationFormat>On-screen Show (4:3)</PresentationFormat>
  <Paragraphs>163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Bronner</dc:creator>
  <cp:lastModifiedBy>Liza Bronner</cp:lastModifiedBy>
  <cp:revision>6</cp:revision>
  <dcterms:created xsi:type="dcterms:W3CDTF">2014-10-08T18:18:04Z</dcterms:created>
  <dcterms:modified xsi:type="dcterms:W3CDTF">2014-10-08T18:45:27Z</dcterms:modified>
</cp:coreProperties>
</file>