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295" r:id="rId3"/>
    <p:sldId id="296" r:id="rId4"/>
    <p:sldId id="302" r:id="rId5"/>
    <p:sldId id="297" r:id="rId6"/>
    <p:sldId id="298" r:id="rId7"/>
    <p:sldId id="346" r:id="rId8"/>
    <p:sldId id="299" r:id="rId9"/>
    <p:sldId id="300" r:id="rId10"/>
    <p:sldId id="306" r:id="rId11"/>
    <p:sldId id="304" r:id="rId12"/>
    <p:sldId id="307" r:id="rId13"/>
    <p:sldId id="308" r:id="rId14"/>
    <p:sldId id="309" r:id="rId15"/>
    <p:sldId id="310" r:id="rId16"/>
    <p:sldId id="311" r:id="rId17"/>
    <p:sldId id="312" r:id="rId18"/>
    <p:sldId id="313" r:id="rId19"/>
    <p:sldId id="314" r:id="rId20"/>
    <p:sldId id="315" r:id="rId21"/>
    <p:sldId id="316" r:id="rId22"/>
    <p:sldId id="321" r:id="rId23"/>
    <p:sldId id="322" r:id="rId24"/>
    <p:sldId id="323" r:id="rId25"/>
    <p:sldId id="319" r:id="rId26"/>
    <p:sldId id="324" r:id="rId27"/>
    <p:sldId id="325" r:id="rId28"/>
    <p:sldId id="326" r:id="rId29"/>
    <p:sldId id="327" r:id="rId30"/>
    <p:sldId id="329" r:id="rId31"/>
    <p:sldId id="333" r:id="rId32"/>
    <p:sldId id="335" r:id="rId33"/>
    <p:sldId id="334" r:id="rId34"/>
    <p:sldId id="336" r:id="rId35"/>
    <p:sldId id="337" r:id="rId36"/>
    <p:sldId id="338" r:id="rId37"/>
    <p:sldId id="340" r:id="rId38"/>
    <p:sldId id="341" r:id="rId39"/>
    <p:sldId id="342" r:id="rId40"/>
    <p:sldId id="347" r:id="rId41"/>
    <p:sldId id="2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93A3A"/>
    <a:srgbClr val="41719C"/>
    <a:srgbClr val="C5482F"/>
    <a:srgbClr val="AEC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5" autoAdjust="0"/>
    <p:restoredTop sz="94660"/>
  </p:normalViewPr>
  <p:slideViewPr>
    <p:cSldViewPr snapToGrid="0">
      <p:cViewPr varScale="1">
        <p:scale>
          <a:sx n="108" d="100"/>
          <a:sy n="108"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5" Type="http://schemas.openxmlformats.org/officeDocument/2006/relationships/image" Target="../media/image35.emf"/><Relationship Id="rId4" Type="http://schemas.openxmlformats.org/officeDocument/2006/relationships/image" Target="../media/image34.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wmf"/><Relationship Id="rId1" Type="http://schemas.openxmlformats.org/officeDocument/2006/relationships/image" Target="../media/image57.emf"/><Relationship Id="rId4" Type="http://schemas.openxmlformats.org/officeDocument/2006/relationships/image" Target="../media/image6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68.wmf"/><Relationship Id="rId1" Type="http://schemas.openxmlformats.org/officeDocument/2006/relationships/image" Target="../media/image67.emf"/><Relationship Id="rId4" Type="http://schemas.openxmlformats.org/officeDocument/2006/relationships/image" Target="../media/image70.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7.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9"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4" Type="http://schemas.openxmlformats.org/officeDocument/2006/relationships/image" Target="../media/image9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2E013-3963-4534-99E9-002DBA6C5111}" type="datetimeFigureOut">
              <a:rPr lang="en-US" smtClean="0"/>
              <a:t>5/28/2022</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789CB-7584-49E4-85DF-BA9478FFACA1}" type="slidenum">
              <a:rPr lang="en-US" smtClean="0"/>
              <a:t>‹#›</a:t>
            </a:fld>
            <a:endParaRPr lang="en-US"/>
          </a:p>
        </p:txBody>
      </p:sp>
    </p:spTree>
    <p:extLst>
      <p:ext uri="{BB962C8B-B14F-4D97-AF65-F5344CB8AC3E}">
        <p14:creationId xmlns:p14="http://schemas.microsoft.com/office/powerpoint/2010/main" val="2439609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a:xfrm>
            <a:off x="659331" y="6048342"/>
            <a:ext cx="2057400" cy="365125"/>
          </a:xfrm>
        </p:spPr>
        <p:txBody>
          <a:bodyPr/>
          <a:lstStyle/>
          <a:p>
            <a:fld id="{3A4D2FCE-B470-424A-A6A9-594CAB85A0E5}" type="datetimeFigureOut">
              <a:rPr lang="en-US" smtClean="0"/>
              <a:t>5/28/2022</a:t>
            </a:fld>
            <a:endParaRPr lang="en-US"/>
          </a:p>
        </p:txBody>
      </p:sp>
      <p:sp>
        <p:nvSpPr>
          <p:cNvPr id="5" name="Footer Placeholder 4"/>
          <p:cNvSpPr>
            <a:spLocks noGrp="1"/>
          </p:cNvSpPr>
          <p:nvPr>
            <p:ph type="ftr" sz="quarter" idx="11"/>
          </p:nvPr>
        </p:nvSpPr>
        <p:spPr>
          <a:xfrm>
            <a:off x="3059631" y="6048342"/>
            <a:ext cx="3086100" cy="365125"/>
          </a:xfrm>
        </p:spPr>
        <p:txBody>
          <a:bodyPr/>
          <a:lstStyle/>
          <a:p>
            <a:endParaRPr lang="en-US"/>
          </a:p>
        </p:txBody>
      </p:sp>
      <p:sp>
        <p:nvSpPr>
          <p:cNvPr id="6" name="Slide Number Placeholder 5"/>
          <p:cNvSpPr>
            <a:spLocks noGrp="1"/>
          </p:cNvSpPr>
          <p:nvPr>
            <p:ph type="sldNum" sz="quarter" idx="12"/>
          </p:nvPr>
        </p:nvSpPr>
        <p:spPr>
          <a:xfrm>
            <a:off x="6488631" y="6048342"/>
            <a:ext cx="2057400" cy="365125"/>
          </a:xfrm>
        </p:spPr>
        <p:txBody>
          <a:bodyPr/>
          <a:lstStyle/>
          <a:p>
            <a:fld id="{E4BCF8CD-E388-4B9F-8375-6746B6F8DE5E}" type="slidenum">
              <a:rPr lang="en-US" smtClean="0"/>
              <a:t>‹#›</a:t>
            </a:fld>
            <a:endParaRPr lang="en-US"/>
          </a:p>
        </p:txBody>
      </p:sp>
      <p:sp>
        <p:nvSpPr>
          <p:cNvPr id="8" name="矩形 7"/>
          <p:cNvSpPr/>
          <p:nvPr userDrawn="1"/>
        </p:nvSpPr>
        <p:spPr>
          <a:xfrm>
            <a:off x="0" y="6554804"/>
            <a:ext cx="9144000" cy="303196"/>
          </a:xfrm>
          <a:prstGeom prst="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文本框 8"/>
          <p:cNvSpPr txBox="1"/>
          <p:nvPr userDrawn="1"/>
        </p:nvSpPr>
        <p:spPr>
          <a:xfrm>
            <a:off x="1662163" y="6521736"/>
            <a:ext cx="5881035" cy="369332"/>
          </a:xfrm>
          <a:prstGeom prst="rect">
            <a:avLst/>
          </a:prstGeom>
          <a:noFill/>
        </p:spPr>
        <p:txBody>
          <a:bodyPr wrap="square" rtlCol="0">
            <a:spAutoFit/>
          </a:bodyPr>
          <a:lstStyle/>
          <a:p>
            <a:pPr algn="ctr"/>
            <a:r>
              <a:rPr lang="zh-CN" altLang="en-US" dirty="0">
                <a:solidFill>
                  <a:schemeClr val="bg1"/>
                </a:solidFill>
              </a:rPr>
              <a:t>广州大学             </a:t>
            </a:r>
            <a:r>
              <a:rPr lang="en-US" altLang="zh-CN" dirty="0">
                <a:solidFill>
                  <a:schemeClr val="bg1"/>
                </a:solidFill>
              </a:rPr>
              <a:t>Guangzhou University</a:t>
            </a:r>
            <a:endParaRPr lang="en-US" dirty="0">
              <a:solidFill>
                <a:schemeClr val="bg1"/>
              </a:solidFill>
            </a:endParaRPr>
          </a:p>
        </p:txBody>
      </p:sp>
    </p:spTree>
    <p:extLst>
      <p:ext uri="{BB962C8B-B14F-4D97-AF65-F5344CB8AC3E}">
        <p14:creationId xmlns:p14="http://schemas.microsoft.com/office/powerpoint/2010/main" val="162906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4D2FCE-B470-424A-A6A9-594CAB85A0E5}"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255387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A4D2FCE-B470-424A-A6A9-594CAB85A0E5}"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172607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628650" y="6027468"/>
            <a:ext cx="2057400" cy="365125"/>
          </a:xfrm>
        </p:spPr>
        <p:txBody>
          <a:bodyPr/>
          <a:lstStyle/>
          <a:p>
            <a:fld id="{3A4D2FCE-B470-424A-A6A9-594CAB85A0E5}" type="datetimeFigureOut">
              <a:rPr lang="en-US" smtClean="0"/>
              <a:t>5/28/2022</a:t>
            </a:fld>
            <a:endParaRPr lang="en-US"/>
          </a:p>
        </p:txBody>
      </p:sp>
      <p:sp>
        <p:nvSpPr>
          <p:cNvPr id="5" name="Footer Placeholder 4"/>
          <p:cNvSpPr>
            <a:spLocks noGrp="1"/>
          </p:cNvSpPr>
          <p:nvPr>
            <p:ph type="ftr" sz="quarter" idx="11"/>
          </p:nvPr>
        </p:nvSpPr>
        <p:spPr>
          <a:xfrm>
            <a:off x="3028950" y="6027468"/>
            <a:ext cx="3086100" cy="365125"/>
          </a:xfrm>
        </p:spPr>
        <p:txBody>
          <a:bodyPr/>
          <a:lstStyle/>
          <a:p>
            <a:endParaRPr lang="en-US"/>
          </a:p>
        </p:txBody>
      </p:sp>
      <p:sp>
        <p:nvSpPr>
          <p:cNvPr id="6" name="Slide Number Placeholder 5"/>
          <p:cNvSpPr>
            <a:spLocks noGrp="1"/>
          </p:cNvSpPr>
          <p:nvPr>
            <p:ph type="sldNum" sz="quarter" idx="12"/>
          </p:nvPr>
        </p:nvSpPr>
        <p:spPr>
          <a:xfrm>
            <a:off x="6457950" y="6027468"/>
            <a:ext cx="2057400" cy="365125"/>
          </a:xfrm>
        </p:spPr>
        <p:txBody>
          <a:bodyPr/>
          <a:lstStyle/>
          <a:p>
            <a:fld id="{E4BCF8CD-E388-4B9F-8375-6746B6F8DE5E}" type="slidenum">
              <a:rPr lang="en-US" smtClean="0"/>
              <a:t>‹#›</a:t>
            </a:fld>
            <a:endParaRPr lang="en-US"/>
          </a:p>
        </p:txBody>
      </p:sp>
      <p:sp>
        <p:nvSpPr>
          <p:cNvPr id="7" name="矩形 6"/>
          <p:cNvSpPr/>
          <p:nvPr userDrawn="1"/>
        </p:nvSpPr>
        <p:spPr>
          <a:xfrm>
            <a:off x="0" y="6554804"/>
            <a:ext cx="9144000" cy="303196"/>
          </a:xfrm>
          <a:prstGeom prst="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p:cNvSpPr txBox="1"/>
          <p:nvPr userDrawn="1"/>
        </p:nvSpPr>
        <p:spPr>
          <a:xfrm>
            <a:off x="1662163" y="6521736"/>
            <a:ext cx="5881035" cy="369332"/>
          </a:xfrm>
          <a:prstGeom prst="rect">
            <a:avLst/>
          </a:prstGeom>
          <a:noFill/>
        </p:spPr>
        <p:txBody>
          <a:bodyPr wrap="square" rtlCol="0">
            <a:spAutoFit/>
          </a:bodyPr>
          <a:lstStyle/>
          <a:p>
            <a:pPr algn="ctr"/>
            <a:r>
              <a:rPr lang="zh-CN" altLang="en-US" dirty="0">
                <a:solidFill>
                  <a:schemeClr val="bg1"/>
                </a:solidFill>
              </a:rPr>
              <a:t>广州大学             </a:t>
            </a:r>
            <a:r>
              <a:rPr lang="en-US" altLang="zh-CN" dirty="0">
                <a:solidFill>
                  <a:schemeClr val="bg1"/>
                </a:solidFill>
              </a:rPr>
              <a:t>Guangzhou University</a:t>
            </a:r>
            <a:endParaRPr lang="en-US" dirty="0">
              <a:solidFill>
                <a:schemeClr val="bg1"/>
              </a:solidFill>
            </a:endParaRPr>
          </a:p>
        </p:txBody>
      </p:sp>
    </p:spTree>
    <p:extLst>
      <p:ext uri="{BB962C8B-B14F-4D97-AF65-F5344CB8AC3E}">
        <p14:creationId xmlns:p14="http://schemas.microsoft.com/office/powerpoint/2010/main" val="201847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A4D2FCE-B470-424A-A6A9-594CAB85A0E5}" type="datetimeFigureOut">
              <a:rPr lang="en-US" smtClean="0"/>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243276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A4D2FCE-B470-424A-A6A9-594CAB85A0E5}"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862496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A4D2FCE-B470-424A-A6A9-594CAB85A0E5}" type="datetimeFigureOut">
              <a:rPr lang="en-US" smtClean="0"/>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129772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A4D2FCE-B470-424A-A6A9-594CAB85A0E5}" type="datetimeFigureOut">
              <a:rPr lang="en-US" smtClean="0"/>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67505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D2FCE-B470-424A-A6A9-594CAB85A0E5}" type="datetimeFigureOut">
              <a:rPr lang="en-US" smtClean="0"/>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154018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A4D2FCE-B470-424A-A6A9-594CAB85A0E5}"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225560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A4D2FCE-B470-424A-A6A9-594CAB85A0E5}" type="datetimeFigureOut">
              <a:rPr lang="en-US" smtClean="0"/>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BCF8CD-E388-4B9F-8375-6746B6F8DE5E}" type="slidenum">
              <a:rPr lang="en-US" smtClean="0"/>
              <a:t>‹#›</a:t>
            </a:fld>
            <a:endParaRPr lang="en-US"/>
          </a:p>
        </p:txBody>
      </p:sp>
    </p:spTree>
    <p:extLst>
      <p:ext uri="{BB962C8B-B14F-4D97-AF65-F5344CB8AC3E}">
        <p14:creationId xmlns:p14="http://schemas.microsoft.com/office/powerpoint/2010/main" val="2797603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D2FCE-B470-424A-A6A9-594CAB85A0E5}" type="datetimeFigureOut">
              <a:rPr lang="en-US" smtClean="0"/>
              <a:t>5/28/2022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BCF8CD-E388-4B9F-8375-6746B6F8DE5E}" type="slidenum">
              <a:rPr lang="en-US" smtClean="0"/>
              <a:t>‹#›</a:t>
            </a:fld>
            <a:endParaRPr lang="en-US"/>
          </a:p>
        </p:txBody>
      </p:sp>
    </p:spTree>
    <p:extLst>
      <p:ext uri="{BB962C8B-B14F-4D97-AF65-F5344CB8AC3E}">
        <p14:creationId xmlns:p14="http://schemas.microsoft.com/office/powerpoint/2010/main" val="13044967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image" Target="../media/image3.gif"/><Relationship Id="rId5" Type="http://schemas.openxmlformats.org/officeDocument/2006/relationships/oleObject" Target="../embeddings/oleObject12.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16.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27969;&#20307;Flash/&#26029;&#38754;&#24179;&#22343;&#27969;&#36895;.swf"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5" Type="http://schemas.openxmlformats.org/officeDocument/2006/relationships/oleObject" Target="../embeddings/oleObject20.bin"/><Relationship Id="rId4" Type="http://schemas.openxmlformats.org/officeDocument/2006/relationships/image" Target="../media/image26.wmf"/></Relationships>
</file>

<file path=ppt/slides/_rels/slide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2.bin"/><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image" Target="../media/image1.wmf"/><Relationship Id="rId5" Type="http://schemas.openxmlformats.org/officeDocument/2006/relationships/oleObject" Target="../embeddings/oleObject1.bin"/><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24.bin"/><Relationship Id="rId7" Type="http://schemas.openxmlformats.org/officeDocument/2006/relationships/oleObject" Target="../embeddings/oleObject26.bin"/><Relationship Id="rId12" Type="http://schemas.openxmlformats.org/officeDocument/2006/relationships/image" Target="../media/image35.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e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34.emf"/><Relationship Id="rId4" Type="http://schemas.openxmlformats.org/officeDocument/2006/relationships/image" Target="../media/image31.emf"/><Relationship Id="rId9"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30.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oleObject" Target="../embeddings/oleObject32.bin"/><Relationship Id="rId7" Type="http://schemas.openxmlformats.org/officeDocument/2006/relationships/image" Target="../media/image51.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1.wmf"/><Relationship Id="rId11" Type="http://schemas.openxmlformats.org/officeDocument/2006/relationships/image" Target="../media/image55.png"/><Relationship Id="rId5" Type="http://schemas.openxmlformats.org/officeDocument/2006/relationships/oleObject" Target="../embeddings/oleObject33.bin"/><Relationship Id="rId10" Type="http://schemas.openxmlformats.org/officeDocument/2006/relationships/image" Target="../media/image54.png"/><Relationship Id="rId4" Type="http://schemas.openxmlformats.org/officeDocument/2006/relationships/image" Target="../media/image40.wmf"/><Relationship Id="rId9" Type="http://schemas.openxmlformats.org/officeDocument/2006/relationships/image" Target="../media/image53.png"/></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4.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mlDrawing" Target="../drawings/vmlDrawing2.vml"/><Relationship Id="rId1" Type="http://schemas.openxmlformats.org/officeDocument/2006/relationships/themeOverride" Target="../theme/themeOverride3.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oleObject" Target="../embeddings/oleObject37.bin"/><Relationship Id="rId4" Type="http://schemas.openxmlformats.org/officeDocument/2006/relationships/image" Target="../media/image49.wmf"/><Relationship Id="rId9" Type="http://schemas.openxmlformats.org/officeDocument/2006/relationships/image" Target="../media/image5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wmf"/><Relationship Id="rId11" Type="http://schemas.openxmlformats.org/officeDocument/2006/relationships/image" Target="../media/image60.wmf"/><Relationship Id="rId5" Type="http://schemas.openxmlformats.org/officeDocument/2006/relationships/oleObject" Target="../embeddings/oleObject40.bin"/><Relationship Id="rId10" Type="http://schemas.openxmlformats.org/officeDocument/2006/relationships/oleObject" Target="../embeddings/oleObject42.bin"/><Relationship Id="rId4" Type="http://schemas.openxmlformats.org/officeDocument/2006/relationships/image" Target="../media/image57.emf"/><Relationship Id="rId9" Type="http://schemas.openxmlformats.org/officeDocument/2006/relationships/image" Target="../media/image61.png"/></Relationships>
</file>

<file path=ppt/slides/_rels/slide33.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66.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3.wmf"/><Relationship Id="rId11" Type="http://schemas.openxmlformats.org/officeDocument/2006/relationships/oleObject" Target="../embeddings/oleObject47.bin"/><Relationship Id="rId5" Type="http://schemas.openxmlformats.org/officeDocument/2006/relationships/oleObject" Target="../embeddings/oleObject44.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49.bin"/><Relationship Id="rId10" Type="http://schemas.openxmlformats.org/officeDocument/2006/relationships/image" Target="../media/image70.emf"/><Relationship Id="rId4" Type="http://schemas.openxmlformats.org/officeDocument/2006/relationships/image" Target="../media/image67.emf"/><Relationship Id="rId9"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75.wmf"/><Relationship Id="rId18" Type="http://schemas.openxmlformats.org/officeDocument/2006/relationships/oleObject" Target="../embeddings/oleObject59.bin"/><Relationship Id="rId3" Type="http://schemas.openxmlformats.org/officeDocument/2006/relationships/image" Target="../media/image80.png"/><Relationship Id="rId21" Type="http://schemas.openxmlformats.org/officeDocument/2006/relationships/image" Target="../media/image79.wmf"/><Relationship Id="rId7" Type="http://schemas.openxmlformats.org/officeDocument/2006/relationships/image" Target="../media/image72.wmf"/><Relationship Id="rId12" Type="http://schemas.openxmlformats.org/officeDocument/2006/relationships/oleObject" Target="../embeddings/oleObject56.bin"/><Relationship Id="rId17"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9.vml"/><Relationship Id="rId6" Type="http://schemas.openxmlformats.org/officeDocument/2006/relationships/oleObject" Target="../embeddings/oleObject53.bin"/><Relationship Id="rId11" Type="http://schemas.openxmlformats.org/officeDocument/2006/relationships/image" Target="../media/image74.wmf"/><Relationship Id="rId5" Type="http://schemas.openxmlformats.org/officeDocument/2006/relationships/image" Target="../media/image71.wmf"/><Relationship Id="rId15" Type="http://schemas.openxmlformats.org/officeDocument/2006/relationships/image" Target="../media/image76.wmf"/><Relationship Id="rId10" Type="http://schemas.openxmlformats.org/officeDocument/2006/relationships/oleObject" Target="../embeddings/oleObject55.bin"/><Relationship Id="rId19" Type="http://schemas.openxmlformats.org/officeDocument/2006/relationships/image" Target="../media/image78.wmf"/><Relationship Id="rId4" Type="http://schemas.openxmlformats.org/officeDocument/2006/relationships/oleObject" Target="../embeddings/oleObject52.bin"/><Relationship Id="rId9" Type="http://schemas.openxmlformats.org/officeDocument/2006/relationships/image" Target="../media/image73.wmf"/><Relationship Id="rId14" Type="http://schemas.openxmlformats.org/officeDocument/2006/relationships/oleObject" Target="../embeddings/oleObject57.bin"/></Relationships>
</file>

<file path=ppt/slides/_rels/slide36.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2.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64.bin"/><Relationship Id="rId14" Type="http://schemas.openxmlformats.org/officeDocument/2006/relationships/image" Target="../media/image86.wmf"/></Relationships>
</file>

<file path=ppt/slides/_rels/slide3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9.wmf"/><Relationship Id="rId11" Type="http://schemas.openxmlformats.org/officeDocument/2006/relationships/image" Target="../media/image92.png"/><Relationship Id="rId5" Type="http://schemas.openxmlformats.org/officeDocument/2006/relationships/oleObject" Target="../embeddings/oleObject68.bin"/><Relationship Id="rId10" Type="http://schemas.openxmlformats.org/officeDocument/2006/relationships/image" Target="../media/image91.wmf"/><Relationship Id="rId4" Type="http://schemas.openxmlformats.org/officeDocument/2006/relationships/image" Target="../media/image88.wmf"/><Relationship Id="rId9" Type="http://schemas.openxmlformats.org/officeDocument/2006/relationships/oleObject" Target="../embeddings/oleObject7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6.wmf"/><Relationship Id="rId12" Type="http://schemas.openxmlformats.org/officeDocument/2006/relationships/image" Target="../media/image9.jpeg"/><Relationship Id="rId2" Type="http://schemas.openxmlformats.org/officeDocument/2006/relationships/vmlDrawing" Target="../drawings/vmlDrawing3.vml"/><Relationship Id="rId1" Type="http://schemas.openxmlformats.org/officeDocument/2006/relationships/themeOverride" Target="../theme/themeOverride4.xml"/><Relationship Id="rId6" Type="http://schemas.openxmlformats.org/officeDocument/2006/relationships/oleObject" Target="../embeddings/oleObject5.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1149" y="1517137"/>
            <a:ext cx="4065105" cy="1200329"/>
          </a:xfrm>
          <a:prstGeom prst="rect">
            <a:avLst/>
          </a:prstGeom>
          <a:noFill/>
        </p:spPr>
        <p:txBody>
          <a:bodyPr wrap="square" rtlCol="0">
            <a:spAutoFit/>
          </a:bodyPr>
          <a:lstStyle/>
          <a:p>
            <a:pPr algn="ctr"/>
            <a:r>
              <a:rPr lang="zh-CN" altLang="en-US" sz="7200" dirty="0">
                <a:cs typeface="+mn-ea"/>
                <a:sym typeface="+mn-lt"/>
              </a:rPr>
              <a:t>水 力 学</a:t>
            </a:r>
            <a:endParaRPr lang="en-US" sz="7200" dirty="0">
              <a:cs typeface="+mn-ea"/>
              <a:sym typeface="+mn-lt"/>
            </a:endParaRPr>
          </a:p>
        </p:txBody>
      </p:sp>
      <p:sp>
        <p:nvSpPr>
          <p:cNvPr id="7" name="流程图: 接点 6"/>
          <p:cNvSpPr/>
          <p:nvPr/>
        </p:nvSpPr>
        <p:spPr>
          <a:xfrm>
            <a:off x="1482710" y="2261303"/>
            <a:ext cx="1584000" cy="1584000"/>
          </a:xfrm>
          <a:prstGeom prst="flowChartConnector">
            <a:avLst/>
          </a:prstGeom>
          <a:solidFill>
            <a:srgbClr val="41719C"/>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8" name="文本框 7"/>
          <p:cNvSpPr txBox="1"/>
          <p:nvPr/>
        </p:nvSpPr>
        <p:spPr>
          <a:xfrm>
            <a:off x="1713149" y="2453138"/>
            <a:ext cx="1123122" cy="1200329"/>
          </a:xfrm>
          <a:prstGeom prst="rect">
            <a:avLst/>
          </a:prstGeom>
          <a:noFill/>
        </p:spPr>
        <p:txBody>
          <a:bodyPr wrap="square" rtlCol="0">
            <a:spAutoFit/>
          </a:bodyPr>
          <a:lstStyle/>
          <a:p>
            <a:pPr algn="ctr"/>
            <a:r>
              <a:rPr lang="en-US" sz="7200" dirty="0">
                <a:solidFill>
                  <a:schemeClr val="bg1"/>
                </a:solidFill>
                <a:cs typeface="+mn-ea"/>
                <a:sym typeface="+mn-lt"/>
              </a:rPr>
              <a:t>0</a:t>
            </a:r>
          </a:p>
        </p:txBody>
      </p:sp>
      <p:sp>
        <p:nvSpPr>
          <p:cNvPr id="10" name="流程图: 接点 9"/>
          <p:cNvSpPr/>
          <p:nvPr/>
        </p:nvSpPr>
        <p:spPr>
          <a:xfrm>
            <a:off x="1338710" y="2117302"/>
            <a:ext cx="1872000" cy="1872000"/>
          </a:xfrm>
          <a:prstGeom prst="flowChartConnector">
            <a:avLst/>
          </a:prstGeom>
          <a:noFill/>
          <a:ln w="762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cxnSp>
        <p:nvCxnSpPr>
          <p:cNvPr id="12" name="直接连接符 11"/>
          <p:cNvCxnSpPr>
            <a:stCxn id="10" idx="6"/>
          </p:cNvCxnSpPr>
          <p:nvPr/>
        </p:nvCxnSpPr>
        <p:spPr>
          <a:xfrm>
            <a:off x="3210710" y="3053302"/>
            <a:ext cx="5060425" cy="0"/>
          </a:xfrm>
          <a:prstGeom prst="line">
            <a:avLst/>
          </a:prstGeom>
          <a:ln w="76200">
            <a:solidFill>
              <a:srgbClr val="41719C"/>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934774" y="3182151"/>
            <a:ext cx="5811661" cy="923330"/>
          </a:xfrm>
          <a:prstGeom prst="rect">
            <a:avLst/>
          </a:prstGeom>
          <a:noFill/>
        </p:spPr>
        <p:txBody>
          <a:bodyPr wrap="square" rtlCol="0">
            <a:spAutoFit/>
          </a:bodyPr>
          <a:lstStyle/>
          <a:p>
            <a:pPr algn="ctr"/>
            <a:r>
              <a:rPr lang="zh-CN" altLang="en-US" sz="5400" dirty="0">
                <a:cs typeface="+mn-ea"/>
                <a:sym typeface="+mn-lt"/>
              </a:rPr>
              <a:t>复习课</a:t>
            </a:r>
            <a:endParaRPr lang="en-US" sz="5400" dirty="0">
              <a:cs typeface="+mn-ea"/>
              <a:sym typeface="+mn-lt"/>
            </a:endParaRPr>
          </a:p>
        </p:txBody>
      </p:sp>
      <p:sp>
        <p:nvSpPr>
          <p:cNvPr id="21" name="等腰三角形 20"/>
          <p:cNvSpPr/>
          <p:nvPr/>
        </p:nvSpPr>
        <p:spPr>
          <a:xfrm>
            <a:off x="2201272" y="1056996"/>
            <a:ext cx="172720" cy="920282"/>
          </a:xfrm>
          <a:custGeom>
            <a:avLst/>
            <a:gdLst>
              <a:gd name="connsiteX0" fmla="*/ 0 w 230439"/>
              <a:gd name="connsiteY0" fmla="*/ 1251284 h 1251284"/>
              <a:gd name="connsiteX1" fmla="*/ 115220 w 230439"/>
              <a:gd name="connsiteY1" fmla="*/ 0 h 1251284"/>
              <a:gd name="connsiteX2" fmla="*/ 230439 w 230439"/>
              <a:gd name="connsiteY2" fmla="*/ 1251284 h 1251284"/>
              <a:gd name="connsiteX3" fmla="*/ 0 w 230439"/>
              <a:gd name="connsiteY3" fmla="*/ 1251284 h 1251284"/>
              <a:gd name="connsiteX0" fmla="*/ 0 w 433639"/>
              <a:gd name="connsiteY0" fmla="*/ 1256364 h 1256364"/>
              <a:gd name="connsiteX1" fmla="*/ 318420 w 433639"/>
              <a:gd name="connsiteY1" fmla="*/ 0 h 1256364"/>
              <a:gd name="connsiteX2" fmla="*/ 433639 w 433639"/>
              <a:gd name="connsiteY2" fmla="*/ 1251284 h 1256364"/>
              <a:gd name="connsiteX3" fmla="*/ 0 w 43363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Lst>
            <a:ahLst/>
            <a:cxnLst>
              <a:cxn ang="0">
                <a:pos x="connsiteX0" y="connsiteY0"/>
              </a:cxn>
              <a:cxn ang="0">
                <a:pos x="connsiteX1" y="connsiteY1"/>
              </a:cxn>
              <a:cxn ang="0">
                <a:pos x="connsiteX2" y="connsiteY2"/>
              </a:cxn>
              <a:cxn ang="0">
                <a:pos x="connsiteX3" y="connsiteY3"/>
              </a:cxn>
            </a:cxnLst>
            <a:rect l="l" t="t" r="r" b="b"/>
            <a:pathLst>
              <a:path w="621599" h="1256364">
                <a:moveTo>
                  <a:pt x="0" y="1256364"/>
                </a:moveTo>
                <a:cubicBezTo>
                  <a:pt x="278860" y="954416"/>
                  <a:pt x="191960" y="418788"/>
                  <a:pt x="287940" y="0"/>
                </a:cubicBezTo>
                <a:cubicBezTo>
                  <a:pt x="399160" y="417095"/>
                  <a:pt x="281779" y="925629"/>
                  <a:pt x="621599" y="1251284"/>
                </a:cubicBezTo>
                <a:lnTo>
                  <a:pt x="0" y="1256364"/>
                </a:lnTo>
                <a:close/>
              </a:path>
            </a:pathLst>
          </a:cu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2" name="等腰三角形 20"/>
          <p:cNvSpPr/>
          <p:nvPr/>
        </p:nvSpPr>
        <p:spPr>
          <a:xfrm rot="16200000">
            <a:off x="648209" y="2593161"/>
            <a:ext cx="172720" cy="920282"/>
          </a:xfrm>
          <a:custGeom>
            <a:avLst/>
            <a:gdLst>
              <a:gd name="connsiteX0" fmla="*/ 0 w 230439"/>
              <a:gd name="connsiteY0" fmla="*/ 1251284 h 1251284"/>
              <a:gd name="connsiteX1" fmla="*/ 115220 w 230439"/>
              <a:gd name="connsiteY1" fmla="*/ 0 h 1251284"/>
              <a:gd name="connsiteX2" fmla="*/ 230439 w 230439"/>
              <a:gd name="connsiteY2" fmla="*/ 1251284 h 1251284"/>
              <a:gd name="connsiteX3" fmla="*/ 0 w 230439"/>
              <a:gd name="connsiteY3" fmla="*/ 1251284 h 1251284"/>
              <a:gd name="connsiteX0" fmla="*/ 0 w 433639"/>
              <a:gd name="connsiteY0" fmla="*/ 1256364 h 1256364"/>
              <a:gd name="connsiteX1" fmla="*/ 318420 w 433639"/>
              <a:gd name="connsiteY1" fmla="*/ 0 h 1256364"/>
              <a:gd name="connsiteX2" fmla="*/ 433639 w 433639"/>
              <a:gd name="connsiteY2" fmla="*/ 1251284 h 1256364"/>
              <a:gd name="connsiteX3" fmla="*/ 0 w 43363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Lst>
            <a:ahLst/>
            <a:cxnLst>
              <a:cxn ang="0">
                <a:pos x="connsiteX0" y="connsiteY0"/>
              </a:cxn>
              <a:cxn ang="0">
                <a:pos x="connsiteX1" y="connsiteY1"/>
              </a:cxn>
              <a:cxn ang="0">
                <a:pos x="connsiteX2" y="connsiteY2"/>
              </a:cxn>
              <a:cxn ang="0">
                <a:pos x="connsiteX3" y="connsiteY3"/>
              </a:cxn>
            </a:cxnLst>
            <a:rect l="l" t="t" r="r" b="b"/>
            <a:pathLst>
              <a:path w="621599" h="1256364">
                <a:moveTo>
                  <a:pt x="0" y="1256364"/>
                </a:moveTo>
                <a:cubicBezTo>
                  <a:pt x="278860" y="954416"/>
                  <a:pt x="191960" y="418788"/>
                  <a:pt x="287940" y="0"/>
                </a:cubicBezTo>
                <a:cubicBezTo>
                  <a:pt x="399160" y="417095"/>
                  <a:pt x="281779" y="925629"/>
                  <a:pt x="621599" y="1251284"/>
                </a:cubicBezTo>
                <a:lnTo>
                  <a:pt x="0" y="1256364"/>
                </a:lnTo>
                <a:close/>
              </a:path>
            </a:pathLst>
          </a:cu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等腰三角形 20"/>
          <p:cNvSpPr/>
          <p:nvPr/>
        </p:nvSpPr>
        <p:spPr>
          <a:xfrm rot="10800000">
            <a:off x="2188350" y="4129325"/>
            <a:ext cx="172720" cy="920282"/>
          </a:xfrm>
          <a:custGeom>
            <a:avLst/>
            <a:gdLst>
              <a:gd name="connsiteX0" fmla="*/ 0 w 230439"/>
              <a:gd name="connsiteY0" fmla="*/ 1251284 h 1251284"/>
              <a:gd name="connsiteX1" fmla="*/ 115220 w 230439"/>
              <a:gd name="connsiteY1" fmla="*/ 0 h 1251284"/>
              <a:gd name="connsiteX2" fmla="*/ 230439 w 230439"/>
              <a:gd name="connsiteY2" fmla="*/ 1251284 h 1251284"/>
              <a:gd name="connsiteX3" fmla="*/ 0 w 230439"/>
              <a:gd name="connsiteY3" fmla="*/ 1251284 h 1251284"/>
              <a:gd name="connsiteX0" fmla="*/ 0 w 433639"/>
              <a:gd name="connsiteY0" fmla="*/ 1256364 h 1256364"/>
              <a:gd name="connsiteX1" fmla="*/ 318420 w 433639"/>
              <a:gd name="connsiteY1" fmla="*/ 0 h 1256364"/>
              <a:gd name="connsiteX2" fmla="*/ 433639 w 433639"/>
              <a:gd name="connsiteY2" fmla="*/ 1251284 h 1256364"/>
              <a:gd name="connsiteX3" fmla="*/ 0 w 43363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52079"/>
              <a:gd name="connsiteY0" fmla="*/ 1256364 h 1256364"/>
              <a:gd name="connsiteX1" fmla="*/ 318420 w 652079"/>
              <a:gd name="connsiteY1" fmla="*/ 0 h 1256364"/>
              <a:gd name="connsiteX2" fmla="*/ 652079 w 652079"/>
              <a:gd name="connsiteY2" fmla="*/ 1251284 h 1256364"/>
              <a:gd name="connsiteX3" fmla="*/ 0 w 65207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 name="connsiteX0" fmla="*/ 0 w 621599"/>
              <a:gd name="connsiteY0" fmla="*/ 1256364 h 1256364"/>
              <a:gd name="connsiteX1" fmla="*/ 287940 w 621599"/>
              <a:gd name="connsiteY1" fmla="*/ 0 h 1256364"/>
              <a:gd name="connsiteX2" fmla="*/ 621599 w 621599"/>
              <a:gd name="connsiteY2" fmla="*/ 1251284 h 1256364"/>
              <a:gd name="connsiteX3" fmla="*/ 0 w 621599"/>
              <a:gd name="connsiteY3" fmla="*/ 1256364 h 1256364"/>
            </a:gdLst>
            <a:ahLst/>
            <a:cxnLst>
              <a:cxn ang="0">
                <a:pos x="connsiteX0" y="connsiteY0"/>
              </a:cxn>
              <a:cxn ang="0">
                <a:pos x="connsiteX1" y="connsiteY1"/>
              </a:cxn>
              <a:cxn ang="0">
                <a:pos x="connsiteX2" y="connsiteY2"/>
              </a:cxn>
              <a:cxn ang="0">
                <a:pos x="connsiteX3" y="connsiteY3"/>
              </a:cxn>
            </a:cxnLst>
            <a:rect l="l" t="t" r="r" b="b"/>
            <a:pathLst>
              <a:path w="621599" h="1256364">
                <a:moveTo>
                  <a:pt x="0" y="1256364"/>
                </a:moveTo>
                <a:cubicBezTo>
                  <a:pt x="278860" y="954416"/>
                  <a:pt x="191960" y="418788"/>
                  <a:pt x="287940" y="0"/>
                </a:cubicBezTo>
                <a:cubicBezTo>
                  <a:pt x="399160" y="417095"/>
                  <a:pt x="281779" y="925629"/>
                  <a:pt x="621599" y="1251284"/>
                </a:cubicBezTo>
                <a:lnTo>
                  <a:pt x="0" y="1256364"/>
                </a:lnTo>
                <a:close/>
              </a:path>
            </a:pathLst>
          </a:cu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extLst>
      <p:ext uri="{BB962C8B-B14F-4D97-AF65-F5344CB8AC3E}">
        <p14:creationId xmlns:p14="http://schemas.microsoft.com/office/powerpoint/2010/main" val="2339989588"/>
      </p:ext>
    </p:extLst>
  </p:cSld>
  <p:clrMapOvr>
    <a:masterClrMapping/>
  </p:clrMapOvr>
  <mc:AlternateContent xmlns:mc="http://schemas.openxmlformats.org/markup-compatibility/2006" xmlns:p14="http://schemas.microsoft.com/office/powerpoint/2010/main">
    <mc:Choice Requires="p14">
      <p:transition spd="slow" p14:dur="2000" advTm="150860"/>
    </mc:Choice>
    <mc:Fallback xmlns="">
      <p:transition spd="slow" advTm="1508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sp>
        <p:nvSpPr>
          <p:cNvPr id="2" name="矩形 1"/>
          <p:cNvSpPr/>
          <p:nvPr/>
        </p:nvSpPr>
        <p:spPr>
          <a:xfrm>
            <a:off x="586408" y="1446966"/>
            <a:ext cx="7345017" cy="1018549"/>
          </a:xfrm>
          <a:prstGeom prst="rect">
            <a:avLst/>
          </a:prstGeom>
        </p:spPr>
        <p:txBody>
          <a:bodyPr wrap="square">
            <a:spAutoFit/>
          </a:bodyPr>
          <a:lstStyle/>
          <a:p>
            <a:pPr marL="342900" indent="-342900">
              <a:lnSpc>
                <a:spcPct val="125000"/>
              </a:lnSpc>
              <a:spcBef>
                <a:spcPct val="80000"/>
              </a:spcBef>
              <a:buClr>
                <a:schemeClr val="hlink"/>
              </a:buClr>
              <a:buFont typeface="Arial" panose="020B0604020202020204" pitchFamily="34" charset="0"/>
              <a:buChar char="•"/>
            </a:pPr>
            <a:r>
              <a:rPr lang="zh-CN" altLang="en-US" sz="2400" dirty="0">
                <a:solidFill>
                  <a:srgbClr val="CC3300"/>
                </a:solidFill>
                <a:latin typeface="黑体" panose="02010609060101010101" pitchFamily="49" charset="-122"/>
                <a:ea typeface="黑体" panose="02010609060101010101" pitchFamily="49" charset="-122"/>
              </a:rPr>
              <a:t>任意形状平面上的静水总压力</a:t>
            </a:r>
            <a:r>
              <a:rPr lang="en-US" altLang="zh-CN" sz="2400" i="1" dirty="0">
                <a:solidFill>
                  <a:srgbClr val="CC3300"/>
                </a:solidFill>
                <a:latin typeface="黑体" panose="02010609060101010101" pitchFamily="49" charset="-122"/>
                <a:ea typeface="黑体" panose="02010609060101010101" pitchFamily="49" charset="-122"/>
              </a:rPr>
              <a:t>P </a:t>
            </a:r>
            <a:r>
              <a:rPr lang="zh-CN" altLang="en-US" sz="2400" dirty="0">
                <a:solidFill>
                  <a:srgbClr val="CC3300"/>
                </a:solidFill>
                <a:latin typeface="黑体" panose="02010609060101010101" pitchFamily="49" charset="-122"/>
                <a:ea typeface="黑体" panose="02010609060101010101" pitchFamily="49" charset="-122"/>
              </a:rPr>
              <a:t>等于该平面形心点</a:t>
            </a:r>
            <a:r>
              <a:rPr lang="en-US" altLang="zh-CN" sz="2400" i="1" dirty="0">
                <a:solidFill>
                  <a:srgbClr val="CC3300"/>
                </a:solidFill>
                <a:latin typeface="黑体" panose="02010609060101010101" pitchFamily="49" charset="-122"/>
                <a:ea typeface="黑体" panose="02010609060101010101" pitchFamily="49" charset="-122"/>
              </a:rPr>
              <a:t>C </a:t>
            </a:r>
            <a:r>
              <a:rPr lang="zh-CN" altLang="en-US" sz="2400" dirty="0">
                <a:solidFill>
                  <a:srgbClr val="CC3300"/>
                </a:solidFill>
                <a:latin typeface="黑体" panose="02010609060101010101" pitchFamily="49" charset="-122"/>
                <a:ea typeface="黑体" panose="02010609060101010101" pitchFamily="49" charset="-122"/>
              </a:rPr>
              <a:t>的压强 </a:t>
            </a:r>
            <a:r>
              <a:rPr lang="en-US" altLang="zh-CN" sz="2400" i="1" dirty="0">
                <a:solidFill>
                  <a:srgbClr val="CC3300"/>
                </a:solidFill>
                <a:latin typeface="黑体" panose="02010609060101010101" pitchFamily="49" charset="-122"/>
                <a:ea typeface="黑体" panose="02010609060101010101" pitchFamily="49" charset="-122"/>
              </a:rPr>
              <a:t>p</a:t>
            </a:r>
            <a:r>
              <a:rPr lang="en-US" altLang="zh-CN" sz="2400" i="1" baseline="-25000" dirty="0">
                <a:solidFill>
                  <a:srgbClr val="CC3300"/>
                </a:solidFill>
                <a:latin typeface="黑体" panose="02010609060101010101" pitchFamily="49" charset="-122"/>
                <a:ea typeface="黑体" panose="02010609060101010101" pitchFamily="49" charset="-122"/>
              </a:rPr>
              <a:t>c</a:t>
            </a:r>
            <a:r>
              <a:rPr lang="zh-CN" altLang="en-US" sz="2400" dirty="0">
                <a:solidFill>
                  <a:srgbClr val="CC3300"/>
                </a:solidFill>
                <a:latin typeface="黑体" panose="02010609060101010101" pitchFamily="49" charset="-122"/>
                <a:ea typeface="黑体" panose="02010609060101010101" pitchFamily="49" charset="-122"/>
              </a:rPr>
              <a:t>与平面面积 </a:t>
            </a:r>
            <a:r>
              <a:rPr lang="en-US" altLang="zh-CN" sz="2400" i="1" dirty="0">
                <a:solidFill>
                  <a:srgbClr val="CC3300"/>
                </a:solidFill>
                <a:latin typeface="黑体" panose="02010609060101010101" pitchFamily="49" charset="-122"/>
                <a:ea typeface="黑体" panose="02010609060101010101" pitchFamily="49" charset="-122"/>
              </a:rPr>
              <a:t>A</a:t>
            </a:r>
            <a:r>
              <a:rPr lang="zh-CN" altLang="en-US" sz="2400" dirty="0">
                <a:solidFill>
                  <a:srgbClr val="CC3300"/>
                </a:solidFill>
                <a:latin typeface="黑体" panose="02010609060101010101" pitchFamily="49" charset="-122"/>
                <a:ea typeface="黑体" panose="02010609060101010101" pitchFamily="49" charset="-122"/>
              </a:rPr>
              <a:t>的乘积</a:t>
            </a:r>
            <a:r>
              <a:rPr lang="zh-CN" altLang="en-US" sz="2800" dirty="0">
                <a:solidFill>
                  <a:srgbClr val="CC3300"/>
                </a:solidFill>
                <a:latin typeface="黑体" panose="02010609060101010101" pitchFamily="49" charset="-122"/>
                <a:ea typeface="黑体" panose="02010609060101010101" pitchFamily="49" charset="-122"/>
              </a:rPr>
              <a:t>。</a:t>
            </a:r>
          </a:p>
        </p:txBody>
      </p:sp>
      <p:sp>
        <p:nvSpPr>
          <p:cNvPr id="3" name="矩形 2"/>
          <p:cNvSpPr/>
          <p:nvPr/>
        </p:nvSpPr>
        <p:spPr>
          <a:xfrm>
            <a:off x="586408" y="2708569"/>
            <a:ext cx="5763116" cy="1200329"/>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CC3300"/>
                </a:solidFill>
                <a:latin typeface="黑体" panose="02010609060101010101" pitchFamily="49" charset="-122"/>
                <a:ea typeface="黑体" panose="02010609060101010101" pitchFamily="49" charset="-122"/>
              </a:rPr>
              <a:t>静水总压力</a:t>
            </a:r>
            <a:r>
              <a:rPr lang="en-US" altLang="zh-CN" sz="2400" i="1" dirty="0">
                <a:solidFill>
                  <a:srgbClr val="CC3300"/>
                </a:solidFill>
                <a:latin typeface="黑体" panose="02010609060101010101" pitchFamily="49" charset="-122"/>
                <a:ea typeface="黑体" panose="02010609060101010101" pitchFamily="49" charset="-122"/>
              </a:rPr>
              <a:t>P </a:t>
            </a:r>
            <a:r>
              <a:rPr lang="zh-CN" altLang="en-US" sz="2400" dirty="0">
                <a:solidFill>
                  <a:srgbClr val="CC3300"/>
                </a:solidFill>
                <a:latin typeface="黑体" panose="02010609060101010101" pitchFamily="49" charset="-122"/>
                <a:ea typeface="黑体" panose="02010609060101010101" pitchFamily="49" charset="-122"/>
              </a:rPr>
              <a:t>的方向垂直指向受压面。</a:t>
            </a:r>
            <a:endParaRPr lang="en-US" altLang="zh-CN" sz="2400" dirty="0">
              <a:solidFill>
                <a:srgbClr val="CC330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sz="2400" dirty="0">
              <a:solidFill>
                <a:srgbClr val="CC3300"/>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400" dirty="0">
                <a:solidFill>
                  <a:srgbClr val="CC3300"/>
                </a:solidFill>
                <a:latin typeface="黑体" panose="02010609060101010101" pitchFamily="49" charset="-122"/>
                <a:ea typeface="黑体" panose="02010609060101010101" pitchFamily="49" charset="-122"/>
              </a:rPr>
              <a:t>静水压力作用点</a:t>
            </a:r>
            <a:endParaRPr lang="en-US" sz="2400" dirty="0"/>
          </a:p>
        </p:txBody>
      </p:sp>
      <p:grpSp>
        <p:nvGrpSpPr>
          <p:cNvPr id="8" name="Group 11"/>
          <p:cNvGrpSpPr>
            <a:grpSpLocks/>
          </p:cNvGrpSpPr>
          <p:nvPr/>
        </p:nvGrpSpPr>
        <p:grpSpPr bwMode="auto">
          <a:xfrm>
            <a:off x="1947931" y="4355203"/>
            <a:ext cx="5327650" cy="1296987"/>
            <a:chOff x="1111" y="2205"/>
            <a:chExt cx="3356" cy="817"/>
          </a:xfrm>
        </p:grpSpPr>
        <p:sp>
          <p:nvSpPr>
            <p:cNvPr id="9" name="AutoShape 11"/>
            <p:cNvSpPr>
              <a:spLocks noChangeArrowheads="1"/>
            </p:cNvSpPr>
            <p:nvPr/>
          </p:nvSpPr>
          <p:spPr bwMode="gray">
            <a:xfrm>
              <a:off x="1111" y="2205"/>
              <a:ext cx="3356" cy="817"/>
            </a:xfrm>
            <a:prstGeom prst="roundRect">
              <a:avLst>
                <a:gd name="adj" fmla="val 11505"/>
              </a:avLst>
            </a:prstGeom>
            <a:solidFill>
              <a:srgbClr val="FFCC99">
                <a:alpha val="30980"/>
              </a:srgb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eaLnBrk="1" hangingPunct="1"/>
              <a:endParaRPr lang="zh-CN" altLang="zh-CN" sz="1800" b="0">
                <a:solidFill>
                  <a:schemeClr val="tx1"/>
                </a:solidFill>
                <a:cs typeface="Arial" panose="020B0604020202020204" pitchFamily="34" charset="0"/>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2833634097"/>
                </p:ext>
              </p:extLst>
            </p:nvPr>
          </p:nvGraphicFramePr>
          <p:xfrm>
            <a:off x="1464" y="2296"/>
            <a:ext cx="2643" cy="637"/>
          </p:xfrm>
          <a:graphic>
            <a:graphicData uri="http://schemas.openxmlformats.org/presentationml/2006/ole">
              <mc:AlternateContent xmlns:mc="http://schemas.openxmlformats.org/markup-compatibility/2006">
                <mc:Choice xmlns:v="urn:schemas-microsoft-com:vml" Requires="v">
                  <p:oleObj spid="_x0000_s204841" name="Equation" r:id="rId3" imgW="1628843" imgH="447765" progId="Equation.DSMT4">
                    <p:embed/>
                  </p:oleObj>
                </mc:Choice>
                <mc:Fallback>
                  <p:oleObj name="Equation" r:id="rId3" imgW="1628843" imgH="447765" progId="Equation.DSMT4">
                    <p:embed/>
                    <p:pic>
                      <p:nvPicPr>
                        <p:cNvPr id="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 y="2296"/>
                          <a:ext cx="2643" cy="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284981708"/>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sp>
        <p:nvSpPr>
          <p:cNvPr id="9" name="Rectangle 2"/>
          <p:cNvSpPr>
            <a:spLocks noChangeArrowheads="1"/>
          </p:cNvSpPr>
          <p:nvPr/>
        </p:nvSpPr>
        <p:spPr bwMode="auto">
          <a:xfrm>
            <a:off x="711468" y="1164512"/>
            <a:ext cx="741741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2400" dirty="0">
                <a:latin typeface="宋体" panose="02010600030101010101" pitchFamily="2" charset="-122"/>
                <a:ea typeface="宋体" panose="02010600030101010101" pitchFamily="2" charset="-122"/>
                <a:cs typeface="Times New Roman" panose="02020603050405020304" pitchFamily="18" charset="0"/>
              </a:rPr>
              <a:t>1.1 </a:t>
            </a:r>
            <a:r>
              <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绘出图中注有字母的各挡水面的静水压强分布图</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13"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539" y="1789043"/>
            <a:ext cx="6411734" cy="4621695"/>
          </a:xfrm>
          <a:prstGeom prst="rect">
            <a:avLst/>
          </a:prstGeom>
          <a:noFill/>
          <a:extLst>
            <a:ext uri="{909E8E84-426E-40DD-AFC4-6F175D3DCCD1}">
              <a14:hiddenFill xmlns:a14="http://schemas.microsoft.com/office/drawing/2010/main">
                <a:solidFill>
                  <a:srgbClr val="FFFFFF"/>
                </a:solidFill>
              </a14:hiddenFill>
            </a:ext>
          </a:extLst>
        </p:spPr>
      </p:pic>
      <p:sp>
        <p:nvSpPr>
          <p:cNvPr id="14" name="五角星 13"/>
          <p:cNvSpPr/>
          <p:nvPr/>
        </p:nvSpPr>
        <p:spPr>
          <a:xfrm>
            <a:off x="8080512" y="1093304"/>
            <a:ext cx="553768" cy="55495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8802152"/>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sp>
        <p:nvSpPr>
          <p:cNvPr id="91" name="Text Box 5"/>
          <p:cNvSpPr txBox="1">
            <a:spLocks noChangeArrowheads="1"/>
          </p:cNvSpPr>
          <p:nvPr/>
        </p:nvSpPr>
        <p:spPr bwMode="auto">
          <a:xfrm>
            <a:off x="323850" y="1341438"/>
            <a:ext cx="453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rPr>
              <a:t>水平分力</a:t>
            </a:r>
          </a:p>
        </p:txBody>
      </p:sp>
      <p:sp>
        <p:nvSpPr>
          <p:cNvPr id="92" name="Text Box 6"/>
          <p:cNvSpPr txBox="1">
            <a:spLocks noChangeArrowheads="1"/>
          </p:cNvSpPr>
          <p:nvPr/>
        </p:nvSpPr>
        <p:spPr bwMode="auto">
          <a:xfrm>
            <a:off x="5148263" y="1341438"/>
            <a:ext cx="2879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solidFill>
                  <a:srgbClr val="FF0000"/>
                </a:solidFill>
              </a:rPr>
              <a:t>铅直分力</a:t>
            </a:r>
          </a:p>
        </p:txBody>
      </p:sp>
      <p:sp>
        <p:nvSpPr>
          <p:cNvPr id="93" name="Text Box 7"/>
          <p:cNvSpPr txBox="1">
            <a:spLocks noChangeArrowheads="1"/>
          </p:cNvSpPr>
          <p:nvPr/>
        </p:nvSpPr>
        <p:spPr bwMode="auto">
          <a:xfrm>
            <a:off x="539750" y="2852738"/>
            <a:ext cx="295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94" name="Object 8"/>
          <p:cNvGraphicFramePr>
            <a:graphicFrameLocks noGrp="1" noChangeAspect="1"/>
          </p:cNvGraphicFramePr>
          <p:nvPr>
            <p:ph sz="half" idx="1"/>
          </p:nvPr>
        </p:nvGraphicFramePr>
        <p:xfrm>
          <a:off x="179388" y="2205038"/>
          <a:ext cx="2592387" cy="490537"/>
        </p:xfrm>
        <a:graphic>
          <a:graphicData uri="http://schemas.openxmlformats.org/presentationml/2006/ole">
            <mc:AlternateContent xmlns:mc="http://schemas.openxmlformats.org/markup-compatibility/2006">
              <mc:Choice xmlns:v="urn:schemas-microsoft-com:vml" Requires="v">
                <p:oleObj spid="_x0000_s205976" name="Equation" r:id="rId3" imgW="1206360" imgH="228600" progId="Equation.3">
                  <p:embed/>
                </p:oleObj>
              </mc:Choice>
              <mc:Fallback>
                <p:oleObj name="Equation" r:id="rId3" imgW="1206360" imgH="228600" progId="Equation.3">
                  <p:embed/>
                  <p:pic>
                    <p:nvPicPr>
                      <p:cNvPr id="1639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205038"/>
                        <a:ext cx="2592387"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Text Box 10"/>
          <p:cNvSpPr txBox="1">
            <a:spLocks noChangeArrowheads="1"/>
          </p:cNvSpPr>
          <p:nvPr/>
        </p:nvSpPr>
        <p:spPr bwMode="auto">
          <a:xfrm>
            <a:off x="5076825" y="2781300"/>
            <a:ext cx="2519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96" name="Object 11"/>
          <p:cNvGraphicFramePr>
            <a:graphicFrameLocks noChangeAspect="1"/>
          </p:cNvGraphicFramePr>
          <p:nvPr/>
        </p:nvGraphicFramePr>
        <p:xfrm>
          <a:off x="5148263" y="2060575"/>
          <a:ext cx="1695450" cy="555625"/>
        </p:xfrm>
        <a:graphic>
          <a:graphicData uri="http://schemas.openxmlformats.org/presentationml/2006/ole">
            <mc:AlternateContent xmlns:mc="http://schemas.openxmlformats.org/markup-compatibility/2006">
              <mc:Choice xmlns:v="urn:schemas-microsoft-com:vml" Requires="v">
                <p:oleObj spid="_x0000_s205977" name="公式" r:id="rId5" imgW="736560" imgH="241200" progId="Equation.3">
                  <p:embed/>
                </p:oleObj>
              </mc:Choice>
              <mc:Fallback>
                <p:oleObj name="公式" r:id="rId5" imgW="736560" imgH="241200" progId="Equation.3">
                  <p:embed/>
                  <p:pic>
                    <p:nvPicPr>
                      <p:cNvPr id="1639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2060575"/>
                        <a:ext cx="169545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 name="Text Box 14"/>
          <p:cNvSpPr txBox="1">
            <a:spLocks noChangeArrowheads="1"/>
          </p:cNvSpPr>
          <p:nvPr/>
        </p:nvSpPr>
        <p:spPr bwMode="auto">
          <a:xfrm>
            <a:off x="539750" y="3573463"/>
            <a:ext cx="828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98" name="Object 15"/>
          <p:cNvGraphicFramePr>
            <a:graphicFrameLocks noChangeAspect="1"/>
          </p:cNvGraphicFramePr>
          <p:nvPr/>
        </p:nvGraphicFramePr>
        <p:xfrm>
          <a:off x="250825" y="3284538"/>
          <a:ext cx="3455988" cy="815975"/>
        </p:xfrm>
        <a:graphic>
          <a:graphicData uri="http://schemas.openxmlformats.org/presentationml/2006/ole">
            <mc:AlternateContent xmlns:mc="http://schemas.openxmlformats.org/markup-compatibility/2006">
              <mc:Choice xmlns:v="urn:schemas-microsoft-com:vml" Requires="v">
                <p:oleObj spid="_x0000_s205978" name="Equation" r:id="rId7" imgW="939600" imgH="304560" progId="Equation.3">
                  <p:embed/>
                </p:oleObj>
              </mc:Choice>
              <mc:Fallback>
                <p:oleObj name="Equation" r:id="rId7" imgW="939600" imgH="304560" progId="Equation.3">
                  <p:embed/>
                  <p:pic>
                    <p:nvPicPr>
                      <p:cNvPr id="16399"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0825" y="3284538"/>
                        <a:ext cx="3455988"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6"/>
          <p:cNvGraphicFramePr>
            <a:graphicFrameLocks noChangeAspect="1"/>
          </p:cNvGraphicFramePr>
          <p:nvPr/>
        </p:nvGraphicFramePr>
        <p:xfrm>
          <a:off x="250825" y="4581525"/>
          <a:ext cx="2514600" cy="1343025"/>
        </p:xfrm>
        <a:graphic>
          <a:graphicData uri="http://schemas.openxmlformats.org/presentationml/2006/ole">
            <mc:AlternateContent xmlns:mc="http://schemas.openxmlformats.org/markup-compatibility/2006">
              <mc:Choice xmlns:v="urn:schemas-microsoft-com:vml" Requires="v">
                <p:oleObj spid="_x0000_s205979" r:id="rId9" imgW="837836" imgH="444307" progId="Equation.3">
                  <p:embed/>
                </p:oleObj>
              </mc:Choice>
              <mc:Fallback>
                <p:oleObj r:id="rId9" imgW="837836" imgH="444307" progId="Equation.3">
                  <p:embed/>
                  <p:pic>
                    <p:nvPicPr>
                      <p:cNvPr id="1640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4581525"/>
                        <a:ext cx="2514600" cy="134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Text Box 18"/>
          <p:cNvSpPr txBox="1">
            <a:spLocks noChangeArrowheads="1"/>
          </p:cNvSpPr>
          <p:nvPr/>
        </p:nvSpPr>
        <p:spPr bwMode="auto">
          <a:xfrm>
            <a:off x="4716463" y="3357563"/>
            <a:ext cx="4176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nvGrpSpPr>
          <p:cNvPr id="101" name="Group 19"/>
          <p:cNvGrpSpPr>
            <a:grpSpLocks/>
          </p:cNvGrpSpPr>
          <p:nvPr/>
        </p:nvGrpSpPr>
        <p:grpSpPr bwMode="auto">
          <a:xfrm>
            <a:off x="3959225" y="3500438"/>
            <a:ext cx="4535488" cy="561975"/>
            <a:chOff x="336" y="1872"/>
            <a:chExt cx="2064" cy="225"/>
          </a:xfrm>
        </p:grpSpPr>
        <p:pic>
          <p:nvPicPr>
            <p:cNvPr id="102" name="Picture 20" descr="umbrella"/>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336" y="1968"/>
              <a:ext cx="149" cy="129"/>
            </a:xfrm>
            <a:prstGeom prst="rect">
              <a:avLst/>
            </a:prstGeom>
            <a:noFill/>
            <a:extLst>
              <a:ext uri="{909E8E84-426E-40DD-AFC4-6F175D3DCCD1}">
                <a14:hiddenFill xmlns:a14="http://schemas.microsoft.com/office/drawing/2010/main">
                  <a:solidFill>
                    <a:srgbClr val="FFFFFF"/>
                  </a:solidFill>
                </a14:hiddenFill>
              </a:ext>
            </a:extLst>
          </p:spPr>
        </p:pic>
        <p:sp>
          <p:nvSpPr>
            <p:cNvPr id="103" name="Rectangle 21"/>
            <p:cNvSpPr>
              <a:spLocks noChangeArrowheads="1"/>
            </p:cNvSpPr>
            <p:nvPr/>
          </p:nvSpPr>
          <p:spPr bwMode="auto">
            <a:xfrm>
              <a:off x="672" y="1872"/>
              <a:ext cx="172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00FF"/>
                  </a:solidFill>
                  <a:latin typeface="楷体_GB2312" pitchFamily="49" charset="-122"/>
                </a:rPr>
                <a:t>曲面本身；</a:t>
              </a:r>
              <a:r>
                <a:rPr kumimoji="1" lang="zh-CN" altLang="en-US" sz="2400" b="1">
                  <a:solidFill>
                    <a:srgbClr val="0000FF"/>
                  </a:solidFill>
                  <a:latin typeface="宋体" panose="02010600030101010101" pitchFamily="2" charset="-122"/>
                  <a:ea typeface="宋体" panose="02010600030101010101" pitchFamily="2" charset="-122"/>
                  <a:cs typeface="Times New Roman" panose="02020603050405020304" pitchFamily="18" charset="0"/>
                </a:rPr>
                <a:t> </a:t>
              </a:r>
            </a:p>
          </p:txBody>
        </p:sp>
      </p:grpSp>
      <p:grpSp>
        <p:nvGrpSpPr>
          <p:cNvPr id="104" name="Group 22"/>
          <p:cNvGrpSpPr>
            <a:grpSpLocks/>
          </p:cNvGrpSpPr>
          <p:nvPr/>
        </p:nvGrpSpPr>
        <p:grpSpPr bwMode="auto">
          <a:xfrm>
            <a:off x="3959225" y="4292600"/>
            <a:ext cx="4748213" cy="519113"/>
            <a:chOff x="336" y="2496"/>
            <a:chExt cx="2496" cy="327"/>
          </a:xfrm>
        </p:grpSpPr>
        <p:sp>
          <p:nvSpPr>
            <p:cNvPr id="105" name="Rectangle 23"/>
            <p:cNvSpPr>
              <a:spLocks noChangeArrowheads="1"/>
            </p:cNvSpPr>
            <p:nvPr/>
          </p:nvSpPr>
          <p:spPr bwMode="auto">
            <a:xfrm>
              <a:off x="672" y="2496"/>
              <a:ext cx="21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00FF"/>
                  </a:solidFill>
                  <a:latin typeface="楷体_GB2312" pitchFamily="49" charset="-122"/>
                </a:rPr>
                <a:t>自由</a:t>
              </a:r>
              <a:r>
                <a:rPr kumimoji="1" lang="zh-CN" altLang="en-US" b="1">
                  <a:solidFill>
                    <a:srgbClr val="0000FF"/>
                  </a:solidFill>
                  <a:latin typeface="楷体_GB2312" pitchFamily="49" charset="-122"/>
                  <a:cs typeface="Times New Roman" panose="02020603050405020304" pitchFamily="18" charset="0"/>
                </a:rPr>
                <a:t>液面或其延长</a:t>
              </a:r>
              <a:r>
                <a:rPr kumimoji="1" lang="zh-CN" altLang="en-US" b="1">
                  <a:solidFill>
                    <a:srgbClr val="0000FF"/>
                  </a:solidFill>
                  <a:latin typeface="楷体_GB2312" pitchFamily="49" charset="-122"/>
                </a:rPr>
                <a:t>面；</a:t>
              </a:r>
              <a:r>
                <a:rPr kumimoji="1" lang="zh-CN" altLang="en-US" sz="2000" b="1">
                  <a:solidFill>
                    <a:srgbClr val="0000FF"/>
                  </a:solidFill>
                  <a:latin typeface="宋体" panose="02010600030101010101" pitchFamily="2" charset="-122"/>
                  <a:ea typeface="宋体" panose="02010600030101010101" pitchFamily="2" charset="-122"/>
                </a:rPr>
                <a:t> </a:t>
              </a:r>
              <a:r>
                <a:rPr kumimoji="1" lang="zh-CN" altLang="en-US" sz="2400" b="1">
                  <a:solidFill>
                    <a:srgbClr val="0000FF"/>
                  </a:solidFill>
                  <a:latin typeface="宋体" panose="02010600030101010101" pitchFamily="2" charset="-122"/>
                  <a:ea typeface="宋体" panose="02010600030101010101" pitchFamily="2" charset="-122"/>
                  <a:cs typeface="Times New Roman" panose="02020603050405020304" pitchFamily="18" charset="0"/>
                </a:rPr>
                <a:t> </a:t>
              </a:r>
            </a:p>
          </p:txBody>
        </p:sp>
        <p:pic>
          <p:nvPicPr>
            <p:cNvPr id="106" name="Picture 24" descr="umbrella"/>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336" y="2592"/>
              <a:ext cx="149" cy="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7" name="Group 25"/>
          <p:cNvGrpSpPr>
            <a:grpSpLocks/>
          </p:cNvGrpSpPr>
          <p:nvPr/>
        </p:nvGrpSpPr>
        <p:grpSpPr bwMode="auto">
          <a:xfrm>
            <a:off x="4103688" y="5156200"/>
            <a:ext cx="4860925" cy="946150"/>
            <a:chOff x="336" y="3168"/>
            <a:chExt cx="4368" cy="460"/>
          </a:xfrm>
        </p:grpSpPr>
        <p:sp>
          <p:nvSpPr>
            <p:cNvPr id="108" name="Rectangle 26"/>
            <p:cNvSpPr>
              <a:spLocks noChangeArrowheads="1"/>
            </p:cNvSpPr>
            <p:nvPr/>
          </p:nvSpPr>
          <p:spPr bwMode="auto">
            <a:xfrm>
              <a:off x="672" y="3168"/>
              <a:ext cx="4032" cy="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rgbClr val="0000FF"/>
                  </a:solidFill>
                  <a:latin typeface="楷体_GB2312" pitchFamily="49" charset="-122"/>
                </a:rPr>
                <a:t>由通过</a:t>
              </a:r>
              <a:r>
                <a:rPr kumimoji="1" lang="zh-CN" altLang="en-US" b="1">
                  <a:solidFill>
                    <a:srgbClr val="0000FF"/>
                  </a:solidFill>
                  <a:latin typeface="楷体_GB2312" pitchFamily="49" charset="-122"/>
                  <a:cs typeface="Times New Roman" panose="02020603050405020304" pitchFamily="18" charset="0"/>
                </a:rPr>
                <a:t>曲面壁的边缘向</a:t>
              </a:r>
              <a:r>
                <a:rPr kumimoji="1" lang="zh-CN" altLang="en-US" b="1">
                  <a:solidFill>
                    <a:srgbClr val="0000FF"/>
                  </a:solidFill>
                  <a:latin typeface="Verdana" panose="020B0604030504040204" pitchFamily="34" charset="0"/>
                </a:rPr>
                <a:t>自由液面或其延长面</a:t>
              </a:r>
              <a:r>
                <a:rPr kumimoji="1" lang="zh-CN" altLang="en-US" b="1">
                  <a:solidFill>
                    <a:srgbClr val="0000FF"/>
                  </a:solidFill>
                  <a:latin typeface="楷体_GB2312" pitchFamily="49" charset="-122"/>
                </a:rPr>
                <a:t>作垂面 </a:t>
              </a:r>
            </a:p>
          </p:txBody>
        </p:sp>
        <p:pic>
          <p:nvPicPr>
            <p:cNvPr id="109" name="Picture 27" descr="umbrella"/>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336" y="3231"/>
              <a:ext cx="149" cy="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Text Box 28"/>
          <p:cNvSpPr txBox="1">
            <a:spLocks noChangeArrowheads="1"/>
          </p:cNvSpPr>
          <p:nvPr/>
        </p:nvSpPr>
        <p:spPr bwMode="auto">
          <a:xfrm>
            <a:off x="3814763" y="2781300"/>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solidFill>
                  <a:srgbClr val="FF0000"/>
                </a:solidFill>
                <a:latin typeface="Verdana" panose="020B0604030504040204" pitchFamily="34" charset="0"/>
              </a:rPr>
              <a:t>压力体的组成：</a:t>
            </a:r>
          </a:p>
        </p:txBody>
      </p:sp>
    </p:spTree>
    <p:extLst>
      <p:ext uri="{BB962C8B-B14F-4D97-AF65-F5344CB8AC3E}">
        <p14:creationId xmlns:p14="http://schemas.microsoft.com/office/powerpoint/2010/main" val="1993512067"/>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10" name="Oval 6"/>
          <p:cNvSpPr>
            <a:spLocks noChangeArrowheads="1"/>
          </p:cNvSpPr>
          <p:nvPr/>
        </p:nvSpPr>
        <p:spPr bwMode="auto">
          <a:xfrm>
            <a:off x="762000" y="2035175"/>
            <a:ext cx="2667000" cy="1143000"/>
          </a:xfrm>
          <a:prstGeom prst="ellipse">
            <a:avLst/>
          </a:prstGeom>
          <a:solidFill>
            <a:srgbClr val="41719C"/>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cs typeface="+mn-ea"/>
              <a:sym typeface="+mn-lt"/>
            </a:endParaRPr>
          </a:p>
        </p:txBody>
      </p:sp>
      <p:sp>
        <p:nvSpPr>
          <p:cNvPr id="11" name="Text Box 7"/>
          <p:cNvSpPr txBox="1">
            <a:spLocks noChangeArrowheads="1"/>
          </p:cNvSpPr>
          <p:nvPr/>
        </p:nvSpPr>
        <p:spPr bwMode="auto">
          <a:xfrm>
            <a:off x="1143000" y="2174875"/>
            <a:ext cx="2514600" cy="694614"/>
          </a:xfrm>
          <a:prstGeom prst="rect">
            <a:avLst/>
          </a:prstGeom>
          <a:noFill/>
          <a:ln>
            <a:noFill/>
          </a:ln>
          <a:effectLst/>
        </p:spPr>
        <p:txBody>
          <a:bodyPr>
            <a:spAutoFit/>
          </a:bodyPr>
          <a:lstStyle/>
          <a:p>
            <a:pPr algn="just">
              <a:lnSpc>
                <a:spcPct val="160000"/>
              </a:lnSpc>
              <a:spcBef>
                <a:spcPct val="50000"/>
              </a:spcBef>
              <a:buClr>
                <a:schemeClr val="accent2"/>
              </a:buClr>
              <a:buSzPct val="80000"/>
              <a:buFont typeface="Wingdings" panose="05000000000000000000" pitchFamily="2" charset="2"/>
              <a:buNone/>
            </a:pPr>
            <a:r>
              <a:rPr kumimoji="1" lang="zh-CN" altLang="en-US" sz="2800" b="1" dirty="0">
                <a:solidFill>
                  <a:schemeClr val="bg1"/>
                </a:solidFill>
                <a:effectLst>
                  <a:outerShdw blurRad="38100" dist="38100" dir="2700000" algn="tl">
                    <a:srgbClr val="C0C0C0"/>
                  </a:outerShdw>
                </a:effectLst>
                <a:cs typeface="+mn-ea"/>
                <a:sym typeface="+mn-lt"/>
              </a:rPr>
              <a:t>拉格朗日法</a:t>
            </a:r>
            <a:r>
              <a:rPr kumimoji="1" lang="zh-CN" altLang="en-US" sz="2800" dirty="0">
                <a:solidFill>
                  <a:schemeClr val="bg1"/>
                </a:solidFill>
                <a:effectLst>
                  <a:outerShdw blurRad="38100" dist="38100" dir="2700000" algn="tl">
                    <a:srgbClr val="C0C0C0"/>
                  </a:outerShdw>
                </a:effectLst>
                <a:cs typeface="+mn-ea"/>
                <a:sym typeface="+mn-lt"/>
              </a:rPr>
              <a:t>           </a:t>
            </a:r>
          </a:p>
        </p:txBody>
      </p:sp>
      <p:sp>
        <p:nvSpPr>
          <p:cNvPr id="12" name="Oval 9"/>
          <p:cNvSpPr>
            <a:spLocks noChangeArrowheads="1"/>
          </p:cNvSpPr>
          <p:nvPr/>
        </p:nvSpPr>
        <p:spPr bwMode="auto">
          <a:xfrm>
            <a:off x="838200" y="3962400"/>
            <a:ext cx="2667000" cy="1143000"/>
          </a:xfrm>
          <a:prstGeom prst="ellipse">
            <a:avLst/>
          </a:prstGeom>
          <a:solidFill>
            <a:srgbClr val="41719C"/>
          </a:solidFill>
          <a:ln w="508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cs typeface="+mn-ea"/>
              <a:sym typeface="+mn-lt"/>
            </a:endParaRPr>
          </a:p>
        </p:txBody>
      </p:sp>
      <p:sp>
        <p:nvSpPr>
          <p:cNvPr id="13" name="Text Box 10"/>
          <p:cNvSpPr txBox="1">
            <a:spLocks noChangeArrowheads="1"/>
          </p:cNvSpPr>
          <p:nvPr/>
        </p:nvSpPr>
        <p:spPr bwMode="auto">
          <a:xfrm>
            <a:off x="1524000" y="4102100"/>
            <a:ext cx="2514600" cy="694614"/>
          </a:xfrm>
          <a:prstGeom prst="rect">
            <a:avLst/>
          </a:prstGeom>
          <a:noFill/>
          <a:ln>
            <a:noFill/>
          </a:ln>
          <a:effectLst/>
        </p:spPr>
        <p:txBody>
          <a:bodyPr>
            <a:spAutoFit/>
          </a:bodyPr>
          <a:lstStyle/>
          <a:p>
            <a:pPr algn="just">
              <a:lnSpc>
                <a:spcPct val="160000"/>
              </a:lnSpc>
              <a:spcBef>
                <a:spcPct val="50000"/>
              </a:spcBef>
              <a:buClr>
                <a:schemeClr val="accent2"/>
              </a:buClr>
              <a:buSzPct val="80000"/>
              <a:buFont typeface="Wingdings" panose="05000000000000000000" pitchFamily="2" charset="2"/>
              <a:buNone/>
            </a:pPr>
            <a:r>
              <a:rPr kumimoji="1" lang="zh-CN" altLang="en-US" sz="2800" b="1">
                <a:solidFill>
                  <a:schemeClr val="bg1"/>
                </a:solidFill>
                <a:effectLst>
                  <a:outerShdw blurRad="38100" dist="38100" dir="2700000" algn="tl">
                    <a:srgbClr val="C0C0C0"/>
                  </a:outerShdw>
                </a:effectLst>
                <a:cs typeface="+mn-ea"/>
                <a:sym typeface="+mn-lt"/>
              </a:rPr>
              <a:t>欧拉法</a:t>
            </a:r>
            <a:r>
              <a:rPr kumimoji="1" lang="zh-CN" altLang="en-US" sz="2800">
                <a:solidFill>
                  <a:schemeClr val="bg1"/>
                </a:solidFill>
                <a:effectLst>
                  <a:outerShdw blurRad="38100" dist="38100" dir="2700000" algn="tl">
                    <a:srgbClr val="C0C0C0"/>
                  </a:outerShdw>
                </a:effectLst>
                <a:cs typeface="+mn-ea"/>
                <a:sym typeface="+mn-lt"/>
              </a:rPr>
              <a:t>           </a:t>
            </a:r>
          </a:p>
        </p:txBody>
      </p:sp>
      <p:sp>
        <p:nvSpPr>
          <p:cNvPr id="14" name="AutoShape 11"/>
          <p:cNvSpPr>
            <a:spLocks noChangeArrowheads="1"/>
          </p:cNvSpPr>
          <p:nvPr/>
        </p:nvSpPr>
        <p:spPr bwMode="auto">
          <a:xfrm>
            <a:off x="4953000" y="2286000"/>
            <a:ext cx="3429000" cy="1447800"/>
          </a:xfrm>
          <a:prstGeom prst="wedgeRectCallout">
            <a:avLst>
              <a:gd name="adj1" fmla="val -100602"/>
              <a:gd name="adj2" fmla="val -986"/>
            </a:avLst>
          </a:prstGeom>
          <a:solidFill>
            <a:srgbClr val="FFDCD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en-US" altLang="en-US" sz="2400">
              <a:solidFill>
                <a:schemeClr val="tx1"/>
              </a:solidFill>
              <a:cs typeface="+mn-ea"/>
              <a:sym typeface="+mn-lt"/>
            </a:endParaRPr>
          </a:p>
        </p:txBody>
      </p:sp>
      <p:sp>
        <p:nvSpPr>
          <p:cNvPr id="15" name="Text Box 12"/>
          <p:cNvSpPr txBox="1">
            <a:spLocks noChangeArrowheads="1"/>
          </p:cNvSpPr>
          <p:nvPr/>
        </p:nvSpPr>
        <p:spPr bwMode="auto">
          <a:xfrm>
            <a:off x="5029200" y="2460625"/>
            <a:ext cx="3276600" cy="940963"/>
          </a:xfrm>
          <a:prstGeom prst="rect">
            <a:avLst/>
          </a:prstGeom>
          <a:noFill/>
          <a:ln>
            <a:noFill/>
          </a:ln>
          <a:effectLst/>
          <a:extLst>
            <a:ext uri="{909E8E84-426E-40DD-AFC4-6F175D3DCCD1}">
              <a14:hiddenFill xmlns:a14="http://schemas.microsoft.com/office/drawing/2010/main">
                <a:solidFill>
                  <a:srgbClr val="FFEDE7">
                    <a:alpha val="50000"/>
                  </a:srgbClr>
                </a:solidFill>
              </a14:hiddenFill>
            </a:ext>
            <a:ext uri="{91240B29-F687-4F45-9708-019B960494DF}">
              <a14:hiddenLine xmlns:a14="http://schemas.microsoft.com/office/drawing/2010/main" w="12700">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buClr>
                <a:schemeClr val="accent2"/>
              </a:buClr>
              <a:buSzPct val="80000"/>
              <a:buFont typeface="Wingdings" panose="05000000000000000000" pitchFamily="2" charset="2"/>
              <a:buNone/>
            </a:pPr>
            <a:r>
              <a:rPr kumimoji="1" lang="zh-CN" altLang="en-US" sz="2400" b="1" dirty="0">
                <a:solidFill>
                  <a:srgbClr val="FF0000"/>
                </a:solidFill>
                <a:cs typeface="+mn-ea"/>
                <a:sym typeface="+mn-lt"/>
              </a:rPr>
              <a:t>着眼于流体质点</a:t>
            </a:r>
            <a:r>
              <a:rPr kumimoji="1" lang="zh-CN" altLang="en-US" sz="2400" b="1" dirty="0">
                <a:solidFill>
                  <a:schemeClr val="tx1"/>
                </a:solidFill>
                <a:cs typeface="+mn-ea"/>
                <a:sym typeface="+mn-lt"/>
              </a:rPr>
              <a:t>，跟踪质点描述其运动历程</a:t>
            </a:r>
          </a:p>
        </p:txBody>
      </p:sp>
      <p:sp>
        <p:nvSpPr>
          <p:cNvPr id="16" name="AutoShape 13"/>
          <p:cNvSpPr>
            <a:spLocks noChangeArrowheads="1"/>
          </p:cNvSpPr>
          <p:nvPr/>
        </p:nvSpPr>
        <p:spPr bwMode="auto">
          <a:xfrm>
            <a:off x="4953000" y="4321175"/>
            <a:ext cx="3429000" cy="1828800"/>
          </a:xfrm>
          <a:prstGeom prst="wedgeRectCallout">
            <a:avLst>
              <a:gd name="adj1" fmla="val -92222"/>
              <a:gd name="adj2" fmla="val -28384"/>
            </a:avLst>
          </a:prstGeom>
          <a:solidFill>
            <a:srgbClr val="B9FFFF">
              <a:alpha val="50000"/>
            </a:srgbClr>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en-US" altLang="en-US">
              <a:solidFill>
                <a:schemeClr val="tx1"/>
              </a:solidFill>
              <a:cs typeface="+mn-ea"/>
              <a:sym typeface="+mn-lt"/>
            </a:endParaRPr>
          </a:p>
        </p:txBody>
      </p:sp>
      <p:sp>
        <p:nvSpPr>
          <p:cNvPr id="17" name="Text Box 14"/>
          <p:cNvSpPr txBox="1">
            <a:spLocks noChangeArrowheads="1"/>
          </p:cNvSpPr>
          <p:nvPr/>
        </p:nvSpPr>
        <p:spPr bwMode="auto">
          <a:xfrm>
            <a:off x="5105400" y="4495800"/>
            <a:ext cx="3200400" cy="1384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50000"/>
              </a:spcBef>
              <a:buClr>
                <a:schemeClr val="accent2"/>
              </a:buClr>
              <a:buSzPct val="80000"/>
              <a:buFont typeface="Wingdings" panose="05000000000000000000" pitchFamily="2" charset="2"/>
              <a:buNone/>
            </a:pPr>
            <a:r>
              <a:rPr kumimoji="1" lang="zh-CN" altLang="en-US" sz="2400" b="1" dirty="0">
                <a:solidFill>
                  <a:srgbClr val="FF0000"/>
                </a:solidFill>
                <a:cs typeface="+mn-ea"/>
                <a:sym typeface="+mn-lt"/>
              </a:rPr>
              <a:t>着眼于空间点</a:t>
            </a:r>
            <a:r>
              <a:rPr kumimoji="1" lang="zh-CN" altLang="en-US" sz="2400" b="1" dirty="0">
                <a:solidFill>
                  <a:schemeClr val="tx1"/>
                </a:solidFill>
                <a:cs typeface="+mn-ea"/>
                <a:sym typeface="+mn-lt"/>
              </a:rPr>
              <a:t>，研究质点流经空间各固定点的运动特性</a:t>
            </a:r>
          </a:p>
        </p:txBody>
      </p:sp>
      <p:sp>
        <p:nvSpPr>
          <p:cNvPr id="18" name="AutoShape 15"/>
          <p:cNvSpPr>
            <a:spLocks noChangeArrowheads="1"/>
          </p:cNvSpPr>
          <p:nvPr/>
        </p:nvSpPr>
        <p:spPr bwMode="auto">
          <a:xfrm>
            <a:off x="304800" y="5105400"/>
            <a:ext cx="3810000" cy="1371600"/>
          </a:xfrm>
          <a:prstGeom prst="upArrowCallout">
            <a:avLst>
              <a:gd name="adj1" fmla="val 69444"/>
              <a:gd name="adj2" fmla="val 69444"/>
              <a:gd name="adj3" fmla="val 16667"/>
              <a:gd name="adj4" fmla="val 66667"/>
            </a:avLst>
          </a:prstGeom>
          <a:solidFill>
            <a:srgbClr val="FFFF99"/>
          </a:solidFill>
          <a:ln w="9525">
            <a:solidFill>
              <a:schemeClr val="tx1"/>
            </a:solidFill>
            <a:miter lim="800000"/>
            <a:headEnd/>
            <a:tailEnd/>
          </a:ln>
          <a:effectLst>
            <a:outerShdw dist="107763" dir="2700000" algn="ctr" rotWithShape="0">
              <a:schemeClr val="bg2"/>
            </a:outerShdw>
          </a:effectLst>
        </p:spPr>
        <p:txBody>
          <a:bodyPr wrap="none" anchor="ctr"/>
          <a:lstStyle/>
          <a:p>
            <a:pPr algn="ctr"/>
            <a:r>
              <a:rPr kumimoji="1" lang="zh-CN" altLang="en-US" sz="2800" b="1">
                <a:solidFill>
                  <a:srgbClr val="0000FF"/>
                </a:solidFill>
                <a:cs typeface="+mn-ea"/>
                <a:sym typeface="+mn-lt"/>
              </a:rPr>
              <a:t>是描述流体运动</a:t>
            </a:r>
          </a:p>
          <a:p>
            <a:pPr algn="ctr"/>
            <a:r>
              <a:rPr kumimoji="1" lang="zh-CN" altLang="en-US" sz="2800" b="1">
                <a:solidFill>
                  <a:srgbClr val="0000FF"/>
                </a:solidFill>
                <a:cs typeface="+mn-ea"/>
                <a:sym typeface="+mn-lt"/>
              </a:rPr>
              <a:t>常用的一种方法。</a:t>
            </a:r>
          </a:p>
        </p:txBody>
      </p:sp>
      <p:sp>
        <p:nvSpPr>
          <p:cNvPr id="19" name="Rectangle 16"/>
          <p:cNvSpPr>
            <a:spLocks noChangeArrowheads="1"/>
          </p:cNvSpPr>
          <p:nvPr/>
        </p:nvSpPr>
        <p:spPr bwMode="auto">
          <a:xfrm>
            <a:off x="457200" y="1295400"/>
            <a:ext cx="5105400" cy="519113"/>
          </a:xfrm>
          <a:prstGeom prst="rect">
            <a:avLst/>
          </a:prstGeom>
          <a:solidFill>
            <a:schemeClr val="accent6">
              <a:lumMod val="60000"/>
              <a:lumOff val="40000"/>
            </a:schemeClr>
          </a:solidFill>
          <a:ln>
            <a:noFill/>
          </a:ln>
          <a:effectLst>
            <a:outerShdw dist="35921" dir="2700000" algn="ctr" rotWithShape="0">
              <a:schemeClr val="bg2"/>
            </a:outerShdw>
          </a:effectLst>
        </p:spPr>
        <p:txBody>
          <a:bodyPr>
            <a:spAutoFit/>
          </a:bodyPr>
          <a:lstStyle/>
          <a:p>
            <a:r>
              <a:rPr kumimoji="1" lang="zh-CN" altLang="en-US" sz="2800" b="1" dirty="0">
                <a:solidFill>
                  <a:srgbClr val="FF0000"/>
                </a:solidFill>
                <a:cs typeface="+mn-ea"/>
                <a:sym typeface="+mn-lt"/>
              </a:rPr>
              <a:t>描述流动的两种方法</a:t>
            </a:r>
          </a:p>
        </p:txBody>
      </p:sp>
    </p:spTree>
    <p:extLst>
      <p:ext uri="{BB962C8B-B14F-4D97-AF65-F5344CB8AC3E}">
        <p14:creationId xmlns:p14="http://schemas.microsoft.com/office/powerpoint/2010/main" val="1396458701"/>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graphicFrame>
        <p:nvGraphicFramePr>
          <p:cNvPr id="5" name="Object 10"/>
          <p:cNvGraphicFramePr>
            <a:graphicFrameLocks noGrp="1" noChangeAspect="1"/>
          </p:cNvGraphicFramePr>
          <p:nvPr>
            <p:ph sz="half" idx="1"/>
          </p:nvPr>
        </p:nvGraphicFramePr>
        <p:xfrm>
          <a:off x="2341563" y="3894138"/>
          <a:ext cx="114300" cy="215900"/>
        </p:xfrm>
        <a:graphic>
          <a:graphicData uri="http://schemas.openxmlformats.org/presentationml/2006/ole">
            <mc:AlternateContent xmlns:mc="http://schemas.openxmlformats.org/markup-compatibility/2006">
              <mc:Choice xmlns:v="urn:schemas-microsoft-com:vml" Requires="v">
                <p:oleObj spid="_x0000_s206961" name="公式" r:id="rId3" imgW="114120" imgH="215640" progId="Equation.3">
                  <p:embed/>
                </p:oleObj>
              </mc:Choice>
              <mc:Fallback>
                <p:oleObj name="公式" r:id="rId3" imgW="114120" imgH="215640" progId="Equation.3">
                  <p:embed/>
                  <p:pic>
                    <p:nvPicPr>
                      <p:cNvPr id="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1563" y="389413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nvGraphicFramePr>
        <p:xfrm>
          <a:off x="990600" y="1371600"/>
          <a:ext cx="7200900" cy="3195638"/>
        </p:xfrm>
        <a:graphic>
          <a:graphicData uri="http://schemas.openxmlformats.org/presentationml/2006/ole">
            <mc:AlternateContent xmlns:mc="http://schemas.openxmlformats.org/markup-compatibility/2006">
              <mc:Choice xmlns:v="urn:schemas-microsoft-com:vml" Requires="v">
                <p:oleObj spid="_x0000_s206962" name="公式" r:id="rId5" imgW="2324100" imgH="1346200" progId="Equation.3">
                  <p:embed/>
                </p:oleObj>
              </mc:Choice>
              <mc:Fallback>
                <p:oleObj name="公式" r:id="rId5" imgW="2324100" imgH="1346200" progId="Equation.3">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371600"/>
                        <a:ext cx="7200900" cy="3195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1904999" y="1219200"/>
            <a:ext cx="917713" cy="3490913"/>
          </a:xfrm>
          <a:prstGeom prst="rect">
            <a:avLst/>
          </a:prstGeom>
          <a:noFill/>
          <a:ln w="38100">
            <a:headEnd/>
            <a:tailEnd/>
          </a:ln>
        </p:spPr>
        <p:style>
          <a:lnRef idx="2">
            <a:schemeClr val="accent6"/>
          </a:lnRef>
          <a:fillRef idx="1">
            <a:schemeClr val="lt1"/>
          </a:fillRef>
          <a:effectRef idx="0">
            <a:schemeClr val="accent6"/>
          </a:effectRef>
          <a:fontRef idx="minor">
            <a:schemeClr val="dk1"/>
          </a:fontRef>
        </p:style>
        <p:txBody>
          <a:bodyPr wrap="none" anchor="ctr"/>
          <a:lstStyle/>
          <a:p>
            <a:endParaRPr lang="en-US"/>
          </a:p>
        </p:txBody>
      </p:sp>
      <p:sp>
        <p:nvSpPr>
          <p:cNvPr id="9" name="Rectangle 7"/>
          <p:cNvSpPr>
            <a:spLocks noChangeArrowheads="1"/>
          </p:cNvSpPr>
          <p:nvPr/>
        </p:nvSpPr>
        <p:spPr bwMode="auto">
          <a:xfrm>
            <a:off x="3200400" y="1219200"/>
            <a:ext cx="5041900" cy="3490913"/>
          </a:xfrm>
          <a:prstGeom prst="rect">
            <a:avLst/>
          </a:prstGeom>
          <a:noFill/>
          <a:ln w="38100">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en-US"/>
          </a:p>
        </p:txBody>
      </p:sp>
      <p:sp>
        <p:nvSpPr>
          <p:cNvPr id="10" name="Rectangle 8"/>
          <p:cNvSpPr>
            <a:spLocks noChangeArrowheads="1"/>
          </p:cNvSpPr>
          <p:nvPr/>
        </p:nvSpPr>
        <p:spPr bwMode="auto">
          <a:xfrm>
            <a:off x="1447800" y="4800600"/>
            <a:ext cx="220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a:solidFill>
                  <a:schemeClr val="tx1"/>
                </a:solidFill>
                <a:latin typeface="楷体_GB2312" pitchFamily="49" charset="-122"/>
              </a:rPr>
              <a:t>当地加速度 </a:t>
            </a:r>
            <a:r>
              <a:rPr kumimoji="1" lang="zh-CN" altLang="en-US" sz="2800" b="1">
                <a:solidFill>
                  <a:schemeClr val="tx1"/>
                </a:solidFill>
                <a:latin typeface="楷体_GB2312" pitchFamily="49" charset="-122"/>
              </a:rPr>
              <a:t> </a:t>
            </a:r>
          </a:p>
        </p:txBody>
      </p:sp>
      <p:sp>
        <p:nvSpPr>
          <p:cNvPr id="11" name="Text Box 9"/>
          <p:cNvSpPr txBox="1">
            <a:spLocks noChangeArrowheads="1"/>
          </p:cNvSpPr>
          <p:nvPr/>
        </p:nvSpPr>
        <p:spPr bwMode="auto">
          <a:xfrm>
            <a:off x="1219200" y="5638800"/>
            <a:ext cx="198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a:solidFill>
                  <a:schemeClr val="tx1"/>
                </a:solidFill>
              </a:rPr>
              <a:t>全加速度</a:t>
            </a:r>
          </a:p>
        </p:txBody>
      </p:sp>
      <p:graphicFrame>
        <p:nvGraphicFramePr>
          <p:cNvPr id="12" name="Object 12"/>
          <p:cNvGraphicFramePr>
            <a:graphicFrameLocks noChangeAspect="1"/>
          </p:cNvGraphicFramePr>
          <p:nvPr/>
        </p:nvGraphicFramePr>
        <p:xfrm>
          <a:off x="3886200" y="5486400"/>
          <a:ext cx="3200400" cy="685800"/>
        </p:xfrm>
        <a:graphic>
          <a:graphicData uri="http://schemas.openxmlformats.org/presentationml/2006/ole">
            <mc:AlternateContent xmlns:mc="http://schemas.openxmlformats.org/markup-compatibility/2006">
              <mc:Choice xmlns:v="urn:schemas-microsoft-com:vml" Requires="v">
                <p:oleObj spid="_x0000_s206963" name="公式" r:id="rId7" imgW="1168200" imgH="304560" progId="Equation.3">
                  <p:embed/>
                </p:oleObj>
              </mc:Choice>
              <mc:Fallback>
                <p:oleObj name="公式" r:id="rId7" imgW="1168200" imgH="304560" progId="Equation.3">
                  <p:embed/>
                  <p:pic>
                    <p:nvPicPr>
                      <p:cNvPr id="1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5486400"/>
                        <a:ext cx="32004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4"/>
          <p:cNvSpPr>
            <a:spLocks noChangeArrowheads="1"/>
          </p:cNvSpPr>
          <p:nvPr/>
        </p:nvSpPr>
        <p:spPr bwMode="auto">
          <a:xfrm>
            <a:off x="4495800" y="48006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kumimoji="1" lang="zh-CN" altLang="en-US" sz="2800">
                <a:solidFill>
                  <a:schemeClr val="tx1"/>
                </a:solidFill>
                <a:latin typeface="楷体_GB2312" pitchFamily="49" charset="-122"/>
              </a:rPr>
              <a:t>迁移加速度</a:t>
            </a:r>
            <a:r>
              <a:rPr kumimoji="1" lang="zh-CN" altLang="en-US" sz="2800" b="1">
                <a:solidFill>
                  <a:schemeClr val="tx1"/>
                </a:solidFill>
                <a:latin typeface="楷体_GB2312" pitchFamily="49" charset="-122"/>
              </a:rPr>
              <a:t> </a:t>
            </a:r>
          </a:p>
        </p:txBody>
      </p:sp>
    </p:spTree>
    <p:extLst>
      <p:ext uri="{BB962C8B-B14F-4D97-AF65-F5344CB8AC3E}">
        <p14:creationId xmlns:p14="http://schemas.microsoft.com/office/powerpoint/2010/main" val="4203176767"/>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Rectangle 16"/>
          <p:cNvSpPr>
            <a:spLocks noChangeArrowheads="1"/>
          </p:cNvSpPr>
          <p:nvPr/>
        </p:nvSpPr>
        <p:spPr bwMode="auto">
          <a:xfrm>
            <a:off x="457200" y="1295400"/>
            <a:ext cx="5105400" cy="519113"/>
          </a:xfrm>
          <a:prstGeom prst="rect">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a:spAutoFit/>
          </a:bodyPr>
          <a:lstStyle/>
          <a:p>
            <a:r>
              <a:rPr kumimoji="1" lang="en-US" altLang="zh-CN" sz="2800" b="1" dirty="0">
                <a:solidFill>
                  <a:schemeClr val="accent1">
                    <a:lumMod val="75000"/>
                  </a:schemeClr>
                </a:solidFill>
                <a:cs typeface="+mn-ea"/>
                <a:sym typeface="+mn-lt"/>
              </a:rPr>
              <a:t>3.3.1 </a:t>
            </a:r>
            <a:r>
              <a:rPr kumimoji="1" lang="zh-CN" altLang="en-US" sz="2800" b="1" dirty="0">
                <a:solidFill>
                  <a:schemeClr val="accent1">
                    <a:lumMod val="75000"/>
                  </a:schemeClr>
                </a:solidFill>
                <a:cs typeface="+mn-ea"/>
                <a:sym typeface="+mn-lt"/>
              </a:rPr>
              <a:t>恒定流与非恒定流</a:t>
            </a:r>
          </a:p>
        </p:txBody>
      </p:sp>
      <p:sp>
        <p:nvSpPr>
          <p:cNvPr id="7" name="AutoShape 5"/>
          <p:cNvSpPr>
            <a:spLocks noChangeArrowheads="1"/>
          </p:cNvSpPr>
          <p:nvPr/>
        </p:nvSpPr>
        <p:spPr bwMode="auto">
          <a:xfrm>
            <a:off x="381000" y="2286000"/>
            <a:ext cx="7924800" cy="1295400"/>
          </a:xfrm>
          <a:prstGeom prst="roundRect">
            <a:avLst>
              <a:gd name="adj" fmla="val 16667"/>
            </a:avLst>
          </a:prstGeom>
          <a:solidFill>
            <a:srgbClr val="FFCAB9"/>
          </a:solidFill>
          <a:ln w="28575">
            <a:solidFill>
              <a:srgbClr val="9933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p:cNvSpPr txBox="1">
            <a:spLocks noChangeArrowheads="1"/>
          </p:cNvSpPr>
          <p:nvPr/>
        </p:nvSpPr>
        <p:spPr bwMode="auto">
          <a:xfrm>
            <a:off x="469900" y="2362200"/>
            <a:ext cx="78359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66"/>
              </a:buClr>
              <a:buSzPct val="160000"/>
              <a:buFontTx/>
              <a:buChar char="•"/>
            </a:pPr>
            <a:r>
              <a:rPr kumimoji="1" lang="en-US" altLang="zh-CN" sz="2000" b="1">
                <a:solidFill>
                  <a:schemeClr val="tx1"/>
                </a:solidFill>
                <a:latin typeface="黑体" panose="02010609060101010101" pitchFamily="49" charset="-122"/>
                <a:ea typeface="宋体" panose="02010600030101010101" pitchFamily="2" charset="-122"/>
              </a:rPr>
              <a:t> </a:t>
            </a:r>
            <a:r>
              <a:rPr kumimoji="1" lang="zh-CN" altLang="en-US" sz="2800" b="1">
                <a:solidFill>
                  <a:schemeClr val="tx1"/>
                </a:solidFill>
                <a:latin typeface="黑体" panose="02010609060101010101" pitchFamily="49" charset="-122"/>
              </a:rPr>
              <a:t>若流场中各空间点上的任何运动要素均不随时间变化，称流动为</a:t>
            </a:r>
            <a:r>
              <a:rPr kumimoji="1" lang="zh-CN" altLang="en-US" sz="2800" b="1">
                <a:solidFill>
                  <a:srgbClr val="0000FF"/>
                </a:solidFill>
                <a:latin typeface="黑体" panose="02010609060101010101" pitchFamily="49" charset="-122"/>
              </a:rPr>
              <a:t>恒定流</a:t>
            </a:r>
            <a:r>
              <a:rPr kumimoji="1" lang="zh-CN" altLang="en-US" sz="2800" b="1">
                <a:solidFill>
                  <a:schemeClr val="tx1"/>
                </a:solidFill>
                <a:latin typeface="黑体" panose="02010609060101010101" pitchFamily="49" charset="-122"/>
              </a:rPr>
              <a:t>。否则，为</a:t>
            </a:r>
            <a:r>
              <a:rPr kumimoji="1" lang="zh-CN" altLang="en-US" sz="2800" b="1">
                <a:solidFill>
                  <a:srgbClr val="0000FF"/>
                </a:solidFill>
                <a:latin typeface="黑体" panose="02010609060101010101" pitchFamily="49" charset="-122"/>
              </a:rPr>
              <a:t>非恒定流。</a:t>
            </a:r>
            <a:endParaRPr kumimoji="1" lang="zh-CN" altLang="en-US" sz="2800" b="1">
              <a:solidFill>
                <a:srgbClr val="0000FF"/>
              </a:solidFill>
              <a:latin typeface="Times New Roman" panose="02020603050405020304" pitchFamily="18" charset="0"/>
            </a:endParaRPr>
          </a:p>
        </p:txBody>
      </p:sp>
      <p:sp>
        <p:nvSpPr>
          <p:cNvPr id="9" name="AutoShape 7"/>
          <p:cNvSpPr>
            <a:spLocks noChangeArrowheads="1"/>
          </p:cNvSpPr>
          <p:nvPr/>
        </p:nvSpPr>
        <p:spPr bwMode="auto">
          <a:xfrm>
            <a:off x="381000" y="4267200"/>
            <a:ext cx="8077200" cy="1600200"/>
          </a:xfrm>
          <a:prstGeom prst="octagon">
            <a:avLst>
              <a:gd name="adj" fmla="val 17454"/>
            </a:avLst>
          </a:prstGeom>
          <a:solidFill>
            <a:srgbClr val="BCD7E2">
              <a:alpha val="50000"/>
            </a:srgbClr>
          </a:solidFill>
          <a:ln w="317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Text Box 8"/>
          <p:cNvSpPr txBox="1">
            <a:spLocks noChangeArrowheads="1"/>
          </p:cNvSpPr>
          <p:nvPr/>
        </p:nvSpPr>
        <p:spPr bwMode="auto">
          <a:xfrm>
            <a:off x="533400" y="4445000"/>
            <a:ext cx="814228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buClr>
                <a:srgbClr val="FF0066"/>
              </a:buClr>
              <a:buSzPct val="160000"/>
              <a:buFontTx/>
              <a:buChar char="•"/>
            </a:pPr>
            <a:r>
              <a:rPr kumimoji="1" lang="en-US" altLang="zh-CN" sz="2000" b="1">
                <a:solidFill>
                  <a:schemeClr val="tx1"/>
                </a:solidFill>
                <a:latin typeface="黑体" panose="02010609060101010101" pitchFamily="49" charset="-122"/>
                <a:ea typeface="宋体" panose="02010600030101010101" pitchFamily="2" charset="-122"/>
              </a:rPr>
              <a:t> </a:t>
            </a:r>
            <a:r>
              <a:rPr kumimoji="1" lang="zh-CN" altLang="en-US" sz="2800" b="1">
                <a:solidFill>
                  <a:schemeClr val="tx1"/>
                </a:solidFill>
                <a:latin typeface="黑体" panose="02010609060101010101" pitchFamily="49" charset="-122"/>
              </a:rPr>
              <a:t>恒定流中，所有物理量的表达式中将不含时间，它们只是空间位置坐标的函数，时变加速度为</a:t>
            </a:r>
            <a:r>
              <a:rPr kumimoji="1" lang="zh-CN" altLang="en-US" sz="2800" b="1">
                <a:solidFill>
                  <a:schemeClr val="tx1"/>
                </a:solidFill>
                <a:latin typeface="黑体" panose="02010609060101010101" pitchFamily="49" charset="-122"/>
                <a:ea typeface="宋体" panose="02010600030101010101" pitchFamily="2" charset="-122"/>
              </a:rPr>
              <a:t>零。</a:t>
            </a:r>
          </a:p>
        </p:txBody>
      </p:sp>
    </p:spTree>
    <p:extLst>
      <p:ext uri="{BB962C8B-B14F-4D97-AF65-F5344CB8AC3E}">
        <p14:creationId xmlns:p14="http://schemas.microsoft.com/office/powerpoint/2010/main" val="3271961832"/>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Text Box 5"/>
          <p:cNvSpPr txBox="1">
            <a:spLocks noChangeArrowheads="1"/>
          </p:cNvSpPr>
          <p:nvPr/>
        </p:nvSpPr>
        <p:spPr bwMode="auto">
          <a:xfrm>
            <a:off x="374374" y="4240534"/>
            <a:ext cx="8610600" cy="1630363"/>
          </a:xfrm>
          <a:prstGeom prst="rect">
            <a:avLst/>
          </a:prstGeom>
          <a:solidFill>
            <a:schemeClr val="accent6">
              <a:lumMod val="60000"/>
              <a:lumOff val="40000"/>
            </a:schemeClr>
          </a:solidFill>
          <a:ln>
            <a:noFill/>
          </a:ln>
          <a:effectLst>
            <a:outerShdw dist="107763" dir="2700000" algn="ctr" rotWithShape="0">
              <a:schemeClr val="bg2"/>
            </a:outerShdw>
          </a:effectLst>
        </p:spPr>
        <p:txBody>
          <a:bodyPr>
            <a:spAutoFit/>
          </a:bodyPr>
          <a:lstStyle/>
          <a:p>
            <a:pPr algn="just" hangingPunct="0">
              <a:lnSpc>
                <a:spcPct val="120000"/>
              </a:lnSpc>
              <a:spcBef>
                <a:spcPct val="50000"/>
              </a:spcBef>
              <a:buClr>
                <a:srgbClr val="FF0066"/>
              </a:buClr>
              <a:buSzPct val="110000"/>
            </a:pPr>
            <a:r>
              <a:rPr kumimoji="1" lang="zh-CN" altLang="en-US" sz="2800" b="1" dirty="0">
                <a:solidFill>
                  <a:srgbClr val="FF0000"/>
                </a:solidFill>
                <a:latin typeface="楷体_GB2312" pitchFamily="49" charset="-122"/>
              </a:rPr>
              <a:t>流线</a:t>
            </a:r>
            <a:r>
              <a:rPr kumimoji="1" lang="en-US" altLang="zh-CN" sz="2800" b="1" dirty="0">
                <a:solidFill>
                  <a:srgbClr val="FF0000"/>
                </a:solidFill>
                <a:latin typeface="Tahoma" panose="020B0604030504040204" pitchFamily="34" charset="0"/>
              </a:rPr>
              <a:t>——</a:t>
            </a:r>
            <a:r>
              <a:rPr kumimoji="1" lang="zh-CN" altLang="en-US" sz="2800" b="1" dirty="0">
                <a:solidFill>
                  <a:schemeClr val="accent3">
                    <a:lumMod val="75000"/>
                  </a:schemeClr>
                </a:solidFill>
                <a:latin typeface="楷体_GB2312" pitchFamily="49" charset="-122"/>
              </a:rPr>
              <a:t>是流速场的矢量线，是某瞬时对应的流场中的一条曲线，该瞬时位于流线上的流体质点之速度矢量都和流线相切，是与欧拉法观点相对应的概念。</a:t>
            </a:r>
          </a:p>
        </p:txBody>
      </p:sp>
      <p:sp>
        <p:nvSpPr>
          <p:cNvPr id="7" name="Text Box 6"/>
          <p:cNvSpPr txBox="1">
            <a:spLocks noChangeArrowheads="1"/>
          </p:cNvSpPr>
          <p:nvPr/>
        </p:nvSpPr>
        <p:spPr bwMode="auto">
          <a:xfrm>
            <a:off x="298174" y="2370459"/>
            <a:ext cx="8610600" cy="1117600"/>
          </a:xfrm>
          <a:prstGeom prst="rect">
            <a:avLst/>
          </a:prstGeom>
          <a:solidFill>
            <a:schemeClr val="accent6">
              <a:lumMod val="60000"/>
              <a:lumOff val="40000"/>
            </a:schemeClr>
          </a:solidFill>
          <a:ln>
            <a:noFill/>
          </a:ln>
          <a:effectLst>
            <a:outerShdw dist="107763" dir="2700000" algn="ctr" rotWithShape="0">
              <a:schemeClr val="bg2"/>
            </a:outerShdw>
          </a:effectLst>
        </p:spPr>
        <p:txBody>
          <a:bodyPr>
            <a:spAutoFit/>
          </a:bodyPr>
          <a:lstStyle/>
          <a:p>
            <a:pPr algn="just" hangingPunct="0">
              <a:lnSpc>
                <a:spcPct val="120000"/>
              </a:lnSpc>
              <a:spcBef>
                <a:spcPct val="50000"/>
              </a:spcBef>
              <a:buClr>
                <a:srgbClr val="FF0066"/>
              </a:buClr>
              <a:buSzPct val="110000"/>
            </a:pPr>
            <a:r>
              <a:rPr kumimoji="1" lang="zh-CN" altLang="en-US" sz="2800" b="1" dirty="0">
                <a:solidFill>
                  <a:srgbClr val="FF0000"/>
                </a:solidFill>
                <a:latin typeface="Times New Roman" panose="02020603050405020304" pitchFamily="18" charset="0"/>
              </a:rPr>
              <a:t>迹线</a:t>
            </a:r>
            <a:r>
              <a:rPr kumimoji="1" lang="en-US" altLang="zh-CN" sz="2800" b="1" dirty="0">
                <a:solidFill>
                  <a:srgbClr val="FF0000"/>
                </a:solidFill>
                <a:latin typeface="Times New Roman" panose="02020603050405020304" pitchFamily="18" charset="0"/>
              </a:rPr>
              <a:t>——</a:t>
            </a:r>
            <a:r>
              <a:rPr kumimoji="1" lang="zh-CN" altLang="en-US" sz="2800" b="1" dirty="0">
                <a:solidFill>
                  <a:schemeClr val="accent3">
                    <a:lumMod val="75000"/>
                  </a:schemeClr>
                </a:solidFill>
                <a:latin typeface="Times New Roman" panose="02020603050405020304" pitchFamily="18" charset="0"/>
              </a:rPr>
              <a:t>是流体质点运动的轨迹线，与拉格朗日观点相对应的概念</a:t>
            </a:r>
          </a:p>
        </p:txBody>
      </p:sp>
      <p:sp>
        <p:nvSpPr>
          <p:cNvPr id="8" name="Text Box 7"/>
          <p:cNvSpPr txBox="1">
            <a:spLocks noChangeArrowheads="1"/>
          </p:cNvSpPr>
          <p:nvPr/>
        </p:nvSpPr>
        <p:spPr bwMode="auto">
          <a:xfrm>
            <a:off x="298174" y="1303659"/>
            <a:ext cx="3011556" cy="609398"/>
          </a:xfrm>
          <a:prstGeom prst="rect">
            <a:avLst/>
          </a:prstGeom>
          <a:solidFill>
            <a:schemeClr val="accent6">
              <a:lumMod val="60000"/>
              <a:lumOff val="40000"/>
            </a:schemeClr>
          </a:solidFill>
          <a:ln>
            <a:noFill/>
          </a:ln>
          <a:effectLst>
            <a:outerShdw dist="107763" dir="2700000" algn="ctr" rotWithShape="0">
              <a:schemeClr val="bg2"/>
            </a:outerShdw>
          </a:effectLst>
        </p:spPr>
        <p:txBody>
          <a:bodyPr wrap="square">
            <a:spAutoFit/>
          </a:bodyPr>
          <a:lstStyle/>
          <a:p>
            <a:pPr algn="just" hangingPunct="0">
              <a:lnSpc>
                <a:spcPct val="120000"/>
              </a:lnSpc>
              <a:spcBef>
                <a:spcPct val="50000"/>
              </a:spcBef>
              <a:buClr>
                <a:srgbClr val="FF0066"/>
              </a:buClr>
              <a:buSzPct val="110000"/>
            </a:pPr>
            <a:r>
              <a:rPr kumimoji="1" lang="en-US" altLang="zh-CN" sz="2800" b="1" dirty="0">
                <a:solidFill>
                  <a:srgbClr val="FF0000"/>
                </a:solidFill>
                <a:latin typeface="Times New Roman" panose="02020603050405020304" pitchFamily="18" charset="0"/>
              </a:rPr>
              <a:t>3.3.3</a:t>
            </a:r>
            <a:r>
              <a:rPr kumimoji="1" lang="zh-CN" altLang="en-US" sz="2800" b="1" dirty="0">
                <a:solidFill>
                  <a:srgbClr val="FF0000"/>
                </a:solidFill>
                <a:latin typeface="Times New Roman" panose="02020603050405020304" pitchFamily="18" charset="0"/>
              </a:rPr>
              <a:t>迹线与流线</a:t>
            </a:r>
            <a:endParaRPr kumimoji="1" lang="zh-CN" altLang="en-US" sz="2800" b="1"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151417192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Text Box 4"/>
          <p:cNvSpPr txBox="1">
            <a:spLocks noChangeArrowheads="1"/>
          </p:cNvSpPr>
          <p:nvPr/>
        </p:nvSpPr>
        <p:spPr bwMode="auto">
          <a:xfrm>
            <a:off x="304800" y="2590800"/>
            <a:ext cx="8305800" cy="566309"/>
          </a:xfrm>
          <a:prstGeom prst="rect">
            <a:avLst/>
          </a:prstGeom>
          <a:solidFill>
            <a:schemeClr val="accent6">
              <a:lumMod val="60000"/>
              <a:lumOff val="40000"/>
            </a:schemeClr>
          </a:solidFill>
          <a:ln>
            <a:noFill/>
          </a:ln>
          <a:effectLst>
            <a:outerShdw dist="107763" dir="2700000" algn="ctr" rotWithShape="0">
              <a:schemeClr val="bg2"/>
            </a:outerShdw>
          </a:effectLst>
        </p:spPr>
        <p:txBody>
          <a:bodyPr>
            <a:spAutoFit/>
          </a:bodyPr>
          <a:lstStyle/>
          <a:p>
            <a:pPr algn="just" hangingPunct="0">
              <a:lnSpc>
                <a:spcPct val="110000"/>
              </a:lnSpc>
              <a:spcBef>
                <a:spcPct val="50000"/>
              </a:spcBef>
              <a:buClr>
                <a:srgbClr val="FF0066"/>
              </a:buClr>
              <a:buSzPct val="110000"/>
              <a:buFont typeface="Wingdings" panose="05000000000000000000" pitchFamily="2" charset="2"/>
              <a:buChar char="Ø"/>
            </a:pPr>
            <a:r>
              <a:rPr kumimoji="1" lang="en-US" altLang="zh-CN" b="1" dirty="0">
                <a:solidFill>
                  <a:schemeClr val="accent2">
                    <a:lumMod val="75000"/>
                  </a:schemeClr>
                </a:solidFill>
                <a:latin typeface="楷体_GB2312" pitchFamily="49" charset="-122"/>
              </a:rPr>
              <a:t> </a:t>
            </a:r>
            <a:r>
              <a:rPr kumimoji="1" lang="zh-CN" altLang="en-US" sz="2800" b="1" dirty="0">
                <a:solidFill>
                  <a:schemeClr val="accent2">
                    <a:lumMod val="75000"/>
                  </a:schemeClr>
                </a:solidFill>
                <a:latin typeface="楷体_GB2312" pitchFamily="49" charset="-122"/>
              </a:rPr>
              <a:t>在恒定流情况下，迹线与流线重合</a:t>
            </a:r>
            <a:r>
              <a:rPr kumimoji="1" lang="zh-CN" altLang="en-US" sz="2800" b="1" dirty="0">
                <a:solidFill>
                  <a:schemeClr val="tx1"/>
                </a:solidFill>
                <a:latin typeface="楷体_GB2312" pitchFamily="49" charset="-122"/>
              </a:rPr>
              <a:t>。</a:t>
            </a:r>
          </a:p>
        </p:txBody>
      </p:sp>
      <p:sp>
        <p:nvSpPr>
          <p:cNvPr id="7" name="Text Box 5"/>
          <p:cNvSpPr txBox="1">
            <a:spLocks noChangeArrowheads="1"/>
          </p:cNvSpPr>
          <p:nvPr/>
        </p:nvSpPr>
        <p:spPr bwMode="auto">
          <a:xfrm>
            <a:off x="304800" y="1143000"/>
            <a:ext cx="8229600" cy="1117600"/>
          </a:xfrm>
          <a:prstGeom prst="rect">
            <a:avLst/>
          </a:prstGeom>
          <a:solidFill>
            <a:schemeClr val="accent6">
              <a:lumMod val="60000"/>
              <a:lumOff val="40000"/>
            </a:schemeClr>
          </a:solidFill>
          <a:ln>
            <a:noFill/>
          </a:ln>
          <a:effectLst>
            <a:outerShdw dist="107763" dir="2700000" algn="ctr" rotWithShape="0">
              <a:schemeClr val="bg2"/>
            </a:outerShdw>
          </a:effectLst>
        </p:spPr>
        <p:txBody>
          <a:bodyPr>
            <a:spAutoFit/>
          </a:bodyPr>
          <a:lstStyle/>
          <a:p>
            <a:pPr algn="just" hangingPunct="0">
              <a:lnSpc>
                <a:spcPct val="120000"/>
              </a:lnSpc>
              <a:spcBef>
                <a:spcPct val="50000"/>
              </a:spcBef>
              <a:buClr>
                <a:srgbClr val="FF0066"/>
              </a:buClr>
              <a:buSzPct val="110000"/>
              <a:buFont typeface="Wingdings" panose="05000000000000000000" pitchFamily="2" charset="2"/>
              <a:buChar char="Ø"/>
            </a:pPr>
            <a:r>
              <a:rPr kumimoji="1" lang="en-US" altLang="zh-CN" b="1" dirty="0">
                <a:solidFill>
                  <a:schemeClr val="tx1"/>
                </a:solidFill>
                <a:latin typeface="楷体_GB2312" pitchFamily="49" charset="-122"/>
              </a:rPr>
              <a:t> </a:t>
            </a:r>
            <a:r>
              <a:rPr kumimoji="1" lang="zh-CN" altLang="en-US" sz="2800" b="1" dirty="0">
                <a:solidFill>
                  <a:schemeClr val="tx1"/>
                </a:solidFill>
                <a:latin typeface="楷体_GB2312" pitchFamily="49" charset="-122"/>
              </a:rPr>
              <a:t>根据</a:t>
            </a:r>
            <a:r>
              <a:rPr kumimoji="1" lang="zh-CN" altLang="en-US" sz="2800" b="1" dirty="0">
                <a:solidFill>
                  <a:schemeClr val="tx1"/>
                </a:solidFill>
                <a:latin typeface="楷体_GB2312" pitchFamily="49" charset="-122"/>
                <a:hlinkClick r:id="" action="ppaction://noaction"/>
              </a:rPr>
              <a:t>流线的定义</a:t>
            </a:r>
            <a:r>
              <a:rPr kumimoji="1" lang="zh-CN" altLang="en-US" sz="2800" b="1" dirty="0">
                <a:solidFill>
                  <a:schemeClr val="tx1"/>
                </a:solidFill>
                <a:latin typeface="楷体_GB2312" pitchFamily="49" charset="-122"/>
              </a:rPr>
              <a:t>，可以推断：</a:t>
            </a:r>
            <a:r>
              <a:rPr kumimoji="1" lang="zh-CN" altLang="en-US" sz="2800" b="1" dirty="0">
                <a:solidFill>
                  <a:schemeClr val="accent2">
                    <a:lumMod val="75000"/>
                  </a:schemeClr>
                </a:solidFill>
                <a:latin typeface="楷体_GB2312" pitchFamily="49" charset="-122"/>
              </a:rPr>
              <a:t>流线不能相交，也不能转折；</a:t>
            </a:r>
          </a:p>
        </p:txBody>
      </p:sp>
      <p:sp>
        <p:nvSpPr>
          <p:cNvPr id="8" name="Text Box 6"/>
          <p:cNvSpPr txBox="1">
            <a:spLocks noChangeArrowheads="1"/>
          </p:cNvSpPr>
          <p:nvPr/>
        </p:nvSpPr>
        <p:spPr bwMode="auto">
          <a:xfrm>
            <a:off x="381000" y="3505200"/>
            <a:ext cx="8305800" cy="2870200"/>
          </a:xfrm>
          <a:prstGeom prst="rect">
            <a:avLst/>
          </a:prstGeom>
          <a:solidFill>
            <a:schemeClr val="accent6">
              <a:lumMod val="60000"/>
              <a:lumOff val="40000"/>
            </a:schemeClr>
          </a:solidFill>
          <a:ln>
            <a:noFill/>
          </a:ln>
          <a:effectLst>
            <a:outerShdw dist="107763" dir="2700000" algn="ctr" rotWithShape="0">
              <a:schemeClr val="bg2"/>
            </a:outerShdw>
          </a:effectLst>
        </p:spPr>
        <p:txBody>
          <a:bodyPr>
            <a:spAutoFit/>
          </a:bodyPr>
          <a:lstStyle/>
          <a:p>
            <a:pPr algn="just" hangingPunct="0">
              <a:lnSpc>
                <a:spcPct val="110000"/>
              </a:lnSpc>
              <a:spcBef>
                <a:spcPct val="50000"/>
              </a:spcBef>
              <a:buClr>
                <a:srgbClr val="FF0066"/>
              </a:buClr>
              <a:buSzPct val="110000"/>
              <a:buFont typeface="Wingdings" panose="05000000000000000000" pitchFamily="2" charset="2"/>
              <a:buChar char="Ø"/>
            </a:pPr>
            <a:r>
              <a:rPr kumimoji="1" lang="zh-CN" altLang="en-US" sz="2800" b="1" dirty="0">
                <a:solidFill>
                  <a:srgbClr val="FF0000"/>
                </a:solidFill>
                <a:latin typeface="楷体_GB2312" pitchFamily="49" charset="-122"/>
              </a:rPr>
              <a:t>迹线和流线最基本的差别是：</a:t>
            </a:r>
          </a:p>
          <a:p>
            <a:pPr algn="just" hangingPunct="0">
              <a:lnSpc>
                <a:spcPct val="110000"/>
              </a:lnSpc>
              <a:spcBef>
                <a:spcPct val="50000"/>
              </a:spcBef>
              <a:buClr>
                <a:srgbClr val="FF0066"/>
              </a:buClr>
              <a:buSzPct val="110000"/>
              <a:buFont typeface="Wingdings" panose="05000000000000000000" pitchFamily="2" charset="2"/>
              <a:buNone/>
            </a:pPr>
            <a:r>
              <a:rPr kumimoji="1" lang="zh-CN" altLang="en-US" sz="2800" b="1" dirty="0">
                <a:solidFill>
                  <a:schemeClr val="tx1"/>
                </a:solidFill>
                <a:latin typeface="楷体_GB2312" pitchFamily="49" charset="-122"/>
              </a:rPr>
              <a:t>迹线是同一流体质点在不同时刻的位移曲线</a:t>
            </a:r>
            <a:r>
              <a:rPr kumimoji="1" lang="en-US" altLang="zh-CN" sz="2800" b="1" dirty="0">
                <a:solidFill>
                  <a:schemeClr val="tx1"/>
                </a:solidFill>
                <a:latin typeface="楷体_GB2312" pitchFamily="49" charset="-122"/>
              </a:rPr>
              <a:t>(</a:t>
            </a:r>
            <a:r>
              <a:rPr kumimoji="1" lang="zh-CN" altLang="en-US" sz="2800" b="1" dirty="0">
                <a:solidFill>
                  <a:schemeClr val="tx1"/>
                </a:solidFill>
                <a:latin typeface="楷体_GB2312" pitchFamily="49" charset="-122"/>
              </a:rPr>
              <a:t>与拉格朗日观点对应</a:t>
            </a:r>
            <a:r>
              <a:rPr kumimoji="1" lang="en-US" altLang="zh-CN" sz="2800" b="1" dirty="0">
                <a:solidFill>
                  <a:schemeClr val="tx1"/>
                </a:solidFill>
                <a:latin typeface="楷体_GB2312" pitchFamily="49" charset="-122"/>
              </a:rPr>
              <a:t>);</a:t>
            </a:r>
          </a:p>
          <a:p>
            <a:pPr algn="just" hangingPunct="0">
              <a:lnSpc>
                <a:spcPct val="110000"/>
              </a:lnSpc>
              <a:spcBef>
                <a:spcPct val="50000"/>
              </a:spcBef>
              <a:buClr>
                <a:srgbClr val="FF0066"/>
              </a:buClr>
              <a:buSzPct val="110000"/>
              <a:buFont typeface="Wingdings" panose="05000000000000000000" pitchFamily="2" charset="2"/>
              <a:buNone/>
            </a:pPr>
            <a:r>
              <a:rPr kumimoji="1" lang="zh-CN" altLang="en-US" sz="2800" b="1" dirty="0">
                <a:solidFill>
                  <a:schemeClr val="tx1"/>
                </a:solidFill>
                <a:latin typeface="楷体_GB2312" pitchFamily="49" charset="-122"/>
              </a:rPr>
              <a:t>流线是同一时刻、不同流体质点速度矢量与之相切的曲线</a:t>
            </a:r>
            <a:r>
              <a:rPr kumimoji="1" lang="en-US" altLang="zh-CN" sz="2800" b="1" dirty="0">
                <a:solidFill>
                  <a:schemeClr val="tx1"/>
                </a:solidFill>
                <a:latin typeface="楷体_GB2312" pitchFamily="49" charset="-122"/>
              </a:rPr>
              <a:t>(</a:t>
            </a:r>
            <a:r>
              <a:rPr kumimoji="1" lang="zh-CN" altLang="en-US" sz="2800" b="1" dirty="0">
                <a:solidFill>
                  <a:schemeClr val="tx1"/>
                </a:solidFill>
                <a:latin typeface="楷体_GB2312" pitchFamily="49" charset="-122"/>
              </a:rPr>
              <a:t>与欧拉观点相对应</a:t>
            </a:r>
            <a:r>
              <a:rPr kumimoji="1" lang="en-US" altLang="zh-CN" sz="2800" b="1" dirty="0">
                <a:solidFill>
                  <a:schemeClr val="tx1"/>
                </a:solidFill>
                <a:latin typeface="楷体_GB2312" pitchFamily="49" charset="-122"/>
              </a:rPr>
              <a:t>)</a:t>
            </a:r>
            <a:r>
              <a:rPr kumimoji="1" lang="zh-CN" altLang="en-US" sz="2800" b="1" dirty="0">
                <a:solidFill>
                  <a:schemeClr val="tx1"/>
                </a:solidFill>
                <a:latin typeface="楷体_GB2312" pitchFamily="49" charset="-122"/>
              </a:rPr>
              <a:t>。</a:t>
            </a:r>
          </a:p>
        </p:txBody>
      </p:sp>
    </p:spTree>
    <p:extLst>
      <p:ext uri="{BB962C8B-B14F-4D97-AF65-F5344CB8AC3E}">
        <p14:creationId xmlns:p14="http://schemas.microsoft.com/office/powerpoint/2010/main" val="44043768"/>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Rectangle 16"/>
          <p:cNvSpPr>
            <a:spLocks noChangeArrowheads="1"/>
          </p:cNvSpPr>
          <p:nvPr/>
        </p:nvSpPr>
        <p:spPr bwMode="auto">
          <a:xfrm>
            <a:off x="457199" y="1295400"/>
            <a:ext cx="4462671" cy="523220"/>
          </a:xfrm>
          <a:prstGeom prst="rect">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wrap="square">
            <a:spAutoFit/>
          </a:bodyPr>
          <a:lstStyle/>
          <a:p>
            <a:r>
              <a:rPr kumimoji="1" lang="en-US" altLang="zh-CN" sz="2800" b="1" dirty="0">
                <a:solidFill>
                  <a:schemeClr val="accent1">
                    <a:lumMod val="75000"/>
                  </a:schemeClr>
                </a:solidFill>
                <a:cs typeface="+mn-ea"/>
                <a:sym typeface="+mn-lt"/>
              </a:rPr>
              <a:t>3.3.5 </a:t>
            </a:r>
            <a:r>
              <a:rPr kumimoji="1" lang="zh-CN" altLang="en-US" sz="2800" b="1" dirty="0">
                <a:solidFill>
                  <a:schemeClr val="accent1">
                    <a:lumMod val="75000"/>
                  </a:schemeClr>
                </a:solidFill>
                <a:cs typeface="+mn-ea"/>
                <a:sym typeface="+mn-lt"/>
              </a:rPr>
              <a:t>断面平均流速</a:t>
            </a:r>
          </a:p>
        </p:txBody>
      </p:sp>
      <p:sp>
        <p:nvSpPr>
          <p:cNvPr id="7" name="Rectangle 4"/>
          <p:cNvSpPr>
            <a:spLocks noChangeArrowheads="1"/>
          </p:cNvSpPr>
          <p:nvPr/>
        </p:nvSpPr>
        <p:spPr bwMode="auto">
          <a:xfrm>
            <a:off x="437321" y="2020716"/>
            <a:ext cx="8001000" cy="2133600"/>
          </a:xfrm>
          <a:prstGeom prst="rect">
            <a:avLst/>
          </a:prstGeom>
          <a:solidFill>
            <a:schemeClr val="accent3">
              <a:lumMod val="40000"/>
              <a:lumOff val="60000"/>
            </a:schemeClr>
          </a:solidFill>
          <a:ln>
            <a:noFill/>
          </a:ln>
          <a:effectLst>
            <a:outerShdw dist="107763" dir="2700000" algn="ctr" rotWithShape="0">
              <a:schemeClr val="bg2"/>
            </a:outerShdw>
          </a:effectLst>
        </p:spPr>
        <p:txBody>
          <a:bodyPr wrap="none" anchor="ctr"/>
          <a:lstStyle/>
          <a:p>
            <a:endParaRPr lang="en-US"/>
          </a:p>
        </p:txBody>
      </p:sp>
      <p:sp>
        <p:nvSpPr>
          <p:cNvPr id="8" name="AutoShape 5"/>
          <p:cNvSpPr>
            <a:spLocks noChangeArrowheads="1"/>
          </p:cNvSpPr>
          <p:nvPr/>
        </p:nvSpPr>
        <p:spPr bwMode="auto">
          <a:xfrm flipV="1">
            <a:off x="2418521" y="4687716"/>
            <a:ext cx="4191000" cy="1681163"/>
          </a:xfrm>
          <a:custGeom>
            <a:avLst/>
            <a:gdLst>
              <a:gd name="G0" fmla="+- 1966 0 0"/>
              <a:gd name="G1" fmla="+- 21600 0 1966"/>
              <a:gd name="G2" fmla="*/ 1966 1 2"/>
              <a:gd name="G3" fmla="+- 21600 0 G2"/>
              <a:gd name="G4" fmla="+/ 1966 21600 2"/>
              <a:gd name="G5" fmla="+/ G1 0 2"/>
              <a:gd name="G6" fmla="*/ 21600 21600 1966"/>
              <a:gd name="G7" fmla="*/ G6 1 2"/>
              <a:gd name="G8" fmla="+- 21600 0 G7"/>
              <a:gd name="G9" fmla="*/ 21600 1 2"/>
              <a:gd name="G10" fmla="+- 1966 0 G9"/>
              <a:gd name="G11" fmla="?: G10 G8 0"/>
              <a:gd name="G12" fmla="?: G10 G7 21600"/>
              <a:gd name="T0" fmla="*/ 20617 w 21600"/>
              <a:gd name="T1" fmla="*/ 10800 h 21600"/>
              <a:gd name="T2" fmla="*/ 10800 w 21600"/>
              <a:gd name="T3" fmla="*/ 21600 h 21600"/>
              <a:gd name="T4" fmla="*/ 983 w 21600"/>
              <a:gd name="T5" fmla="*/ 10800 h 21600"/>
              <a:gd name="T6" fmla="*/ 10800 w 21600"/>
              <a:gd name="T7" fmla="*/ 0 h 21600"/>
              <a:gd name="T8" fmla="*/ 2783 w 21600"/>
              <a:gd name="T9" fmla="*/ 2783 h 21600"/>
              <a:gd name="T10" fmla="*/ 18817 w 21600"/>
              <a:gd name="T11" fmla="*/ 18817 h 21600"/>
            </a:gdLst>
            <a:ahLst/>
            <a:cxnLst>
              <a:cxn ang="0">
                <a:pos x="T0" y="T1"/>
              </a:cxn>
              <a:cxn ang="0">
                <a:pos x="T2" y="T3"/>
              </a:cxn>
              <a:cxn ang="0">
                <a:pos x="T4" y="T5"/>
              </a:cxn>
              <a:cxn ang="0">
                <a:pos x="T6" y="T7"/>
              </a:cxn>
            </a:cxnLst>
            <a:rect l="T8" t="T9" r="T10" b="T11"/>
            <a:pathLst>
              <a:path w="21600" h="21600">
                <a:moveTo>
                  <a:pt x="0" y="0"/>
                </a:moveTo>
                <a:lnTo>
                  <a:pt x="1966" y="21600"/>
                </a:lnTo>
                <a:lnTo>
                  <a:pt x="19634" y="21600"/>
                </a:lnTo>
                <a:lnTo>
                  <a:pt x="21600" y="0"/>
                </a:lnTo>
                <a:close/>
              </a:path>
            </a:pathLst>
          </a:custGeom>
          <a:solidFill>
            <a:srgbClr val="FFFF9F"/>
          </a:solidFill>
          <a:ln w="38100" cmpd="dbl">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6"/>
          <p:cNvSpPr>
            <a:spLocks noChangeArrowheads="1"/>
          </p:cNvSpPr>
          <p:nvPr/>
        </p:nvSpPr>
        <p:spPr bwMode="auto">
          <a:xfrm>
            <a:off x="589721" y="2020716"/>
            <a:ext cx="7848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buClr>
                <a:srgbClr val="FF0066"/>
              </a:buClr>
              <a:buSzPct val="160000"/>
              <a:buFont typeface="Wingdings" panose="05000000000000000000" pitchFamily="2" charset="2"/>
              <a:buChar char="Ø"/>
            </a:pPr>
            <a:r>
              <a:rPr kumimoji="1" lang="zh-CN" altLang="en-US" sz="2800" b="1" dirty="0">
                <a:latin typeface="楷体_GB2312" pitchFamily="49" charset="-122"/>
              </a:rPr>
              <a:t>设想过流断面上各点的流速都均匀分布，且等于</a:t>
            </a:r>
            <a:r>
              <a:rPr kumimoji="1" lang="en-US" altLang="zh-CN" sz="2800" b="1" dirty="0">
                <a:latin typeface="楷体_GB2312" pitchFamily="49" charset="-122"/>
                <a:cs typeface="Times New Roman" panose="02020603050405020304" pitchFamily="18" charset="0"/>
              </a:rPr>
              <a:t>v</a:t>
            </a:r>
            <a:r>
              <a:rPr kumimoji="1" lang="zh-CN" altLang="en-US" sz="2800" b="1" dirty="0">
                <a:latin typeface="楷体_GB2312" pitchFamily="49" charset="-122"/>
              </a:rPr>
              <a:t>，按这一流速计算所得的流量与按各点的真实流速计算所得的流量相等，则把流速</a:t>
            </a:r>
            <a:r>
              <a:rPr kumimoji="1" lang="en-US" altLang="zh-CN" sz="2800" b="1" dirty="0">
                <a:latin typeface="楷体_GB2312" pitchFamily="49" charset="-122"/>
              </a:rPr>
              <a:t>v</a:t>
            </a:r>
            <a:r>
              <a:rPr kumimoji="1" lang="zh-CN" altLang="en-US" sz="2800" b="1" dirty="0">
                <a:latin typeface="楷体_GB2312" pitchFamily="49" charset="-122"/>
              </a:rPr>
              <a:t>定义为</a:t>
            </a:r>
            <a:r>
              <a:rPr kumimoji="1" lang="zh-CN" altLang="en-US" sz="2800" b="1" dirty="0">
                <a:solidFill>
                  <a:schemeClr val="tx2"/>
                </a:solidFill>
                <a:latin typeface="楷体_GB2312" pitchFamily="49" charset="-122"/>
              </a:rPr>
              <a:t>  </a:t>
            </a:r>
            <a:r>
              <a:rPr kumimoji="1" lang="zh-CN" altLang="en-US" sz="2800" b="1" dirty="0">
                <a:solidFill>
                  <a:schemeClr val="accent5">
                    <a:lumMod val="50000"/>
                  </a:schemeClr>
                </a:solidFill>
                <a:latin typeface="楷体_GB2312" pitchFamily="49" charset="-122"/>
                <a:hlinkClick r:id="rId3" action="ppaction://hlinkfile"/>
              </a:rPr>
              <a:t>断面平均速度 </a:t>
            </a:r>
            <a:r>
              <a:rPr kumimoji="1" lang="zh-CN" altLang="en-US" sz="2800" b="1" dirty="0">
                <a:solidFill>
                  <a:schemeClr val="tx1"/>
                </a:solidFill>
                <a:latin typeface="楷体_GB2312" pitchFamily="49" charset="-122"/>
              </a:rPr>
              <a:t>，单位为 </a:t>
            </a:r>
            <a:r>
              <a:rPr kumimoji="1" lang="en-US" altLang="zh-CN" sz="2800" b="1" dirty="0">
                <a:solidFill>
                  <a:schemeClr val="accent5">
                    <a:lumMod val="50000"/>
                  </a:schemeClr>
                </a:solidFill>
                <a:latin typeface="楷体_GB2312" pitchFamily="49" charset="-122"/>
              </a:rPr>
              <a:t>m/s</a:t>
            </a:r>
          </a:p>
        </p:txBody>
      </p:sp>
      <p:graphicFrame>
        <p:nvGraphicFramePr>
          <p:cNvPr id="10" name="Object 7"/>
          <p:cNvGraphicFramePr>
            <a:graphicFrameLocks noChangeAspect="1"/>
          </p:cNvGraphicFramePr>
          <p:nvPr>
            <p:extLst>
              <p:ext uri="{D42A27DB-BD31-4B8C-83A1-F6EECF244321}">
                <p14:modId xmlns:p14="http://schemas.microsoft.com/office/powerpoint/2010/main" val="2294925662"/>
              </p:ext>
            </p:extLst>
          </p:nvPr>
        </p:nvGraphicFramePr>
        <p:xfrm>
          <a:off x="3409121" y="4840116"/>
          <a:ext cx="2667000" cy="1030288"/>
        </p:xfrm>
        <a:graphic>
          <a:graphicData uri="http://schemas.openxmlformats.org/presentationml/2006/ole">
            <mc:AlternateContent xmlns:mc="http://schemas.openxmlformats.org/markup-compatibility/2006">
              <mc:Choice xmlns:v="urn:schemas-microsoft-com:vml" Requires="v">
                <p:oleObj spid="_x0000_s207911" r:id="rId4" imgW="965200" imgH="368300" progId="Equation.3">
                  <p:embed/>
                </p:oleObj>
              </mc:Choice>
              <mc:Fallback>
                <p:oleObj r:id="rId4" imgW="965200" imgH="368300" progId="Equation.3">
                  <p:embed/>
                  <p:pic>
                    <p:nvPicPr>
                      <p:cNvPr id="1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9121" y="4840116"/>
                        <a:ext cx="26670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837528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Rectangle 7"/>
          <p:cNvSpPr>
            <a:spLocks noChangeArrowheads="1"/>
          </p:cNvSpPr>
          <p:nvPr/>
        </p:nvSpPr>
        <p:spPr bwMode="auto">
          <a:xfrm>
            <a:off x="810039" y="1662596"/>
            <a:ext cx="3756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FF0000"/>
                </a:solidFill>
              </a:rPr>
              <a:t>恒定总流的连续性方程</a:t>
            </a:r>
          </a:p>
        </p:txBody>
      </p:sp>
      <p:sp>
        <p:nvSpPr>
          <p:cNvPr id="7" name="Rectangle 9"/>
          <p:cNvSpPr>
            <a:spLocks noChangeArrowheads="1"/>
          </p:cNvSpPr>
          <p:nvPr/>
        </p:nvSpPr>
        <p:spPr bwMode="auto">
          <a:xfrm>
            <a:off x="162339" y="2599221"/>
            <a:ext cx="8763000" cy="2133600"/>
          </a:xfrm>
          <a:prstGeom prst="rect">
            <a:avLst/>
          </a:prstGeom>
          <a:solidFill>
            <a:srgbClr val="FFFFC9"/>
          </a:solidFill>
          <a:ln w="57150" cmpd="thickThin">
            <a:solidFill>
              <a:srgbClr val="993300"/>
            </a:solidFill>
            <a:miter lim="800000"/>
            <a:headEnd/>
            <a:tailEnd/>
          </a:ln>
        </p:spPr>
        <p:txBody>
          <a:bodyPr/>
          <a:lstStyle/>
          <a:p>
            <a:endParaRPr lang="en-US"/>
          </a:p>
        </p:txBody>
      </p:sp>
      <p:graphicFrame>
        <p:nvGraphicFramePr>
          <p:cNvPr id="8" name="Object 10"/>
          <p:cNvGraphicFramePr>
            <a:graphicFrameLocks noChangeAspect="1"/>
          </p:cNvGraphicFramePr>
          <p:nvPr>
            <p:extLst>
              <p:ext uri="{D42A27DB-BD31-4B8C-83A1-F6EECF244321}">
                <p14:modId xmlns:p14="http://schemas.microsoft.com/office/powerpoint/2010/main" val="825937948"/>
              </p:ext>
            </p:extLst>
          </p:nvPr>
        </p:nvGraphicFramePr>
        <p:xfrm>
          <a:off x="2949989" y="3138971"/>
          <a:ext cx="2546350" cy="788988"/>
        </p:xfrm>
        <a:graphic>
          <a:graphicData uri="http://schemas.openxmlformats.org/presentationml/2006/ole">
            <mc:AlternateContent xmlns:mc="http://schemas.openxmlformats.org/markup-compatibility/2006">
              <mc:Choice xmlns:v="urn:schemas-microsoft-com:vml" Requires="v">
                <p:oleObj spid="_x0000_s209009" name="Equation" r:id="rId3" imgW="698400" imgH="215640" progId="Equation.3">
                  <p:embed/>
                </p:oleObj>
              </mc:Choice>
              <mc:Fallback>
                <p:oleObj name="Equation" r:id="rId3" imgW="698400" imgH="215640" progId="Equation.3">
                  <p:embed/>
                  <p:pic>
                    <p:nvPicPr>
                      <p:cNvPr id="22538"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989" y="3138971"/>
                        <a:ext cx="2546350" cy="788988"/>
                      </a:xfrm>
                      <a:prstGeom prst="rect">
                        <a:avLst/>
                      </a:prstGeom>
                      <a:solidFill>
                        <a:srgbClr val="CCFFFF"/>
                      </a:solidFill>
                      <a:ln w="9525">
                        <a:solidFill>
                          <a:srgbClr val="0000FF"/>
                        </a:solidFill>
                        <a:miter lim="800000"/>
                        <a:headEnd/>
                        <a:tailEnd/>
                      </a:ln>
                    </p:spPr>
                  </p:pic>
                </p:oleObj>
              </mc:Fallback>
            </mc:AlternateContent>
          </a:graphicData>
        </a:graphic>
      </p:graphicFrame>
      <p:sp>
        <p:nvSpPr>
          <p:cNvPr id="9" name="Rectangle 11"/>
          <p:cNvSpPr>
            <a:spLocks noChangeArrowheads="1"/>
          </p:cNvSpPr>
          <p:nvPr/>
        </p:nvSpPr>
        <p:spPr bwMode="auto">
          <a:xfrm>
            <a:off x="2135601" y="3285021"/>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宋体" panose="02010600030101010101" pitchFamily="2" charset="-122"/>
              </a:rPr>
              <a:t>或</a:t>
            </a:r>
          </a:p>
        </p:txBody>
      </p:sp>
      <p:graphicFrame>
        <p:nvGraphicFramePr>
          <p:cNvPr id="10" name="Object 12"/>
          <p:cNvGraphicFramePr>
            <a:graphicFrameLocks noChangeAspect="1"/>
          </p:cNvGraphicFramePr>
          <p:nvPr>
            <p:extLst>
              <p:ext uri="{D42A27DB-BD31-4B8C-83A1-F6EECF244321}">
                <p14:modId xmlns:p14="http://schemas.microsoft.com/office/powerpoint/2010/main" val="1588946363"/>
              </p:ext>
            </p:extLst>
          </p:nvPr>
        </p:nvGraphicFramePr>
        <p:xfrm>
          <a:off x="314739" y="3169134"/>
          <a:ext cx="1700212" cy="722312"/>
        </p:xfrm>
        <a:graphic>
          <a:graphicData uri="http://schemas.openxmlformats.org/presentationml/2006/ole">
            <mc:AlternateContent xmlns:mc="http://schemas.openxmlformats.org/markup-compatibility/2006">
              <mc:Choice xmlns:v="urn:schemas-microsoft-com:vml" Requires="v">
                <p:oleObj spid="_x0000_s209010" r:id="rId5" imgW="444307" imgH="190417" progId="Equation.3">
                  <p:embed/>
                </p:oleObj>
              </mc:Choice>
              <mc:Fallback>
                <p:oleObj r:id="rId5" imgW="444307" imgH="190417" progId="Equation.3">
                  <p:embed/>
                  <p:pic>
                    <p:nvPicPr>
                      <p:cNvPr id="2254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739" y="3169134"/>
                        <a:ext cx="1700212" cy="722312"/>
                      </a:xfrm>
                      <a:prstGeom prst="rect">
                        <a:avLst/>
                      </a:prstGeom>
                      <a:solidFill>
                        <a:srgbClr val="CCFFFF"/>
                      </a:solidFill>
                      <a:ln w="9525">
                        <a:solidFill>
                          <a:srgbClr val="0000FF"/>
                        </a:solidFill>
                        <a:miter lim="800000"/>
                        <a:headEnd/>
                        <a:tailEnd/>
                      </a:ln>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173885783"/>
              </p:ext>
            </p:extLst>
          </p:nvPr>
        </p:nvGraphicFramePr>
        <p:xfrm>
          <a:off x="6374226" y="2827821"/>
          <a:ext cx="1941513" cy="1576388"/>
        </p:xfrm>
        <a:graphic>
          <a:graphicData uri="http://schemas.openxmlformats.org/presentationml/2006/ole">
            <mc:AlternateContent xmlns:mc="http://schemas.openxmlformats.org/markup-compatibility/2006">
              <mc:Choice xmlns:v="urn:schemas-microsoft-com:vml" Requires="v">
                <p:oleObj spid="_x0000_s209011" name="Equation" r:id="rId7" imgW="533160" imgH="431640" progId="Equation.3">
                  <p:embed/>
                </p:oleObj>
              </mc:Choice>
              <mc:Fallback>
                <p:oleObj name="Equation" r:id="rId7" imgW="533160" imgH="431640" progId="Equation.3">
                  <p:embed/>
                  <p:pic>
                    <p:nvPicPr>
                      <p:cNvPr id="22541"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4226" y="2827821"/>
                        <a:ext cx="1941513" cy="1576388"/>
                      </a:xfrm>
                      <a:prstGeom prst="rect">
                        <a:avLst/>
                      </a:prstGeom>
                      <a:solidFill>
                        <a:srgbClr val="CCFFFF"/>
                      </a:solidFill>
                      <a:ln w="9525">
                        <a:solidFill>
                          <a:srgbClr val="0000FF"/>
                        </a:solidFill>
                        <a:miter lim="800000"/>
                        <a:headEnd/>
                        <a:tailEnd/>
                      </a:ln>
                    </p:spPr>
                  </p:pic>
                </p:oleObj>
              </mc:Fallback>
            </mc:AlternateContent>
          </a:graphicData>
        </a:graphic>
      </p:graphicFrame>
      <p:sp>
        <p:nvSpPr>
          <p:cNvPr id="12" name="Rectangle 14"/>
          <p:cNvSpPr>
            <a:spLocks noChangeArrowheads="1"/>
          </p:cNvSpPr>
          <p:nvPr/>
        </p:nvSpPr>
        <p:spPr bwMode="auto">
          <a:xfrm>
            <a:off x="5564601" y="3232634"/>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ea typeface="宋体" panose="02010600030101010101" pitchFamily="2" charset="-122"/>
              </a:rPr>
              <a:t>或</a:t>
            </a:r>
          </a:p>
        </p:txBody>
      </p:sp>
    </p:spTree>
    <p:extLst>
      <p:ext uri="{BB962C8B-B14F-4D97-AF65-F5344CB8AC3E}">
        <p14:creationId xmlns:p14="http://schemas.microsoft.com/office/powerpoint/2010/main" val="587812776"/>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1 </a:t>
            </a:r>
            <a:r>
              <a:rPr lang="zh-CN" altLang="en-US" sz="3200" dirty="0">
                <a:cs typeface="+mn-ea"/>
                <a:sym typeface="+mn-lt"/>
              </a:rPr>
              <a:t>绪论</a:t>
            </a:r>
            <a:endParaRPr lang="en-US" sz="3200" dirty="0">
              <a:cs typeface="+mn-ea"/>
              <a:sym typeface="+mn-lt"/>
            </a:endParaRPr>
          </a:p>
        </p:txBody>
      </p:sp>
      <p:sp>
        <p:nvSpPr>
          <p:cNvPr id="25" name="Rectangle 4"/>
          <p:cNvSpPr>
            <a:spLocks noChangeArrowheads="1"/>
          </p:cNvSpPr>
          <p:nvPr/>
        </p:nvSpPr>
        <p:spPr bwMode="auto">
          <a:xfrm>
            <a:off x="263250" y="1026699"/>
            <a:ext cx="7467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rPr>
              <a:t>表面</a:t>
            </a:r>
            <a:r>
              <a:rPr kumimoji="1" lang="zh-CN" altLang="en-US" sz="3200" b="1">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力</a:t>
            </a:r>
            <a:r>
              <a:rPr kumimoji="1" lang="zh-CN" altLang="en-US" sz="40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 </a:t>
            </a:r>
          </a:p>
        </p:txBody>
      </p:sp>
      <p:sp>
        <p:nvSpPr>
          <p:cNvPr id="26" name="Rectangle 5"/>
          <p:cNvSpPr>
            <a:spLocks noChangeArrowheads="1"/>
          </p:cNvSpPr>
          <p:nvPr/>
        </p:nvSpPr>
        <p:spPr bwMode="auto">
          <a:xfrm>
            <a:off x="402949" y="1779104"/>
            <a:ext cx="79295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作用于流体表面，其大小与受作用流体的表面积成正比的力，如粘滞力、压力、表面张力等</a:t>
            </a:r>
            <a:r>
              <a:rPr kumimoji="1" lang="zh-CN" altLang="en-US" sz="2400" b="1" dirty="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a:t>
            </a:r>
          </a:p>
        </p:txBody>
      </p:sp>
      <p:grpSp>
        <p:nvGrpSpPr>
          <p:cNvPr id="27" name="Group 6"/>
          <p:cNvGrpSpPr>
            <a:grpSpLocks/>
          </p:cNvGrpSpPr>
          <p:nvPr/>
        </p:nvGrpSpPr>
        <p:grpSpPr bwMode="auto">
          <a:xfrm>
            <a:off x="339449" y="2785579"/>
            <a:ext cx="6858000" cy="485775"/>
            <a:chOff x="672" y="2208"/>
            <a:chExt cx="4320" cy="306"/>
          </a:xfrm>
        </p:grpSpPr>
        <p:sp>
          <p:nvSpPr>
            <p:cNvPr id="28" name="Rectangle 7"/>
            <p:cNvSpPr>
              <a:spLocks noChangeArrowheads="1"/>
            </p:cNvSpPr>
            <p:nvPr/>
          </p:nvSpPr>
          <p:spPr bwMode="auto">
            <a:xfrm>
              <a:off x="973" y="2208"/>
              <a:ext cx="40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压力</a:t>
              </a:r>
              <a:r>
                <a:rPr kumimoji="1" lang="zh-CN" altLang="en-US" sz="24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－流体单位面积上所受的压力称为压强 </a:t>
              </a:r>
            </a:p>
          </p:txBody>
        </p:sp>
        <p:pic>
          <p:nvPicPr>
            <p:cNvPr id="29" name="Picture 8" descr="umbrella"/>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72" y="2304"/>
              <a:ext cx="157" cy="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0" name="Object 9"/>
            <p:cNvGraphicFramePr>
              <a:graphicFrameLocks noChangeAspect="1"/>
            </p:cNvGraphicFramePr>
            <p:nvPr/>
          </p:nvGraphicFramePr>
          <p:xfrm>
            <a:off x="4704" y="2208"/>
            <a:ext cx="288" cy="306"/>
          </p:xfrm>
          <a:graphic>
            <a:graphicData uri="http://schemas.openxmlformats.org/presentationml/2006/ole">
              <mc:AlternateContent xmlns:mc="http://schemas.openxmlformats.org/markup-compatibility/2006">
                <mc:Choice xmlns:v="urn:schemas-microsoft-com:vml" Requires="v">
                  <p:oleObj spid="_x0000_s200804" name="Equation" r:id="rId5" imgW="152280" imgH="164880" progId="Equation.3">
                    <p:embed/>
                  </p:oleObj>
                </mc:Choice>
                <mc:Fallback>
                  <p:oleObj name="Equation" r:id="rId5" imgW="152280" imgH="164880" progId="Equation.3">
                    <p:embed/>
                    <p:pic>
                      <p:nvPicPr>
                        <p:cNvPr id="820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4" y="2208"/>
                          <a:ext cx="28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Group 10"/>
          <p:cNvGrpSpPr>
            <a:grpSpLocks/>
          </p:cNvGrpSpPr>
          <p:nvPr/>
        </p:nvGrpSpPr>
        <p:grpSpPr bwMode="auto">
          <a:xfrm>
            <a:off x="339449" y="3398354"/>
            <a:ext cx="7391400" cy="457200"/>
            <a:chOff x="672" y="2880"/>
            <a:chExt cx="4656" cy="288"/>
          </a:xfrm>
        </p:grpSpPr>
        <p:sp>
          <p:nvSpPr>
            <p:cNvPr id="32" name="Rectangle 11"/>
            <p:cNvSpPr>
              <a:spLocks noChangeArrowheads="1"/>
            </p:cNvSpPr>
            <p:nvPr/>
          </p:nvSpPr>
          <p:spPr bwMode="auto">
            <a:xfrm>
              <a:off x="973" y="2880"/>
              <a:ext cx="4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切力</a:t>
              </a:r>
              <a:r>
                <a:rPr kumimoji="1" lang="zh-CN" altLang="en-US" sz="24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a:t>
              </a:r>
              <a:r>
                <a:rPr kumimoji="1" lang="zh-CN" altLang="en-US" sz="24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流体单位面积上的所受的切力称为切应力 </a:t>
              </a:r>
            </a:p>
          </p:txBody>
        </p:sp>
        <p:pic>
          <p:nvPicPr>
            <p:cNvPr id="33" name="Picture 12" descr="umbrella"/>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72" y="2976"/>
              <a:ext cx="157" cy="1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4" name="Object 13"/>
            <p:cNvGraphicFramePr>
              <a:graphicFrameLocks noChangeAspect="1"/>
            </p:cNvGraphicFramePr>
            <p:nvPr/>
          </p:nvGraphicFramePr>
          <p:xfrm>
            <a:off x="5040" y="2903"/>
            <a:ext cx="240" cy="259"/>
          </p:xfrm>
          <a:graphic>
            <a:graphicData uri="http://schemas.openxmlformats.org/presentationml/2006/ole">
              <mc:AlternateContent xmlns:mc="http://schemas.openxmlformats.org/markup-compatibility/2006">
                <mc:Choice xmlns:v="urn:schemas-microsoft-com:vml" Requires="v">
                  <p:oleObj spid="_x0000_s200805" name="Equation" r:id="rId7" imgW="126720" imgH="139680" progId="Equation.3">
                    <p:embed/>
                  </p:oleObj>
                </mc:Choice>
                <mc:Fallback>
                  <p:oleObj name="Equation" r:id="rId7" imgW="126720" imgH="139680" progId="Equation.3">
                    <p:embed/>
                    <p:pic>
                      <p:nvPicPr>
                        <p:cNvPr id="8205"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2903"/>
                          <a:ext cx="240" cy="2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Rectangle 18"/>
          <p:cNvSpPr>
            <a:spLocks noChangeArrowheads="1"/>
          </p:cNvSpPr>
          <p:nvPr/>
        </p:nvSpPr>
        <p:spPr bwMode="auto">
          <a:xfrm>
            <a:off x="339449" y="4024106"/>
            <a:ext cx="7467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质量力</a:t>
            </a:r>
            <a:r>
              <a:rPr kumimoji="1" lang="zh-CN" altLang="en-US" sz="4000" b="1">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 </a:t>
            </a:r>
          </a:p>
        </p:txBody>
      </p:sp>
      <p:sp>
        <p:nvSpPr>
          <p:cNvPr id="36" name="Rectangle 19"/>
          <p:cNvSpPr>
            <a:spLocks noChangeArrowheads="1"/>
          </p:cNvSpPr>
          <p:nvPr/>
        </p:nvSpPr>
        <p:spPr bwMode="auto">
          <a:xfrm>
            <a:off x="298174" y="4904892"/>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作用于所研究流体的每一个质点上，其大小与流体的质量成比例的力，如重力、惯性力等</a:t>
            </a:r>
            <a:r>
              <a:rPr kumimoji="1" lang="zh-CN" altLang="en-US" sz="2400" b="1" dirty="0">
                <a:solidFill>
                  <a:schemeClr val="accent2"/>
                </a:solidFill>
                <a:effectLst>
                  <a:outerShdw blurRad="38100" dist="38100" dir="2700000" algn="tl">
                    <a:srgbClr val="C0C0C0"/>
                  </a:outerShdw>
                </a:effectLst>
                <a:latin typeface="宋体" panose="02010600030101010101" pitchFamily="2" charset="-122"/>
                <a:ea typeface="宋体" panose="02010600030101010101" pitchFamily="2" charset="-122"/>
              </a:rPr>
              <a:t> </a:t>
            </a:r>
          </a:p>
        </p:txBody>
      </p:sp>
      <p:sp>
        <p:nvSpPr>
          <p:cNvPr id="37" name="Text Box 29"/>
          <p:cNvSpPr txBox="1">
            <a:spLocks noChangeArrowheads="1"/>
          </p:cNvSpPr>
          <p:nvPr/>
        </p:nvSpPr>
        <p:spPr bwMode="auto">
          <a:xfrm>
            <a:off x="699812" y="6062179"/>
            <a:ext cx="59039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latin typeface="楷体_GB2312" pitchFamily="49" charset="-122"/>
              </a:rPr>
              <a:t>重力场中</a:t>
            </a:r>
            <a:r>
              <a:rPr lang="en-US" altLang="zh-CN">
                <a:latin typeface="楷体_GB2312" pitchFamily="49" charset="-122"/>
              </a:rPr>
              <a:t>:X=0,Y=0,Z=-g</a:t>
            </a:r>
          </a:p>
        </p:txBody>
      </p:sp>
    </p:spTree>
    <p:extLst>
      <p:ext uri="{BB962C8B-B14F-4D97-AF65-F5344CB8AC3E}">
        <p14:creationId xmlns:p14="http://schemas.microsoft.com/office/powerpoint/2010/main" val="341124885"/>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Rectangle 4"/>
          <p:cNvSpPr>
            <a:spLocks noChangeArrowheads="1"/>
          </p:cNvSpPr>
          <p:nvPr/>
        </p:nvSpPr>
        <p:spPr bwMode="auto">
          <a:xfrm>
            <a:off x="395288" y="1383265"/>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无粘性流体元流的伯努利方程</a:t>
            </a:r>
          </a:p>
        </p:txBody>
      </p:sp>
      <p:graphicFrame>
        <p:nvGraphicFramePr>
          <p:cNvPr id="7" name="Object 5"/>
          <p:cNvGraphicFramePr>
            <a:graphicFrameLocks noGrp="1" noChangeAspect="1"/>
          </p:cNvGraphicFramePr>
          <p:nvPr>
            <p:ph sz="half" idx="1"/>
            <p:extLst>
              <p:ext uri="{D42A27DB-BD31-4B8C-83A1-F6EECF244321}">
                <p14:modId xmlns:p14="http://schemas.microsoft.com/office/powerpoint/2010/main" val="588374989"/>
              </p:ext>
            </p:extLst>
          </p:nvPr>
        </p:nvGraphicFramePr>
        <p:xfrm>
          <a:off x="1692275" y="2083352"/>
          <a:ext cx="4103688" cy="935038"/>
        </p:xfrm>
        <a:graphic>
          <a:graphicData uri="http://schemas.openxmlformats.org/presentationml/2006/ole">
            <mc:AlternateContent xmlns:mc="http://schemas.openxmlformats.org/markup-compatibility/2006">
              <mc:Choice xmlns:v="urn:schemas-microsoft-com:vml" Requires="v">
                <p:oleObj spid="_x0000_s209998" name="公式" r:id="rId3" imgW="1892160" imgH="431640" progId="Equation.3">
                  <p:embed/>
                </p:oleObj>
              </mc:Choice>
              <mc:Fallback>
                <p:oleObj name="公式" r:id="rId3" imgW="1892160" imgH="431640" progId="Equation.3">
                  <p:embed/>
                  <p:pic>
                    <p:nvPicPr>
                      <p:cNvPr id="266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83352"/>
                        <a:ext cx="4103688" cy="9350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7"/>
          <p:cNvSpPr>
            <a:spLocks noChangeArrowheads="1"/>
          </p:cNvSpPr>
          <p:nvPr/>
        </p:nvSpPr>
        <p:spPr bwMode="auto">
          <a:xfrm>
            <a:off x="468313" y="3399390"/>
            <a:ext cx="445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粘性流体元流的伯努利方程</a:t>
            </a:r>
          </a:p>
        </p:txBody>
      </p:sp>
      <p:sp>
        <p:nvSpPr>
          <p:cNvPr id="9" name="Text Box 11"/>
          <p:cNvSpPr txBox="1">
            <a:spLocks noChangeArrowheads="1"/>
          </p:cNvSpPr>
          <p:nvPr/>
        </p:nvSpPr>
        <p:spPr bwMode="auto">
          <a:xfrm>
            <a:off x="1258888" y="4336015"/>
            <a:ext cx="6049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aphicFrame>
        <p:nvGraphicFramePr>
          <p:cNvPr id="10" name="Object 12"/>
          <p:cNvGraphicFramePr>
            <a:graphicFrameLocks noChangeAspect="1"/>
          </p:cNvGraphicFramePr>
          <p:nvPr>
            <p:extLst>
              <p:ext uri="{D42A27DB-BD31-4B8C-83A1-F6EECF244321}">
                <p14:modId xmlns:p14="http://schemas.microsoft.com/office/powerpoint/2010/main" val="3366264417"/>
              </p:ext>
            </p:extLst>
          </p:nvPr>
        </p:nvGraphicFramePr>
        <p:xfrm>
          <a:off x="1692276" y="3901040"/>
          <a:ext cx="4103687" cy="869950"/>
        </p:xfrm>
        <a:graphic>
          <a:graphicData uri="http://schemas.openxmlformats.org/presentationml/2006/ole">
            <mc:AlternateContent xmlns:mc="http://schemas.openxmlformats.org/markup-compatibility/2006">
              <mc:Choice xmlns:v="urn:schemas-microsoft-com:vml" Requires="v">
                <p:oleObj spid="_x0000_s209999" name="公式" r:id="rId5" imgW="2095200" imgH="444240" progId="Equation.3">
                  <p:embed/>
                </p:oleObj>
              </mc:Choice>
              <mc:Fallback>
                <p:oleObj name="公式" r:id="rId5" imgW="2095200" imgH="444240" progId="Equation.3">
                  <p:embed/>
                  <p:pic>
                    <p:nvPicPr>
                      <p:cNvPr id="26636"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6" y="3901040"/>
                        <a:ext cx="4103687" cy="8699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5"/>
          <p:cNvSpPr>
            <a:spLocks noChangeArrowheads="1"/>
          </p:cNvSpPr>
          <p:nvPr/>
        </p:nvSpPr>
        <p:spPr bwMode="auto">
          <a:xfrm>
            <a:off x="755650" y="5631415"/>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渐变流与急变流</a:t>
            </a:r>
          </a:p>
        </p:txBody>
      </p:sp>
      <p:sp>
        <p:nvSpPr>
          <p:cNvPr id="12" name="Text Box 16"/>
          <p:cNvSpPr txBox="1">
            <a:spLocks noChangeArrowheads="1"/>
          </p:cNvSpPr>
          <p:nvPr/>
        </p:nvSpPr>
        <p:spPr bwMode="auto">
          <a:xfrm>
            <a:off x="3743325" y="5488540"/>
            <a:ext cx="5400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渐变流过流断面上的压强分布与静压强分布一样</a:t>
            </a:r>
          </a:p>
        </p:txBody>
      </p:sp>
      <p:sp>
        <p:nvSpPr>
          <p:cNvPr id="2" name="文本框 1"/>
          <p:cNvSpPr txBox="1"/>
          <p:nvPr/>
        </p:nvSpPr>
        <p:spPr>
          <a:xfrm>
            <a:off x="1201738" y="4915730"/>
            <a:ext cx="2577616" cy="369332"/>
          </a:xfrm>
          <a:prstGeom prst="rect">
            <a:avLst/>
          </a:prstGeom>
          <a:noFill/>
        </p:spPr>
        <p:txBody>
          <a:bodyPr wrap="square" rtlCol="0">
            <a:spAutoFit/>
          </a:bodyPr>
          <a:lstStyle/>
          <a:p>
            <a:pPr algn="ctr"/>
            <a:r>
              <a:rPr lang="zh-CN" altLang="en-US" dirty="0"/>
              <a:t>位能</a:t>
            </a:r>
            <a:r>
              <a:rPr lang="en-US" altLang="zh-CN" dirty="0"/>
              <a:t>+</a:t>
            </a:r>
            <a:r>
              <a:rPr lang="zh-CN" altLang="en-US" dirty="0"/>
              <a:t>压能</a:t>
            </a:r>
            <a:r>
              <a:rPr lang="en-US" altLang="zh-CN" dirty="0"/>
              <a:t>+</a:t>
            </a:r>
            <a:r>
              <a:rPr lang="zh-CN" altLang="en-US" dirty="0"/>
              <a:t>动能</a:t>
            </a:r>
            <a:endParaRPr lang="en-US" dirty="0"/>
          </a:p>
        </p:txBody>
      </p:sp>
      <p:sp>
        <p:nvSpPr>
          <p:cNvPr id="13" name="文本框 12"/>
          <p:cNvSpPr txBox="1"/>
          <p:nvPr/>
        </p:nvSpPr>
        <p:spPr>
          <a:xfrm>
            <a:off x="3505546" y="4915730"/>
            <a:ext cx="2949505" cy="369332"/>
          </a:xfrm>
          <a:prstGeom prst="rect">
            <a:avLst/>
          </a:prstGeom>
          <a:noFill/>
        </p:spPr>
        <p:txBody>
          <a:bodyPr wrap="square" rtlCol="0">
            <a:spAutoFit/>
          </a:bodyPr>
          <a:lstStyle/>
          <a:p>
            <a:pPr algn="ctr"/>
            <a:r>
              <a:rPr lang="zh-CN" altLang="en-US" dirty="0"/>
              <a:t>位能</a:t>
            </a:r>
            <a:r>
              <a:rPr lang="en-US" altLang="zh-CN" dirty="0"/>
              <a:t>+</a:t>
            </a:r>
            <a:r>
              <a:rPr lang="zh-CN" altLang="en-US" dirty="0"/>
              <a:t>压能</a:t>
            </a:r>
            <a:r>
              <a:rPr lang="en-US" altLang="zh-CN" dirty="0"/>
              <a:t>+</a:t>
            </a:r>
            <a:r>
              <a:rPr lang="zh-CN" altLang="en-US" dirty="0"/>
              <a:t>动能</a:t>
            </a:r>
            <a:r>
              <a:rPr lang="en-US" altLang="zh-CN" dirty="0"/>
              <a:t>+</a:t>
            </a:r>
            <a:r>
              <a:rPr lang="zh-CN" altLang="en-US" dirty="0"/>
              <a:t>水头损失</a:t>
            </a:r>
            <a:endParaRPr lang="en-US" dirty="0"/>
          </a:p>
        </p:txBody>
      </p:sp>
    </p:spTree>
    <p:extLst>
      <p:ext uri="{BB962C8B-B14F-4D97-AF65-F5344CB8AC3E}">
        <p14:creationId xmlns:p14="http://schemas.microsoft.com/office/powerpoint/2010/main" val="829613442"/>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graphicFrame>
        <p:nvGraphicFramePr>
          <p:cNvPr id="14" name="Object 3"/>
          <p:cNvGraphicFramePr>
            <a:graphicFrameLocks noChangeAspect="1"/>
          </p:cNvGraphicFramePr>
          <p:nvPr>
            <p:extLst>
              <p:ext uri="{D42A27DB-BD31-4B8C-83A1-F6EECF244321}">
                <p14:modId xmlns:p14="http://schemas.microsoft.com/office/powerpoint/2010/main" val="2324957653"/>
              </p:ext>
            </p:extLst>
          </p:nvPr>
        </p:nvGraphicFramePr>
        <p:xfrm>
          <a:off x="925375" y="2366250"/>
          <a:ext cx="5976937" cy="454025"/>
        </p:xfrm>
        <a:graphic>
          <a:graphicData uri="http://schemas.openxmlformats.org/presentationml/2006/ole">
            <mc:AlternateContent xmlns:mc="http://schemas.openxmlformats.org/markup-compatibility/2006">
              <mc:Choice xmlns:v="urn:schemas-microsoft-com:vml" Requires="v">
                <p:oleObj spid="_x0000_s211120" name="公式" r:id="rId3" imgW="2657543" imgH="180885" progId="Equation.3">
                  <p:embed/>
                </p:oleObj>
              </mc:Choice>
              <mc:Fallback>
                <p:oleObj name="公式" r:id="rId3" imgW="2657543" imgH="180885" progId="Equation.3">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5375" y="2366250"/>
                        <a:ext cx="5976937"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3768497275"/>
              </p:ext>
            </p:extLst>
          </p:nvPr>
        </p:nvGraphicFramePr>
        <p:xfrm>
          <a:off x="350700" y="3756900"/>
          <a:ext cx="5040312" cy="1387475"/>
        </p:xfrm>
        <a:graphic>
          <a:graphicData uri="http://schemas.openxmlformats.org/presentationml/2006/ole">
            <mc:AlternateContent xmlns:mc="http://schemas.openxmlformats.org/markup-compatibility/2006">
              <mc:Choice xmlns:v="urn:schemas-microsoft-com:vml" Requires="v">
                <p:oleObj spid="_x0000_s211121" name="公式" r:id="rId5" imgW="2381385" imgH="638085" progId="Equation.3">
                  <p:embed/>
                </p:oleObj>
              </mc:Choice>
              <mc:Fallback>
                <p:oleObj name="公式" r:id="rId5" imgW="2381385" imgH="638085" progId="Equation.3">
                  <p:embed/>
                  <p:pic>
                    <p:nvPicPr>
                      <p:cNvPr id="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00" y="3756900"/>
                        <a:ext cx="5040312" cy="1387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6"/>
          <p:cNvGraphicFramePr>
            <a:graphicFrameLocks noChangeAspect="1"/>
          </p:cNvGraphicFramePr>
          <p:nvPr>
            <p:extLst>
              <p:ext uri="{D42A27DB-BD31-4B8C-83A1-F6EECF244321}">
                <p14:modId xmlns:p14="http://schemas.microsoft.com/office/powerpoint/2010/main" val="488033419"/>
              </p:ext>
            </p:extLst>
          </p:nvPr>
        </p:nvGraphicFramePr>
        <p:xfrm>
          <a:off x="350700" y="4764962"/>
          <a:ext cx="5905500" cy="1004888"/>
        </p:xfrm>
        <a:graphic>
          <a:graphicData uri="http://schemas.openxmlformats.org/presentationml/2006/ole">
            <mc:AlternateContent xmlns:mc="http://schemas.openxmlformats.org/markup-compatibility/2006">
              <mc:Choice xmlns:v="urn:schemas-microsoft-com:vml" Requires="v">
                <p:oleObj spid="_x0000_s211122" name="公式" r:id="rId7" imgW="2600257" imgH="428625" progId="Equation.3">
                  <p:embed/>
                </p:oleObj>
              </mc:Choice>
              <mc:Fallback>
                <p:oleObj name="公式" r:id="rId7" imgW="2600257" imgH="428625" progId="Equation.3">
                  <p:embed/>
                  <p:pic>
                    <p:nvPicPr>
                      <p:cNvPr id="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0700" y="4764962"/>
                        <a:ext cx="59055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1860102818"/>
              </p:ext>
            </p:extLst>
          </p:nvPr>
        </p:nvGraphicFramePr>
        <p:xfrm>
          <a:off x="350701" y="5844463"/>
          <a:ext cx="4539352" cy="757152"/>
        </p:xfrm>
        <a:graphic>
          <a:graphicData uri="http://schemas.openxmlformats.org/presentationml/2006/ole">
            <mc:AlternateContent xmlns:mc="http://schemas.openxmlformats.org/markup-compatibility/2006">
              <mc:Choice xmlns:v="urn:schemas-microsoft-com:vml" Requires="v">
                <p:oleObj spid="_x0000_s211123" name="公式" r:id="rId9" imgW="2571885" imgH="409485" progId="Equation.3">
                  <p:embed/>
                </p:oleObj>
              </mc:Choice>
              <mc:Fallback>
                <p:oleObj name="公式" r:id="rId9" imgW="2571885" imgH="409485" progId="Equation.3">
                  <p:embed/>
                  <p:pic>
                    <p:nvPicPr>
                      <p:cNvPr id="9"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701" y="5844463"/>
                        <a:ext cx="4539352" cy="757152"/>
                      </a:xfrm>
                      <a:prstGeom prst="rect">
                        <a:avLst/>
                      </a:prstGeom>
                      <a:noFill/>
                      <a:ln>
                        <a:noFill/>
                      </a:ln>
                      <a:effectLst/>
                    </p:spPr>
                  </p:pic>
                </p:oleObj>
              </mc:Fallback>
            </mc:AlternateContent>
          </a:graphicData>
        </a:graphic>
      </p:graphicFrame>
      <p:grpSp>
        <p:nvGrpSpPr>
          <p:cNvPr id="18" name="Group 8"/>
          <p:cNvGrpSpPr>
            <a:grpSpLocks/>
          </p:cNvGrpSpPr>
          <p:nvPr/>
        </p:nvGrpSpPr>
        <p:grpSpPr bwMode="auto">
          <a:xfrm>
            <a:off x="206237" y="2780587"/>
            <a:ext cx="7129463" cy="1049338"/>
            <a:chOff x="839" y="1298"/>
            <a:chExt cx="4491" cy="661"/>
          </a:xfrm>
        </p:grpSpPr>
        <p:sp>
          <p:nvSpPr>
            <p:cNvPr id="19" name="Text Box 9"/>
            <p:cNvSpPr txBox="1">
              <a:spLocks noChangeArrowheads="1"/>
            </p:cNvSpPr>
            <p:nvPr/>
          </p:nvSpPr>
          <p:spPr bwMode="gray">
            <a:xfrm>
              <a:off x="839" y="1298"/>
              <a:ext cx="4491" cy="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rgbClr val="000000"/>
                  </a:solidFill>
                  <a:latin typeface="Arial" panose="020B0604020202020204" pitchFamily="34" charset="0"/>
                  <a:ea typeface="宋体" panose="02010600030101010101" pitchFamily="2" charset="-122"/>
                </a:defRPr>
              </a:lvl1pPr>
              <a:lvl2pPr marL="742950" indent="-285750">
                <a:defRPr sz="2400">
                  <a:solidFill>
                    <a:srgbClr val="000000"/>
                  </a:solidFill>
                  <a:latin typeface="Arial" panose="020B0604020202020204" pitchFamily="34" charset="0"/>
                  <a:ea typeface="宋体" panose="02010600030101010101" pitchFamily="2" charset="-122"/>
                </a:defRPr>
              </a:lvl2pPr>
              <a:lvl3pPr marL="1143000" indent="-228600">
                <a:defRPr sz="2400">
                  <a:solidFill>
                    <a:srgbClr val="000000"/>
                  </a:solidFill>
                  <a:latin typeface="Arial" panose="020B0604020202020204" pitchFamily="34" charset="0"/>
                  <a:ea typeface="宋体" panose="02010600030101010101" pitchFamily="2" charset="-122"/>
                </a:defRPr>
              </a:lvl3pPr>
              <a:lvl4pPr marL="1600200" indent="-228600">
                <a:defRPr sz="2400">
                  <a:solidFill>
                    <a:srgbClr val="000000"/>
                  </a:solidFill>
                  <a:latin typeface="Arial" panose="020B0604020202020204" pitchFamily="34" charset="0"/>
                  <a:ea typeface="宋体" panose="02010600030101010101" pitchFamily="2" charset="-122"/>
                </a:defRPr>
              </a:lvl4pPr>
              <a:lvl5pPr marL="2057400" indent="-228600">
                <a:defRPr sz="24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9pPr>
            </a:lstStyle>
            <a:p>
              <a:pPr algn="l">
                <a:spcBef>
                  <a:spcPct val="25000"/>
                </a:spcBef>
              </a:pPr>
              <a:r>
                <a:rPr lang="en-US" altLang="zh-CN" sz="2800" b="1" dirty="0">
                  <a:latin typeface="Times New Roman" panose="02020603050405020304" pitchFamily="18" charset="0"/>
                </a:rPr>
                <a:t>  </a:t>
              </a:r>
              <a:r>
                <a:rPr lang="en-US" altLang="zh-CN" sz="3200" b="1" dirty="0">
                  <a:solidFill>
                    <a:schemeClr val="accent2"/>
                  </a:solidFill>
                  <a:latin typeface="Times New Roman" panose="02020603050405020304" pitchFamily="18" charset="0"/>
                </a:rPr>
                <a:t>z</a:t>
              </a:r>
              <a:r>
                <a:rPr lang="en-US" altLang="zh-CN" sz="2800" b="1" dirty="0">
                  <a:solidFill>
                    <a:srgbClr val="000066"/>
                  </a:solidFill>
                </a:rPr>
                <a:t> </a:t>
              </a:r>
              <a:r>
                <a:rPr lang="en-US" altLang="zh-CN" b="1" dirty="0">
                  <a:solidFill>
                    <a:srgbClr val="000066"/>
                  </a:solidFill>
                </a:rPr>
                <a:t>   </a:t>
              </a:r>
              <a:r>
                <a:rPr lang="zh-CN" altLang="en-US" sz="2800" dirty="0">
                  <a:solidFill>
                    <a:srgbClr val="000066"/>
                  </a:solidFill>
                  <a:ea typeface="黑体" panose="02010609060101010101" pitchFamily="49" charset="-122"/>
                </a:rPr>
                <a:t>总流过水断面上任意点的位置高度</a:t>
              </a:r>
            </a:p>
            <a:p>
              <a:pPr algn="l">
                <a:spcBef>
                  <a:spcPct val="10000"/>
                </a:spcBef>
              </a:pPr>
              <a:r>
                <a:rPr lang="zh-CN" altLang="en-US" sz="2800" dirty="0">
                  <a:solidFill>
                    <a:srgbClr val="000066"/>
                  </a:solidFill>
                  <a:ea typeface="黑体" panose="02010609060101010101" pitchFamily="49" charset="-122"/>
                </a:rPr>
                <a:t>        单位重量液体的位置势能</a:t>
              </a:r>
            </a:p>
          </p:txBody>
        </p:sp>
        <p:sp>
          <p:nvSpPr>
            <p:cNvPr id="20" name="Line 10"/>
            <p:cNvSpPr>
              <a:spLocks noChangeShapeType="1"/>
            </p:cNvSpPr>
            <p:nvPr/>
          </p:nvSpPr>
          <p:spPr bwMode="gray">
            <a:xfrm>
              <a:off x="1111" y="1516"/>
              <a:ext cx="137" cy="0"/>
            </a:xfrm>
            <a:prstGeom prst="line">
              <a:avLst/>
            </a:prstGeom>
            <a:noFill/>
            <a:ln w="19050">
              <a:solidFill>
                <a:srgbClr val="0D234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1" name="Line 13"/>
          <p:cNvSpPr>
            <a:spLocks noChangeShapeType="1"/>
          </p:cNvSpPr>
          <p:nvPr/>
        </p:nvSpPr>
        <p:spPr bwMode="gray">
          <a:xfrm>
            <a:off x="134800" y="5795250"/>
            <a:ext cx="7343775" cy="0"/>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 name="Line 14"/>
          <p:cNvSpPr>
            <a:spLocks noChangeShapeType="1"/>
          </p:cNvSpPr>
          <p:nvPr/>
        </p:nvSpPr>
        <p:spPr bwMode="gray">
          <a:xfrm>
            <a:off x="77650" y="4739562"/>
            <a:ext cx="7343775" cy="0"/>
          </a:xfrm>
          <a:prstGeom prst="line">
            <a:avLst/>
          </a:prstGeom>
          <a:noFill/>
          <a:ln w="9525">
            <a:solidFill>
              <a:srgbClr val="808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3" name="Group 18"/>
          <p:cNvGrpSpPr>
            <a:grpSpLocks/>
          </p:cNvGrpSpPr>
          <p:nvPr/>
        </p:nvGrpSpPr>
        <p:grpSpPr bwMode="auto">
          <a:xfrm>
            <a:off x="711062" y="1164512"/>
            <a:ext cx="6119813" cy="1152525"/>
            <a:chOff x="884" y="255"/>
            <a:chExt cx="3855" cy="726"/>
          </a:xfrm>
        </p:grpSpPr>
        <p:sp>
          <p:nvSpPr>
            <p:cNvPr id="24" name="AutoShape 11"/>
            <p:cNvSpPr>
              <a:spLocks noChangeArrowheads="1"/>
            </p:cNvSpPr>
            <p:nvPr/>
          </p:nvSpPr>
          <p:spPr bwMode="gray">
            <a:xfrm>
              <a:off x="884" y="255"/>
              <a:ext cx="3855" cy="726"/>
            </a:xfrm>
            <a:prstGeom prst="roundRect">
              <a:avLst>
                <a:gd name="adj" fmla="val 11505"/>
              </a:avLst>
            </a:prstGeom>
            <a:solidFill>
              <a:srgbClr val="CC3399">
                <a:alpha val="30980"/>
              </a:srgb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lvl1pPr>
                <a:defRPr sz="2400">
                  <a:solidFill>
                    <a:srgbClr val="000000"/>
                  </a:solidFill>
                  <a:latin typeface="Arial" panose="020B0604020202020204" pitchFamily="34" charset="0"/>
                  <a:ea typeface="宋体" panose="02010600030101010101" pitchFamily="2" charset="-122"/>
                </a:defRPr>
              </a:lvl1pPr>
              <a:lvl2pPr marL="742950" indent="-285750">
                <a:defRPr sz="2400">
                  <a:solidFill>
                    <a:srgbClr val="000000"/>
                  </a:solidFill>
                  <a:latin typeface="Arial" panose="020B0604020202020204" pitchFamily="34" charset="0"/>
                  <a:ea typeface="宋体" panose="02010600030101010101" pitchFamily="2" charset="-122"/>
                </a:defRPr>
              </a:lvl2pPr>
              <a:lvl3pPr marL="1143000" indent="-228600">
                <a:defRPr sz="2400">
                  <a:solidFill>
                    <a:srgbClr val="000000"/>
                  </a:solidFill>
                  <a:latin typeface="Arial" panose="020B0604020202020204" pitchFamily="34" charset="0"/>
                  <a:ea typeface="宋体" panose="02010600030101010101" pitchFamily="2" charset="-122"/>
                </a:defRPr>
              </a:lvl3pPr>
              <a:lvl4pPr marL="1600200" indent="-228600">
                <a:defRPr sz="2400">
                  <a:solidFill>
                    <a:srgbClr val="000000"/>
                  </a:solidFill>
                  <a:latin typeface="Arial" panose="020B0604020202020204" pitchFamily="34" charset="0"/>
                  <a:ea typeface="宋体" panose="02010600030101010101" pitchFamily="2" charset="-122"/>
                </a:defRPr>
              </a:lvl4pPr>
              <a:lvl5pPr marL="2057400" indent="-228600">
                <a:defRPr sz="2400">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a:solidFill>
                    <a:srgbClr val="000000"/>
                  </a:solidFill>
                  <a:latin typeface="Arial" panose="020B0604020202020204" pitchFamily="34" charset="0"/>
                  <a:ea typeface="宋体" panose="02010600030101010101" pitchFamily="2" charset="-122"/>
                </a:defRPr>
              </a:lvl9pPr>
            </a:lstStyle>
            <a:p>
              <a:pPr eaLnBrk="1" hangingPunct="1"/>
              <a:endParaRPr lang="zh-CN" altLang="zh-CN" sz="1800">
                <a:solidFill>
                  <a:schemeClr val="tx1"/>
                </a:solidFill>
                <a:cs typeface="Arial" panose="020B0604020202020204" pitchFamily="34" charset="0"/>
              </a:endParaRPr>
            </a:p>
          </p:txBody>
        </p:sp>
        <p:graphicFrame>
          <p:nvGraphicFramePr>
            <p:cNvPr id="25" name="Object 17"/>
            <p:cNvGraphicFramePr>
              <a:graphicFrameLocks noChangeAspect="1"/>
            </p:cNvGraphicFramePr>
            <p:nvPr/>
          </p:nvGraphicFramePr>
          <p:xfrm>
            <a:off x="1065" y="255"/>
            <a:ext cx="3402" cy="665"/>
          </p:xfrm>
          <a:graphic>
            <a:graphicData uri="http://schemas.openxmlformats.org/presentationml/2006/ole">
              <mc:AlternateContent xmlns:mc="http://schemas.openxmlformats.org/markup-compatibility/2006">
                <mc:Choice xmlns:v="urn:schemas-microsoft-com:vml" Requires="v">
                  <p:oleObj spid="_x0000_s211124" name="公式" r:id="rId11" imgW="2257357" imgH="428625" progId="Equation.3">
                    <p:embed/>
                  </p:oleObj>
                </mc:Choice>
                <mc:Fallback>
                  <p:oleObj name="公式" r:id="rId11" imgW="2257357" imgH="428625" progId="Equation.3">
                    <p:embed/>
                    <p:pic>
                      <p:nvPicPr>
                        <p:cNvPr id="17"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65" y="255"/>
                          <a:ext cx="3402" cy="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759E"/>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38357996"/>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pic>
        <p:nvPicPr>
          <p:cNvPr id="15" name="Picture 3" descr="3"/>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1194" y="701524"/>
            <a:ext cx="7563679" cy="590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2050239"/>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3 </a:t>
            </a:r>
            <a:r>
              <a:rPr lang="zh-CN" altLang="en-US" sz="3200" dirty="0">
                <a:cs typeface="+mn-ea"/>
                <a:sym typeface="+mn-lt"/>
              </a:rPr>
              <a:t>水动力学</a:t>
            </a:r>
            <a:endParaRPr lang="en-US" sz="3200" dirty="0">
              <a:cs typeface="+mn-ea"/>
              <a:sym typeface="+mn-lt"/>
            </a:endParaRPr>
          </a:p>
        </p:txBody>
      </p:sp>
      <p:sp>
        <p:nvSpPr>
          <p:cNvPr id="5" name="Rectangle 2"/>
          <p:cNvSpPr>
            <a:spLocks noChangeArrowheads="1"/>
          </p:cNvSpPr>
          <p:nvPr/>
        </p:nvSpPr>
        <p:spPr bwMode="auto">
          <a:xfrm>
            <a:off x="488364" y="1519547"/>
            <a:ext cx="24066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500">
                <a:solidFill>
                  <a:schemeClr val="tx1"/>
                </a:solidFill>
                <a:latin typeface="Times New Roman" panose="02020603050405020304" pitchFamily="18" charset="0"/>
              </a:rPr>
              <a:t>总流动量方程：</a:t>
            </a:r>
          </a:p>
        </p:txBody>
      </p:sp>
      <p:graphicFrame>
        <p:nvGraphicFramePr>
          <p:cNvPr id="7" name="Object 3"/>
          <p:cNvGraphicFramePr>
            <a:graphicFrameLocks noChangeAspect="1"/>
          </p:cNvGraphicFramePr>
          <p:nvPr>
            <p:extLst>
              <p:ext uri="{D42A27DB-BD31-4B8C-83A1-F6EECF244321}">
                <p14:modId xmlns:p14="http://schemas.microsoft.com/office/powerpoint/2010/main" val="650595805"/>
              </p:ext>
            </p:extLst>
          </p:nvPr>
        </p:nvGraphicFramePr>
        <p:xfrm>
          <a:off x="561389" y="2240272"/>
          <a:ext cx="4394200" cy="595312"/>
        </p:xfrm>
        <a:graphic>
          <a:graphicData uri="http://schemas.openxmlformats.org/presentationml/2006/ole">
            <mc:AlternateContent xmlns:mc="http://schemas.openxmlformats.org/markup-compatibility/2006">
              <mc:Choice xmlns:v="urn:schemas-microsoft-com:vml" Requires="v">
                <p:oleObj spid="_x0000_s212075" name="公式" r:id="rId3" imgW="2057400" imgH="279360" progId="Equation.3">
                  <p:embed/>
                </p:oleObj>
              </mc:Choice>
              <mc:Fallback>
                <p:oleObj name="公式" r:id="rId3" imgW="2057400" imgH="279360" progId="Equation.3">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89" y="2240272"/>
                        <a:ext cx="4394200" cy="5953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4112481744"/>
              </p:ext>
            </p:extLst>
          </p:nvPr>
        </p:nvGraphicFramePr>
        <p:xfrm>
          <a:off x="516939" y="3092759"/>
          <a:ext cx="6811963" cy="514350"/>
        </p:xfrm>
        <a:graphic>
          <a:graphicData uri="http://schemas.openxmlformats.org/presentationml/2006/ole">
            <mc:AlternateContent xmlns:mc="http://schemas.openxmlformats.org/markup-compatibility/2006">
              <mc:Choice xmlns:v="urn:schemas-microsoft-com:vml" Requires="v">
                <p:oleObj spid="_x0000_s212076" name="公式" r:id="rId5" imgW="3187440" imgH="241200" progId="Equation.3">
                  <p:embed/>
                </p:oleObj>
              </mc:Choice>
              <mc:Fallback>
                <p:oleObj name="公式" r:id="rId5" imgW="3187440" imgH="241200" progId="Equation.3">
                  <p:embed/>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939" y="3092759"/>
                        <a:ext cx="6811963" cy="5143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3421714024"/>
              </p:ext>
            </p:extLst>
          </p:nvPr>
        </p:nvGraphicFramePr>
        <p:xfrm>
          <a:off x="561389" y="3967472"/>
          <a:ext cx="1547813" cy="1001712"/>
        </p:xfrm>
        <a:graphic>
          <a:graphicData uri="http://schemas.openxmlformats.org/presentationml/2006/ole">
            <mc:AlternateContent xmlns:mc="http://schemas.openxmlformats.org/markup-compatibility/2006">
              <mc:Choice xmlns:v="urn:schemas-microsoft-com:vml" Requires="v">
                <p:oleObj spid="_x0000_s212077" name="公式" r:id="rId7" imgW="723600" imgH="469800" progId="Equation.3">
                  <p:embed/>
                </p:oleObj>
              </mc:Choice>
              <mc:Fallback>
                <p:oleObj name="公式" r:id="rId7" imgW="723600" imgH="469800" progId="Equation.3">
                  <p:embed/>
                  <p:pic>
                    <p:nvPicPr>
                      <p:cNvPr id="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1389" y="3967472"/>
                        <a:ext cx="1547813" cy="10017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6"/>
          <p:cNvSpPr>
            <a:spLocks noChangeArrowheads="1"/>
          </p:cNvSpPr>
          <p:nvPr/>
        </p:nvSpPr>
        <p:spPr bwMode="auto">
          <a:xfrm>
            <a:off x="2159208" y="4345916"/>
            <a:ext cx="272415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500" dirty="0">
                <a:solidFill>
                  <a:schemeClr val="tx1"/>
                </a:solidFill>
                <a:latin typeface="Times New Roman" panose="02020603050405020304" pitchFamily="18" charset="0"/>
              </a:rPr>
              <a:t>——</a:t>
            </a:r>
            <a:r>
              <a:rPr lang="zh-CN" altLang="en-US" sz="2500" dirty="0">
                <a:solidFill>
                  <a:schemeClr val="tx1"/>
                </a:solidFill>
                <a:latin typeface="Times New Roman" panose="02020603050405020304" pitchFamily="18" charset="0"/>
              </a:rPr>
              <a:t>动量修正系数</a:t>
            </a:r>
          </a:p>
        </p:txBody>
      </p:sp>
      <p:grpSp>
        <p:nvGrpSpPr>
          <p:cNvPr id="12" name="组合 11"/>
          <p:cNvGrpSpPr/>
          <p:nvPr/>
        </p:nvGrpSpPr>
        <p:grpSpPr>
          <a:xfrm>
            <a:off x="6078745" y="2816521"/>
            <a:ext cx="3168650" cy="2979737"/>
            <a:chOff x="5247447" y="2356472"/>
            <a:chExt cx="3168650" cy="2979737"/>
          </a:xfrm>
        </p:grpSpPr>
        <p:sp>
          <p:nvSpPr>
            <p:cNvPr id="13" name="Freeform 5"/>
            <p:cNvSpPr>
              <a:spLocks/>
            </p:cNvSpPr>
            <p:nvPr/>
          </p:nvSpPr>
          <p:spPr bwMode="auto">
            <a:xfrm>
              <a:off x="5247447" y="2623172"/>
              <a:ext cx="2520950" cy="1163637"/>
            </a:xfrm>
            <a:custGeom>
              <a:avLst/>
              <a:gdLst>
                <a:gd name="T0" fmla="*/ 0 w 1451"/>
                <a:gd name="T1" fmla="*/ 589 h 642"/>
                <a:gd name="T2" fmla="*/ 771 w 1451"/>
                <a:gd name="T3" fmla="*/ 544 h 642"/>
                <a:gd name="T4" fmla="*/ 1451 w 1451"/>
                <a:gd name="T5" fmla="*/ 0 h 642"/>
              </a:gdLst>
              <a:ahLst/>
              <a:cxnLst>
                <a:cxn ang="0">
                  <a:pos x="T0" y="T1"/>
                </a:cxn>
                <a:cxn ang="0">
                  <a:pos x="T2" y="T3"/>
                </a:cxn>
                <a:cxn ang="0">
                  <a:pos x="T4" y="T5"/>
                </a:cxn>
              </a:cxnLst>
              <a:rect l="0" t="0" r="r" b="b"/>
              <a:pathLst>
                <a:path w="1451" h="642">
                  <a:moveTo>
                    <a:pt x="0" y="589"/>
                  </a:moveTo>
                  <a:cubicBezTo>
                    <a:pt x="264" y="615"/>
                    <a:pt x="529" y="642"/>
                    <a:pt x="771" y="544"/>
                  </a:cubicBezTo>
                  <a:cubicBezTo>
                    <a:pt x="1013" y="446"/>
                    <a:pt x="1232" y="223"/>
                    <a:pt x="1451" y="0"/>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6"/>
            <p:cNvSpPr>
              <a:spLocks/>
            </p:cNvSpPr>
            <p:nvPr/>
          </p:nvSpPr>
          <p:spPr bwMode="auto">
            <a:xfrm>
              <a:off x="5320472" y="2767634"/>
              <a:ext cx="2519363" cy="1511300"/>
            </a:xfrm>
            <a:custGeom>
              <a:avLst/>
              <a:gdLst>
                <a:gd name="T0" fmla="*/ 0 w 1451"/>
                <a:gd name="T1" fmla="*/ 589 h 642"/>
                <a:gd name="T2" fmla="*/ 771 w 1451"/>
                <a:gd name="T3" fmla="*/ 544 h 642"/>
                <a:gd name="T4" fmla="*/ 1451 w 1451"/>
                <a:gd name="T5" fmla="*/ 0 h 642"/>
              </a:gdLst>
              <a:ahLst/>
              <a:cxnLst>
                <a:cxn ang="0">
                  <a:pos x="T0" y="T1"/>
                </a:cxn>
                <a:cxn ang="0">
                  <a:pos x="T2" y="T3"/>
                </a:cxn>
                <a:cxn ang="0">
                  <a:pos x="T4" y="T5"/>
                </a:cxn>
              </a:cxnLst>
              <a:rect l="0" t="0" r="r" b="b"/>
              <a:pathLst>
                <a:path w="1451" h="642">
                  <a:moveTo>
                    <a:pt x="0" y="589"/>
                  </a:moveTo>
                  <a:cubicBezTo>
                    <a:pt x="264" y="615"/>
                    <a:pt x="529" y="642"/>
                    <a:pt x="771" y="544"/>
                  </a:cubicBezTo>
                  <a:cubicBezTo>
                    <a:pt x="1013" y="446"/>
                    <a:pt x="1232" y="223"/>
                    <a:pt x="1451" y="0"/>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7"/>
            <p:cNvSpPr>
              <a:spLocks/>
            </p:cNvSpPr>
            <p:nvPr/>
          </p:nvSpPr>
          <p:spPr bwMode="auto">
            <a:xfrm>
              <a:off x="5247447" y="2839072"/>
              <a:ext cx="2736850" cy="1944687"/>
            </a:xfrm>
            <a:custGeom>
              <a:avLst/>
              <a:gdLst>
                <a:gd name="T0" fmla="*/ 0 w 1451"/>
                <a:gd name="T1" fmla="*/ 589 h 642"/>
                <a:gd name="T2" fmla="*/ 771 w 1451"/>
                <a:gd name="T3" fmla="*/ 544 h 642"/>
                <a:gd name="T4" fmla="*/ 1451 w 1451"/>
                <a:gd name="T5" fmla="*/ 0 h 642"/>
              </a:gdLst>
              <a:ahLst/>
              <a:cxnLst>
                <a:cxn ang="0">
                  <a:pos x="T0" y="T1"/>
                </a:cxn>
                <a:cxn ang="0">
                  <a:pos x="T2" y="T3"/>
                </a:cxn>
                <a:cxn ang="0">
                  <a:pos x="T4" y="T5"/>
                </a:cxn>
              </a:cxnLst>
              <a:rect l="0" t="0" r="r" b="b"/>
              <a:pathLst>
                <a:path w="1451" h="642">
                  <a:moveTo>
                    <a:pt x="0" y="589"/>
                  </a:moveTo>
                  <a:cubicBezTo>
                    <a:pt x="264" y="615"/>
                    <a:pt x="529" y="642"/>
                    <a:pt x="771" y="544"/>
                  </a:cubicBezTo>
                  <a:cubicBezTo>
                    <a:pt x="1013" y="446"/>
                    <a:pt x="1232" y="223"/>
                    <a:pt x="1451" y="0"/>
                  </a:cubicBezTo>
                </a:path>
              </a:pathLst>
            </a:custGeom>
            <a:noFill/>
            <a:ln w="38100"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8"/>
            <p:cNvSpPr>
              <a:spLocks noChangeShapeType="1"/>
            </p:cNvSpPr>
            <p:nvPr/>
          </p:nvSpPr>
          <p:spPr bwMode="auto">
            <a:xfrm>
              <a:off x="5536372" y="3559797"/>
              <a:ext cx="0" cy="136842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9"/>
            <p:cNvSpPr>
              <a:spLocks noChangeShapeType="1"/>
            </p:cNvSpPr>
            <p:nvPr/>
          </p:nvSpPr>
          <p:spPr bwMode="auto">
            <a:xfrm>
              <a:off x="5847522" y="3558209"/>
              <a:ext cx="0" cy="1368425"/>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0"/>
            <p:cNvSpPr>
              <a:spLocks noChangeShapeType="1"/>
            </p:cNvSpPr>
            <p:nvPr/>
          </p:nvSpPr>
          <p:spPr bwMode="auto">
            <a:xfrm>
              <a:off x="7120697" y="2983534"/>
              <a:ext cx="647700" cy="792163"/>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1"/>
            <p:cNvSpPr>
              <a:spLocks noChangeShapeType="1"/>
            </p:cNvSpPr>
            <p:nvPr/>
          </p:nvSpPr>
          <p:spPr bwMode="auto">
            <a:xfrm>
              <a:off x="7408035" y="2623172"/>
              <a:ext cx="647700" cy="79216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Rectangle 12"/>
            <p:cNvSpPr>
              <a:spLocks noChangeArrowheads="1"/>
            </p:cNvSpPr>
            <p:nvPr/>
          </p:nvSpPr>
          <p:spPr bwMode="auto">
            <a:xfrm>
              <a:off x="6752397" y="2742234"/>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Ⅱ</a:t>
              </a:r>
            </a:p>
          </p:txBody>
        </p:sp>
        <p:sp>
          <p:nvSpPr>
            <p:cNvPr id="22" name="Rectangle 13"/>
            <p:cNvSpPr>
              <a:spLocks noChangeArrowheads="1"/>
            </p:cNvSpPr>
            <p:nvPr/>
          </p:nvSpPr>
          <p:spPr bwMode="auto">
            <a:xfrm>
              <a:off x="5312535" y="3151809"/>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Ⅰ</a:t>
              </a:r>
            </a:p>
          </p:txBody>
        </p:sp>
        <p:sp>
          <p:nvSpPr>
            <p:cNvPr id="23" name="Rectangle 14"/>
            <p:cNvSpPr>
              <a:spLocks noChangeArrowheads="1"/>
            </p:cNvSpPr>
            <p:nvPr/>
          </p:nvSpPr>
          <p:spPr bwMode="auto">
            <a:xfrm>
              <a:off x="5312535" y="4902822"/>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Ⅰ</a:t>
              </a:r>
            </a:p>
          </p:txBody>
        </p:sp>
        <p:sp>
          <p:nvSpPr>
            <p:cNvPr id="24" name="Rectangle 15"/>
            <p:cNvSpPr>
              <a:spLocks noChangeArrowheads="1"/>
            </p:cNvSpPr>
            <p:nvPr/>
          </p:nvSpPr>
          <p:spPr bwMode="auto">
            <a:xfrm>
              <a:off x="5607810" y="4939334"/>
              <a:ext cx="52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Ⅰ’</a:t>
              </a:r>
            </a:p>
          </p:txBody>
        </p:sp>
        <p:sp>
          <p:nvSpPr>
            <p:cNvPr id="25" name="Rectangle 16"/>
            <p:cNvSpPr>
              <a:spLocks noChangeArrowheads="1"/>
            </p:cNvSpPr>
            <p:nvPr/>
          </p:nvSpPr>
          <p:spPr bwMode="auto">
            <a:xfrm>
              <a:off x="5610985" y="3169272"/>
              <a:ext cx="52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Ⅰ’</a:t>
              </a:r>
            </a:p>
          </p:txBody>
        </p:sp>
        <p:sp>
          <p:nvSpPr>
            <p:cNvPr id="26" name="Rectangle 17"/>
            <p:cNvSpPr>
              <a:spLocks noChangeArrowheads="1"/>
            </p:cNvSpPr>
            <p:nvPr/>
          </p:nvSpPr>
          <p:spPr bwMode="auto">
            <a:xfrm>
              <a:off x="7617585" y="3750297"/>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Ⅱ</a:t>
              </a:r>
            </a:p>
          </p:txBody>
        </p:sp>
        <p:sp>
          <p:nvSpPr>
            <p:cNvPr id="27" name="Rectangle 18"/>
            <p:cNvSpPr>
              <a:spLocks noChangeArrowheads="1"/>
            </p:cNvSpPr>
            <p:nvPr/>
          </p:nvSpPr>
          <p:spPr bwMode="auto">
            <a:xfrm>
              <a:off x="6974647" y="2356472"/>
              <a:ext cx="522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Ⅱ’</a:t>
              </a:r>
            </a:p>
          </p:txBody>
        </p:sp>
        <p:sp>
          <p:nvSpPr>
            <p:cNvPr id="28" name="Rectangle 19"/>
            <p:cNvSpPr>
              <a:spLocks noChangeArrowheads="1"/>
            </p:cNvSpPr>
            <p:nvPr/>
          </p:nvSpPr>
          <p:spPr bwMode="auto">
            <a:xfrm>
              <a:off x="7893810" y="3461372"/>
              <a:ext cx="522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Ⅱ’</a:t>
              </a:r>
            </a:p>
          </p:txBody>
        </p:sp>
        <p:sp>
          <p:nvSpPr>
            <p:cNvPr id="29" name="Rectangle 20"/>
            <p:cNvSpPr>
              <a:spLocks noChangeArrowheads="1"/>
            </p:cNvSpPr>
            <p:nvPr/>
          </p:nvSpPr>
          <p:spPr bwMode="auto">
            <a:xfrm>
              <a:off x="5247447" y="3786809"/>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1</a:t>
              </a:r>
            </a:p>
          </p:txBody>
        </p:sp>
        <p:sp>
          <p:nvSpPr>
            <p:cNvPr id="30" name="Rectangle 21"/>
            <p:cNvSpPr>
              <a:spLocks noChangeArrowheads="1"/>
            </p:cNvSpPr>
            <p:nvPr/>
          </p:nvSpPr>
          <p:spPr bwMode="auto">
            <a:xfrm>
              <a:off x="5823710" y="3858247"/>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1’</a:t>
              </a:r>
            </a:p>
          </p:txBody>
        </p:sp>
        <p:sp>
          <p:nvSpPr>
            <p:cNvPr id="31" name="Rectangle 22"/>
            <p:cNvSpPr>
              <a:spLocks noChangeArrowheads="1"/>
            </p:cNvSpPr>
            <p:nvPr/>
          </p:nvSpPr>
          <p:spPr bwMode="auto">
            <a:xfrm>
              <a:off x="7047672" y="3210547"/>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2</a:t>
              </a:r>
            </a:p>
          </p:txBody>
        </p:sp>
        <p:sp>
          <p:nvSpPr>
            <p:cNvPr id="32" name="Rectangle 23"/>
            <p:cNvSpPr>
              <a:spLocks noChangeArrowheads="1"/>
            </p:cNvSpPr>
            <p:nvPr/>
          </p:nvSpPr>
          <p:spPr bwMode="auto">
            <a:xfrm>
              <a:off x="7623935" y="2634284"/>
              <a:ext cx="3952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solidFill>
                    <a:srgbClr val="FF3300"/>
                  </a:solidFill>
                  <a:latin typeface="Times New Roman" panose="02020603050405020304" pitchFamily="18" charset="0"/>
                </a:rPr>
                <a:t>2’</a:t>
              </a:r>
            </a:p>
          </p:txBody>
        </p:sp>
        <p:sp>
          <p:nvSpPr>
            <p:cNvPr id="33" name="Line 24"/>
            <p:cNvSpPr>
              <a:spLocks noChangeShapeType="1"/>
            </p:cNvSpPr>
            <p:nvPr/>
          </p:nvSpPr>
          <p:spPr bwMode="auto">
            <a:xfrm flipV="1">
              <a:off x="6399972" y="4074147"/>
              <a:ext cx="215900" cy="73025"/>
            </a:xfrm>
            <a:prstGeom prst="line">
              <a:avLst/>
            </a:prstGeom>
            <a:noFill/>
            <a:ln w="38100">
              <a:solidFill>
                <a:srgbClr val="0000FF"/>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矩形 1"/>
          <p:cNvSpPr/>
          <p:nvPr/>
        </p:nvSpPr>
        <p:spPr>
          <a:xfrm>
            <a:off x="298174" y="5565426"/>
            <a:ext cx="6032422" cy="461665"/>
          </a:xfrm>
          <a:prstGeom prst="rect">
            <a:avLst/>
          </a:prstGeom>
        </p:spPr>
        <p:txBody>
          <a:bodyPr wrap="none">
            <a:spAutoFit/>
          </a:bodyPr>
          <a:lstStyle/>
          <a:p>
            <a:pPr algn="ctr"/>
            <a:r>
              <a:rPr lang="zh-CN" altLang="en-US" sz="2400" dirty="0">
                <a:latin typeface="Times New Roman" panose="02020603050405020304" pitchFamily="18" charset="0"/>
              </a:rPr>
              <a:t>层流</a:t>
            </a:r>
            <a:r>
              <a:rPr lang="en-US" altLang="zh-CN" sz="2400" i="1" dirty="0">
                <a:latin typeface="Times New Roman" panose="02020603050405020304" pitchFamily="18" charset="0"/>
              </a:rPr>
              <a:t>β</a:t>
            </a:r>
            <a:r>
              <a:rPr lang="en-US" altLang="zh-CN" sz="2400" dirty="0">
                <a:latin typeface="Times New Roman" panose="02020603050405020304" pitchFamily="18" charset="0"/>
              </a:rPr>
              <a:t>=1.33</a:t>
            </a:r>
            <a:r>
              <a:rPr lang="zh-CN" altLang="en-US" sz="2400" dirty="0">
                <a:latin typeface="Times New Roman" panose="02020603050405020304" pitchFamily="18" charset="0"/>
              </a:rPr>
              <a:t>，紊流</a:t>
            </a:r>
            <a:r>
              <a:rPr lang="en-US" altLang="zh-CN" sz="2400" i="1" dirty="0">
                <a:latin typeface="Times New Roman" panose="02020603050405020304" pitchFamily="18" charset="0"/>
              </a:rPr>
              <a:t>β</a:t>
            </a:r>
            <a:r>
              <a:rPr lang="en-US" altLang="zh-CN" sz="2400" dirty="0">
                <a:latin typeface="Times New Roman" panose="02020603050405020304" pitchFamily="18" charset="0"/>
              </a:rPr>
              <a:t>=1.05-1.02~1</a:t>
            </a:r>
            <a:r>
              <a:rPr lang="zh-CN" altLang="en-US" sz="2400" dirty="0">
                <a:latin typeface="Times New Roman" panose="02020603050405020304" pitchFamily="18" charset="0"/>
              </a:rPr>
              <a:t>，通常取</a:t>
            </a:r>
            <a:r>
              <a:rPr lang="en-US" altLang="zh-CN" sz="2400" dirty="0">
                <a:latin typeface="Times New Roman" panose="02020603050405020304" pitchFamily="18" charset="0"/>
              </a:rPr>
              <a:t>1.0</a:t>
            </a:r>
          </a:p>
        </p:txBody>
      </p:sp>
    </p:spTree>
    <p:extLst>
      <p:ext uri="{BB962C8B-B14F-4D97-AF65-F5344CB8AC3E}">
        <p14:creationId xmlns:p14="http://schemas.microsoft.com/office/powerpoint/2010/main" val="4139068850"/>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050515831"/>
              </p:ext>
            </p:extLst>
          </p:nvPr>
        </p:nvGraphicFramePr>
        <p:xfrm>
          <a:off x="2690012" y="1111771"/>
          <a:ext cx="2559919" cy="623570"/>
        </p:xfrm>
        <a:graphic>
          <a:graphicData uri="http://schemas.openxmlformats.org/presentationml/2006/ole">
            <mc:AlternateContent xmlns:mc="http://schemas.openxmlformats.org/markup-compatibility/2006">
              <mc:Choice xmlns:v="urn:schemas-microsoft-com:vml" Requires="v">
                <p:oleObj spid="_x0000_s213056" name="Equation" r:id="rId3" imgW="990360" imgH="241200" progId="Equation.DSMT4">
                  <p:embed/>
                </p:oleObj>
              </mc:Choice>
              <mc:Fallback>
                <p:oleObj name="Equation" r:id="rId3" imgW="990360" imgH="241200" progId="Equation.DSMT4">
                  <p:embed/>
                  <p:pic>
                    <p:nvPicPr>
                      <p:cNvPr id="5" name="对象 4"/>
                      <p:cNvPicPr/>
                      <p:nvPr/>
                    </p:nvPicPr>
                    <p:blipFill>
                      <a:blip r:embed="rId4"/>
                      <a:stretch>
                        <a:fillRect/>
                      </a:stretch>
                    </p:blipFill>
                    <p:spPr>
                      <a:xfrm>
                        <a:off x="2690012" y="1111771"/>
                        <a:ext cx="2559919" cy="623570"/>
                      </a:xfrm>
                      <a:prstGeom prst="rect">
                        <a:avLst/>
                      </a:prstGeom>
                    </p:spPr>
                  </p:pic>
                </p:oleObj>
              </mc:Fallback>
            </mc:AlternateContent>
          </a:graphicData>
        </a:graphic>
      </p:graphicFrame>
      <p:sp>
        <p:nvSpPr>
          <p:cNvPr id="7" name="文本框 6"/>
          <p:cNvSpPr txBox="1"/>
          <p:nvPr/>
        </p:nvSpPr>
        <p:spPr>
          <a:xfrm>
            <a:off x="298174" y="1154216"/>
            <a:ext cx="5553986" cy="1200329"/>
          </a:xfrm>
          <a:prstGeom prst="rect">
            <a:avLst/>
          </a:prstGeom>
          <a:noFill/>
        </p:spPr>
        <p:txBody>
          <a:bodyPr wrap="square" rtlCol="0">
            <a:spAutoFit/>
          </a:bodyPr>
          <a:lstStyle/>
          <a:p>
            <a:r>
              <a:rPr lang="zh-CN" altLang="en-US" sz="2400" dirty="0"/>
              <a:t>水头损失包括：</a:t>
            </a:r>
            <a:endParaRPr lang="en-US" altLang="zh-CN" sz="2400" dirty="0"/>
          </a:p>
          <a:p>
            <a:endParaRPr lang="en-US" sz="2400" dirty="0"/>
          </a:p>
          <a:p>
            <a:r>
              <a:rPr lang="zh-CN" altLang="en-US" sz="2400" dirty="0"/>
              <a:t>根据雷诺数判别层流和紊流  </a:t>
            </a:r>
            <a:endParaRPr lang="en-US" sz="2400" dirty="0"/>
          </a:p>
        </p:txBody>
      </p:sp>
      <p:graphicFrame>
        <p:nvGraphicFramePr>
          <p:cNvPr id="8" name="对象 7"/>
          <p:cNvGraphicFramePr>
            <a:graphicFrameLocks noChangeAspect="1"/>
          </p:cNvGraphicFramePr>
          <p:nvPr>
            <p:extLst>
              <p:ext uri="{D42A27DB-BD31-4B8C-83A1-F6EECF244321}">
                <p14:modId xmlns:p14="http://schemas.microsoft.com/office/powerpoint/2010/main" val="2186877705"/>
              </p:ext>
            </p:extLst>
          </p:nvPr>
        </p:nvGraphicFramePr>
        <p:xfrm>
          <a:off x="4187313" y="1714689"/>
          <a:ext cx="1169355" cy="839537"/>
        </p:xfrm>
        <a:graphic>
          <a:graphicData uri="http://schemas.openxmlformats.org/presentationml/2006/ole">
            <mc:AlternateContent xmlns:mc="http://schemas.openxmlformats.org/markup-compatibility/2006">
              <mc:Choice xmlns:v="urn:schemas-microsoft-com:vml" Requires="v">
                <p:oleObj spid="_x0000_s213057" name="Equation" r:id="rId5" imgW="495000" imgH="355320" progId="Equation.DSMT4">
                  <p:embed/>
                </p:oleObj>
              </mc:Choice>
              <mc:Fallback>
                <p:oleObj name="Equation" r:id="rId5" imgW="495000" imgH="355320" progId="Equation.DSMT4">
                  <p:embed/>
                  <p:pic>
                    <p:nvPicPr>
                      <p:cNvPr id="3" name="对象 2"/>
                      <p:cNvPicPr/>
                      <p:nvPr/>
                    </p:nvPicPr>
                    <p:blipFill>
                      <a:blip r:embed="rId6"/>
                      <a:stretch>
                        <a:fillRect/>
                      </a:stretch>
                    </p:blipFill>
                    <p:spPr>
                      <a:xfrm>
                        <a:off x="4187313" y="1714689"/>
                        <a:ext cx="1169355" cy="839537"/>
                      </a:xfrm>
                      <a:prstGeom prst="rect">
                        <a:avLst/>
                      </a:prstGeom>
                    </p:spPr>
                  </p:pic>
                </p:oleObj>
              </mc:Fallback>
            </mc:AlternateContent>
          </a:graphicData>
        </a:graphic>
      </p:graphicFrame>
      <p:sp>
        <p:nvSpPr>
          <p:cNvPr id="9" name="圆角矩形 8"/>
          <p:cNvSpPr/>
          <p:nvPr/>
        </p:nvSpPr>
        <p:spPr>
          <a:xfrm>
            <a:off x="500285" y="3049683"/>
            <a:ext cx="3446074" cy="6652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文本框 9"/>
              <p:cNvSpPr txBox="1"/>
              <p:nvPr/>
            </p:nvSpPr>
            <p:spPr>
              <a:xfrm>
                <a:off x="500285" y="3214275"/>
                <a:ext cx="3369072" cy="400110"/>
              </a:xfrm>
              <a:prstGeom prst="rect">
                <a:avLst/>
              </a:prstGeom>
              <a:noFill/>
            </p:spPr>
            <p:txBody>
              <a:bodyPr wrap="square" rtlCol="0">
                <a:spAutoFit/>
              </a:bodyPr>
              <a:lstStyle/>
              <a:p>
                <a:r>
                  <a:rPr lang="zh-CN" altLang="en-US" sz="2000" dirty="0"/>
                  <a:t>均匀流切应力公式 </a:t>
                </a:r>
                <a14:m>
                  <m:oMath xmlns:m="http://schemas.openxmlformats.org/officeDocument/2006/math">
                    <m:r>
                      <a:rPr lang="zh-CN" altLang="en-US" sz="2000" i="1" smtClean="0">
                        <a:latin typeface="Cambria Math" panose="02040503050406030204" pitchFamily="18" charset="0"/>
                      </a:rPr>
                      <m:t>𝜏</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𝜌</m:t>
                    </m:r>
                    <m:r>
                      <a:rPr lang="en-US" altLang="zh-CN" sz="2000" b="0" i="1" smtClean="0">
                        <a:latin typeface="Cambria Math" panose="02040503050406030204" pitchFamily="18" charset="0"/>
                      </a:rPr>
                      <m:t>𝑔𝑅𝐽</m:t>
                    </m:r>
                  </m:oMath>
                </a14:m>
                <a:endParaRPr 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500285" y="3214275"/>
                <a:ext cx="3369072" cy="400110"/>
              </a:xfrm>
              <a:prstGeom prst="rect">
                <a:avLst/>
              </a:prstGeom>
              <a:blipFill>
                <a:blip r:embed="rId7"/>
                <a:stretch>
                  <a:fillRect l="-1808" t="-10606" b="-22727"/>
                </a:stretch>
              </a:blipFill>
            </p:spPr>
            <p:txBody>
              <a:bodyPr/>
              <a:lstStyle/>
              <a:p>
                <a:r>
                  <a:rPr lang="en-US">
                    <a:noFill/>
                  </a:rPr>
                  <a:t> </a:t>
                </a:r>
              </a:p>
            </p:txBody>
          </p:sp>
        </mc:Fallback>
      </mc:AlternateContent>
      <p:sp>
        <p:nvSpPr>
          <p:cNvPr id="11" name="圆角矩形 10"/>
          <p:cNvSpPr/>
          <p:nvPr/>
        </p:nvSpPr>
        <p:spPr>
          <a:xfrm>
            <a:off x="5212079" y="3049683"/>
            <a:ext cx="3108590" cy="665240"/>
          </a:xfrm>
          <a:prstGeom prst="roundRect">
            <a:avLst/>
          </a:prstGeom>
          <a:ln w="38100">
            <a:solidFill>
              <a:srgbClr val="C5482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p:cNvSpPr txBox="1"/>
              <p:nvPr/>
            </p:nvSpPr>
            <p:spPr>
              <a:xfrm>
                <a:off x="5221106" y="3078533"/>
                <a:ext cx="2960368" cy="607539"/>
              </a:xfrm>
              <a:prstGeom prst="rect">
                <a:avLst/>
              </a:prstGeom>
              <a:noFill/>
            </p:spPr>
            <p:txBody>
              <a:bodyPr wrap="square" rtlCol="0">
                <a:spAutoFit/>
              </a:bodyPr>
              <a:lstStyle/>
              <a:p>
                <a:r>
                  <a:rPr lang="zh-CN" altLang="en-US" sz="2000" dirty="0"/>
                  <a:t>沿程水头损失</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𝑓</m:t>
                        </m:r>
                      </m:sub>
                    </m:sSub>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𝜆</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𝑙</m:t>
                        </m:r>
                      </m:num>
                      <m:den>
                        <m:r>
                          <a:rPr lang="en-US" altLang="zh-CN" sz="2000" b="0" i="1" smtClean="0">
                            <a:latin typeface="Cambria Math" panose="02040503050406030204" pitchFamily="18" charset="0"/>
                          </a:rPr>
                          <m:t>𝑑</m:t>
                        </m:r>
                      </m:den>
                    </m:f>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𝑣</m:t>
                            </m:r>
                          </m:e>
                          <m:sup>
                            <m:r>
                              <a:rPr lang="en-US" altLang="zh-CN" sz="2000" b="0" i="1" smtClean="0">
                                <a:latin typeface="Cambria Math" panose="02040503050406030204" pitchFamily="18" charset="0"/>
                              </a:rPr>
                              <m:t>2</m:t>
                            </m:r>
                          </m:sup>
                        </m:sSup>
                      </m:num>
                      <m:den>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𝑔</m:t>
                        </m:r>
                      </m:den>
                    </m:f>
                  </m:oMath>
                </a14:m>
                <a:endParaRPr 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5221106" y="3078533"/>
                <a:ext cx="2960368" cy="607539"/>
              </a:xfrm>
              <a:prstGeom prst="rect">
                <a:avLst/>
              </a:prstGeom>
              <a:blipFill>
                <a:blip r:embed="rId8"/>
                <a:stretch>
                  <a:fillRect l="-20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030351" y="2719382"/>
                <a:ext cx="1097736" cy="6655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𝜏</m:t>
                      </m:r>
                      <m:r>
                        <a:rPr lang="en-US" altLang="zh-CN" i="1">
                          <a:latin typeface="Cambria Math" panose="02040503050406030204" pitchFamily="18" charset="0"/>
                        </a:rPr>
                        <m:t>=</m:t>
                      </m:r>
                      <m:r>
                        <a:rPr lang="zh-CN" altLang="en-US" i="1">
                          <a:latin typeface="Cambria Math" panose="02040503050406030204" pitchFamily="18" charset="0"/>
                        </a:rPr>
                        <m:t>𝜇</m:t>
                      </m:r>
                      <m:f>
                        <m:fPr>
                          <m:ctrlPr>
                            <a:rPr lang="en-US" altLang="zh-CN" i="1">
                              <a:latin typeface="Cambria Math" panose="02040503050406030204" pitchFamily="18" charset="0"/>
                            </a:rPr>
                          </m:ctrlPr>
                        </m:fPr>
                        <m:num>
                          <m:r>
                            <a:rPr lang="en-US" altLang="zh-CN" i="1">
                              <a:latin typeface="Cambria Math" panose="02040503050406030204" pitchFamily="18" charset="0"/>
                            </a:rPr>
                            <m:t>𝑑𝑢</m:t>
                          </m:r>
                        </m:num>
                        <m:den>
                          <m:r>
                            <a:rPr lang="en-US" altLang="zh-CN" i="1">
                              <a:latin typeface="Cambria Math" panose="02040503050406030204" pitchFamily="18" charset="0"/>
                            </a:rPr>
                            <m:t>𝑑𝑦</m:t>
                          </m:r>
                        </m:den>
                      </m:f>
                    </m:oMath>
                  </m:oMathPara>
                </a14:m>
                <a:endParaRPr lang="en-US" dirty="0"/>
              </a:p>
            </p:txBody>
          </p:sp>
        </mc:Choice>
        <mc:Fallback xmlns="">
          <p:sp>
            <p:nvSpPr>
              <p:cNvPr id="13" name="矩形 12"/>
              <p:cNvSpPr>
                <a:spLocks noRot="1" noChangeAspect="1" noMove="1" noResize="1" noEditPoints="1" noAdjustHandles="1" noChangeArrowheads="1" noChangeShapeType="1" noTextEdit="1"/>
              </p:cNvSpPr>
              <p:nvPr/>
            </p:nvSpPr>
            <p:spPr>
              <a:xfrm>
                <a:off x="4030351" y="2719382"/>
                <a:ext cx="1097736" cy="665567"/>
              </a:xfrm>
              <a:prstGeom prst="rect">
                <a:avLst/>
              </a:prstGeom>
              <a:blipFill>
                <a:blip r:embed="rId9"/>
                <a:stretch>
                  <a:fillRect/>
                </a:stretch>
              </a:blipFill>
            </p:spPr>
            <p:txBody>
              <a:bodyPr/>
              <a:lstStyle/>
              <a:p>
                <a:r>
                  <a:rPr lang="en-US">
                    <a:noFill/>
                  </a:rPr>
                  <a:t> </a:t>
                </a:r>
              </a:p>
            </p:txBody>
          </p:sp>
        </mc:Fallback>
      </mc:AlternateContent>
      <p:sp>
        <p:nvSpPr>
          <p:cNvPr id="14" name="圆角矩形 13"/>
          <p:cNvSpPr/>
          <p:nvPr/>
        </p:nvSpPr>
        <p:spPr>
          <a:xfrm>
            <a:off x="437321" y="4381470"/>
            <a:ext cx="3741096" cy="6652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右箭头 14"/>
          <p:cNvSpPr/>
          <p:nvPr/>
        </p:nvSpPr>
        <p:spPr>
          <a:xfrm>
            <a:off x="3988355" y="3298288"/>
            <a:ext cx="1181728" cy="232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本框 15"/>
          <p:cNvSpPr txBox="1"/>
          <p:nvPr/>
        </p:nvSpPr>
        <p:spPr>
          <a:xfrm>
            <a:off x="5568029" y="2626195"/>
            <a:ext cx="2396690" cy="369332"/>
          </a:xfrm>
          <a:prstGeom prst="rect">
            <a:avLst/>
          </a:prstGeom>
          <a:noFill/>
        </p:spPr>
        <p:txBody>
          <a:bodyPr wrap="square" rtlCol="0">
            <a:spAutoFit/>
          </a:bodyPr>
          <a:lstStyle/>
          <a:p>
            <a:r>
              <a:rPr lang="zh-CN" altLang="en-US" dirty="0"/>
              <a:t>层流，推广至均匀流</a:t>
            </a:r>
            <a:endParaRPr lang="en-US" dirty="0"/>
          </a:p>
        </p:txBody>
      </p:sp>
      <mc:AlternateContent xmlns:mc="http://schemas.openxmlformats.org/markup-compatibility/2006" xmlns:a14="http://schemas.microsoft.com/office/drawing/2010/main">
        <mc:Choice Requires="a14">
          <p:sp>
            <p:nvSpPr>
              <p:cNvPr id="17" name="矩形 16"/>
              <p:cNvSpPr/>
              <p:nvPr/>
            </p:nvSpPr>
            <p:spPr>
              <a:xfrm>
                <a:off x="437321" y="4381470"/>
                <a:ext cx="3789820" cy="585673"/>
              </a:xfrm>
              <a:prstGeom prst="rect">
                <a:avLst/>
              </a:prstGeom>
            </p:spPr>
            <p:txBody>
              <a:bodyPr wrap="none">
                <a:spAutoFit/>
              </a:bodyPr>
              <a:lstStyle/>
              <a:p>
                <a:r>
                  <a:rPr lang="zh-CN" altLang="en-US" dirty="0"/>
                  <a:t>紊流</a:t>
                </a:r>
                <a14:m>
                  <m:oMath xmlns:m="http://schemas.openxmlformats.org/officeDocument/2006/math">
                    <m:r>
                      <a:rPr lang="zh-CN" altLang="en-US" i="1" smtClean="0">
                        <a:latin typeface="Cambria Math" panose="02040503050406030204" pitchFamily="18" charset="0"/>
                      </a:rPr>
                      <m:t>切应力</m:t>
                    </m:r>
                    <m:r>
                      <a:rPr lang="zh-CN" altLang="en-US" i="1">
                        <a:latin typeface="Cambria Math" panose="02040503050406030204" pitchFamily="18" charset="0"/>
                      </a:rPr>
                      <m:t>分布</m:t>
                    </m:r>
                    <m:r>
                      <a:rPr lang="zh-CN" altLang="en-US" i="1" smtClean="0">
                        <a:latin typeface="Cambria Math" panose="02040503050406030204" pitchFamily="18" charset="0"/>
                      </a:rPr>
                      <m:t>𝜏</m:t>
                    </m:r>
                    <m:r>
                      <a:rPr lang="en-US" altLang="zh-CN" i="1">
                        <a:latin typeface="Cambria Math" panose="02040503050406030204" pitchFamily="18" charset="0"/>
                      </a:rPr>
                      <m:t>=</m:t>
                    </m:r>
                    <m:r>
                      <a:rPr lang="zh-CN" altLang="en-US" i="1">
                        <a:latin typeface="Cambria Math" panose="02040503050406030204" pitchFamily="18" charset="0"/>
                      </a:rPr>
                      <m:t>𝜇</m:t>
                    </m:r>
                    <m:f>
                      <m:fPr>
                        <m:ctrlPr>
                          <a:rPr lang="en-US" altLang="zh-CN" i="1">
                            <a:latin typeface="Cambria Math" panose="02040503050406030204" pitchFamily="18" charset="0"/>
                          </a:rPr>
                        </m:ctrlPr>
                      </m:fPr>
                      <m:num>
                        <m:r>
                          <a:rPr lang="en-US" altLang="zh-CN" i="1">
                            <a:latin typeface="Cambria Math" panose="02040503050406030204" pitchFamily="18" charset="0"/>
                          </a:rPr>
                          <m:t>𝑑𝑢</m:t>
                        </m:r>
                      </m:num>
                      <m:den>
                        <m:r>
                          <a:rPr lang="en-US" altLang="zh-CN" i="1">
                            <a:latin typeface="Cambria Math" panose="02040503050406030204" pitchFamily="18" charset="0"/>
                          </a:rPr>
                          <m:t>𝑑𝑦</m:t>
                        </m:r>
                      </m:den>
                    </m:f>
                    <m:r>
                      <a:rPr lang="en-US" altLang="zh-CN" b="0" i="1" smtClean="0">
                        <a:latin typeface="Cambria Math" panose="02040503050406030204" pitchFamily="18" charset="0"/>
                      </a:rPr>
                      <m:t>+</m:t>
                    </m:r>
                    <m:r>
                      <a:rPr lang="zh-CN" altLang="en-US" i="1" smtClean="0">
                        <a:latin typeface="Cambria Math" panose="02040503050406030204" pitchFamily="18" charset="0"/>
                      </a:rPr>
                      <m:t>𝜌</m:t>
                    </m:r>
                    <m:sSup>
                      <m:sSupPr>
                        <m:ctrlPr>
                          <a:rPr lang="en-US" altLang="zh-CN" i="1" smtClean="0">
                            <a:latin typeface="Cambria Math" panose="02040503050406030204" pitchFamily="18" charset="0"/>
                          </a:rPr>
                        </m:ctrlPr>
                      </m:sSupPr>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d>
                          <m:dPr>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𝑑𝑢</m:t>
                                </m:r>
                              </m:num>
                              <m:den>
                                <m:r>
                                  <a:rPr lang="en-US" altLang="zh-CN" b="0" i="1" smtClean="0">
                                    <a:latin typeface="Cambria Math" panose="02040503050406030204" pitchFamily="18" charset="0"/>
                                  </a:rPr>
                                  <m:t>𝑑𝑦</m:t>
                                </m:r>
                              </m:den>
                            </m:f>
                          </m:e>
                        </m:d>
                      </m:e>
                      <m:sup>
                        <m:r>
                          <a:rPr lang="en-US" altLang="zh-CN" b="0" i="1" smtClean="0">
                            <a:latin typeface="Cambria Math" panose="02040503050406030204" pitchFamily="18" charset="0"/>
                          </a:rPr>
                          <m:t>2</m:t>
                        </m:r>
                      </m:sup>
                    </m:sSup>
                  </m:oMath>
                </a14:m>
                <a:endParaRPr lang="en-US" dirty="0"/>
              </a:p>
            </p:txBody>
          </p:sp>
        </mc:Choice>
        <mc:Fallback xmlns="">
          <p:sp>
            <p:nvSpPr>
              <p:cNvPr id="17" name="矩形 16"/>
              <p:cNvSpPr>
                <a:spLocks noRot="1" noChangeAspect="1" noMove="1" noResize="1" noEditPoints="1" noAdjustHandles="1" noChangeArrowheads="1" noChangeShapeType="1" noTextEdit="1"/>
              </p:cNvSpPr>
              <p:nvPr/>
            </p:nvSpPr>
            <p:spPr>
              <a:xfrm>
                <a:off x="437321" y="4381470"/>
                <a:ext cx="3789820" cy="585673"/>
              </a:xfrm>
              <a:prstGeom prst="rect">
                <a:avLst/>
              </a:prstGeom>
              <a:blipFill>
                <a:blip r:embed="rId10"/>
                <a:stretch>
                  <a:fillRect l="-1449"/>
                </a:stretch>
              </a:blipFill>
            </p:spPr>
            <p:txBody>
              <a:bodyPr/>
              <a:lstStyle/>
              <a:p>
                <a:r>
                  <a:rPr lang="en-US">
                    <a:noFill/>
                  </a:rPr>
                  <a:t> </a:t>
                </a:r>
              </a:p>
            </p:txBody>
          </p:sp>
        </mc:Fallback>
      </mc:AlternateContent>
      <p:sp>
        <p:nvSpPr>
          <p:cNvPr id="18" name="圆角矩形 17"/>
          <p:cNvSpPr/>
          <p:nvPr/>
        </p:nvSpPr>
        <p:spPr>
          <a:xfrm>
            <a:off x="437321" y="5827894"/>
            <a:ext cx="3306905" cy="6652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矩形 18"/>
              <p:cNvSpPr/>
              <p:nvPr/>
            </p:nvSpPr>
            <p:spPr>
              <a:xfrm>
                <a:off x="437321" y="5901869"/>
                <a:ext cx="2994409" cy="462947"/>
              </a:xfrm>
              <a:prstGeom prst="rect">
                <a:avLst/>
              </a:prstGeom>
            </p:spPr>
            <p:txBody>
              <a:bodyPr wrap="none">
                <a:spAutoFit/>
              </a:bodyPr>
              <a:lstStyle/>
              <a:p>
                <a:r>
                  <a:rPr lang="zh-CN" altLang="en-US" dirty="0"/>
                  <a:t>紊流</a:t>
                </a:r>
                <a14:m>
                  <m:oMath xmlns:m="http://schemas.openxmlformats.org/officeDocument/2006/math">
                    <m:r>
                      <a:rPr lang="zh-CN" altLang="en-US" i="1">
                        <a:latin typeface="Cambria Math" panose="02040503050406030204" pitchFamily="18" charset="0"/>
                      </a:rPr>
                      <m:t>流速</m:t>
                    </m:r>
                    <m:r>
                      <a:rPr lang="zh-CN" altLang="en-US" i="1" smtClean="0">
                        <a:latin typeface="Cambria Math" panose="02040503050406030204" pitchFamily="18" charset="0"/>
                      </a:rPr>
                      <m:t>分布</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m:t>
                            </m:r>
                          </m:sub>
                        </m:sSub>
                      </m:num>
                      <m:den>
                        <m:r>
                          <a:rPr lang="zh-CN" altLang="en-US" b="0" i="1" smtClean="0">
                            <a:latin typeface="Cambria Math" panose="02040503050406030204" pitchFamily="18" charset="0"/>
                          </a:rPr>
                          <m:t>𝜅</m:t>
                        </m:r>
                      </m:den>
                    </m:f>
                    <m:r>
                      <a:rPr lang="en-US" altLang="zh-CN" b="0" i="1" smtClean="0">
                        <a:latin typeface="Cambria Math" panose="02040503050406030204" pitchFamily="18" charset="0"/>
                      </a:rPr>
                      <m:t>𝑙𝑛𝑦</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endParaRPr lang="en-US" dirty="0"/>
              </a:p>
            </p:txBody>
          </p:sp>
        </mc:Choice>
        <mc:Fallback xmlns="">
          <p:sp>
            <p:nvSpPr>
              <p:cNvPr id="19" name="矩形 18"/>
              <p:cNvSpPr>
                <a:spLocks noRot="1" noChangeAspect="1" noMove="1" noResize="1" noEditPoints="1" noAdjustHandles="1" noChangeArrowheads="1" noChangeShapeType="1" noTextEdit="1"/>
              </p:cNvSpPr>
              <p:nvPr/>
            </p:nvSpPr>
            <p:spPr>
              <a:xfrm>
                <a:off x="437321" y="5901869"/>
                <a:ext cx="2994409" cy="462947"/>
              </a:xfrm>
              <a:prstGeom prst="rect">
                <a:avLst/>
              </a:prstGeom>
              <a:blipFill>
                <a:blip r:embed="rId11"/>
                <a:stretch>
                  <a:fillRect l="-1833" t="-3947" b="-2632"/>
                </a:stretch>
              </a:blipFill>
            </p:spPr>
            <p:txBody>
              <a:bodyPr/>
              <a:lstStyle/>
              <a:p>
                <a:r>
                  <a:rPr lang="en-US">
                    <a:noFill/>
                  </a:rPr>
                  <a:t> </a:t>
                </a:r>
              </a:p>
            </p:txBody>
          </p:sp>
        </mc:Fallback>
      </mc:AlternateContent>
      <p:sp>
        <p:nvSpPr>
          <p:cNvPr id="20" name="下箭头 19"/>
          <p:cNvSpPr/>
          <p:nvPr/>
        </p:nvSpPr>
        <p:spPr>
          <a:xfrm>
            <a:off x="2213811" y="5170182"/>
            <a:ext cx="259882" cy="573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p:cNvSpPr txBox="1"/>
          <p:nvPr/>
        </p:nvSpPr>
        <p:spPr>
          <a:xfrm>
            <a:off x="851208" y="5273301"/>
            <a:ext cx="1622485" cy="369332"/>
          </a:xfrm>
          <a:prstGeom prst="rect">
            <a:avLst/>
          </a:prstGeom>
          <a:noFill/>
        </p:spPr>
        <p:txBody>
          <a:bodyPr wrap="square" rtlCol="0">
            <a:spAutoFit/>
          </a:bodyPr>
          <a:lstStyle/>
          <a:p>
            <a:r>
              <a:rPr lang="zh-CN" altLang="en-US" dirty="0"/>
              <a:t>紊流核心区</a:t>
            </a:r>
            <a:endParaRPr lang="en-US" dirty="0"/>
          </a:p>
        </p:txBody>
      </p:sp>
      <p:sp>
        <p:nvSpPr>
          <p:cNvPr id="22" name="文本框 21"/>
          <p:cNvSpPr txBox="1"/>
          <p:nvPr/>
        </p:nvSpPr>
        <p:spPr>
          <a:xfrm>
            <a:off x="881124" y="2696336"/>
            <a:ext cx="2853490" cy="369332"/>
          </a:xfrm>
          <a:prstGeom prst="rect">
            <a:avLst/>
          </a:prstGeom>
          <a:noFill/>
        </p:spPr>
        <p:txBody>
          <a:bodyPr wrap="square" rtlCol="0">
            <a:spAutoFit/>
          </a:bodyPr>
          <a:lstStyle/>
          <a:p>
            <a:r>
              <a:rPr lang="zh-CN" altLang="en-US" dirty="0"/>
              <a:t>两个断面间的平均切应力</a:t>
            </a:r>
            <a:endParaRPr lang="en-US" dirty="0"/>
          </a:p>
        </p:txBody>
      </p:sp>
      <p:sp>
        <p:nvSpPr>
          <p:cNvPr id="23" name="文本框 22"/>
          <p:cNvSpPr txBox="1"/>
          <p:nvPr/>
        </p:nvSpPr>
        <p:spPr>
          <a:xfrm>
            <a:off x="1373651" y="3971892"/>
            <a:ext cx="2853490" cy="369332"/>
          </a:xfrm>
          <a:prstGeom prst="rect">
            <a:avLst/>
          </a:prstGeom>
          <a:noFill/>
        </p:spPr>
        <p:txBody>
          <a:bodyPr wrap="square" rtlCol="0">
            <a:spAutoFit/>
          </a:bodyPr>
          <a:lstStyle/>
          <a:p>
            <a:r>
              <a:rPr lang="zh-CN" altLang="en-US" dirty="0"/>
              <a:t>混合长度理论</a:t>
            </a:r>
            <a:endParaRPr lang="en-US" dirty="0"/>
          </a:p>
        </p:txBody>
      </p:sp>
      <p:sp>
        <p:nvSpPr>
          <p:cNvPr id="24" name="圆角矩形 23"/>
          <p:cNvSpPr/>
          <p:nvPr/>
        </p:nvSpPr>
        <p:spPr>
          <a:xfrm>
            <a:off x="5283273" y="4967143"/>
            <a:ext cx="3306905" cy="665240"/>
          </a:xfrm>
          <a:prstGeom prst="roundRect">
            <a:avLst/>
          </a:prstGeom>
          <a:ln w="38100">
            <a:solidFill>
              <a:srgbClr val="C5482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5" name="矩形 24"/>
          <p:cNvSpPr/>
          <p:nvPr/>
        </p:nvSpPr>
        <p:spPr>
          <a:xfrm>
            <a:off x="5715469" y="5116358"/>
            <a:ext cx="2605200" cy="369332"/>
          </a:xfrm>
          <a:prstGeom prst="rect">
            <a:avLst/>
          </a:prstGeom>
        </p:spPr>
        <p:txBody>
          <a:bodyPr wrap="none">
            <a:spAutoFit/>
          </a:bodyPr>
          <a:lstStyle/>
          <a:p>
            <a:r>
              <a:rPr lang="zh-CN" altLang="en-US" dirty="0"/>
              <a:t>紊流沿程水头损失系数</a:t>
            </a:r>
            <a:r>
              <a:rPr lang="el-GR" altLang="zh-CN" dirty="0"/>
              <a:t>λ</a:t>
            </a:r>
            <a:endParaRPr lang="en-US" dirty="0"/>
          </a:p>
        </p:txBody>
      </p:sp>
      <p:sp>
        <p:nvSpPr>
          <p:cNvPr id="26" name="下箭头 25"/>
          <p:cNvSpPr/>
          <p:nvPr/>
        </p:nvSpPr>
        <p:spPr>
          <a:xfrm>
            <a:off x="6672515" y="3790344"/>
            <a:ext cx="264210" cy="11650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文本框 26"/>
          <p:cNvSpPr txBox="1"/>
          <p:nvPr/>
        </p:nvSpPr>
        <p:spPr>
          <a:xfrm>
            <a:off x="7018069" y="4021899"/>
            <a:ext cx="1622485" cy="646331"/>
          </a:xfrm>
          <a:prstGeom prst="rect">
            <a:avLst/>
          </a:prstGeom>
          <a:noFill/>
        </p:spPr>
        <p:txBody>
          <a:bodyPr wrap="square" rtlCol="0">
            <a:spAutoFit/>
          </a:bodyPr>
          <a:lstStyle/>
          <a:p>
            <a:r>
              <a:rPr lang="zh-CN" altLang="en-US" dirty="0"/>
              <a:t>尼古拉兹试验</a:t>
            </a:r>
            <a:endParaRPr lang="en-US" altLang="zh-CN" dirty="0"/>
          </a:p>
          <a:p>
            <a:r>
              <a:rPr lang="zh-CN" altLang="en-US" dirty="0"/>
              <a:t>穆迪试验</a:t>
            </a:r>
            <a:endParaRPr lang="en-US" dirty="0"/>
          </a:p>
        </p:txBody>
      </p:sp>
      <p:sp>
        <p:nvSpPr>
          <p:cNvPr id="28" name="右箭头 27"/>
          <p:cNvSpPr/>
          <p:nvPr/>
        </p:nvSpPr>
        <p:spPr>
          <a:xfrm rot="20337049">
            <a:off x="3876485" y="5567846"/>
            <a:ext cx="1405468" cy="341308"/>
          </a:xfrm>
          <a:prstGeom prst="rightArrow">
            <a:avLst/>
          </a:prstGeom>
          <a:ln w="38100">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8"/>
          <p:cNvSpPr txBox="1"/>
          <p:nvPr/>
        </p:nvSpPr>
        <p:spPr>
          <a:xfrm>
            <a:off x="3897713" y="5240069"/>
            <a:ext cx="1029891" cy="369332"/>
          </a:xfrm>
          <a:prstGeom prst="rect">
            <a:avLst/>
          </a:prstGeom>
          <a:noFill/>
        </p:spPr>
        <p:txBody>
          <a:bodyPr wrap="square" rtlCol="0">
            <a:spAutoFit/>
          </a:bodyPr>
          <a:lstStyle/>
          <a:p>
            <a:r>
              <a:rPr lang="zh-CN" altLang="en-US" dirty="0"/>
              <a:t>粘性层</a:t>
            </a:r>
            <a:endParaRPr lang="en-US" dirty="0"/>
          </a:p>
        </p:txBody>
      </p:sp>
      <p:sp>
        <p:nvSpPr>
          <p:cNvPr id="30" name="圆角矩形 29"/>
          <p:cNvSpPr/>
          <p:nvPr/>
        </p:nvSpPr>
        <p:spPr>
          <a:xfrm>
            <a:off x="5283273" y="5740695"/>
            <a:ext cx="3306905" cy="665240"/>
          </a:xfrm>
          <a:prstGeom prst="roundRect">
            <a:avLst/>
          </a:prstGeom>
          <a:ln w="38100">
            <a:solidFill>
              <a:srgbClr val="C5482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矩形 30"/>
          <p:cNvSpPr/>
          <p:nvPr/>
        </p:nvSpPr>
        <p:spPr>
          <a:xfrm>
            <a:off x="5715469" y="5889910"/>
            <a:ext cx="2723823" cy="369332"/>
          </a:xfrm>
          <a:prstGeom prst="rect">
            <a:avLst/>
          </a:prstGeom>
        </p:spPr>
        <p:txBody>
          <a:bodyPr wrap="none">
            <a:spAutoFit/>
          </a:bodyPr>
          <a:lstStyle/>
          <a:p>
            <a:r>
              <a:rPr lang="zh-CN" altLang="en-US" dirty="0"/>
              <a:t>谢才公式、局部水头损失</a:t>
            </a:r>
            <a:endParaRPr lang="en-US" dirty="0"/>
          </a:p>
        </p:txBody>
      </p:sp>
      <p:sp>
        <p:nvSpPr>
          <p:cNvPr id="32" name="矩形 31"/>
          <p:cNvSpPr/>
          <p:nvPr/>
        </p:nvSpPr>
        <p:spPr>
          <a:xfrm>
            <a:off x="3799199" y="3551517"/>
            <a:ext cx="1569660" cy="369332"/>
          </a:xfrm>
          <a:prstGeom prst="rect">
            <a:avLst/>
          </a:prstGeom>
        </p:spPr>
        <p:txBody>
          <a:bodyPr wrap="none">
            <a:spAutoFit/>
          </a:bodyPr>
          <a:lstStyle/>
          <a:p>
            <a:r>
              <a:rPr lang="zh-CN" altLang="en-US" dirty="0"/>
              <a:t>层流流速分布</a:t>
            </a:r>
            <a:endParaRPr lang="en-US" dirty="0"/>
          </a:p>
        </p:txBody>
      </p:sp>
    </p:spTree>
    <p:extLst>
      <p:ext uri="{BB962C8B-B14F-4D97-AF65-F5344CB8AC3E}">
        <p14:creationId xmlns:p14="http://schemas.microsoft.com/office/powerpoint/2010/main" val="23175821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sp>
        <p:nvSpPr>
          <p:cNvPr id="2" name="文本框 1"/>
          <p:cNvSpPr txBox="1"/>
          <p:nvPr/>
        </p:nvSpPr>
        <p:spPr>
          <a:xfrm>
            <a:off x="437320" y="1164512"/>
            <a:ext cx="7225749" cy="590931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水头损失分为沿程水头损失和局部水头损失；</a:t>
            </a:r>
            <a:endParaRPr lang="en-US" altLang="zh-CN" sz="2000" dirty="0"/>
          </a:p>
          <a:p>
            <a:pPr marL="285750" indent="-285750">
              <a:buFont typeface="Arial" panose="020B0604020202020204" pitchFamily="34" charset="0"/>
              <a:buChar char="•"/>
            </a:pPr>
            <a:r>
              <a:rPr lang="zh-CN" altLang="en-US" sz="2000" dirty="0"/>
              <a:t>液体流动状态可分为层流和紊流；</a:t>
            </a:r>
            <a:endParaRPr lang="en-US" altLang="zh-CN" sz="2000" dirty="0"/>
          </a:p>
          <a:p>
            <a:pPr marL="285750" indent="-285750">
              <a:buFont typeface="Arial" panose="020B0604020202020204" pitchFamily="34" charset="0"/>
              <a:buChar char="•"/>
            </a:pPr>
            <a:r>
              <a:rPr lang="zh-CN" altLang="en-US" sz="2000" dirty="0"/>
              <a:t>雷诺实验测量临界流速，层流到紊流为上临界流速，紊流到层流为下临界流速，其中下临界流速雷诺数较为稳定。</a:t>
            </a:r>
            <a:endParaRPr lang="en-US" altLang="zh-CN" sz="2000" dirty="0"/>
          </a:p>
          <a:p>
            <a:pPr marL="285750" indent="-285750">
              <a:buFont typeface="Arial" panose="020B0604020202020204" pitchFamily="34" charset="0"/>
              <a:buChar char="•"/>
            </a:pPr>
            <a:r>
              <a:rPr lang="zh-CN" altLang="en-US" sz="2000" dirty="0"/>
              <a:t>雷诺数为无量纲数；</a:t>
            </a:r>
            <a:endParaRPr lang="en-US" altLang="zh-CN" sz="2000" dirty="0"/>
          </a:p>
          <a:p>
            <a:pPr marL="285750" indent="-285750">
              <a:buFont typeface="Arial" panose="020B0604020202020204" pitchFamily="34" charset="0"/>
              <a:buChar char="•"/>
            </a:pPr>
            <a:r>
              <a:rPr lang="zh-CN" altLang="en-US" sz="2000" dirty="0"/>
              <a:t>非圆管用水力半径</a:t>
            </a:r>
            <a:r>
              <a:rPr lang="en-US" altLang="zh-CN" sz="2000" dirty="0"/>
              <a:t>R</a:t>
            </a:r>
            <a:r>
              <a:rPr lang="zh-CN" altLang="en-US" sz="2000" dirty="0"/>
              <a:t>计算雷诺数；</a:t>
            </a:r>
            <a:endParaRPr lang="en-US" altLang="zh-CN" sz="2000" dirty="0"/>
          </a:p>
          <a:p>
            <a:pPr marL="285750" indent="-285750">
              <a:buFont typeface="Arial" panose="020B0604020202020204" pitchFamily="34" charset="0"/>
              <a:buChar char="•"/>
            </a:pPr>
            <a:r>
              <a:rPr lang="zh-CN" altLang="en-US" sz="2000" dirty="0"/>
              <a:t>层流流速分布呈抛物线分布，受粘性力作用；</a:t>
            </a:r>
            <a:endParaRPr lang="en-US" altLang="zh-CN" sz="2000" dirty="0"/>
          </a:p>
          <a:p>
            <a:pPr marL="285750" indent="-285750">
              <a:buFont typeface="Arial" panose="020B0604020202020204" pitchFamily="34" charset="0"/>
              <a:buChar char="•"/>
            </a:pPr>
            <a:r>
              <a:rPr lang="zh-CN" altLang="en-US" sz="2000" dirty="0"/>
              <a:t>液体流动时，靠近壁面处流速最小，远离壁面处流速大；</a:t>
            </a:r>
            <a:endParaRPr lang="en-US" altLang="zh-CN" sz="2000" dirty="0"/>
          </a:p>
          <a:p>
            <a:pPr marL="285750" indent="-285750">
              <a:buFont typeface="Arial" panose="020B0604020202020204" pitchFamily="34" charset="0"/>
              <a:buChar char="•"/>
            </a:pPr>
            <a:r>
              <a:rPr lang="zh-CN" altLang="en-US" sz="2000" dirty="0"/>
              <a:t>紊流切应力包括粘性切应力和雷诺应力，雷诺切应力由液体相互入侵导致；</a:t>
            </a:r>
            <a:endParaRPr lang="en-US" altLang="zh-CN" sz="2000" dirty="0"/>
          </a:p>
          <a:p>
            <a:pPr marL="285750" indent="-285750">
              <a:buFont typeface="Arial" panose="020B0604020202020204" pitchFamily="34" charset="0"/>
              <a:buChar char="•"/>
            </a:pPr>
            <a:r>
              <a:rPr lang="zh-CN" altLang="en-US" sz="2000" dirty="0"/>
              <a:t>液体流动分为粘性底层、过渡区和紊流核心区；</a:t>
            </a:r>
            <a:endParaRPr lang="en-US" altLang="zh-CN" sz="2000" dirty="0"/>
          </a:p>
          <a:p>
            <a:pPr marL="285750" indent="-285750">
              <a:buFont typeface="Arial" panose="020B0604020202020204" pitchFamily="34" charset="0"/>
              <a:buChar char="•"/>
            </a:pPr>
            <a:r>
              <a:rPr lang="zh-CN" altLang="en-US" sz="2000" dirty="0"/>
              <a:t>紊流的流速分布有对数分布和指数分布；</a:t>
            </a:r>
            <a:endParaRPr lang="en-US" altLang="zh-CN" sz="2000" dirty="0"/>
          </a:p>
          <a:p>
            <a:pPr marL="285750" indent="-285750">
              <a:buFont typeface="Arial" panose="020B0604020202020204" pitchFamily="34" charset="0"/>
              <a:buChar char="•"/>
            </a:pPr>
            <a:r>
              <a:rPr lang="zh-CN" altLang="en-US" sz="2000" dirty="0"/>
              <a:t>均匀流沿程水头损失计算公式；</a:t>
            </a: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endParaRPr lang="en-US" altLang="zh-CN" sz="2000" dirty="0"/>
          </a:p>
          <a:p>
            <a:endParaRPr lang="en-US" sz="2000" dirty="0"/>
          </a:p>
        </p:txBody>
      </p:sp>
      <p:pic>
        <p:nvPicPr>
          <p:cNvPr id="8" name="图片 7"/>
          <p:cNvPicPr>
            <a:picLocks noChangeAspect="1"/>
          </p:cNvPicPr>
          <p:nvPr/>
        </p:nvPicPr>
        <p:blipFill>
          <a:blip r:embed="rId2"/>
          <a:stretch>
            <a:fillRect/>
          </a:stretch>
        </p:blipFill>
        <p:spPr>
          <a:xfrm>
            <a:off x="2674823" y="5342835"/>
            <a:ext cx="2447925" cy="1038225"/>
          </a:xfrm>
          <a:prstGeom prst="rect">
            <a:avLst/>
          </a:prstGeom>
          <a:ln w="38100">
            <a:solidFill>
              <a:srgbClr val="C5482F"/>
            </a:solidFill>
          </a:ln>
        </p:spPr>
      </p:pic>
    </p:spTree>
    <p:extLst>
      <p:ext uri="{BB962C8B-B14F-4D97-AF65-F5344CB8AC3E}">
        <p14:creationId xmlns:p14="http://schemas.microsoft.com/office/powerpoint/2010/main" val="2132378151"/>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pic>
        <p:nvPicPr>
          <p:cNvPr id="7" name="图片 6"/>
          <p:cNvPicPr>
            <a:picLocks noChangeAspect="1"/>
          </p:cNvPicPr>
          <p:nvPr/>
        </p:nvPicPr>
        <p:blipFill>
          <a:blip r:embed="rId2"/>
          <a:stretch>
            <a:fillRect/>
          </a:stretch>
        </p:blipFill>
        <p:spPr>
          <a:xfrm>
            <a:off x="3301460" y="2988271"/>
            <a:ext cx="5736152" cy="3382710"/>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159027" y="1303659"/>
                <a:ext cx="3142433" cy="3571299"/>
              </a:xfrm>
              <a:prstGeom prst="rect">
                <a:avLst/>
              </a:prstGeom>
              <a:noFill/>
              <a:ln>
                <a:solidFill>
                  <a:schemeClr val="accent1"/>
                </a:solidFill>
              </a:ln>
            </p:spPr>
            <p:txBody>
              <a:bodyPr wrap="square" rtlCol="0">
                <a:spAutoFit/>
              </a:bodyPr>
              <a:lstStyle/>
              <a:p>
                <a:r>
                  <a:rPr lang="en-US" sz="2400" dirty="0"/>
                  <a:t>1. </a:t>
                </a:r>
                <a:r>
                  <a:rPr lang="zh-CN" altLang="en-US" sz="2400" dirty="0"/>
                  <a:t>层流区   </a:t>
                </a:r>
                <a14:m>
                  <m:oMath xmlns:m="http://schemas.openxmlformats.org/officeDocument/2006/math">
                    <m:r>
                      <a:rPr lang="en-US" altLang="zh-CN" sz="2400" b="0" i="1" smtClean="0">
                        <a:latin typeface="Cambria Math" panose="02040503050406030204" pitchFamily="18" charset="0"/>
                      </a:rPr>
                      <m:t>𝑙𝑔𝑅𝑒</m:t>
                    </m:r>
                    <m:r>
                      <a:rPr lang="en-US" altLang="zh-CN" sz="2400" b="0" i="1" smtClean="0">
                        <a:latin typeface="Cambria Math" panose="02040503050406030204" pitchFamily="18" charset="0"/>
                      </a:rPr>
                      <m:t>&lt;3.36</m:t>
                    </m:r>
                  </m:oMath>
                </a14:m>
                <a:r>
                  <a:rPr lang="en-US" altLang="zh-CN" sz="2400" b="0" dirty="0"/>
                  <a:t>, </a:t>
                </a:r>
                <a14:m>
                  <m:oMath xmlns:m="http://schemas.openxmlformats.org/officeDocument/2006/math">
                    <m:r>
                      <a:rPr lang="zh-CN" altLang="en-US" sz="2400" b="0" i="1" smtClean="0">
                        <a:latin typeface="Cambria Math" panose="02040503050406030204" pitchFamily="18" charset="0"/>
                      </a:rPr>
                      <m:t>𝜆</m:t>
                    </m:r>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64</m:t>
                        </m:r>
                      </m:num>
                      <m:den>
                        <m:r>
                          <a:rPr lang="en-US" altLang="zh-CN" sz="2400" b="0" i="1" smtClean="0">
                            <a:latin typeface="Cambria Math" panose="02040503050406030204" pitchFamily="18" charset="0"/>
                          </a:rPr>
                          <m:t>𝑅𝑒</m:t>
                        </m:r>
                      </m:den>
                    </m:f>
                  </m:oMath>
                </a14:m>
                <a:endParaRPr lang="en-US" altLang="zh-CN" sz="2400" b="0" dirty="0"/>
              </a:p>
              <a:p>
                <a:r>
                  <a:rPr lang="en-US" altLang="zh-CN" sz="2400" b="0" dirty="0"/>
                  <a:t>2. </a:t>
                </a:r>
                <a:r>
                  <a:rPr lang="zh-CN" altLang="en-US" sz="2400" b="0" dirty="0"/>
                  <a:t>过渡区</a:t>
                </a:r>
                <a:r>
                  <a:rPr lang="zh-CN" altLang="en-US" sz="2400" dirty="0"/>
                  <a:t>   </a:t>
                </a:r>
                <a14:m>
                  <m:oMath xmlns:m="http://schemas.openxmlformats.org/officeDocument/2006/math">
                    <m:r>
                      <a:rPr lang="en-US" altLang="zh-CN" sz="2400" b="0" i="0" dirty="0" smtClean="0">
                        <a:latin typeface="Cambria Math" panose="02040503050406030204" pitchFamily="18" charset="0"/>
                      </a:rPr>
                      <m:t>3.3</m:t>
                    </m:r>
                    <m:r>
                      <a:rPr lang="en-US" altLang="zh-CN" sz="2400" b="0" i="1" dirty="0" smtClean="0">
                        <a:latin typeface="Cambria Math" panose="02040503050406030204" pitchFamily="18" charset="0"/>
                      </a:rPr>
                      <m:t>6</m:t>
                    </m:r>
                    <m:r>
                      <a:rPr lang="en-US" altLang="zh-CN" sz="2400" i="1" dirty="0" smtClean="0">
                        <a:latin typeface="Cambria Math" panose="02040503050406030204" pitchFamily="18" charset="0"/>
                      </a:rPr>
                      <m:t>&lt;</m:t>
                    </m:r>
                    <m:r>
                      <a:rPr lang="en-US" altLang="zh-CN" sz="2400" i="1">
                        <a:latin typeface="Cambria Math" panose="02040503050406030204" pitchFamily="18" charset="0"/>
                      </a:rPr>
                      <m:t>𝑙𝑔𝑅𝑒</m:t>
                    </m:r>
                    <m:r>
                      <a:rPr lang="en-US" altLang="zh-CN" sz="2400" i="1">
                        <a:latin typeface="Cambria Math" panose="02040503050406030204" pitchFamily="18" charset="0"/>
                      </a:rPr>
                      <m:t>&lt;3.6</m:t>
                    </m:r>
                  </m:oMath>
                </a14:m>
                <a:r>
                  <a:rPr lang="zh-CN" altLang="en-US" sz="2400" b="0" dirty="0"/>
                  <a:t>，无明显规律</a:t>
                </a:r>
                <a:endParaRPr lang="en-US" altLang="zh-CN" sz="2400" b="0" dirty="0"/>
              </a:p>
              <a:p>
                <a:r>
                  <a:rPr lang="en-US" altLang="zh-CN" sz="2400" dirty="0"/>
                  <a:t>3. </a:t>
                </a:r>
                <a:r>
                  <a:rPr lang="zh-CN" altLang="en-US" sz="2400" dirty="0"/>
                  <a:t>紊流区  </a:t>
                </a:r>
                <a14:m>
                  <m:oMath xmlns:m="http://schemas.openxmlformats.org/officeDocument/2006/math">
                    <m:r>
                      <a:rPr lang="en-US" altLang="zh-CN" sz="2400" i="1">
                        <a:latin typeface="Cambria Math" panose="02040503050406030204" pitchFamily="18" charset="0"/>
                      </a:rPr>
                      <m:t>𝑙𝑔𝑅𝑒</m:t>
                    </m:r>
                    <m:r>
                      <a:rPr lang="en-US" altLang="zh-CN" sz="2400" b="0" i="1" smtClean="0">
                        <a:latin typeface="Cambria Math" panose="02040503050406030204" pitchFamily="18" charset="0"/>
                      </a:rPr>
                      <m:t>&gt;</m:t>
                    </m:r>
                    <m:r>
                      <a:rPr lang="en-US" altLang="zh-CN" sz="2400" i="1">
                        <a:latin typeface="Cambria Math" panose="02040503050406030204" pitchFamily="18" charset="0"/>
                      </a:rPr>
                      <m:t>3.6</m:t>
                    </m:r>
                  </m:oMath>
                </a14:m>
                <a:endParaRPr lang="en-US" altLang="zh-CN" sz="2400" dirty="0"/>
              </a:p>
              <a:p>
                <a:endParaRPr lang="en-US" altLang="zh-CN" sz="2400" dirty="0"/>
              </a:p>
              <a:p>
                <a:r>
                  <a:rPr lang="zh-CN" altLang="en-US" sz="2400" dirty="0"/>
                  <a:t>额外分为</a:t>
                </a:r>
                <a:r>
                  <a:rPr lang="en-US" altLang="zh-CN" sz="2400" dirty="0"/>
                  <a:t>3</a:t>
                </a:r>
                <a:r>
                  <a:rPr lang="zh-CN" altLang="en-US" sz="2400" dirty="0"/>
                  <a:t>区：</a:t>
                </a:r>
                <a:endParaRPr lang="en-US" altLang="zh-CN" sz="2400" b="0" dirty="0"/>
              </a:p>
              <a:p>
                <a:endParaRPr 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59027" y="1303659"/>
                <a:ext cx="3142433" cy="3571299"/>
              </a:xfrm>
              <a:prstGeom prst="rect">
                <a:avLst/>
              </a:prstGeom>
              <a:blipFill>
                <a:blip r:embed="rId3"/>
                <a:stretch>
                  <a:fillRect l="-2703" t="-1701" r="-2703"/>
                </a:stretch>
              </a:blipFill>
              <a:ln>
                <a:solidFill>
                  <a:schemeClr val="accent1"/>
                </a:solidFill>
              </a:ln>
            </p:spPr>
            <p:txBody>
              <a:bodyPr/>
              <a:lstStyle/>
              <a:p>
                <a:r>
                  <a:rPr lang="en-US">
                    <a:noFill/>
                  </a:rPr>
                  <a:t> </a:t>
                </a:r>
              </a:p>
            </p:txBody>
          </p:sp>
        </mc:Fallback>
      </mc:AlternateContent>
      <p:sp>
        <p:nvSpPr>
          <p:cNvPr id="10" name="文本框 9"/>
          <p:cNvSpPr txBox="1"/>
          <p:nvPr/>
        </p:nvSpPr>
        <p:spPr>
          <a:xfrm>
            <a:off x="3327581" y="1304241"/>
            <a:ext cx="5710031" cy="1569660"/>
          </a:xfrm>
          <a:prstGeom prst="rect">
            <a:avLst/>
          </a:prstGeom>
          <a:noFill/>
          <a:ln>
            <a:solidFill>
              <a:schemeClr val="accent1"/>
            </a:solidFill>
          </a:ln>
        </p:spPr>
        <p:txBody>
          <a:bodyPr wrap="square" rtlCol="0">
            <a:spAutoFit/>
          </a:bodyPr>
          <a:lstStyle/>
          <a:p>
            <a:r>
              <a:rPr lang="zh-CN" altLang="en-US" sz="2400" dirty="0"/>
              <a:t>紊流区：</a:t>
            </a:r>
            <a:endParaRPr lang="en-US" altLang="zh-CN" sz="2400" dirty="0"/>
          </a:p>
          <a:p>
            <a:r>
              <a:rPr lang="en-US" sz="2400" dirty="0"/>
              <a:t>1. </a:t>
            </a:r>
            <a:r>
              <a:rPr lang="zh-CN" altLang="en-US" sz="2400" dirty="0"/>
              <a:t>紊流光滑区：不同粗糙度曲线重合</a:t>
            </a:r>
            <a:endParaRPr lang="en-US" altLang="zh-CN" sz="2400" dirty="0"/>
          </a:p>
          <a:p>
            <a:r>
              <a:rPr lang="en-US" sz="2400" dirty="0"/>
              <a:t>2. </a:t>
            </a:r>
            <a:r>
              <a:rPr lang="zh-CN" altLang="en-US" sz="2400" dirty="0"/>
              <a:t>紊流过渡粗糙区：</a:t>
            </a:r>
            <a:r>
              <a:rPr lang="en-US" altLang="zh-CN" sz="2400" dirty="0"/>
              <a:t>Re</a:t>
            </a:r>
            <a:r>
              <a:rPr lang="zh-CN" altLang="en-US" sz="2400" dirty="0"/>
              <a:t>与粗糙度混合作用</a:t>
            </a:r>
            <a:endParaRPr lang="en-US" altLang="zh-CN" sz="2400" dirty="0"/>
          </a:p>
          <a:p>
            <a:r>
              <a:rPr lang="en-US" sz="2400" dirty="0"/>
              <a:t>3. </a:t>
            </a:r>
            <a:r>
              <a:rPr lang="zh-CN" altLang="en-US" sz="2400" dirty="0"/>
              <a:t>紊流粗糙区：</a:t>
            </a:r>
            <a:r>
              <a:rPr lang="el-GR" altLang="zh-CN" sz="2400" dirty="0"/>
              <a:t>λ</a:t>
            </a:r>
            <a:r>
              <a:rPr lang="zh-CN" altLang="en-US" sz="2400" dirty="0"/>
              <a:t>仅与粗糙度有关</a:t>
            </a:r>
            <a:endParaRPr lang="en-US" sz="2400" dirty="0"/>
          </a:p>
        </p:txBody>
      </p:sp>
    </p:spTree>
    <p:extLst>
      <p:ext uri="{BB962C8B-B14F-4D97-AF65-F5344CB8AC3E}">
        <p14:creationId xmlns:p14="http://schemas.microsoft.com/office/powerpoint/2010/main" val="248416529"/>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pic>
        <p:nvPicPr>
          <p:cNvPr id="5" name="图片 4"/>
          <p:cNvPicPr>
            <a:picLocks noChangeAspect="1"/>
          </p:cNvPicPr>
          <p:nvPr/>
        </p:nvPicPr>
        <p:blipFill>
          <a:blip r:embed="rId2">
            <a:clrChange>
              <a:clrFrom>
                <a:srgbClr val="FEFEFE"/>
              </a:clrFrom>
              <a:clrTo>
                <a:srgbClr val="FEFEFE">
                  <a:alpha val="0"/>
                </a:srgbClr>
              </a:clrTo>
            </a:clrChange>
          </a:blip>
          <a:stretch>
            <a:fillRect/>
          </a:stretch>
        </p:blipFill>
        <p:spPr>
          <a:xfrm>
            <a:off x="1453390" y="2236922"/>
            <a:ext cx="5951263" cy="4199907"/>
          </a:xfrm>
          <a:prstGeom prst="rect">
            <a:avLst/>
          </a:prstGeom>
        </p:spPr>
      </p:pic>
      <p:sp>
        <p:nvSpPr>
          <p:cNvPr id="7" name="文本框 6"/>
          <p:cNvSpPr txBox="1"/>
          <p:nvPr/>
        </p:nvSpPr>
        <p:spPr>
          <a:xfrm>
            <a:off x="437321" y="1287930"/>
            <a:ext cx="5655366" cy="830997"/>
          </a:xfrm>
          <a:prstGeom prst="rect">
            <a:avLst/>
          </a:prstGeom>
          <a:noFill/>
        </p:spPr>
        <p:txBody>
          <a:bodyPr wrap="square" rtlCol="0">
            <a:spAutoFit/>
          </a:bodyPr>
          <a:lstStyle/>
          <a:p>
            <a:r>
              <a:rPr lang="zh-CN" altLang="en-US" sz="2400" dirty="0"/>
              <a:t>穆迪采用实用管道研究水头损失</a:t>
            </a:r>
            <a:endParaRPr lang="en-US" altLang="zh-CN" sz="2400" dirty="0"/>
          </a:p>
          <a:p>
            <a:r>
              <a:rPr lang="zh-CN" altLang="en-US" sz="2400" dirty="0"/>
              <a:t>采用实用管道的相当粗糙度</a:t>
            </a:r>
            <a:r>
              <a:rPr lang="en-US" altLang="zh-CN" sz="2400" dirty="0" err="1"/>
              <a:t>k</a:t>
            </a:r>
            <a:r>
              <a:rPr lang="en-US" altLang="zh-CN" sz="2400" baseline="-25000" dirty="0" err="1"/>
              <a:t>s</a:t>
            </a:r>
            <a:endParaRPr lang="en-US" sz="2400" baseline="-25000" dirty="0"/>
          </a:p>
        </p:txBody>
      </p:sp>
    </p:spTree>
    <p:extLst>
      <p:ext uri="{BB962C8B-B14F-4D97-AF65-F5344CB8AC3E}">
        <p14:creationId xmlns:p14="http://schemas.microsoft.com/office/powerpoint/2010/main" val="2575404612"/>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sp>
        <p:nvSpPr>
          <p:cNvPr id="5" name="文本框 4"/>
          <p:cNvSpPr txBox="1"/>
          <p:nvPr/>
        </p:nvSpPr>
        <p:spPr>
          <a:xfrm>
            <a:off x="437321" y="1289785"/>
            <a:ext cx="4981702" cy="461665"/>
          </a:xfrm>
          <a:prstGeom prst="rect">
            <a:avLst/>
          </a:prstGeom>
          <a:noFill/>
        </p:spPr>
        <p:txBody>
          <a:bodyPr wrap="square" rtlCol="0">
            <a:spAutoFit/>
          </a:bodyPr>
          <a:lstStyle/>
          <a:p>
            <a:r>
              <a:rPr lang="en-US" altLang="zh-CN" sz="2400" dirty="0"/>
              <a:t>1768</a:t>
            </a:r>
            <a:r>
              <a:rPr lang="zh-CN" altLang="en-US" sz="2400" dirty="0"/>
              <a:t>年法国谢才提出：</a:t>
            </a:r>
            <a:endParaRPr lang="en-US" sz="2400" dirty="0"/>
          </a:p>
        </p:txBody>
      </p:sp>
      <p:graphicFrame>
        <p:nvGraphicFramePr>
          <p:cNvPr id="9" name="Object 4"/>
          <p:cNvGraphicFramePr>
            <a:graphicFrameLocks noGrp="1" noChangeAspect="1"/>
          </p:cNvGraphicFramePr>
          <p:nvPr>
            <p:ph sz="quarter" idx="4294967295"/>
            <p:extLst>
              <p:ext uri="{D42A27DB-BD31-4B8C-83A1-F6EECF244321}">
                <p14:modId xmlns:p14="http://schemas.microsoft.com/office/powerpoint/2010/main" val="947349298"/>
              </p:ext>
            </p:extLst>
          </p:nvPr>
        </p:nvGraphicFramePr>
        <p:xfrm>
          <a:off x="1276349" y="1825134"/>
          <a:ext cx="2952750" cy="647700"/>
        </p:xfrm>
        <a:graphic>
          <a:graphicData uri="http://schemas.openxmlformats.org/presentationml/2006/ole">
            <mc:AlternateContent xmlns:mc="http://schemas.openxmlformats.org/markup-compatibility/2006">
              <mc:Choice xmlns:v="urn:schemas-microsoft-com:vml" Requires="v">
                <p:oleObj spid="_x0000_s214074" name="公式" r:id="rId3" imgW="685800" imgH="228600" progId="Equation.3">
                  <p:embed/>
                </p:oleObj>
              </mc:Choice>
              <mc:Fallback>
                <p:oleObj name="公式" r:id="rId3" imgW="685800" imgH="228600" progId="Equation.3">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49" y="1825134"/>
                        <a:ext cx="29527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图片 9"/>
          <p:cNvPicPr>
            <a:picLocks noChangeAspect="1"/>
          </p:cNvPicPr>
          <p:nvPr/>
        </p:nvPicPr>
        <p:blipFill>
          <a:blip r:embed="rId5"/>
          <a:stretch>
            <a:fillRect/>
          </a:stretch>
        </p:blipFill>
        <p:spPr>
          <a:xfrm>
            <a:off x="1276349" y="2676391"/>
            <a:ext cx="3571875" cy="619125"/>
          </a:xfrm>
          <a:prstGeom prst="rect">
            <a:avLst/>
          </a:prstGeom>
        </p:spPr>
      </p:pic>
      <p:pic>
        <p:nvPicPr>
          <p:cNvPr id="11" name="图片 10"/>
          <p:cNvPicPr>
            <a:picLocks noChangeAspect="1"/>
          </p:cNvPicPr>
          <p:nvPr/>
        </p:nvPicPr>
        <p:blipFill>
          <a:blip r:embed="rId6"/>
          <a:stretch>
            <a:fillRect/>
          </a:stretch>
        </p:blipFill>
        <p:spPr>
          <a:xfrm>
            <a:off x="1276349" y="3302660"/>
            <a:ext cx="2390775" cy="885825"/>
          </a:xfrm>
          <a:prstGeom prst="rect">
            <a:avLst/>
          </a:prstGeom>
        </p:spPr>
      </p:pic>
      <p:sp>
        <p:nvSpPr>
          <p:cNvPr id="12" name="矩形 11"/>
          <p:cNvSpPr/>
          <p:nvPr/>
        </p:nvSpPr>
        <p:spPr>
          <a:xfrm>
            <a:off x="5223222" y="2385788"/>
            <a:ext cx="4572000" cy="1200329"/>
          </a:xfrm>
          <a:prstGeom prst="rect">
            <a:avLst/>
          </a:prstGeom>
        </p:spPr>
        <p:txBody>
          <a:bodyPr>
            <a:spAutoFit/>
          </a:bodyPr>
          <a:lstStyle/>
          <a:p>
            <a:pPr>
              <a:buFont typeface="Wingdings" panose="05000000000000000000" pitchFamily="2" charset="2"/>
              <a:buNone/>
            </a:pPr>
            <a:r>
              <a:rPr lang="zh-CN" altLang="en-US" sz="2400" dirty="0">
                <a:latin typeface="楷体_GB2312" pitchFamily="49" charset="-122"/>
                <a:ea typeface="楷体_GB2312" pitchFamily="49" charset="-122"/>
              </a:rPr>
              <a:t>Ｃ</a:t>
            </a:r>
            <a:r>
              <a:rPr lang="en-US" altLang="zh-CN" sz="2400" dirty="0">
                <a:ea typeface="楷体_GB2312" pitchFamily="49" charset="-122"/>
              </a:rPr>
              <a:t>——</a:t>
            </a:r>
            <a:r>
              <a:rPr lang="zh-CN" altLang="en-US" sz="2400" dirty="0">
                <a:latin typeface="楷体_GB2312" pitchFamily="49" charset="-122"/>
                <a:ea typeface="楷体_GB2312" pitchFamily="49" charset="-122"/>
              </a:rPr>
              <a:t>谢才系数；</a:t>
            </a:r>
          </a:p>
          <a:p>
            <a:pPr>
              <a:buFont typeface="Wingdings" panose="05000000000000000000" pitchFamily="2" charset="2"/>
              <a:buNone/>
            </a:pPr>
            <a:r>
              <a:rPr lang="zh-CN" altLang="en-US" sz="2400" dirty="0">
                <a:latin typeface="楷体_GB2312" pitchFamily="49" charset="-122"/>
                <a:ea typeface="楷体_GB2312" pitchFamily="49" charset="-122"/>
              </a:rPr>
              <a:t>Ｒ</a:t>
            </a:r>
            <a:r>
              <a:rPr lang="en-US" altLang="zh-CN" sz="2400" dirty="0">
                <a:ea typeface="楷体_GB2312" pitchFamily="49" charset="-122"/>
              </a:rPr>
              <a:t>——</a:t>
            </a:r>
            <a:r>
              <a:rPr lang="zh-CN" altLang="en-US" sz="2400" dirty="0">
                <a:latin typeface="楷体_GB2312" pitchFamily="49" charset="-122"/>
                <a:ea typeface="楷体_GB2312" pitchFamily="49" charset="-122"/>
              </a:rPr>
              <a:t>水力半径；</a:t>
            </a:r>
          </a:p>
          <a:p>
            <a:pPr>
              <a:buFont typeface="Wingdings" panose="05000000000000000000" pitchFamily="2" charset="2"/>
              <a:buNone/>
            </a:pPr>
            <a:r>
              <a:rPr lang="zh-CN" altLang="en-US" sz="2400" dirty="0">
                <a:latin typeface="楷体_GB2312" pitchFamily="49" charset="-122"/>
                <a:ea typeface="楷体_GB2312" pitchFamily="49" charset="-122"/>
              </a:rPr>
              <a:t>Ｊ</a:t>
            </a:r>
            <a:r>
              <a:rPr lang="en-US" altLang="zh-CN" sz="2400" dirty="0">
                <a:ea typeface="楷体_GB2312" pitchFamily="49" charset="-122"/>
              </a:rPr>
              <a:t>——</a:t>
            </a:r>
            <a:r>
              <a:rPr lang="zh-CN" altLang="en-US" sz="2400" dirty="0">
                <a:latin typeface="楷体_GB2312" pitchFamily="49" charset="-122"/>
                <a:ea typeface="楷体_GB2312" pitchFamily="49" charset="-122"/>
              </a:rPr>
              <a:t>水力坡度。</a:t>
            </a:r>
          </a:p>
        </p:txBody>
      </p:sp>
      <p:sp>
        <p:nvSpPr>
          <p:cNvPr id="13" name="文本框 12"/>
          <p:cNvSpPr txBox="1"/>
          <p:nvPr/>
        </p:nvSpPr>
        <p:spPr>
          <a:xfrm>
            <a:off x="526773" y="4322999"/>
            <a:ext cx="4880009" cy="461665"/>
          </a:xfrm>
          <a:prstGeom prst="rect">
            <a:avLst/>
          </a:prstGeom>
          <a:noFill/>
        </p:spPr>
        <p:txBody>
          <a:bodyPr wrap="square" rtlCol="0">
            <a:spAutoFit/>
          </a:bodyPr>
          <a:lstStyle/>
          <a:p>
            <a:r>
              <a:rPr lang="zh-CN" altLang="en-US" sz="2400" dirty="0"/>
              <a:t>谢才系数</a:t>
            </a:r>
            <a:r>
              <a:rPr lang="en-US" altLang="zh-CN" sz="2400" dirty="0"/>
              <a:t>C</a:t>
            </a:r>
            <a:r>
              <a:rPr lang="zh-CN" altLang="en-US" sz="2400" dirty="0"/>
              <a:t>的取值一般由试验得到</a:t>
            </a:r>
            <a:endParaRPr lang="en-US" sz="2400" dirty="0"/>
          </a:p>
        </p:txBody>
      </p:sp>
      <p:graphicFrame>
        <p:nvGraphicFramePr>
          <p:cNvPr id="14" name="Object 6"/>
          <p:cNvGraphicFramePr>
            <a:graphicFrameLocks noGrp="1" noChangeAspect="1"/>
          </p:cNvGraphicFramePr>
          <p:nvPr>
            <p:ph sz="quarter" idx="4294967295"/>
            <p:extLst>
              <p:ext uri="{D42A27DB-BD31-4B8C-83A1-F6EECF244321}">
                <p14:modId xmlns:p14="http://schemas.microsoft.com/office/powerpoint/2010/main" val="1067703792"/>
              </p:ext>
            </p:extLst>
          </p:nvPr>
        </p:nvGraphicFramePr>
        <p:xfrm>
          <a:off x="3168097" y="5370042"/>
          <a:ext cx="1943100" cy="1058862"/>
        </p:xfrm>
        <a:graphic>
          <a:graphicData uri="http://schemas.openxmlformats.org/presentationml/2006/ole">
            <mc:AlternateContent xmlns:mc="http://schemas.openxmlformats.org/markup-compatibility/2006">
              <mc:Choice xmlns:v="urn:schemas-microsoft-com:vml" Requires="v">
                <p:oleObj spid="_x0000_s214075" name="公式" r:id="rId7" imgW="660240" imgH="393480" progId="Equation.3">
                  <p:embed/>
                </p:oleObj>
              </mc:Choice>
              <mc:Fallback>
                <p:oleObj name="公式" r:id="rId7" imgW="660240" imgH="393480" progId="Equation.3">
                  <p:embed/>
                  <p:pic>
                    <p:nvPicPr>
                      <p:cNvPr id="7"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097" y="5370042"/>
                        <a:ext cx="1943100" cy="1058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文本框 14"/>
          <p:cNvSpPr txBox="1"/>
          <p:nvPr/>
        </p:nvSpPr>
        <p:spPr>
          <a:xfrm>
            <a:off x="526773" y="4908377"/>
            <a:ext cx="4880009" cy="461665"/>
          </a:xfrm>
          <a:prstGeom prst="rect">
            <a:avLst/>
          </a:prstGeom>
          <a:noFill/>
        </p:spPr>
        <p:txBody>
          <a:bodyPr wrap="square" rtlCol="0">
            <a:spAutoFit/>
          </a:bodyPr>
          <a:lstStyle/>
          <a:p>
            <a:r>
              <a:rPr lang="zh-CN" altLang="en-US" sz="2400" dirty="0"/>
              <a:t>曼宁公式：</a:t>
            </a:r>
            <a:endParaRPr lang="en-US" sz="2400" dirty="0"/>
          </a:p>
        </p:txBody>
      </p:sp>
      <p:sp>
        <p:nvSpPr>
          <p:cNvPr id="16" name="矩形 15"/>
          <p:cNvSpPr/>
          <p:nvPr/>
        </p:nvSpPr>
        <p:spPr>
          <a:xfrm>
            <a:off x="5810490" y="5668640"/>
            <a:ext cx="2646878" cy="461665"/>
          </a:xfrm>
          <a:prstGeom prst="rect">
            <a:avLst/>
          </a:prstGeom>
        </p:spPr>
        <p:txBody>
          <a:bodyPr wrap="none">
            <a:spAutoFit/>
          </a:bodyPr>
          <a:lstStyle/>
          <a:p>
            <a:r>
              <a:rPr lang="zh-CN" altLang="en-US" sz="2400" dirty="0">
                <a:latin typeface="楷体" panose="02010609060101010101" pitchFamily="49" charset="-122"/>
                <a:ea typeface="楷体" panose="02010609060101010101" pitchFamily="49" charset="-122"/>
              </a:rPr>
              <a:t>　</a:t>
            </a:r>
            <a:r>
              <a:rPr lang="zh-CN" altLang="en-US" sz="2400" dirty="0">
                <a:ea typeface="楷体" panose="02010609060101010101" pitchFamily="49" charset="-122"/>
              </a:rPr>
              <a:t>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粗糙率。</a:t>
            </a:r>
            <a:endParaRPr lang="en-US" sz="2400" dirty="0">
              <a:latin typeface="楷体" panose="02010609060101010101" pitchFamily="49" charset="-122"/>
              <a:ea typeface="楷体" panose="02010609060101010101" pitchFamily="49" charset="-122"/>
            </a:endParaRPr>
          </a:p>
        </p:txBody>
      </p:sp>
      <p:cxnSp>
        <p:nvCxnSpPr>
          <p:cNvPr id="17" name="直接连接符 16"/>
          <p:cNvCxnSpPr/>
          <p:nvPr/>
        </p:nvCxnSpPr>
        <p:spPr>
          <a:xfrm flipV="1">
            <a:off x="426858" y="4242434"/>
            <a:ext cx="8369795" cy="962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917075"/>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bg/>
                                          </p:spTgt>
                                        </p:tgtEl>
                                        <p:attrNameLst>
                                          <p:attrName>style.visibility</p:attrName>
                                        </p:attrNameLst>
                                      </p:cBhvr>
                                      <p:to>
                                        <p:strVal val="visible"/>
                                      </p:to>
                                    </p:set>
                                    <p:animEffect transition="in" filter="fade">
                                      <p:cBhvr>
                                        <p:cTn id="12" dur="2000"/>
                                        <p:tgtEl>
                                          <p:spTgt spid="14">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pic>
        <p:nvPicPr>
          <p:cNvPr id="13" name="图片 12"/>
          <p:cNvPicPr>
            <a:picLocks noChangeAspect="1"/>
          </p:cNvPicPr>
          <p:nvPr/>
        </p:nvPicPr>
        <p:blipFill>
          <a:blip r:embed="rId2"/>
          <a:stretch>
            <a:fillRect/>
          </a:stretch>
        </p:blipFill>
        <p:spPr>
          <a:xfrm>
            <a:off x="464305" y="2485744"/>
            <a:ext cx="2390775" cy="885825"/>
          </a:xfrm>
          <a:prstGeom prst="rect">
            <a:avLst/>
          </a:prstGeom>
          <a:ln w="38100">
            <a:solidFill>
              <a:srgbClr val="B93A3A"/>
            </a:solidFill>
          </a:ln>
        </p:spPr>
      </p:pic>
      <p:sp>
        <p:nvSpPr>
          <p:cNvPr id="14" name="文本框 13"/>
          <p:cNvSpPr txBox="1"/>
          <p:nvPr/>
        </p:nvSpPr>
        <p:spPr>
          <a:xfrm>
            <a:off x="437321" y="1504965"/>
            <a:ext cx="3085525" cy="830997"/>
          </a:xfrm>
          <a:prstGeom prst="rect">
            <a:avLst/>
          </a:prstGeom>
          <a:noFill/>
        </p:spPr>
        <p:txBody>
          <a:bodyPr wrap="square" rtlCol="0">
            <a:spAutoFit/>
          </a:bodyPr>
          <a:lstStyle/>
          <a:p>
            <a:r>
              <a:rPr lang="zh-CN" altLang="en-US" sz="2400" dirty="0"/>
              <a:t>谢才公式：</a:t>
            </a:r>
            <a:endParaRPr lang="en-US" altLang="zh-CN" sz="2400" dirty="0"/>
          </a:p>
          <a:p>
            <a:r>
              <a:rPr lang="zh-CN" altLang="en-US" sz="2400" dirty="0"/>
              <a:t>仅用于紊流粗糙区</a:t>
            </a:r>
            <a:endParaRPr lang="en-US" sz="2400" dirty="0"/>
          </a:p>
        </p:txBody>
      </p:sp>
      <p:pic>
        <p:nvPicPr>
          <p:cNvPr id="15" name="图片 14"/>
          <p:cNvPicPr>
            <a:picLocks noChangeAspect="1"/>
          </p:cNvPicPr>
          <p:nvPr/>
        </p:nvPicPr>
        <p:blipFill>
          <a:blip r:embed="rId3"/>
          <a:stretch>
            <a:fillRect/>
          </a:stretch>
        </p:blipFill>
        <p:spPr>
          <a:xfrm>
            <a:off x="6210927" y="2485744"/>
            <a:ext cx="2447925" cy="1038225"/>
          </a:xfrm>
          <a:prstGeom prst="rect">
            <a:avLst/>
          </a:prstGeom>
          <a:ln w="38100">
            <a:solidFill>
              <a:srgbClr val="C5482F"/>
            </a:solidFill>
          </a:ln>
        </p:spPr>
      </p:pic>
      <p:sp>
        <p:nvSpPr>
          <p:cNvPr id="16" name="文本框 15"/>
          <p:cNvSpPr txBox="1"/>
          <p:nvPr/>
        </p:nvSpPr>
        <p:spPr>
          <a:xfrm>
            <a:off x="5317331" y="1569868"/>
            <a:ext cx="4235116" cy="830997"/>
          </a:xfrm>
          <a:prstGeom prst="rect">
            <a:avLst/>
          </a:prstGeom>
          <a:noFill/>
        </p:spPr>
        <p:txBody>
          <a:bodyPr wrap="square" rtlCol="0">
            <a:spAutoFit/>
          </a:bodyPr>
          <a:lstStyle/>
          <a:p>
            <a:pPr algn="ctr"/>
            <a:r>
              <a:rPr lang="zh-CN" altLang="en-US" sz="2400" dirty="0"/>
              <a:t>达西</a:t>
            </a:r>
            <a:r>
              <a:rPr lang="en-US" altLang="zh-CN" sz="2400" dirty="0"/>
              <a:t>-</a:t>
            </a:r>
            <a:r>
              <a:rPr lang="zh-CN" altLang="en-US" sz="2400" dirty="0"/>
              <a:t>魏斯巴赫公式：</a:t>
            </a:r>
            <a:endParaRPr lang="en-US" altLang="zh-CN" sz="2400" dirty="0"/>
          </a:p>
          <a:p>
            <a:pPr algn="ctr"/>
            <a:r>
              <a:rPr lang="zh-CN" altLang="en-US" sz="2400" dirty="0"/>
              <a:t>均匀流和紊流各区</a:t>
            </a:r>
            <a:endParaRPr lang="en-US" sz="2400" dirty="0"/>
          </a:p>
        </p:txBody>
      </p:sp>
      <p:sp>
        <p:nvSpPr>
          <p:cNvPr id="17" name="云形 16"/>
          <p:cNvSpPr/>
          <p:nvPr/>
        </p:nvSpPr>
        <p:spPr>
          <a:xfrm>
            <a:off x="3150665" y="1876034"/>
            <a:ext cx="2764677" cy="1746411"/>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8" name="文本框 17"/>
          <p:cNvSpPr txBox="1"/>
          <p:nvPr/>
        </p:nvSpPr>
        <p:spPr>
          <a:xfrm>
            <a:off x="3482262" y="2467750"/>
            <a:ext cx="2086023" cy="830997"/>
          </a:xfrm>
          <a:prstGeom prst="rect">
            <a:avLst/>
          </a:prstGeom>
          <a:noFill/>
        </p:spPr>
        <p:txBody>
          <a:bodyPr wrap="square" rtlCol="0">
            <a:spAutoFit/>
          </a:bodyPr>
          <a:lstStyle/>
          <a:p>
            <a:pPr algn="ctr"/>
            <a:r>
              <a:rPr lang="zh-CN" altLang="en-US" sz="2400" dirty="0">
                <a:solidFill>
                  <a:schemeClr val="bg1"/>
                </a:solidFill>
              </a:rPr>
              <a:t>都要求均匀流或渐变流</a:t>
            </a:r>
            <a:endParaRPr lang="en-US" sz="2400" dirty="0">
              <a:solidFill>
                <a:schemeClr val="bg1"/>
              </a:solidFill>
            </a:endParaRPr>
          </a:p>
        </p:txBody>
      </p:sp>
      <p:sp>
        <p:nvSpPr>
          <p:cNvPr id="2" name="文本框 1"/>
          <p:cNvSpPr txBox="1"/>
          <p:nvPr/>
        </p:nvSpPr>
        <p:spPr>
          <a:xfrm>
            <a:off x="292628" y="3820400"/>
            <a:ext cx="3230218" cy="584775"/>
          </a:xfrm>
          <a:prstGeom prst="rect">
            <a:avLst/>
          </a:prstGeom>
          <a:noFill/>
        </p:spPr>
        <p:txBody>
          <a:bodyPr wrap="square" rtlCol="0">
            <a:spAutoFit/>
          </a:bodyPr>
          <a:lstStyle/>
          <a:p>
            <a:pPr algn="ctr"/>
            <a:r>
              <a:rPr lang="zh-CN" altLang="en-US" sz="3200" dirty="0"/>
              <a:t>明渠水力计算</a:t>
            </a:r>
            <a:endParaRPr lang="en-US" sz="3200" dirty="0"/>
          </a:p>
        </p:txBody>
      </p:sp>
      <p:sp>
        <p:nvSpPr>
          <p:cNvPr id="19" name="文本框 18"/>
          <p:cNvSpPr txBox="1"/>
          <p:nvPr/>
        </p:nvSpPr>
        <p:spPr>
          <a:xfrm>
            <a:off x="5913782" y="3849561"/>
            <a:ext cx="3230218" cy="584775"/>
          </a:xfrm>
          <a:prstGeom prst="rect">
            <a:avLst/>
          </a:prstGeom>
          <a:noFill/>
        </p:spPr>
        <p:txBody>
          <a:bodyPr wrap="square" rtlCol="0">
            <a:spAutoFit/>
          </a:bodyPr>
          <a:lstStyle/>
          <a:p>
            <a:pPr algn="ctr"/>
            <a:r>
              <a:rPr lang="zh-CN" altLang="en-US" sz="3200" dirty="0"/>
              <a:t>管流计算</a:t>
            </a:r>
            <a:endParaRPr lang="en-US" sz="3200" dirty="0"/>
          </a:p>
        </p:txBody>
      </p:sp>
    </p:spTree>
    <p:extLst>
      <p:ext uri="{BB962C8B-B14F-4D97-AF65-F5344CB8AC3E}">
        <p14:creationId xmlns:p14="http://schemas.microsoft.com/office/powerpoint/2010/main" val="257702011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1 </a:t>
            </a:r>
            <a:r>
              <a:rPr lang="zh-CN" altLang="en-US" sz="3200" dirty="0">
                <a:cs typeface="+mn-ea"/>
                <a:sym typeface="+mn-lt"/>
              </a:rPr>
              <a:t>绪论</a:t>
            </a:r>
            <a:endParaRPr lang="en-US" sz="3200" dirty="0">
              <a:cs typeface="+mn-ea"/>
              <a:sym typeface="+mn-lt"/>
            </a:endParaRPr>
          </a:p>
        </p:txBody>
      </p:sp>
      <p:sp>
        <p:nvSpPr>
          <p:cNvPr id="2" name="矩形 1"/>
          <p:cNvSpPr/>
          <p:nvPr/>
        </p:nvSpPr>
        <p:spPr>
          <a:xfrm>
            <a:off x="298174" y="2753016"/>
            <a:ext cx="8468139" cy="646331"/>
          </a:xfrm>
          <a:prstGeom prst="rect">
            <a:avLst/>
          </a:prstGeom>
        </p:spPr>
        <p:txBody>
          <a:bodyPr wrap="square">
            <a:spAutoFit/>
          </a:bodyPr>
          <a:lstStyle/>
          <a:p>
            <a:pPr>
              <a:lnSpc>
                <a:spcPct val="150000"/>
              </a:lnSpc>
              <a:spcBef>
                <a:spcPct val="60000"/>
              </a:spcBef>
              <a:buFont typeface="Wingdings" panose="05000000000000000000" pitchFamily="2" charset="2"/>
              <a:buNone/>
            </a:pPr>
            <a:r>
              <a:rPr lang="zh-CN" altLang="en-US" sz="2400" dirty="0">
                <a:solidFill>
                  <a:srgbClr val="003366"/>
                </a:solidFill>
                <a:latin typeface="黑体" panose="02010609060101010101" pitchFamily="49" charset="-122"/>
                <a:ea typeface="黑体" panose="02010609060101010101" pitchFamily="49" charset="-122"/>
              </a:rPr>
              <a:t>牛顿内摩擦定律：建立了</a:t>
            </a:r>
            <a:r>
              <a:rPr lang="zh-CN" altLang="en-US" sz="2400" dirty="0">
                <a:solidFill>
                  <a:srgbClr val="CC0000"/>
                </a:solidFill>
                <a:latin typeface="黑体" panose="02010609060101010101" pitchFamily="49" charset="-122"/>
                <a:ea typeface="黑体" panose="02010609060101010101" pitchFamily="49" charset="-122"/>
              </a:rPr>
              <a:t>切应力～粘性～剪切变形率</a:t>
            </a:r>
            <a:r>
              <a:rPr lang="zh-CN" altLang="en-US" sz="2400" dirty="0">
                <a:latin typeface="黑体" panose="02010609060101010101" pitchFamily="49" charset="-122"/>
                <a:ea typeface="黑体" panose="02010609060101010101" pitchFamily="49" charset="-122"/>
              </a:rPr>
              <a:t>的关系。</a:t>
            </a:r>
          </a:p>
        </p:txBody>
      </p:sp>
      <p:graphicFrame>
        <p:nvGraphicFramePr>
          <p:cNvPr id="5" name="Object 4"/>
          <p:cNvGraphicFramePr>
            <a:graphicFrameLocks noChangeAspect="1"/>
          </p:cNvGraphicFramePr>
          <p:nvPr>
            <p:extLst>
              <p:ext uri="{D42A27DB-BD31-4B8C-83A1-F6EECF244321}">
                <p14:modId xmlns:p14="http://schemas.microsoft.com/office/powerpoint/2010/main" val="917594581"/>
              </p:ext>
            </p:extLst>
          </p:nvPr>
        </p:nvGraphicFramePr>
        <p:xfrm>
          <a:off x="2968834" y="3931595"/>
          <a:ext cx="2519362" cy="1206500"/>
        </p:xfrm>
        <a:graphic>
          <a:graphicData uri="http://schemas.openxmlformats.org/presentationml/2006/ole">
            <mc:AlternateContent xmlns:mc="http://schemas.openxmlformats.org/markup-compatibility/2006">
              <mc:Choice xmlns:v="urn:schemas-microsoft-com:vml" Requires="v">
                <p:oleObj spid="_x0000_s201778" name="公式" r:id="rId4" imgW="857385" imgH="400050" progId="Equation.3">
                  <p:embed/>
                </p:oleObj>
              </mc:Choice>
              <mc:Fallback>
                <p:oleObj name="公式" r:id="rId4" imgW="857385" imgH="40005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68834" y="3931595"/>
                        <a:ext cx="2519362"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6"/>
          <p:cNvSpPr>
            <a:spLocks noChangeArrowheads="1"/>
          </p:cNvSpPr>
          <p:nvPr/>
        </p:nvSpPr>
        <p:spPr bwMode="auto">
          <a:xfrm>
            <a:off x="329786" y="2291976"/>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ea typeface="黑体" panose="02010609060101010101" pitchFamily="49" charset="-122"/>
              </a:rPr>
              <a:t>液体的黏滞性</a:t>
            </a:r>
          </a:p>
        </p:txBody>
      </p:sp>
      <p:sp>
        <p:nvSpPr>
          <p:cNvPr id="9" name="Rectangle 6"/>
          <p:cNvSpPr>
            <a:spLocks noChangeArrowheads="1"/>
          </p:cNvSpPr>
          <p:nvPr/>
        </p:nvSpPr>
        <p:spPr bwMode="auto">
          <a:xfrm>
            <a:off x="329786" y="4511715"/>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ea typeface="黑体" panose="02010609060101010101" pitchFamily="49" charset="-122"/>
              </a:rPr>
              <a:t>液体的压缩性</a:t>
            </a:r>
          </a:p>
        </p:txBody>
      </p:sp>
      <p:sp>
        <p:nvSpPr>
          <p:cNvPr id="10" name="Text Box 7"/>
          <p:cNvSpPr txBox="1">
            <a:spLocks noChangeArrowheads="1"/>
          </p:cNvSpPr>
          <p:nvPr/>
        </p:nvSpPr>
        <p:spPr bwMode="auto">
          <a:xfrm>
            <a:off x="749990" y="5402975"/>
            <a:ext cx="792169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400" dirty="0">
                <a:solidFill>
                  <a:srgbClr val="41719C"/>
                </a:solidFill>
              </a:rPr>
              <a:t>1.</a:t>
            </a:r>
            <a:r>
              <a:rPr kumimoji="1" lang="zh-CN" altLang="en-US" sz="2400" dirty="0">
                <a:solidFill>
                  <a:srgbClr val="41719C"/>
                </a:solidFill>
              </a:rPr>
              <a:t>液体压缩性常以体积压缩系数或体积弹性系数来表示</a:t>
            </a:r>
            <a:endParaRPr kumimoji="1" lang="en-US" altLang="zh-CN" sz="2400" dirty="0">
              <a:solidFill>
                <a:srgbClr val="41719C"/>
              </a:solidFill>
            </a:endParaRPr>
          </a:p>
          <a:p>
            <a:pPr>
              <a:spcBef>
                <a:spcPct val="50000"/>
              </a:spcBef>
            </a:pPr>
            <a:r>
              <a:rPr kumimoji="1" lang="en-US" altLang="zh-CN" sz="2400" dirty="0">
                <a:solidFill>
                  <a:srgbClr val="41719C"/>
                </a:solidFill>
              </a:rPr>
              <a:t>2.</a:t>
            </a:r>
            <a:r>
              <a:rPr kumimoji="1" lang="zh-CN" altLang="en-US" sz="2400" dirty="0">
                <a:solidFill>
                  <a:srgbClr val="41719C"/>
                </a:solidFill>
              </a:rPr>
              <a:t> 在一般情况下，可以将水作为不可压缩液体</a:t>
            </a:r>
          </a:p>
        </p:txBody>
      </p:sp>
      <p:sp>
        <p:nvSpPr>
          <p:cNvPr id="11" name="Rectangle 6"/>
          <p:cNvSpPr>
            <a:spLocks noChangeArrowheads="1"/>
          </p:cNvSpPr>
          <p:nvPr/>
        </p:nvSpPr>
        <p:spPr bwMode="auto">
          <a:xfrm>
            <a:off x="298174" y="1400716"/>
            <a:ext cx="3756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C00000"/>
                </a:solidFill>
                <a:ea typeface="黑体" panose="02010609060101010101" pitchFamily="49" charset="-122"/>
              </a:rPr>
              <a:t>液体的易流性</a:t>
            </a:r>
          </a:p>
        </p:txBody>
      </p:sp>
    </p:spTree>
    <p:extLst>
      <p:ext uri="{BB962C8B-B14F-4D97-AF65-F5344CB8AC3E}">
        <p14:creationId xmlns:p14="http://schemas.microsoft.com/office/powerpoint/2010/main" val="1018834415"/>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4 </a:t>
            </a:r>
            <a:r>
              <a:rPr lang="zh-CN" altLang="en-US" sz="3200" dirty="0">
                <a:cs typeface="+mn-ea"/>
                <a:sym typeface="+mn-lt"/>
              </a:rPr>
              <a:t>水头损失</a:t>
            </a:r>
            <a:endParaRPr lang="en-US" sz="3200" dirty="0">
              <a:cs typeface="+mn-ea"/>
              <a:sym typeface="+mn-lt"/>
            </a:endParaRPr>
          </a:p>
        </p:txBody>
      </p:sp>
      <p:sp>
        <p:nvSpPr>
          <p:cNvPr id="7" name="Text Box 2"/>
          <p:cNvSpPr txBox="1">
            <a:spLocks noChangeArrowheads="1"/>
          </p:cNvSpPr>
          <p:nvPr/>
        </p:nvSpPr>
        <p:spPr bwMode="auto">
          <a:xfrm>
            <a:off x="335031" y="1562422"/>
            <a:ext cx="24479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500" dirty="0">
                <a:latin typeface="Times New Roman" panose="02020603050405020304" pitchFamily="18" charset="0"/>
                <a:ea typeface="楷体_GB2312" pitchFamily="49" charset="-122"/>
              </a:rPr>
              <a:t>由连续性方程</a:t>
            </a:r>
            <a:endParaRPr lang="zh-CN" altLang="en-US" sz="2500" i="1" dirty="0">
              <a:latin typeface="Times New Roman" panose="02020603050405020304" pitchFamily="18" charset="0"/>
              <a:ea typeface="楷体_GB2312" pitchFamily="49" charset="-122"/>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1229259522"/>
              </p:ext>
            </p:extLst>
          </p:nvPr>
        </p:nvGraphicFramePr>
        <p:xfrm>
          <a:off x="2927419" y="1633859"/>
          <a:ext cx="1562100" cy="460375"/>
        </p:xfrm>
        <a:graphic>
          <a:graphicData uri="http://schemas.openxmlformats.org/presentationml/2006/ole">
            <mc:AlternateContent xmlns:mc="http://schemas.openxmlformats.org/markup-compatibility/2006">
              <mc:Choice xmlns:v="urn:schemas-microsoft-com:vml" Requires="v">
                <p:oleObj spid="_x0000_s215123" name="公式" r:id="rId3" imgW="698400" imgH="215640" progId="Equation.3">
                  <p:embed/>
                </p:oleObj>
              </mc:Choice>
              <mc:Fallback>
                <p:oleObj name="公式" r:id="rId3" imgW="698400" imgH="215640" progId="Equation.3">
                  <p:embed/>
                  <p:pic>
                    <p:nvPicPr>
                      <p:cNvPr id="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419" y="1633859"/>
                        <a:ext cx="15621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330227075"/>
              </p:ext>
            </p:extLst>
          </p:nvPr>
        </p:nvGraphicFramePr>
        <p:xfrm>
          <a:off x="479494" y="2208534"/>
          <a:ext cx="3636962" cy="1082675"/>
        </p:xfrm>
        <a:graphic>
          <a:graphicData uri="http://schemas.openxmlformats.org/presentationml/2006/ole">
            <mc:AlternateContent xmlns:mc="http://schemas.openxmlformats.org/markup-compatibility/2006">
              <mc:Choice xmlns:v="urn:schemas-microsoft-com:vml" Requires="v">
                <p:oleObj spid="_x0000_s215124" name="公式" r:id="rId5" imgW="1625400" imgH="507960" progId="Equation.3">
                  <p:embed/>
                </p:oleObj>
              </mc:Choice>
              <mc:Fallback>
                <p:oleObj name="公式" r:id="rId5" imgW="1625400" imgH="507960" progId="Equation.3">
                  <p:embed/>
                  <p:pic>
                    <p:nvPicPr>
                      <p:cNvPr id="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94" y="2208534"/>
                        <a:ext cx="3636962"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p:cNvSpPr txBox="1">
            <a:spLocks noChangeArrowheads="1"/>
          </p:cNvSpPr>
          <p:nvPr/>
        </p:nvSpPr>
        <p:spPr bwMode="auto">
          <a:xfrm>
            <a:off x="4251048" y="2495872"/>
            <a:ext cx="6477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500">
                <a:latin typeface="Times New Roman" panose="02020603050405020304" pitchFamily="18" charset="0"/>
                <a:ea typeface="楷体_GB2312" pitchFamily="49" charset="-122"/>
              </a:rPr>
              <a:t>或</a:t>
            </a:r>
            <a:endParaRPr lang="zh-CN" altLang="en-US" sz="2500" i="1">
              <a:latin typeface="Times New Roman" panose="02020603050405020304" pitchFamily="18" charset="0"/>
              <a:ea typeface="楷体_GB2312" pitchFamily="49" charset="-122"/>
            </a:endParaRPr>
          </a:p>
        </p:txBody>
      </p:sp>
      <p:graphicFrame>
        <p:nvGraphicFramePr>
          <p:cNvPr id="11" name="Object 6"/>
          <p:cNvGraphicFramePr>
            <a:graphicFrameLocks noChangeAspect="1"/>
          </p:cNvGraphicFramePr>
          <p:nvPr>
            <p:extLst>
              <p:ext uri="{D42A27DB-BD31-4B8C-83A1-F6EECF244321}">
                <p14:modId xmlns:p14="http://schemas.microsoft.com/office/powerpoint/2010/main" val="3655884504"/>
              </p:ext>
            </p:extLst>
          </p:nvPr>
        </p:nvGraphicFramePr>
        <p:xfrm>
          <a:off x="4835248" y="2208534"/>
          <a:ext cx="3692525" cy="1082675"/>
        </p:xfrm>
        <a:graphic>
          <a:graphicData uri="http://schemas.openxmlformats.org/presentationml/2006/ole">
            <mc:AlternateContent xmlns:mc="http://schemas.openxmlformats.org/markup-compatibility/2006">
              <mc:Choice xmlns:v="urn:schemas-microsoft-com:vml" Requires="v">
                <p:oleObj spid="_x0000_s215125" name="公式" r:id="rId7" imgW="1650960" imgH="507960" progId="Equation.3">
                  <p:embed/>
                </p:oleObj>
              </mc:Choice>
              <mc:Fallback>
                <p:oleObj name="公式" r:id="rId7" imgW="1650960" imgH="507960" progId="Equation.3">
                  <p:embed/>
                  <p:pic>
                    <p:nvPicPr>
                      <p:cNvPr id="11"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35248" y="2208534"/>
                        <a:ext cx="3692525"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AutoShape 7"/>
          <p:cNvSpPr>
            <a:spLocks noChangeArrowheads="1"/>
          </p:cNvSpPr>
          <p:nvPr/>
        </p:nvSpPr>
        <p:spPr bwMode="auto">
          <a:xfrm>
            <a:off x="4679950" y="1303659"/>
            <a:ext cx="4464050" cy="790575"/>
          </a:xfrm>
          <a:prstGeom prst="wave">
            <a:avLst>
              <a:gd name="adj1" fmla="val 4245"/>
              <a:gd name="adj2" fmla="val 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500">
                <a:ea typeface="楷体_GB2312" pitchFamily="49" charset="-122"/>
              </a:rPr>
              <a:t>注意：</a:t>
            </a:r>
            <a:r>
              <a:rPr lang="en-US" altLang="zh-CN" sz="2500" i="1">
                <a:latin typeface="Times New Roman" panose="02020603050405020304" pitchFamily="18" charset="0"/>
                <a:ea typeface="楷体_GB2312" pitchFamily="49" charset="-122"/>
              </a:rPr>
              <a:t>ζ</a:t>
            </a:r>
            <a:r>
              <a:rPr lang="en-US" altLang="zh-CN" sz="2500" baseline="-25000">
                <a:latin typeface="Times New Roman" panose="02020603050405020304" pitchFamily="18" charset="0"/>
                <a:ea typeface="楷体_GB2312" pitchFamily="49" charset="-122"/>
              </a:rPr>
              <a:t>1</a:t>
            </a:r>
            <a:r>
              <a:rPr lang="en-US" altLang="zh-CN" sz="2500">
                <a:latin typeface="Times New Roman" panose="02020603050405020304" pitchFamily="18" charset="0"/>
                <a:ea typeface="楷体_GB2312" pitchFamily="49" charset="-122"/>
              </a:rPr>
              <a:t>→</a:t>
            </a:r>
            <a:r>
              <a:rPr lang="en-US" altLang="zh-CN" sz="2500" i="1">
                <a:latin typeface="Times New Roman" panose="02020603050405020304" pitchFamily="18" charset="0"/>
                <a:ea typeface="楷体_GB2312" pitchFamily="49" charset="-122"/>
              </a:rPr>
              <a:t>v</a:t>
            </a:r>
            <a:r>
              <a:rPr lang="en-US" altLang="zh-CN" sz="2500" baseline="-25000">
                <a:latin typeface="Times New Roman" panose="02020603050405020304" pitchFamily="18" charset="0"/>
                <a:ea typeface="楷体_GB2312" pitchFamily="49" charset="-122"/>
              </a:rPr>
              <a:t>1</a:t>
            </a:r>
            <a:r>
              <a:rPr lang="zh-CN" altLang="en-US" sz="2500">
                <a:latin typeface="Times New Roman" panose="02020603050405020304" pitchFamily="18" charset="0"/>
                <a:ea typeface="楷体_GB2312" pitchFamily="49" charset="-122"/>
              </a:rPr>
              <a:t>；</a:t>
            </a:r>
            <a:r>
              <a:rPr lang="en-US" altLang="zh-CN" sz="2500" i="1">
                <a:latin typeface="Times New Roman" panose="02020603050405020304" pitchFamily="18" charset="0"/>
                <a:ea typeface="楷体_GB2312" pitchFamily="49" charset="-122"/>
              </a:rPr>
              <a:t>ζ</a:t>
            </a:r>
            <a:r>
              <a:rPr lang="en-US" altLang="zh-CN" sz="2500" baseline="-25000">
                <a:latin typeface="Times New Roman" panose="02020603050405020304" pitchFamily="18" charset="0"/>
                <a:ea typeface="楷体_GB2312" pitchFamily="49" charset="-122"/>
              </a:rPr>
              <a:t>2</a:t>
            </a:r>
            <a:r>
              <a:rPr lang="en-US" altLang="zh-CN" sz="2500">
                <a:latin typeface="Times New Roman" panose="02020603050405020304" pitchFamily="18" charset="0"/>
                <a:ea typeface="楷体_GB2312" pitchFamily="49" charset="-122"/>
              </a:rPr>
              <a:t>→</a:t>
            </a:r>
            <a:r>
              <a:rPr lang="en-US" altLang="zh-CN" sz="2500" i="1">
                <a:latin typeface="Times New Roman" panose="02020603050405020304" pitchFamily="18" charset="0"/>
                <a:ea typeface="楷体_GB2312" pitchFamily="49" charset="-122"/>
              </a:rPr>
              <a:t>v</a:t>
            </a:r>
            <a:r>
              <a:rPr lang="en-US" altLang="zh-CN" sz="2500" baseline="-25000">
                <a:latin typeface="Times New Roman" panose="02020603050405020304" pitchFamily="18" charset="0"/>
                <a:ea typeface="楷体_GB2312" pitchFamily="49" charset="-122"/>
              </a:rPr>
              <a:t>2</a:t>
            </a:r>
          </a:p>
        </p:txBody>
      </p:sp>
      <p:pic>
        <p:nvPicPr>
          <p:cNvPr id="2" name="图片 1"/>
          <p:cNvPicPr>
            <a:picLocks noChangeAspect="1"/>
          </p:cNvPicPr>
          <p:nvPr/>
        </p:nvPicPr>
        <p:blipFill>
          <a:blip r:embed="rId9">
            <a:clrChange>
              <a:clrFrom>
                <a:srgbClr val="FEFEFE"/>
              </a:clrFrom>
              <a:clrTo>
                <a:srgbClr val="FEFEFE">
                  <a:alpha val="0"/>
                </a:srgbClr>
              </a:clrTo>
            </a:clrChange>
          </a:blip>
          <a:stretch>
            <a:fillRect/>
          </a:stretch>
        </p:blipFill>
        <p:spPr>
          <a:xfrm>
            <a:off x="298174" y="3333473"/>
            <a:ext cx="8478078" cy="3092096"/>
          </a:xfrm>
          <a:prstGeom prst="rect">
            <a:avLst/>
          </a:prstGeom>
        </p:spPr>
      </p:pic>
    </p:spTree>
    <p:extLst>
      <p:ext uri="{BB962C8B-B14F-4D97-AF65-F5344CB8AC3E}">
        <p14:creationId xmlns:p14="http://schemas.microsoft.com/office/powerpoint/2010/main" val="346679811"/>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sp>
        <p:nvSpPr>
          <p:cNvPr id="2" name="文本框 1"/>
          <p:cNvSpPr txBox="1"/>
          <p:nvPr/>
        </p:nvSpPr>
        <p:spPr>
          <a:xfrm>
            <a:off x="362777" y="1461053"/>
            <a:ext cx="7374835" cy="4401205"/>
          </a:xfrm>
          <a:prstGeom prst="rect">
            <a:avLst/>
          </a:prstGeom>
          <a:noFill/>
        </p:spPr>
        <p:txBody>
          <a:bodyPr wrap="square" rtlCol="0">
            <a:spAutoFit/>
          </a:bodyPr>
          <a:lstStyle/>
          <a:p>
            <a:r>
              <a:rPr lang="zh-CN" altLang="en-US" sz="2000" dirty="0"/>
              <a:t>主要概念：</a:t>
            </a:r>
            <a:endParaRPr lang="en-US" altLang="zh-CN" sz="2000" dirty="0"/>
          </a:p>
          <a:p>
            <a:r>
              <a:rPr lang="en-US" sz="2000" dirty="0"/>
              <a:t>1.</a:t>
            </a:r>
            <a:r>
              <a:rPr lang="zh-CN" altLang="en-US" sz="2000" dirty="0"/>
              <a:t>长管和短管：短管需考虑局部水头损失，长管不需要；</a:t>
            </a:r>
            <a:endParaRPr lang="en-US" altLang="zh-CN" sz="2000" dirty="0"/>
          </a:p>
          <a:p>
            <a:r>
              <a:rPr lang="en-US" sz="2000" dirty="0"/>
              <a:t>2.</a:t>
            </a:r>
            <a:r>
              <a:rPr lang="zh-CN" altLang="en-US" sz="2000" dirty="0"/>
              <a:t>连接方式：串联、并联、均匀泄洪管道；</a:t>
            </a:r>
            <a:endParaRPr lang="en-US" altLang="zh-CN" sz="2000" dirty="0"/>
          </a:p>
          <a:p>
            <a:r>
              <a:rPr lang="en-US" sz="2000" dirty="0"/>
              <a:t>3.</a:t>
            </a:r>
            <a:r>
              <a:rPr lang="zh-CN" altLang="en-US" sz="2000" dirty="0"/>
              <a:t>自由出流和淹没出流：自由出流多水的动能项，淹没出流多局部水头损失；</a:t>
            </a:r>
            <a:endParaRPr lang="en-US" altLang="zh-CN" sz="2000" dirty="0"/>
          </a:p>
          <a:p>
            <a:r>
              <a:rPr lang="en-US" sz="2000" dirty="0"/>
              <a:t>4.</a:t>
            </a:r>
            <a:r>
              <a:rPr lang="zh-CN" altLang="en-US" sz="2000" dirty="0"/>
              <a:t>水头线绘制：总水头线</a:t>
            </a:r>
            <a:r>
              <a:rPr lang="en-US" altLang="zh-CN" sz="2000" dirty="0"/>
              <a:t>=</a:t>
            </a:r>
            <a:r>
              <a:rPr lang="zh-CN" altLang="en-US" sz="2000" dirty="0"/>
              <a:t>水平线</a:t>
            </a:r>
            <a:r>
              <a:rPr lang="en-US" altLang="zh-CN" sz="2000" dirty="0"/>
              <a:t>-</a:t>
            </a:r>
            <a:r>
              <a:rPr lang="zh-CN" altLang="en-US" sz="2000" dirty="0"/>
              <a:t>沿程水头损失</a:t>
            </a:r>
            <a:r>
              <a:rPr lang="en-US" altLang="zh-CN" sz="2000" dirty="0"/>
              <a:t>-</a:t>
            </a:r>
            <a:r>
              <a:rPr lang="zh-CN" altLang="en-US" sz="2000" dirty="0"/>
              <a:t>局部水头损失</a:t>
            </a:r>
            <a:r>
              <a:rPr lang="en-US" altLang="zh-CN" sz="2000" dirty="0"/>
              <a:t>=</a:t>
            </a:r>
            <a:r>
              <a:rPr lang="zh-CN" altLang="en-US" sz="2000" dirty="0"/>
              <a:t>测压管水头线</a:t>
            </a:r>
            <a:r>
              <a:rPr lang="en-US" altLang="zh-CN" sz="2000" dirty="0"/>
              <a:t>+</a:t>
            </a:r>
            <a:r>
              <a:rPr lang="zh-CN" altLang="en-US" sz="2000" dirty="0"/>
              <a:t>水的动能；</a:t>
            </a:r>
            <a:endParaRPr lang="en-US" altLang="zh-CN" sz="2000" dirty="0"/>
          </a:p>
          <a:p>
            <a:r>
              <a:rPr lang="en-US" sz="2000" dirty="0"/>
              <a:t>5.</a:t>
            </a:r>
            <a:r>
              <a:rPr lang="zh-CN" altLang="en-US" sz="2000" dirty="0"/>
              <a:t>水头线绘制要点：管径粗，沿程水头损失小；细管到粗管，测压管水头线上升；</a:t>
            </a:r>
            <a:endParaRPr lang="en-US" altLang="zh-CN" sz="2000" dirty="0"/>
          </a:p>
          <a:p>
            <a:r>
              <a:rPr lang="en-US" sz="2000" dirty="0"/>
              <a:t>6.</a:t>
            </a:r>
            <a:r>
              <a:rPr lang="zh-CN" altLang="en-US" sz="2000" dirty="0"/>
              <a:t>测压管水头线低于管道中线，表示出现负压；</a:t>
            </a:r>
            <a:endParaRPr lang="en-US" altLang="zh-CN" sz="2000" dirty="0"/>
          </a:p>
          <a:p>
            <a:r>
              <a:rPr lang="en-US" sz="2000" dirty="0"/>
              <a:t>7.</a:t>
            </a:r>
            <a:r>
              <a:rPr lang="zh-CN" altLang="en-US" sz="2000" dirty="0"/>
              <a:t>虹吸管和水泵安装高度需考虑扬程（虹吸高度）、沿程水头损失和局部水头损失；</a:t>
            </a:r>
            <a:endParaRPr lang="en-US" altLang="zh-CN" sz="2000" dirty="0"/>
          </a:p>
          <a:p>
            <a:r>
              <a:rPr lang="en-US" sz="2000" dirty="0"/>
              <a:t>8.</a:t>
            </a:r>
            <a:r>
              <a:rPr lang="zh-CN" altLang="en-US" sz="2000" dirty="0"/>
              <a:t>水泵装机容量需考虑水泵效率；</a:t>
            </a:r>
            <a:endParaRPr lang="en-US" altLang="zh-CN" sz="2000" dirty="0"/>
          </a:p>
          <a:p>
            <a:r>
              <a:rPr lang="en-US" sz="2000" dirty="0"/>
              <a:t>9.</a:t>
            </a:r>
            <a:r>
              <a:rPr lang="zh-CN" altLang="en-US" sz="2000" dirty="0"/>
              <a:t>串联管道流量相同，并联管道两端压力相同；</a:t>
            </a:r>
            <a:endParaRPr lang="en-US" sz="2000" dirty="0"/>
          </a:p>
        </p:txBody>
      </p:sp>
    </p:spTree>
    <p:extLst>
      <p:ext uri="{BB962C8B-B14F-4D97-AF65-F5344CB8AC3E}">
        <p14:creationId xmlns:p14="http://schemas.microsoft.com/office/powerpoint/2010/main" val="1345999368"/>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graphicFrame>
        <p:nvGraphicFramePr>
          <p:cNvPr id="8" name="Object 13"/>
          <p:cNvGraphicFramePr>
            <a:graphicFrameLocks noChangeAspect="1"/>
          </p:cNvGraphicFramePr>
          <p:nvPr>
            <p:extLst>
              <p:ext uri="{D42A27DB-BD31-4B8C-83A1-F6EECF244321}">
                <p14:modId xmlns:p14="http://schemas.microsoft.com/office/powerpoint/2010/main" val="3766898791"/>
              </p:ext>
            </p:extLst>
          </p:nvPr>
        </p:nvGraphicFramePr>
        <p:xfrm>
          <a:off x="625649" y="3457143"/>
          <a:ext cx="3095625" cy="601663"/>
        </p:xfrm>
        <a:graphic>
          <a:graphicData uri="http://schemas.openxmlformats.org/presentationml/2006/ole">
            <mc:AlternateContent xmlns:mc="http://schemas.openxmlformats.org/markup-compatibility/2006">
              <mc:Choice xmlns:v="urn:schemas-microsoft-com:vml" Requires="v">
                <p:oleObj spid="_x0000_s216150" name="公式" r:id="rId3" imgW="1352685" imgH="247740" progId="Equation.3">
                  <p:embed/>
                </p:oleObj>
              </mc:Choice>
              <mc:Fallback>
                <p:oleObj name="公式" r:id="rId3" imgW="1352685" imgH="247740" progId="Equation.3">
                  <p:embed/>
                  <p:pic>
                    <p:nvPicPr>
                      <p:cNvPr id="22"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49" y="3457143"/>
                        <a:ext cx="309562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4"/>
          <p:cNvGraphicFramePr>
            <a:graphicFrameLocks noChangeAspect="1"/>
          </p:cNvGraphicFramePr>
          <p:nvPr>
            <p:extLst>
              <p:ext uri="{D42A27DB-BD31-4B8C-83A1-F6EECF244321}">
                <p14:modId xmlns:p14="http://schemas.microsoft.com/office/powerpoint/2010/main" val="2571586648"/>
              </p:ext>
            </p:extLst>
          </p:nvPr>
        </p:nvGraphicFramePr>
        <p:xfrm>
          <a:off x="636105" y="4320141"/>
          <a:ext cx="2881312" cy="1230313"/>
        </p:xfrm>
        <a:graphic>
          <a:graphicData uri="http://schemas.openxmlformats.org/presentationml/2006/ole">
            <mc:AlternateContent xmlns:mc="http://schemas.openxmlformats.org/markup-compatibility/2006">
              <mc:Choice xmlns:v="urn:schemas-microsoft-com:vml" Requires="v">
                <p:oleObj spid="_x0000_s216151" name="公式" r:id="rId5" imgW="1485255" imgH="634725" progId="Equation.3">
                  <p:embed/>
                </p:oleObj>
              </mc:Choice>
              <mc:Fallback>
                <p:oleObj name="公式" r:id="rId5" imgW="1485255" imgH="634725" progId="Equation.3">
                  <p:embed/>
                  <p:pic>
                    <p:nvPicPr>
                      <p:cNvPr id="25"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105" y="4320141"/>
                        <a:ext cx="2881312" cy="123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9"/>
          <p:cNvGraphicFramePr>
            <a:graphicFrameLocks noChangeAspect="1"/>
          </p:cNvGraphicFramePr>
          <p:nvPr>
            <p:extLst>
              <p:ext uri="{D42A27DB-BD31-4B8C-83A1-F6EECF244321}">
                <p14:modId xmlns:p14="http://schemas.microsoft.com/office/powerpoint/2010/main" val="3791300750"/>
              </p:ext>
            </p:extLst>
          </p:nvPr>
        </p:nvGraphicFramePr>
        <p:xfrm>
          <a:off x="4999245" y="4420260"/>
          <a:ext cx="2663825" cy="1239837"/>
        </p:xfrm>
        <a:graphic>
          <a:graphicData uri="http://schemas.openxmlformats.org/presentationml/2006/ole">
            <mc:AlternateContent xmlns:mc="http://schemas.openxmlformats.org/markup-compatibility/2006">
              <mc:Choice xmlns:v="urn:schemas-microsoft-com:vml" Requires="v">
                <p:oleObj spid="_x0000_s216152" name="公式" r:id="rId7" imgW="1057343" imgH="619215" progId="Equation.3">
                  <p:embed/>
                </p:oleObj>
              </mc:Choice>
              <mc:Fallback>
                <p:oleObj name="公式" r:id="rId7" imgW="1057343" imgH="619215" progId="Equation.3">
                  <p:embed/>
                  <p:pic>
                    <p:nvPicPr>
                      <p:cNvPr id="36"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9245" y="4420260"/>
                        <a:ext cx="2663825" cy="1239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图片 1"/>
          <p:cNvPicPr>
            <a:picLocks noChangeAspect="1"/>
          </p:cNvPicPr>
          <p:nvPr/>
        </p:nvPicPr>
        <p:blipFill>
          <a:blip r:embed="rId9">
            <a:clrChange>
              <a:clrFrom>
                <a:srgbClr val="99CC99"/>
              </a:clrFrom>
              <a:clrTo>
                <a:srgbClr val="99CC99">
                  <a:alpha val="0"/>
                </a:srgbClr>
              </a:clrTo>
            </a:clrChange>
          </a:blip>
          <a:stretch>
            <a:fillRect/>
          </a:stretch>
        </p:blipFill>
        <p:spPr>
          <a:xfrm>
            <a:off x="4393096" y="1270560"/>
            <a:ext cx="4015409" cy="3049581"/>
          </a:xfrm>
          <a:prstGeom prst="rect">
            <a:avLst/>
          </a:prstGeom>
        </p:spPr>
      </p:pic>
      <p:graphicFrame>
        <p:nvGraphicFramePr>
          <p:cNvPr id="14" name="Object 5"/>
          <p:cNvGraphicFramePr>
            <a:graphicFrameLocks noChangeAspect="1"/>
          </p:cNvGraphicFramePr>
          <p:nvPr>
            <p:extLst>
              <p:ext uri="{D42A27DB-BD31-4B8C-83A1-F6EECF244321}">
                <p14:modId xmlns:p14="http://schemas.microsoft.com/office/powerpoint/2010/main" val="4250105488"/>
              </p:ext>
            </p:extLst>
          </p:nvPr>
        </p:nvGraphicFramePr>
        <p:xfrm>
          <a:off x="625649" y="2363958"/>
          <a:ext cx="3313112" cy="831850"/>
        </p:xfrm>
        <a:graphic>
          <a:graphicData uri="http://schemas.openxmlformats.org/presentationml/2006/ole">
            <mc:AlternateContent xmlns:mc="http://schemas.openxmlformats.org/markup-compatibility/2006">
              <mc:Choice xmlns:v="urn:schemas-microsoft-com:vml" Requires="v">
                <p:oleObj spid="_x0000_s216153" name="公式" r:id="rId10" imgW="1764534" imgH="444307" progId="Equation.3">
                  <p:embed/>
                </p:oleObj>
              </mc:Choice>
              <mc:Fallback>
                <p:oleObj name="公式" r:id="rId10" imgW="1764534" imgH="444307" progId="Equation.3">
                  <p:embed/>
                  <p:pic>
                    <p:nvPicPr>
                      <p:cNvPr id="56"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5649" y="2363958"/>
                        <a:ext cx="3313112"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本框 2"/>
          <p:cNvSpPr txBox="1"/>
          <p:nvPr/>
        </p:nvSpPr>
        <p:spPr>
          <a:xfrm>
            <a:off x="491470" y="1490393"/>
            <a:ext cx="3170582" cy="523220"/>
          </a:xfrm>
          <a:prstGeom prst="rect">
            <a:avLst/>
          </a:prstGeom>
          <a:noFill/>
        </p:spPr>
        <p:txBody>
          <a:bodyPr wrap="square" rtlCol="0">
            <a:spAutoFit/>
          </a:bodyPr>
          <a:lstStyle/>
          <a:p>
            <a:r>
              <a:rPr lang="zh-CN" altLang="en-US" sz="2800" dirty="0"/>
              <a:t>短管水力计算</a:t>
            </a:r>
            <a:endParaRPr lang="en-US" sz="2800" dirty="0"/>
          </a:p>
        </p:txBody>
      </p:sp>
    </p:spTree>
    <p:extLst>
      <p:ext uri="{BB962C8B-B14F-4D97-AF65-F5344CB8AC3E}">
        <p14:creationId xmlns:p14="http://schemas.microsoft.com/office/powerpoint/2010/main" val="3736262767"/>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graphicFrame>
        <p:nvGraphicFramePr>
          <p:cNvPr id="5" name="Object 12"/>
          <p:cNvGraphicFramePr>
            <a:graphicFrameLocks noChangeAspect="1"/>
          </p:cNvGraphicFramePr>
          <p:nvPr>
            <p:extLst>
              <p:ext uri="{D42A27DB-BD31-4B8C-83A1-F6EECF244321}">
                <p14:modId xmlns:p14="http://schemas.microsoft.com/office/powerpoint/2010/main" val="2151527137"/>
              </p:ext>
            </p:extLst>
          </p:nvPr>
        </p:nvGraphicFramePr>
        <p:xfrm>
          <a:off x="1070044" y="4482657"/>
          <a:ext cx="1800225" cy="603250"/>
        </p:xfrm>
        <a:graphic>
          <a:graphicData uri="http://schemas.openxmlformats.org/presentationml/2006/ole">
            <mc:AlternateContent xmlns:mc="http://schemas.openxmlformats.org/markup-compatibility/2006">
              <mc:Choice xmlns:v="urn:schemas-microsoft-com:vml" Requires="v">
                <p:oleObj spid="_x0000_s217195" name="公式" r:id="rId3" imgW="495085" imgH="241195" progId="Equation.3">
                  <p:embed/>
                </p:oleObj>
              </mc:Choice>
              <mc:Fallback>
                <p:oleObj name="公式" r:id="rId3" imgW="495085" imgH="241195" progId="Equation.3">
                  <p:embed/>
                  <p:pic>
                    <p:nvPicPr>
                      <p:cNvPr id="7"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044" y="4482657"/>
                        <a:ext cx="18002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3445229431"/>
              </p:ext>
            </p:extLst>
          </p:nvPr>
        </p:nvGraphicFramePr>
        <p:xfrm>
          <a:off x="574675" y="2278393"/>
          <a:ext cx="3168650" cy="1019175"/>
        </p:xfrm>
        <a:graphic>
          <a:graphicData uri="http://schemas.openxmlformats.org/presentationml/2006/ole">
            <mc:AlternateContent xmlns:mc="http://schemas.openxmlformats.org/markup-compatibility/2006">
              <mc:Choice xmlns:v="urn:schemas-microsoft-com:vml" Requires="v">
                <p:oleObj spid="_x0000_s217196" name="公式" r:id="rId5" imgW="1384300" imgH="444500" progId="Equation.3">
                  <p:embed/>
                </p:oleObj>
              </mc:Choice>
              <mc:Fallback>
                <p:oleObj name="公式" r:id="rId5" imgW="1384300" imgH="444500" progId="Equation.3">
                  <p:embed/>
                  <p:pic>
                    <p:nvPicPr>
                      <p:cNvPr id="8"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75" y="2278393"/>
                        <a:ext cx="316865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文本框 7"/>
          <p:cNvSpPr txBox="1"/>
          <p:nvPr/>
        </p:nvSpPr>
        <p:spPr>
          <a:xfrm>
            <a:off x="491470" y="1490393"/>
            <a:ext cx="3170582" cy="523220"/>
          </a:xfrm>
          <a:prstGeom prst="rect">
            <a:avLst/>
          </a:prstGeom>
          <a:noFill/>
        </p:spPr>
        <p:txBody>
          <a:bodyPr wrap="square" rtlCol="0">
            <a:spAutoFit/>
          </a:bodyPr>
          <a:lstStyle/>
          <a:p>
            <a:r>
              <a:rPr lang="zh-CN" altLang="en-US" sz="2800" dirty="0"/>
              <a:t>长管水力计算</a:t>
            </a:r>
            <a:endParaRPr lang="en-US" sz="2800" dirty="0"/>
          </a:p>
        </p:txBody>
      </p:sp>
      <p:sp>
        <p:nvSpPr>
          <p:cNvPr id="2" name="下箭头 1"/>
          <p:cNvSpPr/>
          <p:nvPr/>
        </p:nvSpPr>
        <p:spPr>
          <a:xfrm>
            <a:off x="1689652" y="3438939"/>
            <a:ext cx="387109" cy="8845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p:cNvSpPr txBox="1"/>
          <p:nvPr/>
        </p:nvSpPr>
        <p:spPr>
          <a:xfrm>
            <a:off x="2121486" y="3522592"/>
            <a:ext cx="2373243" cy="646331"/>
          </a:xfrm>
          <a:prstGeom prst="rect">
            <a:avLst/>
          </a:prstGeom>
          <a:noFill/>
        </p:spPr>
        <p:txBody>
          <a:bodyPr wrap="square" rtlCol="0">
            <a:spAutoFit/>
          </a:bodyPr>
          <a:lstStyle/>
          <a:p>
            <a:r>
              <a:rPr lang="zh-CN" altLang="en-US" dirty="0"/>
              <a:t>水动能与局部水头损失忽略不计</a:t>
            </a:r>
            <a:endParaRPr lang="en-US" dirty="0"/>
          </a:p>
        </p:txBody>
      </p:sp>
      <p:graphicFrame>
        <p:nvGraphicFramePr>
          <p:cNvPr id="10" name="Object 3"/>
          <p:cNvGraphicFramePr>
            <a:graphicFrameLocks noChangeAspect="1"/>
          </p:cNvGraphicFramePr>
          <p:nvPr>
            <p:extLst>
              <p:ext uri="{D42A27DB-BD31-4B8C-83A1-F6EECF244321}">
                <p14:modId xmlns:p14="http://schemas.microsoft.com/office/powerpoint/2010/main" val="1383962480"/>
              </p:ext>
            </p:extLst>
          </p:nvPr>
        </p:nvGraphicFramePr>
        <p:xfrm>
          <a:off x="4872416" y="2561501"/>
          <a:ext cx="3327882" cy="736067"/>
        </p:xfrm>
        <a:graphic>
          <a:graphicData uri="http://schemas.openxmlformats.org/presentationml/2006/ole">
            <mc:AlternateContent xmlns:mc="http://schemas.openxmlformats.org/markup-compatibility/2006">
              <mc:Choice xmlns:v="urn:schemas-microsoft-com:vml" Requires="v">
                <p:oleObj spid="_x0000_s217197" name="公式" r:id="rId7" imgW="1892300" imgH="419100" progId="Equation.3">
                  <p:embed/>
                </p:oleObj>
              </mc:Choice>
              <mc:Fallback>
                <p:oleObj name="公式" r:id="rId7" imgW="1892300" imgH="419100" progId="Equation.3">
                  <p:embed/>
                  <p:pic>
                    <p:nvPicPr>
                      <p:cNvPr id="8"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4872416" y="2561501"/>
                        <a:ext cx="3327882" cy="736067"/>
                      </a:xfrm>
                      <a:prstGeom prst="rect">
                        <a:avLst/>
                      </a:prstGeom>
                      <a:noFill/>
                      <a:ln>
                        <a:noFill/>
                      </a:ln>
                      <a:effectLst/>
                    </p:spPr>
                  </p:pic>
                </p:oleObj>
              </mc:Fallback>
            </mc:AlternateContent>
          </a:graphicData>
        </a:graphic>
      </p:graphicFrame>
      <p:sp>
        <p:nvSpPr>
          <p:cNvPr id="11" name="文本框 10"/>
          <p:cNvSpPr txBox="1"/>
          <p:nvPr/>
        </p:nvSpPr>
        <p:spPr>
          <a:xfrm>
            <a:off x="5451956" y="1964659"/>
            <a:ext cx="2168801" cy="461665"/>
          </a:xfrm>
          <a:prstGeom prst="rect">
            <a:avLst/>
          </a:prstGeom>
          <a:noFill/>
        </p:spPr>
        <p:txBody>
          <a:bodyPr wrap="square" rtlCol="0">
            <a:spAutoFit/>
          </a:bodyPr>
          <a:lstStyle/>
          <a:p>
            <a:pPr algn="ctr"/>
            <a:r>
              <a:rPr lang="zh-CN" altLang="en-US" sz="2400" dirty="0"/>
              <a:t>用谢才公式</a:t>
            </a:r>
            <a:endParaRPr lang="en-US" sz="2400" dirty="0"/>
          </a:p>
        </p:txBody>
      </p:sp>
      <p:sp>
        <p:nvSpPr>
          <p:cNvPr id="12" name="文本框 11"/>
          <p:cNvSpPr txBox="1"/>
          <p:nvPr/>
        </p:nvSpPr>
        <p:spPr>
          <a:xfrm>
            <a:off x="4928254" y="3707258"/>
            <a:ext cx="3272044" cy="461665"/>
          </a:xfrm>
          <a:prstGeom prst="rect">
            <a:avLst/>
          </a:prstGeom>
          <a:noFill/>
        </p:spPr>
        <p:txBody>
          <a:bodyPr wrap="square" rtlCol="0">
            <a:spAutoFit/>
          </a:bodyPr>
          <a:lstStyle/>
          <a:p>
            <a:pPr algn="ctr"/>
            <a:r>
              <a:rPr lang="zh-CN" altLang="en-US" sz="2400" dirty="0"/>
              <a:t>用达西</a:t>
            </a:r>
            <a:r>
              <a:rPr lang="en-US" altLang="zh-CN" sz="2400" dirty="0"/>
              <a:t>-</a:t>
            </a:r>
            <a:r>
              <a:rPr lang="zh-CN" altLang="en-US" sz="2400" dirty="0"/>
              <a:t>魏斯巴赫公式</a:t>
            </a:r>
            <a:endParaRPr lang="en-US" sz="2400" dirty="0"/>
          </a:p>
        </p:txBody>
      </p:sp>
      <p:graphicFrame>
        <p:nvGraphicFramePr>
          <p:cNvPr id="13" name="Object 6"/>
          <p:cNvGraphicFramePr>
            <a:graphicFrameLocks noChangeAspect="1"/>
          </p:cNvGraphicFramePr>
          <p:nvPr>
            <p:extLst>
              <p:ext uri="{D42A27DB-BD31-4B8C-83A1-F6EECF244321}">
                <p14:modId xmlns:p14="http://schemas.microsoft.com/office/powerpoint/2010/main" val="358308989"/>
              </p:ext>
            </p:extLst>
          </p:nvPr>
        </p:nvGraphicFramePr>
        <p:xfrm>
          <a:off x="5626062" y="4391507"/>
          <a:ext cx="2232025" cy="863600"/>
        </p:xfrm>
        <a:graphic>
          <a:graphicData uri="http://schemas.openxmlformats.org/presentationml/2006/ole">
            <mc:AlternateContent xmlns:mc="http://schemas.openxmlformats.org/markup-compatibility/2006">
              <mc:Choice xmlns:v="urn:schemas-microsoft-com:vml" Requires="v">
                <p:oleObj spid="_x0000_s217198" name="公式" r:id="rId9" imgW="1117600" imgH="431800" progId="Equation.3">
                  <p:embed/>
                </p:oleObj>
              </mc:Choice>
              <mc:Fallback>
                <p:oleObj name="公式" r:id="rId9" imgW="1117600" imgH="431800" progId="Equation.3">
                  <p:embed/>
                  <p:pic>
                    <p:nvPicPr>
                      <p:cNvPr id="1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6062" y="4391507"/>
                        <a:ext cx="223202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7"/>
          <p:cNvGraphicFramePr>
            <a:graphicFrameLocks noChangeAspect="1"/>
          </p:cNvGraphicFramePr>
          <p:nvPr>
            <p:extLst>
              <p:ext uri="{D42A27DB-BD31-4B8C-83A1-F6EECF244321}">
                <p14:modId xmlns:p14="http://schemas.microsoft.com/office/powerpoint/2010/main" val="2909744985"/>
              </p:ext>
            </p:extLst>
          </p:nvPr>
        </p:nvGraphicFramePr>
        <p:xfrm>
          <a:off x="4928254" y="5477691"/>
          <a:ext cx="3659433" cy="491347"/>
        </p:xfrm>
        <a:graphic>
          <a:graphicData uri="http://schemas.openxmlformats.org/presentationml/2006/ole">
            <mc:AlternateContent xmlns:mc="http://schemas.openxmlformats.org/markup-compatibility/2006">
              <mc:Choice xmlns:v="urn:schemas-microsoft-com:vml" Requires="v">
                <p:oleObj spid="_x0000_s217199" name="公式" r:id="rId11" imgW="1371600" imgH="228600" progId="Equation.3">
                  <p:embed/>
                </p:oleObj>
              </mc:Choice>
              <mc:Fallback>
                <p:oleObj name="公式" r:id="rId11" imgW="1371600" imgH="228600" progId="Equation.3">
                  <p:embed/>
                  <p:pic>
                    <p:nvPicPr>
                      <p:cNvPr id="11"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8254" y="5477691"/>
                        <a:ext cx="3659433" cy="491347"/>
                      </a:xfrm>
                      <a:prstGeom prst="rect">
                        <a:avLst/>
                      </a:prstGeom>
                      <a:noFill/>
                      <a:ln>
                        <a:noFill/>
                      </a:ln>
                      <a:effectLst/>
                    </p:spPr>
                  </p:pic>
                </p:oleObj>
              </mc:Fallback>
            </mc:AlternateContent>
          </a:graphicData>
        </a:graphic>
      </p:graphicFrame>
      <p:sp>
        <p:nvSpPr>
          <p:cNvPr id="15" name="文本框 14"/>
          <p:cNvSpPr txBox="1"/>
          <p:nvPr/>
        </p:nvSpPr>
        <p:spPr>
          <a:xfrm>
            <a:off x="1580322" y="5255107"/>
            <a:ext cx="2325756" cy="830997"/>
          </a:xfrm>
          <a:prstGeom prst="rect">
            <a:avLst/>
          </a:prstGeom>
          <a:noFill/>
          <a:ln w="57150">
            <a:solidFill>
              <a:schemeClr val="accent1"/>
            </a:solidFill>
          </a:ln>
        </p:spPr>
        <p:txBody>
          <a:bodyPr wrap="square" rtlCol="0">
            <a:spAutoFit/>
          </a:bodyPr>
          <a:lstStyle/>
          <a:p>
            <a:r>
              <a:rPr lang="zh-CN" altLang="en-US" sz="2400" dirty="0"/>
              <a:t>给出粗糙率</a:t>
            </a:r>
            <a:r>
              <a:rPr lang="en-US" altLang="zh-CN" sz="2400" i="1" dirty="0"/>
              <a:t>n</a:t>
            </a:r>
            <a:r>
              <a:rPr lang="zh-CN" altLang="en-US" sz="2400" dirty="0"/>
              <a:t>，查表求</a:t>
            </a:r>
            <a:r>
              <a:rPr lang="en-US" altLang="zh-CN" sz="2400" dirty="0"/>
              <a:t>K</a:t>
            </a:r>
            <a:r>
              <a:rPr lang="zh-CN" altLang="en-US" sz="2400" dirty="0"/>
              <a:t>！</a:t>
            </a:r>
            <a:endParaRPr lang="en-US" sz="2400" dirty="0"/>
          </a:p>
        </p:txBody>
      </p:sp>
    </p:spTree>
    <p:extLst>
      <p:ext uri="{BB962C8B-B14F-4D97-AF65-F5344CB8AC3E}">
        <p14:creationId xmlns:p14="http://schemas.microsoft.com/office/powerpoint/2010/main" val="3896873976"/>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sp>
        <p:nvSpPr>
          <p:cNvPr id="8" name="文本框 7"/>
          <p:cNvSpPr txBox="1"/>
          <p:nvPr/>
        </p:nvSpPr>
        <p:spPr>
          <a:xfrm>
            <a:off x="298174" y="1247941"/>
            <a:ext cx="6947660" cy="523220"/>
          </a:xfrm>
          <a:prstGeom prst="rect">
            <a:avLst/>
          </a:prstGeom>
          <a:noFill/>
        </p:spPr>
        <p:txBody>
          <a:bodyPr wrap="square" rtlCol="0">
            <a:spAutoFit/>
          </a:bodyPr>
          <a:lstStyle/>
          <a:p>
            <a:r>
              <a:rPr lang="zh-CN" altLang="en-US" sz="2800" dirty="0"/>
              <a:t>长管水力计算（不计局部水头损失）</a:t>
            </a:r>
            <a:endParaRPr lang="en-US" sz="2800" dirty="0"/>
          </a:p>
        </p:txBody>
      </p:sp>
      <p:graphicFrame>
        <p:nvGraphicFramePr>
          <p:cNvPr id="16" name="Object 3"/>
          <p:cNvGraphicFramePr>
            <a:graphicFrameLocks noGrp="1" noChangeAspect="1"/>
          </p:cNvGraphicFramePr>
          <p:nvPr>
            <p:ph sz="quarter" idx="4294967295"/>
            <p:extLst>
              <p:ext uri="{D42A27DB-BD31-4B8C-83A1-F6EECF244321}">
                <p14:modId xmlns:p14="http://schemas.microsoft.com/office/powerpoint/2010/main" val="2721611180"/>
              </p:ext>
            </p:extLst>
          </p:nvPr>
        </p:nvGraphicFramePr>
        <p:xfrm>
          <a:off x="465069" y="2910716"/>
          <a:ext cx="2495550" cy="1527175"/>
        </p:xfrm>
        <a:graphic>
          <a:graphicData uri="http://schemas.openxmlformats.org/presentationml/2006/ole">
            <mc:AlternateContent xmlns:mc="http://schemas.openxmlformats.org/markup-compatibility/2006">
              <mc:Choice xmlns:v="urn:schemas-microsoft-com:vml" Requires="v">
                <p:oleObj spid="_x0000_s218203" name="公式" r:id="rId3" imgW="1466985" imgH="895260" progId="Equation.3">
                  <p:embed/>
                </p:oleObj>
              </mc:Choice>
              <mc:Fallback>
                <p:oleObj name="公式" r:id="rId3" imgW="1466985" imgH="895260" progId="Equation.3">
                  <p:embed/>
                  <p:pic>
                    <p:nvPicPr>
                      <p:cNvPr id="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65069" y="2910716"/>
                        <a:ext cx="2495550"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文本框 16"/>
          <p:cNvSpPr txBox="1"/>
          <p:nvPr/>
        </p:nvSpPr>
        <p:spPr>
          <a:xfrm>
            <a:off x="298174" y="2037234"/>
            <a:ext cx="3170582" cy="523220"/>
          </a:xfrm>
          <a:prstGeom prst="rect">
            <a:avLst/>
          </a:prstGeom>
          <a:noFill/>
        </p:spPr>
        <p:txBody>
          <a:bodyPr wrap="square" rtlCol="0">
            <a:spAutoFit/>
          </a:bodyPr>
          <a:lstStyle/>
          <a:p>
            <a:r>
              <a:rPr lang="zh-CN" altLang="en-US" sz="2800" dirty="0"/>
              <a:t>对于串联管道：</a:t>
            </a:r>
            <a:endParaRPr lang="en-US" sz="2800" dirty="0"/>
          </a:p>
        </p:txBody>
      </p:sp>
      <p:sp>
        <p:nvSpPr>
          <p:cNvPr id="18" name="文本框 17"/>
          <p:cNvSpPr txBox="1"/>
          <p:nvPr/>
        </p:nvSpPr>
        <p:spPr>
          <a:xfrm>
            <a:off x="3740426" y="2037234"/>
            <a:ext cx="3170582" cy="523220"/>
          </a:xfrm>
          <a:prstGeom prst="rect">
            <a:avLst/>
          </a:prstGeom>
          <a:noFill/>
        </p:spPr>
        <p:txBody>
          <a:bodyPr wrap="square" rtlCol="0">
            <a:spAutoFit/>
          </a:bodyPr>
          <a:lstStyle/>
          <a:p>
            <a:r>
              <a:rPr lang="zh-CN" altLang="en-US" sz="2800" dirty="0"/>
              <a:t>对于并联管道：</a:t>
            </a:r>
            <a:endParaRPr lang="en-US" sz="2800" dirty="0"/>
          </a:p>
        </p:txBody>
      </p:sp>
      <p:graphicFrame>
        <p:nvGraphicFramePr>
          <p:cNvPr id="21" name="Object 4"/>
          <p:cNvGraphicFramePr>
            <a:graphicFrameLocks noChangeAspect="1"/>
          </p:cNvGraphicFramePr>
          <p:nvPr>
            <p:extLst>
              <p:ext uri="{D42A27DB-BD31-4B8C-83A1-F6EECF244321}">
                <p14:modId xmlns:p14="http://schemas.microsoft.com/office/powerpoint/2010/main" val="1306756035"/>
              </p:ext>
            </p:extLst>
          </p:nvPr>
        </p:nvGraphicFramePr>
        <p:xfrm>
          <a:off x="4508984" y="5701932"/>
          <a:ext cx="2736850" cy="585787"/>
        </p:xfrm>
        <a:graphic>
          <a:graphicData uri="http://schemas.openxmlformats.org/presentationml/2006/ole">
            <mc:AlternateContent xmlns:mc="http://schemas.openxmlformats.org/markup-compatibility/2006">
              <mc:Choice xmlns:v="urn:schemas-microsoft-com:vml" Requires="v">
                <p:oleObj spid="_x0000_s218204" name="Equation" r:id="rId5" imgW="1295400" imgH="228600" progId="Equation.DSMT4">
                  <p:embed/>
                </p:oleObj>
              </mc:Choice>
              <mc:Fallback>
                <p:oleObj name="Equation" r:id="rId5" imgW="1295400" imgH="228600" progId="Equation.DSMT4">
                  <p:embed/>
                  <p:pic>
                    <p:nvPicPr>
                      <p:cNvPr id="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984" y="5701932"/>
                        <a:ext cx="273685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
          <p:cNvGraphicFramePr>
            <a:graphicFrameLocks noGrp="1" noChangeAspect="1"/>
          </p:cNvGraphicFramePr>
          <p:nvPr>
            <p:ph sz="quarter" idx="4294967295"/>
            <p:extLst>
              <p:ext uri="{D42A27DB-BD31-4B8C-83A1-F6EECF244321}">
                <p14:modId xmlns:p14="http://schemas.microsoft.com/office/powerpoint/2010/main" val="71242258"/>
              </p:ext>
            </p:extLst>
          </p:nvPr>
        </p:nvGraphicFramePr>
        <p:xfrm>
          <a:off x="4177402" y="2619099"/>
          <a:ext cx="1441450" cy="3024188"/>
        </p:xfrm>
        <a:graphic>
          <a:graphicData uri="http://schemas.openxmlformats.org/presentationml/2006/ole">
            <mc:AlternateContent xmlns:mc="http://schemas.openxmlformats.org/markup-compatibility/2006">
              <mc:Choice xmlns:v="urn:schemas-microsoft-com:vml" Requires="v">
                <p:oleObj spid="_x0000_s218205" name="公式" r:id="rId7" imgW="781185" imgH="1638210" progId="Equation.3">
                  <p:embed/>
                </p:oleObj>
              </mc:Choice>
              <mc:Fallback>
                <p:oleObj name="公式" r:id="rId7" imgW="781185" imgH="1638210" progId="Equation.3">
                  <p:embed/>
                  <p:pic>
                    <p:nvPicPr>
                      <p:cNvPr id="1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4177402" y="2619099"/>
                        <a:ext cx="1441450"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791988441"/>
              </p:ext>
            </p:extLst>
          </p:nvPr>
        </p:nvGraphicFramePr>
        <p:xfrm>
          <a:off x="6041887" y="3111385"/>
          <a:ext cx="1879600" cy="1968500"/>
        </p:xfrm>
        <a:graphic>
          <a:graphicData uri="http://schemas.openxmlformats.org/presentationml/2006/ole">
            <mc:AlternateContent xmlns:mc="http://schemas.openxmlformats.org/markup-compatibility/2006">
              <mc:Choice xmlns:v="urn:schemas-microsoft-com:vml" Requires="v">
                <p:oleObj spid="_x0000_s218206" name="公式" r:id="rId9" imgW="866843" imgH="980985" progId="Equation.3">
                  <p:embed/>
                </p:oleObj>
              </mc:Choice>
              <mc:Fallback>
                <p:oleObj name="公式" r:id="rId9" imgW="866843" imgH="980985" progId="Equation.3">
                  <p:embed/>
                  <p:pic>
                    <p:nvPicPr>
                      <p:cNvPr id="11"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1887" y="3111385"/>
                        <a:ext cx="1879600" cy="196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9742879"/>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checkerboard(across)">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pic>
        <p:nvPicPr>
          <p:cNvPr id="31" name="Picture 2" descr="SL15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1773238"/>
            <a:ext cx="3362325" cy="1981200"/>
          </a:xfrm>
          <a:prstGeom prst="rect">
            <a:avLst/>
          </a:prstGeom>
          <a:noFill/>
          <a:ln w="9525">
            <a:solidFill>
              <a:srgbClr val="990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32" name="Object 3"/>
          <p:cNvGraphicFramePr>
            <a:graphicFrameLocks noChangeAspect="1"/>
          </p:cNvGraphicFramePr>
          <p:nvPr/>
        </p:nvGraphicFramePr>
        <p:xfrm>
          <a:off x="827088" y="1125538"/>
          <a:ext cx="4897437" cy="457200"/>
        </p:xfrm>
        <a:graphic>
          <a:graphicData uri="http://schemas.openxmlformats.org/presentationml/2006/ole">
            <mc:AlternateContent xmlns:mc="http://schemas.openxmlformats.org/markup-compatibility/2006">
              <mc:Choice xmlns:v="urn:schemas-microsoft-com:vml" Requires="v">
                <p:oleObj spid="_x0000_s219318" name="公式" r:id="rId4" imgW="2184400" imgH="203200" progId="Equation.3">
                  <p:embed/>
                </p:oleObj>
              </mc:Choice>
              <mc:Fallback>
                <p:oleObj name="公式" r:id="rId4" imgW="2184400" imgH="203200" progId="Equation.3">
                  <p:embed/>
                  <p:pic>
                    <p:nvPicPr>
                      <p:cNvPr id="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125538"/>
                        <a:ext cx="48974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4"/>
          <p:cNvGraphicFramePr>
            <a:graphicFrameLocks noChangeAspect="1"/>
          </p:cNvGraphicFramePr>
          <p:nvPr/>
        </p:nvGraphicFramePr>
        <p:xfrm>
          <a:off x="4500563" y="1700213"/>
          <a:ext cx="3970337" cy="1204912"/>
        </p:xfrm>
        <a:graphic>
          <a:graphicData uri="http://schemas.openxmlformats.org/presentationml/2006/ole">
            <mc:AlternateContent xmlns:mc="http://schemas.openxmlformats.org/markup-compatibility/2006">
              <mc:Choice xmlns:v="urn:schemas-microsoft-com:vml" Requires="v">
                <p:oleObj spid="_x0000_s219319" name="公式" r:id="rId6" imgW="2095500" imgH="685800" progId="Equation.3">
                  <p:embed/>
                </p:oleObj>
              </mc:Choice>
              <mc:Fallback>
                <p:oleObj name="公式" r:id="rId6" imgW="2095500" imgH="685800" progId="Equation.3">
                  <p:embed/>
                  <p:pic>
                    <p:nvPicPr>
                      <p:cNvPr id="8"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1700213"/>
                        <a:ext cx="3970337" cy="1204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5"/>
          <p:cNvGraphicFramePr>
            <a:graphicFrameLocks noChangeAspect="1"/>
          </p:cNvGraphicFramePr>
          <p:nvPr/>
        </p:nvGraphicFramePr>
        <p:xfrm>
          <a:off x="4500563" y="3068638"/>
          <a:ext cx="4148137" cy="898525"/>
        </p:xfrm>
        <a:graphic>
          <a:graphicData uri="http://schemas.openxmlformats.org/presentationml/2006/ole">
            <mc:AlternateContent xmlns:mc="http://schemas.openxmlformats.org/markup-compatibility/2006">
              <mc:Choice xmlns:v="urn:schemas-microsoft-com:vml" Requires="v">
                <p:oleObj spid="_x0000_s219320" name="公式" r:id="rId8" imgW="2120900" imgH="457200" progId="Equation.3">
                  <p:embed/>
                </p:oleObj>
              </mc:Choice>
              <mc:Fallback>
                <p:oleObj name="公式" r:id="rId8" imgW="2120900" imgH="457200" progId="Equation.3">
                  <p:embed/>
                  <p:pic>
                    <p:nvPicPr>
                      <p:cNvPr id="9"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0563" y="3068638"/>
                        <a:ext cx="4148137"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8"/>
          <p:cNvGraphicFramePr>
            <a:graphicFrameLocks noChangeAspect="1"/>
          </p:cNvGraphicFramePr>
          <p:nvPr/>
        </p:nvGraphicFramePr>
        <p:xfrm>
          <a:off x="5618163" y="4076700"/>
          <a:ext cx="1943100" cy="446088"/>
        </p:xfrm>
        <a:graphic>
          <a:graphicData uri="http://schemas.openxmlformats.org/presentationml/2006/ole">
            <mc:AlternateContent xmlns:mc="http://schemas.openxmlformats.org/markup-compatibility/2006">
              <mc:Choice xmlns:v="urn:schemas-microsoft-com:vml" Requires="v">
                <p:oleObj spid="_x0000_s219321" name="公式" r:id="rId10" imgW="939392" imgH="215806" progId="Equation.3">
                  <p:embed/>
                </p:oleObj>
              </mc:Choice>
              <mc:Fallback>
                <p:oleObj name="公式" r:id="rId10" imgW="939392" imgH="215806" progId="Equation.3">
                  <p:embed/>
                  <p:pic>
                    <p:nvPicPr>
                      <p:cNvPr id="1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18163" y="4076700"/>
                        <a:ext cx="19431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9"/>
          <p:cNvGraphicFramePr>
            <a:graphicFrameLocks noChangeAspect="1"/>
          </p:cNvGraphicFramePr>
          <p:nvPr/>
        </p:nvGraphicFramePr>
        <p:xfrm>
          <a:off x="5580063" y="4581525"/>
          <a:ext cx="2016125" cy="457200"/>
        </p:xfrm>
        <a:graphic>
          <a:graphicData uri="http://schemas.openxmlformats.org/presentationml/2006/ole">
            <mc:AlternateContent xmlns:mc="http://schemas.openxmlformats.org/markup-compatibility/2006">
              <mc:Choice xmlns:v="urn:schemas-microsoft-com:vml" Requires="v">
                <p:oleObj spid="_x0000_s219322" name="公式" r:id="rId12" imgW="952087" imgH="215806" progId="Equation.3">
                  <p:embed/>
                </p:oleObj>
              </mc:Choice>
              <mc:Fallback>
                <p:oleObj name="公式" r:id="rId12" imgW="952087" imgH="215806" progId="Equation.3">
                  <p:embed/>
                  <p:pic>
                    <p:nvPicPr>
                      <p:cNvPr id="11"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0063" y="4581525"/>
                        <a:ext cx="2016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0"/>
          <p:cNvGraphicFramePr>
            <a:graphicFrameLocks noChangeAspect="1"/>
          </p:cNvGraphicFramePr>
          <p:nvPr/>
        </p:nvGraphicFramePr>
        <p:xfrm>
          <a:off x="5580063" y="5013325"/>
          <a:ext cx="2017712" cy="488950"/>
        </p:xfrm>
        <a:graphic>
          <a:graphicData uri="http://schemas.openxmlformats.org/presentationml/2006/ole">
            <mc:AlternateContent xmlns:mc="http://schemas.openxmlformats.org/markup-compatibility/2006">
              <mc:Choice xmlns:v="urn:schemas-microsoft-com:vml" Requires="v">
                <p:oleObj spid="_x0000_s219323" name="公式" r:id="rId14" imgW="939800" imgH="228600" progId="Equation.3">
                  <p:embed/>
                </p:oleObj>
              </mc:Choice>
              <mc:Fallback>
                <p:oleObj name="公式" r:id="rId14" imgW="939800" imgH="228600" progId="Equation.3">
                  <p:embed/>
                  <p:pic>
                    <p:nvPicPr>
                      <p:cNvPr id="12"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80063" y="5013325"/>
                        <a:ext cx="20177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1"/>
          <p:cNvGraphicFramePr>
            <a:graphicFrameLocks noChangeAspect="1"/>
          </p:cNvGraphicFramePr>
          <p:nvPr/>
        </p:nvGraphicFramePr>
        <p:xfrm>
          <a:off x="827088" y="5516563"/>
          <a:ext cx="6911975" cy="730250"/>
        </p:xfrm>
        <a:graphic>
          <a:graphicData uri="http://schemas.openxmlformats.org/presentationml/2006/ole">
            <mc:AlternateContent xmlns:mc="http://schemas.openxmlformats.org/markup-compatibility/2006">
              <mc:Choice xmlns:v="urn:schemas-microsoft-com:vml" Requires="v">
                <p:oleObj spid="_x0000_s219324" name="公式" r:id="rId16" imgW="4330700" imgH="457200" progId="Equation.3">
                  <p:embed/>
                </p:oleObj>
              </mc:Choice>
              <mc:Fallback>
                <p:oleObj name="公式" r:id="rId16" imgW="4330700" imgH="457200" progId="Equation.3">
                  <p:embed/>
                  <p:pic>
                    <p:nvPicPr>
                      <p:cNvPr id="13"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27088" y="5516563"/>
                        <a:ext cx="69119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2"/>
          <p:cNvGraphicFramePr>
            <a:graphicFrameLocks noChangeAspect="1"/>
          </p:cNvGraphicFramePr>
          <p:nvPr/>
        </p:nvGraphicFramePr>
        <p:xfrm>
          <a:off x="3473450" y="6237288"/>
          <a:ext cx="1800225" cy="414337"/>
        </p:xfrm>
        <a:graphic>
          <a:graphicData uri="http://schemas.openxmlformats.org/presentationml/2006/ole">
            <mc:AlternateContent xmlns:mc="http://schemas.openxmlformats.org/markup-compatibility/2006">
              <mc:Choice xmlns:v="urn:schemas-microsoft-com:vml" Requires="v">
                <p:oleObj spid="_x0000_s219325" name="公式" r:id="rId18" imgW="990600" imgH="228600" progId="Equation.3">
                  <p:embed/>
                </p:oleObj>
              </mc:Choice>
              <mc:Fallback>
                <p:oleObj name="公式" r:id="rId18" imgW="990600" imgH="228600" progId="Equation.3">
                  <p:embed/>
                  <p:pic>
                    <p:nvPicPr>
                      <p:cNvPr id="14"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73450" y="6237288"/>
                        <a:ext cx="1800225"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 name="Group 22"/>
          <p:cNvGrpSpPr>
            <a:grpSpLocks/>
          </p:cNvGrpSpPr>
          <p:nvPr/>
        </p:nvGrpSpPr>
        <p:grpSpPr bwMode="auto">
          <a:xfrm>
            <a:off x="611188" y="4259263"/>
            <a:ext cx="4327525" cy="579437"/>
            <a:chOff x="385" y="2683"/>
            <a:chExt cx="2726" cy="365"/>
          </a:xfrm>
        </p:grpSpPr>
        <p:graphicFrame>
          <p:nvGraphicFramePr>
            <p:cNvPr id="41" name="Object 7"/>
            <p:cNvGraphicFramePr>
              <a:graphicFrameLocks noChangeAspect="1"/>
            </p:cNvGraphicFramePr>
            <p:nvPr/>
          </p:nvGraphicFramePr>
          <p:xfrm>
            <a:off x="838" y="2749"/>
            <a:ext cx="2273" cy="293"/>
          </p:xfrm>
          <a:graphic>
            <a:graphicData uri="http://schemas.openxmlformats.org/presentationml/2006/ole">
              <mc:AlternateContent xmlns:mc="http://schemas.openxmlformats.org/markup-compatibility/2006">
                <mc:Choice xmlns:v="urn:schemas-microsoft-com:vml" Requires="v">
                  <p:oleObj spid="_x0000_s219326" name="公式" r:id="rId20" imgW="1574800" imgH="203200" progId="Equation.3">
                    <p:embed/>
                  </p:oleObj>
                </mc:Choice>
                <mc:Fallback>
                  <p:oleObj name="公式" r:id="rId20" imgW="1574800" imgH="203200" progId="Equation.3">
                    <p:embed/>
                    <p:pic>
                      <p:nvPicPr>
                        <p:cNvPr id="16"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38" y="2749"/>
                          <a:ext cx="2273"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19"/>
            <p:cNvSpPr txBox="1">
              <a:spLocks noChangeArrowheads="1"/>
            </p:cNvSpPr>
            <p:nvPr/>
          </p:nvSpPr>
          <p:spPr bwMode="auto">
            <a:xfrm>
              <a:off x="385" y="2683"/>
              <a:ext cx="499" cy="365"/>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i="1">
                  <a:latin typeface="黑体" panose="02010609060101010101" pitchFamily="49" charset="-122"/>
                  <a:ea typeface="黑体" panose="02010609060101010101" pitchFamily="49" charset="-122"/>
                </a:rPr>
                <a:t>解</a:t>
              </a:r>
              <a:r>
                <a:rPr lang="en-US" altLang="zh-CN" sz="3200" b="1" i="1">
                  <a:latin typeface="黑体" panose="02010609060101010101" pitchFamily="49" charset="-122"/>
                  <a:ea typeface="黑体" panose="02010609060101010101" pitchFamily="49" charset="-122"/>
                </a:rPr>
                <a:t>:</a:t>
              </a:r>
            </a:p>
          </p:txBody>
        </p:sp>
      </p:grpSp>
      <p:sp>
        <p:nvSpPr>
          <p:cNvPr id="43" name="Line 20"/>
          <p:cNvSpPr>
            <a:spLocks noChangeShapeType="1"/>
          </p:cNvSpPr>
          <p:nvPr/>
        </p:nvSpPr>
        <p:spPr bwMode="auto">
          <a:xfrm>
            <a:off x="0" y="3933825"/>
            <a:ext cx="9144000" cy="0"/>
          </a:xfrm>
          <a:prstGeom prst="line">
            <a:avLst/>
          </a:prstGeom>
          <a:noFill/>
          <a:ln w="12700">
            <a:solidFill>
              <a:schemeClr val="tx1"/>
            </a:solidFill>
            <a:prstDash val="dash"/>
            <a:round/>
            <a:headEnd/>
            <a:tailEnd/>
          </a:ln>
          <a:effectLst>
            <a:outerShdw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
        <p:nvSpPr>
          <p:cNvPr id="44" name="AutoShape 23"/>
          <p:cNvSpPr>
            <a:spLocks/>
          </p:cNvSpPr>
          <p:nvPr/>
        </p:nvSpPr>
        <p:spPr bwMode="auto">
          <a:xfrm>
            <a:off x="5435600" y="4149725"/>
            <a:ext cx="142875" cy="1223963"/>
          </a:xfrm>
          <a:prstGeom prst="leftBracket">
            <a:avLst>
              <a:gd name="adj" fmla="val 71111"/>
            </a:avLst>
          </a:prstGeom>
          <a:noFill/>
          <a:ln w="952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723996946"/>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ox(in)">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linds(horizontal)">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10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left)">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linds(horizontal)">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blinds(horizontal)">
                                      <p:cBhvr>
                                        <p:cTn id="40" dur="500"/>
                                        <p:tgtEl>
                                          <p:spTgt spid="3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blinds(horizontal)">
                                      <p:cBhvr>
                                        <p:cTn id="45" dur="500"/>
                                        <p:tgtEl>
                                          <p:spTgt spid="37"/>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down)">
                                      <p:cBhvr>
                                        <p:cTn id="49" dur="500"/>
                                        <p:tgtEl>
                                          <p:spTgt spid="4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blinds(horizontal)">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blinds(horizontal)">
                                      <p:cBhvr>
                                        <p:cTn id="5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graphicFrame>
        <p:nvGraphicFramePr>
          <p:cNvPr id="5" name="Object 13"/>
          <p:cNvGraphicFramePr>
            <a:graphicFrameLocks noChangeAspect="1"/>
          </p:cNvGraphicFramePr>
          <p:nvPr/>
        </p:nvGraphicFramePr>
        <p:xfrm>
          <a:off x="827088" y="1412875"/>
          <a:ext cx="2519362" cy="406400"/>
        </p:xfrm>
        <a:graphic>
          <a:graphicData uri="http://schemas.openxmlformats.org/presentationml/2006/ole">
            <mc:AlternateContent xmlns:mc="http://schemas.openxmlformats.org/markup-compatibility/2006">
              <mc:Choice xmlns:v="urn:schemas-microsoft-com:vml" Requires="v">
                <p:oleObj spid="_x0000_s220282" name="公式" r:id="rId3" imgW="1256755" imgH="203112" progId="Equation.3">
                  <p:embed/>
                </p:oleObj>
              </mc:Choice>
              <mc:Fallback>
                <p:oleObj name="公式" r:id="rId3" imgW="1256755" imgH="203112" progId="Equation.3">
                  <p:embed/>
                  <p:pic>
                    <p:nvPicPr>
                      <p:cNvPr id="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412875"/>
                        <a:ext cx="251936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4"/>
          <p:cNvGraphicFramePr>
            <a:graphicFrameLocks noChangeAspect="1"/>
          </p:cNvGraphicFramePr>
          <p:nvPr/>
        </p:nvGraphicFramePr>
        <p:xfrm>
          <a:off x="3851275" y="1916113"/>
          <a:ext cx="4176713" cy="768350"/>
        </p:xfrm>
        <a:graphic>
          <a:graphicData uri="http://schemas.openxmlformats.org/presentationml/2006/ole">
            <mc:AlternateContent xmlns:mc="http://schemas.openxmlformats.org/markup-compatibility/2006">
              <mc:Choice xmlns:v="urn:schemas-microsoft-com:vml" Requires="v">
                <p:oleObj spid="_x0000_s220283" name="公式" r:id="rId5" imgW="2413000" imgH="444500" progId="Equation.3">
                  <p:embed/>
                </p:oleObj>
              </mc:Choice>
              <mc:Fallback>
                <p:oleObj name="公式" r:id="rId5" imgW="2413000" imgH="444500" progId="Equation.3">
                  <p:embed/>
                  <p:pic>
                    <p:nvPicPr>
                      <p:cNvPr id="7"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1916113"/>
                        <a:ext cx="4176713"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5"/>
          <p:cNvGraphicFramePr>
            <a:graphicFrameLocks noChangeAspect="1"/>
          </p:cNvGraphicFramePr>
          <p:nvPr/>
        </p:nvGraphicFramePr>
        <p:xfrm>
          <a:off x="827088" y="3141663"/>
          <a:ext cx="2808287" cy="407987"/>
        </p:xfrm>
        <a:graphic>
          <a:graphicData uri="http://schemas.openxmlformats.org/presentationml/2006/ole">
            <mc:AlternateContent xmlns:mc="http://schemas.openxmlformats.org/markup-compatibility/2006">
              <mc:Choice xmlns:v="urn:schemas-microsoft-com:vml" Requires="v">
                <p:oleObj spid="_x0000_s220284" name="公式" r:id="rId7" imgW="1396394" imgH="203112" progId="Equation.3">
                  <p:embed/>
                </p:oleObj>
              </mc:Choice>
              <mc:Fallback>
                <p:oleObj name="公式" r:id="rId7" imgW="1396394" imgH="203112" progId="Equation.3">
                  <p:embed/>
                  <p:pic>
                    <p:nvPicPr>
                      <p:cNvPr id="8"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3141663"/>
                        <a:ext cx="280828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6"/>
          <p:cNvGraphicFramePr>
            <a:graphicFrameLocks noChangeAspect="1"/>
          </p:cNvGraphicFramePr>
          <p:nvPr/>
        </p:nvGraphicFramePr>
        <p:xfrm>
          <a:off x="3779838" y="3573463"/>
          <a:ext cx="4032250" cy="788987"/>
        </p:xfrm>
        <a:graphic>
          <a:graphicData uri="http://schemas.openxmlformats.org/presentationml/2006/ole">
            <mc:AlternateContent xmlns:mc="http://schemas.openxmlformats.org/markup-compatibility/2006">
              <mc:Choice xmlns:v="urn:schemas-microsoft-com:vml" Requires="v">
                <p:oleObj spid="_x0000_s220285" name="公式" r:id="rId9" imgW="2336800" imgH="457200" progId="Equation.3">
                  <p:embed/>
                </p:oleObj>
              </mc:Choice>
              <mc:Fallback>
                <p:oleObj name="公式" r:id="rId9" imgW="2336800" imgH="457200" progId="Equation.3">
                  <p:embed/>
                  <p:pic>
                    <p:nvPicPr>
                      <p:cNvPr id="9"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838" y="3573463"/>
                        <a:ext cx="403225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7"/>
          <p:cNvGraphicFramePr>
            <a:graphicFrameLocks noChangeAspect="1"/>
          </p:cNvGraphicFramePr>
          <p:nvPr/>
        </p:nvGraphicFramePr>
        <p:xfrm>
          <a:off x="3708400" y="4437063"/>
          <a:ext cx="4465638" cy="865187"/>
        </p:xfrm>
        <a:graphic>
          <a:graphicData uri="http://schemas.openxmlformats.org/presentationml/2006/ole">
            <mc:AlternateContent xmlns:mc="http://schemas.openxmlformats.org/markup-compatibility/2006">
              <mc:Choice xmlns:v="urn:schemas-microsoft-com:vml" Requires="v">
                <p:oleObj spid="_x0000_s220286" name="公式" r:id="rId11" imgW="2362200" imgH="457200" progId="Equation.3">
                  <p:embed/>
                </p:oleObj>
              </mc:Choice>
              <mc:Fallback>
                <p:oleObj name="公式" r:id="rId11" imgW="2362200" imgH="457200" progId="Equation.3">
                  <p:embed/>
                  <p:pic>
                    <p:nvPicPr>
                      <p:cNvPr id="1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8400" y="4437063"/>
                        <a:ext cx="446563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p:cNvGraphicFramePr>
            <a:graphicFrameLocks noChangeAspect="1"/>
          </p:cNvGraphicFramePr>
          <p:nvPr/>
        </p:nvGraphicFramePr>
        <p:xfrm>
          <a:off x="3708400" y="5516563"/>
          <a:ext cx="4392613" cy="823912"/>
        </p:xfrm>
        <a:graphic>
          <a:graphicData uri="http://schemas.openxmlformats.org/presentationml/2006/ole">
            <mc:AlternateContent xmlns:mc="http://schemas.openxmlformats.org/markup-compatibility/2006">
              <mc:Choice xmlns:v="urn:schemas-microsoft-com:vml" Requires="v">
                <p:oleObj spid="_x0000_s220287" name="公式" r:id="rId13" imgW="2438400" imgH="457200" progId="Equation.3">
                  <p:embed/>
                </p:oleObj>
              </mc:Choice>
              <mc:Fallback>
                <p:oleObj name="公式" r:id="rId13" imgW="2438400" imgH="457200" progId="Equation.3">
                  <p:embed/>
                  <p:pic>
                    <p:nvPicPr>
                      <p:cNvPr id="11"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5516563"/>
                        <a:ext cx="4392613"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AutoShape 19"/>
          <p:cNvSpPr>
            <a:spLocks/>
          </p:cNvSpPr>
          <p:nvPr/>
        </p:nvSpPr>
        <p:spPr bwMode="auto">
          <a:xfrm>
            <a:off x="3203575" y="3860800"/>
            <a:ext cx="431800" cy="2305050"/>
          </a:xfrm>
          <a:prstGeom prst="leftBrace">
            <a:avLst>
              <a:gd name="adj1" fmla="val 44485"/>
              <a:gd name="adj2" fmla="val 50000"/>
            </a:avLst>
          </a:prstGeom>
          <a:noFill/>
          <a:ln w="28575">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Line 20"/>
          <p:cNvSpPr>
            <a:spLocks noChangeShapeType="1"/>
          </p:cNvSpPr>
          <p:nvPr/>
        </p:nvSpPr>
        <p:spPr bwMode="auto">
          <a:xfrm>
            <a:off x="684213" y="2852738"/>
            <a:ext cx="7920037" cy="0"/>
          </a:xfrm>
          <a:prstGeom prst="line">
            <a:avLst/>
          </a:prstGeom>
          <a:noFill/>
          <a:ln w="9525">
            <a:solidFill>
              <a:schemeClr val="tx1"/>
            </a:solidFill>
            <a:prstDash val="dash"/>
            <a:round/>
            <a:headEnd/>
            <a:tailEnd/>
          </a:ln>
          <a:effectLst>
            <a:outerShdw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42073272"/>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500"/>
                                        <p:tgtEl>
                                          <p:spTgt spid="7"/>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linds(horizontal)">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vertic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vertical)">
                                      <p:cBhvr>
                                        <p:cTn id="36" dur="500"/>
                                        <p:tgtEl>
                                          <p:spTgt spid="11"/>
                                        </p:tgtEl>
                                      </p:cBhvr>
                                    </p:animEffect>
                                  </p:childTnLst>
                                </p:cTn>
                              </p:par>
                            </p:childTnLst>
                          </p:cTn>
                        </p:par>
                        <p:par>
                          <p:cTn id="37" fill="hold">
                            <p:stCondLst>
                              <p:cond delay="500"/>
                            </p:stCondLst>
                            <p:childTnLst>
                              <p:par>
                                <p:cTn id="38" presetID="16" presetClass="entr" presetSubtype="26"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Horizontal)">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6 </a:t>
            </a:r>
            <a:r>
              <a:rPr lang="zh-CN" altLang="en-US" sz="3200" dirty="0">
                <a:cs typeface="+mn-ea"/>
                <a:sym typeface="+mn-lt"/>
              </a:rPr>
              <a:t>有压管流</a:t>
            </a:r>
            <a:endParaRPr lang="en-US" sz="3200" dirty="0">
              <a:cs typeface="+mn-ea"/>
              <a:sym typeface="+mn-lt"/>
            </a:endParaRPr>
          </a:p>
        </p:txBody>
      </p:sp>
      <p:pic>
        <p:nvPicPr>
          <p:cNvPr id="2" name="图片 1"/>
          <p:cNvPicPr>
            <a:picLocks noChangeAspect="1"/>
          </p:cNvPicPr>
          <p:nvPr/>
        </p:nvPicPr>
        <p:blipFill>
          <a:blip r:embed="rId2"/>
          <a:stretch>
            <a:fillRect/>
          </a:stretch>
        </p:blipFill>
        <p:spPr>
          <a:xfrm>
            <a:off x="198783" y="1462686"/>
            <a:ext cx="8401213" cy="4679698"/>
          </a:xfrm>
          <a:prstGeom prst="rect">
            <a:avLst/>
          </a:prstGeom>
        </p:spPr>
      </p:pic>
    </p:spTree>
    <p:extLst>
      <p:ext uri="{BB962C8B-B14F-4D97-AF65-F5344CB8AC3E}">
        <p14:creationId xmlns:p14="http://schemas.microsoft.com/office/powerpoint/2010/main" val="3329879101"/>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7 </a:t>
            </a:r>
            <a:r>
              <a:rPr lang="zh-CN" altLang="en-US" sz="3200" dirty="0">
                <a:cs typeface="+mn-ea"/>
                <a:sym typeface="+mn-lt"/>
              </a:rPr>
              <a:t>明渠均匀流</a:t>
            </a:r>
            <a:endParaRPr lang="en-US" sz="3200" dirty="0">
              <a:cs typeface="+mn-ea"/>
              <a:sym typeface="+mn-lt"/>
            </a:endParaRPr>
          </a:p>
        </p:txBody>
      </p:sp>
      <p:sp>
        <p:nvSpPr>
          <p:cNvPr id="5" name="文本框 4"/>
          <p:cNvSpPr txBox="1"/>
          <p:nvPr/>
        </p:nvSpPr>
        <p:spPr>
          <a:xfrm>
            <a:off x="362777" y="1461053"/>
            <a:ext cx="7374835" cy="4708981"/>
          </a:xfrm>
          <a:prstGeom prst="rect">
            <a:avLst/>
          </a:prstGeom>
          <a:noFill/>
        </p:spPr>
        <p:txBody>
          <a:bodyPr wrap="square" rtlCol="0">
            <a:spAutoFit/>
          </a:bodyPr>
          <a:lstStyle/>
          <a:p>
            <a:r>
              <a:rPr lang="zh-CN" altLang="en-US" sz="2000" dirty="0"/>
              <a:t>主要概念：</a:t>
            </a:r>
            <a:endParaRPr lang="en-US" altLang="zh-CN" sz="2000" dirty="0"/>
          </a:p>
          <a:p>
            <a:r>
              <a:rPr lang="en-US" sz="2000" dirty="0"/>
              <a:t>1.</a:t>
            </a:r>
            <a:r>
              <a:rPr lang="zh-CN" altLang="en-US" sz="2000" dirty="0"/>
              <a:t>明渠水流具有自由水面，不能加压；</a:t>
            </a:r>
            <a:endParaRPr lang="en-US" altLang="zh-CN" sz="2000" dirty="0"/>
          </a:p>
          <a:p>
            <a:r>
              <a:rPr lang="en-US" sz="2000" dirty="0"/>
              <a:t>2.</a:t>
            </a:r>
            <a:r>
              <a:rPr lang="zh-CN" altLang="en-US" sz="2000" dirty="0"/>
              <a:t>明渠水流如果是非恒定的，一定是非均匀流；有压管流可以是非恒定的均匀流；</a:t>
            </a:r>
            <a:endParaRPr lang="en-US" altLang="zh-CN" sz="2000" dirty="0"/>
          </a:p>
          <a:p>
            <a:r>
              <a:rPr lang="en-US" sz="2000" dirty="0"/>
              <a:t>3.</a:t>
            </a:r>
            <a:r>
              <a:rPr lang="zh-CN" altLang="en-US" sz="2000" dirty="0"/>
              <a:t>明渠可以有负坡和平坡，也可以没有负坡和平坡，但是一定要有正坡；</a:t>
            </a:r>
            <a:endParaRPr lang="en-US" altLang="zh-CN" sz="2000" dirty="0"/>
          </a:p>
          <a:p>
            <a:r>
              <a:rPr lang="en-US" sz="2000" dirty="0"/>
              <a:t>4.</a:t>
            </a:r>
            <a:r>
              <a:rPr lang="zh-CN" altLang="en-US" sz="2000" dirty="0"/>
              <a:t>边坡系数</a:t>
            </a:r>
            <a:r>
              <a:rPr lang="en-US" altLang="zh-CN" sz="2000" dirty="0"/>
              <a:t>m</a:t>
            </a:r>
            <a:r>
              <a:rPr lang="zh-CN" altLang="en-US" sz="2000" dirty="0"/>
              <a:t>是坡的水平长度除以高度；</a:t>
            </a:r>
            <a:endParaRPr lang="en-US" altLang="zh-CN" sz="2000" dirty="0"/>
          </a:p>
          <a:p>
            <a:r>
              <a:rPr lang="en-US" sz="2000" dirty="0"/>
              <a:t>5.</a:t>
            </a:r>
            <a:r>
              <a:rPr lang="zh-CN" altLang="en-US" sz="2000" dirty="0"/>
              <a:t>棱柱形渠道指断面形状、尺寸和底坡沿程不变的渠道；</a:t>
            </a:r>
            <a:endParaRPr lang="en-US" altLang="zh-CN" sz="2000" dirty="0"/>
          </a:p>
          <a:p>
            <a:r>
              <a:rPr lang="en-US" sz="2000" dirty="0"/>
              <a:t>6.</a:t>
            </a:r>
            <a:r>
              <a:rPr lang="zh-CN" altLang="en-US" sz="2000" dirty="0"/>
              <a:t>明渠均匀流的总水头、水面和底面平行，水力坡度、水面坡度和底坡相等；</a:t>
            </a:r>
            <a:endParaRPr lang="en-US" altLang="zh-CN" sz="2000" dirty="0"/>
          </a:p>
          <a:p>
            <a:r>
              <a:rPr lang="en-US" sz="2000" dirty="0"/>
              <a:t>7.</a:t>
            </a:r>
            <a:r>
              <a:rPr lang="zh-CN" altLang="en-US" sz="2000" dirty="0"/>
              <a:t>最佳水力断面：当底坡，糙率选定后并规定过水断面积，</a:t>
            </a:r>
          </a:p>
          <a:p>
            <a:r>
              <a:rPr lang="zh-CN" altLang="en-US" sz="2000" dirty="0"/>
              <a:t>使之通过的流量最大；当底坡，糙率选定后并通过一定的流量，使通过的过水断面积最小。</a:t>
            </a:r>
          </a:p>
          <a:p>
            <a:r>
              <a:rPr lang="en-US" altLang="zh-CN" sz="2000" dirty="0"/>
              <a:t>8.</a:t>
            </a:r>
            <a:r>
              <a:rPr lang="zh-CN" altLang="en-US" sz="2000" dirty="0"/>
              <a:t>明渠允许流速；</a:t>
            </a:r>
          </a:p>
          <a:p>
            <a:endParaRPr lang="en-US" sz="2000" dirty="0"/>
          </a:p>
        </p:txBody>
      </p:sp>
    </p:spTree>
    <p:extLst>
      <p:ext uri="{BB962C8B-B14F-4D97-AF65-F5344CB8AC3E}">
        <p14:creationId xmlns:p14="http://schemas.microsoft.com/office/powerpoint/2010/main" val="3997848787"/>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7 </a:t>
            </a:r>
            <a:r>
              <a:rPr lang="zh-CN" altLang="en-US" sz="3200" dirty="0">
                <a:cs typeface="+mn-ea"/>
                <a:sym typeface="+mn-lt"/>
              </a:rPr>
              <a:t>明渠均匀流</a:t>
            </a:r>
            <a:endParaRPr lang="en-US" sz="3200" dirty="0">
              <a:cs typeface="+mn-ea"/>
              <a:sym typeface="+mn-lt"/>
            </a:endParaRPr>
          </a:p>
        </p:txBody>
      </p:sp>
      <p:graphicFrame>
        <p:nvGraphicFramePr>
          <p:cNvPr id="5" name="Object 6"/>
          <p:cNvGraphicFramePr>
            <a:graphicFrameLocks noChangeAspect="1"/>
          </p:cNvGraphicFramePr>
          <p:nvPr/>
        </p:nvGraphicFramePr>
        <p:xfrm>
          <a:off x="5867400" y="2708275"/>
          <a:ext cx="2808288" cy="479425"/>
        </p:xfrm>
        <a:graphic>
          <a:graphicData uri="http://schemas.openxmlformats.org/presentationml/2006/ole">
            <mc:AlternateContent xmlns:mc="http://schemas.openxmlformats.org/markup-compatibility/2006">
              <mc:Choice xmlns:v="urn:schemas-microsoft-com:vml" Requires="v">
                <p:oleObj spid="_x0000_s221246" name="公式" r:id="rId3" imgW="1497950" imgH="253890" progId="Equation.3">
                  <p:embed/>
                </p:oleObj>
              </mc:Choice>
              <mc:Fallback>
                <p:oleObj name="公式" r:id="rId3" imgW="1497950" imgH="253890" progId="Equation.3">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708275"/>
                        <a:ext cx="2808288"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19"/>
          <p:cNvGrpSpPr>
            <a:grpSpLocks/>
          </p:cNvGrpSpPr>
          <p:nvPr/>
        </p:nvGrpSpPr>
        <p:grpSpPr bwMode="auto">
          <a:xfrm>
            <a:off x="1187450" y="5373688"/>
            <a:ext cx="6840538" cy="865187"/>
            <a:chOff x="748" y="3430"/>
            <a:chExt cx="4309" cy="545"/>
          </a:xfrm>
        </p:grpSpPr>
        <p:sp>
          <p:nvSpPr>
            <p:cNvPr id="8" name="AutoShape 11"/>
            <p:cNvSpPr>
              <a:spLocks noChangeArrowheads="1"/>
            </p:cNvSpPr>
            <p:nvPr/>
          </p:nvSpPr>
          <p:spPr bwMode="gray">
            <a:xfrm>
              <a:off x="748" y="3430"/>
              <a:ext cx="4309" cy="545"/>
            </a:xfrm>
            <a:prstGeom prst="roundRect">
              <a:avLst>
                <a:gd name="adj" fmla="val 11505"/>
              </a:avLst>
            </a:prstGeom>
            <a:solidFill>
              <a:schemeClr val="accent2">
                <a:alpha val="50195"/>
              </a:scheme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ctr" eaLnBrk="1" hangingPunct="1"/>
              <a:endParaRPr lang="zh-CN" altLang="en-US">
                <a:ea typeface="宋体" panose="02010600030101010101" pitchFamily="2" charset="-122"/>
                <a:cs typeface="Arial" panose="020B0604020202020204" pitchFamily="34" charset="0"/>
              </a:endParaRPr>
            </a:p>
          </p:txBody>
        </p:sp>
        <p:graphicFrame>
          <p:nvGraphicFramePr>
            <p:cNvPr id="9" name="Object 7"/>
            <p:cNvGraphicFramePr>
              <a:graphicFrameLocks noChangeAspect="1"/>
            </p:cNvGraphicFramePr>
            <p:nvPr/>
          </p:nvGraphicFramePr>
          <p:xfrm>
            <a:off x="1020" y="3521"/>
            <a:ext cx="3538" cy="370"/>
          </p:xfrm>
          <a:graphic>
            <a:graphicData uri="http://schemas.openxmlformats.org/presentationml/2006/ole">
              <mc:AlternateContent xmlns:mc="http://schemas.openxmlformats.org/markup-compatibility/2006">
                <mc:Choice xmlns:v="urn:schemas-microsoft-com:vml" Requires="v">
                  <p:oleObj spid="_x0000_s221247" name="公式" r:id="rId5" imgW="2349500" imgH="254000" progId="Equation.3">
                    <p:embed/>
                  </p:oleObj>
                </mc:Choice>
                <mc:Fallback>
                  <p:oleObj name="公式" r:id="rId5" imgW="2349500" imgH="254000" progId="Equation.3">
                    <p:embed/>
                    <p:pic>
                      <p:nvPicPr>
                        <p:cNvPr id="9"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0" y="3521"/>
                          <a:ext cx="353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Object 6"/>
          <p:cNvGraphicFramePr>
            <a:graphicFrameLocks noChangeAspect="1"/>
          </p:cNvGraphicFramePr>
          <p:nvPr/>
        </p:nvGraphicFramePr>
        <p:xfrm>
          <a:off x="5867400" y="3460750"/>
          <a:ext cx="2736850" cy="473075"/>
        </p:xfrm>
        <a:graphic>
          <a:graphicData uri="http://schemas.openxmlformats.org/presentationml/2006/ole">
            <mc:AlternateContent xmlns:mc="http://schemas.openxmlformats.org/markup-compatibility/2006">
              <mc:Choice xmlns:v="urn:schemas-microsoft-com:vml" Requires="v">
                <p:oleObj spid="_x0000_s221248" name="公式" r:id="rId7" imgW="1536033" imgH="253890" progId="Equation.3">
                  <p:embed/>
                </p:oleObj>
              </mc:Choice>
              <mc:Fallback>
                <p:oleObj name="公式" r:id="rId7" imgW="1536033" imgH="253890" progId="Equation.3">
                  <p:embed/>
                  <p:pic>
                    <p:nvPicPr>
                      <p:cNvPr id="1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3460750"/>
                        <a:ext cx="273685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7"/>
          <p:cNvGraphicFramePr>
            <a:graphicFrameLocks noChangeAspect="1"/>
          </p:cNvGraphicFramePr>
          <p:nvPr/>
        </p:nvGraphicFramePr>
        <p:xfrm>
          <a:off x="5867400" y="4341813"/>
          <a:ext cx="2592388" cy="471487"/>
        </p:xfrm>
        <a:graphic>
          <a:graphicData uri="http://schemas.openxmlformats.org/presentationml/2006/ole">
            <mc:AlternateContent xmlns:mc="http://schemas.openxmlformats.org/markup-compatibility/2006">
              <mc:Choice xmlns:v="urn:schemas-microsoft-com:vml" Requires="v">
                <p:oleObj spid="_x0000_s221249" name="公式" r:id="rId9" imgW="1536033" imgH="266584" progId="Equation.3">
                  <p:embed/>
                </p:oleObj>
              </mc:Choice>
              <mc:Fallback>
                <p:oleObj name="公式" r:id="rId9" imgW="1536033" imgH="266584" progId="Equation.3">
                  <p:embed/>
                  <p:pic>
                    <p:nvPicPr>
                      <p:cNvPr id="1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4341813"/>
                        <a:ext cx="2592388"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8"/>
          <p:cNvGrpSpPr>
            <a:grpSpLocks/>
          </p:cNvGrpSpPr>
          <p:nvPr/>
        </p:nvGrpSpPr>
        <p:grpSpPr bwMode="auto">
          <a:xfrm>
            <a:off x="636588" y="1341438"/>
            <a:ext cx="4583112" cy="720725"/>
            <a:chOff x="401" y="890"/>
            <a:chExt cx="2887" cy="454"/>
          </a:xfrm>
        </p:grpSpPr>
        <p:grpSp>
          <p:nvGrpSpPr>
            <p:cNvPr id="13" name="Group 9"/>
            <p:cNvGrpSpPr>
              <a:grpSpLocks/>
            </p:cNvGrpSpPr>
            <p:nvPr/>
          </p:nvGrpSpPr>
          <p:grpSpPr bwMode="auto">
            <a:xfrm>
              <a:off x="421" y="890"/>
              <a:ext cx="2867" cy="454"/>
              <a:chOff x="421" y="890"/>
              <a:chExt cx="2867" cy="454"/>
            </a:xfrm>
          </p:grpSpPr>
          <p:sp>
            <p:nvSpPr>
              <p:cNvPr id="15" name="AutoShape 3"/>
              <p:cNvSpPr>
                <a:spLocks noChangeArrowheads="1"/>
              </p:cNvSpPr>
              <p:nvPr/>
            </p:nvSpPr>
            <p:spPr bwMode="gray">
              <a:xfrm>
                <a:off x="705" y="944"/>
                <a:ext cx="2583" cy="363"/>
              </a:xfrm>
              <a:prstGeom prst="roundRect">
                <a:avLst>
                  <a:gd name="adj" fmla="val 12727"/>
                </a:avLst>
              </a:prstGeom>
              <a:solidFill>
                <a:srgbClr val="37A7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l" eaLnBrk="1" hangingPunct="1"/>
                <a:endParaRPr lang="zh-CN" altLang="en-US">
                  <a:latin typeface="Calibri" panose="020F0502020204030204" pitchFamily="34" charset="0"/>
                  <a:ea typeface="宋体" panose="02010600030101010101" pitchFamily="2" charset="-122"/>
                  <a:cs typeface="Arial" panose="020B0604020202020204" pitchFamily="34" charset="0"/>
                </a:endParaRPr>
              </a:p>
            </p:txBody>
          </p:sp>
          <p:grpSp>
            <p:nvGrpSpPr>
              <p:cNvPr id="16" name="Group 5"/>
              <p:cNvGrpSpPr>
                <a:grpSpLocks/>
              </p:cNvGrpSpPr>
              <p:nvPr/>
            </p:nvGrpSpPr>
            <p:grpSpPr bwMode="auto">
              <a:xfrm>
                <a:off x="421" y="890"/>
                <a:ext cx="471" cy="454"/>
                <a:chOff x="802" y="845"/>
                <a:chExt cx="827" cy="826"/>
              </a:xfrm>
            </p:grpSpPr>
            <p:sp>
              <p:nvSpPr>
                <p:cNvPr id="17" name="Oval 6"/>
                <p:cNvSpPr>
                  <a:spLocks noChangeArrowheads="1"/>
                </p:cNvSpPr>
                <p:nvPr/>
              </p:nvSpPr>
              <p:spPr bwMode="gray">
                <a:xfrm>
                  <a:off x="802" y="845"/>
                  <a:ext cx="827" cy="826"/>
                </a:xfrm>
                <a:prstGeom prst="ellipse">
                  <a:avLst/>
                </a:prstGeom>
                <a:solidFill>
                  <a:srgbClr val="F8F8F8"/>
                </a:solidFill>
                <a:ln w="38100">
                  <a:solidFill>
                    <a:srgbClr val="37A76F"/>
                  </a:solidFill>
                  <a:round/>
                  <a:headEnd/>
                  <a:tailEnd/>
                </a:ln>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l" eaLnBrk="1" hangingPunct="1"/>
                  <a:endParaRPr lang="zh-CN" altLang="en-US">
                    <a:latin typeface="Calibri" panose="020F0502020204030204" pitchFamily="34" charset="0"/>
                    <a:ea typeface="宋体" panose="02010600030101010101" pitchFamily="2" charset="-122"/>
                    <a:cs typeface="Arial" panose="020B0604020202020204" pitchFamily="34" charset="0"/>
                  </a:endParaRPr>
                </a:p>
              </p:txBody>
            </p:sp>
            <p:sp>
              <p:nvSpPr>
                <p:cNvPr id="18" name="Oval 7"/>
                <p:cNvSpPr>
                  <a:spLocks noChangeArrowheads="1"/>
                </p:cNvSpPr>
                <p:nvPr/>
              </p:nvSpPr>
              <p:spPr bwMode="gray">
                <a:xfrm>
                  <a:off x="836" y="879"/>
                  <a:ext cx="758" cy="758"/>
                </a:xfrm>
                <a:prstGeom prst="ellipse">
                  <a:avLst/>
                </a:prstGeom>
                <a:noFill/>
                <a:ln w="38100">
                  <a:solidFill>
                    <a:srgbClr val="37A76F">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l" eaLnBrk="1" hangingPunct="1"/>
                  <a:endParaRPr lang="zh-CN" altLang="en-US">
                    <a:latin typeface="Calibri" panose="020F0502020204030204" pitchFamily="34" charset="0"/>
                    <a:ea typeface="宋体" panose="02010600030101010101" pitchFamily="2" charset="-122"/>
                    <a:cs typeface="Arial" panose="020B0604020202020204" pitchFamily="34" charset="0"/>
                  </a:endParaRPr>
                </a:p>
              </p:txBody>
            </p:sp>
            <p:sp>
              <p:nvSpPr>
                <p:cNvPr id="19" name="Oval 8"/>
                <p:cNvSpPr>
                  <a:spLocks noChangeArrowheads="1"/>
                </p:cNvSpPr>
                <p:nvPr/>
              </p:nvSpPr>
              <p:spPr bwMode="gray">
                <a:xfrm>
                  <a:off x="870" y="915"/>
                  <a:ext cx="690" cy="690"/>
                </a:xfrm>
                <a:prstGeom prst="ellipse">
                  <a:avLst/>
                </a:prstGeom>
                <a:noFill/>
                <a:ln w="38100">
                  <a:solidFill>
                    <a:srgbClr val="3BB377">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l" eaLnBrk="1" hangingPunct="1"/>
                  <a:endParaRPr lang="zh-CN" altLang="en-US">
                    <a:latin typeface="Calibri" panose="020F0502020204030204" pitchFamily="34" charset="0"/>
                    <a:ea typeface="宋体" panose="02010600030101010101" pitchFamily="2" charset="-122"/>
                    <a:cs typeface="Arial" panose="020B0604020202020204" pitchFamily="34" charset="0"/>
                  </a:endParaRPr>
                </a:p>
              </p:txBody>
            </p:sp>
          </p:grpSp>
        </p:grpSp>
        <p:sp>
          <p:nvSpPr>
            <p:cNvPr id="14" name="Text Box 15"/>
            <p:cNvSpPr txBox="1">
              <a:spLocks noChangeArrowheads="1"/>
            </p:cNvSpPr>
            <p:nvPr/>
          </p:nvSpPr>
          <p:spPr bwMode="auto">
            <a:xfrm>
              <a:off x="401" y="935"/>
              <a:ext cx="2858" cy="365"/>
            </a:xfrm>
            <a:prstGeom prst="rect">
              <a:avLst/>
            </a:prstGeom>
            <a:noFill/>
            <a:ln>
              <a:noFill/>
            </a:ln>
            <a:effectLst>
              <a:prstShdw prst="shdw12">
                <a:srgbClr val="333333">
                  <a:alpha val="50000"/>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algn="l" eaLnBrk="1" hangingPunct="1">
                <a:spcBef>
                  <a:spcPct val="50000"/>
                </a:spcBef>
              </a:pPr>
              <a:r>
                <a:rPr lang="en-US" altLang="zh-CN" sz="2400" b="1">
                  <a:solidFill>
                    <a:schemeClr val="bg1"/>
                  </a:solidFill>
                  <a:latin typeface="楷体_GB2312" pitchFamily="49" charset="-122"/>
                  <a:ea typeface="楷体_GB2312" pitchFamily="49" charset="-122"/>
                </a:rPr>
                <a:t> </a:t>
              </a:r>
              <a:r>
                <a:rPr lang="en-US" altLang="zh-CN" sz="3200" b="1">
                  <a:solidFill>
                    <a:srgbClr val="000000"/>
                  </a:solidFill>
                  <a:ea typeface="楷体_GB2312" pitchFamily="49" charset="-122"/>
                </a:rPr>
                <a:t>4</a:t>
              </a:r>
              <a:r>
                <a:rPr lang="en-US" altLang="zh-CN" sz="2400" b="1">
                  <a:solidFill>
                    <a:schemeClr val="bg1"/>
                  </a:solidFill>
                  <a:latin typeface="楷体_GB2312" pitchFamily="49" charset="-122"/>
                  <a:ea typeface="楷体_GB2312" pitchFamily="49" charset="-122"/>
                </a:rPr>
                <a:t>   </a:t>
              </a:r>
              <a:r>
                <a:rPr lang="zh-CN" altLang="en-US" sz="2800" b="1">
                  <a:solidFill>
                    <a:srgbClr val="000000"/>
                  </a:solidFill>
                  <a:latin typeface="楷体_GB2312" pitchFamily="49" charset="-122"/>
                  <a:ea typeface="楷体_GB2312" pitchFamily="49" charset="-122"/>
                </a:rPr>
                <a:t>明渠的复式断面</a:t>
              </a:r>
            </a:p>
          </p:txBody>
        </p:sp>
      </p:grpSp>
      <p:grpSp>
        <p:nvGrpSpPr>
          <p:cNvPr id="20" name="Group 17"/>
          <p:cNvGrpSpPr>
            <a:grpSpLocks/>
          </p:cNvGrpSpPr>
          <p:nvPr/>
        </p:nvGrpSpPr>
        <p:grpSpPr bwMode="auto">
          <a:xfrm>
            <a:off x="395288" y="2636838"/>
            <a:ext cx="5256212" cy="2305050"/>
            <a:chOff x="249" y="1661"/>
            <a:chExt cx="3311" cy="1452"/>
          </a:xfrm>
        </p:grpSpPr>
        <p:pic>
          <p:nvPicPr>
            <p:cNvPr id="21" name="Picture 5" descr="sl180"/>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 y="1842"/>
              <a:ext cx="3175" cy="1162"/>
            </a:xfrm>
            <a:prstGeom prst="rect">
              <a:avLst/>
            </a:prstGeom>
            <a:noFill/>
            <a:ln>
              <a:noFill/>
            </a:ln>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rgbClr val="008080"/>
                  </a:solidFill>
                  <a:miter lim="800000"/>
                  <a:headEnd/>
                  <a:tailEnd/>
                </a14:hiddenLine>
              </a:ext>
            </a:extLst>
          </p:spPr>
        </p:pic>
        <p:sp>
          <p:nvSpPr>
            <p:cNvPr id="22" name="Rectangle 16"/>
            <p:cNvSpPr>
              <a:spLocks noChangeArrowheads="1"/>
            </p:cNvSpPr>
            <p:nvPr/>
          </p:nvSpPr>
          <p:spPr bwMode="auto">
            <a:xfrm>
              <a:off x="249" y="1661"/>
              <a:ext cx="3311" cy="1452"/>
            </a:xfrm>
            <a:prstGeom prst="rect">
              <a:avLst/>
            </a:prstGeom>
            <a:noFill/>
            <a:ln w="19050">
              <a:solidFill>
                <a:srgbClr val="CC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kx="-3284103" algn="br" rotWithShape="0">
                      <a:schemeClr val="bg2">
                        <a:alpha val="50000"/>
                      </a:schemeClr>
                    </a:outerShdw>
                  </a:effectLst>
                </a14:hiddenEffects>
              </a:ext>
            </a:extLst>
          </p:spPr>
          <p:txBody>
            <a:bodyPr wrap="none" anchor="ctr"/>
            <a:lstStyle>
              <a:lvl1pPr eaLnBrk="0" hangingPunct="0">
                <a:defRPr>
                  <a:solidFill>
                    <a:schemeClr val="tx1"/>
                  </a:solidFill>
                  <a:latin typeface="Arial" panose="020B0604020202020204" pitchFamily="34" charset="0"/>
                  <a:ea typeface="华文新魏" panose="02010800040101010101" pitchFamily="2" charset="-122"/>
                </a:defRPr>
              </a:lvl1pPr>
              <a:lvl2pPr marL="742950" indent="-285750" eaLnBrk="0" hangingPunct="0">
                <a:defRPr>
                  <a:solidFill>
                    <a:schemeClr val="tx1"/>
                  </a:solidFill>
                  <a:latin typeface="Arial" panose="020B0604020202020204" pitchFamily="34" charset="0"/>
                  <a:ea typeface="华文新魏" panose="02010800040101010101" pitchFamily="2" charset="-122"/>
                </a:defRPr>
              </a:lvl2pPr>
              <a:lvl3pPr marL="1143000" indent="-228600" eaLnBrk="0" hangingPunct="0">
                <a:defRPr>
                  <a:solidFill>
                    <a:schemeClr val="tx1"/>
                  </a:solidFill>
                  <a:latin typeface="Arial" panose="020B0604020202020204" pitchFamily="34" charset="0"/>
                  <a:ea typeface="华文新魏" panose="02010800040101010101" pitchFamily="2" charset="-122"/>
                </a:defRPr>
              </a:lvl3pPr>
              <a:lvl4pPr marL="1600200" indent="-228600" eaLnBrk="0" hangingPunct="0">
                <a:defRPr>
                  <a:solidFill>
                    <a:schemeClr val="tx1"/>
                  </a:solidFill>
                  <a:latin typeface="Arial" panose="020B0604020202020204" pitchFamily="34" charset="0"/>
                  <a:ea typeface="华文新魏" panose="02010800040101010101" pitchFamily="2" charset="-122"/>
                </a:defRPr>
              </a:lvl4pPr>
              <a:lvl5pPr marL="2057400" indent="-228600" eaLnBrk="0" hangingPunct="0">
                <a:defRPr>
                  <a:solidFill>
                    <a:schemeClr val="tx1"/>
                  </a:solidFill>
                  <a:latin typeface="Arial" panose="020B0604020202020204" pitchFamily="34" charset="0"/>
                  <a:ea typeface="华文新魏" panose="0201080004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华文新魏" panose="02010800040101010101" pitchFamily="2" charset="-122"/>
                </a:defRPr>
              </a:lvl9pPr>
            </a:lstStyle>
            <a:p>
              <a:pPr eaLnBrk="1" hangingPunct="1"/>
              <a:endParaRPr lang="zh-CN" altLang="en-US"/>
            </a:p>
          </p:txBody>
        </p:sp>
      </p:grpSp>
    </p:spTree>
    <p:extLst>
      <p:ext uri="{BB962C8B-B14F-4D97-AF65-F5344CB8AC3E}">
        <p14:creationId xmlns:p14="http://schemas.microsoft.com/office/powerpoint/2010/main" val="1758112764"/>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1 </a:t>
            </a:r>
            <a:r>
              <a:rPr lang="zh-CN" altLang="en-US" sz="3200" dirty="0">
                <a:cs typeface="+mn-ea"/>
                <a:sym typeface="+mn-lt"/>
              </a:rPr>
              <a:t>绪论</a:t>
            </a:r>
            <a:endParaRPr lang="en-US" sz="3200" dirty="0">
              <a:cs typeface="+mn-ea"/>
              <a:sym typeface="+mn-lt"/>
            </a:endParaRPr>
          </a:p>
        </p:txBody>
      </p:sp>
      <p:grpSp>
        <p:nvGrpSpPr>
          <p:cNvPr id="11" name="Group 38"/>
          <p:cNvGrpSpPr>
            <a:grpSpLocks/>
          </p:cNvGrpSpPr>
          <p:nvPr/>
        </p:nvGrpSpPr>
        <p:grpSpPr bwMode="auto">
          <a:xfrm>
            <a:off x="437321" y="2370310"/>
            <a:ext cx="792162" cy="2819400"/>
            <a:chOff x="703" y="1570"/>
            <a:chExt cx="499" cy="1776"/>
          </a:xfrm>
        </p:grpSpPr>
        <p:sp>
          <p:nvSpPr>
            <p:cNvPr id="12" name="AutoShape 37"/>
            <p:cNvSpPr>
              <a:spLocks noChangeArrowheads="1"/>
            </p:cNvSpPr>
            <p:nvPr/>
          </p:nvSpPr>
          <p:spPr bwMode="gray">
            <a:xfrm>
              <a:off x="703" y="1570"/>
              <a:ext cx="499" cy="1776"/>
            </a:xfrm>
            <a:prstGeom prst="chevron">
              <a:avLst>
                <a:gd name="adj" fmla="val 17384"/>
              </a:avLst>
            </a:prstGeom>
            <a:gradFill rotWithShape="1">
              <a:gsLst>
                <a:gs pos="0">
                  <a:schemeClr val="accent1"/>
                </a:gs>
                <a:gs pos="100000">
                  <a:schemeClr val="accent1">
                    <a:gamma/>
                    <a:tint val="45490"/>
                    <a:invGamma/>
                  </a:schemeClr>
                </a:gs>
              </a:gsLst>
              <a:lin ang="0" scaled="1"/>
            </a:gradFill>
            <a:ln w="38100">
              <a:solidFill>
                <a:srgbClr val="EAEAEA"/>
              </a:solidFill>
              <a:miter lim="800000"/>
              <a:headEnd/>
              <a:tailEnd/>
            </a:ln>
            <a:effectLst>
              <a:outerShdw dist="35921" dir="2700000" algn="ctr" rotWithShape="0">
                <a:srgbClr val="333333">
                  <a:alpha val="50000"/>
                </a:srgbClr>
              </a:outerShdw>
            </a:effectLst>
          </p:spPr>
          <p:txBody>
            <a:bodyPr anchor="ctr">
              <a:spAutoFit/>
            </a:bodyPr>
            <a:lstStyle/>
            <a:p>
              <a:pPr>
                <a:defRPr/>
              </a:pPr>
              <a:endParaRPr lang="zh-CN" altLang="en-US">
                <a:latin typeface="Arial" charset="0"/>
              </a:endParaRPr>
            </a:p>
          </p:txBody>
        </p:sp>
        <p:sp>
          <p:nvSpPr>
            <p:cNvPr id="13" name="Text Box 34"/>
            <p:cNvSpPr txBox="1">
              <a:spLocks noChangeArrowheads="1"/>
            </p:cNvSpPr>
            <p:nvPr/>
          </p:nvSpPr>
          <p:spPr bwMode="auto">
            <a:xfrm>
              <a:off x="793" y="1706"/>
              <a:ext cx="272" cy="1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tx2"/>
                  </a:solidFill>
                  <a:ea typeface="华文新魏" panose="02010800040101010101" pitchFamily="2" charset="-122"/>
                </a:rPr>
                <a:t>流体的分类</a:t>
              </a:r>
            </a:p>
          </p:txBody>
        </p:sp>
      </p:grpSp>
      <p:grpSp>
        <p:nvGrpSpPr>
          <p:cNvPr id="14" name="组合 13"/>
          <p:cNvGrpSpPr/>
          <p:nvPr/>
        </p:nvGrpSpPr>
        <p:grpSpPr>
          <a:xfrm>
            <a:off x="1011996" y="2216147"/>
            <a:ext cx="5256212" cy="3960813"/>
            <a:chOff x="2411413" y="2133600"/>
            <a:chExt cx="5256212" cy="3960813"/>
          </a:xfrm>
        </p:grpSpPr>
        <p:sp>
          <p:nvSpPr>
            <p:cNvPr id="15" name="Line 6"/>
            <p:cNvSpPr>
              <a:spLocks noChangeShapeType="1"/>
            </p:cNvSpPr>
            <p:nvPr/>
          </p:nvSpPr>
          <p:spPr bwMode="auto">
            <a:xfrm flipV="1">
              <a:off x="3132138" y="2133600"/>
              <a:ext cx="1587" cy="3527425"/>
            </a:xfrm>
            <a:prstGeom prst="line">
              <a:avLst/>
            </a:prstGeom>
            <a:noFill/>
            <a:ln w="19050">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7"/>
            <p:cNvSpPr>
              <a:spLocks noChangeShapeType="1"/>
            </p:cNvSpPr>
            <p:nvPr/>
          </p:nvSpPr>
          <p:spPr bwMode="auto">
            <a:xfrm>
              <a:off x="3130550" y="5661025"/>
              <a:ext cx="4103688" cy="0"/>
            </a:xfrm>
            <a:prstGeom prst="line">
              <a:avLst/>
            </a:prstGeom>
            <a:noFill/>
            <a:ln w="19050">
              <a:solidFill>
                <a:srgbClr val="CC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7" name="Group 9"/>
            <p:cNvGrpSpPr>
              <a:grpSpLocks/>
            </p:cNvGrpSpPr>
            <p:nvPr/>
          </p:nvGrpSpPr>
          <p:grpSpPr bwMode="auto">
            <a:xfrm>
              <a:off x="3132138" y="2278063"/>
              <a:ext cx="3167062" cy="1943100"/>
              <a:chOff x="1973" y="845"/>
              <a:chExt cx="1995" cy="1224"/>
            </a:xfrm>
          </p:grpSpPr>
          <p:sp>
            <p:nvSpPr>
              <p:cNvPr id="42" name="Line 10"/>
              <p:cNvSpPr>
                <a:spLocks noChangeShapeType="1"/>
              </p:cNvSpPr>
              <p:nvPr/>
            </p:nvSpPr>
            <p:spPr bwMode="auto">
              <a:xfrm flipV="1">
                <a:off x="1973" y="1026"/>
                <a:ext cx="1633" cy="1043"/>
              </a:xfrm>
              <a:prstGeom prst="line">
                <a:avLst/>
              </a:prstGeom>
              <a:noFill/>
              <a:ln w="25400">
                <a:solidFill>
                  <a:srgbClr val="00007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Text Box 11"/>
              <p:cNvSpPr txBox="1">
                <a:spLocks noChangeArrowheads="1"/>
              </p:cNvSpPr>
              <p:nvPr/>
            </p:nvSpPr>
            <p:spPr bwMode="auto">
              <a:xfrm rot="-1860000">
                <a:off x="2245" y="1071"/>
                <a:ext cx="16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solidFill>
                      <a:srgbClr val="000074"/>
                    </a:solidFill>
                    <a:ea typeface="方正黑体简体" pitchFamily="2" charset="-122"/>
                  </a:rPr>
                  <a:t>宾厄姆塑性体</a:t>
                </a:r>
              </a:p>
            </p:txBody>
          </p:sp>
          <p:sp>
            <p:nvSpPr>
              <p:cNvPr id="44" name="Text Box 12"/>
              <p:cNvSpPr txBox="1">
                <a:spLocks noChangeArrowheads="1"/>
              </p:cNvSpPr>
              <p:nvPr/>
            </p:nvSpPr>
            <p:spPr bwMode="auto">
              <a:xfrm>
                <a:off x="3651" y="845"/>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000074"/>
                    </a:solidFill>
                  </a:rPr>
                  <a:t>B</a:t>
                </a:r>
              </a:p>
            </p:txBody>
          </p:sp>
        </p:grpSp>
        <p:grpSp>
          <p:nvGrpSpPr>
            <p:cNvPr id="18" name="Group 13"/>
            <p:cNvGrpSpPr>
              <a:grpSpLocks/>
            </p:cNvGrpSpPr>
            <p:nvPr/>
          </p:nvGrpSpPr>
          <p:grpSpPr bwMode="auto">
            <a:xfrm>
              <a:off x="3132138" y="2852738"/>
              <a:ext cx="3384550" cy="2808287"/>
              <a:chOff x="1973" y="1207"/>
              <a:chExt cx="2132" cy="1769"/>
            </a:xfrm>
          </p:grpSpPr>
          <p:sp>
            <p:nvSpPr>
              <p:cNvPr id="39" name="Freeform 14"/>
              <p:cNvSpPr>
                <a:spLocks/>
              </p:cNvSpPr>
              <p:nvPr/>
            </p:nvSpPr>
            <p:spPr bwMode="auto">
              <a:xfrm>
                <a:off x="1973" y="1343"/>
                <a:ext cx="1769" cy="1633"/>
              </a:xfrm>
              <a:custGeom>
                <a:avLst/>
                <a:gdLst>
                  <a:gd name="T0" fmla="*/ 0 w 1769"/>
                  <a:gd name="T1" fmla="*/ 1633 h 1633"/>
                  <a:gd name="T2" fmla="*/ 363 w 1769"/>
                  <a:gd name="T3" fmla="*/ 1089 h 1633"/>
                  <a:gd name="T4" fmla="*/ 816 w 1769"/>
                  <a:gd name="T5" fmla="*/ 636 h 1633"/>
                  <a:gd name="T6" fmla="*/ 1769 w 1769"/>
                  <a:gd name="T7" fmla="*/ 0 h 16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9" h="1633">
                    <a:moveTo>
                      <a:pt x="0" y="1633"/>
                    </a:moveTo>
                    <a:cubicBezTo>
                      <a:pt x="113" y="1444"/>
                      <a:pt x="227" y="1255"/>
                      <a:pt x="363" y="1089"/>
                    </a:cubicBezTo>
                    <a:cubicBezTo>
                      <a:pt x="499" y="923"/>
                      <a:pt x="582" y="817"/>
                      <a:pt x="816" y="636"/>
                    </a:cubicBezTo>
                    <a:cubicBezTo>
                      <a:pt x="1050" y="455"/>
                      <a:pt x="1640" y="98"/>
                      <a:pt x="1769" y="0"/>
                    </a:cubicBezTo>
                  </a:path>
                </a:pathLst>
              </a:custGeom>
              <a:noFill/>
              <a:ln w="25400" cap="flat" cmpd="sng">
                <a:solidFill>
                  <a:srgbClr val="99003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Text Box 15"/>
              <p:cNvSpPr txBox="1">
                <a:spLocks noChangeArrowheads="1"/>
              </p:cNvSpPr>
              <p:nvPr/>
            </p:nvSpPr>
            <p:spPr bwMode="auto">
              <a:xfrm rot="-1740000">
                <a:off x="2472" y="1389"/>
                <a:ext cx="16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990033"/>
                    </a:solidFill>
                    <a:ea typeface="方正黑体简体" pitchFamily="2" charset="-122"/>
                  </a:rPr>
                  <a:t>拟塑性流体</a:t>
                </a:r>
              </a:p>
            </p:txBody>
          </p:sp>
          <p:sp>
            <p:nvSpPr>
              <p:cNvPr id="41" name="Text Box 16"/>
              <p:cNvSpPr txBox="1">
                <a:spLocks noChangeArrowheads="1"/>
              </p:cNvSpPr>
              <p:nvPr/>
            </p:nvSpPr>
            <p:spPr bwMode="auto">
              <a:xfrm>
                <a:off x="3742" y="1207"/>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990033"/>
                    </a:solidFill>
                  </a:rPr>
                  <a:t>C</a:t>
                </a:r>
              </a:p>
            </p:txBody>
          </p:sp>
        </p:grpSp>
        <p:grpSp>
          <p:nvGrpSpPr>
            <p:cNvPr id="19" name="Group 17"/>
            <p:cNvGrpSpPr>
              <a:grpSpLocks/>
            </p:cNvGrpSpPr>
            <p:nvPr/>
          </p:nvGrpSpPr>
          <p:grpSpPr bwMode="auto">
            <a:xfrm>
              <a:off x="3132138" y="3502025"/>
              <a:ext cx="3744912" cy="2166938"/>
              <a:chOff x="1973" y="1611"/>
              <a:chExt cx="2359" cy="1365"/>
            </a:xfrm>
          </p:grpSpPr>
          <p:sp>
            <p:nvSpPr>
              <p:cNvPr id="35" name="Line 18"/>
              <p:cNvSpPr>
                <a:spLocks noChangeShapeType="1"/>
              </p:cNvSpPr>
              <p:nvPr/>
            </p:nvSpPr>
            <p:spPr bwMode="auto">
              <a:xfrm flipV="1">
                <a:off x="1973" y="1797"/>
                <a:ext cx="2041" cy="1179"/>
              </a:xfrm>
              <a:prstGeom prst="line">
                <a:avLst/>
              </a:prstGeom>
              <a:noFill/>
              <a:ln w="25400">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6" name="Group 19"/>
              <p:cNvGrpSpPr>
                <a:grpSpLocks/>
              </p:cNvGrpSpPr>
              <p:nvPr/>
            </p:nvGrpSpPr>
            <p:grpSpPr bwMode="auto">
              <a:xfrm>
                <a:off x="2699" y="1611"/>
                <a:ext cx="1633" cy="372"/>
                <a:chOff x="2699" y="1611"/>
                <a:chExt cx="1633" cy="372"/>
              </a:xfrm>
            </p:grpSpPr>
            <p:sp>
              <p:nvSpPr>
                <p:cNvPr id="37" name="Text Box 20"/>
                <p:cNvSpPr txBox="1">
                  <a:spLocks noChangeArrowheads="1"/>
                </p:cNvSpPr>
                <p:nvPr/>
              </p:nvSpPr>
              <p:spPr bwMode="auto">
                <a:xfrm rot="-1860000">
                  <a:off x="2699" y="1752"/>
                  <a:ext cx="16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006666"/>
                      </a:solidFill>
                      <a:ea typeface="方正黑体简体" pitchFamily="2" charset="-122"/>
                    </a:rPr>
                    <a:t>牛顿流体</a:t>
                  </a:r>
                </a:p>
              </p:txBody>
            </p:sp>
            <p:sp>
              <p:nvSpPr>
                <p:cNvPr id="38" name="Text Box 21"/>
                <p:cNvSpPr txBox="1">
                  <a:spLocks noChangeArrowheads="1"/>
                </p:cNvSpPr>
                <p:nvPr/>
              </p:nvSpPr>
              <p:spPr bwMode="auto">
                <a:xfrm>
                  <a:off x="4014" y="1611"/>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006666"/>
                      </a:solidFill>
                    </a:rPr>
                    <a:t>A</a:t>
                  </a:r>
                </a:p>
              </p:txBody>
            </p:sp>
          </p:grpSp>
        </p:grpSp>
        <p:grpSp>
          <p:nvGrpSpPr>
            <p:cNvPr id="20" name="Group 22"/>
            <p:cNvGrpSpPr>
              <a:grpSpLocks/>
            </p:cNvGrpSpPr>
            <p:nvPr/>
          </p:nvGrpSpPr>
          <p:grpSpPr bwMode="auto">
            <a:xfrm>
              <a:off x="3132138" y="4078288"/>
              <a:ext cx="3959225" cy="1582737"/>
              <a:chOff x="1973" y="1979"/>
              <a:chExt cx="2494" cy="997"/>
            </a:xfrm>
          </p:grpSpPr>
          <p:sp>
            <p:nvSpPr>
              <p:cNvPr id="32" name="Freeform 23"/>
              <p:cNvSpPr>
                <a:spLocks/>
              </p:cNvSpPr>
              <p:nvPr/>
            </p:nvSpPr>
            <p:spPr bwMode="auto">
              <a:xfrm>
                <a:off x="1973" y="2160"/>
                <a:ext cx="2177" cy="816"/>
              </a:xfrm>
              <a:custGeom>
                <a:avLst/>
                <a:gdLst>
                  <a:gd name="T0" fmla="*/ 0 w 2313"/>
                  <a:gd name="T1" fmla="*/ 734 h 907"/>
                  <a:gd name="T2" fmla="*/ 1085 w 2313"/>
                  <a:gd name="T3" fmla="*/ 478 h 907"/>
                  <a:gd name="T4" fmla="*/ 1567 w 2313"/>
                  <a:gd name="T5" fmla="*/ 294 h 907"/>
                  <a:gd name="T6" fmla="*/ 2049 w 2313"/>
                  <a:gd name="T7" fmla="*/ 0 h 90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3" h="907">
                    <a:moveTo>
                      <a:pt x="0" y="907"/>
                    </a:moveTo>
                    <a:cubicBezTo>
                      <a:pt x="465" y="794"/>
                      <a:pt x="930" y="681"/>
                      <a:pt x="1225" y="590"/>
                    </a:cubicBezTo>
                    <a:cubicBezTo>
                      <a:pt x="1520" y="499"/>
                      <a:pt x="1588" y="461"/>
                      <a:pt x="1769" y="363"/>
                    </a:cubicBezTo>
                    <a:cubicBezTo>
                      <a:pt x="1950" y="265"/>
                      <a:pt x="2222" y="60"/>
                      <a:pt x="2313" y="0"/>
                    </a:cubicBezTo>
                  </a:path>
                </a:pathLst>
              </a:custGeom>
              <a:noFill/>
              <a:ln w="25400" cap="flat" cmpd="sng">
                <a:solidFill>
                  <a:srgbClr val="E67D2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Text Box 24"/>
              <p:cNvSpPr txBox="1">
                <a:spLocks noChangeArrowheads="1"/>
              </p:cNvSpPr>
              <p:nvPr/>
            </p:nvSpPr>
            <p:spPr bwMode="auto">
              <a:xfrm rot="-1740000">
                <a:off x="3015" y="2290"/>
                <a:ext cx="90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B05B14"/>
                    </a:solidFill>
                    <a:ea typeface="方正黑体简体" pitchFamily="2" charset="-122"/>
                  </a:rPr>
                  <a:t>膨胀流体</a:t>
                </a:r>
              </a:p>
            </p:txBody>
          </p:sp>
          <p:sp>
            <p:nvSpPr>
              <p:cNvPr id="34" name="Text Box 25"/>
              <p:cNvSpPr txBox="1">
                <a:spLocks noChangeArrowheads="1"/>
              </p:cNvSpPr>
              <p:nvPr/>
            </p:nvSpPr>
            <p:spPr bwMode="auto">
              <a:xfrm>
                <a:off x="4150" y="1979"/>
                <a:ext cx="31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E67D26"/>
                    </a:solidFill>
                  </a:rPr>
                  <a:t>D</a:t>
                </a:r>
              </a:p>
            </p:txBody>
          </p:sp>
        </p:grpSp>
        <p:graphicFrame>
          <p:nvGraphicFramePr>
            <p:cNvPr id="21" name="Object 26"/>
            <p:cNvGraphicFramePr>
              <a:graphicFrameLocks noChangeAspect="1"/>
            </p:cNvGraphicFramePr>
            <p:nvPr>
              <p:extLst>
                <p:ext uri="{D42A27DB-BD31-4B8C-83A1-F6EECF244321}">
                  <p14:modId xmlns:p14="http://schemas.microsoft.com/office/powerpoint/2010/main" val="2115764592"/>
                </p:ext>
              </p:extLst>
            </p:nvPr>
          </p:nvGraphicFramePr>
          <p:xfrm>
            <a:off x="7235825" y="5302250"/>
            <a:ext cx="431800" cy="792163"/>
          </p:xfrm>
          <a:graphic>
            <a:graphicData uri="http://schemas.openxmlformats.org/presentationml/2006/ole">
              <mc:AlternateContent xmlns:mc="http://schemas.openxmlformats.org/markup-compatibility/2006">
                <mc:Choice xmlns:v="urn:schemas-microsoft-com:vml" Requires="v">
                  <p:oleObj spid="_x0000_s203958" name="公式" r:id="rId4" imgW="228600" imgH="419100" progId="Equation.3">
                    <p:embed/>
                  </p:oleObj>
                </mc:Choice>
                <mc:Fallback>
                  <p:oleObj name="公式" r:id="rId4" imgW="228600" imgH="419100" progId="Equation.3">
                    <p:embed/>
                    <p:pic>
                      <p:nvPicPr>
                        <p:cNvPr id="29"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5302250"/>
                          <a:ext cx="4318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31"/>
            <p:cNvGraphicFramePr>
              <a:graphicFrameLocks noChangeAspect="1"/>
            </p:cNvGraphicFramePr>
            <p:nvPr>
              <p:extLst>
                <p:ext uri="{D42A27DB-BD31-4B8C-83A1-F6EECF244321}">
                  <p14:modId xmlns:p14="http://schemas.microsoft.com/office/powerpoint/2010/main" val="3734237337"/>
                </p:ext>
              </p:extLst>
            </p:nvPr>
          </p:nvGraphicFramePr>
          <p:xfrm>
            <a:off x="2627313" y="2278063"/>
            <a:ext cx="327025" cy="360362"/>
          </p:xfrm>
          <a:graphic>
            <a:graphicData uri="http://schemas.openxmlformats.org/presentationml/2006/ole">
              <mc:AlternateContent xmlns:mc="http://schemas.openxmlformats.org/markup-compatibility/2006">
                <mc:Choice xmlns:v="urn:schemas-microsoft-com:vml" Requires="v">
                  <p:oleObj spid="_x0000_s203959" name="公式" r:id="rId6" imgW="126835" imgH="139518" progId="Equation.3">
                    <p:embed/>
                  </p:oleObj>
                </mc:Choice>
                <mc:Fallback>
                  <p:oleObj name="公式" r:id="rId6" imgW="126835" imgH="139518" progId="Equation.3">
                    <p:embed/>
                    <p:pic>
                      <p:nvPicPr>
                        <p:cNvPr id="3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313" y="2278063"/>
                          <a:ext cx="327025"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36"/>
            <p:cNvGrpSpPr>
              <a:grpSpLocks/>
            </p:cNvGrpSpPr>
            <p:nvPr/>
          </p:nvGrpSpPr>
          <p:grpSpPr bwMode="auto">
            <a:xfrm>
              <a:off x="2411413" y="4221163"/>
              <a:ext cx="792162" cy="1439862"/>
              <a:chOff x="1519" y="2659"/>
              <a:chExt cx="499" cy="907"/>
            </a:xfrm>
          </p:grpSpPr>
          <p:sp>
            <p:nvSpPr>
              <p:cNvPr id="25" name="Line 8"/>
              <p:cNvSpPr>
                <a:spLocks noChangeShapeType="1"/>
              </p:cNvSpPr>
              <p:nvPr/>
            </p:nvSpPr>
            <p:spPr bwMode="auto">
              <a:xfrm>
                <a:off x="1973" y="3566"/>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27"/>
              <p:cNvSpPr>
                <a:spLocks noChangeShapeType="1"/>
              </p:cNvSpPr>
              <p:nvPr/>
            </p:nvSpPr>
            <p:spPr bwMode="auto">
              <a:xfrm flipH="1">
                <a:off x="1792" y="2659"/>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8"/>
              <p:cNvSpPr>
                <a:spLocks noChangeShapeType="1"/>
              </p:cNvSpPr>
              <p:nvPr/>
            </p:nvSpPr>
            <p:spPr bwMode="auto">
              <a:xfrm flipH="1">
                <a:off x="1792" y="3566"/>
                <a:ext cx="18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29"/>
              <p:cNvSpPr txBox="1">
                <a:spLocks noChangeArrowheads="1"/>
              </p:cNvSpPr>
              <p:nvPr/>
            </p:nvSpPr>
            <p:spPr bwMode="auto">
              <a:xfrm>
                <a:off x="1519" y="2750"/>
                <a:ext cx="31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ru-RU" altLang="zh-CN" baseline="-25000">
                  <a:latin typeface="宋体" panose="02010600030101010101" pitchFamily="2" charset="-122"/>
                  <a:cs typeface="Arial" panose="020B0604020202020204" pitchFamily="34" charset="0"/>
                </a:endParaRPr>
              </a:p>
            </p:txBody>
          </p:sp>
          <p:graphicFrame>
            <p:nvGraphicFramePr>
              <p:cNvPr id="29" name="Object 30"/>
              <p:cNvGraphicFramePr>
                <a:graphicFrameLocks noChangeAspect="1"/>
              </p:cNvGraphicFramePr>
              <p:nvPr/>
            </p:nvGraphicFramePr>
            <p:xfrm>
              <a:off x="1756" y="2886"/>
              <a:ext cx="262" cy="363"/>
            </p:xfrm>
            <a:graphic>
              <a:graphicData uri="http://schemas.openxmlformats.org/presentationml/2006/ole">
                <mc:AlternateContent xmlns:mc="http://schemas.openxmlformats.org/markup-compatibility/2006">
                  <mc:Choice xmlns:v="urn:schemas-microsoft-com:vml" Requires="v">
                    <p:oleObj spid="_x0000_s203960" name="公式" r:id="rId8" imgW="165028" imgH="228501" progId="Equation.3">
                      <p:embed/>
                    </p:oleObj>
                  </mc:Choice>
                  <mc:Fallback>
                    <p:oleObj name="公式" r:id="rId8" imgW="165028" imgH="228501" progId="Equation.3">
                      <p:embed/>
                      <p:pic>
                        <p:nvPicPr>
                          <p:cNvPr id="36"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6" y="2886"/>
                            <a:ext cx="262"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32"/>
              <p:cNvSpPr>
                <a:spLocks noChangeShapeType="1"/>
              </p:cNvSpPr>
              <p:nvPr/>
            </p:nvSpPr>
            <p:spPr bwMode="auto">
              <a:xfrm flipV="1">
                <a:off x="1882" y="2659"/>
                <a:ext cx="0" cy="318"/>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3"/>
              <p:cNvSpPr>
                <a:spLocks noChangeShapeType="1"/>
              </p:cNvSpPr>
              <p:nvPr/>
            </p:nvSpPr>
            <p:spPr bwMode="auto">
              <a:xfrm>
                <a:off x="1882" y="3204"/>
                <a:ext cx="0" cy="362"/>
              </a:xfrm>
              <a:prstGeom prst="line">
                <a:avLst/>
              </a:prstGeom>
              <a:noFill/>
              <a:ln w="952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24" name="Object 35"/>
            <p:cNvGraphicFramePr>
              <a:graphicFrameLocks noChangeAspect="1"/>
            </p:cNvGraphicFramePr>
            <p:nvPr>
              <p:extLst>
                <p:ext uri="{D42A27DB-BD31-4B8C-83A1-F6EECF244321}">
                  <p14:modId xmlns:p14="http://schemas.microsoft.com/office/powerpoint/2010/main" val="95950368"/>
                </p:ext>
              </p:extLst>
            </p:nvPr>
          </p:nvGraphicFramePr>
          <p:xfrm>
            <a:off x="5364163" y="5324475"/>
            <a:ext cx="1079500" cy="336550"/>
          </p:xfrm>
          <a:graphic>
            <a:graphicData uri="http://schemas.openxmlformats.org/presentationml/2006/ole">
              <mc:AlternateContent xmlns:mc="http://schemas.openxmlformats.org/markup-compatibility/2006">
                <mc:Choice xmlns:v="urn:schemas-microsoft-com:vml" Requires="v">
                  <p:oleObj spid="_x0000_s203961" name="公式" r:id="rId10" imgW="647419" imgH="203112" progId="Equation.3">
                    <p:embed/>
                  </p:oleObj>
                </mc:Choice>
                <mc:Fallback>
                  <p:oleObj name="公式" r:id="rId10" imgW="647419" imgH="203112" progId="Equation.3">
                    <p:embed/>
                    <p:pic>
                      <p:nvPicPr>
                        <p:cNvPr id="42"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4163" y="5324475"/>
                          <a:ext cx="10795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45" name="Picture 4" descr="A3"/>
          <p:cNvPicPr>
            <a:picLocks noChangeAspect="1" noChangeArrowheads="1"/>
          </p:cNvPicPr>
          <p:nvPr/>
        </p:nvPicPr>
        <p:blipFill rotWithShape="1">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l="57688"/>
          <a:stretch/>
        </p:blipFill>
        <p:spPr bwMode="auto">
          <a:xfrm>
            <a:off x="5566150" y="1607032"/>
            <a:ext cx="3252977" cy="388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525490"/>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13 </a:t>
            </a:r>
            <a:r>
              <a:rPr lang="zh-CN" altLang="en-US" sz="3200" dirty="0">
                <a:cs typeface="+mn-ea"/>
                <a:sym typeface="+mn-lt"/>
              </a:rPr>
              <a:t>水力相似原理</a:t>
            </a:r>
            <a:endParaRPr lang="en-US" sz="3200" dirty="0">
              <a:cs typeface="+mn-ea"/>
              <a:sym typeface="+mn-lt"/>
            </a:endParaRPr>
          </a:p>
        </p:txBody>
      </p:sp>
      <p:sp>
        <p:nvSpPr>
          <p:cNvPr id="5" name="文本框 4"/>
          <p:cNvSpPr txBox="1"/>
          <p:nvPr/>
        </p:nvSpPr>
        <p:spPr>
          <a:xfrm>
            <a:off x="437321" y="1928192"/>
            <a:ext cx="7374835" cy="3477875"/>
          </a:xfrm>
          <a:prstGeom prst="rect">
            <a:avLst/>
          </a:prstGeom>
          <a:noFill/>
        </p:spPr>
        <p:txBody>
          <a:bodyPr wrap="square" rtlCol="0">
            <a:spAutoFit/>
          </a:bodyPr>
          <a:lstStyle/>
          <a:p>
            <a:r>
              <a:rPr lang="zh-CN" altLang="en-US" sz="2000" dirty="0"/>
              <a:t>主要概念：</a:t>
            </a:r>
            <a:endParaRPr lang="en-US" altLang="zh-CN" sz="2000" dirty="0"/>
          </a:p>
          <a:p>
            <a:r>
              <a:rPr lang="en-US" sz="2000" dirty="0"/>
              <a:t>1.</a:t>
            </a:r>
            <a:r>
              <a:rPr lang="zh-CN" altLang="en-US" sz="2000" dirty="0"/>
              <a:t>相似包括：几何相似、运动相似、动力相似；</a:t>
            </a:r>
            <a:endParaRPr lang="en-US" altLang="zh-CN" sz="2000" dirty="0"/>
          </a:p>
          <a:p>
            <a:r>
              <a:rPr lang="en-US" sz="2000" dirty="0"/>
              <a:t>2.</a:t>
            </a:r>
            <a:r>
              <a:rPr lang="zh-CN" altLang="en-US" sz="2000" dirty="0"/>
              <a:t>相似准则：</a:t>
            </a:r>
            <a:endParaRPr lang="en-US" altLang="zh-CN" sz="2000" dirty="0"/>
          </a:p>
          <a:p>
            <a:endParaRPr lang="en-US" sz="2000" dirty="0"/>
          </a:p>
          <a:p>
            <a:r>
              <a:rPr lang="zh-CN" altLang="en-US" sz="2000" dirty="0">
                <a:solidFill>
                  <a:srgbClr val="000000"/>
                </a:solidFill>
              </a:rPr>
              <a:t>雷诺准则</a:t>
            </a:r>
            <a:r>
              <a:rPr lang="en-US" altLang="zh-CN" sz="2000" dirty="0">
                <a:solidFill>
                  <a:srgbClr val="000000"/>
                </a:solidFill>
              </a:rPr>
              <a:t>——</a:t>
            </a:r>
            <a:r>
              <a:rPr lang="zh-CN" altLang="en-US" sz="2000" dirty="0">
                <a:solidFill>
                  <a:srgbClr val="000000"/>
                </a:solidFill>
              </a:rPr>
              <a:t>粘性力是主要的力</a:t>
            </a:r>
          </a:p>
          <a:p>
            <a:r>
              <a:rPr lang="zh-CN" altLang="en-US" sz="2000" dirty="0">
                <a:solidFill>
                  <a:srgbClr val="000000"/>
                </a:solidFill>
              </a:rPr>
              <a:t>佛劳德准则</a:t>
            </a:r>
            <a:r>
              <a:rPr lang="en-US" altLang="zh-CN" sz="2000" dirty="0">
                <a:solidFill>
                  <a:srgbClr val="000000"/>
                </a:solidFill>
              </a:rPr>
              <a:t>——</a:t>
            </a:r>
            <a:r>
              <a:rPr lang="zh-CN" altLang="en-US" sz="2000" dirty="0">
                <a:solidFill>
                  <a:srgbClr val="000000"/>
                </a:solidFill>
              </a:rPr>
              <a:t>重力是主要的力</a:t>
            </a:r>
          </a:p>
          <a:p>
            <a:r>
              <a:rPr lang="zh-CN" altLang="en-US" sz="2000" dirty="0">
                <a:solidFill>
                  <a:srgbClr val="000000"/>
                </a:solidFill>
              </a:rPr>
              <a:t>欧拉准则</a:t>
            </a:r>
            <a:r>
              <a:rPr lang="en-US" altLang="zh-CN" sz="2000" dirty="0">
                <a:solidFill>
                  <a:srgbClr val="000000"/>
                </a:solidFill>
              </a:rPr>
              <a:t>——</a:t>
            </a:r>
            <a:r>
              <a:rPr lang="zh-CN" altLang="en-US" sz="2000" dirty="0">
                <a:solidFill>
                  <a:srgbClr val="000000"/>
                </a:solidFill>
              </a:rPr>
              <a:t>压力是主要的力</a:t>
            </a:r>
            <a:endParaRPr lang="en-US" altLang="zh-CN" sz="2000" dirty="0">
              <a:solidFill>
                <a:srgbClr val="000000"/>
              </a:solidFill>
            </a:endParaRPr>
          </a:p>
          <a:p>
            <a:r>
              <a:rPr lang="zh-CN" altLang="en-US" sz="2000" dirty="0">
                <a:solidFill>
                  <a:srgbClr val="000000"/>
                </a:solidFill>
              </a:rPr>
              <a:t>柯西准则</a:t>
            </a:r>
            <a:r>
              <a:rPr lang="en-US" altLang="zh-CN" sz="2000" dirty="0">
                <a:solidFill>
                  <a:srgbClr val="000000"/>
                </a:solidFill>
              </a:rPr>
              <a:t>——</a:t>
            </a:r>
            <a:r>
              <a:rPr lang="zh-CN" altLang="en-US" sz="2000" dirty="0">
                <a:solidFill>
                  <a:srgbClr val="000000"/>
                </a:solidFill>
              </a:rPr>
              <a:t>弹性力是主要的力</a:t>
            </a:r>
          </a:p>
          <a:p>
            <a:endParaRPr lang="en-US" sz="2000" dirty="0"/>
          </a:p>
          <a:p>
            <a:endParaRPr lang="en-US" sz="2000" dirty="0"/>
          </a:p>
          <a:p>
            <a:r>
              <a:rPr lang="en-US" sz="2000" dirty="0"/>
              <a:t>3.</a:t>
            </a:r>
            <a:r>
              <a:rPr lang="zh-CN" altLang="en-US" sz="2000" dirty="0"/>
              <a:t> 因次的和谐性：任何物理方程每一项的因次都是相等的</a:t>
            </a:r>
            <a:endParaRPr lang="en-US" sz="2000" dirty="0"/>
          </a:p>
        </p:txBody>
      </p:sp>
    </p:spTree>
    <p:extLst>
      <p:ext uri="{BB962C8B-B14F-4D97-AF65-F5344CB8AC3E}">
        <p14:creationId xmlns:p14="http://schemas.microsoft.com/office/powerpoint/2010/main" val="1341502487"/>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69774" y="2564295"/>
            <a:ext cx="5287617" cy="923330"/>
          </a:xfrm>
          <a:prstGeom prst="rect">
            <a:avLst/>
          </a:prstGeom>
          <a:noFill/>
        </p:spPr>
        <p:txBody>
          <a:bodyPr wrap="square" rtlCol="0">
            <a:spAutoFit/>
          </a:bodyPr>
          <a:lstStyle/>
          <a:p>
            <a:pPr algn="ctr"/>
            <a:r>
              <a:rPr lang="en-US" sz="5400" dirty="0">
                <a:cs typeface="+mn-ea"/>
                <a:sym typeface="+mn-lt"/>
              </a:rPr>
              <a:t>E n d</a:t>
            </a:r>
          </a:p>
        </p:txBody>
      </p:sp>
    </p:spTree>
    <p:extLst>
      <p:ext uri="{BB962C8B-B14F-4D97-AF65-F5344CB8AC3E}">
        <p14:creationId xmlns:p14="http://schemas.microsoft.com/office/powerpoint/2010/main" val="344092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sp>
        <p:nvSpPr>
          <p:cNvPr id="5" name="Rectangle 2"/>
          <p:cNvSpPr txBox="1">
            <a:spLocks noChangeArrowheads="1"/>
          </p:cNvSpPr>
          <p:nvPr/>
        </p:nvSpPr>
        <p:spPr>
          <a:xfrm>
            <a:off x="1436688" y="1125538"/>
            <a:ext cx="6842125" cy="2449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ct val="80000"/>
              </a:spcBef>
              <a:buFont typeface="Wingdings" panose="05000000000000000000" pitchFamily="2" charset="2"/>
              <a:buNone/>
            </a:pPr>
            <a:r>
              <a:rPr lang="zh-CN" altLang="en-US" dirty="0">
                <a:solidFill>
                  <a:srgbClr val="CC6600"/>
                </a:solidFill>
                <a:latin typeface="黑体" panose="02010609060101010101" pitchFamily="49" charset="-122"/>
                <a:ea typeface="黑体" panose="02010609060101010101" pitchFamily="49" charset="-122"/>
              </a:rPr>
              <a:t>静水压强的方向垂直指向作用面</a:t>
            </a:r>
            <a:r>
              <a:rPr lang="zh-CN" altLang="en-US" dirty="0">
                <a:solidFill>
                  <a:srgbClr val="006600"/>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即</a:t>
            </a:r>
          </a:p>
          <a:p>
            <a:pPr>
              <a:lnSpc>
                <a:spcPct val="130000"/>
              </a:lnSpc>
              <a:buFont typeface="Wingdings" panose="05000000000000000000" pitchFamily="2" charset="2"/>
              <a:buNone/>
            </a:pPr>
            <a:r>
              <a:rPr lang="zh-CN" altLang="en-US" dirty="0">
                <a:solidFill>
                  <a:schemeClr val="tx2"/>
                </a:solidFill>
                <a:latin typeface="黑体" panose="02010609060101010101" pitchFamily="49" charset="-122"/>
                <a:ea typeface="黑体" panose="02010609060101010101" pitchFamily="49" charset="-122"/>
              </a:rPr>
              <a:t>和作用面的内法线方向一致。这也表</a:t>
            </a:r>
          </a:p>
          <a:p>
            <a:pPr>
              <a:lnSpc>
                <a:spcPct val="130000"/>
              </a:lnSpc>
              <a:buFont typeface="Wingdings" panose="05000000000000000000" pitchFamily="2" charset="2"/>
              <a:buNone/>
            </a:pPr>
            <a:r>
              <a:rPr lang="zh-CN" altLang="en-US" dirty="0">
                <a:solidFill>
                  <a:schemeClr val="tx2"/>
                </a:solidFill>
                <a:latin typeface="黑体" panose="02010609060101010101" pitchFamily="49" charset="-122"/>
                <a:ea typeface="黑体" panose="02010609060101010101" pitchFamily="49" charset="-122"/>
              </a:rPr>
              <a:t>明静止液体内的应力只能是压应力。</a:t>
            </a:r>
          </a:p>
        </p:txBody>
      </p:sp>
      <p:sp>
        <p:nvSpPr>
          <p:cNvPr id="7" name="AutoShape 9"/>
          <p:cNvSpPr>
            <a:spLocks noChangeArrowheads="1"/>
          </p:cNvSpPr>
          <p:nvPr/>
        </p:nvSpPr>
        <p:spPr bwMode="gray">
          <a:xfrm>
            <a:off x="611188" y="2060575"/>
            <a:ext cx="7848600" cy="3744913"/>
          </a:xfrm>
          <a:prstGeom prst="roundRect">
            <a:avLst>
              <a:gd name="adj"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endParaRPr lang="zh-CN" altLang="en-US"/>
          </a:p>
        </p:txBody>
      </p:sp>
      <p:grpSp>
        <p:nvGrpSpPr>
          <p:cNvPr id="8" name="Group 25"/>
          <p:cNvGrpSpPr>
            <a:grpSpLocks/>
          </p:cNvGrpSpPr>
          <p:nvPr/>
        </p:nvGrpSpPr>
        <p:grpSpPr bwMode="auto">
          <a:xfrm>
            <a:off x="788988" y="1265238"/>
            <a:ext cx="7781925" cy="2376487"/>
            <a:chOff x="497" y="797"/>
            <a:chExt cx="4902" cy="1497"/>
          </a:xfrm>
        </p:grpSpPr>
        <p:grpSp>
          <p:nvGrpSpPr>
            <p:cNvPr id="9" name="Group 8"/>
            <p:cNvGrpSpPr>
              <a:grpSpLocks/>
            </p:cNvGrpSpPr>
            <p:nvPr/>
          </p:nvGrpSpPr>
          <p:grpSpPr bwMode="auto">
            <a:xfrm>
              <a:off x="497" y="797"/>
              <a:ext cx="342" cy="342"/>
              <a:chOff x="2839" y="3778"/>
              <a:chExt cx="342" cy="342"/>
            </a:xfrm>
          </p:grpSpPr>
          <p:grpSp>
            <p:nvGrpSpPr>
              <p:cNvPr id="12" name="Group 26"/>
              <p:cNvGrpSpPr>
                <a:grpSpLocks/>
              </p:cNvGrpSpPr>
              <p:nvPr/>
            </p:nvGrpSpPr>
            <p:grpSpPr bwMode="auto">
              <a:xfrm>
                <a:off x="2839" y="3778"/>
                <a:ext cx="342" cy="342"/>
                <a:chOff x="3745" y="1818"/>
                <a:chExt cx="382" cy="382"/>
              </a:xfrm>
            </p:grpSpPr>
            <p:sp>
              <p:nvSpPr>
                <p:cNvPr id="14"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pPr algn="r" eaLnBrk="1" hangingPunct="1">
                    <a:defRPr/>
                  </a:pPr>
                  <a:endParaRPr lang="zh-CN" altLang="en-US" sz="1800">
                    <a:solidFill>
                      <a:schemeClr val="tx1"/>
                    </a:solidFill>
                    <a:latin typeface="Arial" charset="0"/>
                  </a:endParaRPr>
                </a:p>
              </p:txBody>
            </p:sp>
            <p:sp>
              <p:nvSpPr>
                <p:cNvPr id="15" name="Oval 28"/>
                <p:cNvSpPr>
                  <a:spLocks noChangeArrowheads="1"/>
                </p:cNvSpPr>
                <p:nvPr/>
              </p:nvSpPr>
              <p:spPr bwMode="gray">
                <a:xfrm>
                  <a:off x="3756" y="1829"/>
                  <a:ext cx="357" cy="360"/>
                </a:xfrm>
                <a:prstGeom prst="ellipse">
                  <a:avLst/>
                </a:prstGeom>
                <a:gradFill rotWithShape="1">
                  <a:gsLst>
                    <a:gs pos="0">
                      <a:srgbClr val="FFCDDE"/>
                    </a:gs>
                    <a:gs pos="50000">
                      <a:srgbClr val="B04648"/>
                    </a:gs>
                    <a:gs pos="100000">
                      <a:srgbClr val="FFCDDE"/>
                    </a:gs>
                  </a:gsLst>
                  <a:lin ang="5400000" scaled="1"/>
                </a:gradFill>
                <a:ln w="9525">
                  <a:solidFill>
                    <a:schemeClr val="folHlink">
                      <a:alpha val="20000"/>
                    </a:schemeClr>
                  </a:solidFill>
                  <a:round/>
                  <a:headEnd/>
                  <a:tailEnd/>
                </a:ln>
              </p:spPr>
              <p:txBody>
                <a:bodyPr wrap="none" anchor="ct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algn="r" eaLnBrk="1" hangingPunct="1"/>
                  <a:endParaRPr lang="zh-CN" altLang="en-US" sz="1800">
                    <a:solidFill>
                      <a:schemeClr val="tx1"/>
                    </a:solidFill>
                  </a:endParaRPr>
                </a:p>
              </p:txBody>
            </p:sp>
          </p:grpSp>
          <p:sp>
            <p:nvSpPr>
              <p:cNvPr id="13" name="Text Box 35"/>
              <p:cNvSpPr txBox="1">
                <a:spLocks noChangeArrowheads="1"/>
              </p:cNvSpPr>
              <p:nvPr/>
            </p:nvSpPr>
            <p:spPr bwMode="gray">
              <a:xfrm>
                <a:off x="2870" y="380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FFFF"/>
                    </a:solidFill>
                  </a:rPr>
                  <a:t>1</a:t>
                </a:r>
              </a:p>
            </p:txBody>
          </p:sp>
        </p:grpSp>
        <p:sp>
          <p:nvSpPr>
            <p:cNvPr id="10" name="Line 11"/>
            <p:cNvSpPr>
              <a:spLocks noChangeShapeType="1"/>
            </p:cNvSpPr>
            <p:nvPr/>
          </p:nvSpPr>
          <p:spPr bwMode="gray">
            <a:xfrm>
              <a:off x="679" y="1205"/>
              <a:ext cx="0" cy="1089"/>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12"/>
            <p:cNvSpPr>
              <a:spLocks noChangeShapeType="1"/>
            </p:cNvSpPr>
            <p:nvPr/>
          </p:nvSpPr>
          <p:spPr bwMode="gray">
            <a:xfrm>
              <a:off x="681" y="2294"/>
              <a:ext cx="4718" cy="0"/>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grpSp>
        <p:nvGrpSpPr>
          <p:cNvPr id="16" name="Group 17"/>
          <p:cNvGrpSpPr>
            <a:grpSpLocks/>
          </p:cNvGrpSpPr>
          <p:nvPr/>
        </p:nvGrpSpPr>
        <p:grpSpPr bwMode="auto">
          <a:xfrm>
            <a:off x="804622" y="4038599"/>
            <a:ext cx="7488237" cy="2055813"/>
            <a:chOff x="612" y="1364"/>
            <a:chExt cx="4717" cy="1295"/>
          </a:xfrm>
        </p:grpSpPr>
        <p:grpSp>
          <p:nvGrpSpPr>
            <p:cNvPr id="17" name="Group 18"/>
            <p:cNvGrpSpPr>
              <a:grpSpLocks/>
            </p:cNvGrpSpPr>
            <p:nvPr/>
          </p:nvGrpSpPr>
          <p:grpSpPr bwMode="auto">
            <a:xfrm>
              <a:off x="612" y="1364"/>
              <a:ext cx="342" cy="342"/>
              <a:chOff x="2839" y="3778"/>
              <a:chExt cx="342" cy="342"/>
            </a:xfrm>
          </p:grpSpPr>
          <p:grpSp>
            <p:nvGrpSpPr>
              <p:cNvPr id="20" name="Group 26"/>
              <p:cNvGrpSpPr>
                <a:grpSpLocks/>
              </p:cNvGrpSpPr>
              <p:nvPr/>
            </p:nvGrpSpPr>
            <p:grpSpPr bwMode="auto">
              <a:xfrm>
                <a:off x="2839" y="3778"/>
                <a:ext cx="342" cy="342"/>
                <a:chOff x="3745" y="1818"/>
                <a:chExt cx="382" cy="382"/>
              </a:xfrm>
            </p:grpSpPr>
            <p:sp>
              <p:nvSpPr>
                <p:cNvPr id="22" name="Oval 27"/>
                <p:cNvSpPr>
                  <a:spLocks noChangeArrowheads="1"/>
                </p:cNvSpPr>
                <p:nvPr/>
              </p:nvSpPr>
              <p:spPr bwMode="gray">
                <a:xfrm>
                  <a:off x="3745" y="1818"/>
                  <a:ext cx="382" cy="382"/>
                </a:xfrm>
                <a:prstGeom prst="ellipse">
                  <a:avLst/>
                </a:prstGeom>
                <a:gradFill rotWithShape="1">
                  <a:gsLst>
                    <a:gs pos="0">
                      <a:schemeClr val="folHlink">
                        <a:gamma/>
                        <a:tint val="10196"/>
                        <a:invGamma/>
                      </a:schemeClr>
                    </a:gs>
                    <a:gs pos="50000">
                      <a:schemeClr val="folHlink"/>
                    </a:gs>
                    <a:gs pos="100000">
                      <a:schemeClr val="folHlink">
                        <a:gamma/>
                        <a:tint val="10196"/>
                        <a:invGamma/>
                      </a:schemeClr>
                    </a:gs>
                  </a:gsLst>
                  <a:lin ang="5400000" scaled="1"/>
                </a:gradFill>
                <a:ln w="6350">
                  <a:solidFill>
                    <a:schemeClr val="folHlink"/>
                  </a:solidFill>
                  <a:round/>
                  <a:headEnd/>
                  <a:tailEnd/>
                </a:ln>
                <a:effectLst>
                  <a:outerShdw dist="38100" dir="5400000" algn="ctr" rotWithShape="0">
                    <a:srgbClr val="5F5F5F"/>
                  </a:outerShdw>
                </a:effectLst>
              </p:spPr>
              <p:txBody>
                <a:bodyPr wrap="none" anchor="ctr"/>
                <a:lstStyle/>
                <a:p>
                  <a:pPr algn="r" eaLnBrk="1" hangingPunct="1">
                    <a:defRPr/>
                  </a:pPr>
                  <a:endParaRPr lang="zh-CN" altLang="en-US" sz="1800">
                    <a:solidFill>
                      <a:schemeClr val="tx1"/>
                    </a:solidFill>
                    <a:latin typeface="Arial" charset="0"/>
                  </a:endParaRPr>
                </a:p>
              </p:txBody>
            </p:sp>
            <p:sp>
              <p:nvSpPr>
                <p:cNvPr id="23" name="Oval 28"/>
                <p:cNvSpPr>
                  <a:spLocks noChangeArrowheads="1"/>
                </p:cNvSpPr>
                <p:nvPr/>
              </p:nvSpPr>
              <p:spPr bwMode="gray">
                <a:xfrm>
                  <a:off x="3756" y="1829"/>
                  <a:ext cx="357" cy="360"/>
                </a:xfrm>
                <a:prstGeom prst="ellipse">
                  <a:avLst/>
                </a:prstGeom>
                <a:gradFill rotWithShape="1">
                  <a:gsLst>
                    <a:gs pos="0">
                      <a:srgbClr val="FFCDDE"/>
                    </a:gs>
                    <a:gs pos="50000">
                      <a:srgbClr val="B04648"/>
                    </a:gs>
                    <a:gs pos="100000">
                      <a:srgbClr val="FFCDDE"/>
                    </a:gs>
                  </a:gsLst>
                  <a:lin ang="5400000" scaled="1"/>
                </a:gradFill>
                <a:ln w="9525">
                  <a:solidFill>
                    <a:schemeClr val="folHlink">
                      <a:alpha val="20000"/>
                    </a:schemeClr>
                  </a:solidFill>
                  <a:round/>
                  <a:headEnd/>
                  <a:tailEnd/>
                </a:ln>
              </p:spPr>
              <p:txBody>
                <a:bodyPr wrap="none" anchor="ct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algn="r" eaLnBrk="1" hangingPunct="1"/>
                  <a:endParaRPr lang="zh-CN" altLang="en-US" sz="1800">
                    <a:solidFill>
                      <a:schemeClr val="tx1"/>
                    </a:solidFill>
                  </a:endParaRPr>
                </a:p>
              </p:txBody>
            </p:sp>
          </p:grpSp>
          <p:sp>
            <p:nvSpPr>
              <p:cNvPr id="21" name="Text Box 35"/>
              <p:cNvSpPr txBox="1">
                <a:spLocks noChangeArrowheads="1"/>
              </p:cNvSpPr>
              <p:nvPr/>
            </p:nvSpPr>
            <p:spPr bwMode="gray">
              <a:xfrm>
                <a:off x="2870" y="380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FFFF"/>
                    </a:solidFill>
                  </a:rPr>
                  <a:t>2</a:t>
                </a:r>
              </a:p>
            </p:txBody>
          </p:sp>
        </p:grpSp>
        <p:sp>
          <p:nvSpPr>
            <p:cNvPr id="18" name="Line 23"/>
            <p:cNvSpPr>
              <a:spLocks noChangeShapeType="1"/>
            </p:cNvSpPr>
            <p:nvPr/>
          </p:nvSpPr>
          <p:spPr bwMode="gray">
            <a:xfrm>
              <a:off x="793" y="2659"/>
              <a:ext cx="4536" cy="0"/>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9" name="Line 24"/>
            <p:cNvSpPr>
              <a:spLocks noChangeShapeType="1"/>
            </p:cNvSpPr>
            <p:nvPr/>
          </p:nvSpPr>
          <p:spPr bwMode="gray">
            <a:xfrm>
              <a:off x="793" y="1752"/>
              <a:ext cx="0" cy="907"/>
            </a:xfrm>
            <a:prstGeom prst="line">
              <a:avLst/>
            </a:prstGeom>
            <a:noFill/>
            <a:ln w="19050" cap="rnd">
              <a:solidFill>
                <a:srgbClr val="5F5F5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4" name="Rectangle 16"/>
          <p:cNvSpPr>
            <a:spLocks noChangeArrowheads="1"/>
          </p:cNvSpPr>
          <p:nvPr/>
        </p:nvSpPr>
        <p:spPr bwMode="auto">
          <a:xfrm>
            <a:off x="1091959" y="3933824"/>
            <a:ext cx="7416800" cy="239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b="1">
                <a:solidFill>
                  <a:srgbClr val="000000"/>
                </a:solidFill>
                <a:latin typeface="Arial" panose="020B0604020202020204" pitchFamily="34" charset="0"/>
                <a:ea typeface="宋体" panose="02010600030101010101" pitchFamily="2" charset="-122"/>
              </a:defRPr>
            </a:lvl1pPr>
            <a:lvl2pPr marL="742950" indent="-285750">
              <a:defRPr sz="2400" b="1">
                <a:solidFill>
                  <a:srgbClr val="000000"/>
                </a:solidFill>
                <a:latin typeface="Arial" panose="020B0604020202020204" pitchFamily="34" charset="0"/>
                <a:ea typeface="宋体" panose="02010600030101010101" pitchFamily="2" charset="-122"/>
              </a:defRPr>
            </a:lvl2pPr>
            <a:lvl3pPr marL="1143000" indent="-228600">
              <a:defRPr sz="2400" b="1">
                <a:solidFill>
                  <a:srgbClr val="000000"/>
                </a:solidFill>
                <a:latin typeface="Arial" panose="020B0604020202020204" pitchFamily="34" charset="0"/>
                <a:ea typeface="宋体" panose="02010600030101010101" pitchFamily="2" charset="-122"/>
              </a:defRPr>
            </a:lvl3pPr>
            <a:lvl4pPr marL="1600200" indent="-228600">
              <a:defRPr sz="2400" b="1">
                <a:solidFill>
                  <a:srgbClr val="000000"/>
                </a:solidFill>
                <a:latin typeface="Arial" panose="020B0604020202020204" pitchFamily="34" charset="0"/>
                <a:ea typeface="宋体" panose="02010600030101010101" pitchFamily="2" charset="-122"/>
              </a:defRPr>
            </a:lvl4pPr>
            <a:lvl5pPr marL="2057400" indent="-228600">
              <a:defRPr sz="2400" b="1">
                <a:solidFill>
                  <a:srgbClr val="000000"/>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sz="2400" b="1">
                <a:solidFill>
                  <a:srgbClr val="000000"/>
                </a:solidFill>
                <a:latin typeface="Arial" panose="020B0604020202020204" pitchFamily="34" charset="0"/>
                <a:ea typeface="宋体" panose="02010600030101010101" pitchFamily="2" charset="-122"/>
              </a:defRPr>
            </a:lvl9pPr>
          </a:lstStyle>
          <a:p>
            <a:pPr algn="l" eaLnBrk="1" hangingPunct="1">
              <a:lnSpc>
                <a:spcPct val="130000"/>
              </a:lnSpc>
              <a:spcBef>
                <a:spcPct val="100000"/>
              </a:spcBef>
              <a:buClr>
                <a:schemeClr val="hlink"/>
              </a:buClr>
              <a:buFont typeface="Wingdings" panose="05000000000000000000" pitchFamily="2" charset="2"/>
              <a:buNone/>
            </a:pPr>
            <a:r>
              <a:rPr lang="en-US" altLang="zh-CN" sz="2800" b="0" dirty="0">
                <a:solidFill>
                  <a:srgbClr val="CC6600"/>
                </a:solidFill>
                <a:latin typeface="黑体" panose="02010609060101010101" pitchFamily="49" charset="-122"/>
                <a:ea typeface="黑体" panose="02010609060101010101" pitchFamily="49" charset="-122"/>
              </a:rPr>
              <a:t>  </a:t>
            </a:r>
            <a:r>
              <a:rPr lang="zh-CN" altLang="en-US" sz="2800" b="0" dirty="0">
                <a:solidFill>
                  <a:srgbClr val="CC6600"/>
                </a:solidFill>
                <a:latin typeface="黑体" panose="02010609060101010101" pitchFamily="49" charset="-122"/>
                <a:ea typeface="黑体" panose="02010609060101010101" pitchFamily="49" charset="-122"/>
              </a:rPr>
              <a:t>同一点处</a:t>
            </a:r>
            <a:r>
              <a:rPr lang="zh-CN" altLang="en-US" sz="2800" b="0" u="sng" dirty="0">
                <a:solidFill>
                  <a:srgbClr val="CC6600"/>
                </a:solidFill>
                <a:latin typeface="黑体" panose="02010609060101010101" pitchFamily="49" charset="-122"/>
                <a:ea typeface="黑体" panose="02010609060101010101" pitchFamily="49" charset="-122"/>
              </a:rPr>
              <a:t>各个方向</a:t>
            </a:r>
            <a:r>
              <a:rPr lang="zh-CN" altLang="en-US" sz="2800" b="0" dirty="0">
                <a:solidFill>
                  <a:srgbClr val="CC6600"/>
                </a:solidFill>
                <a:latin typeface="黑体" panose="02010609060101010101" pitchFamily="49" charset="-122"/>
                <a:ea typeface="黑体" panose="02010609060101010101" pitchFamily="49" charset="-122"/>
              </a:rPr>
              <a:t>的静水压强大小都相等</a:t>
            </a:r>
            <a:r>
              <a:rPr lang="zh-CN" altLang="en-US" sz="2800" b="0" dirty="0">
                <a:solidFill>
                  <a:schemeClr val="tx2"/>
                </a:solidFill>
                <a:latin typeface="黑体" panose="02010609060101010101" pitchFamily="49" charset="-122"/>
                <a:ea typeface="黑体" panose="02010609060101010101" pitchFamily="49" charset="-122"/>
              </a:rPr>
              <a:t>，即一点处的压强数值与该压强作用面的方位无关。</a:t>
            </a:r>
          </a:p>
        </p:txBody>
      </p:sp>
    </p:spTree>
    <p:extLst>
      <p:ext uri="{BB962C8B-B14F-4D97-AF65-F5344CB8AC3E}">
        <p14:creationId xmlns:p14="http://schemas.microsoft.com/office/powerpoint/2010/main" val="323359393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sp>
        <p:nvSpPr>
          <p:cNvPr id="2" name="矩形 1"/>
          <p:cNvSpPr/>
          <p:nvPr/>
        </p:nvSpPr>
        <p:spPr>
          <a:xfrm>
            <a:off x="815007" y="1164512"/>
            <a:ext cx="7225748" cy="968663"/>
          </a:xfrm>
          <a:prstGeom prst="rect">
            <a:avLst/>
          </a:prstGeom>
        </p:spPr>
        <p:txBody>
          <a:bodyPr wrap="square">
            <a:spAutoFit/>
          </a:bodyPr>
          <a:lstStyle/>
          <a:p>
            <a:pPr marL="342900" indent="-342900">
              <a:lnSpc>
                <a:spcPct val="125000"/>
              </a:lnSpc>
              <a:spcBef>
                <a:spcPct val="50000"/>
              </a:spcBef>
              <a:buFont typeface="Arial" panose="020B0604020202020204" pitchFamily="34" charset="0"/>
              <a:buChar char="•"/>
            </a:pPr>
            <a:r>
              <a:rPr lang="zh-CN" altLang="en-US" sz="2400" b="1" dirty="0">
                <a:solidFill>
                  <a:srgbClr val="B93A3A"/>
                </a:solidFill>
                <a:ea typeface="黑体" panose="02010609060101010101" pitchFamily="49" charset="-122"/>
              </a:rPr>
              <a:t>等压面：</a:t>
            </a:r>
            <a:r>
              <a:rPr lang="zh-CN" altLang="en-US" sz="2400" dirty="0">
                <a:solidFill>
                  <a:srgbClr val="000042"/>
                </a:solidFill>
                <a:ea typeface="黑体" panose="02010609060101010101" pitchFamily="49" charset="-122"/>
              </a:rPr>
              <a:t>在静止液体内部，将压强相等的各点连成的面称等压面。</a:t>
            </a:r>
          </a:p>
        </p:txBody>
      </p:sp>
      <p:pic>
        <p:nvPicPr>
          <p:cNvPr id="5" name="图片 4"/>
          <p:cNvPicPr>
            <a:picLocks noChangeAspect="1"/>
          </p:cNvPicPr>
          <p:nvPr/>
        </p:nvPicPr>
        <p:blipFill>
          <a:blip r:embed="rId2">
            <a:clrChange>
              <a:clrFrom>
                <a:srgbClr val="E9E2B6"/>
              </a:clrFrom>
              <a:clrTo>
                <a:srgbClr val="E9E2B6">
                  <a:alpha val="0"/>
                </a:srgbClr>
              </a:clrTo>
            </a:clrChange>
          </a:blip>
          <a:stretch>
            <a:fillRect/>
          </a:stretch>
        </p:blipFill>
        <p:spPr>
          <a:xfrm>
            <a:off x="1813268" y="2777626"/>
            <a:ext cx="5229225" cy="3362325"/>
          </a:xfrm>
          <a:prstGeom prst="rect">
            <a:avLst/>
          </a:prstGeom>
        </p:spPr>
      </p:pic>
      <p:sp>
        <p:nvSpPr>
          <p:cNvPr id="7" name="文本框 6">
            <a:extLst>
              <a:ext uri="{FF2B5EF4-FFF2-40B4-BE49-F238E27FC236}">
                <a16:creationId xmlns:a16="http://schemas.microsoft.com/office/drawing/2014/main" id="{8C2E2E6C-58D0-4ED6-9B41-DF7DAF48215B}"/>
              </a:ext>
            </a:extLst>
          </p:cNvPr>
          <p:cNvSpPr txBox="1"/>
          <p:nvPr/>
        </p:nvSpPr>
        <p:spPr>
          <a:xfrm>
            <a:off x="2100485" y="5909118"/>
            <a:ext cx="1935332" cy="461665"/>
          </a:xfrm>
          <a:prstGeom prst="rect">
            <a:avLst/>
          </a:prstGeom>
          <a:noFill/>
          <a:ln>
            <a:solidFill>
              <a:schemeClr val="accent1"/>
            </a:solidFill>
          </a:ln>
        </p:spPr>
        <p:txBody>
          <a:bodyPr wrap="square" rtlCol="0">
            <a:spAutoFit/>
          </a:bodyPr>
          <a:lstStyle/>
          <a:p>
            <a:pPr algn="ctr"/>
            <a:r>
              <a:rPr lang="zh-CN" altLang="en-US" sz="2400" dirty="0"/>
              <a:t>不连通</a:t>
            </a:r>
          </a:p>
        </p:txBody>
      </p:sp>
      <p:sp>
        <p:nvSpPr>
          <p:cNvPr id="8" name="文本框 7">
            <a:extLst>
              <a:ext uri="{FF2B5EF4-FFF2-40B4-BE49-F238E27FC236}">
                <a16:creationId xmlns:a16="http://schemas.microsoft.com/office/drawing/2014/main" id="{D792934E-245E-4028-B9C3-E414BDE4B81A}"/>
              </a:ext>
            </a:extLst>
          </p:cNvPr>
          <p:cNvSpPr txBox="1"/>
          <p:nvPr/>
        </p:nvSpPr>
        <p:spPr>
          <a:xfrm>
            <a:off x="4985730" y="5909118"/>
            <a:ext cx="1935332" cy="461665"/>
          </a:xfrm>
          <a:prstGeom prst="rect">
            <a:avLst/>
          </a:prstGeom>
          <a:noFill/>
          <a:ln>
            <a:solidFill>
              <a:schemeClr val="accent1"/>
            </a:solidFill>
          </a:ln>
        </p:spPr>
        <p:txBody>
          <a:bodyPr wrap="square" rtlCol="0">
            <a:spAutoFit/>
          </a:bodyPr>
          <a:lstStyle/>
          <a:p>
            <a:pPr algn="ctr"/>
            <a:r>
              <a:rPr lang="zh-CN" altLang="en-US" sz="2400" dirty="0"/>
              <a:t>非同种液体</a:t>
            </a:r>
          </a:p>
        </p:txBody>
      </p:sp>
      <p:sp>
        <p:nvSpPr>
          <p:cNvPr id="3" name="矩形 2"/>
          <p:cNvSpPr/>
          <p:nvPr/>
        </p:nvSpPr>
        <p:spPr>
          <a:xfrm>
            <a:off x="815007" y="2180175"/>
            <a:ext cx="7841976" cy="984500"/>
          </a:xfrm>
          <a:prstGeom prst="rect">
            <a:avLst/>
          </a:prstGeom>
        </p:spPr>
        <p:txBody>
          <a:bodyPr wrap="square">
            <a:spAutoFit/>
          </a:bodyPr>
          <a:lstStyle/>
          <a:p>
            <a:pPr marL="342900" indent="-342900">
              <a:lnSpc>
                <a:spcPct val="130000"/>
              </a:lnSpc>
              <a:spcBef>
                <a:spcPct val="55000"/>
              </a:spcBef>
              <a:buFont typeface="Arial" panose="020B0604020202020204" pitchFamily="34" charset="0"/>
              <a:buChar char="•"/>
            </a:pPr>
            <a:r>
              <a:rPr lang="zh-CN" altLang="en-US" sz="2400" dirty="0">
                <a:solidFill>
                  <a:srgbClr val="41719C"/>
                </a:solidFill>
                <a:latin typeface="黑体" panose="02010609060101010101" pitchFamily="49" charset="-122"/>
                <a:ea typeface="黑体" panose="02010609060101010101" pitchFamily="49" charset="-122"/>
              </a:rPr>
              <a:t>静止液体内等压面是水平面这一结论，只能适用于</a:t>
            </a:r>
            <a:r>
              <a:rPr lang="zh-CN" altLang="en-US" sz="2400" u="sng" dirty="0">
                <a:solidFill>
                  <a:srgbClr val="B93A3A"/>
                </a:solidFill>
                <a:latin typeface="黑体" panose="02010609060101010101" pitchFamily="49" charset="-122"/>
                <a:ea typeface="黑体" panose="02010609060101010101" pitchFamily="49" charset="-122"/>
              </a:rPr>
              <a:t>互相连通</a:t>
            </a:r>
            <a:r>
              <a:rPr lang="zh-CN" altLang="en-US" sz="2400" dirty="0">
                <a:solidFill>
                  <a:srgbClr val="B93A3A"/>
                </a:solidFill>
                <a:latin typeface="黑体" panose="02010609060101010101" pitchFamily="49" charset="-122"/>
                <a:ea typeface="黑体" panose="02010609060101010101" pitchFamily="49" charset="-122"/>
              </a:rPr>
              <a:t>的</a:t>
            </a:r>
            <a:r>
              <a:rPr lang="zh-CN" altLang="en-US" sz="2400" u="sng" dirty="0">
                <a:solidFill>
                  <a:srgbClr val="B93A3A"/>
                </a:solidFill>
                <a:latin typeface="黑体" panose="02010609060101010101" pitchFamily="49" charset="-122"/>
                <a:ea typeface="黑体" panose="02010609060101010101" pitchFamily="49" charset="-122"/>
              </a:rPr>
              <a:t>同一种</a:t>
            </a:r>
            <a:r>
              <a:rPr lang="zh-CN" altLang="en-US" sz="2400" dirty="0">
                <a:solidFill>
                  <a:srgbClr val="B93A3A"/>
                </a:solidFill>
                <a:latin typeface="黑体" panose="02010609060101010101" pitchFamily="49" charset="-122"/>
                <a:ea typeface="黑体" panose="02010609060101010101" pitchFamily="49" charset="-122"/>
              </a:rPr>
              <a:t>液体</a:t>
            </a:r>
            <a:r>
              <a:rPr lang="zh-CN" altLang="en-US" sz="2400" dirty="0">
                <a:solidFill>
                  <a:srgbClr val="41719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235397388"/>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pic>
        <p:nvPicPr>
          <p:cNvPr id="8" name="图片 7"/>
          <p:cNvPicPr/>
          <p:nvPr/>
        </p:nvPicPr>
        <p:blipFill>
          <a:blip r:embed="rId2"/>
          <a:stretch>
            <a:fillRect/>
          </a:stretch>
        </p:blipFill>
        <p:spPr>
          <a:xfrm>
            <a:off x="4189343" y="1778207"/>
            <a:ext cx="4274240" cy="4513263"/>
          </a:xfrm>
          <a:prstGeom prst="rect">
            <a:avLst/>
          </a:prstGeom>
        </p:spPr>
      </p:pic>
      <p:sp>
        <p:nvSpPr>
          <p:cNvPr id="9" name="矩形 8"/>
          <p:cNvSpPr/>
          <p:nvPr/>
        </p:nvSpPr>
        <p:spPr>
          <a:xfrm>
            <a:off x="208720" y="1708633"/>
            <a:ext cx="3747053" cy="3046988"/>
          </a:xfrm>
          <a:prstGeom prst="rect">
            <a:avLst/>
          </a:prstGeom>
        </p:spPr>
        <p:txBody>
          <a:bodyPr wrap="square">
            <a:spAutoFit/>
          </a:bodyPr>
          <a:lstStyle/>
          <a:p>
            <a:pPr lvl="0" algn="just">
              <a:spcAft>
                <a:spcPts val="0"/>
              </a:spcAft>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在管道上装一复式</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U</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形水银测压计，如图所示。已知测压计上各液面及</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点的标高为：</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=1.0m</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=0.2m</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3</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=1.3m</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=0.4m</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4</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sz="2400" kern="100" dirty="0">
                <a:latin typeface="Cambria Math" panose="02040503050406030204" pitchFamily="18" charset="0"/>
                <a:ea typeface="宋体" panose="02010600030101010101" pitchFamily="2" charset="-122"/>
                <a:cs typeface="Cambria Math" panose="02040503050406030204" pitchFamily="18" charset="0"/>
              </a:rPr>
              <a:t>▽</a:t>
            </a:r>
            <a:r>
              <a:rPr lang="en-US" sz="2400" kern="100" baseline="-25000" dirty="0">
                <a:latin typeface="Times New Roman" panose="02020603050405020304" pitchFamily="18" charset="0"/>
                <a:ea typeface="宋体" panose="02010600030101010101" pitchFamily="2" charset="-122"/>
                <a:cs typeface="Times New Roman" panose="02020603050405020304" pitchFamily="18" charset="0"/>
              </a:rPr>
              <a:t>5</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=1.1m</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。试确定管中</a:t>
            </a:r>
            <a:r>
              <a:rPr lang="en-US" sz="2400" kern="1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点的绝对压强和相对压强。</a:t>
            </a:r>
            <a:endParaRPr lang="en-US"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五角星 9"/>
          <p:cNvSpPr/>
          <p:nvPr/>
        </p:nvSpPr>
        <p:spPr>
          <a:xfrm>
            <a:off x="4189343" y="1639060"/>
            <a:ext cx="553768" cy="55495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文本框 1"/>
          <p:cNvSpPr txBox="1"/>
          <p:nvPr/>
        </p:nvSpPr>
        <p:spPr>
          <a:xfrm>
            <a:off x="1212574" y="5071192"/>
            <a:ext cx="3876261" cy="369332"/>
          </a:xfrm>
          <a:prstGeom prst="rect">
            <a:avLst/>
          </a:prstGeom>
          <a:noFill/>
        </p:spPr>
        <p:txBody>
          <a:bodyPr wrap="square" rtlCol="0">
            <a:spAutoFit/>
          </a:bodyPr>
          <a:lstStyle/>
          <a:p>
            <a:r>
              <a:rPr lang="zh-CN" altLang="en-US" dirty="0">
                <a:solidFill>
                  <a:srgbClr val="FF0000"/>
                </a:solidFill>
              </a:rPr>
              <a:t>压强从空气处开算</a:t>
            </a:r>
            <a:endParaRPr lang="en-US" dirty="0">
              <a:solidFill>
                <a:srgbClr val="FF0000"/>
              </a:solidFill>
            </a:endParaRPr>
          </a:p>
        </p:txBody>
      </p:sp>
    </p:spTree>
    <p:extLst>
      <p:ext uri="{BB962C8B-B14F-4D97-AF65-F5344CB8AC3E}">
        <p14:creationId xmlns:p14="http://schemas.microsoft.com/office/powerpoint/2010/main" val="1820474890"/>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3708993635"/>
              </p:ext>
            </p:extLst>
          </p:nvPr>
        </p:nvGraphicFramePr>
        <p:xfrm>
          <a:off x="578403" y="1093304"/>
          <a:ext cx="5184775" cy="549275"/>
        </p:xfrm>
        <a:graphic>
          <a:graphicData uri="http://schemas.openxmlformats.org/presentationml/2006/ole">
            <mc:AlternateContent xmlns:mc="http://schemas.openxmlformats.org/markup-compatibility/2006">
              <mc:Choice xmlns:v="urn:schemas-microsoft-com:vml" Requires="v">
                <p:oleObj spid="_x0000_s202846" name="公式" r:id="rId3" imgW="1905000" imgH="190590" progId="Equation.3">
                  <p:embed/>
                </p:oleObj>
              </mc:Choice>
              <mc:Fallback>
                <p:oleObj name="公式" r:id="rId3" imgW="1905000" imgH="190590" progId="Equation.3">
                  <p:embed/>
                  <p:pic>
                    <p:nvPicPr>
                      <p:cNvPr id="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403" y="1093304"/>
                        <a:ext cx="5184775"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39162204"/>
              </p:ext>
            </p:extLst>
          </p:nvPr>
        </p:nvGraphicFramePr>
        <p:xfrm>
          <a:off x="518146" y="2053126"/>
          <a:ext cx="6537325" cy="587375"/>
        </p:xfrm>
        <a:graphic>
          <a:graphicData uri="http://schemas.openxmlformats.org/presentationml/2006/ole">
            <mc:AlternateContent xmlns:mc="http://schemas.openxmlformats.org/markup-compatibility/2006">
              <mc:Choice xmlns:v="urn:schemas-microsoft-com:vml" Requires="v">
                <p:oleObj spid="_x0000_s202847" name="Equation" r:id="rId5" imgW="2997000" imgH="266400" progId="Equation.DSMT4">
                  <p:embed/>
                </p:oleObj>
              </mc:Choice>
              <mc:Fallback>
                <p:oleObj name="Equation" r:id="rId5" imgW="2997000" imgH="266400" progId="Equation.DSMT4">
                  <p:embed/>
                  <p:pic>
                    <p:nvPicPr>
                      <p:cNvPr id="8" name="Object 4"/>
                      <p:cNvPicPr>
                        <a:picLocks noChangeAspect="1" noChangeArrowheads="1"/>
                      </p:cNvPicPr>
                      <p:nvPr/>
                    </p:nvPicPr>
                    <p:blipFill>
                      <a:blip r:embed="rId6"/>
                      <a:srcRect/>
                      <a:stretch>
                        <a:fillRect/>
                      </a:stretch>
                    </p:blipFill>
                    <p:spPr bwMode="auto">
                      <a:xfrm>
                        <a:off x="518146" y="2053126"/>
                        <a:ext cx="65373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图片 7"/>
          <p:cNvPicPr>
            <a:picLocks noChangeAspect="1"/>
          </p:cNvPicPr>
          <p:nvPr/>
        </p:nvPicPr>
        <p:blipFill>
          <a:blip r:embed="rId7">
            <a:clrChange>
              <a:clrFrom>
                <a:srgbClr val="FEFEFE"/>
              </a:clrFrom>
              <a:clrTo>
                <a:srgbClr val="FEFEFE">
                  <a:alpha val="0"/>
                </a:srgbClr>
              </a:clrTo>
            </a:clrChange>
          </a:blip>
          <a:stretch>
            <a:fillRect/>
          </a:stretch>
        </p:blipFill>
        <p:spPr>
          <a:xfrm>
            <a:off x="2662850" y="2888566"/>
            <a:ext cx="4573412" cy="3550933"/>
          </a:xfrm>
          <a:prstGeom prst="rect">
            <a:avLst/>
          </a:prstGeom>
        </p:spPr>
      </p:pic>
    </p:spTree>
    <p:extLst>
      <p:ext uri="{BB962C8B-B14F-4D97-AF65-F5344CB8AC3E}">
        <p14:creationId xmlns:p14="http://schemas.microsoft.com/office/powerpoint/2010/main" val="3659350533"/>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98174" y="298174"/>
            <a:ext cx="8627165" cy="655983"/>
          </a:xfrm>
          <a:prstGeom prst="roundRect">
            <a:avLst/>
          </a:prstGeom>
          <a:solidFill>
            <a:srgbClr val="41719C"/>
          </a:solidFill>
          <a:ln>
            <a:solidFill>
              <a:srgbClr val="4171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文本框 5"/>
          <p:cNvSpPr txBox="1"/>
          <p:nvPr/>
        </p:nvSpPr>
        <p:spPr>
          <a:xfrm>
            <a:off x="437321" y="508529"/>
            <a:ext cx="7225749" cy="584775"/>
          </a:xfrm>
          <a:prstGeom prst="rect">
            <a:avLst/>
          </a:prstGeom>
          <a:solidFill>
            <a:schemeClr val="bg1">
              <a:lumMod val="85000"/>
            </a:schemeClr>
          </a:solidFill>
          <a:ln>
            <a:solidFill>
              <a:srgbClr val="41719C"/>
            </a:solidFill>
          </a:ln>
        </p:spPr>
        <p:txBody>
          <a:bodyPr wrap="square" rtlCol="0">
            <a:spAutoFit/>
          </a:bodyPr>
          <a:lstStyle/>
          <a:p>
            <a:r>
              <a:rPr lang="en-US" altLang="zh-CN" sz="3200" dirty="0">
                <a:cs typeface="+mn-ea"/>
                <a:sym typeface="+mn-lt"/>
              </a:rPr>
              <a:t>2 </a:t>
            </a:r>
            <a:r>
              <a:rPr lang="zh-CN" altLang="en-US" sz="3200" dirty="0">
                <a:cs typeface="+mn-ea"/>
                <a:sym typeface="+mn-lt"/>
              </a:rPr>
              <a:t>静水压强</a:t>
            </a:r>
            <a:endParaRPr lang="en-US" sz="3200" dirty="0">
              <a:cs typeface="+mn-ea"/>
              <a:sym typeface="+mn-lt"/>
            </a:endParaRPr>
          </a:p>
        </p:txBody>
      </p:sp>
      <p:pic>
        <p:nvPicPr>
          <p:cNvPr id="5" name="图片 4"/>
          <p:cNvPicPr>
            <a:picLocks noChangeAspect="1"/>
          </p:cNvPicPr>
          <p:nvPr/>
        </p:nvPicPr>
        <p:blipFill>
          <a:blip r:embed="rId2">
            <a:clrChange>
              <a:clrFrom>
                <a:srgbClr val="E9E2B6"/>
              </a:clrFrom>
              <a:clrTo>
                <a:srgbClr val="E9E2B6">
                  <a:alpha val="0"/>
                </a:srgbClr>
              </a:clrTo>
            </a:clrChange>
          </a:blip>
          <a:stretch>
            <a:fillRect/>
          </a:stretch>
        </p:blipFill>
        <p:spPr>
          <a:xfrm>
            <a:off x="1977886" y="2102853"/>
            <a:ext cx="6440557" cy="4084256"/>
          </a:xfrm>
          <a:prstGeom prst="rect">
            <a:avLst/>
          </a:prstGeom>
        </p:spPr>
      </p:pic>
      <p:sp>
        <p:nvSpPr>
          <p:cNvPr id="7" name="文本框 6"/>
          <p:cNvSpPr txBox="1"/>
          <p:nvPr/>
        </p:nvSpPr>
        <p:spPr>
          <a:xfrm>
            <a:off x="626166" y="1604615"/>
            <a:ext cx="3299791" cy="461665"/>
          </a:xfrm>
          <a:prstGeom prst="rect">
            <a:avLst/>
          </a:prstGeom>
          <a:noFill/>
        </p:spPr>
        <p:txBody>
          <a:bodyPr wrap="square" rtlCol="0">
            <a:spAutoFit/>
          </a:bodyPr>
          <a:lstStyle/>
          <a:p>
            <a:r>
              <a:rPr lang="zh-CN" altLang="en-US" sz="2400" dirty="0"/>
              <a:t>分层液体压力</a:t>
            </a:r>
            <a:endParaRPr lang="en-US" sz="2400" dirty="0"/>
          </a:p>
        </p:txBody>
      </p:sp>
    </p:spTree>
    <p:extLst>
      <p:ext uri="{BB962C8B-B14F-4D97-AF65-F5344CB8AC3E}">
        <p14:creationId xmlns:p14="http://schemas.microsoft.com/office/powerpoint/2010/main" val="1449197375"/>
      </p:ext>
    </p:extLst>
  </p:cSld>
  <p:clrMapOvr>
    <a:masterClrMapping/>
  </p:clrMapOvr>
  <mc:AlternateContent xmlns:mc="http://schemas.openxmlformats.org/markup-compatibility/2006" xmlns:p14="http://schemas.microsoft.com/office/powerpoint/2010/main">
    <mc:Choice Requires="p14">
      <p:transition spd="slow" p14:dur="2000" advTm="578966"/>
    </mc:Choice>
    <mc:Fallback xmlns="">
      <p:transition spd="slow" advTm="578966"/>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自定义 8">
      <a:majorFont>
        <a:latin typeface="Times New Roman"/>
        <a:ea typeface="楷体"/>
        <a:cs typeface=""/>
      </a:majorFont>
      <a:minorFont>
        <a:latin typeface="Times New Roman"/>
        <a:ea typeface="楷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主题​​">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8940</TotalTime>
  <Words>1810</Words>
  <Application>Microsoft Office PowerPoint</Application>
  <PresentationFormat>全屏显示(4:3)</PresentationFormat>
  <Paragraphs>241</Paragraphs>
  <Slides>41</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41</vt:i4>
      </vt:variant>
    </vt:vector>
  </HeadingPairs>
  <TitlesOfParts>
    <vt:vector size="57" baseType="lpstr">
      <vt:lpstr>等线</vt:lpstr>
      <vt:lpstr>黑体</vt:lpstr>
      <vt:lpstr>楷体</vt:lpstr>
      <vt:lpstr>楷体_GB2312</vt:lpstr>
      <vt:lpstr>宋体</vt:lpstr>
      <vt:lpstr>Arial</vt:lpstr>
      <vt:lpstr>Calibri</vt:lpstr>
      <vt:lpstr>Cambria Math</vt:lpstr>
      <vt:lpstr>Tahoma</vt:lpstr>
      <vt:lpstr>Times New Roman</vt:lpstr>
      <vt:lpstr>Verdana</vt:lpstr>
      <vt:lpstr>Wingdings</vt:lpstr>
      <vt:lpstr>Office 主题​​</vt:lpstr>
      <vt:lpstr>Equation</vt:lpstr>
      <vt:lpstr>公式</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zhenyu</dc:creator>
  <cp:lastModifiedBy>yang</cp:lastModifiedBy>
  <cp:revision>259</cp:revision>
  <dcterms:created xsi:type="dcterms:W3CDTF">2021-02-24T13:14:52Z</dcterms:created>
  <dcterms:modified xsi:type="dcterms:W3CDTF">2022-05-28T01:45:30Z</dcterms:modified>
</cp:coreProperties>
</file>