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419" r:id="rId2"/>
    <p:sldId id="421" r:id="rId3"/>
    <p:sldId id="422" r:id="rId4"/>
    <p:sldId id="423" r:id="rId5"/>
    <p:sldId id="436" r:id="rId6"/>
    <p:sldId id="424" r:id="rId7"/>
    <p:sldId id="425" r:id="rId8"/>
    <p:sldId id="426" r:id="rId9"/>
    <p:sldId id="427" r:id="rId10"/>
    <p:sldId id="428" r:id="rId11"/>
    <p:sldId id="429" r:id="rId12"/>
    <p:sldId id="430" r:id="rId13"/>
    <p:sldId id="431" r:id="rId14"/>
    <p:sldId id="432" r:id="rId15"/>
    <p:sldId id="433" r:id="rId16"/>
    <p:sldId id="434"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FFFF"/>
    <a:srgbClr val="CDD2BF"/>
    <a:srgbClr val="2C4F88"/>
    <a:srgbClr val="05151B"/>
    <a:srgbClr val="13446A"/>
    <a:srgbClr val="000B11"/>
    <a:srgbClr val="000813"/>
    <a:srgbClr val="010114"/>
    <a:srgbClr val="06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53" d="100"/>
          <a:sy n="153" d="100"/>
        </p:scale>
        <p:origin x="522" y="138"/>
      </p:cViewPr>
      <p:guideLst>
        <p:guide orient="horz" pos="1562"/>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6377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685920"/>
            <a:ext cx="7349400" cy="1928137"/>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2670767"/>
            <a:ext cx="7349400" cy="1104493"/>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580602"/>
            <a:ext cx="8229600" cy="4112819"/>
          </a:xfrm>
        </p:spPr>
        <p:txBody>
          <a:bodyPr/>
          <a:lstStyle>
            <a:lvl1pPr marL="171450" indent="-17145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1863326"/>
            <a:ext cx="7349400" cy="764234"/>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2670767"/>
            <a:ext cx="7349400" cy="353762"/>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7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456300" y="1117996"/>
            <a:ext cx="8226900" cy="357002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2886805"/>
            <a:ext cx="5826600" cy="575201"/>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3462006"/>
            <a:ext cx="5826600" cy="650814"/>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126097"/>
            <a:ext cx="3882600" cy="3561923"/>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126097"/>
            <a:ext cx="3882600" cy="3561923"/>
          </a:xfrm>
        </p:spPr>
        <p:txBody>
          <a:bodyPr lIns="90000" tIns="46800" rIns="90000" bIns="46800">
            <a:normAutofit/>
          </a:bodyPr>
          <a:lstStyle>
            <a:lvl1pPr marL="171450" indent="-171450" eaLnBrk="1" fontAlgn="auto" latinLnBrk="0" hangingPunct="1">
              <a:lnSpc>
                <a:spcPct val="130000"/>
              </a:lnSpc>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514350" indent="-17145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857250" indent="-171450" eaLnBrk="1" fontAlgn="auto" latinLnBrk="0" hangingPunct="1">
              <a:lnSpc>
                <a:spcPct val="120000"/>
              </a:lnSpc>
              <a:buFont typeface="Arial" panose="020B0604020202020204" pitchFamily="34" charset="0"/>
              <a:buChar char="●"/>
              <a:defRPr sz="12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200150" indent="-171450" eaLnBrk="1" fontAlgn="auto" latinLnBrk="0" hangingPunct="1">
              <a:lnSpc>
                <a:spcPct val="120000"/>
              </a:lnSpc>
              <a:buFont typeface="Wingdings" panose="05000000000000000000" charset="0"/>
              <a:buChar char=""/>
              <a:defRPr sz="105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05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072088"/>
            <a:ext cx="4006800" cy="28625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66483"/>
            <a:ext cx="4006800" cy="28625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390743"/>
            <a:ext cx="4006800" cy="329727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05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456380"/>
            <a:ext cx="8226900" cy="529293"/>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248" y="1166540"/>
            <a:ext cx="3924776" cy="3456751"/>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166604"/>
            <a:ext cx="3920400" cy="345660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685920"/>
            <a:ext cx="783000" cy="377256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685920"/>
            <a:ext cx="6876900" cy="3772560"/>
          </a:xfrm>
        </p:spPr>
        <p:txBody>
          <a:bodyPr vert="eaVert" lIns="46800" tIns="46800" rIns="46800" bIns="46800"/>
          <a:lstStyle>
            <a:lvl1pPr marL="171450" indent="-17145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514350" indent="-17145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857250" indent="-17145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200150" indent="-17145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1543050" indent="-17145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456380"/>
            <a:ext cx="8226900" cy="529293"/>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456300" y="1117996"/>
            <a:ext cx="8226900" cy="3570024"/>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459000" y="4736628"/>
            <a:ext cx="2025000" cy="237642"/>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2021-11-24</a:t>
            </a:fld>
            <a:endParaRPr lang="zh-CN" altLang="en-US"/>
          </a:p>
        </p:txBody>
      </p:sp>
      <p:sp>
        <p:nvSpPr>
          <p:cNvPr id="5" name="页脚占位符 4"/>
          <p:cNvSpPr>
            <a:spLocks noGrp="1"/>
          </p:cNvSpPr>
          <p:nvPr>
            <p:ph type="ftr" sz="quarter" idx="3"/>
            <p:custDataLst>
              <p:tags r:id="rId18"/>
            </p:custDataLst>
          </p:nvPr>
        </p:nvSpPr>
        <p:spPr>
          <a:xfrm>
            <a:off x="3087000" y="4736628"/>
            <a:ext cx="2970000" cy="237642"/>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4736628"/>
            <a:ext cx="2025000" cy="237642"/>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770" algn="l"/>
          <a:tab pos="1207770" algn="l"/>
          <a:tab pos="1207770" algn="l"/>
          <a:tab pos="1207770"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slideLayout" Target="../slideLayouts/slideLayout7.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tags" Target="../tags/tag199.xml"/><Relationship Id="rId2" Type="http://schemas.openxmlformats.org/officeDocument/2006/relationships/tags" Target="../tags/tag184.xml"/><Relationship Id="rId16" Type="http://schemas.openxmlformats.org/officeDocument/2006/relationships/tags" Target="../tags/tag198.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tags" Target="../tags/tag193.xml"/><Relationship Id="rId5" Type="http://schemas.openxmlformats.org/officeDocument/2006/relationships/tags" Target="../tags/tag187.xml"/><Relationship Id="rId15" Type="http://schemas.openxmlformats.org/officeDocument/2006/relationships/tags" Target="../tags/tag197.xml"/><Relationship Id="rId10" Type="http://schemas.openxmlformats.org/officeDocument/2006/relationships/tags" Target="../tags/tag192.xml"/><Relationship Id="rId19" Type="http://schemas.openxmlformats.org/officeDocument/2006/relationships/image" Target="../media/image5.tmp"/><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s>
</file>

<file path=ppt/slides/_rels/slide1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18" Type="http://schemas.openxmlformats.org/officeDocument/2006/relationships/slideLayout" Target="../slideLayouts/slideLayout7.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tags" Target="../tags/tag216.xml"/><Relationship Id="rId2" Type="http://schemas.openxmlformats.org/officeDocument/2006/relationships/tags" Target="../tags/tag201.xml"/><Relationship Id="rId16" Type="http://schemas.openxmlformats.org/officeDocument/2006/relationships/tags" Target="../tags/tag215.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tags" Target="../tags/tag214.xml"/><Relationship Id="rId10" Type="http://schemas.openxmlformats.org/officeDocument/2006/relationships/tags" Target="../tags/tag209.xml"/><Relationship Id="rId19" Type="http://schemas.openxmlformats.org/officeDocument/2006/relationships/image" Target="../media/image5.tmp"/><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s/_rels/slide12.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slideLayout" Target="../slideLayouts/slideLayout7.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tags" Target="../tags/tag233.xml"/><Relationship Id="rId2" Type="http://schemas.openxmlformats.org/officeDocument/2006/relationships/tags" Target="../tags/tag218.xml"/><Relationship Id="rId16" Type="http://schemas.openxmlformats.org/officeDocument/2006/relationships/tags" Target="../tags/tag232.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5" Type="http://schemas.openxmlformats.org/officeDocument/2006/relationships/tags" Target="../tags/tag231.xml"/><Relationship Id="rId10" Type="http://schemas.openxmlformats.org/officeDocument/2006/relationships/tags" Target="../tags/tag226.xml"/><Relationship Id="rId19" Type="http://schemas.openxmlformats.org/officeDocument/2006/relationships/image" Target="../media/image5.tmp"/><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s>
</file>

<file path=ppt/slides/_rels/slide13.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slideLayout" Target="../slideLayouts/slideLayout7.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tags" Target="../tags/tag250.xml"/><Relationship Id="rId2" Type="http://schemas.openxmlformats.org/officeDocument/2006/relationships/tags" Target="../tags/tag235.xml"/><Relationship Id="rId16" Type="http://schemas.openxmlformats.org/officeDocument/2006/relationships/tags" Target="../tags/tag249.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5" Type="http://schemas.openxmlformats.org/officeDocument/2006/relationships/tags" Target="../tags/tag248.xml"/><Relationship Id="rId10" Type="http://schemas.openxmlformats.org/officeDocument/2006/relationships/tags" Target="../tags/tag243.xml"/><Relationship Id="rId19" Type="http://schemas.openxmlformats.org/officeDocument/2006/relationships/image" Target="../media/image5.tmp"/><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s>
</file>

<file path=ppt/slides/_rels/slide14.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slideLayout" Target="../slideLayouts/slideLayout7.xml"/><Relationship Id="rId3" Type="http://schemas.openxmlformats.org/officeDocument/2006/relationships/tags" Target="../tags/tag253.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tags" Target="../tags/tag267.xml"/><Relationship Id="rId2" Type="http://schemas.openxmlformats.org/officeDocument/2006/relationships/tags" Target="../tags/tag252.xml"/><Relationship Id="rId16" Type="http://schemas.openxmlformats.org/officeDocument/2006/relationships/tags" Target="../tags/tag266.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5" Type="http://schemas.openxmlformats.org/officeDocument/2006/relationships/tags" Target="../tags/tag255.xml"/><Relationship Id="rId15" Type="http://schemas.openxmlformats.org/officeDocument/2006/relationships/tags" Target="../tags/tag265.xml"/><Relationship Id="rId10" Type="http://schemas.openxmlformats.org/officeDocument/2006/relationships/tags" Target="../tags/tag260.xml"/><Relationship Id="rId19" Type="http://schemas.openxmlformats.org/officeDocument/2006/relationships/image" Target="../media/image5.tmp"/><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s>
</file>

<file path=ppt/slides/_rels/slide15.xml.rels><?xml version="1.0" encoding="UTF-8" standalone="yes"?>
<Relationships xmlns="http://schemas.openxmlformats.org/package/2006/relationships"><Relationship Id="rId8" Type="http://schemas.openxmlformats.org/officeDocument/2006/relationships/tags" Target="../tags/tag275.xml"/><Relationship Id="rId13" Type="http://schemas.openxmlformats.org/officeDocument/2006/relationships/tags" Target="../tags/tag280.xml"/><Relationship Id="rId18" Type="http://schemas.openxmlformats.org/officeDocument/2006/relationships/slideLayout" Target="../slideLayouts/slideLayout7.xml"/><Relationship Id="rId3" Type="http://schemas.openxmlformats.org/officeDocument/2006/relationships/tags" Target="../tags/tag270.xml"/><Relationship Id="rId7" Type="http://schemas.openxmlformats.org/officeDocument/2006/relationships/tags" Target="../tags/tag274.xml"/><Relationship Id="rId12" Type="http://schemas.openxmlformats.org/officeDocument/2006/relationships/tags" Target="../tags/tag279.xml"/><Relationship Id="rId17" Type="http://schemas.openxmlformats.org/officeDocument/2006/relationships/tags" Target="../tags/tag284.xml"/><Relationship Id="rId2" Type="http://schemas.openxmlformats.org/officeDocument/2006/relationships/tags" Target="../tags/tag269.xml"/><Relationship Id="rId16" Type="http://schemas.openxmlformats.org/officeDocument/2006/relationships/tags" Target="../tags/tag283.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tags" Target="../tags/tag278.xml"/><Relationship Id="rId5" Type="http://schemas.openxmlformats.org/officeDocument/2006/relationships/tags" Target="../tags/tag272.xml"/><Relationship Id="rId15" Type="http://schemas.openxmlformats.org/officeDocument/2006/relationships/tags" Target="../tags/tag282.xml"/><Relationship Id="rId10" Type="http://schemas.openxmlformats.org/officeDocument/2006/relationships/tags" Target="../tags/tag277.xml"/><Relationship Id="rId19" Type="http://schemas.openxmlformats.org/officeDocument/2006/relationships/image" Target="../media/image5.tmp"/><Relationship Id="rId4" Type="http://schemas.openxmlformats.org/officeDocument/2006/relationships/tags" Target="../tags/tag271.xml"/><Relationship Id="rId9" Type="http://schemas.openxmlformats.org/officeDocument/2006/relationships/tags" Target="../tags/tag276.xml"/><Relationship Id="rId14" Type="http://schemas.openxmlformats.org/officeDocument/2006/relationships/tags" Target="../tags/tag281.xml"/></Relationships>
</file>

<file path=ppt/slides/_rels/slide16.xml.rels><?xml version="1.0" encoding="UTF-8" standalone="yes"?>
<Relationships xmlns="http://schemas.openxmlformats.org/package/2006/relationships"><Relationship Id="rId8" Type="http://schemas.openxmlformats.org/officeDocument/2006/relationships/tags" Target="../tags/tag292.xml"/><Relationship Id="rId13" Type="http://schemas.openxmlformats.org/officeDocument/2006/relationships/tags" Target="../tags/tag297.xml"/><Relationship Id="rId18" Type="http://schemas.openxmlformats.org/officeDocument/2006/relationships/slideLayout" Target="../slideLayouts/slideLayout7.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tags" Target="../tags/tag296.xml"/><Relationship Id="rId17" Type="http://schemas.openxmlformats.org/officeDocument/2006/relationships/tags" Target="../tags/tag301.xml"/><Relationship Id="rId2" Type="http://schemas.openxmlformats.org/officeDocument/2006/relationships/tags" Target="../tags/tag286.xml"/><Relationship Id="rId16" Type="http://schemas.openxmlformats.org/officeDocument/2006/relationships/tags" Target="../tags/tag300.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tags" Target="../tags/tag295.xml"/><Relationship Id="rId5" Type="http://schemas.openxmlformats.org/officeDocument/2006/relationships/tags" Target="../tags/tag289.xml"/><Relationship Id="rId15" Type="http://schemas.openxmlformats.org/officeDocument/2006/relationships/tags" Target="../tags/tag299.xml"/><Relationship Id="rId10" Type="http://schemas.openxmlformats.org/officeDocument/2006/relationships/tags" Target="../tags/tag294.xml"/><Relationship Id="rId19" Type="http://schemas.openxmlformats.org/officeDocument/2006/relationships/image" Target="../media/image5.tmp"/><Relationship Id="rId4" Type="http://schemas.openxmlformats.org/officeDocument/2006/relationships/tags" Target="../tags/tag288.xml"/><Relationship Id="rId9" Type="http://schemas.openxmlformats.org/officeDocument/2006/relationships/tags" Target="../tags/tag293.xml"/><Relationship Id="rId14" Type="http://schemas.openxmlformats.org/officeDocument/2006/relationships/tags" Target="../tags/tag29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7.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image" Target="../media/image5.tmp"/><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slideLayout" Target="../slideLayouts/slideLayout7.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 Type="http://schemas.openxmlformats.org/officeDocument/2006/relationships/tags" Target="../tags/tag82.xml"/><Relationship Id="rId16" Type="http://schemas.openxmlformats.org/officeDocument/2006/relationships/tags" Target="../tags/tag96.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19" Type="http://schemas.openxmlformats.org/officeDocument/2006/relationships/image" Target="../media/image5.tmp"/><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slideLayout" Target="../slideLayouts/slideLayout7.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image" Target="../media/image5.tmp"/><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6.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slideLayout" Target="../slideLayouts/slideLayout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 Type="http://schemas.openxmlformats.org/officeDocument/2006/relationships/tags" Target="../tags/tag116.xml"/><Relationship Id="rId16" Type="http://schemas.openxmlformats.org/officeDocument/2006/relationships/tags" Target="../tags/tag130.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tags" Target="../tags/tag129.xml"/><Relationship Id="rId10" Type="http://schemas.openxmlformats.org/officeDocument/2006/relationships/tags" Target="../tags/tag124.xml"/><Relationship Id="rId19" Type="http://schemas.openxmlformats.org/officeDocument/2006/relationships/image" Target="../media/image5.tmp"/><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7.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slideLayout" Target="../slideLayouts/slideLayout7.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image" Target="../media/image5.tmp"/><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slideLayout" Target="../slideLayouts/slideLayout7.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 Type="http://schemas.openxmlformats.org/officeDocument/2006/relationships/tags" Target="../tags/tag150.xml"/><Relationship Id="rId16" Type="http://schemas.openxmlformats.org/officeDocument/2006/relationships/tags" Target="../tags/tag164.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tags" Target="../tags/tag163.xml"/><Relationship Id="rId10" Type="http://schemas.openxmlformats.org/officeDocument/2006/relationships/tags" Target="../tags/tag158.xml"/><Relationship Id="rId19" Type="http://schemas.openxmlformats.org/officeDocument/2006/relationships/image" Target="../media/image5.tmp"/><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s>
</file>

<file path=ppt/slides/_rels/slide9.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slideLayout" Target="../slideLayouts/slideLayout7.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10" Type="http://schemas.openxmlformats.org/officeDocument/2006/relationships/tags" Target="../tags/tag175.xml"/><Relationship Id="rId19" Type="http://schemas.openxmlformats.org/officeDocument/2006/relationships/image" Target="../media/image5.tmp"/><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6"/>
          <p:cNvPicPr>
            <a:picLocks noChangeAspect="1"/>
          </p:cNvPicPr>
          <p:nvPr/>
        </p:nvPicPr>
        <p:blipFill>
          <a:blip r:embed="rId2"/>
          <a:stretch>
            <a:fillRect/>
          </a:stretch>
        </p:blipFill>
        <p:spPr>
          <a:xfrm>
            <a:off x="635" y="-951865"/>
            <a:ext cx="9143365" cy="6096000"/>
          </a:xfrm>
          <a:prstGeom prst="rect">
            <a:avLst/>
          </a:prstGeom>
        </p:spPr>
      </p:pic>
      <p:pic>
        <p:nvPicPr>
          <p:cNvPr id="6" name="图片 5" descr="封面色块"/>
          <p:cNvPicPr>
            <a:picLocks noChangeAspect="1"/>
          </p:cNvPicPr>
          <p:nvPr/>
        </p:nvPicPr>
        <p:blipFill>
          <a:blip r:embed="rId3"/>
          <a:stretch>
            <a:fillRect/>
          </a:stretch>
        </p:blipFill>
        <p:spPr>
          <a:xfrm>
            <a:off x="0" y="-14605"/>
            <a:ext cx="9144000" cy="5143500"/>
          </a:xfrm>
          <a:prstGeom prst="rect">
            <a:avLst/>
          </a:prstGeom>
        </p:spPr>
      </p:pic>
      <p:sp>
        <p:nvSpPr>
          <p:cNvPr id="10" name="TextBox 7"/>
          <p:cNvSpPr txBox="1"/>
          <p:nvPr/>
        </p:nvSpPr>
        <p:spPr bwMode="auto">
          <a:xfrm>
            <a:off x="1997710" y="1635125"/>
            <a:ext cx="5148580" cy="923330"/>
          </a:xfrm>
          <a:prstGeom prst="rect">
            <a:avLst/>
          </a:prstGeom>
          <a:noFill/>
        </p:spPr>
        <p:txBody>
          <a:bodyPr wrap="square">
            <a:spAutoFit/>
          </a:bodyPr>
          <a:lstStyle/>
          <a:p>
            <a:pPr lvl="0" algn="dist">
              <a:spcBef>
                <a:spcPts val="0"/>
              </a:spcBef>
              <a:spcAft>
                <a:spcPts val="0"/>
              </a:spcAft>
              <a:buClrTx/>
              <a:buSzTx/>
              <a:buFontTx/>
              <a:defRPr/>
            </a:pPr>
            <a:r>
              <a:rPr lang="zh-CN" altLang="en-US" sz="5400" b="1" dirty="0" smtClean="0">
                <a:ln>
                  <a:solidFill>
                    <a:srgbClr val="FFFFFF"/>
                  </a:solidFill>
                </a:ln>
                <a:solidFill>
                  <a:schemeClr val="bg1"/>
                </a:solidFill>
                <a:effectLst>
                  <a:outerShdw blurRad="50800" dist="38100" dir="5400000" algn="t" rotWithShape="0">
                    <a:prstClr val="black">
                      <a:alpha val="40000"/>
                    </a:prstClr>
                  </a:outerShdw>
                </a:effectLst>
              </a:rPr>
              <a:t>工程技术经济</a:t>
            </a:r>
            <a:endParaRPr lang="zh-CN" altLang="en-US" sz="5400" b="1" dirty="0">
              <a:ln>
                <a:solidFill>
                  <a:srgbClr val="FFFFFF"/>
                </a:solidFill>
              </a:ln>
              <a:solidFill>
                <a:schemeClr val="bg1"/>
              </a:solidFill>
              <a:effectLst>
                <a:outerShdw blurRad="50800" dist="38100" dir="5400000" algn="t" rotWithShape="0">
                  <a:prstClr val="black">
                    <a:alpha val="40000"/>
                  </a:prstClr>
                </a:outerShdw>
              </a:effectLst>
            </a:endParaRPr>
          </a:p>
        </p:txBody>
      </p:sp>
      <p:sp>
        <p:nvSpPr>
          <p:cNvPr id="7" name="文本占位符 5"/>
          <p:cNvSpPr txBox="1">
            <a:spLocks/>
          </p:cNvSpPr>
          <p:nvPr/>
        </p:nvSpPr>
        <p:spPr>
          <a:xfrm>
            <a:off x="7146290" y="4637509"/>
            <a:ext cx="1781735" cy="296271"/>
          </a:xfrm>
          <a:prstGeom prst="rect">
            <a:avLst/>
          </a:prstGeom>
        </p:spPr>
        <p:txBody>
          <a:bodyPr vert="horz"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sz="1500" b="0" kern="1200">
                <a:solidFill>
                  <a:schemeClr val="accent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rgbClr val="FFFFFF"/>
                </a:solidFill>
                <a:cs typeface="+mn-ea"/>
                <a:sym typeface="+mn-lt"/>
              </a:rPr>
              <a:t>主讲</a:t>
            </a:r>
            <a:r>
              <a:rPr lang="zh-CN" altLang="en-US" dirty="0" smtClean="0">
                <a:solidFill>
                  <a:srgbClr val="FFFFFF"/>
                </a:solidFill>
                <a:cs typeface="+mn-ea"/>
                <a:sym typeface="+mn-lt"/>
              </a:rPr>
              <a:t>人</a:t>
            </a:r>
            <a:r>
              <a:rPr kumimoji="0" lang="zh-CN" altLang="en-US" sz="1500" b="0" i="0" u="none" strike="noStrike" kern="1200" cap="none" spc="0" normalizeH="0" baseline="0" noProof="0" dirty="0" smtClean="0">
                <a:ln>
                  <a:noFill/>
                </a:ln>
                <a:solidFill>
                  <a:srgbClr val="FFFFFF"/>
                </a:solidFill>
                <a:effectLst/>
                <a:uLnTx/>
                <a:uFillTx/>
                <a:cs typeface="+mn-ea"/>
                <a:sym typeface="+mn-lt"/>
              </a:rPr>
              <a:t>：</a:t>
            </a:r>
            <a:r>
              <a:rPr lang="zh-CN" altLang="en-US" dirty="0" smtClean="0">
                <a:solidFill>
                  <a:srgbClr val="FFFFFF"/>
                </a:solidFill>
                <a:cs typeface="+mn-ea"/>
                <a:sym typeface="+mn-lt"/>
              </a:rPr>
              <a:t>徐安</a:t>
            </a:r>
            <a:endParaRPr kumimoji="0" lang="en-US" altLang="zh-CN" sz="1500" b="0" i="0" u="none" strike="noStrike" kern="1200" cap="none" spc="0" normalizeH="0" baseline="0" noProof="0" dirty="0">
              <a:ln>
                <a:noFill/>
              </a:ln>
              <a:solidFill>
                <a:srgbClr val="FFFFFF"/>
              </a:solidFill>
              <a:effectLst/>
              <a:uLnTx/>
              <a:uFillTx/>
              <a:cs typeface="+mn-ea"/>
              <a:sym typeface="+mn-lt"/>
            </a:endParaRPr>
          </a:p>
        </p:txBody>
      </p:sp>
      <p:pic>
        <p:nvPicPr>
          <p:cNvPr id="8" name="图片 7" descr="E:\大学\动网\图片素材\u=3052342896,168739604&amp;fm=27&amp;gp=0.pngu=3052342896,168739604&amp;fm=27&amp;gp=0"/>
          <p:cNvPicPr>
            <a:picLocks noChangeAspect="1"/>
          </p:cNvPicPr>
          <p:nvPr/>
        </p:nvPicPr>
        <p:blipFill>
          <a:blip r:embed="rId4"/>
          <a:srcRect/>
          <a:stretch>
            <a:fillRect/>
          </a:stretch>
        </p:blipFill>
        <p:spPr>
          <a:xfrm>
            <a:off x="8308721" y="127224"/>
            <a:ext cx="684000" cy="684000"/>
          </a:xfrm>
          <a:prstGeom prst="rect">
            <a:avLst/>
          </a:prstGeom>
        </p:spPr>
      </p:pic>
      <p:sp>
        <p:nvSpPr>
          <p:cNvPr id="9" name="文本框 8"/>
          <p:cNvSpPr txBox="1"/>
          <p:nvPr/>
        </p:nvSpPr>
        <p:spPr>
          <a:xfrm>
            <a:off x="299673" y="469224"/>
            <a:ext cx="4967522" cy="276999"/>
          </a:xfrm>
          <a:prstGeom prst="rect">
            <a:avLst/>
          </a:prstGeom>
          <a:noFill/>
        </p:spPr>
        <p:txBody>
          <a:bodyPr wrap="square" rtlCol="0">
            <a:spAutoFit/>
          </a:bodyPr>
          <a:lstStyle/>
          <a:p>
            <a:pPr algn="dist">
              <a:spcBef>
                <a:spcPts val="0"/>
              </a:spcBef>
              <a:spcAft>
                <a:spcPts val="0"/>
              </a:spcAft>
              <a:buClrTx/>
              <a:buSzTx/>
              <a:buFontTx/>
              <a:defRPr/>
            </a:pPr>
            <a:r>
              <a:rPr lang="zh-CN" altLang="en-US" sz="1200" b="1" dirty="0" smtClean="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广州大学土木工程学院本科生课程</a:t>
            </a:r>
            <a:endParaRPr lang="zh-CN" altLang="en-US" sz="1200" b="1" dirty="0">
              <a:solidFill>
                <a:schemeClr val="bg1"/>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8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投资收益率是</a:t>
            </a:r>
            <a:r>
              <a:rPr lang="zh-CN" altLang="zh-CN" sz="2800" dirty="0" smtClean="0"/>
              <a:t>指</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400" dirty="0"/>
              <a:t>年销售收入与技术方案投资额的比率 </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400" dirty="0"/>
              <a:t>年平均净收益额与技术方案投资额的比率</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400" dirty="0"/>
              <a:t>年销售收入与技术方案固定资产投资额的比率</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400" dirty="0"/>
              <a:t>年净收益额与技术方案固定资产投资额的比率</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4683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000" dirty="0"/>
              <a:t>某技术方案固定资产投资为</a:t>
            </a:r>
            <a:r>
              <a:rPr lang="en-US" altLang="zh-CN" sz="2000" dirty="0"/>
              <a:t>5000</a:t>
            </a:r>
            <a:r>
              <a:rPr lang="zh-CN" altLang="zh-CN" sz="2000" dirty="0"/>
              <a:t>万元，流动资金为</a:t>
            </a:r>
            <a:r>
              <a:rPr lang="en-US" altLang="zh-CN" sz="2000" dirty="0"/>
              <a:t>450</a:t>
            </a:r>
            <a:r>
              <a:rPr lang="zh-CN" altLang="zh-CN" sz="2000" dirty="0"/>
              <a:t>万元，该技术方案投资期年利润总额为</a:t>
            </a:r>
            <a:r>
              <a:rPr lang="en-US" altLang="zh-CN" sz="2000" dirty="0"/>
              <a:t>900</a:t>
            </a:r>
            <a:r>
              <a:rPr lang="zh-CN" altLang="zh-CN" sz="2000" dirty="0"/>
              <a:t>万元，达到设计生产能力的正常年份年利润总额为</a:t>
            </a:r>
            <a:r>
              <a:rPr lang="en-US" altLang="zh-CN" sz="2000" dirty="0"/>
              <a:t>1200</a:t>
            </a:r>
            <a:r>
              <a:rPr lang="zh-CN" altLang="zh-CN" sz="2000" dirty="0"/>
              <a:t>万元，则该技术方案正常年份的总投资收益率</a:t>
            </a:r>
            <a:r>
              <a:rPr lang="zh-CN" altLang="zh-CN" sz="2000" dirty="0" smtClean="0"/>
              <a:t>为</a:t>
            </a:r>
            <a:r>
              <a:rPr lang="en-US" altLang="zh-CN" sz="2000" dirty="0" smtClean="0"/>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800" dirty="0"/>
              <a:t>17%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800" dirty="0"/>
              <a:t>18%</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800" dirty="0"/>
              <a:t>22%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800" dirty="0"/>
              <a:t>24%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551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90600" y="635000"/>
            <a:ext cx="7315200" cy="1607344"/>
          </a:xfrm>
          <a:prstGeom prst="rect">
            <a:avLst/>
          </a:prstGeom>
          <a:noFill/>
        </p:spPr>
        <p:txBody>
          <a:bodyPr vert="horz" wrap="square" rtlCol="0" anchor="ctr" anchorCtr="0">
            <a:noAutofit/>
          </a:bodyPr>
          <a:lstStyle/>
          <a:p>
            <a:r>
              <a:rPr lang="zh-CN" altLang="zh-CN" sz="2000" dirty="0"/>
              <a:t>技术方案资本金净利润率是技术方案正常年份的某项指标与技术方案资本金的比率，该项指标</a:t>
            </a:r>
            <a:r>
              <a:rPr lang="zh-CN" altLang="zh-CN" sz="2000" dirty="0" smtClean="0"/>
              <a:t>是</a:t>
            </a:r>
            <a:r>
              <a:rPr lang="zh-CN" altLang="en-US" sz="2000" dirty="0" smtClean="0"/>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利润总额</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利润总额</a:t>
            </a:r>
            <a:r>
              <a:rPr lang="en-US" altLang="zh-CN" sz="2800" dirty="0"/>
              <a:t>-</a:t>
            </a:r>
            <a:r>
              <a:rPr lang="zh-CN" altLang="zh-CN" sz="2800" dirty="0"/>
              <a:t>所得税</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利润总额</a:t>
            </a:r>
            <a:r>
              <a:rPr lang="en-US" altLang="zh-CN" sz="2800" dirty="0"/>
              <a:t>-</a:t>
            </a:r>
            <a:r>
              <a:rPr lang="zh-CN" altLang="zh-CN" sz="2800" dirty="0"/>
              <a:t>所得税</a:t>
            </a:r>
            <a:r>
              <a:rPr lang="en-US" altLang="zh-CN" sz="2800" dirty="0"/>
              <a:t>-</a:t>
            </a:r>
            <a:r>
              <a:rPr lang="zh-CN" altLang="zh-CN" sz="2800" dirty="0"/>
              <a:t>贷款利息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利润总额</a:t>
            </a:r>
            <a:r>
              <a:rPr lang="en-US" altLang="zh-CN" sz="2800" dirty="0"/>
              <a:t>+</a:t>
            </a:r>
            <a:r>
              <a:rPr lang="zh-CN" altLang="zh-CN" sz="2800" dirty="0"/>
              <a:t>折旧费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9779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57275" y="65278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技术方案除了满足基准收益率要求的盈利之外，还能的到超额收益的条件</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FNPV&lt;0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FNPV&gt;0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5052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对于常规的技术方案，在采用直线内插法近似求解财务内部收益率时，近似解</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与精确解</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之间存在的关系</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近似解</a:t>
            </a:r>
            <a:r>
              <a:rPr lang="en-US" altLang="zh-CN" sz="2800" dirty="0"/>
              <a:t>&lt;</a:t>
            </a:r>
            <a:r>
              <a:rPr lang="zh-CN" altLang="zh-CN" sz="2800" dirty="0"/>
              <a:t>精确解</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近似解</a:t>
            </a:r>
            <a:r>
              <a:rPr lang="en-US" altLang="zh-CN" sz="2800" dirty="0"/>
              <a:t>&gt;</a:t>
            </a:r>
            <a:r>
              <a:rPr lang="zh-CN" altLang="zh-CN" sz="2800" dirty="0"/>
              <a:t>精确解</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近似解</a:t>
            </a:r>
            <a:r>
              <a:rPr lang="en-US" altLang="zh-CN" sz="2800" dirty="0"/>
              <a:t>=</a:t>
            </a:r>
            <a:r>
              <a:rPr lang="zh-CN" altLang="zh-CN" sz="2800" dirty="0"/>
              <a:t>精确解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不确定关系</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6867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某具有常规现金流量的技术方案，经计算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FNPV(13%)=150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FNPV(15%)=-100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FIRR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的取值范围</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800" dirty="0"/>
              <a:t>&lt;13%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800" dirty="0"/>
              <a:t>13%~14%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800" dirty="0"/>
              <a:t>14%~15%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800" dirty="0"/>
              <a:t>&gt;15%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42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某具有常规现金流量的技术方案，经计算</a:t>
            </a:r>
            <a:r>
              <a:rPr lang="en-US" altLang="zh-CN" sz="2800" dirty="0"/>
              <a:t>FNPV(17%)=230</a:t>
            </a:r>
            <a:r>
              <a:rPr lang="zh-CN" altLang="zh-CN" sz="2800" dirty="0"/>
              <a:t>，</a:t>
            </a:r>
            <a:r>
              <a:rPr lang="en-US" altLang="zh-CN" sz="2800" dirty="0"/>
              <a:t>FNPV(18%)=-78,</a:t>
            </a:r>
            <a:r>
              <a:rPr lang="zh-CN" altLang="zh-CN" sz="2800" dirty="0"/>
              <a:t>则该技术方案的财务内部收益率</a:t>
            </a:r>
            <a:r>
              <a:rPr lang="zh-CN" altLang="zh-CN" sz="2800" dirty="0" smtClean="0"/>
              <a:t>为</a:t>
            </a:r>
            <a:r>
              <a:rPr lang="zh-CN" altLang="en-US"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800" dirty="0"/>
              <a:t>17.3%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en-US" altLang="zh-CN" sz="2800" dirty="0"/>
              <a:t> 17.5%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800" dirty="0"/>
              <a:t>17.7%</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800" dirty="0"/>
              <a:t>17.9%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7829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8808"/>
            <a:ext cx="9173232" cy="5181115"/>
            <a:chOff x="0" y="-18808"/>
            <a:chExt cx="9173232" cy="5181115"/>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740587" cy="5143500"/>
            </a:xfrm>
            <a:prstGeom prst="rect">
              <a:avLst/>
            </a:prstGeom>
          </p:spPr>
        </p:pic>
        <p:pic>
          <p:nvPicPr>
            <p:cNvPr id="12" name="图片 11"/>
            <p:cNvPicPr>
              <a:picLocks noChangeAspect="1"/>
            </p:cNvPicPr>
            <p:nvPr/>
          </p:nvPicPr>
          <p:blipFill>
            <a:blip r:embed="rId4"/>
            <a:stretch>
              <a:fillRect/>
            </a:stretch>
          </p:blipFill>
          <p:spPr>
            <a:xfrm>
              <a:off x="8740587" y="-18808"/>
              <a:ext cx="432645" cy="5181115"/>
            </a:xfrm>
            <a:prstGeom prst="rect">
              <a:avLst/>
            </a:prstGeom>
          </p:spPr>
        </p:pic>
      </p:grpSp>
      <p:sp>
        <p:nvSpPr>
          <p:cNvPr id="6" name="矩形 5"/>
          <p:cNvSpPr/>
          <p:nvPr/>
        </p:nvSpPr>
        <p:spPr>
          <a:xfrm>
            <a:off x="0" y="1270"/>
            <a:ext cx="9224682" cy="5142865"/>
          </a:xfrm>
          <a:prstGeom prst="rect">
            <a:avLst/>
          </a:prstGeom>
          <a:gradFill>
            <a:gsLst>
              <a:gs pos="0">
                <a:schemeClr val="tx1">
                  <a:lumMod val="95000"/>
                  <a:lumOff val="5000"/>
                  <a:alpha val="37000"/>
                </a:schemeClr>
              </a:gs>
              <a:gs pos="88000">
                <a:srgbClr val="000B11">
                  <a:alpha val="83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E:\大学\动网\图片素材\u=3052342896,168739604&amp;fm=27&amp;gp=0.pngu=3052342896,168739604&amp;fm=27&amp;gp=0"/>
          <p:cNvPicPr>
            <a:picLocks noChangeAspect="1"/>
          </p:cNvPicPr>
          <p:nvPr/>
        </p:nvPicPr>
        <p:blipFill>
          <a:blip r:embed="rId5"/>
          <a:srcRect/>
          <a:stretch>
            <a:fillRect/>
          </a:stretch>
        </p:blipFill>
        <p:spPr>
          <a:xfrm>
            <a:off x="8272910" y="140671"/>
            <a:ext cx="684000" cy="684000"/>
          </a:xfrm>
          <a:prstGeom prst="rect">
            <a:avLst/>
          </a:prstGeom>
        </p:spPr>
      </p:pic>
      <p:sp>
        <p:nvSpPr>
          <p:cNvPr id="10" name="矩形 9"/>
          <p:cNvSpPr/>
          <p:nvPr/>
        </p:nvSpPr>
        <p:spPr>
          <a:xfrm>
            <a:off x="945399" y="797572"/>
            <a:ext cx="6797037" cy="3812241"/>
          </a:xfrm>
          <a:prstGeom prst="rect">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2743348" y="2279361"/>
            <a:ext cx="2586477" cy="584775"/>
          </a:xfrm>
          <a:prstGeom prst="rect">
            <a:avLst/>
          </a:prstGeom>
        </p:spPr>
        <p:txBody>
          <a:bodyPr wrap="square">
            <a:spAutoFit/>
          </a:bodyPr>
          <a:lstStyle/>
          <a:p>
            <a:pPr algn="dist"/>
            <a:r>
              <a:rPr lang="en-US" altLang="zh-CN" sz="3200" b="1" dirty="0" smtClean="0">
                <a:solidFill>
                  <a:srgbClr val="FFFF00"/>
                </a:solidFill>
              </a:rPr>
              <a:t>09 </a:t>
            </a:r>
            <a:r>
              <a:rPr lang="zh-CN" altLang="en-US" sz="3200" b="1" dirty="0" smtClean="0">
                <a:solidFill>
                  <a:srgbClr val="FFFF00"/>
                </a:solidFill>
              </a:rPr>
              <a:t>复习课</a:t>
            </a:r>
            <a:endParaRPr lang="zh-CN" altLang="en-US" sz="3200" b="1" dirty="0">
              <a:solidFill>
                <a:srgbClr val="FFFF00"/>
              </a:solidFill>
            </a:endParaRPr>
          </a:p>
        </p:txBody>
      </p:sp>
    </p:spTree>
    <p:custDataLst>
      <p:tags r:id="rId1"/>
    </p:custDataLst>
    <p:extLst>
      <p:ext uri="{BB962C8B-B14F-4D97-AF65-F5344CB8AC3E}">
        <p14:creationId xmlns:p14="http://schemas.microsoft.com/office/powerpoint/2010/main" val="344943284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经济效果评价的内容不</a:t>
            </a:r>
            <a:r>
              <a:rPr lang="zh-CN" altLang="zh-CN" sz="2800" dirty="0" smtClean="0"/>
              <a:t>包括</a:t>
            </a:r>
            <a:r>
              <a:rPr lang="en-US" altLang="zh-CN" sz="2800" dirty="0" smtClean="0"/>
              <a:t>(    )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方案盈利能力</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方案偿债能力</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方案筹资能力</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方案财务生存能力</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2585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技术方案经济效果分析中，计算经济效果评价指标、考察技术方案的经济效果可行性依据的</a:t>
            </a:r>
            <a:r>
              <a:rPr lang="zh-CN" altLang="zh-CN" sz="2800" dirty="0" smtClean="0"/>
              <a:t>是</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影子价格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历史市场价格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现行市场价格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预期市场价格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5544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在计算利息备付率时，其公式的分子是采用技术方案在借款偿还期内各年可用</a:t>
            </a:r>
            <a:r>
              <a:rPr lang="zh-CN" altLang="zh-CN" sz="2800" dirty="0" smtClean="0"/>
              <a:t>于支付</a:t>
            </a:r>
            <a:r>
              <a:rPr lang="zh-CN" altLang="zh-CN" sz="2800" dirty="0"/>
              <a:t>利息</a:t>
            </a:r>
            <a:r>
              <a:rPr lang="zh-CN" altLang="zh-CN" sz="2800" dirty="0" smtClean="0"/>
              <a:t>的</a:t>
            </a:r>
            <a:r>
              <a:rPr lang="zh-CN" altLang="en-US"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息税前利润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息税后利润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总收入</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利润总额</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0190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在进行财务生存能力分析时，若某年份的净现金流量出现负值，但各年累计盈利资金没有出现负值，则应</a:t>
            </a:r>
            <a:r>
              <a:rPr lang="zh-CN" altLang="zh-CN" sz="2800" dirty="0" smtClean="0"/>
              <a:t>考虑</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长期借款</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短期借款</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发行债券</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内部集资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8706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技术方案的偿债能力是指分析和判断财务主体的偿债能力，其主要指标不</a:t>
            </a:r>
            <a:r>
              <a:rPr lang="zh-CN" altLang="zh-CN" sz="2800" dirty="0" smtClean="0"/>
              <a:t>包括</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利息备付率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偿债备付率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财务内部收益率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资产负债率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1446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技术方案经济效果评价</a:t>
            </a:r>
            <a:r>
              <a:rPr lang="zh-CN" altLang="zh-CN" sz="2800" dirty="0" smtClean="0"/>
              <a:t>中</a:t>
            </a:r>
            <a:r>
              <a:rPr lang="en-US" altLang="zh-CN" sz="2800" dirty="0" smtClean="0"/>
              <a:t>,</a:t>
            </a:r>
            <a:r>
              <a:rPr lang="zh-CN" altLang="zh-CN" sz="2800" dirty="0"/>
              <a:t>技术方案计算期由两阶段组成。这两个阶段一般</a:t>
            </a:r>
            <a:r>
              <a:rPr lang="zh-CN" altLang="zh-CN" sz="2800" dirty="0" smtClean="0"/>
              <a:t>是</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运营期和投资期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投资期和达产期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建设期和投资期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建设期和运营期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4811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zh-CN" sz="2800" dirty="0"/>
              <a:t>动态分析指标中计算资金时间价值强调利用的方法</a:t>
            </a:r>
            <a:r>
              <a:rPr lang="zh-CN" altLang="zh-CN" sz="2800" dirty="0" smtClean="0"/>
              <a:t>是</a:t>
            </a:r>
            <a:r>
              <a:rPr lang="en-US" altLang="zh-CN" sz="2800" dirty="0" smtClean="0"/>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zh-CN" sz="2800" dirty="0"/>
              <a:t>等值</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zh-CN" sz="2800" dirty="0"/>
              <a:t>折现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zh-CN" sz="2800" dirty="0"/>
              <a:t>复利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zh-CN" sz="2800" dirty="0"/>
              <a:t>单利</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178719" y="2137767"/>
            <a:ext cx="385762" cy="38576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78719" y="2780705"/>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78719" y="3423642"/>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78719" y="4066580"/>
            <a:ext cx="385762" cy="38576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92566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658</Words>
  <Application>Microsoft Office PowerPoint</Application>
  <PresentationFormat>全屏显示(16:9)</PresentationFormat>
  <Paragraphs>172</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Microsoft Yahei</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353</cp:revision>
  <dcterms:created xsi:type="dcterms:W3CDTF">2019-06-19T02:08:00Z</dcterms:created>
  <dcterms:modified xsi:type="dcterms:W3CDTF">2021-11-24T03:36:56Z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