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204F-7BA9-4D30-89DA-A5239A6D61BD}" type="datetimeFigureOut">
              <a:rPr lang="zh-CN" altLang="en-US" smtClean="0"/>
              <a:t>2022-11-3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6FAE-F191-41D0-84D8-326397A40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7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204F-7BA9-4D30-89DA-A5239A6D61BD}" type="datetimeFigureOut">
              <a:rPr lang="zh-CN" altLang="en-US" smtClean="0"/>
              <a:t>2022-11-3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6FAE-F191-41D0-84D8-326397A40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9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204F-7BA9-4D30-89DA-A5239A6D61BD}" type="datetimeFigureOut">
              <a:rPr lang="zh-CN" altLang="en-US" smtClean="0"/>
              <a:t>2022-11-3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6FAE-F191-41D0-84D8-326397A40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8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204F-7BA9-4D30-89DA-A5239A6D61BD}" type="datetimeFigureOut">
              <a:rPr lang="zh-CN" altLang="en-US" smtClean="0"/>
              <a:t>2022-11-3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6FAE-F191-41D0-84D8-326397A40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27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204F-7BA9-4D30-89DA-A5239A6D61BD}" type="datetimeFigureOut">
              <a:rPr lang="zh-CN" altLang="en-US" smtClean="0"/>
              <a:t>2022-11-3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6FAE-F191-41D0-84D8-326397A40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7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204F-7BA9-4D30-89DA-A5239A6D61BD}" type="datetimeFigureOut">
              <a:rPr lang="zh-CN" altLang="en-US" smtClean="0"/>
              <a:t>2022-11-3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6FAE-F191-41D0-84D8-326397A40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5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204F-7BA9-4D30-89DA-A5239A6D61BD}" type="datetimeFigureOut">
              <a:rPr lang="zh-CN" altLang="en-US" smtClean="0"/>
              <a:t>2022-11-3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6FAE-F191-41D0-84D8-326397A40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3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204F-7BA9-4D30-89DA-A5239A6D61BD}" type="datetimeFigureOut">
              <a:rPr lang="zh-CN" altLang="en-US" smtClean="0"/>
              <a:t>2022-11-3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6FAE-F191-41D0-84D8-326397A40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2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204F-7BA9-4D30-89DA-A5239A6D61BD}" type="datetimeFigureOut">
              <a:rPr lang="zh-CN" altLang="en-US" smtClean="0"/>
              <a:t>2022-11-3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6FAE-F191-41D0-84D8-326397A40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3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204F-7BA9-4D30-89DA-A5239A6D61BD}" type="datetimeFigureOut">
              <a:rPr lang="zh-CN" altLang="en-US" smtClean="0"/>
              <a:t>2022-11-3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6FAE-F191-41D0-84D8-326397A40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0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204F-7BA9-4D30-89DA-A5239A6D61BD}" type="datetimeFigureOut">
              <a:rPr lang="zh-CN" altLang="en-US" smtClean="0"/>
              <a:t>2022-11-3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6FAE-F191-41D0-84D8-326397A40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6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8204F-7BA9-4D30-89DA-A5239A6D61BD}" type="datetimeFigureOut">
              <a:rPr lang="zh-CN" altLang="en-US" smtClean="0"/>
              <a:t>2022-11-3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6FAE-F191-41D0-84D8-326397A40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9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5" Type="http://schemas.openxmlformats.org/officeDocument/2006/relationships/tags" Target="../tags/tag168.xml"/><Relationship Id="rId10" Type="http://schemas.openxmlformats.org/officeDocument/2006/relationships/tags" Target="../tags/tag163.xml"/><Relationship Id="rId19" Type="http://schemas.openxmlformats.org/officeDocument/2006/relationships/image" Target="../media/image1.tmp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18" Type="http://schemas.openxmlformats.org/officeDocument/2006/relationships/tags" Target="../tags/tag188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20" Type="http://schemas.openxmlformats.org/officeDocument/2006/relationships/image" Target="../media/image1.tmp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10" Type="http://schemas.openxmlformats.org/officeDocument/2006/relationships/tags" Target="../tags/tag18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tags" Target="../tags/tag201.xml"/><Relationship Id="rId18" Type="http://schemas.openxmlformats.org/officeDocument/2006/relationships/tags" Target="../tags/tag206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tags" Target="../tags/tag200.xml"/><Relationship Id="rId17" Type="http://schemas.openxmlformats.org/officeDocument/2006/relationships/tags" Target="../tags/tag205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20" Type="http://schemas.openxmlformats.org/officeDocument/2006/relationships/image" Target="../media/image1.tmp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5" Type="http://schemas.openxmlformats.org/officeDocument/2006/relationships/tags" Target="../tags/tag193.xml"/><Relationship Id="rId15" Type="http://schemas.openxmlformats.org/officeDocument/2006/relationships/tags" Target="../tags/tag203.xml"/><Relationship Id="rId10" Type="http://schemas.openxmlformats.org/officeDocument/2006/relationships/tags" Target="../tags/tag198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tags" Target="../tags/tag20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ags" Target="../tags/tag208.xml"/><Relationship Id="rId16" Type="http://schemas.openxmlformats.org/officeDocument/2006/relationships/tags" Target="../tags/tag222.xml"/><Relationship Id="rId20" Type="http://schemas.openxmlformats.org/officeDocument/2006/relationships/image" Target="../media/image1.tmp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10" Type="http://schemas.openxmlformats.org/officeDocument/2006/relationships/tags" Target="../tags/tag216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tags" Target="../tags/tag23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17" Type="http://schemas.openxmlformats.org/officeDocument/2006/relationships/tags" Target="../tags/tag241.xml"/><Relationship Id="rId2" Type="http://schemas.openxmlformats.org/officeDocument/2006/relationships/tags" Target="../tags/tag226.xml"/><Relationship Id="rId16" Type="http://schemas.openxmlformats.org/officeDocument/2006/relationships/tags" Target="../tags/tag240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5" Type="http://schemas.openxmlformats.org/officeDocument/2006/relationships/tags" Target="../tags/tag239.xml"/><Relationship Id="rId10" Type="http://schemas.openxmlformats.org/officeDocument/2006/relationships/tags" Target="../tags/tag234.xml"/><Relationship Id="rId19" Type="http://schemas.openxmlformats.org/officeDocument/2006/relationships/image" Target="../media/image1.tmp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tags" Target="../tags/tag2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1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1.tmp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1.tmp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image" Target="../media/image1.tmp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10" Type="http://schemas.openxmlformats.org/officeDocument/2006/relationships/tags" Target="../tags/tag112.xml"/><Relationship Id="rId19" Type="http://schemas.openxmlformats.org/officeDocument/2006/relationships/image" Target="../media/image1.tmp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19" Type="http://schemas.openxmlformats.org/officeDocument/2006/relationships/image" Target="../media/image1.tmp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10" Type="http://schemas.openxmlformats.org/officeDocument/2006/relationships/tags" Target="../tags/tag146.xml"/><Relationship Id="rId19" Type="http://schemas.openxmlformats.org/officeDocument/2006/relationships/image" Target="../media/image1.tmp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某技术方案实施期为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年，生产运营期为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年，该技术方案的可能发生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四种现金流状态，如下表所示。投资者最希望的现金流状态是（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10463"/>
              </p:ext>
            </p:extLst>
          </p:nvPr>
        </p:nvGraphicFramePr>
        <p:xfrm>
          <a:off x="2438400" y="2984090"/>
          <a:ext cx="8604983" cy="2924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575"/>
                <a:gridCol w="962552"/>
                <a:gridCol w="961498"/>
                <a:gridCol w="961498"/>
                <a:gridCol w="955172"/>
                <a:gridCol w="955172"/>
                <a:gridCol w="955172"/>
                <a:gridCol w="955172"/>
                <a:gridCol w="955172"/>
              </a:tblGrid>
              <a:tr h="58496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年初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496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A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-100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-100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-100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496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-50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-50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-200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496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-50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-50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-200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496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-50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-50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-200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150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150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100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88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某企业拟实施一项技术方案，预计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年后该技术方案投入运营并获利，技术方案运营期为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年，各年净收益为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万元，每年净收益的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80%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可用于偿还贷款。银行贷款年利率为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6%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，复利计息。贷款期限为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年。如运营期各年年初还款，该企业期初最大贷款额度为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1308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1499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1589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436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现存款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1000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元，年利率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12%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，复利按季计息，第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年年末的本利和为（）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1240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1254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1267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1305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39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某笔贷款的利息按年利率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10%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，每季度复利计息，该存款的年有效利率为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10.00%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10.25%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10.38%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10.46%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11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下列选项中，满足有效利率与名义利率的差值最大的是（）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名义利率不变，计息周期减小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名义利率不变，计息周期增大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名义利率增大，计息周期减小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名义利率增大，计息周期增大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23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若名义利率一定，则年有效利率与一年中计息周期数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的关系为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计息周期数增加，</a:t>
            </a:r>
            <a:r>
              <a:rPr lang="zh-CN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有效利率不变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计息周期数增加，年有效利率减小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计息周期数增加，年有效利率增加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计息周期数减小，年有效利率增加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90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某企业借贷资金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万元，尝还期为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年，年利率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，按复利计算，有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四种还款方式，各还款方式中支付总金额最多是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每年年末偿还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万元本金和所欠利息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每年年末只偿还所欠利息，第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年年末一次还清本金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年中每年年末等额偿还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lvl="0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年末一次还清本息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543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某一时点投资额一定，在一定的时间间隔下，资金时间价值增大，应满足的条件是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392680" y="2456656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资金周转速度增大，资金在每一个循环期的增值率减小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392680" y="3313906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资金周转速度减小，资金在每一个循环期的增值率增大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392680" y="4171156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资金周转速度增大，资金在每一个循环期的增值率不变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392680" y="5028406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资金周转速度不变，资金在每一个循环期的增值率不变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25905" y="252094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25905" y="337819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25905" y="423544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25905" y="509269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605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在资金等值计算中，下列表达正确的是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一定，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相同，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越高，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越大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一定，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相同，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越长，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越小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一定，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相同，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越长，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越大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一定，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相同，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越高，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越大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139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利率是各国发张国民经济的重要杠杆之一，决定利率高低的因素不包括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社会平均利润率的高低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借出资本的期限长短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金融市场上的借贷的供求情况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节约使用资金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725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资金等值的计算时，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为定值，下列式中错误的是（）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F/P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A/P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F/A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F/A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F/P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P/A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A/P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F/A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P/F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A/P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A/F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752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在工程经济中，利息常常被视为资金的一种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沉没成本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机会成本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使用成本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寿命期成本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811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某企业年初投资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3000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年内等额回本利，若基准收益率为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8%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，则每年年末应回收的资金是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413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447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482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50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某企业拟实施一项技术方案，第一年投资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1000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万元，第二年投资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2000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万元，第三年投资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1500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万元，投资均发生在年初，其中后两年的投资使用银行贷款，年利率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10%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。该技术方案从第三年起开始获利并偿还贷款，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年内每年年末获净收益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1500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万元，贷款分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年等额偿还，每年应偿还（）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814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976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1074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1181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万元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43409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1054</Words>
  <Application>Microsoft Office PowerPoint</Application>
  <PresentationFormat>宽屏</PresentationFormat>
  <Paragraphs>212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Microsoft Yahei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20</cp:revision>
  <dcterms:created xsi:type="dcterms:W3CDTF">2022-11-03T02:26:25Z</dcterms:created>
  <dcterms:modified xsi:type="dcterms:W3CDTF">2022-11-03T05:23:22Z</dcterms:modified>
</cp:coreProperties>
</file>