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14D95-B4E4-FE5B-ED4E-DB97ABD66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12210E-07E0-4886-B983-FDEEEFB0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77C9F-865F-C4A7-D91F-BE01D471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D9567-E396-FAEA-D97F-5954E4D8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CA3A6-7BE9-006B-B3E6-994E0708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6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7557-B285-0EDF-FD2A-583AB42A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280F4-86D0-BC7F-5C87-BDADD82BC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8A717-5D59-C7B2-0CCD-B24A3EB3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5BF2E-D925-EDE9-6673-9DBB3E61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BDD58-1DA9-CEE4-0EC4-6A168F73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5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C5F94F-E8DA-6E43-5003-106CC1251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636E14-681E-1C55-B800-B2C5CDA8A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56077-4B07-B96B-5ADA-40AA72C9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42C0A-05A6-C44C-8793-A75A7302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D65EE-BCDB-5BA1-31D3-8B46D74A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7F4AB-7950-4DA9-EEEF-D2197936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4F706-3D0A-E068-4B03-3058C3EC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ED39C-AF69-7DD2-257B-B66EF4B1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13811-3989-5D55-719B-9D040E5F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35D88-6FA3-C790-4A0E-1E3080A0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8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BA94-1F95-C856-FFD7-0580BEF0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880C0-08D0-4665-8CF2-45DE53063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8A77D-7B0D-72D6-5362-D55F530A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BFF7F-2D82-A892-7387-9BAB8F2F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264CB-9ACC-94EB-8654-2C36D908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6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DF0F3-BB8F-46E3-7C7A-7F0CB987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8061C-B8B8-02A5-FFFB-5CD3E42F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FFC74-87D6-0221-2652-8ABE1047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55F6E-6FF3-44AE-1F0D-EBB1D57E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838A0-F8CE-E00E-A6C5-D5DEEF04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685BC-6833-CFCC-7EDF-122C8A55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2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71443-8ADE-0555-3AEA-8260AA54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DD991-3EBC-ABA1-B011-B3F49B92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788D66-B3AB-76EF-0D56-33E800D4E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997D99-4EC7-C6E0-6327-55190BD0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6B595F-EBC4-93D1-24B8-32CF76AEB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D067C9-E43C-7627-CCB8-37F04467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FB84C2-144A-4018-7A4B-9E351D78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848B82-8B6B-E0C5-D3D6-9646E7BF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8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46A52-E995-2571-7E13-87F8B566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E4E95-DE0F-7EF0-9407-5D4B6D0B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0FC18C-420A-5692-DB11-A250B0B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5FE376-1353-9BD8-5291-CD08583F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9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38EB82-496B-2CF4-4782-A378130E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34C925-2D39-FBD5-833C-4A79CDF2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630ED-4CFD-FF09-969D-5DA36B4E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97AB6-F197-F9EB-3E8C-A18A589A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537B2-97C9-3110-A423-0FD3C7C8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F368F-8F5A-FCBF-08D4-97EB4B4DB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4535C-B78D-67AB-86E5-392F4E6F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F035E-23EE-8792-EEBA-FE8AAA2E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6EF8E-87A3-FB13-3C64-53E413C1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AE6C1-EB07-3F35-03AE-42A5C1D2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887DA5-610A-F99C-AADB-75C4A0C7A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42378-5264-EA96-C7B5-C1B3D55D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7497A-820E-F3C3-2275-A289FA19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E9855-35B3-0EC1-8447-5DEB8A29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E3DEC-05F4-5D0B-A1D3-38AA1EBA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3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5C038B-F16D-C98B-542F-81C639AA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E95E0-6668-AFA0-0806-00506C21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A5769-F707-B132-F3F7-4D47187FE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FCD4-D9E4-46B5-8E7E-BF4FABED8F25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67FFF-63EE-7486-A631-1496801E4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0E9DA-2F41-5A39-3237-6ACC0458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CB9F-935B-4536-9E90-ADD51B61B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23140-1D99-5486-FD95-70EC28131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工程技术经济</a:t>
            </a:r>
            <a:br>
              <a:rPr lang="en-US" altLang="zh-CN" b="1" dirty="0"/>
            </a:br>
            <a:br>
              <a:rPr lang="en-US" altLang="zh-CN" dirty="0"/>
            </a:br>
            <a:r>
              <a:rPr lang="zh-CN" altLang="en-US" sz="7200" b="1" dirty="0"/>
              <a:t>习 题 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55540E-E2E7-5E96-F9A5-2E2AEF51A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05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89AE4C-A4C1-47FC-BD7F-B937994AFF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93076" y="245329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假定年利率为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3.5%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，某人在第一年初存入银行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万元，并在第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年到第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年的每年末各存入银行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万元。</a:t>
            </a:r>
          </a:p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）请画出现金流量图。</a:t>
            </a:r>
          </a:p>
          <a:p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）计算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年末的该人可获得的本息合计为多少。</a:t>
            </a:r>
          </a:p>
          <a:p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）如果不分年存入，而是在第一年初一次性存入金额，请问存入多少钱才能够获得与前述方案相同的本息之和？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07915E8-A5F4-6B41-1ECC-91DEE359AD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F80972C-84D3-3758-3250-503D811732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63892C01-7626-997D-8DDE-E5DC451F29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8DBDB76B-429B-F4BB-558C-BABE2DAFB0A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9181E081-935A-F766-73AA-782AC5D3720A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0C56B0B5-6BD5-4D7C-A682-66A1405C88B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058DC21-6647-65A4-61E9-80C46A046DAC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98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DB0C32-1111-28DA-567A-9FD6857DCDFB}"/>
              </a:ext>
            </a:extLst>
          </p:cNvPr>
          <p:cNvSpPr txBox="1"/>
          <p:nvPr/>
        </p:nvSpPr>
        <p:spPr>
          <a:xfrm>
            <a:off x="1084217" y="991497"/>
            <a:ext cx="100235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solidFill>
                  <a:srgbClr val="FF0000"/>
                </a:solidFill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营业利润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营业收入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营业成本（或营业费用）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税金及附加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销售费用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管理费用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财务费用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资产减值损失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公允价值变动收益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投资收益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zh-CN" altLang="zh-CN" sz="2400" kern="100" dirty="0">
              <a:effectLst/>
              <a:latin typeface="华光粗圆_CNKI" panose="02000500000000000000" pitchFamily="2" charset="-122"/>
              <a:ea typeface="华光粗圆_CNKI" panose="02000500000000000000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00B050"/>
                </a:solidFill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 </a:t>
            </a:r>
            <a:r>
              <a:rPr lang="zh-CN" altLang="en-US" sz="2400" kern="100" dirty="0">
                <a:solidFill>
                  <a:srgbClr val="00B050"/>
                </a:solidFill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利润总额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营业利润</a:t>
            </a:r>
            <a:r>
              <a:rPr lang="en-US" altLang="zh-CN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kern="100" dirty="0">
                <a:effectLst/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营业外收入</a:t>
            </a:r>
            <a:r>
              <a:rPr lang="en-US" altLang="zh-CN" sz="2400" kern="100" dirty="0"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kern="100" dirty="0"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营业外支出</a:t>
            </a:r>
            <a:endParaRPr lang="en-US" altLang="zh-CN" sz="2400" kern="100" dirty="0">
              <a:latin typeface="华光粗圆_CNKI" panose="02000500000000000000" pitchFamily="2" charset="-122"/>
              <a:ea typeface="华光粗圆_CNKI" panose="02000500000000000000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effectLst/>
              <a:latin typeface="华光粗圆_CNKI" panose="02000500000000000000" pitchFamily="2" charset="-122"/>
              <a:ea typeface="华光粗圆_CNKI" panose="02000500000000000000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kern="100" dirty="0">
                <a:solidFill>
                  <a:schemeClr val="accent5">
                    <a:lumMod val="7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净利润</a:t>
            </a:r>
            <a:r>
              <a:rPr lang="en-US" altLang="zh-CN" sz="2400" kern="100" dirty="0"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kern="100" dirty="0"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利润总额</a:t>
            </a:r>
            <a:r>
              <a:rPr lang="en-US" altLang="zh-CN" sz="2400" kern="100" dirty="0"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latin typeface="华光粗圆_CNKI" panose="02000500000000000000" pitchFamily="2" charset="-122"/>
                <a:ea typeface="华光粗圆_CNKI" panose="02000500000000000000" pitchFamily="2" charset="-122"/>
                <a:cs typeface="Times New Roman" panose="02020603050405020304" pitchFamily="18" charset="0"/>
              </a:rPr>
              <a:t>所得税费用</a:t>
            </a:r>
            <a:endParaRPr lang="en-US" altLang="zh-CN" sz="2400" kern="100" dirty="0">
              <a:effectLst/>
              <a:latin typeface="华光粗圆_CNKI" panose="02000500000000000000" pitchFamily="2" charset="-122"/>
              <a:ea typeface="华光粗圆_CNKI" panose="02000500000000000000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kern="100" dirty="0">
              <a:effectLst/>
              <a:latin typeface="华光粗圆_CNKI" panose="02000500000000000000" pitchFamily="2" charset="-122"/>
              <a:ea typeface="华光粗圆_CNKI" panose="020005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4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17E5CCE-191E-0997-62C5-BD9D0A9067BB}"/>
              </a:ext>
            </a:extLst>
          </p:cNvPr>
          <p:cNvSpPr txBox="1"/>
          <p:nvPr/>
        </p:nvSpPr>
        <p:spPr>
          <a:xfrm>
            <a:off x="840377" y="538651"/>
            <a:ext cx="1051124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某企业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年生产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产品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万件，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生产成本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件，当年销售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8000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件，销售成本为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件，全年发生管理费用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万元，财务费用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万元，销售费用为销售收入的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3%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，销售税金及附加相当于销售收入的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，当年投资收益为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万元，营业外收入为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万元，营业外支出为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万元，所得税税率为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33%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求该企业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年的营业利润、利润总额和净利润。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95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17E5CCE-191E-0997-62C5-BD9D0A9067BB}"/>
              </a:ext>
            </a:extLst>
          </p:cNvPr>
          <p:cNvSpPr txBox="1"/>
          <p:nvPr/>
        </p:nvSpPr>
        <p:spPr>
          <a:xfrm>
            <a:off x="840377" y="538651"/>
            <a:ext cx="10511246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某企业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年生产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产品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万件，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生产成本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件，当年销售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8000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件，销售成本为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件，全年发生管理费用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万元，财务费用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万元，销售费用为销售收入的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3%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，销售税金及附加相当于销售收入的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，当年投资收益为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万元，营业外收入为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万元，营业外支出为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万元，所得税税率为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33%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求该企业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年的营业利润、利润总额和净利润。</a:t>
            </a:r>
            <a:endParaRPr lang="en-US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解： 营业利润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=220*8000-150*8000-220*8000*5%-220*8000*3%-100000-60000+100000</a:t>
            </a:r>
          </a:p>
          <a:p>
            <a:pPr algn="just"/>
            <a:endParaRPr lang="en-US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利润总额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营业利润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+30000-50000</a:t>
            </a:r>
          </a:p>
          <a:p>
            <a:pPr algn="just"/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净利润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利润总额*（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1-33%</a:t>
            </a:r>
            <a:r>
              <a:rPr lang="zh-CN" altLang="en-US" sz="32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4645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410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华光粗圆_CNKI</vt:lpstr>
      <vt:lpstr>Microsoft Yahei</vt:lpstr>
      <vt:lpstr>Arial</vt:lpstr>
      <vt:lpstr>Calibri</vt:lpstr>
      <vt:lpstr>Office 主题​​</vt:lpstr>
      <vt:lpstr>工程技术经济  习 题 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工程技术经济  习 题 课</dc:title>
  <dc:creator>44671105@qq.com</dc:creator>
  <cp:lastModifiedBy>44671105@qq.com</cp:lastModifiedBy>
  <cp:revision>7</cp:revision>
  <dcterms:created xsi:type="dcterms:W3CDTF">2022-11-09T14:31:58Z</dcterms:created>
  <dcterms:modified xsi:type="dcterms:W3CDTF">2022-11-09T15:40:20Z</dcterms:modified>
</cp:coreProperties>
</file>