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19" r:id="rId2"/>
    <p:sldId id="421" r:id="rId3"/>
    <p:sldId id="422" r:id="rId4"/>
    <p:sldId id="423" r:id="rId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FFFF"/>
    <a:srgbClr val="CDD2BF"/>
    <a:srgbClr val="2C4F88"/>
    <a:srgbClr val="05151B"/>
    <a:srgbClr val="13446A"/>
    <a:srgbClr val="000B11"/>
    <a:srgbClr val="000813"/>
    <a:srgbClr val="010114"/>
    <a:srgbClr val="06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34" d="100"/>
          <a:sy n="134" d="100"/>
        </p:scale>
        <p:origin x="132" y="444"/>
      </p:cViewPr>
      <p:guideLst>
        <p:guide orient="horz" pos="1562"/>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2022-11-24</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6377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899100" y="685920"/>
            <a:ext cx="7349400" cy="1928137"/>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899100" y="2670767"/>
            <a:ext cx="7349400" cy="1104493"/>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2022-11-24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580602"/>
            <a:ext cx="8229600" cy="4112819"/>
          </a:xfrm>
        </p:spPr>
        <p:txBody>
          <a:bodyPr/>
          <a:lstStyle>
            <a:lvl1pPr marL="171450" indent="-17145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514350" indent="-17145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857250" indent="-17145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200150" indent="-17145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1543050" indent="-17145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1863326"/>
            <a:ext cx="7349400" cy="764234"/>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899100" y="2670767"/>
            <a:ext cx="7349400" cy="353762"/>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77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456300" y="1117996"/>
            <a:ext cx="8226900" cy="357002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2886805"/>
            <a:ext cx="5826600" cy="575201"/>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3462006"/>
            <a:ext cx="5826600" cy="650814"/>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456300" y="1126097"/>
            <a:ext cx="3882600" cy="3561923"/>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808700" y="1126097"/>
            <a:ext cx="3882600" cy="3561923"/>
          </a:xfrm>
        </p:spPr>
        <p:txBody>
          <a:bodyPr lIns="90000" tIns="46800" rIns="90000" bIns="46800">
            <a:normAutofit/>
          </a:bodyPr>
          <a:lstStyle>
            <a:lvl1pPr marL="171450" indent="-171450" eaLnBrk="1" fontAlgn="auto" latinLnBrk="0" hangingPunct="1">
              <a:lnSpc>
                <a:spcPct val="130000"/>
              </a:lnSpc>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514350" indent="-17145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2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857250" indent="-171450" eaLnBrk="1" fontAlgn="auto" latinLnBrk="0" hangingPunct="1">
              <a:lnSpc>
                <a:spcPct val="120000"/>
              </a:lnSpc>
              <a:buFont typeface="Arial" panose="020B0604020202020204" pitchFamily="34" charset="0"/>
              <a:buChar char="●"/>
              <a:defRPr sz="12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200150" indent="-171450" eaLnBrk="1" fontAlgn="auto" latinLnBrk="0" hangingPunct="1">
              <a:lnSpc>
                <a:spcPct val="120000"/>
              </a:lnSpc>
              <a:buFont typeface="Wingdings" panose="05000000000000000000" charset="0"/>
              <a:buChar char=""/>
              <a:defRPr sz="105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05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2022-11-24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456300" y="1072088"/>
            <a:ext cx="4006800" cy="28625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390743"/>
            <a:ext cx="4006800" cy="329727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066483"/>
            <a:ext cx="4006800" cy="28625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390743"/>
            <a:ext cx="4006800" cy="329727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2022-11-24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2022-11-24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2022-11-24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248" y="1166540"/>
            <a:ext cx="3924776" cy="3456751"/>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762800" y="1166604"/>
            <a:ext cx="3920400" cy="345660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2022-11-24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685920"/>
            <a:ext cx="783000" cy="377256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685800" y="685920"/>
            <a:ext cx="6876900" cy="3772560"/>
          </a:xfrm>
        </p:spPr>
        <p:txBody>
          <a:bodyPr vert="eaVert" lIns="46800" tIns="46800" rIns="46800" bIns="46800"/>
          <a:lstStyle>
            <a:lvl1pPr marL="171450" indent="-17145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514350" indent="-17145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857250" indent="-17145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200150" indent="-17145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1543050" indent="-17145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456380"/>
            <a:ext cx="8226900" cy="529293"/>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456300" y="1117996"/>
            <a:ext cx="8226900" cy="357002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459000" y="4736628"/>
            <a:ext cx="2025000" cy="237642"/>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2022-11-24</a:t>
            </a:fld>
            <a:endParaRPr lang="zh-CN" altLang="en-US"/>
          </a:p>
        </p:txBody>
      </p:sp>
      <p:sp>
        <p:nvSpPr>
          <p:cNvPr id="5" name="页脚占位符 4"/>
          <p:cNvSpPr>
            <a:spLocks noGrp="1"/>
          </p:cNvSpPr>
          <p:nvPr>
            <p:ph type="ftr" sz="quarter" idx="3"/>
            <p:custDataLst>
              <p:tags r:id="rId18"/>
            </p:custDataLst>
          </p:nvPr>
        </p:nvSpPr>
        <p:spPr>
          <a:xfrm>
            <a:off x="3087000" y="4736628"/>
            <a:ext cx="2970000" cy="237642"/>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6658200" y="4736628"/>
            <a:ext cx="2025000" cy="237642"/>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770" algn="l"/>
          <a:tab pos="1207770" algn="l"/>
          <a:tab pos="1207770" algn="l"/>
          <a:tab pos="1207770" algn="l"/>
        </a:tabLst>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5.tmp"/><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slideLayout" Target="../slideLayouts/slideLayout7.xml"/><Relationship Id="rId5" Type="http://schemas.openxmlformats.org/officeDocument/2006/relationships/tags" Target="../tags/tag68.xml"/><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s>
</file>

<file path=ppt/slides/_rels/slide4.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5.tmp"/><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slideLayout" Target="../slideLayouts/slideLayout7.xml"/><Relationship Id="rId5" Type="http://schemas.openxmlformats.org/officeDocument/2006/relationships/tags" Target="../tags/tag78.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6"/>
          <p:cNvPicPr>
            <a:picLocks noChangeAspect="1"/>
          </p:cNvPicPr>
          <p:nvPr/>
        </p:nvPicPr>
        <p:blipFill>
          <a:blip r:embed="rId2"/>
          <a:stretch>
            <a:fillRect/>
          </a:stretch>
        </p:blipFill>
        <p:spPr>
          <a:xfrm>
            <a:off x="635" y="-951865"/>
            <a:ext cx="9143365" cy="6096000"/>
          </a:xfrm>
          <a:prstGeom prst="rect">
            <a:avLst/>
          </a:prstGeom>
        </p:spPr>
      </p:pic>
      <p:pic>
        <p:nvPicPr>
          <p:cNvPr id="6" name="图片 5" descr="封面色块"/>
          <p:cNvPicPr>
            <a:picLocks noChangeAspect="1"/>
          </p:cNvPicPr>
          <p:nvPr/>
        </p:nvPicPr>
        <p:blipFill>
          <a:blip r:embed="rId3"/>
          <a:stretch>
            <a:fillRect/>
          </a:stretch>
        </p:blipFill>
        <p:spPr>
          <a:xfrm>
            <a:off x="0" y="-14605"/>
            <a:ext cx="9144000" cy="5143500"/>
          </a:xfrm>
          <a:prstGeom prst="rect">
            <a:avLst/>
          </a:prstGeom>
        </p:spPr>
      </p:pic>
      <p:sp>
        <p:nvSpPr>
          <p:cNvPr id="10" name="TextBox 7"/>
          <p:cNvSpPr txBox="1"/>
          <p:nvPr/>
        </p:nvSpPr>
        <p:spPr bwMode="auto">
          <a:xfrm>
            <a:off x="1997710" y="1635125"/>
            <a:ext cx="5148580" cy="923330"/>
          </a:xfrm>
          <a:prstGeom prst="rect">
            <a:avLst/>
          </a:prstGeom>
          <a:noFill/>
        </p:spPr>
        <p:txBody>
          <a:bodyPr wrap="square">
            <a:spAutoFit/>
          </a:bodyPr>
          <a:lstStyle/>
          <a:p>
            <a:pPr lvl="0" algn="dist">
              <a:spcBef>
                <a:spcPts val="0"/>
              </a:spcBef>
              <a:spcAft>
                <a:spcPts val="0"/>
              </a:spcAft>
              <a:buClrTx/>
              <a:buSzTx/>
              <a:buFontTx/>
              <a:defRPr/>
            </a:pPr>
            <a:r>
              <a:rPr lang="zh-CN" altLang="en-US" sz="5400" b="1" dirty="0" smtClean="0">
                <a:ln>
                  <a:solidFill>
                    <a:srgbClr val="FFFFFF"/>
                  </a:solidFill>
                </a:ln>
                <a:solidFill>
                  <a:schemeClr val="bg1"/>
                </a:solidFill>
                <a:effectLst>
                  <a:outerShdw blurRad="50800" dist="38100" dir="5400000" algn="t" rotWithShape="0">
                    <a:prstClr val="black">
                      <a:alpha val="40000"/>
                    </a:prstClr>
                  </a:outerShdw>
                </a:effectLst>
              </a:rPr>
              <a:t>工程技术经济</a:t>
            </a:r>
            <a:endParaRPr lang="zh-CN" altLang="en-US" sz="5400" b="1" dirty="0">
              <a:ln>
                <a:solidFill>
                  <a:srgbClr val="FFFFFF"/>
                </a:solidFill>
              </a:ln>
              <a:solidFill>
                <a:schemeClr val="bg1"/>
              </a:solidFill>
              <a:effectLst>
                <a:outerShdw blurRad="50800" dist="38100" dir="5400000" algn="t" rotWithShape="0">
                  <a:prstClr val="black">
                    <a:alpha val="40000"/>
                  </a:prstClr>
                </a:outerShdw>
              </a:effectLst>
            </a:endParaRPr>
          </a:p>
        </p:txBody>
      </p:sp>
      <p:sp>
        <p:nvSpPr>
          <p:cNvPr id="7" name="文本占位符 5"/>
          <p:cNvSpPr txBox="1">
            <a:spLocks/>
          </p:cNvSpPr>
          <p:nvPr/>
        </p:nvSpPr>
        <p:spPr>
          <a:xfrm>
            <a:off x="7146290" y="4637509"/>
            <a:ext cx="1781735" cy="296271"/>
          </a:xfrm>
          <a:prstGeom prst="rect">
            <a:avLst/>
          </a:prstGeom>
        </p:spPr>
        <p:txBody>
          <a:bodyPr vert="horz"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sz="1500" b="0" kern="1200">
                <a:solidFill>
                  <a:schemeClr val="accent1"/>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dist"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olidFill>
                  <a:srgbClr val="FFFFFF"/>
                </a:solidFill>
                <a:cs typeface="+mn-ea"/>
                <a:sym typeface="+mn-lt"/>
              </a:rPr>
              <a:t>主讲</a:t>
            </a:r>
            <a:r>
              <a:rPr lang="zh-CN" altLang="en-US" dirty="0" smtClean="0">
                <a:solidFill>
                  <a:srgbClr val="FFFFFF"/>
                </a:solidFill>
                <a:cs typeface="+mn-ea"/>
                <a:sym typeface="+mn-lt"/>
              </a:rPr>
              <a:t>人</a:t>
            </a:r>
            <a:r>
              <a:rPr kumimoji="0" lang="zh-CN" altLang="en-US" sz="1500" b="0" i="0" u="none" strike="noStrike" kern="1200" cap="none" spc="0" normalizeH="0" baseline="0" noProof="0" dirty="0" smtClean="0">
                <a:ln>
                  <a:noFill/>
                </a:ln>
                <a:solidFill>
                  <a:srgbClr val="FFFFFF"/>
                </a:solidFill>
                <a:effectLst/>
                <a:uLnTx/>
                <a:uFillTx/>
                <a:cs typeface="+mn-ea"/>
                <a:sym typeface="+mn-lt"/>
              </a:rPr>
              <a:t>：</a:t>
            </a:r>
            <a:r>
              <a:rPr lang="zh-CN" altLang="en-US" dirty="0" smtClean="0">
                <a:solidFill>
                  <a:srgbClr val="FFFFFF"/>
                </a:solidFill>
                <a:cs typeface="+mn-ea"/>
                <a:sym typeface="+mn-lt"/>
              </a:rPr>
              <a:t>徐安</a:t>
            </a:r>
            <a:endParaRPr kumimoji="0" lang="en-US" altLang="zh-CN" sz="1500" b="0" i="0" u="none" strike="noStrike" kern="1200" cap="none" spc="0" normalizeH="0" baseline="0" noProof="0" dirty="0">
              <a:ln>
                <a:noFill/>
              </a:ln>
              <a:solidFill>
                <a:srgbClr val="FFFFFF"/>
              </a:solidFill>
              <a:effectLst/>
              <a:uLnTx/>
              <a:uFillTx/>
              <a:cs typeface="+mn-ea"/>
              <a:sym typeface="+mn-lt"/>
            </a:endParaRPr>
          </a:p>
        </p:txBody>
      </p:sp>
      <p:pic>
        <p:nvPicPr>
          <p:cNvPr id="8" name="图片 7" descr="E:\大学\动网\图片素材\u=3052342896,168739604&amp;fm=27&amp;gp=0.pngu=3052342896,168739604&amp;fm=27&amp;gp=0"/>
          <p:cNvPicPr>
            <a:picLocks noChangeAspect="1"/>
          </p:cNvPicPr>
          <p:nvPr/>
        </p:nvPicPr>
        <p:blipFill>
          <a:blip r:embed="rId4"/>
          <a:srcRect/>
          <a:stretch>
            <a:fillRect/>
          </a:stretch>
        </p:blipFill>
        <p:spPr>
          <a:xfrm>
            <a:off x="8308721" y="127224"/>
            <a:ext cx="684000" cy="684000"/>
          </a:xfrm>
          <a:prstGeom prst="rect">
            <a:avLst/>
          </a:prstGeom>
        </p:spPr>
      </p:pic>
      <p:sp>
        <p:nvSpPr>
          <p:cNvPr id="9" name="文本框 8"/>
          <p:cNvSpPr txBox="1"/>
          <p:nvPr/>
        </p:nvSpPr>
        <p:spPr>
          <a:xfrm>
            <a:off x="299673" y="469224"/>
            <a:ext cx="4967522" cy="276999"/>
          </a:xfrm>
          <a:prstGeom prst="rect">
            <a:avLst/>
          </a:prstGeom>
          <a:noFill/>
        </p:spPr>
        <p:txBody>
          <a:bodyPr wrap="square" rtlCol="0">
            <a:spAutoFit/>
          </a:bodyPr>
          <a:lstStyle/>
          <a:p>
            <a:pPr algn="dist">
              <a:spcBef>
                <a:spcPts val="0"/>
              </a:spcBef>
              <a:spcAft>
                <a:spcPts val="0"/>
              </a:spcAft>
              <a:buClrTx/>
              <a:buSzTx/>
              <a:buFontTx/>
              <a:defRPr/>
            </a:pPr>
            <a:r>
              <a:rPr lang="zh-CN" altLang="en-US" sz="1200" b="1" dirty="0" smtClean="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广州大学土木工程学院本科生课程</a:t>
            </a:r>
            <a:endParaRPr lang="zh-CN" altLang="en-US" sz="1200" b="1"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780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18808"/>
            <a:ext cx="9173232" cy="5181115"/>
            <a:chOff x="0" y="-18808"/>
            <a:chExt cx="9173232" cy="5181115"/>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740587" cy="5143500"/>
            </a:xfrm>
            <a:prstGeom prst="rect">
              <a:avLst/>
            </a:prstGeom>
          </p:spPr>
        </p:pic>
        <p:pic>
          <p:nvPicPr>
            <p:cNvPr id="12" name="图片 11"/>
            <p:cNvPicPr>
              <a:picLocks noChangeAspect="1"/>
            </p:cNvPicPr>
            <p:nvPr/>
          </p:nvPicPr>
          <p:blipFill>
            <a:blip r:embed="rId4"/>
            <a:stretch>
              <a:fillRect/>
            </a:stretch>
          </p:blipFill>
          <p:spPr>
            <a:xfrm>
              <a:off x="8740587" y="-18808"/>
              <a:ext cx="432645" cy="5181115"/>
            </a:xfrm>
            <a:prstGeom prst="rect">
              <a:avLst/>
            </a:prstGeom>
          </p:spPr>
        </p:pic>
      </p:grpSp>
      <p:sp>
        <p:nvSpPr>
          <p:cNvPr id="6" name="矩形 5"/>
          <p:cNvSpPr/>
          <p:nvPr/>
        </p:nvSpPr>
        <p:spPr>
          <a:xfrm>
            <a:off x="0" y="1270"/>
            <a:ext cx="9224682" cy="5142865"/>
          </a:xfrm>
          <a:prstGeom prst="rect">
            <a:avLst/>
          </a:prstGeom>
          <a:gradFill>
            <a:gsLst>
              <a:gs pos="0">
                <a:schemeClr val="tx1">
                  <a:lumMod val="95000"/>
                  <a:lumOff val="5000"/>
                  <a:alpha val="37000"/>
                </a:schemeClr>
              </a:gs>
              <a:gs pos="88000">
                <a:srgbClr val="000B11">
                  <a:alpha val="83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E:\大学\动网\图片素材\u=3052342896,168739604&amp;fm=27&amp;gp=0.pngu=3052342896,168739604&amp;fm=27&amp;gp=0"/>
          <p:cNvPicPr>
            <a:picLocks noChangeAspect="1"/>
          </p:cNvPicPr>
          <p:nvPr/>
        </p:nvPicPr>
        <p:blipFill>
          <a:blip r:embed="rId5"/>
          <a:srcRect/>
          <a:stretch>
            <a:fillRect/>
          </a:stretch>
        </p:blipFill>
        <p:spPr>
          <a:xfrm>
            <a:off x="8272910" y="140671"/>
            <a:ext cx="684000" cy="684000"/>
          </a:xfrm>
          <a:prstGeom prst="rect">
            <a:avLst/>
          </a:prstGeom>
        </p:spPr>
      </p:pic>
      <p:sp>
        <p:nvSpPr>
          <p:cNvPr id="10" name="矩形 9"/>
          <p:cNvSpPr/>
          <p:nvPr/>
        </p:nvSpPr>
        <p:spPr>
          <a:xfrm>
            <a:off x="945399" y="797572"/>
            <a:ext cx="6797037" cy="3812241"/>
          </a:xfrm>
          <a:prstGeom prst="rect">
            <a:avLst/>
          </a:prstGeom>
          <a:solidFill>
            <a:schemeClr val="accent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2743348" y="2279361"/>
            <a:ext cx="2586477" cy="584775"/>
          </a:xfrm>
          <a:prstGeom prst="rect">
            <a:avLst/>
          </a:prstGeom>
        </p:spPr>
        <p:txBody>
          <a:bodyPr wrap="square">
            <a:spAutoFit/>
          </a:bodyPr>
          <a:lstStyle/>
          <a:p>
            <a:pPr algn="dist"/>
            <a:r>
              <a:rPr lang="en-US" altLang="zh-CN" sz="3200" b="1" dirty="0" smtClean="0">
                <a:solidFill>
                  <a:srgbClr val="FFFF00"/>
                </a:solidFill>
              </a:rPr>
              <a:t>11</a:t>
            </a:r>
            <a:r>
              <a:rPr lang="en-US" altLang="zh-CN" sz="3200" b="1" dirty="0" smtClean="0">
                <a:solidFill>
                  <a:srgbClr val="FFFF00"/>
                </a:solidFill>
              </a:rPr>
              <a:t> </a:t>
            </a:r>
            <a:r>
              <a:rPr lang="zh-CN" altLang="en-US" sz="3200" b="1" dirty="0" smtClean="0">
                <a:solidFill>
                  <a:srgbClr val="FFFF00"/>
                </a:solidFill>
              </a:rPr>
              <a:t>复习课 </a:t>
            </a:r>
            <a:r>
              <a:rPr lang="en-US" altLang="zh-CN" sz="3200" b="1" dirty="0">
                <a:solidFill>
                  <a:srgbClr val="FFFF00"/>
                </a:solidFill>
              </a:rPr>
              <a:t>3</a:t>
            </a:r>
            <a:endParaRPr lang="zh-CN" altLang="en-US" sz="3200" b="1" dirty="0">
              <a:solidFill>
                <a:srgbClr val="FFFF00"/>
              </a:solidFill>
            </a:endParaRPr>
          </a:p>
        </p:txBody>
      </p:sp>
    </p:spTree>
    <p:custDataLst>
      <p:tags r:id="rId1"/>
    </p:custDataLst>
    <p:extLst>
      <p:ext uri="{BB962C8B-B14F-4D97-AF65-F5344CB8AC3E}">
        <p14:creationId xmlns:p14="http://schemas.microsoft.com/office/powerpoint/2010/main" val="344943284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90600" y="1335088"/>
            <a:ext cx="7315200" cy="1607344"/>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租赁公司拟出租给某企业一台设备，设备的价格</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98</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万元，租期为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年，折现率为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，附加率为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要求：</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、用附加率法，计算每年租金；</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、用年金法，计算期初支付年租金。</a:t>
            </a: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p:nvPr>
            <p:custDataLst>
              <p:tags r:id="rId4"/>
            </p:custDataLst>
          </p:nvPr>
        </p:nvSpPr>
        <p:spPr>
          <a:xfrm>
            <a:off x="0" y="429553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3552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50516" y="1411208"/>
            <a:ext cx="7708504" cy="1607344"/>
          </a:xfrm>
          <a:prstGeom prst="rect">
            <a:avLst/>
          </a:prstGeom>
          <a:noFill/>
        </p:spPr>
        <p:txBody>
          <a:bodyPr vert="horz" wrap="squar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某企业拟实施一项技术方案在各年年末产生的净现金流量如下表所示（单位：万元）</a:t>
            </a:r>
            <a:r>
              <a:rPr lang="zh-CN" altLang="en-US"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zh-CN" sz="2400" dirty="0"/>
              <a:t>①画出该方案的现金流量图</a:t>
            </a:r>
            <a:r>
              <a:rPr lang="zh-CN" altLang="zh-CN" sz="2400" dirty="0" smtClean="0"/>
              <a:t>。</a:t>
            </a:r>
            <a:endParaRPr lang="en-US" altLang="zh-CN" sz="2400" dirty="0" smtClean="0"/>
          </a:p>
          <a:p>
            <a:r>
              <a:rPr lang="zh-CN" altLang="zh-CN" sz="2400" dirty="0"/>
              <a:t>②</a:t>
            </a:r>
            <a:r>
              <a:rPr lang="zh-CN" altLang="zh-CN" sz="2400" dirty="0" smtClean="0"/>
              <a:t>计算</a:t>
            </a:r>
            <a:r>
              <a:rPr lang="zh-CN" altLang="zh-CN" sz="2400" dirty="0"/>
              <a:t>该方案的静态投资回收期</a:t>
            </a:r>
            <a:r>
              <a:rPr lang="zh-CN" altLang="zh-CN" sz="2400" dirty="0" smtClean="0"/>
              <a:t>。</a:t>
            </a:r>
            <a:endParaRPr lang="en-US" altLang="zh-CN" sz="2400" dirty="0" smtClean="0"/>
          </a:p>
          <a:p>
            <a:r>
              <a:rPr lang="zh-CN" altLang="zh-CN" sz="2400" dirty="0"/>
              <a:t>③设基准收益率为</a:t>
            </a:r>
            <a:r>
              <a:rPr lang="en-US" altLang="zh-CN" sz="2400" dirty="0"/>
              <a:t>8%</a:t>
            </a:r>
            <a:r>
              <a:rPr lang="zh-CN" altLang="zh-CN" sz="2400" dirty="0"/>
              <a:t>，计算财务净现值</a:t>
            </a:r>
            <a:r>
              <a:rPr lang="en-US" altLang="zh-CN" sz="2400" dirty="0"/>
              <a:t>(</a:t>
            </a:r>
            <a:r>
              <a:rPr lang="zh-CN" altLang="zh-CN" sz="2400" dirty="0"/>
              <a:t>指第</a:t>
            </a:r>
            <a:r>
              <a:rPr lang="en-US" altLang="zh-CN" sz="2400" dirty="0"/>
              <a:t>1</a:t>
            </a:r>
            <a:r>
              <a:rPr lang="zh-CN" altLang="zh-CN" sz="2400" dirty="0"/>
              <a:t>年年初的净现值</a:t>
            </a:r>
            <a:r>
              <a:rPr lang="en-US" altLang="zh-CN" sz="2400" dirty="0"/>
              <a:t>)</a:t>
            </a:r>
            <a:r>
              <a:rPr lang="zh-CN" altLang="zh-CN" sz="2400" dirty="0"/>
              <a:t>，并说明该技术方案是否可行。</a:t>
            </a:r>
          </a:p>
          <a:p>
            <a:endParaRPr lang="zh-CN" altLang="zh-CN" sz="2400" dirty="0"/>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p:nvPr>
            <p:custDataLst>
              <p:tags r:id="rId4"/>
            </p:custDataLst>
          </p:nvPr>
        </p:nvSpPr>
        <p:spPr>
          <a:xfrm>
            <a:off x="0" y="429553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966936884"/>
              </p:ext>
            </p:extLst>
          </p:nvPr>
        </p:nvGraphicFramePr>
        <p:xfrm>
          <a:off x="521096" y="3036332"/>
          <a:ext cx="8101808" cy="1076325"/>
        </p:xfrm>
        <a:graphic>
          <a:graphicData uri="http://schemas.openxmlformats.org/drawingml/2006/table">
            <a:tbl>
              <a:tblPr firstRow="1" firstCol="1" bandRow="1">
                <a:tableStyleId>{5C22544A-7EE6-4342-B048-85BDC9FD1C3A}</a:tableStyleId>
              </a:tblPr>
              <a:tblGrid>
                <a:gridCol w="1415820"/>
                <a:gridCol w="956006"/>
                <a:gridCol w="954997"/>
                <a:gridCol w="954997"/>
                <a:gridCol w="954997"/>
                <a:gridCol w="954997"/>
                <a:gridCol w="954997"/>
                <a:gridCol w="954997"/>
              </a:tblGrid>
              <a:tr h="358775">
                <a:tc>
                  <a:txBody>
                    <a:bodyPr/>
                    <a:lstStyle/>
                    <a:p>
                      <a:pPr indent="266700" algn="ctr">
                        <a:spcAft>
                          <a:spcPts val="0"/>
                        </a:spcAft>
                      </a:pPr>
                      <a:r>
                        <a:rPr lang="zh-CN" sz="1600" kern="0">
                          <a:effectLst/>
                        </a:rPr>
                        <a:t>年份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17550">
                <a:tc>
                  <a:txBody>
                    <a:bodyPr/>
                    <a:lstStyle/>
                    <a:p>
                      <a:pPr indent="266700" algn="ctr">
                        <a:spcAft>
                          <a:spcPts val="0"/>
                        </a:spcAft>
                      </a:pPr>
                      <a:r>
                        <a:rPr lang="zh-CN" sz="1600" kern="0" dirty="0">
                          <a:effectLst/>
                        </a:rPr>
                        <a:t>净现金流量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dirty="0">
                          <a:effectLst/>
                        </a:rPr>
                        <a:t>-4500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-3000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2000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2800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a:effectLst/>
                        </a:rPr>
                        <a:t>3200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dirty="0">
                          <a:effectLst/>
                        </a:rPr>
                        <a:t>3500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600" kern="0" dirty="0">
                          <a:effectLst/>
                        </a:rPr>
                        <a:t>3500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79757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197</Words>
  <Application>Microsoft Office PowerPoint</Application>
  <PresentationFormat>全屏显示(16:9)</PresentationFormat>
  <Paragraphs>35</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Microsoft Yahei</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386</cp:revision>
  <dcterms:created xsi:type="dcterms:W3CDTF">2019-06-19T02:08:00Z</dcterms:created>
  <dcterms:modified xsi:type="dcterms:W3CDTF">2022-11-24T04:46:32Z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