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sldIdLst>
    <p:sldId id="256" r:id="rId2"/>
    <p:sldId id="323" r:id="rId3"/>
    <p:sldId id="391" r:id="rId4"/>
    <p:sldId id="257" r:id="rId5"/>
    <p:sldId id="275" r:id="rId6"/>
    <p:sldId id="325" r:id="rId7"/>
    <p:sldId id="392" r:id="rId8"/>
    <p:sldId id="326" r:id="rId9"/>
    <p:sldId id="428" r:id="rId10"/>
    <p:sldId id="368" r:id="rId11"/>
    <p:sldId id="327" r:id="rId12"/>
    <p:sldId id="279" r:id="rId13"/>
    <p:sldId id="281" r:id="rId14"/>
    <p:sldId id="373" r:id="rId15"/>
    <p:sldId id="330" r:id="rId16"/>
    <p:sldId id="393" r:id="rId17"/>
    <p:sldId id="374" r:id="rId18"/>
    <p:sldId id="394" r:id="rId19"/>
    <p:sldId id="376" r:id="rId20"/>
    <p:sldId id="395" r:id="rId21"/>
    <p:sldId id="396" r:id="rId22"/>
    <p:sldId id="397" r:id="rId23"/>
    <p:sldId id="293" r:id="rId24"/>
    <p:sldId id="377" r:id="rId25"/>
    <p:sldId id="378" r:id="rId26"/>
    <p:sldId id="398" r:id="rId27"/>
    <p:sldId id="379" r:id="rId28"/>
    <p:sldId id="380" r:id="rId29"/>
    <p:sldId id="381" r:id="rId30"/>
    <p:sldId id="350" r:id="rId31"/>
    <p:sldId id="399" r:id="rId32"/>
    <p:sldId id="382" r:id="rId33"/>
    <p:sldId id="400" r:id="rId34"/>
    <p:sldId id="401" r:id="rId35"/>
    <p:sldId id="402" r:id="rId36"/>
    <p:sldId id="403" r:id="rId37"/>
    <p:sldId id="307" r:id="rId38"/>
    <p:sldId id="404" r:id="rId39"/>
    <p:sldId id="405" r:id="rId40"/>
    <p:sldId id="270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60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8B8E"/>
    <a:srgbClr val="FFF7F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CAC3A-5F45-4E2C-A7FF-1AA88332C21E}" v="12" dt="2023-02-22T07:50:27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62" d="100"/>
          <a:sy n="162" d="100"/>
        </p:scale>
        <p:origin x="354" y="114"/>
      </p:cViewPr>
      <p:guideLst>
        <p:guide orient="horz" pos="1620"/>
        <p:guide pos="2880"/>
        <p:guide pos="160"/>
        <p:guide pos="56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iwen" userId="a7fedb32408c08d6" providerId="LiveId" clId="{F88CAC3A-5F45-4E2C-A7FF-1AA88332C21E}"/>
    <pc:docChg chg="modSld">
      <pc:chgData name="zhang liwen" userId="a7fedb32408c08d6" providerId="LiveId" clId="{F88CAC3A-5F45-4E2C-A7FF-1AA88332C21E}" dt="2023-02-22T07:50:29.814" v="38" actId="20577"/>
      <pc:docMkLst>
        <pc:docMk/>
      </pc:docMkLst>
      <pc:sldChg chg="modSp mod">
        <pc:chgData name="zhang liwen" userId="a7fedb32408c08d6" providerId="LiveId" clId="{F88CAC3A-5F45-4E2C-A7FF-1AA88332C21E}" dt="2023-02-22T07:50:29.814" v="38" actId="20577"/>
        <pc:sldMkLst>
          <pc:docMk/>
          <pc:sldMk cId="0" sldId="256"/>
        </pc:sldMkLst>
        <pc:spChg chg="mod">
          <ac:chgData name="zhang liwen" userId="a7fedb32408c08d6" providerId="LiveId" clId="{F88CAC3A-5F45-4E2C-A7FF-1AA88332C21E}" dt="2023-02-22T07:50:21.595" v="1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zhang liwen" userId="a7fedb32408c08d6" providerId="LiveId" clId="{F88CAC3A-5F45-4E2C-A7FF-1AA88332C21E}" dt="2023-02-22T07:50:29.814" v="38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A6163-407F-496A-830A-C0977BBAE767}" type="doc">
      <dgm:prSet loTypeId="urn:microsoft.com/office/officeart/2005/8/layout/hChevron3" loCatId="process" qsTypeId="urn:microsoft.com/office/officeart/2005/8/quickstyle/simple1#1" qsCatId="simple" csTypeId="urn:microsoft.com/office/officeart/2005/8/colors/accent1_2#1" csCatId="accent1" phldr="1"/>
      <dgm:spPr/>
    </dgm:pt>
    <dgm:pt modelId="{75EE3D37-56AE-4D2C-B3EE-8854F78C3541}">
      <dgm:prSet phldrT="[文本]" custT="1"/>
      <dgm:spPr/>
      <dgm:t>
        <a:bodyPr/>
        <a:lstStyle/>
        <a:p>
          <a:r>
            <a: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1</a:t>
          </a:r>
          <a:endParaRPr lang="zh-CN" altLang="en-US" sz="20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8C412CD-DF68-4033-9E43-B323728DEB0C}" type="parTrans" cxnId="{894F7CDB-E601-423B-86E8-CBB12C5A4EED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9039EE44-2279-4D6A-8A6A-1BB3556E50B2}" type="sibTrans" cxnId="{894F7CDB-E601-423B-86E8-CBB12C5A4EED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070862AA-8E2D-47E1-BA6E-1F54D2C49A9C}">
      <dgm:prSet phldrT="[文本]" custT="1"/>
      <dgm:spPr/>
      <dgm:t>
        <a:bodyPr/>
        <a:lstStyle/>
        <a:p>
          <a:r>
            <a: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2</a:t>
          </a:r>
          <a:endParaRPr lang="zh-CN" altLang="en-US" sz="20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8AD7C26-EBD8-4419-804D-859A1302D194}" type="parTrans" cxnId="{788AC4F8-AFEE-49AA-9DBF-0FF47526BB6C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4EFF013C-7A14-4444-9196-59C1A5DDA626}" type="sibTrans" cxnId="{788AC4F8-AFEE-49AA-9DBF-0FF47526BB6C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7CA6BAA8-7FDF-401C-A391-6D05F4CE0791}">
      <dgm:prSet phldrT="[文本]" custT="1"/>
      <dgm:spPr/>
      <dgm:t>
        <a:bodyPr/>
        <a:lstStyle/>
        <a:p>
          <a:r>
            <a: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3</a:t>
          </a:r>
          <a:endParaRPr lang="zh-CN" altLang="en-US" sz="20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D37A1ED3-1D15-4704-AB30-09A94DA7C455}" type="parTrans" cxnId="{37F90AC5-4585-4CB7-B1AC-8CDEBCA107AF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14C9AFB5-88FB-40F8-A070-CA53411840A1}" type="sibTrans" cxnId="{37F90AC5-4585-4CB7-B1AC-8CDEBCA107AF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D2EA3F03-754C-41E2-AB77-B7A743836FBB}">
      <dgm:prSet phldrT="[文本]" custT="1"/>
      <dgm:spPr/>
      <dgm:t>
        <a:bodyPr/>
        <a:lstStyle/>
        <a:p>
          <a:r>
            <a: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4</a:t>
          </a:r>
          <a:endParaRPr lang="zh-CN" altLang="en-US" sz="20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D577DFDC-F062-4272-A94D-CD4F11E565FB}" type="parTrans" cxnId="{AA34F650-FF43-44DC-AE0D-FD418BCEA8DC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A6694DD1-2C2F-49AC-A527-3BF3909D3BB6}" type="sibTrans" cxnId="{AA34F650-FF43-44DC-AE0D-FD418BCEA8DC}">
      <dgm:prSet/>
      <dgm:spPr/>
      <dgm:t>
        <a:bodyPr/>
        <a:lstStyle/>
        <a:p>
          <a:endParaRPr lang="zh-CN" altLang="en-US" sz="200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gm:t>
    </dgm:pt>
    <dgm:pt modelId="{2F040645-2DC7-43BD-82D7-76C38993F970}" type="pres">
      <dgm:prSet presAssocID="{918A6163-407F-496A-830A-C0977BBAE767}" presName="Name0" presStyleCnt="0">
        <dgm:presLayoutVars>
          <dgm:dir/>
          <dgm:resizeHandles val="exact"/>
        </dgm:presLayoutVars>
      </dgm:prSet>
      <dgm:spPr/>
    </dgm:pt>
    <dgm:pt modelId="{128880A1-17D7-4D89-A162-1FDC6D1522AD}" type="pres">
      <dgm:prSet presAssocID="{75EE3D37-56AE-4D2C-B3EE-8854F78C3541}" presName="parTxOnly" presStyleLbl="node1" presStyleIdx="0" presStyleCnt="4">
        <dgm:presLayoutVars>
          <dgm:bulletEnabled val="1"/>
        </dgm:presLayoutVars>
      </dgm:prSet>
      <dgm:spPr/>
    </dgm:pt>
    <dgm:pt modelId="{E9561B70-BC11-485E-BAEE-6F1B917B1106}" type="pres">
      <dgm:prSet presAssocID="{9039EE44-2279-4D6A-8A6A-1BB3556E50B2}" presName="parSpace" presStyleCnt="0"/>
      <dgm:spPr/>
    </dgm:pt>
    <dgm:pt modelId="{D502D1D9-BDA7-4D1D-8869-8400C37B49D6}" type="pres">
      <dgm:prSet presAssocID="{070862AA-8E2D-47E1-BA6E-1F54D2C49A9C}" presName="parTxOnly" presStyleLbl="node1" presStyleIdx="1" presStyleCnt="4">
        <dgm:presLayoutVars>
          <dgm:bulletEnabled val="1"/>
        </dgm:presLayoutVars>
      </dgm:prSet>
      <dgm:spPr/>
    </dgm:pt>
    <dgm:pt modelId="{346F326C-49C4-44D8-8CE1-A12065ACBCEF}" type="pres">
      <dgm:prSet presAssocID="{4EFF013C-7A14-4444-9196-59C1A5DDA626}" presName="parSpace" presStyleCnt="0"/>
      <dgm:spPr/>
    </dgm:pt>
    <dgm:pt modelId="{5A638A87-7A31-4B8C-A550-912C19D008F8}" type="pres">
      <dgm:prSet presAssocID="{7CA6BAA8-7FDF-401C-A391-6D05F4CE0791}" presName="parTxOnly" presStyleLbl="node1" presStyleIdx="2" presStyleCnt="4" custLinFactNeighborY="-14285">
        <dgm:presLayoutVars>
          <dgm:bulletEnabled val="1"/>
        </dgm:presLayoutVars>
      </dgm:prSet>
      <dgm:spPr/>
    </dgm:pt>
    <dgm:pt modelId="{9CC9A429-FB42-46B9-BC60-EC535892E0C3}" type="pres">
      <dgm:prSet presAssocID="{14C9AFB5-88FB-40F8-A070-CA53411840A1}" presName="parSpace" presStyleCnt="0"/>
      <dgm:spPr/>
    </dgm:pt>
    <dgm:pt modelId="{8D8ECEC3-E617-49D5-B3D5-D9EFBDC2A7F5}" type="pres">
      <dgm:prSet presAssocID="{D2EA3F03-754C-41E2-AB77-B7A743836FBB}" presName="parTxOnly" presStyleLbl="node1" presStyleIdx="3" presStyleCnt="4" custLinFactNeighborY="-14285">
        <dgm:presLayoutVars>
          <dgm:bulletEnabled val="1"/>
        </dgm:presLayoutVars>
      </dgm:prSet>
      <dgm:spPr/>
    </dgm:pt>
  </dgm:ptLst>
  <dgm:cxnLst>
    <dgm:cxn modelId="{E5A5860D-04D3-4C0D-90C8-FD075FD6EE17}" type="presOf" srcId="{070862AA-8E2D-47E1-BA6E-1F54D2C49A9C}" destId="{D502D1D9-BDA7-4D1D-8869-8400C37B49D6}" srcOrd="0" destOrd="0" presId="urn:microsoft.com/office/officeart/2005/8/layout/hChevron3"/>
    <dgm:cxn modelId="{B2AD5F2B-9B7A-470F-93F6-DF0155024E7D}" type="presOf" srcId="{D2EA3F03-754C-41E2-AB77-B7A743836FBB}" destId="{8D8ECEC3-E617-49D5-B3D5-D9EFBDC2A7F5}" srcOrd="0" destOrd="0" presId="urn:microsoft.com/office/officeart/2005/8/layout/hChevron3"/>
    <dgm:cxn modelId="{AA34F650-FF43-44DC-AE0D-FD418BCEA8DC}" srcId="{918A6163-407F-496A-830A-C0977BBAE767}" destId="{D2EA3F03-754C-41E2-AB77-B7A743836FBB}" srcOrd="3" destOrd="0" parTransId="{D577DFDC-F062-4272-A94D-CD4F11E565FB}" sibTransId="{A6694DD1-2C2F-49AC-A527-3BF3909D3BB6}"/>
    <dgm:cxn modelId="{E6C9DA79-E011-4CA9-A3F6-DE3FCF0B8C22}" type="presOf" srcId="{918A6163-407F-496A-830A-C0977BBAE767}" destId="{2F040645-2DC7-43BD-82D7-76C38993F970}" srcOrd="0" destOrd="0" presId="urn:microsoft.com/office/officeart/2005/8/layout/hChevron3"/>
    <dgm:cxn modelId="{A9FCCA8C-8EC0-44F6-91B6-B3A75A13DDE7}" type="presOf" srcId="{7CA6BAA8-7FDF-401C-A391-6D05F4CE0791}" destId="{5A638A87-7A31-4B8C-A550-912C19D008F8}" srcOrd="0" destOrd="0" presId="urn:microsoft.com/office/officeart/2005/8/layout/hChevron3"/>
    <dgm:cxn modelId="{D2045E9A-B31E-4E75-A61C-7D9C40CE63AA}" type="presOf" srcId="{75EE3D37-56AE-4D2C-B3EE-8854F78C3541}" destId="{128880A1-17D7-4D89-A162-1FDC6D1522AD}" srcOrd="0" destOrd="0" presId="urn:microsoft.com/office/officeart/2005/8/layout/hChevron3"/>
    <dgm:cxn modelId="{37F90AC5-4585-4CB7-B1AC-8CDEBCA107AF}" srcId="{918A6163-407F-496A-830A-C0977BBAE767}" destId="{7CA6BAA8-7FDF-401C-A391-6D05F4CE0791}" srcOrd="2" destOrd="0" parTransId="{D37A1ED3-1D15-4704-AB30-09A94DA7C455}" sibTransId="{14C9AFB5-88FB-40F8-A070-CA53411840A1}"/>
    <dgm:cxn modelId="{894F7CDB-E601-423B-86E8-CBB12C5A4EED}" srcId="{918A6163-407F-496A-830A-C0977BBAE767}" destId="{75EE3D37-56AE-4D2C-B3EE-8854F78C3541}" srcOrd="0" destOrd="0" parTransId="{78C412CD-DF68-4033-9E43-B323728DEB0C}" sibTransId="{9039EE44-2279-4D6A-8A6A-1BB3556E50B2}"/>
    <dgm:cxn modelId="{788AC4F8-AFEE-49AA-9DBF-0FF47526BB6C}" srcId="{918A6163-407F-496A-830A-C0977BBAE767}" destId="{070862AA-8E2D-47E1-BA6E-1F54D2C49A9C}" srcOrd="1" destOrd="0" parTransId="{18AD7C26-EBD8-4419-804D-859A1302D194}" sibTransId="{4EFF013C-7A14-4444-9196-59C1A5DDA626}"/>
    <dgm:cxn modelId="{F04A6DB8-CB7A-4B57-8B11-AC98FDA6DD6A}" type="presParOf" srcId="{2F040645-2DC7-43BD-82D7-76C38993F970}" destId="{128880A1-17D7-4D89-A162-1FDC6D1522AD}" srcOrd="0" destOrd="0" presId="urn:microsoft.com/office/officeart/2005/8/layout/hChevron3"/>
    <dgm:cxn modelId="{DF934C5F-EDF9-4DB6-BDE4-C0B224DCDD14}" type="presParOf" srcId="{2F040645-2DC7-43BD-82D7-76C38993F970}" destId="{E9561B70-BC11-485E-BAEE-6F1B917B1106}" srcOrd="1" destOrd="0" presId="urn:microsoft.com/office/officeart/2005/8/layout/hChevron3"/>
    <dgm:cxn modelId="{4BDA2D9C-F653-465D-8FE9-8DE4F1BFA18E}" type="presParOf" srcId="{2F040645-2DC7-43BD-82D7-76C38993F970}" destId="{D502D1D9-BDA7-4D1D-8869-8400C37B49D6}" srcOrd="2" destOrd="0" presId="urn:microsoft.com/office/officeart/2005/8/layout/hChevron3"/>
    <dgm:cxn modelId="{F1DFED55-AA17-4657-B679-D0051753C2EB}" type="presParOf" srcId="{2F040645-2DC7-43BD-82D7-76C38993F970}" destId="{346F326C-49C4-44D8-8CE1-A12065ACBCEF}" srcOrd="3" destOrd="0" presId="urn:microsoft.com/office/officeart/2005/8/layout/hChevron3"/>
    <dgm:cxn modelId="{904CCF8B-CA0E-4B85-9E23-26B28A20A9C6}" type="presParOf" srcId="{2F040645-2DC7-43BD-82D7-76C38993F970}" destId="{5A638A87-7A31-4B8C-A550-912C19D008F8}" srcOrd="4" destOrd="0" presId="urn:microsoft.com/office/officeart/2005/8/layout/hChevron3"/>
    <dgm:cxn modelId="{5AFB234F-B340-42AB-8904-4104AE308606}" type="presParOf" srcId="{2F040645-2DC7-43BD-82D7-76C38993F970}" destId="{9CC9A429-FB42-46B9-BC60-EC535892E0C3}" srcOrd="5" destOrd="0" presId="urn:microsoft.com/office/officeart/2005/8/layout/hChevron3"/>
    <dgm:cxn modelId="{70D3C517-B14E-40B3-9CCA-A169BD67C74D}" type="presParOf" srcId="{2F040645-2DC7-43BD-82D7-76C38993F970}" destId="{8D8ECEC3-E617-49D5-B3D5-D9EFBDC2A7F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80A1-17D7-4D89-A162-1FDC6D1522AD}">
      <dsp:nvSpPr>
        <dsp:cNvPr id="0" name=""/>
        <dsp:cNvSpPr/>
      </dsp:nvSpPr>
      <dsp:spPr>
        <a:xfrm>
          <a:off x="2135" y="0"/>
          <a:ext cx="2142122" cy="5040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1</a:t>
          </a:r>
          <a:endParaRPr lang="zh-CN" altLang="en-US" sz="2000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2135" y="0"/>
        <a:ext cx="2016108" cy="504056"/>
      </dsp:txXfrm>
    </dsp:sp>
    <dsp:sp modelId="{D502D1D9-BDA7-4D1D-8869-8400C37B49D6}">
      <dsp:nvSpPr>
        <dsp:cNvPr id="0" name=""/>
        <dsp:cNvSpPr/>
      </dsp:nvSpPr>
      <dsp:spPr>
        <a:xfrm>
          <a:off x="1715832" y="0"/>
          <a:ext cx="2142122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2</a:t>
          </a:r>
          <a:endParaRPr lang="zh-CN" altLang="en-US" sz="2000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1967860" y="0"/>
        <a:ext cx="1638066" cy="504056"/>
      </dsp:txXfrm>
    </dsp:sp>
    <dsp:sp modelId="{5A638A87-7A31-4B8C-A550-912C19D008F8}">
      <dsp:nvSpPr>
        <dsp:cNvPr id="0" name=""/>
        <dsp:cNvSpPr/>
      </dsp:nvSpPr>
      <dsp:spPr>
        <a:xfrm>
          <a:off x="3429530" y="0"/>
          <a:ext cx="2142122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3</a:t>
          </a:r>
          <a:endParaRPr lang="zh-CN" altLang="en-US" sz="2000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3681558" y="0"/>
        <a:ext cx="1638066" cy="504056"/>
      </dsp:txXfrm>
    </dsp:sp>
    <dsp:sp modelId="{8D8ECEC3-E617-49D5-B3D5-D9EFBDC2A7F5}">
      <dsp:nvSpPr>
        <dsp:cNvPr id="0" name=""/>
        <dsp:cNvSpPr/>
      </dsp:nvSpPr>
      <dsp:spPr>
        <a:xfrm>
          <a:off x="5143228" y="0"/>
          <a:ext cx="2142122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Step 4</a:t>
          </a:r>
          <a:endParaRPr lang="zh-CN" altLang="en-US" sz="2000" kern="12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endParaRPr>
        </a:p>
      </dsp:txBody>
      <dsp:txXfrm>
        <a:off x="5395256" y="0"/>
        <a:ext cx="1638066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1848-106B-44A4-B5FF-B2795CEFB88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ACBA-895B-4734-8E2E-3B98C9BFC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4876006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48760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22" y="2958"/>
            <a:ext cx="9138308" cy="10461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-4728" y="4761499"/>
            <a:ext cx="9138308" cy="382001"/>
          </a:xfrm>
          <a:prstGeom prst="rect">
            <a:avLst/>
          </a:prstGeom>
          <a:gradFill flip="none" rotWithShape="1">
            <a:gsLst>
              <a:gs pos="1250">
                <a:schemeClr val="bg1"/>
              </a:gs>
              <a:gs pos="50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56363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工程技术经济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 五 章 设备更新分析（下）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08076" y="3291830"/>
            <a:ext cx="4896544" cy="892552"/>
            <a:chOff x="4067944" y="3291830"/>
            <a:chExt cx="4896544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4139952" y="3291830"/>
              <a:ext cx="475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张力文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661162"/>
              <a:ext cx="489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广州大学 土木工程学院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4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124120808@qq.com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307580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0" y="4804946"/>
            <a:ext cx="13147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IPDO2019  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1913" y="4804946"/>
            <a:ext cx="2066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Guangzhou, China  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123478"/>
            <a:ext cx="2438400" cy="752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5588"/>
            <a:ext cx="3250794" cy="3682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3781238"/>
            <a:ext cx="1041888" cy="95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设备租赁的优越性：</a:t>
            </a:r>
          </a:p>
        </p:txBody>
      </p:sp>
      <p:sp>
        <p:nvSpPr>
          <p:cNvPr id="9" name="矩形 8"/>
          <p:cNvSpPr/>
          <p:nvPr/>
        </p:nvSpPr>
        <p:spPr>
          <a:xfrm>
            <a:off x="282492" y="1707654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在资金短缺的情况下，既可用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较少资金获得生产急需的设备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，也可以引进先进设备，加速技术进步的步伐；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可获得良好的技术服务；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可保持资金的流动状态，防止呆滞，也不会使企业资产负债状况恶化；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可避免通货膨胀和利率波动的冲击，减少投资风险；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设备租金可在所得税前扣除，能享受税费上的利益；</a:t>
            </a:r>
          </a:p>
        </p:txBody>
      </p:sp>
      <p:pic>
        <p:nvPicPr>
          <p:cNvPr id="80898" name="Picture 2" descr="https://timgsa.baidu.com/timg?image&amp;quality=80&amp;size=b9999_10000&amp;sec=1571504089380&amp;di=b39012d88a776ef7dc035b82da08fb1f&amp;imgtype=0&amp;src=http%3A%2F%2Fpic.90sjimg.com%2Fdesign%2F01%2F29%2F16%2F39%2Fs_1024_58c884e72f15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6336" y="3867894"/>
            <a:ext cx="767409" cy="7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设备租赁的不足：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82492" y="1707654"/>
            <a:ext cx="85689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在租赁期间承租人对租用设备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无所有权，只有使用权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，承租人无权随意对设备进行改造，不能处置设备，也不能用于担保、抵押贷款；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承租人在租赁期间所交的租金总额一般比直接购置设备的费用要高；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长年支付租金，形成长期负债；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融资租赁合同规定严格，毁约要赔偿损失，罚款较多等。</a:t>
            </a:r>
          </a:p>
        </p:txBody>
      </p:sp>
      <p:sp>
        <p:nvSpPr>
          <p:cNvPr id="19" name="椭圆 18"/>
          <p:cNvSpPr/>
          <p:nvPr/>
        </p:nvSpPr>
        <p:spPr>
          <a:xfrm>
            <a:off x="3563888" y="4083918"/>
            <a:ext cx="1800200" cy="6160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美中不足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影响设备租赁与购买的主要因素 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8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6" y="1101535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3543"/>
            <a:ext cx="2132434" cy="21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timgsa.baidu.com/timg?image&amp;quality=80&amp;size=b9999_10000&amp;sec=1571500807947&amp;di=4ba737602cf247dc61a5fa9233e3d69e&amp;imgtype=0&amp;src=http%3A%2F%2Ftc.sinaimg.cn%2Fmaxwidth.2048%2Ftc.service.weibo.com%2Fp%2Fmmbiz_qpic_cn%2F58d9dc9824fc4c7356f8e57cd2e2a9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11" y="2259633"/>
            <a:ext cx="1603914" cy="17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792364" y="3435846"/>
            <a:ext cx="19457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全新装备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性能优秀</a:t>
            </a:r>
          </a:p>
        </p:txBody>
      </p:sp>
      <p:sp>
        <p:nvSpPr>
          <p:cNvPr id="22" name="矩形 21"/>
          <p:cNvSpPr/>
          <p:nvPr/>
        </p:nvSpPr>
        <p:spPr>
          <a:xfrm>
            <a:off x="235961" y="4299941"/>
            <a:ext cx="1112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只要：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157144" y="4174256"/>
            <a:ext cx="1986441" cy="5875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19.999</a:t>
            </a:r>
            <a:r>
              <a:rPr lang="zh-CN" altLang="en-US" sz="3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万</a:t>
            </a:r>
          </a:p>
        </p:txBody>
      </p:sp>
      <p:sp>
        <p:nvSpPr>
          <p:cNvPr id="24" name="椭圆 23"/>
          <p:cNvSpPr/>
          <p:nvPr/>
        </p:nvSpPr>
        <p:spPr>
          <a:xfrm>
            <a:off x="6414834" y="3507854"/>
            <a:ext cx="19457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型号大全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任君选租</a:t>
            </a:r>
          </a:p>
        </p:txBody>
      </p:sp>
      <p:sp>
        <p:nvSpPr>
          <p:cNvPr id="25" name="矩形 24"/>
          <p:cNvSpPr/>
          <p:nvPr/>
        </p:nvSpPr>
        <p:spPr>
          <a:xfrm>
            <a:off x="5872186" y="4361972"/>
            <a:ext cx="17315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每天低至：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80312" y="4207607"/>
            <a:ext cx="15167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499.99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79513" y="915566"/>
            <a:ext cx="3024336" cy="3908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822891" y="945866"/>
            <a:ext cx="3114841" cy="3908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标注 28"/>
          <p:cNvSpPr/>
          <p:nvPr/>
        </p:nvSpPr>
        <p:spPr>
          <a:xfrm>
            <a:off x="3347864" y="1059582"/>
            <a:ext cx="2304256" cy="834041"/>
          </a:xfrm>
          <a:prstGeom prst="cloudCallout">
            <a:avLst>
              <a:gd name="adj1" fmla="val 15543"/>
              <a:gd name="adj2" fmla="val 96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我该考虑</a:t>
            </a:r>
            <a:r>
              <a:rPr lang="zh-CN" altLang="en-US" b="1" dirty="0">
                <a:solidFill>
                  <a:srgbClr val="FF0000"/>
                </a:solidFill>
              </a:rPr>
              <a:t>哪些因素</a:t>
            </a:r>
            <a:r>
              <a:rPr lang="zh-CN" altLang="en-US" dirty="0"/>
              <a:t>呢？</a:t>
            </a:r>
          </a:p>
        </p:txBody>
      </p:sp>
      <p:sp>
        <p:nvSpPr>
          <p:cNvPr id="31" name="椭圆 30"/>
          <p:cNvSpPr/>
          <p:nvPr/>
        </p:nvSpPr>
        <p:spPr>
          <a:xfrm>
            <a:off x="3563888" y="4083918"/>
            <a:ext cx="1800200" cy="6160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主要因素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67544" y="1477850"/>
            <a:ext cx="3496388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71800" y="1486224"/>
            <a:ext cx="3384376" cy="2304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72000" y="230681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设备租赁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考虑因素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59632" y="231518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设备购买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考虑因素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93866" y="98757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共有因素</a:t>
            </a:r>
          </a:p>
        </p:txBody>
      </p:sp>
      <p:sp>
        <p:nvSpPr>
          <p:cNvPr id="9" name="下箭头 8"/>
          <p:cNvSpPr/>
          <p:nvPr/>
        </p:nvSpPr>
        <p:spPr>
          <a:xfrm>
            <a:off x="3275856" y="1486224"/>
            <a:ext cx="144016" cy="828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946" name="Picture 2" descr="https://ss1.bdstatic.com/70cFuXSh_Q1YnxGkpoWK1HF6hhy/it/u=3662529965,3949032754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39702"/>
            <a:ext cx="1805385" cy="13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-10064" y="4110207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5616" y="4331880"/>
            <a:ext cx="736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关键：能否为企业节约尽可能多的支出费用，实现最好经济效益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7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设备租赁与购买均考虑的因素：</a:t>
            </a:r>
          </a:p>
        </p:txBody>
      </p:sp>
      <p:sp>
        <p:nvSpPr>
          <p:cNvPr id="28" name="矩形 27"/>
          <p:cNvSpPr/>
          <p:nvPr/>
        </p:nvSpPr>
        <p:spPr>
          <a:xfrm>
            <a:off x="282492" y="1563638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技术方案的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寿命期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企业是否需要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长期占有设备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，还是只希望短期占有这种设备；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设备的技术性能和生产效率；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设备对工程质量（产品质量）的保证程度，对原材料、能源消耗，以及设备的生产安全性；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设备的成套性、灵活性、耐用性、环保性和维修的难易程度；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7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设备租赁与购买均考虑的因素：</a:t>
            </a:r>
          </a:p>
        </p:txBody>
      </p:sp>
      <p:sp>
        <p:nvSpPr>
          <p:cNvPr id="28" name="矩形 27"/>
          <p:cNvSpPr/>
          <p:nvPr/>
        </p:nvSpPr>
        <p:spPr>
          <a:xfrm>
            <a:off x="282492" y="162459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经济寿命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技术过时风险的大小；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设备的资本预算计划、资金可获量，融资资金时借款利息或利率高低；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提取设备的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0" name="矩形 9"/>
          <p:cNvSpPr/>
          <p:nvPr/>
        </p:nvSpPr>
        <p:spPr>
          <a:xfrm>
            <a:off x="-10064" y="3723878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95886"/>
            <a:ext cx="1024508" cy="10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627784" y="412347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综合考虑，全面兼顾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6" name="文本框 746499"/>
          <p:cNvSpPr txBox="1">
            <a:spLocks noChangeArrowheads="1"/>
          </p:cNvSpPr>
          <p:nvPr/>
        </p:nvSpPr>
        <p:spPr bwMode="auto">
          <a:xfrm>
            <a:off x="251520" y="771550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考虑的因素：</a:t>
            </a:r>
          </a:p>
        </p:txBody>
      </p:sp>
      <p:sp>
        <p:nvSpPr>
          <p:cNvPr id="27" name="矩形 26"/>
          <p:cNvSpPr/>
          <p:nvPr/>
        </p:nvSpPr>
        <p:spPr>
          <a:xfrm>
            <a:off x="282492" y="143471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租赁期长短；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设备租金额，包括总租金额和每租赁期租金额；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租金的支付方式；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企业经营费用减少与折旧费和利息减少的关系，租赁的节税优惠；</a:t>
            </a:r>
          </a:p>
        </p:txBody>
      </p:sp>
      <p:sp>
        <p:nvSpPr>
          <p:cNvPr id="28" name="矩形 27"/>
          <p:cNvSpPr/>
          <p:nvPr/>
        </p:nvSpPr>
        <p:spPr>
          <a:xfrm>
            <a:off x="-10064" y="3390127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180" y="3632800"/>
            <a:ext cx="635209" cy="12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/>
          <p:cNvSpPr/>
          <p:nvPr/>
        </p:nvSpPr>
        <p:spPr>
          <a:xfrm>
            <a:off x="1292051" y="3649779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我要租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</p:txBody>
      </p:sp>
      <p:sp>
        <p:nvSpPr>
          <p:cNvPr id="31" name="椭圆 30"/>
          <p:cNvSpPr/>
          <p:nvPr/>
        </p:nvSpPr>
        <p:spPr>
          <a:xfrm>
            <a:off x="3203848" y="4253869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每月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</a:p>
        </p:txBody>
      </p:sp>
      <p:sp>
        <p:nvSpPr>
          <p:cNvPr id="32" name="椭圆 31"/>
          <p:cNvSpPr/>
          <p:nvPr/>
        </p:nvSpPr>
        <p:spPr>
          <a:xfrm>
            <a:off x="4932040" y="3649779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微信支付</a:t>
            </a:r>
          </a:p>
        </p:txBody>
      </p:sp>
      <p:pic>
        <p:nvPicPr>
          <p:cNvPr id="87042" name="Picture 2" descr="https://timgsa.baidu.com/timg?image&amp;quality=80&amp;size=b9999_10000&amp;sec=1571506027550&amp;di=75b93ce729d7296e23728acdf2831cf8&amp;imgtype=0&amp;src=http%3A%2F%2Fku.90sjimg.com%2Felement_origin_min_pic%2F16%2F08%2F28%2F0857c22d951b7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81" y="3895643"/>
            <a:ext cx="1155722" cy="8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6" name="文本框 746499"/>
          <p:cNvSpPr txBox="1">
            <a:spLocks noChangeArrowheads="1"/>
          </p:cNvSpPr>
          <p:nvPr/>
        </p:nvSpPr>
        <p:spPr bwMode="auto">
          <a:xfrm>
            <a:off x="251520" y="771550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考虑的因素：</a:t>
            </a:r>
          </a:p>
        </p:txBody>
      </p:sp>
      <p:sp>
        <p:nvSpPr>
          <p:cNvPr id="27" name="矩形 26"/>
          <p:cNvSpPr/>
          <p:nvPr/>
        </p:nvSpPr>
        <p:spPr>
          <a:xfrm>
            <a:off x="282492" y="143471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 startAt="5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预付资金（定金）、租赁保证金和租赁担保费用；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5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维修方式，即是由企业自行维修，还是由租赁机构提供维修服务；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5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租赁期满，资产的处理方式；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 startAt="5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租赁机构的信用度、经济实力，与承租人的配合情况。</a:t>
            </a:r>
          </a:p>
        </p:txBody>
      </p:sp>
      <p:sp>
        <p:nvSpPr>
          <p:cNvPr id="10" name="矩形 9"/>
          <p:cNvSpPr/>
          <p:nvPr/>
        </p:nvSpPr>
        <p:spPr>
          <a:xfrm>
            <a:off x="-10064" y="3390127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180" y="3632800"/>
            <a:ext cx="635209" cy="12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>
          <a:xfrm>
            <a:off x="1292051" y="3649779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交定金</a:t>
            </a:r>
          </a:p>
        </p:txBody>
      </p:sp>
      <p:sp>
        <p:nvSpPr>
          <p:cNvPr id="13" name="椭圆 12"/>
          <p:cNvSpPr/>
          <p:nvPr/>
        </p:nvSpPr>
        <p:spPr>
          <a:xfrm>
            <a:off x="2771800" y="4253869"/>
            <a:ext cx="2520280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坏了自己维修</a:t>
            </a:r>
          </a:p>
        </p:txBody>
      </p:sp>
      <p:sp>
        <p:nvSpPr>
          <p:cNvPr id="14" name="椭圆 13"/>
          <p:cNvSpPr/>
          <p:nvPr/>
        </p:nvSpPr>
        <p:spPr>
          <a:xfrm>
            <a:off x="4572000" y="3656997"/>
            <a:ext cx="2880320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我们是五星企业</a:t>
            </a:r>
          </a:p>
        </p:txBody>
      </p:sp>
      <p:pic>
        <p:nvPicPr>
          <p:cNvPr id="86018" name="Picture 2" descr="https://timgsa.baidu.com/timg?image&amp;quality=80&amp;size=b9999_10000&amp;sec=1571508200395&amp;di=5cf9a4747fe9ce694f8866989f9762af&amp;imgtype=0&amp;src=http%3A%2F%2Fku.90sjimg.com%2Felement_origin_min_pic%2F16%2F10%2F19%2F185807500e879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26" y="3942459"/>
            <a:ext cx="1006674" cy="7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0" name="文本框 746499"/>
          <p:cNvSpPr txBox="1">
            <a:spLocks noChangeArrowheads="1"/>
          </p:cNvSpPr>
          <p:nvPr/>
        </p:nvSpPr>
        <p:spPr bwMode="auto">
          <a:xfrm>
            <a:off x="251520" y="771550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考虑的因素：</a:t>
            </a:r>
          </a:p>
        </p:txBody>
      </p:sp>
      <p:sp>
        <p:nvSpPr>
          <p:cNvPr id="21" name="矩形 20"/>
          <p:cNvSpPr/>
          <p:nvPr/>
        </p:nvSpPr>
        <p:spPr>
          <a:xfrm>
            <a:off x="282492" y="1434718"/>
            <a:ext cx="8033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设备的购置价格、设备价款的支付方式，支付币种和支付利率等；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设备的年运转费用和维修方式、维修费用；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保险费，包括购买设备的运输保险费，设备在使用过程中的各种财产保险费。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0064" y="3390127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3631" y="3632800"/>
            <a:ext cx="635209" cy="12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/>
          <p:cNvSpPr/>
          <p:nvPr/>
        </p:nvSpPr>
        <p:spPr>
          <a:xfrm>
            <a:off x="1724099" y="3649779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我要买设备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3887"/>
            <a:ext cx="635209" cy="12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/>
          <p:cNvSpPr/>
          <p:nvPr/>
        </p:nvSpPr>
        <p:spPr>
          <a:xfrm>
            <a:off x="4540442" y="4234035"/>
            <a:ext cx="2127821" cy="5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考虑清楚哦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问题回答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1" name="文本框 29"/>
          <p:cNvSpPr txBox="1"/>
          <p:nvPr/>
        </p:nvSpPr>
        <p:spPr>
          <a:xfrm>
            <a:off x="414587" y="1991618"/>
            <a:ext cx="629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设备磨损类型</a:t>
            </a:r>
          </a:p>
        </p:txBody>
      </p:sp>
      <p:sp>
        <p:nvSpPr>
          <p:cNvPr id="12" name="椭圆 11"/>
          <p:cNvSpPr/>
          <p:nvPr/>
        </p:nvSpPr>
        <p:spPr>
          <a:xfrm>
            <a:off x="3491880" y="1635646"/>
            <a:ext cx="2376264" cy="10801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设备磨损</a:t>
            </a:r>
          </a:p>
        </p:txBody>
      </p:sp>
      <p:sp>
        <p:nvSpPr>
          <p:cNvPr id="13" name="椭圆 12"/>
          <p:cNvSpPr/>
          <p:nvPr/>
        </p:nvSpPr>
        <p:spPr>
          <a:xfrm>
            <a:off x="1743224" y="2715766"/>
            <a:ext cx="218070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有形磨损</a:t>
            </a:r>
          </a:p>
        </p:txBody>
      </p:sp>
      <p:sp>
        <p:nvSpPr>
          <p:cNvPr id="14" name="椭圆 13"/>
          <p:cNvSpPr/>
          <p:nvPr/>
        </p:nvSpPr>
        <p:spPr>
          <a:xfrm>
            <a:off x="5436096" y="2715766"/>
            <a:ext cx="21379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无形磨损</a:t>
            </a:r>
          </a:p>
        </p:txBody>
      </p:sp>
      <p:sp>
        <p:nvSpPr>
          <p:cNvPr id="15" name="文本框 32"/>
          <p:cNvSpPr txBox="1"/>
          <p:nvPr/>
        </p:nvSpPr>
        <p:spPr>
          <a:xfrm>
            <a:off x="8460432" y="2314783"/>
            <a:ext cx="38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两类四形</a:t>
            </a:r>
          </a:p>
        </p:txBody>
      </p:sp>
      <p:sp>
        <p:nvSpPr>
          <p:cNvPr id="16" name="文本框 32"/>
          <p:cNvSpPr txBox="1"/>
          <p:nvPr/>
        </p:nvSpPr>
        <p:spPr>
          <a:xfrm>
            <a:off x="1547664" y="3884443"/>
            <a:ext cx="280076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过程中磨损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闲置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过程中磨损</a:t>
            </a:r>
          </a:p>
        </p:txBody>
      </p:sp>
      <p:sp>
        <p:nvSpPr>
          <p:cNvPr id="17" name="文本框 32"/>
          <p:cNvSpPr txBox="1"/>
          <p:nvPr/>
        </p:nvSpPr>
        <p:spPr>
          <a:xfrm>
            <a:off x="4932040" y="3895386"/>
            <a:ext cx="310854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贬值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导致磨损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新型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设备导致磨损</a:t>
            </a:r>
          </a:p>
        </p:txBody>
      </p:sp>
      <p:sp>
        <p:nvSpPr>
          <p:cNvPr id="18" name="矩形 17"/>
          <p:cNvSpPr/>
          <p:nvPr/>
        </p:nvSpPr>
        <p:spPr>
          <a:xfrm>
            <a:off x="-10064" y="1491630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32"/>
          <p:cNvSpPr txBox="1"/>
          <p:nvPr/>
        </p:nvSpPr>
        <p:spPr>
          <a:xfrm>
            <a:off x="1907704" y="843558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设备购买后，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无论使用与否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，均会磨损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-10064" y="4326231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4443958"/>
            <a:ext cx="912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企业决定设备投资前，必须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充分考虑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各种影响因素，才能获得最佳经济效益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9582"/>
            <a:ext cx="6872064" cy="326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文本框 746499"/>
          <p:cNvSpPr txBox="1">
            <a:spLocks noChangeArrowheads="1"/>
          </p:cNvSpPr>
          <p:nvPr/>
        </p:nvSpPr>
        <p:spPr bwMode="auto">
          <a:xfrm>
            <a:off x="251520" y="771550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总之：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6508" y="1131589"/>
            <a:ext cx="86099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多选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某施工企业以经营租赁的方式向设备租赁公司租赁了自卸汽车一辆，在租赁期间，施工企业不能将该自卸汽车（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BDE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．已经磨损的轮胎进行更换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．为防止扬尘的需要进行改装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．交由多位驾驶员驾驶使用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．用于为另一施工企业的贷款提供担保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．用做本企业抵押贷款的担保物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164288" y="1707654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1347614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多选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施工企业经营租赁设备比购买设备的优越性有（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BDE 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．可以改善自身的投权结构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．可获得出租方良好的技术服务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．不必承担设备维修和管理的责任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．可避免通货膨胀和利率波动的冲击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．可提高自身资金的流动性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3568" y="186807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设备方案的比选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5750" y="876647"/>
            <a:ext cx="8643938" cy="714375"/>
          </a:xfrm>
          <a:prstGeom prst="rect">
            <a:avLst/>
          </a:prstGeom>
          <a:solidFill>
            <a:srgbClr val="2E9AF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 panose="020B06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375" y="1019522"/>
            <a:ext cx="7072313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设备方案的比选步骤</a:t>
            </a:r>
          </a:p>
        </p:txBody>
      </p:sp>
      <p:pic>
        <p:nvPicPr>
          <p:cNvPr id="17" name="图片 15" descr="brid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9"/>
          <a:stretch>
            <a:fillRect/>
          </a:stretch>
        </p:blipFill>
        <p:spPr bwMode="auto">
          <a:xfrm>
            <a:off x="285750" y="876647"/>
            <a:ext cx="1428750" cy="714375"/>
          </a:xfrm>
          <a:prstGeom prst="rect">
            <a:avLst/>
          </a:prstGeom>
          <a:noFill/>
          <a:ln w="25400" cap="rnd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626690"/>
          <p:cNvSpPr txBox="1">
            <a:spLocks noChangeArrowheads="1"/>
          </p:cNvSpPr>
          <p:nvPr/>
        </p:nvSpPr>
        <p:spPr bwMode="auto">
          <a:xfrm>
            <a:off x="1192206" y="1707654"/>
            <a:ext cx="6908186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设备方案采用取决于备选方案在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技术经济上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的比较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342900" indent="-3429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比较原则和方法与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一般互斥方案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的比选相同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36512" y="271576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888899" y="2859782"/>
          <a:ext cx="728748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文本框 32"/>
          <p:cNvSpPr txBox="1"/>
          <p:nvPr/>
        </p:nvSpPr>
        <p:spPr>
          <a:xfrm>
            <a:off x="179512" y="3723878"/>
            <a:ext cx="2357738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提出设备配置建议</a:t>
            </a:r>
          </a:p>
        </p:txBody>
      </p:sp>
      <p:sp>
        <p:nvSpPr>
          <p:cNvPr id="30" name="文本框 32"/>
          <p:cNvSpPr txBox="1"/>
          <p:nvPr/>
        </p:nvSpPr>
        <p:spPr>
          <a:xfrm>
            <a:off x="2051720" y="4443958"/>
            <a:ext cx="2357738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拟定设备配置方案</a:t>
            </a:r>
          </a:p>
        </p:txBody>
      </p:sp>
      <p:sp>
        <p:nvSpPr>
          <p:cNvPr id="31" name="文本框 32"/>
          <p:cNvSpPr txBox="1"/>
          <p:nvPr/>
        </p:nvSpPr>
        <p:spPr>
          <a:xfrm>
            <a:off x="3419872" y="3719393"/>
            <a:ext cx="2357738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定性分析筛选方案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6323174" y="4436253"/>
            <a:ext cx="2357738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定量分析并优选方案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5868144" y="3600638"/>
            <a:ext cx="144016" cy="576064"/>
          </a:xfrm>
          <a:prstGeom prst="leftBrace">
            <a:avLst>
              <a:gd name="adj1" fmla="val 9431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41964" y="3376612"/>
            <a:ext cx="2130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企业财务能力分析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设备方案技术分析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5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5750" y="876647"/>
            <a:ext cx="8643938" cy="714375"/>
          </a:xfrm>
          <a:prstGeom prst="rect">
            <a:avLst/>
          </a:prstGeom>
          <a:solidFill>
            <a:srgbClr val="2E9AF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 panose="020B06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7375" y="1019522"/>
            <a:ext cx="7072313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设备方案的经济比选方法</a:t>
            </a:r>
          </a:p>
        </p:txBody>
      </p:sp>
      <p:pic>
        <p:nvPicPr>
          <p:cNvPr id="22" name="图片 15" descr="brid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9"/>
          <a:stretch>
            <a:fillRect/>
          </a:stretch>
        </p:blipFill>
        <p:spPr bwMode="auto">
          <a:xfrm>
            <a:off x="285750" y="876647"/>
            <a:ext cx="1428750" cy="714375"/>
          </a:xfrm>
          <a:prstGeom prst="rect">
            <a:avLst/>
          </a:prstGeom>
          <a:noFill/>
          <a:ln w="25400" cap="rnd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626690"/>
          <p:cNvSpPr txBox="1">
            <a:spLocks noChangeArrowheads="1"/>
          </p:cNvSpPr>
          <p:nvPr/>
        </p:nvSpPr>
        <p:spPr bwMode="auto">
          <a:xfrm>
            <a:off x="645468" y="1635646"/>
            <a:ext cx="6908186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设备方案比选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00125" y="2571750"/>
            <a:ext cx="1555651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83412" y="2571750"/>
            <a:ext cx="1555651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92969" y="2571750"/>
            <a:ext cx="1555651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购置方案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76256" y="2571750"/>
            <a:ext cx="1555651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购置方案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5468" y="2427734"/>
            <a:ext cx="3782516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84998" y="2427734"/>
            <a:ext cx="3782516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弧形箭头 8"/>
          <p:cNvSpPr/>
          <p:nvPr/>
        </p:nvSpPr>
        <p:spPr>
          <a:xfrm rot="16200000">
            <a:off x="2358423" y="3382508"/>
            <a:ext cx="380597" cy="15982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1530080" y="4500933"/>
            <a:ext cx="2013291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租赁方案之间比选</a:t>
            </a:r>
          </a:p>
        </p:txBody>
      </p:sp>
      <p:sp>
        <p:nvSpPr>
          <p:cNvPr id="30" name="左弧形箭头 29"/>
          <p:cNvSpPr/>
          <p:nvPr/>
        </p:nvSpPr>
        <p:spPr>
          <a:xfrm rot="16200000">
            <a:off x="6664637" y="3382508"/>
            <a:ext cx="380597" cy="1598291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2"/>
          <p:cNvSpPr txBox="1"/>
          <p:nvPr/>
        </p:nvSpPr>
        <p:spPr>
          <a:xfrm>
            <a:off x="5868144" y="4487016"/>
            <a:ext cx="2215057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购置方案之间比选</a:t>
            </a:r>
          </a:p>
        </p:txBody>
      </p:sp>
      <p:sp>
        <p:nvSpPr>
          <p:cNvPr id="32" name="左弧形箭头 31"/>
          <p:cNvSpPr/>
          <p:nvPr/>
        </p:nvSpPr>
        <p:spPr>
          <a:xfrm rot="5400000">
            <a:off x="4532775" y="1393825"/>
            <a:ext cx="380597" cy="159829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7406" y="1948232"/>
            <a:ext cx="2929050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租赁方案与购置方案之间比选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5750" y="876647"/>
            <a:ext cx="8643938" cy="714375"/>
          </a:xfrm>
          <a:prstGeom prst="rect">
            <a:avLst/>
          </a:prstGeom>
          <a:solidFill>
            <a:srgbClr val="2E9AF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 panose="020B06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7375" y="1019522"/>
            <a:ext cx="7072313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设备方案的经济比选方法</a:t>
            </a:r>
          </a:p>
        </p:txBody>
      </p:sp>
      <p:pic>
        <p:nvPicPr>
          <p:cNvPr id="22" name="图片 15" descr="brid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9"/>
          <a:stretch>
            <a:fillRect/>
          </a:stretch>
        </p:blipFill>
        <p:spPr bwMode="auto">
          <a:xfrm>
            <a:off x="285750" y="876647"/>
            <a:ext cx="1428750" cy="714375"/>
          </a:xfrm>
          <a:prstGeom prst="rect">
            <a:avLst/>
          </a:prstGeom>
          <a:noFill/>
          <a:ln w="25400" cap="rnd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626690"/>
          <p:cNvSpPr txBox="1">
            <a:spLocks noChangeArrowheads="1"/>
          </p:cNvSpPr>
          <p:nvPr/>
        </p:nvSpPr>
        <p:spPr bwMode="auto">
          <a:xfrm>
            <a:off x="645468" y="1657839"/>
            <a:ext cx="6908186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设备方案比选原则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267" y="228371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必须详细分析各方案寿命期内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各年的现金流量情况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在此基础上，分析方案的经济效果；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确定以何种设备投入方式才能获得最佳。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36512" y="3939902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13496" y="4208770"/>
            <a:ext cx="31069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r>
              <a:rPr lang="en-US" altLang="zh-CN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,2,3</a:t>
            </a: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，有理有据</a:t>
            </a:r>
            <a:endParaRPr lang="zh-CN" alt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46499"/>
          <p:cNvSpPr txBox="1">
            <a:spLocks noChangeArrowheads="1"/>
          </p:cNvSpPr>
          <p:nvPr/>
        </p:nvSpPr>
        <p:spPr bwMode="auto">
          <a:xfrm>
            <a:off x="80070" y="51470"/>
            <a:ext cx="5256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经营租赁方案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的现金流量表：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9512" y="539462"/>
          <a:ext cx="87849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858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现金流入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1.1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营业收入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1.2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销项税额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现金流出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租赁费用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2.2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经营成本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2.3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进项税额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2.4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应纳增值税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2.5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营业中税金及附加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2.6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latin typeface="+mn-ea"/>
                          <a:ea typeface="+mn-ea"/>
                        </a:rPr>
                        <a:t>所得税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净现金流（</a:t>
                      </a:r>
                      <a:r>
                        <a:rPr lang="en-US" altLang="zh-CN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1-2</a:t>
                      </a:r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累计净现金流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文本框 32"/>
          <p:cNvSpPr txBox="1"/>
          <p:nvPr/>
        </p:nvSpPr>
        <p:spPr>
          <a:xfrm>
            <a:off x="3563888" y="1851670"/>
            <a:ext cx="4968552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采用设备经营租赁方案，租赁费用可以直接计入成本</a:t>
            </a:r>
          </a:p>
        </p:txBody>
      </p:sp>
      <p:sp>
        <p:nvSpPr>
          <p:cNvPr id="29" name="文本框 32"/>
          <p:cNvSpPr txBox="1"/>
          <p:nvPr/>
        </p:nvSpPr>
        <p:spPr>
          <a:xfrm>
            <a:off x="5508104" y="2427734"/>
            <a:ext cx="783704" cy="40011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</a:t>
            </a:r>
          </a:p>
        </p:txBody>
      </p:sp>
      <p:sp>
        <p:nvSpPr>
          <p:cNvPr id="30" name="文本框 32"/>
          <p:cNvSpPr txBox="1"/>
          <p:nvPr/>
        </p:nvSpPr>
        <p:spPr>
          <a:xfrm>
            <a:off x="3635896" y="3331904"/>
            <a:ext cx="4968552" cy="33855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为了与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设备购置方案具有可比性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，将租赁费分离出来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750" y="876647"/>
            <a:ext cx="8643938" cy="714375"/>
          </a:xfrm>
          <a:prstGeom prst="rect">
            <a:avLst/>
          </a:prstGeom>
          <a:solidFill>
            <a:srgbClr val="2E9AF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 panose="020B06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375" y="1019522"/>
            <a:ext cx="7072313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设备租赁费</a:t>
            </a:r>
          </a:p>
        </p:txBody>
      </p:sp>
      <p:pic>
        <p:nvPicPr>
          <p:cNvPr id="17" name="图片 15" descr="brid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9"/>
          <a:stretch>
            <a:fillRect/>
          </a:stretch>
        </p:blipFill>
        <p:spPr bwMode="auto">
          <a:xfrm>
            <a:off x="285750" y="876647"/>
            <a:ext cx="1428750" cy="714375"/>
          </a:xfrm>
          <a:prstGeom prst="rect">
            <a:avLst/>
          </a:prstGeom>
          <a:noFill/>
          <a:ln w="25400" cap="rnd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32"/>
          <p:cNvSpPr txBox="1"/>
          <p:nvPr/>
        </p:nvSpPr>
        <p:spPr>
          <a:xfrm>
            <a:off x="179512" y="2076405"/>
            <a:ext cx="4320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设备租赁费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683568" y="1999170"/>
            <a:ext cx="360040" cy="1734302"/>
          </a:xfrm>
          <a:prstGeom prst="leftBrace">
            <a:avLst>
              <a:gd name="adj1" fmla="val 6859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32"/>
          <p:cNvSpPr txBox="1"/>
          <p:nvPr/>
        </p:nvSpPr>
        <p:spPr>
          <a:xfrm>
            <a:off x="1170297" y="1969557"/>
            <a:ext cx="2357738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租赁保证金</a:t>
            </a:r>
          </a:p>
        </p:txBody>
      </p:sp>
      <p:sp>
        <p:nvSpPr>
          <p:cNvPr id="18" name="文本框 32"/>
          <p:cNvSpPr txBox="1"/>
          <p:nvPr/>
        </p:nvSpPr>
        <p:spPr>
          <a:xfrm>
            <a:off x="1151771" y="2725641"/>
            <a:ext cx="2357738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担保费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1170297" y="3481725"/>
            <a:ext cx="2357738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租金</a:t>
            </a:r>
          </a:p>
        </p:txBody>
      </p:sp>
      <p:sp>
        <p:nvSpPr>
          <p:cNvPr id="5" name="矩形 4"/>
          <p:cNvSpPr/>
          <p:nvPr/>
        </p:nvSpPr>
        <p:spPr>
          <a:xfrm>
            <a:off x="3904049" y="1923678"/>
            <a:ext cx="51125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保证金：为了确认租赁合同并保证其执行，承租人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必须先交纳租赁保证金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担保费：一般情况下，承租人需要向担保人支付一定数目的担保费。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租金：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租赁合同一项重要内容，直接关系到租赁双方的经济利益。</a:t>
            </a:r>
          </a:p>
        </p:txBody>
      </p:sp>
      <p:sp>
        <p:nvSpPr>
          <p:cNvPr id="21" name="矩形 20"/>
          <p:cNvSpPr/>
          <p:nvPr/>
        </p:nvSpPr>
        <p:spPr>
          <a:xfrm>
            <a:off x="-36512" y="4110207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0" y="4299942"/>
            <a:ext cx="912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租金怎么算呢？？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21" name="文本框 746499"/>
          <p:cNvSpPr txBox="1">
            <a:spLocks noChangeArrowheads="1"/>
          </p:cNvSpPr>
          <p:nvPr/>
        </p:nvSpPr>
        <p:spPr bwMode="auto">
          <a:xfrm>
            <a:off x="251520" y="813941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租金的计算方法：</a:t>
            </a:r>
          </a:p>
        </p:txBody>
      </p:sp>
      <p:sp>
        <p:nvSpPr>
          <p:cNvPr id="22" name="矩形 21"/>
          <p:cNvSpPr/>
          <p:nvPr/>
        </p:nvSpPr>
        <p:spPr>
          <a:xfrm>
            <a:off x="-13652" y="1805951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00772" y="127560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附加率法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 年金法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296685" y="1275606"/>
            <a:ext cx="1643467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548" y="1975244"/>
            <a:ext cx="81369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附加率法是在租赁资产的设备货价或概算成本上，再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加上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一个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特定的比率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来计算租金。每期租金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表达式为：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2460481" y="3147814"/>
          <a:ext cx="369569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7165" imgH="393700" progId="Equation.DSMT4">
                  <p:embed/>
                </p:oleObj>
              </mc:Choice>
              <mc:Fallback>
                <p:oleObj r:id="rId2" imgW="1447165" imgH="39370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81" y="3147814"/>
                        <a:ext cx="369569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421894"/>
          <p:cNvSpPr txBox="1">
            <a:spLocks noChangeArrowheads="1"/>
          </p:cNvSpPr>
          <p:nvPr/>
        </p:nvSpPr>
        <p:spPr bwMode="auto">
          <a:xfrm>
            <a:off x="1691680" y="4083918"/>
            <a:ext cx="49856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租赁资产价格；                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租赁期数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与租赁期数相对应的利率；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附加率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问题回答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0" name="文本框 489475"/>
          <p:cNvSpPr txBox="1">
            <a:spLocks noChangeArrowheads="1"/>
          </p:cNvSpPr>
          <p:nvPr/>
        </p:nvSpPr>
        <p:spPr bwMode="auto">
          <a:xfrm>
            <a:off x="395536" y="1059582"/>
            <a:ext cx="86042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1.[2004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在下列关于设备磨损的表述中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错误的是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   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．有形磨损造成设备的功能性陈旧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．有形磨损引起设备价值的贬值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．无形磨损的原因是技术进步    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．无形磨损的设备不能继续使用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2. [2007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某设备一年前购入后闲置至今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产生锈蚀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此间由于制造工艺改进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使该种设备制造成本降低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其市场价格也随之下降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那么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该设备遭受了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   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．第一种有形磨损和第二种无形磨损 </a:t>
            </a:r>
            <a:b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．第二种有形磨损和第一种无形磨损</a:t>
            </a:r>
            <a:b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．第一种有形磨损和第一种无形磨损 </a:t>
            </a:r>
            <a:b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．第二种有形磨损和第二种无形磨损</a:t>
            </a:r>
          </a:p>
        </p:txBody>
      </p:sp>
      <p:sp>
        <p:nvSpPr>
          <p:cNvPr id="8" name="矩形 7"/>
          <p:cNvSpPr/>
          <p:nvPr/>
        </p:nvSpPr>
        <p:spPr>
          <a:xfrm>
            <a:off x="6588224" y="1029965"/>
            <a:ext cx="4015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</a:t>
            </a:r>
            <a:endParaRPr lang="zh-CN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2859782"/>
            <a:ext cx="4015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</a:t>
            </a:r>
            <a:endParaRPr lang="zh-CN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7544" y="1203598"/>
            <a:ext cx="8064896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IZ101054-1】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租赁公司拟出租给某企业一台设备，设备的价格为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万元，租期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年，每年年末支付租金，折现率为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，附加率为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，问每年租金为多少？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543546" y="2720692"/>
          <a:ext cx="5912892" cy="130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740800" imgH="19507200" progId="Equation.DSMT4">
                  <p:embed/>
                </p:oleObj>
              </mc:Choice>
              <mc:Fallback>
                <p:oleObj name="Equation" r:id="rId2" imgW="59740800" imgH="195072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546" y="2720692"/>
                        <a:ext cx="5912892" cy="130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32"/>
          <p:cNvSpPr txBox="1"/>
          <p:nvPr/>
        </p:nvSpPr>
        <p:spPr>
          <a:xfrm>
            <a:off x="3280327" y="4497894"/>
            <a:ext cx="2357738" cy="369332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现金流量示意图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1" name="文本框 746499"/>
          <p:cNvSpPr txBox="1">
            <a:spLocks noChangeArrowheads="1"/>
          </p:cNvSpPr>
          <p:nvPr/>
        </p:nvSpPr>
        <p:spPr bwMode="auto">
          <a:xfrm>
            <a:off x="251520" y="813941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租金的计算方法：</a:t>
            </a:r>
          </a:p>
        </p:txBody>
      </p:sp>
      <p:sp>
        <p:nvSpPr>
          <p:cNvPr id="22" name="矩形 21"/>
          <p:cNvSpPr/>
          <p:nvPr/>
        </p:nvSpPr>
        <p:spPr>
          <a:xfrm>
            <a:off x="-13652" y="1805951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00772" y="127560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附加率法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 年金法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28533" y="1275605"/>
            <a:ext cx="1787483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548" y="2047252"/>
            <a:ext cx="81369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年金法是将一项租赁资产价值按相同比率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分摊到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未来各租赁期间内的租金计算方法。年金法计算有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期末支付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期初支付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租金之分。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52288" y="3003798"/>
            <a:ext cx="3483275" cy="1678762"/>
            <a:chOff x="452288" y="3088580"/>
            <a:chExt cx="3483275" cy="1678762"/>
          </a:xfrm>
        </p:grpSpPr>
        <p:grpSp>
          <p:nvGrpSpPr>
            <p:cNvPr id="18" name="组合 17"/>
            <p:cNvGrpSpPr/>
            <p:nvPr/>
          </p:nvGrpSpPr>
          <p:grpSpPr>
            <a:xfrm>
              <a:off x="452288" y="3435846"/>
              <a:ext cx="3483275" cy="1331496"/>
              <a:chOff x="452288" y="3499470"/>
              <a:chExt cx="3483275" cy="133149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797938" y="3939902"/>
                <a:ext cx="2981974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7938" y="3939902"/>
                <a:ext cx="0" cy="72008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394333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990728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587123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779912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67544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73970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63688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19759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36318" y="3939902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29069" y="393990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2288" y="4461634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137281" y="308858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a</a:t>
              </a:r>
              <a:endParaRPr lang="zh-CN" altLang="en-US" baseline="-250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5577" y="2961382"/>
            <a:ext cx="3484855" cy="1482576"/>
            <a:chOff x="4920405" y="2961382"/>
            <a:chExt cx="3484855" cy="1482576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250799" y="3723878"/>
              <a:ext cx="2981974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50799" y="3723878"/>
              <a:ext cx="0" cy="7200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5255576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5856300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6452695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7645484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920405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26831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6549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19808" y="372387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2320" y="37238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6893" y="2961382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b</a:t>
              </a:r>
              <a:endParaRPr lang="zh-CN" alt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8766" y="37238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79512" y="3039546"/>
            <a:ext cx="3483275" cy="1678762"/>
            <a:chOff x="452288" y="3088580"/>
            <a:chExt cx="3483275" cy="1678762"/>
          </a:xfrm>
        </p:grpSpPr>
        <p:grpSp>
          <p:nvGrpSpPr>
            <p:cNvPr id="19" name="组合 18"/>
            <p:cNvGrpSpPr/>
            <p:nvPr/>
          </p:nvGrpSpPr>
          <p:grpSpPr>
            <a:xfrm>
              <a:off x="452288" y="3435846"/>
              <a:ext cx="3483275" cy="1331496"/>
              <a:chOff x="452288" y="3499470"/>
              <a:chExt cx="3483275" cy="1331496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797938" y="3939902"/>
                <a:ext cx="2981974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797938" y="3939902"/>
                <a:ext cx="0" cy="72008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1394333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990728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587123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779912" y="3499470"/>
                <a:ext cx="0" cy="44043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67544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73970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63688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19759" y="3939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36318" y="3939902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629069" y="393990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52288" y="4461634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137281" y="308858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a</a:t>
              </a:r>
              <a:endParaRPr lang="zh-CN" altLang="en-US" baseline="-250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310507" y="43626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期末支付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288" y="987574"/>
            <a:ext cx="84562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期末支付方式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是在每期期末等额支付租金。每期租金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R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的表达式为：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2890160" y="1707654"/>
          <a:ext cx="3221186" cy="97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2200" imgH="457200" progId="Equation.3">
                  <p:embed/>
                </p:oleObj>
              </mc:Choice>
              <mc:Fallback>
                <p:oleObj r:id="rId2" imgW="1092200" imgH="457200" progId="Equation.3">
                  <p:embed/>
                  <p:pic>
                    <p:nvPicPr>
                      <p:cNvPr id="9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160" y="1707654"/>
                        <a:ext cx="3221186" cy="979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421894"/>
          <p:cNvSpPr txBox="1">
            <a:spLocks noChangeArrowheads="1"/>
          </p:cNvSpPr>
          <p:nvPr/>
        </p:nvSpPr>
        <p:spPr bwMode="auto">
          <a:xfrm>
            <a:off x="4680389" y="3203827"/>
            <a:ext cx="34900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租赁资产价格；                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租赁期数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与租赁期数相对应的利率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995936" y="1707654"/>
            <a:ext cx="216024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364367" y="2031690"/>
            <a:ext cx="66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165429" y="1923678"/>
            <a:ext cx="1600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等额系列资金回收系数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0507" y="43626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期初支付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288" y="987574"/>
            <a:ext cx="845620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期初支付方式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是在每期期初等额支付租金，期初支付要比期末支付提前一期支付租金：</a:t>
            </a:r>
            <a:endParaRPr lang="zh-CN" altLang="en-US" sz="2000" dirty="0">
              <a:solidFill>
                <a:srgbClr val="9900CC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" name="文本框 421894"/>
          <p:cNvSpPr txBox="1">
            <a:spLocks noChangeArrowheads="1"/>
          </p:cNvSpPr>
          <p:nvPr/>
        </p:nvSpPr>
        <p:spPr bwMode="auto">
          <a:xfrm>
            <a:off x="4680389" y="3356287"/>
            <a:ext cx="34900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租赁资产价格；                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租赁期数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与租赁期数相对应的利率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3203848" y="1779662"/>
          <a:ext cx="2510275" cy="114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4900" imgH="457200" progId="Equation.3">
                  <p:embed/>
                </p:oleObj>
              </mc:Choice>
              <mc:Fallback>
                <p:oleObj r:id="rId2" imgW="1104900" imgH="4572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779662"/>
                        <a:ext cx="2510275" cy="114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右箭头 37"/>
          <p:cNvSpPr/>
          <p:nvPr/>
        </p:nvSpPr>
        <p:spPr>
          <a:xfrm rot="10800000">
            <a:off x="6030936" y="1851670"/>
            <a:ext cx="66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33381" y="1851670"/>
            <a:ext cx="1600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注意区别，如何得到？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23528" y="2982590"/>
            <a:ext cx="3484855" cy="1482576"/>
            <a:chOff x="4920405" y="2961382"/>
            <a:chExt cx="3484855" cy="1482576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250799" y="3723878"/>
              <a:ext cx="2981974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50799" y="3723878"/>
              <a:ext cx="0" cy="7200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5255576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5856300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452695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7645484" y="3283446"/>
              <a:ext cx="0" cy="4404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20405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6831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6549" y="3723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19808" y="372387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52320" y="37238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6893" y="2961382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b</a:t>
              </a:r>
              <a:endParaRPr lang="zh-CN" altLang="en-US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98766" y="37238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7544" y="1203598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IZ101054-2】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租赁公司拟出租给某企业一台设备，设备的价格为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万元，租期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年，每年年末支付租金，折现率为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，分别按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每年年末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每年年初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支付方式计算租金？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解：年末支付租金：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年初支付租金：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259632" y="3075806"/>
          <a:ext cx="7071568" cy="6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19200" imgH="12801600" progId="Equation.DSMT4">
                  <p:embed/>
                </p:oleObj>
              </mc:Choice>
              <mc:Fallback>
                <p:oleObj name="Equation" r:id="rId2" imgW="77419200" imgH="128016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75806"/>
                        <a:ext cx="7071568" cy="68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259632" y="4155926"/>
          <a:ext cx="7072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19200" imgH="12801600" progId="Equation.DSMT4">
                  <p:embed/>
                </p:oleObj>
              </mc:Choice>
              <mc:Fallback>
                <p:oleObj name="Equation" r:id="rId4" imgW="77419200" imgH="128016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55926"/>
                        <a:ext cx="70723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46499"/>
          <p:cNvSpPr txBox="1">
            <a:spLocks noChangeArrowheads="1"/>
          </p:cNvSpPr>
          <p:nvPr/>
        </p:nvSpPr>
        <p:spPr bwMode="auto">
          <a:xfrm>
            <a:off x="80070" y="51470"/>
            <a:ext cx="5256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购置方案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的现金流量表：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9512" y="467454"/>
          <a:ext cx="878498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860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合计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计算期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…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现金流入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1.1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营业收入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1.2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销项税额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1.3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回收固定资产余值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现金流出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2.1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设备购置费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2.2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经营成本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2.3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ea typeface="+mn-ea"/>
                        </a:rPr>
                        <a:t>贷款利息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2.4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进项税额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2.5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应纳增值税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2.6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营业中税金及附加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2.7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所得税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净现金流（</a:t>
                      </a:r>
                      <a:r>
                        <a:rPr lang="en-US" altLang="zh-CN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1-2</a:t>
                      </a: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累计净现金流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21" name="文本框 746499"/>
          <p:cNvSpPr txBox="1">
            <a:spLocks noChangeArrowheads="1"/>
          </p:cNvSpPr>
          <p:nvPr/>
        </p:nvSpPr>
        <p:spPr bwMode="auto">
          <a:xfrm>
            <a:off x="251520" y="813941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设备方案的经济比选：</a:t>
            </a:r>
          </a:p>
        </p:txBody>
      </p:sp>
      <p:sp>
        <p:nvSpPr>
          <p:cNvPr id="44" name="文本框 626690"/>
          <p:cNvSpPr txBox="1">
            <a:spLocks noChangeArrowheads="1"/>
          </p:cNvSpPr>
          <p:nvPr/>
        </p:nvSpPr>
        <p:spPr bwMode="auto">
          <a:xfrm>
            <a:off x="645468" y="1419622"/>
            <a:ext cx="8030988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设备方案的经济比选，都是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互斥方案选优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的问题，通常：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8" name="文本框 425988"/>
          <p:cNvSpPr txBox="1">
            <a:spLocks noChangeArrowheads="1"/>
          </p:cNvSpPr>
          <p:nvPr/>
        </p:nvSpPr>
        <p:spPr bwMode="auto">
          <a:xfrm>
            <a:off x="827584" y="2139702"/>
            <a:ext cx="55194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寿命相同时：财务净现值（或费用现值）法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寿命不相同：财务净年值（或年成本）法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588" y="3651870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4168" y="4083918"/>
            <a:ext cx="912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收益效果较大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（或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成本较小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）的方案为宜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随堂习题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6508" y="1131589"/>
            <a:ext cx="86099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正常情况下，同一设备寿命期内租赁费、租金和购置原价三者之间的数量关系是（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．租赁费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购置原价　　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．租赁费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购置原价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．租赁费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购置原价　　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．租赁费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购置原价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788024" y="1851670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6508" y="843558"/>
            <a:ext cx="8609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某施工企业拟租赁一设备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租金按附加率法计算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每年年末支付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已制设备的价格为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95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万元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租期为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折现率为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8%,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附加率为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5%,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则该施工企业每年年末应付租金为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   D   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万元。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17.89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20.58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23.43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28.18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948264" y="2067694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3563888" y="3147814"/>
          <a:ext cx="3695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7165" imgH="393700" progId="Equation.DSMT4">
                  <p:embed/>
                </p:oleObj>
              </mc:Choice>
              <mc:Fallback>
                <p:oleObj r:id="rId2" imgW="1447165" imgH="3937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147814"/>
                        <a:ext cx="36957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主要内容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8186917" y="4169617"/>
            <a:ext cx="878417" cy="669965"/>
            <a:chOff x="8230456" y="5603029"/>
            <a:chExt cx="878417" cy="893287"/>
          </a:xfrm>
        </p:grpSpPr>
        <p:sp>
          <p:nvSpPr>
            <p:cNvPr id="52" name="矩形 51"/>
            <p:cNvSpPr/>
            <p:nvPr/>
          </p:nvSpPr>
          <p:spPr>
            <a:xfrm>
              <a:off x="8849633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49633" y="5920578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40044" y="6237076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849633" y="5603029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540044" y="5920578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230456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27584" y="1051544"/>
            <a:ext cx="4984070" cy="430887"/>
            <a:chOff x="1043608" y="1051544"/>
            <a:chExt cx="4984070" cy="430887"/>
          </a:xfrm>
        </p:grpSpPr>
        <p:sp>
          <p:nvSpPr>
            <p:cNvPr id="99" name="矩形 98"/>
            <p:cNvSpPr/>
            <p:nvPr/>
          </p:nvSpPr>
          <p:spPr>
            <a:xfrm>
              <a:off x="1043608" y="1104389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91680" y="1051544"/>
              <a:ext cx="3006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设备租赁的概念</a:t>
              </a:r>
              <a:endPara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07678" y="1460999"/>
              <a:ext cx="43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27584" y="2062416"/>
            <a:ext cx="6408712" cy="431805"/>
            <a:chOff x="1043608" y="1708617"/>
            <a:chExt cx="6408712" cy="431805"/>
          </a:xfrm>
        </p:grpSpPr>
        <p:sp>
          <p:nvSpPr>
            <p:cNvPr id="100" name="矩形 99"/>
            <p:cNvSpPr/>
            <p:nvPr/>
          </p:nvSpPr>
          <p:spPr>
            <a:xfrm>
              <a:off x="1043608" y="1761462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707678" y="2140422"/>
              <a:ext cx="540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91680" y="1708617"/>
              <a:ext cx="5760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影响设备租赁与购买的主要因素 </a:t>
              </a:r>
              <a:endParaRPr lang="zh-CN" altLang="en-US" sz="2200" b="1" baseline="-25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584" y="3074206"/>
            <a:ext cx="6784070" cy="430887"/>
            <a:chOff x="1043608" y="3292991"/>
            <a:chExt cx="6784070" cy="430887"/>
          </a:xfrm>
        </p:grpSpPr>
        <p:sp>
          <p:nvSpPr>
            <p:cNvPr id="29" name="TextBox 28"/>
            <p:cNvSpPr txBox="1"/>
            <p:nvPr/>
          </p:nvSpPr>
          <p:spPr>
            <a:xfrm>
              <a:off x="1691680" y="3292991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b="1" dirty="0"/>
                <a:t>设备方案的比选</a:t>
              </a:r>
              <a:endParaRPr lang="en-US" altLang="zh-CN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43608" y="3345836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707678" y="3723878"/>
              <a:ext cx="61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27584" y="4085079"/>
            <a:ext cx="7144070" cy="430887"/>
            <a:chOff x="1043608" y="3941063"/>
            <a:chExt cx="7144070" cy="430887"/>
          </a:xfrm>
        </p:grpSpPr>
        <p:sp>
          <p:nvSpPr>
            <p:cNvPr id="31" name="矩形 30"/>
            <p:cNvSpPr/>
            <p:nvPr/>
          </p:nvSpPr>
          <p:spPr>
            <a:xfrm>
              <a:off x="1043608" y="3993908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707678" y="4350518"/>
              <a:ext cx="648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91680" y="3941063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b="1" dirty="0"/>
                <a:t>随堂习题</a:t>
              </a:r>
              <a:endParaRPr lang="en-US" altLang="zh-CN" b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778668"/>
            <a:ext cx="1822547" cy="980793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08114134834969_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7061" r="4527"/>
          <a:stretch>
            <a:fillRect/>
          </a:stretch>
        </p:blipFill>
        <p:spPr bwMode="auto">
          <a:xfrm>
            <a:off x="45215" y="681540"/>
            <a:ext cx="5246865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6618" y="1513537"/>
            <a:ext cx="45778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pancd2009@163.com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设备租赁的概念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1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75778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6" y="1101535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3543"/>
            <a:ext cx="2132434" cy="21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https://timgsa.baidu.com/timg?image&amp;quality=80&amp;size=b9999_10000&amp;sec=1571500807947&amp;di=4ba737602cf247dc61a5fa9233e3d69e&amp;imgtype=0&amp;src=http%3A%2F%2Ftc.sinaimg.cn%2Fmaxwidth.2048%2Ftc.service.weibo.com%2Fp%2Fmmbiz_qpic_cn%2F58d9dc9824fc4c7356f8e57cd2e2a9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11" y="2247795"/>
            <a:ext cx="1603914" cy="17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椭圆 19"/>
          <p:cNvSpPr/>
          <p:nvPr/>
        </p:nvSpPr>
        <p:spPr>
          <a:xfrm>
            <a:off x="792364" y="3435846"/>
            <a:ext cx="19457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全新装备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性能优秀</a:t>
            </a:r>
          </a:p>
        </p:txBody>
      </p:sp>
      <p:sp>
        <p:nvSpPr>
          <p:cNvPr id="8" name="矩形 7"/>
          <p:cNvSpPr/>
          <p:nvPr/>
        </p:nvSpPr>
        <p:spPr>
          <a:xfrm>
            <a:off x="235961" y="4299941"/>
            <a:ext cx="1112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只要：</a:t>
            </a:r>
          </a:p>
        </p:txBody>
      </p:sp>
      <p:sp>
        <p:nvSpPr>
          <p:cNvPr id="9" name="矩形 8"/>
          <p:cNvSpPr/>
          <p:nvPr/>
        </p:nvSpPr>
        <p:spPr>
          <a:xfrm>
            <a:off x="1157144" y="4174256"/>
            <a:ext cx="1986441" cy="5875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19.999</a:t>
            </a:r>
            <a:r>
              <a:rPr lang="zh-CN" altLang="en-US" sz="3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万</a:t>
            </a:r>
          </a:p>
        </p:txBody>
      </p:sp>
      <p:sp>
        <p:nvSpPr>
          <p:cNvPr id="27" name="椭圆 26"/>
          <p:cNvSpPr/>
          <p:nvPr/>
        </p:nvSpPr>
        <p:spPr>
          <a:xfrm>
            <a:off x="6414834" y="3507854"/>
            <a:ext cx="19457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型号大全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任君选租</a:t>
            </a:r>
          </a:p>
        </p:txBody>
      </p:sp>
      <p:sp>
        <p:nvSpPr>
          <p:cNvPr id="28" name="矩形 27"/>
          <p:cNvSpPr/>
          <p:nvPr/>
        </p:nvSpPr>
        <p:spPr>
          <a:xfrm>
            <a:off x="5872186" y="4361972"/>
            <a:ext cx="17315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每天低至：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0312" y="4207607"/>
            <a:ext cx="15167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499.99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9513" y="915566"/>
            <a:ext cx="3024336" cy="3908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822891" y="945866"/>
            <a:ext cx="3114841" cy="3908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3347864" y="1347614"/>
            <a:ext cx="2304256" cy="834041"/>
          </a:xfrm>
          <a:prstGeom prst="cloudCallout">
            <a:avLst>
              <a:gd name="adj1" fmla="val 15543"/>
              <a:gd name="adj2" fmla="val 96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Which one is better</a:t>
            </a:r>
            <a:r>
              <a:rPr lang="zh-CN" altLang="en-US" dirty="0"/>
              <a:t>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什么是设备租赁？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503200" y="1491630"/>
            <a:ext cx="813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设备使用人（承租人）按照合同规定，按期向设备所有者（出租人）支付一定费用而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取得设备使用权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的一种经济活动。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43758"/>
            <a:ext cx="858480" cy="167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643758"/>
            <a:ext cx="858480" cy="167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1576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4392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设备承租人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7020" y="441647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设备出租人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436096" y="293179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0800000">
            <a:off x="2771799" y="33391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699792" y="29317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使用权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51021" y="33011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所有权</a:t>
            </a:r>
          </a:p>
        </p:txBody>
      </p:sp>
      <p:sp>
        <p:nvSpPr>
          <p:cNvPr id="36" name="右箭头 35"/>
          <p:cNvSpPr/>
          <p:nvPr/>
        </p:nvSpPr>
        <p:spPr>
          <a:xfrm>
            <a:off x="2496232" y="4034466"/>
            <a:ext cx="401998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876" name="Picture 4" descr="https://timgsa.baidu.com/timg?image&amp;quality=80&amp;size=b9999_10000&amp;sec=1571502433543&amp;di=18d9a1f06298054b8480e774e4f6c4cf&amp;imgtype=0&amp;src=http%3A%2F%2Fpic.51yuansu.com%2Fpic3%2Fcover%2F03%2F77%2F14%2F5bfcc88589c75_6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82" y="4356766"/>
            <a:ext cx="495098" cy="4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716035" y="439976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支付一定的费用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33" grpId="0" animBg="1"/>
      <p:bldP spid="34" grpId="0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设备租赁的分类？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1520" y="2032268"/>
            <a:ext cx="4320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设备租赁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27584" y="1851670"/>
            <a:ext cx="279176" cy="1584176"/>
          </a:xfrm>
          <a:prstGeom prst="leftBrace">
            <a:avLst>
              <a:gd name="adj1" fmla="val 476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115616" y="1968644"/>
            <a:ext cx="1512168" cy="38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融资租赁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115616" y="2932368"/>
            <a:ext cx="1512168" cy="38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经营租赁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441576" y="1928262"/>
            <a:ext cx="5306888" cy="538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租赁双方承担确定时期的租让和付费义务，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不得任意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中止和取消租约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441576" y="2897510"/>
            <a:ext cx="5306888" cy="538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租赁双方的任何一方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可以随时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以一定的方式，在通知对方后的规定期限内取消或中止租约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843808" y="2003987"/>
            <a:ext cx="324036" cy="288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2843828" y="2981893"/>
            <a:ext cx="324036" cy="288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10064" y="3651870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67132" y="3939902"/>
            <a:ext cx="6264696" cy="86409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贵重设备（如重型机械设备等），宜采用融资租赁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临时使用的设备（如车辆、仪器等），宜采用经营租赁</a:t>
            </a:r>
          </a:p>
        </p:txBody>
      </p:sp>
      <p:pic>
        <p:nvPicPr>
          <p:cNvPr id="47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60180"/>
            <a:ext cx="692274" cy="6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84" y="4323878"/>
            <a:ext cx="1098940" cy="55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4556" y="1107584"/>
            <a:ext cx="1512168" cy="38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融资租赁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982748" y="1142927"/>
            <a:ext cx="324036" cy="288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https://timgsa.baidu.com/timg?image&amp;quality=80&amp;size=b9999_10000&amp;sec=1571500548321&amp;di=8f2fba298a4bd0df3d49bb9a93e153af&amp;imgtype=0&amp;src=http%3A%2F%2Fpic.51yuansu.com%2Fpic3%2Fcover%2F03%2F87%2F21%2F5c1443690de68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70" y="4177665"/>
            <a:ext cx="648335" cy="6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24" y="4227993"/>
            <a:ext cx="1098940" cy="55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578350" y="1059815"/>
            <a:ext cx="4518660" cy="2830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315" y="1779905"/>
            <a:ext cx="43573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融资租赁（financial lease）是国际上最普遍、最基本的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非银行</a:t>
            </a:r>
            <a:r>
              <a: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形式。它是指出租人根据承租人（用户）的请求，与第三方（供货商）订立供货合同，根据此合同，出租人出资向供货商购买承租人选定的设备。同时，出租人与承租人订立一项租赁合同，将设备出租给承租人，并向承租人收取一定的租金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2304</Words>
  <Application>Microsoft Office PowerPoint</Application>
  <PresentationFormat>全屏显示(16:9)</PresentationFormat>
  <Paragraphs>443</Paragraphs>
  <Slides>40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Adobe Gothic Std B</vt:lpstr>
      <vt:lpstr>Arial Unicode MS</vt:lpstr>
      <vt:lpstr>方正粗宋简体</vt:lpstr>
      <vt:lpstr>黑体</vt:lpstr>
      <vt:lpstr>微软雅黑</vt:lpstr>
      <vt:lpstr>Arial</vt:lpstr>
      <vt:lpstr>Calibri</vt:lpstr>
      <vt:lpstr>Cambria Math</vt:lpstr>
      <vt:lpstr>Franklin Gothic Medium</vt:lpstr>
      <vt:lpstr>Times New Roman</vt:lpstr>
      <vt:lpstr>Wingdings</vt:lpstr>
      <vt:lpstr>Office 主题</vt:lpstr>
      <vt:lpstr>MathType 6.0 Equation</vt:lpstr>
      <vt:lpstr>Equation</vt:lpstr>
      <vt:lpstr>Equation.3</vt:lpstr>
      <vt:lpstr>PowerPoint 演示文稿</vt:lpstr>
      <vt:lpstr>问题回答</vt:lpstr>
      <vt:lpstr>问题回答</vt:lpstr>
      <vt:lpstr>主要内容                                                                                      </vt:lpstr>
      <vt:lpstr>PowerPoint 演示文稿</vt:lpstr>
      <vt:lpstr>Part 1</vt:lpstr>
      <vt:lpstr>Part 1</vt:lpstr>
      <vt:lpstr>Part 1</vt:lpstr>
      <vt:lpstr>Part 1</vt:lpstr>
      <vt:lpstr>Part 1</vt:lpstr>
      <vt:lpstr>Part 1</vt:lpstr>
      <vt:lpstr>PowerPoint 演示文稿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PowerPoint 演示文稿</vt:lpstr>
      <vt:lpstr>Part 3</vt:lpstr>
      <vt:lpstr>Part 3</vt:lpstr>
      <vt:lpstr>Part 3</vt:lpstr>
      <vt:lpstr>PowerPoint 演示文稿</vt:lpstr>
      <vt:lpstr>Part 3</vt:lpstr>
      <vt:lpstr>Part 3</vt:lpstr>
      <vt:lpstr>Part 3</vt:lpstr>
      <vt:lpstr>Part 3</vt:lpstr>
      <vt:lpstr>Part 3</vt:lpstr>
      <vt:lpstr>Part 3</vt:lpstr>
      <vt:lpstr>Part 3</vt:lpstr>
      <vt:lpstr>PowerPoint 演示文稿</vt:lpstr>
      <vt:lpstr>Part 3</vt:lpstr>
      <vt:lpstr>PowerPoint 演示文稿</vt:lpstr>
      <vt:lpstr>Part 2</vt:lpstr>
      <vt:lpstr>Part 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pcdong</dc:creator>
  <cp:lastModifiedBy>zhang liwen</cp:lastModifiedBy>
  <cp:revision>581</cp:revision>
  <dcterms:created xsi:type="dcterms:W3CDTF">2021-11-03T04:54:21Z</dcterms:created>
  <dcterms:modified xsi:type="dcterms:W3CDTF">2023-02-22T07:50:32Z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A6B41DA2EA834999BDCAD0194FA21090</vt:lpwstr>
  </property>
  <property fmtid="{D5CDD505-2E9C-101B-9397-08002B2CF9AE}" pid="3" name="KSOProductBuildVer">
    <vt:lpwstr>2052-11.1.0.10938</vt:lpwstr>
  </property>
</Properties>
</file>