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1"/>
  </p:notesMasterIdLst>
  <p:sldIdLst>
    <p:sldId id="428" r:id="rId2"/>
    <p:sldId id="429" r:id="rId3"/>
    <p:sldId id="430" r:id="rId4"/>
    <p:sldId id="431" r:id="rId5"/>
    <p:sldId id="432" r:id="rId6"/>
    <p:sldId id="433" r:id="rId7"/>
    <p:sldId id="434" r:id="rId8"/>
    <p:sldId id="435" r:id="rId9"/>
    <p:sldId id="436" r:id="rId10"/>
    <p:sldId id="325" r:id="rId11"/>
    <p:sldId id="392" r:id="rId12"/>
    <p:sldId id="326" r:id="rId13"/>
    <p:sldId id="368" r:id="rId14"/>
    <p:sldId id="415" r:id="rId15"/>
    <p:sldId id="327" r:id="rId16"/>
    <p:sldId id="406" r:id="rId17"/>
    <p:sldId id="437" r:id="rId18"/>
    <p:sldId id="407" r:id="rId19"/>
    <p:sldId id="408" r:id="rId20"/>
    <p:sldId id="409" r:id="rId21"/>
    <p:sldId id="410" r:id="rId22"/>
    <p:sldId id="411" r:id="rId23"/>
    <p:sldId id="412" r:id="rId24"/>
    <p:sldId id="293" r:id="rId25"/>
    <p:sldId id="377" r:id="rId26"/>
    <p:sldId id="378" r:id="rId27"/>
    <p:sldId id="417" r:id="rId28"/>
    <p:sldId id="418" r:id="rId29"/>
    <p:sldId id="419" r:id="rId30"/>
    <p:sldId id="420" r:id="rId31"/>
    <p:sldId id="421" r:id="rId32"/>
    <p:sldId id="422" r:id="rId33"/>
    <p:sldId id="307" r:id="rId34"/>
    <p:sldId id="423" r:id="rId35"/>
    <p:sldId id="424" r:id="rId36"/>
    <p:sldId id="425" r:id="rId37"/>
    <p:sldId id="426" r:id="rId38"/>
    <p:sldId id="427" r:id="rId39"/>
    <p:sldId id="270" r:id="rId4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D8B8E"/>
    <a:srgbClr val="FFF7F7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AA9564-AF55-4E54-8331-B89A8391289E}" v="12" dt="2023-02-22T07:48:54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>
      <p:cViewPr varScale="1">
        <p:scale>
          <a:sx n="162" d="100"/>
          <a:sy n="162" d="100"/>
        </p:scale>
        <p:origin x="354" y="114"/>
      </p:cViewPr>
      <p:guideLst>
        <p:guide orient="horz" pos="1620"/>
        <p:guide pos="2880"/>
        <p:guide pos="158"/>
        <p:guide pos="560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liwen" userId="a7fedb32408c08d6" providerId="LiveId" clId="{0EAA9564-AF55-4E54-8331-B89A8391289E}"/>
    <pc:docChg chg="modSld">
      <pc:chgData name="zhang liwen" userId="a7fedb32408c08d6" providerId="LiveId" clId="{0EAA9564-AF55-4E54-8331-B89A8391289E}" dt="2023-02-22T07:48:56.212" v="38" actId="20577"/>
      <pc:docMkLst>
        <pc:docMk/>
      </pc:docMkLst>
      <pc:sldChg chg="modSp mod">
        <pc:chgData name="zhang liwen" userId="a7fedb32408c08d6" providerId="LiveId" clId="{0EAA9564-AF55-4E54-8331-B89A8391289E}" dt="2023-02-22T07:48:56.212" v="38" actId="20577"/>
        <pc:sldMkLst>
          <pc:docMk/>
          <pc:sldMk cId="0" sldId="428"/>
        </pc:sldMkLst>
        <pc:spChg chg="mod">
          <ac:chgData name="zhang liwen" userId="a7fedb32408c08d6" providerId="LiveId" clId="{0EAA9564-AF55-4E54-8331-B89A8391289E}" dt="2023-02-22T07:48:48.651" v="12"/>
          <ac:spMkLst>
            <pc:docMk/>
            <pc:sldMk cId="0" sldId="428"/>
            <ac:spMk id="12" creationId="{00000000-0000-0000-0000-000000000000}"/>
          </ac:spMkLst>
        </pc:spChg>
        <pc:spChg chg="mod">
          <ac:chgData name="zhang liwen" userId="a7fedb32408c08d6" providerId="LiveId" clId="{0EAA9564-AF55-4E54-8331-B89A8391289E}" dt="2023-02-22T07:48:56.212" v="38" actId="20577"/>
          <ac:spMkLst>
            <pc:docMk/>
            <pc:sldMk cId="0" sldId="428"/>
            <ac:spMk id="1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0AC695-A3E1-495C-866D-EB8D7EA8F9E4}" type="doc">
      <dgm:prSet loTypeId="urn:microsoft.com/office/officeart/2005/8/layout/radial6#1" loCatId="relationship" qsTypeId="urn:microsoft.com/office/officeart/2005/8/quickstyle/simple1#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69B7BE67-D026-4EE6-AFE4-C83E7E1ED4E1}">
      <dgm:prSet phldrT="[文本]"/>
      <dgm:spPr/>
      <dgm:t>
        <a:bodyPr/>
        <a:lstStyle/>
        <a:p>
          <a:r>
            <a:rPr lang="zh-CN" altLang="en-US" dirty="0"/>
            <a:t>功能</a:t>
          </a:r>
        </a:p>
      </dgm:t>
    </dgm:pt>
    <dgm:pt modelId="{235A5707-9396-48B1-B614-760985F97AD1}" type="parTrans" cxnId="{312E9CA7-B52C-4698-A337-185FB9D93167}">
      <dgm:prSet/>
      <dgm:spPr/>
      <dgm:t>
        <a:bodyPr/>
        <a:lstStyle/>
        <a:p>
          <a:endParaRPr lang="zh-CN" altLang="en-US"/>
        </a:p>
      </dgm:t>
    </dgm:pt>
    <dgm:pt modelId="{9FAFD94B-E754-4297-A60D-344C3555A460}" type="sibTrans" cxnId="{312E9CA7-B52C-4698-A337-185FB9D93167}">
      <dgm:prSet/>
      <dgm:spPr/>
      <dgm:t>
        <a:bodyPr/>
        <a:lstStyle/>
        <a:p>
          <a:endParaRPr lang="zh-CN" altLang="en-US"/>
        </a:p>
      </dgm:t>
    </dgm:pt>
    <dgm:pt modelId="{F0B02B01-FEF3-406A-B1A0-3A527E842973}">
      <dgm:prSet phldrT="[文本]"/>
      <dgm:spPr/>
      <dgm:t>
        <a:bodyPr/>
        <a:lstStyle/>
        <a:p>
          <a:r>
            <a:rPr lang="zh-CN" altLang="en-US" dirty="0"/>
            <a:t>材质</a:t>
          </a:r>
        </a:p>
      </dgm:t>
    </dgm:pt>
    <dgm:pt modelId="{75BA7404-382F-4A2D-A037-49A430A65C51}" type="parTrans" cxnId="{165E2063-2645-4D50-B363-265342AD334F}">
      <dgm:prSet/>
      <dgm:spPr/>
      <dgm:t>
        <a:bodyPr/>
        <a:lstStyle/>
        <a:p>
          <a:endParaRPr lang="zh-CN" altLang="en-US"/>
        </a:p>
      </dgm:t>
    </dgm:pt>
    <dgm:pt modelId="{E3AFBEB3-F86C-4A9D-9F1B-85A5ABBC895F}" type="sibTrans" cxnId="{165E2063-2645-4D50-B363-265342AD334F}">
      <dgm:prSet/>
      <dgm:spPr/>
      <dgm:t>
        <a:bodyPr/>
        <a:lstStyle/>
        <a:p>
          <a:endParaRPr lang="zh-CN" altLang="en-US"/>
        </a:p>
      </dgm:t>
    </dgm:pt>
    <dgm:pt modelId="{7CEC8AB5-6009-4D8E-9215-DCB324B09CDB}">
      <dgm:prSet phldrT="[文本]"/>
      <dgm:spPr/>
      <dgm:t>
        <a:bodyPr/>
        <a:lstStyle/>
        <a:p>
          <a:r>
            <a:rPr lang="zh-CN" altLang="en-US" dirty="0"/>
            <a:t>结构</a:t>
          </a:r>
        </a:p>
      </dgm:t>
    </dgm:pt>
    <dgm:pt modelId="{21B12F26-AB89-46CF-A279-1F9A0CCAEDDE}" type="parTrans" cxnId="{2E24F80D-406D-4D47-B243-74C4F960A83E}">
      <dgm:prSet/>
      <dgm:spPr/>
      <dgm:t>
        <a:bodyPr/>
        <a:lstStyle/>
        <a:p>
          <a:endParaRPr lang="zh-CN" altLang="en-US"/>
        </a:p>
      </dgm:t>
    </dgm:pt>
    <dgm:pt modelId="{968EBBBA-D85C-4856-B560-C4C40191C06C}" type="sibTrans" cxnId="{2E24F80D-406D-4D47-B243-74C4F960A83E}">
      <dgm:prSet/>
      <dgm:spPr/>
      <dgm:t>
        <a:bodyPr/>
        <a:lstStyle/>
        <a:p>
          <a:endParaRPr lang="zh-CN" altLang="en-US"/>
        </a:p>
      </dgm:t>
    </dgm:pt>
    <dgm:pt modelId="{C7B9C12A-C575-4B0E-9710-717050E99382}">
      <dgm:prSet phldrT="[文本]"/>
      <dgm:spPr/>
      <dgm:t>
        <a:bodyPr/>
        <a:lstStyle/>
        <a:p>
          <a:r>
            <a:rPr lang="zh-CN" altLang="en-US" dirty="0"/>
            <a:t>材质</a:t>
          </a:r>
        </a:p>
      </dgm:t>
    </dgm:pt>
    <dgm:pt modelId="{BB01ED57-D81C-4B86-A09A-AD550585654A}" type="parTrans" cxnId="{6A3171F2-0519-401D-82FD-D0B9777F66C8}">
      <dgm:prSet/>
      <dgm:spPr/>
      <dgm:t>
        <a:bodyPr/>
        <a:lstStyle/>
        <a:p>
          <a:endParaRPr lang="zh-CN" altLang="en-US"/>
        </a:p>
      </dgm:t>
    </dgm:pt>
    <dgm:pt modelId="{136D11E3-F71F-45FE-9049-1E0EEE4D2C02}" type="sibTrans" cxnId="{6A3171F2-0519-401D-82FD-D0B9777F66C8}">
      <dgm:prSet/>
      <dgm:spPr/>
      <dgm:t>
        <a:bodyPr/>
        <a:lstStyle/>
        <a:p>
          <a:endParaRPr lang="zh-CN" altLang="en-US"/>
        </a:p>
      </dgm:t>
    </dgm:pt>
    <dgm:pt modelId="{AEEE0D8B-30AB-40CE-8BAF-FF224E1A002C}">
      <dgm:prSet phldrT="[文本]"/>
      <dgm:spPr/>
      <dgm:t>
        <a:bodyPr/>
        <a:lstStyle/>
        <a:p>
          <a:r>
            <a:rPr lang="zh-CN" altLang="en-US" dirty="0"/>
            <a:t>结构</a:t>
          </a:r>
        </a:p>
      </dgm:t>
    </dgm:pt>
    <dgm:pt modelId="{A5C76269-056E-4F8B-AD10-B6858F49FA7A}" type="parTrans" cxnId="{86DA19DF-6E8C-425B-970B-CCF6A70FDE89}">
      <dgm:prSet/>
      <dgm:spPr/>
      <dgm:t>
        <a:bodyPr/>
        <a:lstStyle/>
        <a:p>
          <a:endParaRPr lang="zh-CN" altLang="en-US"/>
        </a:p>
      </dgm:t>
    </dgm:pt>
    <dgm:pt modelId="{6D0F2E13-A328-4DCF-8448-438791E58780}" type="sibTrans" cxnId="{86DA19DF-6E8C-425B-970B-CCF6A70FDE89}">
      <dgm:prSet/>
      <dgm:spPr/>
      <dgm:t>
        <a:bodyPr/>
        <a:lstStyle/>
        <a:p>
          <a:endParaRPr lang="zh-CN" altLang="en-US"/>
        </a:p>
      </dgm:t>
    </dgm:pt>
    <dgm:pt modelId="{299051A2-96A9-43EC-ACD8-709673C29E08}" type="pres">
      <dgm:prSet presAssocID="{810AC695-A3E1-495C-866D-EB8D7EA8F9E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C9AAC68-5CD6-4E33-955E-8143E56046E8}" type="pres">
      <dgm:prSet presAssocID="{69B7BE67-D026-4EE6-AFE4-C83E7E1ED4E1}" presName="centerShape" presStyleLbl="node0" presStyleIdx="0" presStyleCnt="1"/>
      <dgm:spPr/>
    </dgm:pt>
    <dgm:pt modelId="{2F2A4F64-0A29-4374-9646-9BEEBD811BE2}" type="pres">
      <dgm:prSet presAssocID="{F0B02B01-FEF3-406A-B1A0-3A527E842973}" presName="node" presStyleLbl="node1" presStyleIdx="0" presStyleCnt="4">
        <dgm:presLayoutVars>
          <dgm:bulletEnabled val="1"/>
        </dgm:presLayoutVars>
      </dgm:prSet>
      <dgm:spPr/>
    </dgm:pt>
    <dgm:pt modelId="{FB80627C-FD41-4F14-9473-BDC854F1FFA3}" type="pres">
      <dgm:prSet presAssocID="{F0B02B01-FEF3-406A-B1A0-3A527E842973}" presName="dummy" presStyleCnt="0"/>
      <dgm:spPr/>
    </dgm:pt>
    <dgm:pt modelId="{EA8A9B9C-9A39-498C-BCD1-613E598A9932}" type="pres">
      <dgm:prSet presAssocID="{E3AFBEB3-F86C-4A9D-9F1B-85A5ABBC895F}" presName="sibTrans" presStyleLbl="sibTrans2D1" presStyleIdx="0" presStyleCnt="4"/>
      <dgm:spPr/>
    </dgm:pt>
    <dgm:pt modelId="{65DDAB4C-D88C-4E1A-ABF6-E2AA4D3F8739}" type="pres">
      <dgm:prSet presAssocID="{7CEC8AB5-6009-4D8E-9215-DCB324B09CDB}" presName="node" presStyleLbl="node1" presStyleIdx="1" presStyleCnt="4">
        <dgm:presLayoutVars>
          <dgm:bulletEnabled val="1"/>
        </dgm:presLayoutVars>
      </dgm:prSet>
      <dgm:spPr/>
    </dgm:pt>
    <dgm:pt modelId="{31806019-4AE0-45EF-965A-C0CFA9B295BC}" type="pres">
      <dgm:prSet presAssocID="{7CEC8AB5-6009-4D8E-9215-DCB324B09CDB}" presName="dummy" presStyleCnt="0"/>
      <dgm:spPr/>
    </dgm:pt>
    <dgm:pt modelId="{C8E8F9F4-5F29-4065-80C1-30C1821F26FC}" type="pres">
      <dgm:prSet presAssocID="{968EBBBA-D85C-4856-B560-C4C40191C06C}" presName="sibTrans" presStyleLbl="sibTrans2D1" presStyleIdx="1" presStyleCnt="4" custLinFactNeighborX="-1933"/>
      <dgm:spPr/>
    </dgm:pt>
    <dgm:pt modelId="{9B07FDF3-5739-42F2-8C96-75023CEE2A09}" type="pres">
      <dgm:prSet presAssocID="{C7B9C12A-C575-4B0E-9710-717050E99382}" presName="node" presStyleLbl="node1" presStyleIdx="2" presStyleCnt="4">
        <dgm:presLayoutVars>
          <dgm:bulletEnabled val="1"/>
        </dgm:presLayoutVars>
      </dgm:prSet>
      <dgm:spPr/>
    </dgm:pt>
    <dgm:pt modelId="{2C58A120-CEA5-4AB0-92EE-30D963B49D8E}" type="pres">
      <dgm:prSet presAssocID="{C7B9C12A-C575-4B0E-9710-717050E99382}" presName="dummy" presStyleCnt="0"/>
      <dgm:spPr/>
    </dgm:pt>
    <dgm:pt modelId="{9937E9C4-93C7-4282-8528-8B2243F776C7}" type="pres">
      <dgm:prSet presAssocID="{136D11E3-F71F-45FE-9049-1E0EEE4D2C02}" presName="sibTrans" presStyleLbl="sibTrans2D1" presStyleIdx="2" presStyleCnt="4"/>
      <dgm:spPr/>
    </dgm:pt>
    <dgm:pt modelId="{CE493A59-9678-421F-A9D2-7DB6D65221B1}" type="pres">
      <dgm:prSet presAssocID="{AEEE0D8B-30AB-40CE-8BAF-FF224E1A002C}" presName="node" presStyleLbl="node1" presStyleIdx="3" presStyleCnt="4">
        <dgm:presLayoutVars>
          <dgm:bulletEnabled val="1"/>
        </dgm:presLayoutVars>
      </dgm:prSet>
      <dgm:spPr/>
    </dgm:pt>
    <dgm:pt modelId="{7502CE47-172F-4F8B-AAB9-8C278F605328}" type="pres">
      <dgm:prSet presAssocID="{AEEE0D8B-30AB-40CE-8BAF-FF224E1A002C}" presName="dummy" presStyleCnt="0"/>
      <dgm:spPr/>
    </dgm:pt>
    <dgm:pt modelId="{D84440CF-C8CA-44CB-92E6-789AB196D0FE}" type="pres">
      <dgm:prSet presAssocID="{6D0F2E13-A328-4DCF-8448-438791E58780}" presName="sibTrans" presStyleLbl="sibTrans2D1" presStyleIdx="3" presStyleCnt="4"/>
      <dgm:spPr/>
    </dgm:pt>
  </dgm:ptLst>
  <dgm:cxnLst>
    <dgm:cxn modelId="{2E24F80D-406D-4D47-B243-74C4F960A83E}" srcId="{69B7BE67-D026-4EE6-AFE4-C83E7E1ED4E1}" destId="{7CEC8AB5-6009-4D8E-9215-DCB324B09CDB}" srcOrd="1" destOrd="0" parTransId="{21B12F26-AB89-46CF-A279-1F9A0CCAEDDE}" sibTransId="{968EBBBA-D85C-4856-B560-C4C40191C06C}"/>
    <dgm:cxn modelId="{165E2063-2645-4D50-B363-265342AD334F}" srcId="{69B7BE67-D026-4EE6-AFE4-C83E7E1ED4E1}" destId="{F0B02B01-FEF3-406A-B1A0-3A527E842973}" srcOrd="0" destOrd="0" parTransId="{75BA7404-382F-4A2D-A037-49A430A65C51}" sibTransId="{E3AFBEB3-F86C-4A9D-9F1B-85A5ABBC895F}"/>
    <dgm:cxn modelId="{DE888F66-A1EA-448B-A8E6-9BA1A1734774}" type="presOf" srcId="{136D11E3-F71F-45FE-9049-1E0EEE4D2C02}" destId="{9937E9C4-93C7-4282-8528-8B2243F776C7}" srcOrd="0" destOrd="0" presId="urn:microsoft.com/office/officeart/2005/8/layout/radial6#1"/>
    <dgm:cxn modelId="{EA61264B-9552-4036-BD36-C0066AD7BE1B}" type="presOf" srcId="{968EBBBA-D85C-4856-B560-C4C40191C06C}" destId="{C8E8F9F4-5F29-4065-80C1-30C1821F26FC}" srcOrd="0" destOrd="0" presId="urn:microsoft.com/office/officeart/2005/8/layout/radial6#1"/>
    <dgm:cxn modelId="{AB220859-4259-4A47-8C88-7551C3449513}" type="presOf" srcId="{69B7BE67-D026-4EE6-AFE4-C83E7E1ED4E1}" destId="{0C9AAC68-5CD6-4E33-955E-8143E56046E8}" srcOrd="0" destOrd="0" presId="urn:microsoft.com/office/officeart/2005/8/layout/radial6#1"/>
    <dgm:cxn modelId="{C9D2687D-9B6F-445A-B298-8B228362BCF3}" type="presOf" srcId="{7CEC8AB5-6009-4D8E-9215-DCB324B09CDB}" destId="{65DDAB4C-D88C-4E1A-ABF6-E2AA4D3F8739}" srcOrd="0" destOrd="0" presId="urn:microsoft.com/office/officeart/2005/8/layout/radial6#1"/>
    <dgm:cxn modelId="{704B9699-47C0-4D4F-8165-A9CFFA30EB1B}" type="presOf" srcId="{F0B02B01-FEF3-406A-B1A0-3A527E842973}" destId="{2F2A4F64-0A29-4374-9646-9BEEBD811BE2}" srcOrd="0" destOrd="0" presId="urn:microsoft.com/office/officeart/2005/8/layout/radial6#1"/>
    <dgm:cxn modelId="{1ECBC3A0-C41E-4954-80AB-A814A4E85233}" type="presOf" srcId="{6D0F2E13-A328-4DCF-8448-438791E58780}" destId="{D84440CF-C8CA-44CB-92E6-789AB196D0FE}" srcOrd="0" destOrd="0" presId="urn:microsoft.com/office/officeart/2005/8/layout/radial6#1"/>
    <dgm:cxn modelId="{312E9CA7-B52C-4698-A337-185FB9D93167}" srcId="{810AC695-A3E1-495C-866D-EB8D7EA8F9E4}" destId="{69B7BE67-D026-4EE6-AFE4-C83E7E1ED4E1}" srcOrd="0" destOrd="0" parTransId="{235A5707-9396-48B1-B614-760985F97AD1}" sibTransId="{9FAFD94B-E754-4297-A60D-344C3555A460}"/>
    <dgm:cxn modelId="{568343A8-76CE-4682-83CA-29992D467744}" type="presOf" srcId="{810AC695-A3E1-495C-866D-EB8D7EA8F9E4}" destId="{299051A2-96A9-43EC-ACD8-709673C29E08}" srcOrd="0" destOrd="0" presId="urn:microsoft.com/office/officeart/2005/8/layout/radial6#1"/>
    <dgm:cxn modelId="{21D738B3-37BA-4704-828E-28BB8CF9E963}" type="presOf" srcId="{C7B9C12A-C575-4B0E-9710-717050E99382}" destId="{9B07FDF3-5739-42F2-8C96-75023CEE2A09}" srcOrd="0" destOrd="0" presId="urn:microsoft.com/office/officeart/2005/8/layout/radial6#1"/>
    <dgm:cxn modelId="{81E37FBF-F6BC-4773-A11C-345557FF9CA3}" type="presOf" srcId="{AEEE0D8B-30AB-40CE-8BAF-FF224E1A002C}" destId="{CE493A59-9678-421F-A9D2-7DB6D65221B1}" srcOrd="0" destOrd="0" presId="urn:microsoft.com/office/officeart/2005/8/layout/radial6#1"/>
    <dgm:cxn modelId="{86DA19DF-6E8C-425B-970B-CCF6A70FDE89}" srcId="{69B7BE67-D026-4EE6-AFE4-C83E7E1ED4E1}" destId="{AEEE0D8B-30AB-40CE-8BAF-FF224E1A002C}" srcOrd="3" destOrd="0" parTransId="{A5C76269-056E-4F8B-AD10-B6858F49FA7A}" sibTransId="{6D0F2E13-A328-4DCF-8448-438791E58780}"/>
    <dgm:cxn modelId="{4DD9BFEB-2A09-4B74-8889-43744762DC9F}" type="presOf" srcId="{E3AFBEB3-F86C-4A9D-9F1B-85A5ABBC895F}" destId="{EA8A9B9C-9A39-498C-BCD1-613E598A9932}" srcOrd="0" destOrd="0" presId="urn:microsoft.com/office/officeart/2005/8/layout/radial6#1"/>
    <dgm:cxn modelId="{6A3171F2-0519-401D-82FD-D0B9777F66C8}" srcId="{69B7BE67-D026-4EE6-AFE4-C83E7E1ED4E1}" destId="{C7B9C12A-C575-4B0E-9710-717050E99382}" srcOrd="2" destOrd="0" parTransId="{BB01ED57-D81C-4B86-A09A-AD550585654A}" sibTransId="{136D11E3-F71F-45FE-9049-1E0EEE4D2C02}"/>
    <dgm:cxn modelId="{03E7049A-B8C7-48B7-A3A4-ED2D85B54F59}" type="presParOf" srcId="{299051A2-96A9-43EC-ACD8-709673C29E08}" destId="{0C9AAC68-5CD6-4E33-955E-8143E56046E8}" srcOrd="0" destOrd="0" presId="urn:microsoft.com/office/officeart/2005/8/layout/radial6#1"/>
    <dgm:cxn modelId="{B2482D4D-F346-4221-BDC1-6C1C0AA15C32}" type="presParOf" srcId="{299051A2-96A9-43EC-ACD8-709673C29E08}" destId="{2F2A4F64-0A29-4374-9646-9BEEBD811BE2}" srcOrd="1" destOrd="0" presId="urn:microsoft.com/office/officeart/2005/8/layout/radial6#1"/>
    <dgm:cxn modelId="{8D942DB5-8868-4935-A6BE-6AE5C4AA910F}" type="presParOf" srcId="{299051A2-96A9-43EC-ACD8-709673C29E08}" destId="{FB80627C-FD41-4F14-9473-BDC854F1FFA3}" srcOrd="2" destOrd="0" presId="urn:microsoft.com/office/officeart/2005/8/layout/radial6#1"/>
    <dgm:cxn modelId="{42F2814C-794C-45F9-99B5-F189B456AA20}" type="presParOf" srcId="{299051A2-96A9-43EC-ACD8-709673C29E08}" destId="{EA8A9B9C-9A39-498C-BCD1-613E598A9932}" srcOrd="3" destOrd="0" presId="urn:microsoft.com/office/officeart/2005/8/layout/radial6#1"/>
    <dgm:cxn modelId="{F53DCC17-7B9F-4ED6-9C17-7A00E9289271}" type="presParOf" srcId="{299051A2-96A9-43EC-ACD8-709673C29E08}" destId="{65DDAB4C-D88C-4E1A-ABF6-E2AA4D3F8739}" srcOrd="4" destOrd="0" presId="urn:microsoft.com/office/officeart/2005/8/layout/radial6#1"/>
    <dgm:cxn modelId="{3F407A43-DC1A-4456-88E1-A271217C3037}" type="presParOf" srcId="{299051A2-96A9-43EC-ACD8-709673C29E08}" destId="{31806019-4AE0-45EF-965A-C0CFA9B295BC}" srcOrd="5" destOrd="0" presId="urn:microsoft.com/office/officeart/2005/8/layout/radial6#1"/>
    <dgm:cxn modelId="{794FF77B-DDA5-45C4-9C8F-F3BA2FFB3020}" type="presParOf" srcId="{299051A2-96A9-43EC-ACD8-709673C29E08}" destId="{C8E8F9F4-5F29-4065-80C1-30C1821F26FC}" srcOrd="6" destOrd="0" presId="urn:microsoft.com/office/officeart/2005/8/layout/radial6#1"/>
    <dgm:cxn modelId="{DA689422-8FED-4D9B-9970-14A016B743A1}" type="presParOf" srcId="{299051A2-96A9-43EC-ACD8-709673C29E08}" destId="{9B07FDF3-5739-42F2-8C96-75023CEE2A09}" srcOrd="7" destOrd="0" presId="urn:microsoft.com/office/officeart/2005/8/layout/radial6#1"/>
    <dgm:cxn modelId="{8DAE2D9C-BF56-495B-BD92-D065AEB83ABA}" type="presParOf" srcId="{299051A2-96A9-43EC-ACD8-709673C29E08}" destId="{2C58A120-CEA5-4AB0-92EE-30D963B49D8E}" srcOrd="8" destOrd="0" presId="urn:microsoft.com/office/officeart/2005/8/layout/radial6#1"/>
    <dgm:cxn modelId="{6AF0C11E-EAC9-4F58-8046-62C771FD2A31}" type="presParOf" srcId="{299051A2-96A9-43EC-ACD8-709673C29E08}" destId="{9937E9C4-93C7-4282-8528-8B2243F776C7}" srcOrd="9" destOrd="0" presId="urn:microsoft.com/office/officeart/2005/8/layout/radial6#1"/>
    <dgm:cxn modelId="{D5969EE0-C584-438E-963D-D427F0AA7660}" type="presParOf" srcId="{299051A2-96A9-43EC-ACD8-709673C29E08}" destId="{CE493A59-9678-421F-A9D2-7DB6D65221B1}" srcOrd="10" destOrd="0" presId="urn:microsoft.com/office/officeart/2005/8/layout/radial6#1"/>
    <dgm:cxn modelId="{FCD230E6-391A-4F8E-908A-AE682F6726C7}" type="presParOf" srcId="{299051A2-96A9-43EC-ACD8-709673C29E08}" destId="{7502CE47-172F-4F8B-AAB9-8C278F605328}" srcOrd="11" destOrd="0" presId="urn:microsoft.com/office/officeart/2005/8/layout/radial6#1"/>
    <dgm:cxn modelId="{C073F8DF-13C0-4C89-8D82-92014F28F233}" type="presParOf" srcId="{299051A2-96A9-43EC-ACD8-709673C29E08}" destId="{D84440CF-C8CA-44CB-92E6-789AB196D0FE}" srcOrd="12" destOrd="0" presId="urn:microsoft.com/office/officeart/2005/8/layout/radial6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440CF-C8CA-44CB-92E6-789AB196D0FE}">
      <dsp:nvSpPr>
        <dsp:cNvPr id="0" name=""/>
        <dsp:cNvSpPr/>
      </dsp:nvSpPr>
      <dsp:spPr>
        <a:xfrm>
          <a:off x="1085290" y="299275"/>
          <a:ext cx="1993543" cy="1993543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7E9C4-93C7-4282-8528-8B2243F776C7}">
      <dsp:nvSpPr>
        <dsp:cNvPr id="0" name=""/>
        <dsp:cNvSpPr/>
      </dsp:nvSpPr>
      <dsp:spPr>
        <a:xfrm>
          <a:off x="1085290" y="299275"/>
          <a:ext cx="1993543" cy="1993543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8F9F4-5F29-4065-80C1-30C1821F26FC}">
      <dsp:nvSpPr>
        <dsp:cNvPr id="0" name=""/>
        <dsp:cNvSpPr/>
      </dsp:nvSpPr>
      <dsp:spPr>
        <a:xfrm>
          <a:off x="1046754" y="299275"/>
          <a:ext cx="1993543" cy="1993543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8A9B9C-9A39-498C-BCD1-613E598A9932}">
      <dsp:nvSpPr>
        <dsp:cNvPr id="0" name=""/>
        <dsp:cNvSpPr/>
      </dsp:nvSpPr>
      <dsp:spPr>
        <a:xfrm>
          <a:off x="1085290" y="299275"/>
          <a:ext cx="1993543" cy="1993543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AAC68-5CD6-4E33-955E-8143E56046E8}">
      <dsp:nvSpPr>
        <dsp:cNvPr id="0" name=""/>
        <dsp:cNvSpPr/>
      </dsp:nvSpPr>
      <dsp:spPr>
        <a:xfrm>
          <a:off x="1623052" y="837038"/>
          <a:ext cx="918018" cy="9180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功能</a:t>
          </a:r>
        </a:p>
      </dsp:txBody>
      <dsp:txXfrm>
        <a:off x="1757493" y="971479"/>
        <a:ext cx="649136" cy="649136"/>
      </dsp:txXfrm>
    </dsp:sp>
    <dsp:sp modelId="{2F2A4F64-0A29-4374-9646-9BEEBD811BE2}">
      <dsp:nvSpPr>
        <dsp:cNvPr id="0" name=""/>
        <dsp:cNvSpPr/>
      </dsp:nvSpPr>
      <dsp:spPr>
        <a:xfrm>
          <a:off x="1760755" y="1103"/>
          <a:ext cx="642612" cy="6426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材质</a:t>
          </a:r>
        </a:p>
      </dsp:txBody>
      <dsp:txXfrm>
        <a:off x="1854863" y="95211"/>
        <a:ext cx="454396" cy="454396"/>
      </dsp:txXfrm>
    </dsp:sp>
    <dsp:sp modelId="{65DDAB4C-D88C-4E1A-ABF6-E2AA4D3F8739}">
      <dsp:nvSpPr>
        <dsp:cNvPr id="0" name=""/>
        <dsp:cNvSpPr/>
      </dsp:nvSpPr>
      <dsp:spPr>
        <a:xfrm>
          <a:off x="2734393" y="974741"/>
          <a:ext cx="642612" cy="6426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结构</a:t>
          </a:r>
        </a:p>
      </dsp:txBody>
      <dsp:txXfrm>
        <a:off x="2828501" y="1068849"/>
        <a:ext cx="454396" cy="454396"/>
      </dsp:txXfrm>
    </dsp:sp>
    <dsp:sp modelId="{9B07FDF3-5739-42F2-8C96-75023CEE2A09}">
      <dsp:nvSpPr>
        <dsp:cNvPr id="0" name=""/>
        <dsp:cNvSpPr/>
      </dsp:nvSpPr>
      <dsp:spPr>
        <a:xfrm>
          <a:off x="1760755" y="1948378"/>
          <a:ext cx="642612" cy="6426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材质</a:t>
          </a:r>
        </a:p>
      </dsp:txBody>
      <dsp:txXfrm>
        <a:off x="1854863" y="2042486"/>
        <a:ext cx="454396" cy="454396"/>
      </dsp:txXfrm>
    </dsp:sp>
    <dsp:sp modelId="{CE493A59-9678-421F-A9D2-7DB6D65221B1}">
      <dsp:nvSpPr>
        <dsp:cNvPr id="0" name=""/>
        <dsp:cNvSpPr/>
      </dsp:nvSpPr>
      <dsp:spPr>
        <a:xfrm>
          <a:off x="787117" y="974741"/>
          <a:ext cx="642612" cy="6426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结构</a:t>
          </a:r>
        </a:p>
      </dsp:txBody>
      <dsp:txXfrm>
        <a:off x="881225" y="1068849"/>
        <a:ext cx="454396" cy="454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#1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dstNode" val="node"/>
                    <dgm:param type="begSty" val="noArr"/>
                    <dgm:param type="endSty" val="noArr"/>
                    <dgm:param type="connRout" val="curve"/>
                    <dgm:param type="begPts" val="ctr"/>
                    <dgm:param type="endPts" val="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srcNode" val="dummyConnPt"/>
                    <dgm:param type="dstNode" val="dummyConnPt"/>
                    <dgm:param type="begSty" val="noArr"/>
                    <dgm:param type="endSty" val="noArr"/>
                    <dgm:param type="connRout" val="longCurve"/>
                    <dgm:param type="begPts" val="bCtr"/>
                    <dgm:param type="endPts" val="t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81848-106B-44A4-B5FF-B2795CEFB88E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CACBA-895B-4734-8E2E-3B98C9BFC2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260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4CACBA-895B-4734-8E2E-3B98C9BFC2E4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CACBA-895B-4734-8E2E-3B98C9BFC2E4}" type="slidenum">
              <a:rPr lang="zh-CN" altLang="en-US" smtClean="0">
                <a:solidFill>
                  <a:prstClr val="black"/>
                </a:solidFill>
              </a:rPr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IPDO2019 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IPDO2019 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IPDO2019 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-36512" y="4876006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IPDO2019 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74904" y="4876006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IPDO2019 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IPDO2019 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IPDO2019 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IPDO2019 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IPDO2019 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IPDO2019 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IPDO2019 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31.jpeg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microsoft.com/office/2007/relationships/hdphoto" Target="../media/hdphoto2.wdp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oleObject" Target="../embeddings/oleObject16.bin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622" y="2958"/>
            <a:ext cx="9138308" cy="10461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-4728" y="4761499"/>
            <a:ext cx="9138308" cy="382001"/>
          </a:xfrm>
          <a:prstGeom prst="rect">
            <a:avLst/>
          </a:prstGeom>
          <a:gradFill flip="none" rotWithShape="1">
            <a:gsLst>
              <a:gs pos="1250">
                <a:schemeClr val="bg1"/>
              </a:gs>
              <a:gs pos="50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563638"/>
            <a:ext cx="9144000" cy="1123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《</a:t>
            </a:r>
            <a:r>
              <a:rPr lang="zh-CN" altLang="en-US" sz="20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工程技术经济</a:t>
            </a:r>
            <a:r>
              <a:rPr lang="en-US" altLang="zh-CN" sz="20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第 六章 价值工程在工程建设中的应用（上）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979712" y="3291830"/>
            <a:ext cx="4896544" cy="892552"/>
            <a:chOff x="4067944" y="3291830"/>
            <a:chExt cx="4896544" cy="892552"/>
          </a:xfrm>
        </p:grpSpPr>
        <p:sp>
          <p:nvSpPr>
            <p:cNvPr id="12" name="TextBox 11"/>
            <p:cNvSpPr txBox="1"/>
            <p:nvPr/>
          </p:nvSpPr>
          <p:spPr>
            <a:xfrm>
              <a:off x="4139952" y="3291830"/>
              <a:ext cx="4752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张力文</a:t>
              </a:r>
              <a:endParaRPr lang="zh-CN" altLang="en-US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67944" y="3661162"/>
              <a:ext cx="4896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广州大学 土木工程学院</a:t>
              </a:r>
              <a:endPara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ctr"/>
              <a:r>
                <a:rPr lang="en-US" altLang="zh-CN" sz="140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124120808@qq.com</a:t>
              </a:r>
              <a:endPara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0" y="3075806"/>
            <a:ext cx="9138308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41913" y="4804946"/>
            <a:ext cx="206659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Guangzhou, China   </a:t>
            </a:r>
            <a:endParaRPr lang="zh-CN" alt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00" y="123478"/>
            <a:ext cx="2438400" cy="7524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15588"/>
            <a:ext cx="3250794" cy="36825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" y="3781238"/>
            <a:ext cx="1041888" cy="9585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21" name="文本框 746499"/>
          <p:cNvSpPr txBox="1">
            <a:spLocks noChangeArrowheads="1"/>
          </p:cNvSpPr>
          <p:nvPr/>
        </p:nvSpPr>
        <p:spPr bwMode="auto">
          <a:xfrm>
            <a:off x="251520" y="915566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价值工程的含义：</a:t>
            </a:r>
          </a:p>
        </p:txBody>
      </p:sp>
      <p:sp>
        <p:nvSpPr>
          <p:cNvPr id="22" name="文本框 32"/>
          <p:cNvSpPr txBox="1"/>
          <p:nvPr/>
        </p:nvSpPr>
        <p:spPr>
          <a:xfrm>
            <a:off x="503200" y="1491630"/>
            <a:ext cx="8137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价值工程是以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提高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产品（或作业）价值和有效利用资源为目的，通过有组织的创造性工作，寻求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最低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的寿命成本，可靠地实现使用者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所需功能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，以获取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最佳的综合效益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的一种管理技术。</a:t>
            </a:r>
            <a:endPara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-10064" y="3075806"/>
            <a:ext cx="9138308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7282" name="Picture 2" descr="https://timgsa.baidu.com/timg?image&amp;quality=80&amp;size=b9999_10000&amp;sec=1572064966097&amp;di=a7a34de516b4048fa284cfb656405541&amp;imgtype=0&amp;src=http%3A%2F%2F5b0988e595225.cdn.sohucs.com%2Fimages%2F20180308%2F5357604123464e21a5d92c03f41ad93a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43" y="3454021"/>
            <a:ext cx="1075386" cy="73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648" y="3493868"/>
            <a:ext cx="1224136" cy="72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右箭头 1"/>
          <p:cNvSpPr/>
          <p:nvPr/>
        </p:nvSpPr>
        <p:spPr>
          <a:xfrm>
            <a:off x="1619175" y="3670390"/>
            <a:ext cx="72008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310152" y="432426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满足功能需求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142" y="3390619"/>
            <a:ext cx="1181919" cy="127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491311" y="3433223"/>
            <a:ext cx="1811714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资源节约型社会</a:t>
            </a:r>
          </a:p>
        </p:txBody>
      </p:sp>
      <p:sp>
        <p:nvSpPr>
          <p:cNvPr id="8" name="右箭头 7"/>
          <p:cNvSpPr/>
          <p:nvPr/>
        </p:nvSpPr>
        <p:spPr>
          <a:xfrm>
            <a:off x="4355976" y="3582129"/>
            <a:ext cx="576064" cy="546058"/>
          </a:xfrm>
          <a:prstGeom prst="rightArrow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436096" y="3867894"/>
            <a:ext cx="2032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贯彻落实科学发展观的战略部署之一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18" name="文本框 746499"/>
          <p:cNvSpPr txBox="1">
            <a:spLocks noChangeArrowheads="1"/>
          </p:cNvSpPr>
          <p:nvPr/>
        </p:nvSpPr>
        <p:spPr bwMode="auto">
          <a:xfrm>
            <a:off x="251520" y="987574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价值工程的含义：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599892" y="1203598"/>
            <a:ext cx="1944216" cy="763876"/>
            <a:chOff x="3599892" y="1473739"/>
            <a:chExt cx="1944216" cy="763876"/>
          </a:xfrm>
        </p:grpSpPr>
        <p:sp>
          <p:nvSpPr>
            <p:cNvPr id="2" name="圆角矩形 1"/>
            <p:cNvSpPr/>
            <p:nvPr/>
          </p:nvSpPr>
          <p:spPr>
            <a:xfrm>
              <a:off x="3599892" y="1603648"/>
              <a:ext cx="1944216" cy="504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价值   工程</a:t>
              </a:r>
            </a:p>
          </p:txBody>
        </p:sp>
        <p:pic>
          <p:nvPicPr>
            <p:cNvPr id="9830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63" b="95833" l="7487" r="9411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60246">
              <a:off x="4281948" y="1473739"/>
              <a:ext cx="661318" cy="763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圆角矩形 26"/>
          <p:cNvSpPr/>
          <p:nvPr/>
        </p:nvSpPr>
        <p:spPr>
          <a:xfrm>
            <a:off x="323528" y="2571750"/>
            <a:ext cx="3816424" cy="144016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为实现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提高价值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的目标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所进行的一系列分析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研究活动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483768" y="2355726"/>
            <a:ext cx="1368152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工程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5004048" y="2571750"/>
            <a:ext cx="3816424" cy="144016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是一个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相对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的概念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产品（或作业）具有的功能与获该功能的全部费用的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比值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5148064" y="2355726"/>
            <a:ext cx="1368152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价值</a:t>
            </a:r>
          </a:p>
        </p:txBody>
      </p:sp>
      <p:cxnSp>
        <p:nvCxnSpPr>
          <p:cNvPr id="15" name="直接箭头连接符 14"/>
          <p:cNvCxnSpPr>
            <a:endCxn id="13" idx="0"/>
          </p:cNvCxnSpPr>
          <p:nvPr/>
        </p:nvCxnSpPr>
        <p:spPr>
          <a:xfrm flipH="1">
            <a:off x="3167844" y="1837563"/>
            <a:ext cx="1908212" cy="518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4058791" y="1837563"/>
            <a:ext cx="1764196" cy="518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-10064" y="4182215"/>
            <a:ext cx="9138308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085470" y="4280778"/>
            <a:ext cx="34307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比较抽象，着重理解</a:t>
            </a:r>
            <a:endParaRPr lang="zh-CN" altLang="en-US" sz="2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3" grpId="0" animBg="1"/>
      <p:bldP spid="28" grpId="0" animBg="1"/>
      <p:bldP spid="29" grpId="0" animBg="1"/>
      <p:bldP spid="40" grpId="0" animBg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18" name="文本框 746499"/>
          <p:cNvSpPr txBox="1">
            <a:spLocks noChangeArrowheads="1"/>
          </p:cNvSpPr>
          <p:nvPr/>
        </p:nvSpPr>
        <p:spPr bwMode="auto">
          <a:xfrm>
            <a:off x="251520" y="987574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价值的数学量化：</a:t>
            </a:r>
          </a:p>
        </p:txBody>
      </p:sp>
      <p:graphicFrame>
        <p:nvGraphicFramePr>
          <p:cNvPr id="2" name="对象 1"/>
          <p:cNvGraphicFramePr>
            <a:graphicFrameLocks noGrp="1"/>
          </p:cNvGraphicFramePr>
          <p:nvPr/>
        </p:nvGraphicFramePr>
        <p:xfrm>
          <a:off x="3491880" y="1707654"/>
          <a:ext cx="1728192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57200" imgH="393700" progId="Equation.3">
                  <p:embed/>
                </p:oleObj>
              </mc:Choice>
              <mc:Fallback>
                <p:oleObj r:id="rId2" imgW="457200" imgH="393700" progId="Equation.3">
                  <p:embed/>
                  <p:pic>
                    <p:nvPicPr>
                      <p:cNvPr id="2" name="对象 1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707654"/>
                        <a:ext cx="1728192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圆角矩形标注 7"/>
          <p:cNvSpPr/>
          <p:nvPr/>
        </p:nvSpPr>
        <p:spPr>
          <a:xfrm>
            <a:off x="1691680" y="2211710"/>
            <a:ext cx="936104" cy="576064"/>
          </a:xfrm>
          <a:prstGeom prst="wedgeRoundRectCallout">
            <a:avLst>
              <a:gd name="adj1" fmla="val 119584"/>
              <a:gd name="adj2" fmla="val -5489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价值</a:t>
            </a:r>
          </a:p>
        </p:txBody>
      </p:sp>
      <p:sp>
        <p:nvSpPr>
          <p:cNvPr id="23" name="圆角矩形标注 22"/>
          <p:cNvSpPr/>
          <p:nvPr/>
        </p:nvSpPr>
        <p:spPr>
          <a:xfrm>
            <a:off x="5859731" y="970434"/>
            <a:ext cx="3032749" cy="881236"/>
          </a:xfrm>
          <a:prstGeom prst="wedgeRoundRectCallout">
            <a:avLst>
              <a:gd name="adj1" fmla="val -68409"/>
              <a:gd name="adj2" fmla="val 5501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研究对象的功能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广义指产品或作业的功用和用途</a:t>
            </a:r>
          </a:p>
        </p:txBody>
      </p:sp>
      <p:sp>
        <p:nvSpPr>
          <p:cNvPr id="24" name="圆角矩形标注 23"/>
          <p:cNvSpPr/>
          <p:nvPr/>
        </p:nvSpPr>
        <p:spPr>
          <a:xfrm>
            <a:off x="6156176" y="2497832"/>
            <a:ext cx="2736304" cy="576064"/>
          </a:xfrm>
          <a:prstGeom prst="wedgeRoundRectCallout">
            <a:avLst>
              <a:gd name="adj1" fmla="val -82988"/>
              <a:gd name="adj2" fmla="val -5158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成本，即寿命周期成本</a:t>
            </a:r>
          </a:p>
        </p:txBody>
      </p:sp>
      <p:sp>
        <p:nvSpPr>
          <p:cNvPr id="25" name="矩形 24"/>
          <p:cNvSpPr/>
          <p:nvPr/>
        </p:nvSpPr>
        <p:spPr>
          <a:xfrm>
            <a:off x="-10064" y="3534143"/>
            <a:ext cx="9138308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32"/>
          <p:cNvSpPr txBox="1"/>
          <p:nvPr/>
        </p:nvSpPr>
        <p:spPr>
          <a:xfrm>
            <a:off x="683568" y="3729597"/>
            <a:ext cx="8137599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成本：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是指产品的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寿命周期的全部费用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，是产品的科研、设计、试验、试制、生产、销售、使用、维修直到报废所花费用的总和。</a:t>
            </a:r>
            <a:endParaRPr lang="zh-CN" altLang="en-US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3" grpId="0" animBg="1"/>
      <p:bldP spid="24" grpId="0" animBg="1"/>
      <p:bldP spid="25" grpId="0" animBg="1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18" name="文本框 746499"/>
          <p:cNvSpPr txBox="1">
            <a:spLocks noChangeArrowheads="1"/>
          </p:cNvSpPr>
          <p:nvPr/>
        </p:nvSpPr>
        <p:spPr bwMode="auto">
          <a:xfrm>
            <a:off x="251520" y="987574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价值工程与其他管理技术的区别：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95536" y="1839186"/>
            <a:ext cx="194421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价值工程</a:t>
            </a:r>
          </a:p>
        </p:txBody>
      </p:sp>
      <p:sp>
        <p:nvSpPr>
          <p:cNvPr id="2" name="矩形 1"/>
          <p:cNvSpPr/>
          <p:nvPr/>
        </p:nvSpPr>
        <p:spPr>
          <a:xfrm>
            <a:off x="2483769" y="1707654"/>
            <a:ext cx="72564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VS</a:t>
            </a:r>
            <a:endParaRPr lang="zh-CN" alt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347864" y="1779662"/>
            <a:ext cx="194421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工业工程</a:t>
            </a:r>
          </a:p>
        </p:txBody>
      </p:sp>
      <p:sp>
        <p:nvSpPr>
          <p:cNvPr id="8" name="下箭头 7"/>
          <p:cNvSpPr/>
          <p:nvPr/>
        </p:nvSpPr>
        <p:spPr>
          <a:xfrm>
            <a:off x="4093096" y="2427734"/>
            <a:ext cx="144016" cy="22821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452282" y="271576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降低加工费用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395536" y="3633794"/>
            <a:ext cx="194421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价值工程</a:t>
            </a:r>
          </a:p>
        </p:txBody>
      </p:sp>
      <p:sp>
        <p:nvSpPr>
          <p:cNvPr id="20" name="矩形 19"/>
          <p:cNvSpPr/>
          <p:nvPr/>
        </p:nvSpPr>
        <p:spPr>
          <a:xfrm>
            <a:off x="2411760" y="3502262"/>
            <a:ext cx="72564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VS</a:t>
            </a:r>
            <a:endParaRPr lang="zh-CN" alt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275856" y="3641501"/>
            <a:ext cx="2109081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全面质量管理</a:t>
            </a:r>
          </a:p>
        </p:txBody>
      </p:sp>
      <p:sp>
        <p:nvSpPr>
          <p:cNvPr id="22" name="下箭头 21"/>
          <p:cNvSpPr/>
          <p:nvPr/>
        </p:nvSpPr>
        <p:spPr>
          <a:xfrm>
            <a:off x="4093096" y="4222342"/>
            <a:ext cx="144016" cy="22821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538641" y="4506674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可靠制造产品，消除不良产品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6372200" y="1419622"/>
            <a:ext cx="1944216" cy="50405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价值工程</a:t>
            </a:r>
          </a:p>
        </p:txBody>
      </p:sp>
      <p:sp>
        <p:nvSpPr>
          <p:cNvPr id="26" name="矩形 25"/>
          <p:cNvSpPr/>
          <p:nvPr/>
        </p:nvSpPr>
        <p:spPr>
          <a:xfrm>
            <a:off x="6948264" y="2007880"/>
            <a:ext cx="72564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VS</a:t>
            </a:r>
            <a:endParaRPr lang="zh-CN" altLang="en-US" sz="4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 flipV="1">
            <a:off x="619989" y="3337547"/>
            <a:ext cx="4309187" cy="4914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16200000" flipV="1">
            <a:off x="4045594" y="2823071"/>
            <a:ext cx="3690818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6372200" y="2859782"/>
            <a:ext cx="1944216" cy="85372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一般投资决策理论</a:t>
            </a:r>
          </a:p>
        </p:txBody>
      </p:sp>
      <p:sp>
        <p:nvSpPr>
          <p:cNvPr id="30" name="下箭头 29"/>
          <p:cNvSpPr/>
          <p:nvPr/>
        </p:nvSpPr>
        <p:spPr>
          <a:xfrm>
            <a:off x="7308304" y="3795886"/>
            <a:ext cx="137487" cy="22821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228184" y="4083918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强调项目的可行性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 animBg="1"/>
      <p:bldP spid="23" grpId="0"/>
      <p:bldP spid="24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/>
          <p:nvPr/>
        </p:nvSpPr>
        <p:spPr>
          <a:xfrm>
            <a:off x="6156325" y="0"/>
            <a:ext cx="2987675" cy="2209800"/>
          </a:xfrm>
          <a:prstGeom prst="rect">
            <a:avLst/>
          </a:prstGeom>
          <a:solidFill>
            <a:srgbClr val="7FA6C7">
              <a:lumMod val="60000"/>
              <a:lumOff val="40000"/>
              <a:alpha val="69804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方正粗宋简体"/>
              <a:ea typeface="方正粗宋简体"/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2312988" y="2209800"/>
            <a:ext cx="6831012" cy="1439863"/>
          </a:xfrm>
          <a:prstGeom prst="rect">
            <a:avLst/>
          </a:prstGeom>
          <a:solidFill>
            <a:srgbClr val="0072C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>
              <a:defRPr/>
            </a:pPr>
            <a:r>
              <a:rPr lang="zh-CN" altLang="en-US" sz="2800" kern="0" dirty="0">
                <a:solidFill>
                  <a:sysClr val="window" lastClr="FFFFFF"/>
                </a:solidFill>
                <a:latin typeface="Arial" panose="020B0604020202020204" pitchFamily="34" charset="0"/>
                <a:ea typeface="方正粗宋简体"/>
                <a:cs typeface="Arial" panose="020B0604020202020204" pitchFamily="34" charset="0"/>
              </a:rPr>
              <a:t>           价值工程的特点</a:t>
            </a:r>
          </a:p>
        </p:txBody>
      </p:sp>
      <p:sp>
        <p:nvSpPr>
          <p:cNvPr id="11" name="文本框 4"/>
          <p:cNvSpPr txBox="1">
            <a:spLocks noChangeArrowheads="1"/>
          </p:cNvSpPr>
          <p:nvPr/>
        </p:nvSpPr>
        <p:spPr bwMode="auto">
          <a:xfrm>
            <a:off x="6156325" y="1128713"/>
            <a:ext cx="3095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1" u="none" strike="noStrike" kern="0" cap="none" spc="0" normalizeH="0" baseline="0" noProof="0" dirty="0">
                <a:ln>
                  <a:noFill/>
                </a:ln>
                <a:solidFill>
                  <a:srgbClr val="014C8D"/>
                </a:solidFill>
                <a:effectLst/>
                <a:uLnTx/>
                <a:uFillTx/>
                <a:latin typeface="Adobe Gothic Std B"/>
                <a:ea typeface="Adobe Gothic Std B"/>
                <a:cs typeface="Adobe Gothic Std B"/>
              </a:rPr>
              <a:t>Part 2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014C8D"/>
              </a:solidFill>
              <a:effectLst/>
              <a:uLnTx/>
              <a:uFillTx/>
              <a:latin typeface="Adobe Gothic Std B"/>
              <a:ea typeface="微软雅黑" panose="020B0503020204020204" pitchFamily="34" charset="-122"/>
            </a:endParaRPr>
          </a:p>
        </p:txBody>
      </p:sp>
      <p:sp>
        <p:nvSpPr>
          <p:cNvPr id="12" name="矩形 4"/>
          <p:cNvSpPr/>
          <p:nvPr/>
        </p:nvSpPr>
        <p:spPr>
          <a:xfrm>
            <a:off x="1588" y="3649663"/>
            <a:ext cx="2312987" cy="1493837"/>
          </a:xfrm>
          <a:prstGeom prst="rect">
            <a:avLst/>
          </a:prstGeom>
          <a:solidFill>
            <a:srgbClr val="4BACC6">
              <a:lumMod val="40000"/>
              <a:lumOff val="60000"/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方正粗宋简体"/>
              <a:ea typeface="方正粗宋简体"/>
            </a:endParaRPr>
          </a:p>
        </p:txBody>
      </p:sp>
      <p:pic>
        <p:nvPicPr>
          <p:cNvPr id="13" name="图片 12" descr="bridge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2314575" cy="1439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14" name="文本框 746499"/>
          <p:cNvSpPr txBox="1">
            <a:spLocks noChangeArrowheads="1"/>
          </p:cNvSpPr>
          <p:nvPr/>
        </p:nvSpPr>
        <p:spPr bwMode="auto">
          <a:xfrm>
            <a:off x="251520" y="843558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价值工程的特点：</a:t>
            </a:r>
          </a:p>
        </p:txBody>
      </p:sp>
      <p:graphicFrame>
        <p:nvGraphicFramePr>
          <p:cNvPr id="2" name="对象 1"/>
          <p:cNvGraphicFramePr>
            <a:graphicFrameLocks noGrp="1"/>
          </p:cNvGraphicFramePr>
          <p:nvPr/>
        </p:nvGraphicFramePr>
        <p:xfrm>
          <a:off x="611560" y="1851670"/>
          <a:ext cx="1152128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57200" imgH="393700" progId="Equation.3">
                  <p:embed/>
                </p:oleObj>
              </mc:Choice>
              <mc:Fallback>
                <p:oleObj r:id="rId2" imgW="457200" imgH="393700" progId="Equation.3">
                  <p:embed/>
                  <p:pic>
                    <p:nvPicPr>
                      <p:cNvPr id="2" name="对象 1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851670"/>
                        <a:ext cx="1152128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左大括号 7"/>
          <p:cNvSpPr/>
          <p:nvPr/>
        </p:nvSpPr>
        <p:spPr>
          <a:xfrm rot="16200000">
            <a:off x="935596" y="2067694"/>
            <a:ext cx="396044" cy="1440160"/>
          </a:xfrm>
          <a:prstGeom prst="leftBrace">
            <a:avLst>
              <a:gd name="adj1" fmla="val 39598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07504" y="3363838"/>
            <a:ext cx="396044" cy="7200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价值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97521" y="3363838"/>
            <a:ext cx="396044" cy="7200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功能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1272097" y="3363838"/>
            <a:ext cx="1116124" cy="7200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寿命周期成本</a:t>
            </a:r>
          </a:p>
        </p:txBody>
      </p:sp>
      <p:sp>
        <p:nvSpPr>
          <p:cNvPr id="18" name="矩形 17"/>
          <p:cNvSpPr/>
          <p:nvPr/>
        </p:nvSpPr>
        <p:spPr>
          <a:xfrm>
            <a:off x="413537" y="444395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三个基本要素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rot="16200000" flipV="1">
            <a:off x="833836" y="3141564"/>
            <a:ext cx="3345584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817887" y="1868421"/>
            <a:ext cx="614660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2400"/>
              </a:spcAft>
              <a:buFont typeface="+mj-ea"/>
              <a:buAutoNum type="circleNumDbPlain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价值工程的目标，是以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最低的寿命周期成本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，使产品具备它所必须具备的功能；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spcAft>
                <a:spcPts val="2400"/>
              </a:spcAft>
              <a:buFont typeface="+mj-ea"/>
              <a:buAutoNum type="circleNumDbPlain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价值工程的核心，是对产品进行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功能分析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spcAft>
                <a:spcPts val="2400"/>
              </a:spcAft>
              <a:buFont typeface="+mj-ea"/>
              <a:buAutoNum type="circleNumDbPlain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价值工程将产品价值、功能和成本作为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一个整体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同时来考虑；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14" name="文本框 746499"/>
          <p:cNvSpPr txBox="1">
            <a:spLocks noChangeArrowheads="1"/>
          </p:cNvSpPr>
          <p:nvPr/>
        </p:nvSpPr>
        <p:spPr bwMode="auto">
          <a:xfrm>
            <a:off x="251520" y="843558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价值工程的特点：</a:t>
            </a:r>
          </a:p>
        </p:txBody>
      </p:sp>
      <p:graphicFrame>
        <p:nvGraphicFramePr>
          <p:cNvPr id="2" name="对象 1"/>
          <p:cNvGraphicFramePr>
            <a:graphicFrameLocks noGrp="1"/>
          </p:cNvGraphicFramePr>
          <p:nvPr/>
        </p:nvGraphicFramePr>
        <p:xfrm>
          <a:off x="611560" y="1851670"/>
          <a:ext cx="1152128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57200" imgH="393700" progId="Equation.3">
                  <p:embed/>
                </p:oleObj>
              </mc:Choice>
              <mc:Fallback>
                <p:oleObj r:id="rId2" imgW="457200" imgH="393700" progId="Equation.3">
                  <p:embed/>
                  <p:pic>
                    <p:nvPicPr>
                      <p:cNvPr id="2" name="对象 1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851670"/>
                        <a:ext cx="1152128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左大括号 7"/>
          <p:cNvSpPr/>
          <p:nvPr/>
        </p:nvSpPr>
        <p:spPr>
          <a:xfrm rot="16200000">
            <a:off x="935596" y="2067694"/>
            <a:ext cx="396044" cy="1440160"/>
          </a:xfrm>
          <a:prstGeom prst="leftBrace">
            <a:avLst>
              <a:gd name="adj1" fmla="val 39598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07504" y="3363838"/>
            <a:ext cx="396044" cy="7200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价值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97521" y="3363838"/>
            <a:ext cx="396044" cy="7200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功能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1272097" y="3363838"/>
            <a:ext cx="1116124" cy="7200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寿命周期成本</a:t>
            </a:r>
          </a:p>
        </p:txBody>
      </p:sp>
      <p:sp>
        <p:nvSpPr>
          <p:cNvPr id="18" name="矩形 17"/>
          <p:cNvSpPr/>
          <p:nvPr/>
        </p:nvSpPr>
        <p:spPr>
          <a:xfrm>
            <a:off x="413537" y="444395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三个基本要素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rot="16200000" flipV="1">
            <a:off x="977851" y="3141565"/>
            <a:ext cx="3345584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49141" y="1635646"/>
            <a:ext cx="55263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2400"/>
              </a:spcAft>
              <a:buFont typeface="+mj-ea"/>
              <a:buAutoNum type="circleNumDbPlain" startAt="4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价值工程强调不断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改革和创新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39616" y="2499742"/>
            <a:ext cx="4068452" cy="155427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C00000"/>
                </a:solidFill>
              </a:rPr>
              <a:t>创新从来都是九死一生，但我们必须有“亦余心之所善兮，虽九死其犹未悔”的豪情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C00000"/>
                </a:solidFill>
              </a:rPr>
              <a:t>青年是祖国的前途、民族的希望、创新的未来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01422" name="Picture 4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427734"/>
            <a:ext cx="1842231" cy="170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4644008" y="4439741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院士大会讲话金句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14" name="文本框 746499"/>
          <p:cNvSpPr txBox="1">
            <a:spLocks noChangeArrowheads="1"/>
          </p:cNvSpPr>
          <p:nvPr/>
        </p:nvSpPr>
        <p:spPr bwMode="auto">
          <a:xfrm>
            <a:off x="251520" y="843558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价值工程的特点：</a:t>
            </a:r>
          </a:p>
        </p:txBody>
      </p:sp>
      <p:graphicFrame>
        <p:nvGraphicFramePr>
          <p:cNvPr id="2" name="对象 1"/>
          <p:cNvGraphicFramePr>
            <a:graphicFrameLocks noGrp="1"/>
          </p:cNvGraphicFramePr>
          <p:nvPr/>
        </p:nvGraphicFramePr>
        <p:xfrm>
          <a:off x="611560" y="1851670"/>
          <a:ext cx="1152128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57200" imgH="393700" progId="Equation.3">
                  <p:embed/>
                </p:oleObj>
              </mc:Choice>
              <mc:Fallback>
                <p:oleObj r:id="rId2" imgW="457200" imgH="393700" progId="Equation.3">
                  <p:embed/>
                  <p:pic>
                    <p:nvPicPr>
                      <p:cNvPr id="2" name="对象 1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851670"/>
                        <a:ext cx="1152128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左大括号 7"/>
          <p:cNvSpPr/>
          <p:nvPr/>
        </p:nvSpPr>
        <p:spPr>
          <a:xfrm rot="16200000">
            <a:off x="935596" y="2067694"/>
            <a:ext cx="396044" cy="1440160"/>
          </a:xfrm>
          <a:prstGeom prst="leftBrace">
            <a:avLst>
              <a:gd name="adj1" fmla="val 39598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07504" y="3363838"/>
            <a:ext cx="396044" cy="7200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价值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97521" y="3363838"/>
            <a:ext cx="396044" cy="7200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功能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1272097" y="3363838"/>
            <a:ext cx="1116124" cy="7200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寿命周期成本</a:t>
            </a:r>
          </a:p>
        </p:txBody>
      </p:sp>
      <p:sp>
        <p:nvSpPr>
          <p:cNvPr id="18" name="矩形 17"/>
          <p:cNvSpPr/>
          <p:nvPr/>
        </p:nvSpPr>
        <p:spPr>
          <a:xfrm>
            <a:off x="413537" y="444395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三个基本要素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rot="16200000" flipV="1">
            <a:off x="977851" y="3141565"/>
            <a:ext cx="3345584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150096" y="1536343"/>
            <a:ext cx="55263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2400"/>
              </a:spcAft>
              <a:buFont typeface="+mj-ea"/>
              <a:buAutoNum type="circleNumDbPlain" startAt="4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价值工程要求将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功能定量化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spcAft>
                <a:spcPts val="2400"/>
              </a:spcAft>
              <a:buFont typeface="+mj-ea"/>
              <a:buAutoNum type="circleNumDbPlain" startAt="4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价值工程是以集体的智慧开展的有计划、有组织的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管理活动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49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164424"/>
            <a:ext cx="3168352" cy="1538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7013988" y="3507854"/>
            <a:ext cx="1627369" cy="723275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集体的智慧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团队的精神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14" name="文本框 746499"/>
          <p:cNvSpPr txBox="1">
            <a:spLocks noChangeArrowheads="1"/>
          </p:cNvSpPr>
          <p:nvPr/>
        </p:nvSpPr>
        <p:spPr bwMode="auto">
          <a:xfrm>
            <a:off x="251520" y="885949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价值工程的特点：</a:t>
            </a:r>
          </a:p>
        </p:txBody>
      </p:sp>
      <p:sp>
        <p:nvSpPr>
          <p:cNvPr id="3" name="矩形 2"/>
          <p:cNvSpPr/>
          <p:nvPr/>
        </p:nvSpPr>
        <p:spPr>
          <a:xfrm>
            <a:off x="593812" y="1419622"/>
            <a:ext cx="82986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2400"/>
              </a:spcAft>
              <a:buFont typeface="+mj-ea"/>
              <a:buAutoNum type="circleNumDbPlain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目标，是以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最低的寿命周期成本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，使产品具备它所必须具备的功能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AutoShape 2" descr="http://img2.imgtn.bdimg.com/it/u=3244129372,144567507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4" y="1969986"/>
            <a:ext cx="4920394" cy="291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本框 793604"/>
          <p:cNvSpPr txBox="1">
            <a:spLocks noChangeArrowheads="1"/>
          </p:cNvSpPr>
          <p:nvPr/>
        </p:nvSpPr>
        <p:spPr bwMode="auto">
          <a:xfrm>
            <a:off x="3948016" y="3168092"/>
            <a:ext cx="180049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C1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：生产成本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：使用及维护成本</a:t>
            </a:r>
          </a:p>
        </p:txBody>
      </p:sp>
      <p:sp>
        <p:nvSpPr>
          <p:cNvPr id="21" name="矩形 20"/>
          <p:cNvSpPr/>
          <p:nvPr/>
        </p:nvSpPr>
        <p:spPr>
          <a:xfrm>
            <a:off x="6804248" y="3164036"/>
            <a:ext cx="141577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辩证统一</a:t>
            </a:r>
            <a:endParaRPr lang="en-US" altLang="zh-CN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 rot="16200000" flipV="1">
            <a:off x="4326861" y="3289004"/>
            <a:ext cx="2984266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755829" y="228371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多方兼顾</a:t>
            </a:r>
            <a:endParaRPr lang="en-US" altLang="zh-CN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804248" y="405430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效益最佳</a:t>
            </a:r>
            <a:endParaRPr lang="en-US" altLang="zh-CN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14" name="文本框 746499"/>
          <p:cNvSpPr txBox="1">
            <a:spLocks noChangeArrowheads="1"/>
          </p:cNvSpPr>
          <p:nvPr/>
        </p:nvSpPr>
        <p:spPr bwMode="auto">
          <a:xfrm>
            <a:off x="251520" y="885949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价值工程的特点：</a:t>
            </a:r>
          </a:p>
        </p:txBody>
      </p:sp>
      <p:sp>
        <p:nvSpPr>
          <p:cNvPr id="3" name="矩形 2"/>
          <p:cNvSpPr/>
          <p:nvPr/>
        </p:nvSpPr>
        <p:spPr>
          <a:xfrm>
            <a:off x="593812" y="1419622"/>
            <a:ext cx="82986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2400"/>
              </a:spcAft>
              <a:buFont typeface="+mj-ea"/>
              <a:buAutoNum type="circleNumDbPlain" startAt="2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价值工程的核心，是对产品进行</a:t>
            </a:r>
            <a:r>
              <a:rPr lang="zh-CN" altLang="en-US" sz="20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功能分析；</a:t>
            </a:r>
          </a:p>
        </p:txBody>
      </p:sp>
      <p:sp>
        <p:nvSpPr>
          <p:cNvPr id="10" name="AutoShape 2" descr="http://img2.imgtn.bdimg.com/it/u=3244129372,144567507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8" name="图示 7"/>
          <p:cNvGraphicFramePr/>
          <p:nvPr/>
        </p:nvGraphicFramePr>
        <p:xfrm>
          <a:off x="35496" y="2067694"/>
          <a:ext cx="4164124" cy="2592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矩形 28"/>
          <p:cNvSpPr/>
          <p:nvPr/>
        </p:nvSpPr>
        <p:spPr>
          <a:xfrm>
            <a:off x="4193140" y="2052885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目的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：获得期望的功能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217895" y="2859632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手段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：结构、材质等是实现的手段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 flipV="1">
            <a:off x="4079237" y="3579862"/>
            <a:ext cx="4309187" cy="4914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193140" y="3907879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目的是主要的，手段可以多种多样</a:t>
            </a:r>
            <a:endParaRPr lang="en-US" altLang="zh-CN" sz="2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课程引入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2" name="文本框 746499"/>
          <p:cNvSpPr txBox="1">
            <a:spLocks noChangeArrowheads="1"/>
          </p:cNvSpPr>
          <p:nvPr/>
        </p:nvSpPr>
        <p:spPr bwMode="auto">
          <a:xfrm>
            <a:off x="250824" y="967391"/>
            <a:ext cx="65534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身边的工程案例：</a:t>
            </a:r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68" y="1600503"/>
            <a:ext cx="2607310" cy="2555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25860" y="4332882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建筑与自然环境的协调</a:t>
            </a:r>
          </a:p>
        </p:txBody>
      </p:sp>
      <p:sp>
        <p:nvSpPr>
          <p:cNvPr id="8" name="右箭头 7"/>
          <p:cNvSpPr/>
          <p:nvPr/>
        </p:nvSpPr>
        <p:spPr>
          <a:xfrm>
            <a:off x="3275856" y="1854603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139952" y="192571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观光功能</a:t>
            </a:r>
          </a:p>
        </p:txBody>
      </p:sp>
      <p:sp>
        <p:nvSpPr>
          <p:cNvPr id="11" name="矩形 10"/>
          <p:cNvSpPr/>
          <p:nvPr/>
        </p:nvSpPr>
        <p:spPr>
          <a:xfrm>
            <a:off x="4139952" y="141962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发射功能</a:t>
            </a:r>
          </a:p>
        </p:txBody>
      </p:sp>
      <p:sp>
        <p:nvSpPr>
          <p:cNvPr id="13" name="矩形 12"/>
          <p:cNvSpPr/>
          <p:nvPr/>
        </p:nvSpPr>
        <p:spPr>
          <a:xfrm>
            <a:off x="4139952" y="243180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展示功能</a:t>
            </a:r>
          </a:p>
        </p:txBody>
      </p:sp>
      <p:sp>
        <p:nvSpPr>
          <p:cNvPr id="14" name="矩形 13"/>
          <p:cNvSpPr/>
          <p:nvPr/>
        </p:nvSpPr>
        <p:spPr>
          <a:xfrm>
            <a:off x="4139952" y="2937896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娱乐功能</a:t>
            </a:r>
          </a:p>
        </p:txBody>
      </p:sp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626" y="938216"/>
            <a:ext cx="1445611" cy="1060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879" y="1765541"/>
            <a:ext cx="1673231" cy="985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6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623" y="2579382"/>
            <a:ext cx="1124896" cy="1886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圆角矩形 14"/>
          <p:cNvSpPr/>
          <p:nvPr/>
        </p:nvSpPr>
        <p:spPr>
          <a:xfrm>
            <a:off x="3953158" y="1275606"/>
            <a:ext cx="1584176" cy="22752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186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756" y="3522681"/>
            <a:ext cx="1389552" cy="12664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14" name="文本框 746499"/>
          <p:cNvSpPr txBox="1">
            <a:spLocks noChangeArrowheads="1"/>
          </p:cNvSpPr>
          <p:nvPr/>
        </p:nvSpPr>
        <p:spPr bwMode="auto">
          <a:xfrm>
            <a:off x="251520" y="885949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价值工程的特点：</a:t>
            </a:r>
          </a:p>
        </p:txBody>
      </p:sp>
      <p:sp>
        <p:nvSpPr>
          <p:cNvPr id="3" name="矩形 2"/>
          <p:cNvSpPr/>
          <p:nvPr/>
        </p:nvSpPr>
        <p:spPr>
          <a:xfrm>
            <a:off x="593812" y="1419622"/>
            <a:ext cx="82986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2400"/>
              </a:spcAft>
              <a:buFont typeface="+mj-ea"/>
              <a:buAutoNum type="circleNumDbPlain" startAt="3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价值工程将产品</a:t>
            </a:r>
            <a:r>
              <a:rPr lang="zh-CN" altLang="en-US" sz="20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价值、功能和成本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作为一个整体同时来考虑</a:t>
            </a:r>
            <a:endParaRPr lang="zh-CN" altLang="en-US" sz="20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AutoShape 2" descr="http://img2.imgtn.bdimg.com/it/u=3244129372,144567507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22" y="2353592"/>
            <a:ext cx="1924769" cy="1283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589901"/>
            <a:ext cx="2514879" cy="1061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1157018" y="4043848"/>
            <a:ext cx="4544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追求高“性价比”，而非单方面的追求</a:t>
            </a:r>
            <a:endParaRPr lang="en-US" altLang="zh-CN" sz="2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32240" y="2499742"/>
            <a:ext cx="1627369" cy="723275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txBody>
          <a:bodyPr wrap="none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对立与统一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部分与整体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890" y="3507854"/>
            <a:ext cx="1162590" cy="127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14" name="文本框 746499"/>
          <p:cNvSpPr txBox="1">
            <a:spLocks noChangeArrowheads="1"/>
          </p:cNvSpPr>
          <p:nvPr/>
        </p:nvSpPr>
        <p:spPr bwMode="auto">
          <a:xfrm>
            <a:off x="251520" y="885949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价值工程的特点：</a:t>
            </a:r>
          </a:p>
        </p:txBody>
      </p:sp>
      <p:sp>
        <p:nvSpPr>
          <p:cNvPr id="3" name="矩形 2"/>
          <p:cNvSpPr/>
          <p:nvPr/>
        </p:nvSpPr>
        <p:spPr>
          <a:xfrm>
            <a:off x="593812" y="1419622"/>
            <a:ext cx="82986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2400"/>
              </a:spcAft>
              <a:buFont typeface="+mj-ea"/>
              <a:buAutoNum type="circleNumDbPlain" startAt="4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价值工程强调不断改革和创新</a:t>
            </a:r>
            <a:endParaRPr lang="zh-CN" altLang="en-US" sz="20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AutoShape 2" descr="http://img2.imgtn.bdimg.com/it/u=3244129372,144567507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034158"/>
            <a:ext cx="3312368" cy="139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34159"/>
            <a:ext cx="2096309" cy="139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593812" y="3611800"/>
            <a:ext cx="82986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2400"/>
              </a:spcAft>
              <a:buFont typeface="+mj-ea"/>
              <a:buAutoNum type="circleNumDbPlain" startAt="5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价值工程要求将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功能定量化</a:t>
            </a:r>
            <a:endParaRPr lang="zh-CN" altLang="en-US" sz="20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Grp="1"/>
          </p:cNvGraphicFramePr>
          <p:nvPr/>
        </p:nvGraphicFramePr>
        <p:xfrm>
          <a:off x="1547664" y="4155926"/>
          <a:ext cx="115252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57200" imgH="393700" progId="Equation.3">
                  <p:embed/>
                </p:oleObj>
              </mc:Choice>
              <mc:Fallback>
                <p:oleObj r:id="rId4" imgW="457200" imgH="393700" progId="Equation.3">
                  <p:embed/>
                  <p:pic>
                    <p:nvPicPr>
                      <p:cNvPr id="2" name="对象 1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155926"/>
                        <a:ext cx="1152525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圆角矩形标注 17"/>
          <p:cNvSpPr/>
          <p:nvPr/>
        </p:nvSpPr>
        <p:spPr>
          <a:xfrm>
            <a:off x="4139952" y="4126160"/>
            <a:ext cx="2736304" cy="576064"/>
          </a:xfrm>
          <a:prstGeom prst="wedgeRoundRectCallout">
            <a:avLst>
              <a:gd name="adj1" fmla="val -100740"/>
              <a:gd name="adj2" fmla="val -3009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不同功能如何量化等效一起呢？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8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678004"/>
            <a:ext cx="1283739" cy="1216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311" y="3704158"/>
            <a:ext cx="982985" cy="116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912" y="3667073"/>
            <a:ext cx="1489568" cy="117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14" name="文本框 746499"/>
          <p:cNvSpPr txBox="1">
            <a:spLocks noChangeArrowheads="1"/>
          </p:cNvSpPr>
          <p:nvPr/>
        </p:nvSpPr>
        <p:spPr bwMode="auto">
          <a:xfrm>
            <a:off x="251520" y="885949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价值工程的特点：</a:t>
            </a:r>
          </a:p>
        </p:txBody>
      </p:sp>
      <p:sp>
        <p:nvSpPr>
          <p:cNvPr id="3" name="矩形 2"/>
          <p:cNvSpPr/>
          <p:nvPr/>
        </p:nvSpPr>
        <p:spPr>
          <a:xfrm>
            <a:off x="422666" y="1395666"/>
            <a:ext cx="47974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2400"/>
              </a:spcAft>
              <a:buFont typeface="+mj-ea"/>
              <a:buAutoNum type="circleNumDbPlain" startAt="6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价值工程是以集体的智慧开展的有计划、有组织的管理活动；</a:t>
            </a:r>
          </a:p>
        </p:txBody>
      </p:sp>
      <p:sp>
        <p:nvSpPr>
          <p:cNvPr id="10" name="AutoShape 2" descr="http://img2.imgtn.bdimg.com/it/u=3244129372,144567507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6498" name="Picture 2" descr="https://ss3.bdstatic.com/70cFv8Sh_Q1YnxGkpoWK1HF6hhy/it/u=2173693363,4128933204&amp;fm=26&amp;gp=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11710"/>
            <a:ext cx="244827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/>
          <p:cNvSpPr/>
          <p:nvPr/>
        </p:nvSpPr>
        <p:spPr>
          <a:xfrm>
            <a:off x="2843808" y="329759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问题复杂</a:t>
            </a:r>
            <a:endParaRPr lang="en-US" altLang="zh-CN" sz="2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43808" y="241728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涉及面广</a:t>
            </a:r>
            <a:endParaRPr lang="en-US" altLang="zh-CN" sz="2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43808" y="418786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多方协作</a:t>
            </a:r>
            <a:endParaRPr lang="en-US" altLang="zh-CN" sz="2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48789" y="1491630"/>
            <a:ext cx="2492990" cy="369332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文化自信，民族凝聚力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16016" y="1923678"/>
            <a:ext cx="4104456" cy="175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中华民族有着强大的文化创造力。每到重大历史关头，文化都能感国运之变化、立时代之潮头、发时代之先声，为亿万人民、为伟大祖国鼓与呼。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10" name="AutoShape 2" descr="http://img2.imgtn.bdimg.com/it/u=3244129372,144567507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文本框 497667"/>
          <p:cNvSpPr txBox="1">
            <a:spLocks noChangeArrowheads="1"/>
          </p:cNvSpPr>
          <p:nvPr/>
        </p:nvSpPr>
        <p:spPr bwMode="auto">
          <a:xfrm>
            <a:off x="35496" y="846036"/>
            <a:ext cx="9108505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[2006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真题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下列关于价值工程原理的描述中，正确的有（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   BCD   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）。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   </a:t>
            </a:r>
            <a:b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</a:b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  A. 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价值工程中所述的“价值”是指研究对象的使用价值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   </a:t>
            </a:r>
            <a:b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</a:b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  B. 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运用价值工程的目的是提高研究对象的比较价值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   </a:t>
            </a:r>
            <a:b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</a:b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  C. 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价值工程的核心是对研究对象进行功能分析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   </a:t>
            </a:r>
            <a:b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</a:b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  D. 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价值工程是一门分析研究对象效益与费用之间关系的管理技术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   </a:t>
            </a:r>
            <a:b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</a:b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  E. 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价值工程中所述的“成本”是指研究对象建造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/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制造阶段的全部费用</a:t>
            </a:r>
          </a:p>
          <a:p>
            <a:pPr eaLnBrk="1" hangingPunct="1">
              <a:lnSpc>
                <a:spcPct val="2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en-US" sz="16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_GB231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516216" y="1059582"/>
            <a:ext cx="108012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/>
          <p:nvPr/>
        </p:nvSpPr>
        <p:spPr>
          <a:xfrm>
            <a:off x="6156325" y="0"/>
            <a:ext cx="2987675" cy="2209800"/>
          </a:xfrm>
          <a:prstGeom prst="rect">
            <a:avLst/>
          </a:prstGeom>
          <a:solidFill>
            <a:srgbClr val="7FA6C7">
              <a:lumMod val="60000"/>
              <a:lumOff val="40000"/>
              <a:alpha val="69804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方正粗宋简体"/>
              <a:ea typeface="方正粗宋简体"/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2312988" y="2209800"/>
            <a:ext cx="6831012" cy="1439863"/>
          </a:xfrm>
          <a:prstGeom prst="rect">
            <a:avLst/>
          </a:prstGeom>
          <a:solidFill>
            <a:srgbClr val="0072C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>
              <a:defRPr/>
            </a:pPr>
            <a:r>
              <a:rPr lang="zh-CN" altLang="en-US" sz="2800" kern="0" dirty="0">
                <a:solidFill>
                  <a:sysClr val="window" lastClr="FFFFFF"/>
                </a:solidFill>
                <a:latin typeface="Arial" panose="020B0604020202020204" pitchFamily="34" charset="0"/>
                <a:ea typeface="方正粗宋简体"/>
                <a:cs typeface="Arial" panose="020B0604020202020204" pitchFamily="34" charset="0"/>
              </a:rPr>
              <a:t>           提升价值工程的途径</a:t>
            </a:r>
          </a:p>
        </p:txBody>
      </p:sp>
      <p:sp>
        <p:nvSpPr>
          <p:cNvPr id="11" name="文本框 4"/>
          <p:cNvSpPr txBox="1">
            <a:spLocks noChangeArrowheads="1"/>
          </p:cNvSpPr>
          <p:nvPr/>
        </p:nvSpPr>
        <p:spPr bwMode="auto">
          <a:xfrm>
            <a:off x="6156325" y="1128713"/>
            <a:ext cx="3095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1" u="none" strike="noStrike" kern="0" cap="none" spc="0" normalizeH="0" baseline="0" noProof="0" dirty="0">
                <a:ln>
                  <a:noFill/>
                </a:ln>
                <a:solidFill>
                  <a:srgbClr val="014C8D"/>
                </a:solidFill>
                <a:effectLst/>
                <a:uLnTx/>
                <a:uFillTx/>
                <a:latin typeface="Adobe Gothic Std B"/>
                <a:ea typeface="Adobe Gothic Std B"/>
                <a:cs typeface="Adobe Gothic Std B"/>
              </a:rPr>
              <a:t>Part 3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014C8D"/>
              </a:solidFill>
              <a:effectLst/>
              <a:uLnTx/>
              <a:uFillTx/>
              <a:latin typeface="Adobe Gothic Std B"/>
              <a:ea typeface="微软雅黑" panose="020B0503020204020204" pitchFamily="34" charset="-122"/>
            </a:endParaRPr>
          </a:p>
        </p:txBody>
      </p:sp>
      <p:sp>
        <p:nvSpPr>
          <p:cNvPr id="12" name="矩形 4"/>
          <p:cNvSpPr/>
          <p:nvPr/>
        </p:nvSpPr>
        <p:spPr>
          <a:xfrm>
            <a:off x="1588" y="3649663"/>
            <a:ext cx="2312987" cy="1493837"/>
          </a:xfrm>
          <a:prstGeom prst="rect">
            <a:avLst/>
          </a:prstGeom>
          <a:solidFill>
            <a:srgbClr val="4BACC6">
              <a:lumMod val="40000"/>
              <a:lumOff val="60000"/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方正粗宋简体"/>
              <a:ea typeface="方正粗宋简体"/>
            </a:endParaRPr>
          </a:p>
        </p:txBody>
      </p:sp>
      <p:pic>
        <p:nvPicPr>
          <p:cNvPr id="13" name="图片 12" descr="bridge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2314575" cy="1439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30678" y="1563638"/>
            <a:ext cx="829866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价值工程以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提高产品价值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问目的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Aft>
                <a:spcPts val="600"/>
              </a:spcAft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这是用户的需求，也是生产经营者的目标，两者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根本利益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是一致的</a:t>
            </a:r>
          </a:p>
        </p:txBody>
      </p:sp>
      <p:sp>
        <p:nvSpPr>
          <p:cNvPr id="22" name="文本框 746499"/>
          <p:cNvSpPr txBox="1">
            <a:spLocks noChangeArrowheads="1"/>
          </p:cNvSpPr>
          <p:nvPr/>
        </p:nvSpPr>
        <p:spPr bwMode="auto">
          <a:xfrm>
            <a:off x="251520" y="843558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价值提升的五种途径</a:t>
            </a:r>
          </a:p>
        </p:txBody>
      </p:sp>
      <p:graphicFrame>
        <p:nvGraphicFramePr>
          <p:cNvPr id="3" name="对象 2"/>
          <p:cNvGraphicFramePr>
            <a:graphicFrameLocks noGrp="1"/>
          </p:cNvGraphicFramePr>
          <p:nvPr/>
        </p:nvGraphicFramePr>
        <p:xfrm>
          <a:off x="1259632" y="3219822"/>
          <a:ext cx="1368152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57200" imgH="393700" progId="Equation.3">
                  <p:embed/>
                </p:oleObj>
              </mc:Choice>
              <mc:Fallback>
                <p:oleObj r:id="rId2" imgW="457200" imgH="393700" progId="Equation.3">
                  <p:embed/>
                  <p:pic>
                    <p:nvPicPr>
                      <p:cNvPr id="3" name="对象 2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219822"/>
                        <a:ext cx="1368152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右箭头 9"/>
          <p:cNvSpPr/>
          <p:nvPr/>
        </p:nvSpPr>
        <p:spPr>
          <a:xfrm>
            <a:off x="2875273" y="3521174"/>
            <a:ext cx="79208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355976" y="3075806"/>
            <a:ext cx="1013144" cy="445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双向型</a:t>
            </a:r>
          </a:p>
        </p:txBody>
      </p:sp>
      <p:sp>
        <p:nvSpPr>
          <p:cNvPr id="25" name="矩形 24"/>
          <p:cNvSpPr/>
          <p:nvPr/>
        </p:nvSpPr>
        <p:spPr>
          <a:xfrm>
            <a:off x="1187624" y="2526030"/>
            <a:ext cx="6984776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5001532" y="3709739"/>
            <a:ext cx="1013144" cy="445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改进型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6300192" y="3075806"/>
            <a:ext cx="1013144" cy="445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节约型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6806764" y="3709739"/>
            <a:ext cx="1013144" cy="445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投资型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7973796" y="3075806"/>
            <a:ext cx="1013144" cy="445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牺牲型</a:t>
            </a:r>
          </a:p>
        </p:txBody>
      </p:sp>
      <p:sp>
        <p:nvSpPr>
          <p:cNvPr id="36" name="矩形 35"/>
          <p:cNvSpPr/>
          <p:nvPr/>
        </p:nvSpPr>
        <p:spPr>
          <a:xfrm>
            <a:off x="989020" y="4299942"/>
            <a:ext cx="6984776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870709" y="4449526"/>
            <a:ext cx="2621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数学上均是使 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 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增大</a:t>
            </a:r>
            <a:endParaRPr lang="en-US" altLang="zh-CN" sz="2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 dirty="0"/>
          </a:p>
        </p:txBody>
      </p:sp>
      <p:sp>
        <p:nvSpPr>
          <p:cNvPr id="34" name="文本框 746499"/>
          <p:cNvSpPr txBox="1">
            <a:spLocks noChangeArrowheads="1"/>
          </p:cNvSpPr>
          <p:nvPr/>
        </p:nvSpPr>
        <p:spPr bwMode="auto">
          <a:xfrm>
            <a:off x="251520" y="843558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双向型：</a:t>
            </a:r>
          </a:p>
        </p:txBody>
      </p:sp>
      <p:graphicFrame>
        <p:nvGraphicFramePr>
          <p:cNvPr id="35" name="对象 34"/>
          <p:cNvGraphicFramePr>
            <a:graphicFrameLocks noGrp="1"/>
          </p:cNvGraphicFramePr>
          <p:nvPr/>
        </p:nvGraphicFramePr>
        <p:xfrm>
          <a:off x="611560" y="1851670"/>
          <a:ext cx="1152128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57200" imgH="393700" progId="Equation.3">
                  <p:embed/>
                </p:oleObj>
              </mc:Choice>
              <mc:Fallback>
                <p:oleObj r:id="rId2" imgW="457200" imgH="393700" progId="Equation.3">
                  <p:embed/>
                  <p:pic>
                    <p:nvPicPr>
                      <p:cNvPr id="35" name="对象 3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851670"/>
                        <a:ext cx="1152128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左大括号 35"/>
          <p:cNvSpPr/>
          <p:nvPr/>
        </p:nvSpPr>
        <p:spPr>
          <a:xfrm rot="16200000">
            <a:off x="935596" y="2067694"/>
            <a:ext cx="396044" cy="1440160"/>
          </a:xfrm>
          <a:prstGeom prst="leftBrace">
            <a:avLst>
              <a:gd name="adj1" fmla="val 39598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rot="16200000" flipV="1">
            <a:off x="977851" y="3141565"/>
            <a:ext cx="3345584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16520" y="3313073"/>
            <a:ext cx="23392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数学上：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分子增大</a:t>
            </a:r>
            <a:endParaRPr lang="en-US" altLang="zh-CN" sz="20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分母减小</a:t>
            </a:r>
            <a:endParaRPr lang="en-US" altLang="zh-CN" sz="20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059832" y="1203598"/>
            <a:ext cx="5832648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含义：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提高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产品功能的同时，又能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降低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产品的成本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提高价值最理想的途径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是对资源最有效的利用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 rot="10800000" flipV="1">
            <a:off x="2879812" y="3075807"/>
            <a:ext cx="5940660" cy="45721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9570" name="Picture 2" descr="https://timgsa.baidu.com/timg?image&amp;quality=80&amp;size=b9999_10000&amp;sec=1572080749572&amp;di=da656b8700e27444ae06ddc699be6911&amp;imgtype=0&amp;src=http%3A%2F%2Fb-ssl.duitang.com%2Fuploads%2Fitem%2F201609%2F04%2F20160904215517_K4VLR.thumb.700_0.jpe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76714" y1="49857" x2="76714" y2="49857"/>
                        <a14:foregroundMark x1="79286" y1="46571" x2="79286" y2="46571"/>
                        <a14:foregroundMark x1="75429" y1="45857" x2="75429" y2="45857"/>
                        <a14:foregroundMark x1="73429" y1="45857" x2="73429" y2="45857"/>
                        <a14:foregroundMark x1="70857" y1="47143" x2="70857" y2="47143"/>
                        <a14:foregroundMark x1="68857" y1="48571" x2="66857" y2="50429"/>
                        <a14:foregroundMark x1="65571" y1="51857" x2="65571" y2="51857"/>
                        <a14:foregroundMark x1="71429" y1="50429" x2="71429" y2="50429"/>
                        <a14:foregroundMark x1="69429" y1="49857" x2="69429" y2="49857"/>
                        <a14:foregroundMark x1="64286" y1="49857" x2="64286" y2="49857"/>
                        <a14:foregroundMark x1="64857" y1="49857" x2="64857" y2="49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198" t="16423" r="14127" b="24627"/>
          <a:stretch>
            <a:fillRect/>
          </a:stretch>
        </p:blipFill>
        <p:spPr bwMode="auto">
          <a:xfrm flipH="1">
            <a:off x="7164287" y="1923678"/>
            <a:ext cx="1110207" cy="117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72" name="Picture 4" descr="https://ss2.bdstatic.com/70cFvnSh_Q1YnxGkpoWK1HF6hhy/it/u=558592995,115910039&amp;fm=26&amp;gp=0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60"/>
          <a:stretch>
            <a:fillRect/>
          </a:stretch>
        </p:blipFill>
        <p:spPr bwMode="auto">
          <a:xfrm>
            <a:off x="3140105" y="3438008"/>
            <a:ext cx="1391212" cy="114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75" name="Picture 7" descr="https://timgsa.baidu.com/timg?image&amp;quality=80&amp;size=b9999_10000&amp;sec=1572081088989&amp;di=a50ac6b2c4c156f8fe14e88c13d2e1c7&amp;imgtype=jpg&amp;src=http%3A%2F%2Fimg3.imgtn.bdimg.com%2Fit%2Fu%3D989691978%2C4060922613%26fm%3D214%26gp%3D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965" y="3438008"/>
            <a:ext cx="1362507" cy="121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矩形 42"/>
          <p:cNvSpPr/>
          <p:nvPr/>
        </p:nvSpPr>
        <p:spPr>
          <a:xfrm>
            <a:off x="4588743" y="3435846"/>
            <a:ext cx="23392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对生产者要求高</a:t>
            </a:r>
            <a:endParaRPr lang="en-US" altLang="zh-CN" sz="20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185072" y="4011910"/>
            <a:ext cx="23392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借助技术突破和管理完善才能实现</a:t>
            </a:r>
            <a:endParaRPr lang="en-US" altLang="zh-CN" sz="20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34" name="文本框 746499"/>
          <p:cNvSpPr txBox="1">
            <a:spLocks noChangeArrowheads="1"/>
          </p:cNvSpPr>
          <p:nvPr/>
        </p:nvSpPr>
        <p:spPr bwMode="auto">
          <a:xfrm>
            <a:off x="251520" y="843558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改进型：</a:t>
            </a:r>
          </a:p>
        </p:txBody>
      </p:sp>
      <p:graphicFrame>
        <p:nvGraphicFramePr>
          <p:cNvPr id="35" name="对象 34"/>
          <p:cNvGraphicFramePr>
            <a:graphicFrameLocks noGrp="1"/>
          </p:cNvGraphicFramePr>
          <p:nvPr/>
        </p:nvGraphicFramePr>
        <p:xfrm>
          <a:off x="611560" y="1851670"/>
          <a:ext cx="1152128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57200" imgH="393700" progId="Equation.3">
                  <p:embed/>
                </p:oleObj>
              </mc:Choice>
              <mc:Fallback>
                <p:oleObj r:id="rId2" imgW="457200" imgH="393700" progId="Equation.3">
                  <p:embed/>
                  <p:pic>
                    <p:nvPicPr>
                      <p:cNvPr id="35" name="对象 3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851670"/>
                        <a:ext cx="1152128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左大括号 35"/>
          <p:cNvSpPr/>
          <p:nvPr/>
        </p:nvSpPr>
        <p:spPr>
          <a:xfrm rot="16200000">
            <a:off x="935596" y="2067694"/>
            <a:ext cx="396044" cy="1440160"/>
          </a:xfrm>
          <a:prstGeom prst="leftBrace">
            <a:avLst>
              <a:gd name="adj1" fmla="val 39598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rot="16200000" flipV="1">
            <a:off x="977851" y="3141565"/>
            <a:ext cx="3345584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16520" y="3313073"/>
            <a:ext cx="23392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数学上：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分子增大</a:t>
            </a:r>
            <a:endParaRPr lang="en-US" altLang="zh-CN" sz="20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分母不变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059832" y="1131590"/>
            <a:ext cx="5832648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含义：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在产品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成本不变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的前提下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通过改进设计，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提高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产品功能，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提高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利用资源的成果和效用，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增加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某些用户希望的功能等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达到提高产品价值的目的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 rot="10800000" flipV="1">
            <a:off x="2879812" y="3075807"/>
            <a:ext cx="5940660" cy="45721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4692" name="Picture 4" descr="https://timgsa.baidu.com/timg?image&amp;quality=80&amp;size=b9999_10000&amp;sec=1572081652327&amp;di=36525d670c48a8dba3b884790828cc0e&amp;imgtype=0&amp;src=http%3A%2F%2F5b0988e595225.cdn.sohucs.com%2Fq_70%2Cc_zoom%2Cw_640%2Fimages%2F20180726%2Fd86d2bf1bb4e4ec09fa435bf7253b13d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501" y="3313073"/>
            <a:ext cx="2021256" cy="1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694" name="Picture 6" descr="https://timgsa.baidu.com/timg?image&amp;quality=80&amp;size=b9999_10000&amp;sec=1572081676234&amp;di=6b9f334c5a8caf5696e2d86abebfb600&amp;imgtype=0&amp;src=http%3A%2F%2Fimage08.71.net%2Fimage08%2F33%2F49%2F55%2F84%2F744c582a-22e3-450f-a50e-6c76dcd73790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8" t="26464" r="15852" b="34182"/>
          <a:stretch>
            <a:fillRect/>
          </a:stretch>
        </p:blipFill>
        <p:spPr bwMode="auto">
          <a:xfrm>
            <a:off x="2987824" y="3282191"/>
            <a:ext cx="2306960" cy="143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 21"/>
          <p:cNvSpPr/>
          <p:nvPr/>
        </p:nvSpPr>
        <p:spPr>
          <a:xfrm>
            <a:off x="5404842" y="3385348"/>
            <a:ext cx="8473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战时</a:t>
            </a:r>
            <a:endParaRPr lang="en-US" altLang="zh-CN" sz="20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828518" y="4227934"/>
            <a:ext cx="8473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平时</a:t>
            </a:r>
            <a:endParaRPr lang="en-US" altLang="zh-CN" sz="20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 dirty="0"/>
          </a:p>
        </p:txBody>
      </p:sp>
      <p:sp>
        <p:nvSpPr>
          <p:cNvPr id="34" name="文本框 746499"/>
          <p:cNvSpPr txBox="1">
            <a:spLocks noChangeArrowheads="1"/>
          </p:cNvSpPr>
          <p:nvPr/>
        </p:nvSpPr>
        <p:spPr bwMode="auto">
          <a:xfrm>
            <a:off x="251520" y="843558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节约型：</a:t>
            </a:r>
          </a:p>
        </p:txBody>
      </p:sp>
      <p:graphicFrame>
        <p:nvGraphicFramePr>
          <p:cNvPr id="35" name="对象 34"/>
          <p:cNvGraphicFramePr>
            <a:graphicFrameLocks noGrp="1"/>
          </p:cNvGraphicFramePr>
          <p:nvPr/>
        </p:nvGraphicFramePr>
        <p:xfrm>
          <a:off x="611560" y="1851670"/>
          <a:ext cx="1152128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57200" imgH="393700" progId="Equation.3">
                  <p:embed/>
                </p:oleObj>
              </mc:Choice>
              <mc:Fallback>
                <p:oleObj r:id="rId2" imgW="457200" imgH="393700" progId="Equation.3">
                  <p:embed/>
                  <p:pic>
                    <p:nvPicPr>
                      <p:cNvPr id="35" name="对象 3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851670"/>
                        <a:ext cx="1152128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左大括号 35"/>
          <p:cNvSpPr/>
          <p:nvPr/>
        </p:nvSpPr>
        <p:spPr>
          <a:xfrm rot="16200000">
            <a:off x="935596" y="2067694"/>
            <a:ext cx="396044" cy="1440160"/>
          </a:xfrm>
          <a:prstGeom prst="leftBrace">
            <a:avLst>
              <a:gd name="adj1" fmla="val 39598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rot="16200000" flipV="1">
            <a:off x="977851" y="3141565"/>
            <a:ext cx="3345584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16520" y="3313073"/>
            <a:ext cx="23392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数学上：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分子不变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分母变小</a:t>
            </a:r>
            <a:endParaRPr lang="en-US" altLang="zh-CN" sz="20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059832" y="1330191"/>
            <a:ext cx="583264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含义：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在保持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功能不变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的前提下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通过降低成本，达到提高产品价值的目的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 rot="10800000" flipV="1">
            <a:off x="2879812" y="2859783"/>
            <a:ext cx="5940660" cy="45721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5714" name="Picture 2" descr="https://timgsa.baidu.com/timg?image&amp;quality=80&amp;size=b9999_10000&amp;sec=1572082111248&amp;di=8285f6d1ce785e83cc451c8702eb2fde&amp;imgtype=0&amp;src=http%3A%2F%2Fimgs.focus.cn%2Fupload%2Fcs%2F38699%2Fa_38698490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1" y="3047332"/>
            <a:ext cx="2792726" cy="137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3112226" y="4437107"/>
            <a:ext cx="23756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电影院降温系统</a:t>
            </a:r>
            <a:endParaRPr lang="en-US" altLang="zh-CN" sz="20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6588224" y="3258887"/>
            <a:ext cx="360040" cy="1124034"/>
          </a:xfrm>
          <a:prstGeom prst="leftBrace">
            <a:avLst>
              <a:gd name="adj1" fmla="val 6388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156176" y="3147814"/>
            <a:ext cx="3600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两个方案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64289" y="3164424"/>
            <a:ext cx="172819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人防地道风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64289" y="4036997"/>
            <a:ext cx="172819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机械制冷系统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 dirty="0"/>
          </a:p>
        </p:txBody>
      </p:sp>
      <p:sp>
        <p:nvSpPr>
          <p:cNvPr id="34" name="文本框 746499"/>
          <p:cNvSpPr txBox="1">
            <a:spLocks noChangeArrowheads="1"/>
          </p:cNvSpPr>
          <p:nvPr/>
        </p:nvSpPr>
        <p:spPr bwMode="auto">
          <a:xfrm>
            <a:off x="251520" y="843558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投资型：</a:t>
            </a:r>
          </a:p>
        </p:txBody>
      </p:sp>
      <p:graphicFrame>
        <p:nvGraphicFramePr>
          <p:cNvPr id="35" name="对象 34"/>
          <p:cNvGraphicFramePr>
            <a:graphicFrameLocks noGrp="1"/>
          </p:cNvGraphicFramePr>
          <p:nvPr/>
        </p:nvGraphicFramePr>
        <p:xfrm>
          <a:off x="611560" y="1851670"/>
          <a:ext cx="1152128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57200" imgH="393700" progId="Equation.3">
                  <p:embed/>
                </p:oleObj>
              </mc:Choice>
              <mc:Fallback>
                <p:oleObj r:id="rId2" imgW="457200" imgH="393700" progId="Equation.3">
                  <p:embed/>
                  <p:pic>
                    <p:nvPicPr>
                      <p:cNvPr id="35" name="对象 3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851670"/>
                        <a:ext cx="1152128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左大括号 35"/>
          <p:cNvSpPr/>
          <p:nvPr/>
        </p:nvSpPr>
        <p:spPr>
          <a:xfrm rot="16200000">
            <a:off x="935596" y="2067694"/>
            <a:ext cx="396044" cy="1440160"/>
          </a:xfrm>
          <a:prstGeom prst="leftBrace">
            <a:avLst>
              <a:gd name="adj1" fmla="val 39598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rot="16200000" flipV="1">
            <a:off x="977851" y="3141565"/>
            <a:ext cx="3345584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-55783" y="3359340"/>
            <a:ext cx="26835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数学上：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分子增加（快）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分母增加（慢）</a:t>
            </a:r>
            <a:endParaRPr lang="en-US" altLang="zh-CN" sz="20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059832" y="1059582"/>
            <a:ext cx="5832648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含义：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产品功能有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大幅提高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产品成本有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较少提高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功能提高超过成本提高，从而价值提高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 rot="10800000" flipV="1">
            <a:off x="2879812" y="2715767"/>
            <a:ext cx="5940660" cy="45721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6738" name="Picture 2" descr="https://timgsa.baidu.com/timg?image&amp;quality=80&amp;size=b9999_10000&amp;sec=1572082824820&amp;di=341acaf0e3558abc32ed64ce0d7aec6f&amp;imgtype=0&amp;src=http%3A%2F%2Fimgk.zol.com.cn%2Fdcbbs%2F8497%2Fa8496574_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816" y="2832168"/>
            <a:ext cx="1517200" cy="202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992396" y="3307662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观光功能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5264204" y="2931790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发射功能</a:t>
            </a:r>
          </a:p>
        </p:txBody>
      </p:sp>
      <p:sp>
        <p:nvSpPr>
          <p:cNvPr id="8" name="矩形 7"/>
          <p:cNvSpPr/>
          <p:nvPr/>
        </p:nvSpPr>
        <p:spPr>
          <a:xfrm>
            <a:off x="5237688" y="4005671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展示功能</a:t>
            </a:r>
          </a:p>
        </p:txBody>
      </p:sp>
      <p:sp>
        <p:nvSpPr>
          <p:cNvPr id="9" name="矩形 8"/>
          <p:cNvSpPr/>
          <p:nvPr/>
        </p:nvSpPr>
        <p:spPr>
          <a:xfrm>
            <a:off x="7352436" y="4190337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娱乐功能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89"/>
            <a:ext cx="9138307" cy="583406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2200" b="1" dirty="0">
                <a:solidFill>
                  <a:schemeClr val="bg1"/>
                </a:solidFill>
              </a:rPr>
              <a:t>主要内容</a:t>
            </a:r>
            <a:r>
              <a:rPr lang="zh-CN" altLang="en-US" sz="3200" b="1" dirty="0">
                <a:solidFill>
                  <a:schemeClr val="bg1"/>
                </a:solidFill>
              </a:rPr>
              <a:t>                                                                                      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8186917" y="4169617"/>
            <a:ext cx="878417" cy="669965"/>
            <a:chOff x="8230456" y="5603029"/>
            <a:chExt cx="878417" cy="893287"/>
          </a:xfrm>
        </p:grpSpPr>
        <p:sp>
          <p:nvSpPr>
            <p:cNvPr id="52" name="矩形 51"/>
            <p:cNvSpPr/>
            <p:nvPr/>
          </p:nvSpPr>
          <p:spPr>
            <a:xfrm>
              <a:off x="8849633" y="6237076"/>
              <a:ext cx="259240" cy="2592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8849633" y="5920578"/>
              <a:ext cx="259240" cy="2592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8540044" y="6237076"/>
              <a:ext cx="259240" cy="2592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8849633" y="5603029"/>
              <a:ext cx="259240" cy="2592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8540044" y="5920578"/>
              <a:ext cx="259240" cy="2592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8230456" y="6237076"/>
              <a:ext cx="259240" cy="2592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27584" y="1051544"/>
            <a:ext cx="4984070" cy="430887"/>
            <a:chOff x="1043608" y="1051544"/>
            <a:chExt cx="4984070" cy="430887"/>
          </a:xfrm>
        </p:grpSpPr>
        <p:sp>
          <p:nvSpPr>
            <p:cNvPr id="99" name="矩形 98"/>
            <p:cNvSpPr/>
            <p:nvPr/>
          </p:nvSpPr>
          <p:spPr>
            <a:xfrm>
              <a:off x="1043608" y="1104389"/>
              <a:ext cx="504056" cy="378042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691680" y="1051544"/>
              <a:ext cx="30068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价值工程的概念</a:t>
              </a:r>
              <a:endParaRPr lang="en-US" altLang="zh-CN" sz="22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128" name="直接连接符 127"/>
            <p:cNvCxnSpPr/>
            <p:nvPr/>
          </p:nvCxnSpPr>
          <p:spPr>
            <a:xfrm>
              <a:off x="1707678" y="1460999"/>
              <a:ext cx="4320000" cy="0"/>
            </a:xfrm>
            <a:prstGeom prst="line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827584" y="2062416"/>
            <a:ext cx="6408712" cy="431805"/>
            <a:chOff x="1043608" y="1708617"/>
            <a:chExt cx="6408712" cy="431805"/>
          </a:xfrm>
        </p:grpSpPr>
        <p:sp>
          <p:nvSpPr>
            <p:cNvPr id="100" name="矩形 99"/>
            <p:cNvSpPr/>
            <p:nvPr/>
          </p:nvSpPr>
          <p:spPr>
            <a:xfrm>
              <a:off x="1043608" y="1761462"/>
              <a:ext cx="504056" cy="378042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0" name="直接连接符 109"/>
            <p:cNvCxnSpPr/>
            <p:nvPr/>
          </p:nvCxnSpPr>
          <p:spPr>
            <a:xfrm>
              <a:off x="1707678" y="2140422"/>
              <a:ext cx="5400000" cy="0"/>
            </a:xfrm>
            <a:prstGeom prst="line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1691680" y="1708617"/>
              <a:ext cx="57606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价值工程的特点 </a:t>
              </a:r>
              <a:endParaRPr lang="zh-CN" altLang="en-US" sz="2200" b="1" baseline="-250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27584" y="3074206"/>
            <a:ext cx="6784070" cy="430887"/>
            <a:chOff x="1043608" y="3292991"/>
            <a:chExt cx="6784070" cy="430887"/>
          </a:xfrm>
        </p:grpSpPr>
        <p:sp>
          <p:nvSpPr>
            <p:cNvPr id="29" name="TextBox 28"/>
            <p:cNvSpPr txBox="1"/>
            <p:nvPr/>
          </p:nvSpPr>
          <p:spPr>
            <a:xfrm>
              <a:off x="1691680" y="3292991"/>
              <a:ext cx="38884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2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r>
                <a:rPr lang="zh-CN" altLang="en-US" b="1" dirty="0">
                  <a:solidFill>
                    <a:prstClr val="black"/>
                  </a:solidFill>
                </a:rPr>
                <a:t>价值提升的途径</a:t>
              </a:r>
              <a:endParaRPr lang="en-US" altLang="zh-CN" b="1" dirty="0">
                <a:solidFill>
                  <a:prstClr val="black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43608" y="3345836"/>
              <a:ext cx="504056" cy="378042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1707678" y="3723878"/>
              <a:ext cx="6120000" cy="0"/>
            </a:xfrm>
            <a:prstGeom prst="line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827584" y="4091956"/>
            <a:ext cx="7144070" cy="430887"/>
            <a:chOff x="1043608" y="3941063"/>
            <a:chExt cx="7144070" cy="430887"/>
          </a:xfrm>
        </p:grpSpPr>
        <p:sp>
          <p:nvSpPr>
            <p:cNvPr id="31" name="矩形 30"/>
            <p:cNvSpPr/>
            <p:nvPr/>
          </p:nvSpPr>
          <p:spPr>
            <a:xfrm>
              <a:off x="1043608" y="3993908"/>
              <a:ext cx="504056" cy="378042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707678" y="4350518"/>
              <a:ext cx="6480000" cy="0"/>
            </a:xfrm>
            <a:prstGeom prst="line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691680" y="3941063"/>
              <a:ext cx="38884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2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r>
                <a:rPr lang="zh-CN" altLang="en-US" b="1" dirty="0">
                  <a:solidFill>
                    <a:prstClr val="black"/>
                  </a:solidFill>
                </a:rPr>
                <a:t>总结与课堂习题</a:t>
              </a:r>
              <a:endParaRPr lang="en-US" altLang="zh-CN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t>3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186" y="1000040"/>
            <a:ext cx="1303655" cy="1277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 dirty="0"/>
          </a:p>
        </p:txBody>
      </p:sp>
      <p:sp>
        <p:nvSpPr>
          <p:cNvPr id="34" name="文本框 746499"/>
          <p:cNvSpPr txBox="1">
            <a:spLocks noChangeArrowheads="1"/>
          </p:cNvSpPr>
          <p:nvPr/>
        </p:nvSpPr>
        <p:spPr bwMode="auto">
          <a:xfrm>
            <a:off x="251520" y="843558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牺牲型：</a:t>
            </a:r>
          </a:p>
        </p:txBody>
      </p:sp>
      <p:graphicFrame>
        <p:nvGraphicFramePr>
          <p:cNvPr id="35" name="对象 34"/>
          <p:cNvGraphicFramePr>
            <a:graphicFrameLocks noGrp="1"/>
          </p:cNvGraphicFramePr>
          <p:nvPr/>
        </p:nvGraphicFramePr>
        <p:xfrm>
          <a:off x="611560" y="1851670"/>
          <a:ext cx="1152128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57200" imgH="393700" progId="Equation.3">
                  <p:embed/>
                </p:oleObj>
              </mc:Choice>
              <mc:Fallback>
                <p:oleObj r:id="rId2" imgW="457200" imgH="393700" progId="Equation.3">
                  <p:embed/>
                  <p:pic>
                    <p:nvPicPr>
                      <p:cNvPr id="35" name="对象 3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851670"/>
                        <a:ext cx="1152128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左大括号 35"/>
          <p:cNvSpPr/>
          <p:nvPr/>
        </p:nvSpPr>
        <p:spPr>
          <a:xfrm rot="16200000">
            <a:off x="935596" y="2067694"/>
            <a:ext cx="396044" cy="1440160"/>
          </a:xfrm>
          <a:prstGeom prst="leftBrace">
            <a:avLst>
              <a:gd name="adj1" fmla="val 39598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rot="16200000" flipV="1">
            <a:off x="977851" y="3141565"/>
            <a:ext cx="3345584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-55783" y="3359340"/>
            <a:ext cx="26835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数学上：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分子减小（慢）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分母减小（快）</a:t>
            </a:r>
            <a:endParaRPr lang="en-US" altLang="zh-CN" sz="20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059832" y="987574"/>
            <a:ext cx="5832648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含义：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产品功能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略有下降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产品成本有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大幅降低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功能下降慢于成本下降，从而价值提高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 rot="10800000" flipV="1">
            <a:off x="2879812" y="2643759"/>
            <a:ext cx="5940660" cy="45721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932040" y="2787774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通话功能</a:t>
            </a:r>
          </a:p>
        </p:txBody>
      </p:sp>
      <p:sp>
        <p:nvSpPr>
          <p:cNvPr id="9" name="矩形 8"/>
          <p:cNvSpPr/>
          <p:nvPr/>
        </p:nvSpPr>
        <p:spPr>
          <a:xfrm>
            <a:off x="5594050" y="3291830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短信功能</a:t>
            </a:r>
          </a:p>
        </p:txBody>
      </p:sp>
      <p:pic>
        <p:nvPicPr>
          <p:cNvPr id="1177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761487"/>
            <a:ext cx="1566470" cy="204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矩形 22"/>
          <p:cNvSpPr/>
          <p:nvPr/>
        </p:nvSpPr>
        <p:spPr>
          <a:xfrm>
            <a:off x="5040052" y="3867894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一键报警</a:t>
            </a:r>
          </a:p>
        </p:txBody>
      </p:sp>
      <p:sp>
        <p:nvSpPr>
          <p:cNvPr id="25" name="矩形 24"/>
          <p:cNvSpPr/>
          <p:nvPr/>
        </p:nvSpPr>
        <p:spPr>
          <a:xfrm>
            <a:off x="5486038" y="4437459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亲情号码</a:t>
            </a:r>
          </a:p>
        </p:txBody>
      </p:sp>
      <p:pic>
        <p:nvPicPr>
          <p:cNvPr id="1177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232" y="2683530"/>
            <a:ext cx="1734078" cy="22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矩形 26"/>
          <p:cNvSpPr/>
          <p:nvPr/>
        </p:nvSpPr>
        <p:spPr>
          <a:xfrm rot="16200000" flipV="1">
            <a:off x="6186410" y="3855203"/>
            <a:ext cx="1857457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22" name="文本框 746499"/>
          <p:cNvSpPr txBox="1">
            <a:spLocks noChangeArrowheads="1"/>
          </p:cNvSpPr>
          <p:nvPr/>
        </p:nvSpPr>
        <p:spPr bwMode="auto">
          <a:xfrm>
            <a:off x="251520" y="843558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五种途径终结</a:t>
            </a:r>
          </a:p>
        </p:txBody>
      </p:sp>
      <p:graphicFrame>
        <p:nvGraphicFramePr>
          <p:cNvPr id="3" name="对象 2"/>
          <p:cNvGraphicFramePr>
            <a:graphicFrameLocks noGrp="1"/>
          </p:cNvGraphicFramePr>
          <p:nvPr/>
        </p:nvGraphicFramePr>
        <p:xfrm>
          <a:off x="572511" y="1606252"/>
          <a:ext cx="1368152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57200" imgH="393700" progId="Equation.3">
                  <p:embed/>
                </p:oleObj>
              </mc:Choice>
              <mc:Fallback>
                <p:oleObj r:id="rId2" imgW="457200" imgH="393700" progId="Equation.3">
                  <p:embed/>
                  <p:pic>
                    <p:nvPicPr>
                      <p:cNvPr id="3" name="对象 2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511" y="1606252"/>
                        <a:ext cx="1368152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圆角矩形 10"/>
          <p:cNvSpPr/>
          <p:nvPr/>
        </p:nvSpPr>
        <p:spPr>
          <a:xfrm>
            <a:off x="539552" y="2524572"/>
            <a:ext cx="1013144" cy="445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双向型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3616006" y="2524572"/>
            <a:ext cx="1013144" cy="445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改进型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2123728" y="4313262"/>
            <a:ext cx="1013144" cy="445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投资型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6587430" y="2499742"/>
            <a:ext cx="1013144" cy="445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节约型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5217556" y="4358630"/>
            <a:ext cx="1013144" cy="445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牺牲型</a:t>
            </a:r>
          </a:p>
        </p:txBody>
      </p:sp>
      <p:graphicFrame>
        <p:nvGraphicFramePr>
          <p:cNvPr id="2" name="对象 1"/>
          <p:cNvGraphicFramePr>
            <a:graphicFrameLocks noGrp="1"/>
          </p:cNvGraphicFramePr>
          <p:nvPr/>
        </p:nvGraphicFramePr>
        <p:xfrm>
          <a:off x="3466657" y="1606252"/>
          <a:ext cx="13668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57200" imgH="393700" progId="Equation.3">
                  <p:embed/>
                </p:oleObj>
              </mc:Choice>
              <mc:Fallback>
                <p:oleObj r:id="rId4" imgW="457200" imgH="393700" progId="Equation.3">
                  <p:embed/>
                  <p:pic>
                    <p:nvPicPr>
                      <p:cNvPr id="2" name="对象 1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6657" y="1606252"/>
                        <a:ext cx="136683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Grp="1"/>
          </p:cNvGraphicFramePr>
          <p:nvPr/>
        </p:nvGraphicFramePr>
        <p:xfrm>
          <a:off x="6411377" y="1635646"/>
          <a:ext cx="13668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457200" imgH="393700" progId="Equation.3">
                  <p:embed/>
                </p:oleObj>
              </mc:Choice>
              <mc:Fallback>
                <p:oleObj r:id="rId5" imgW="457200" imgH="393700" progId="Equation.3">
                  <p:embed/>
                  <p:pic>
                    <p:nvPicPr>
                      <p:cNvPr id="5" name="对象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377" y="1635646"/>
                        <a:ext cx="136683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Grp="1"/>
          </p:cNvGraphicFramePr>
          <p:nvPr/>
        </p:nvGraphicFramePr>
        <p:xfrm>
          <a:off x="2131343" y="3363838"/>
          <a:ext cx="13668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57200" imgH="393700" progId="Equation.3">
                  <p:embed/>
                </p:oleObj>
              </mc:Choice>
              <mc:Fallback>
                <p:oleObj r:id="rId6" imgW="457200" imgH="393700" progId="Equation.3">
                  <p:embed/>
                  <p:pic>
                    <p:nvPicPr>
                      <p:cNvPr id="9" name="对象 8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1343" y="3363838"/>
                        <a:ext cx="136683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Grp="1"/>
          </p:cNvGraphicFramePr>
          <p:nvPr/>
        </p:nvGraphicFramePr>
        <p:xfrm>
          <a:off x="5025355" y="3363838"/>
          <a:ext cx="13668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457200" imgH="393700" progId="Equation.3">
                  <p:embed/>
                </p:oleObj>
              </mc:Choice>
              <mc:Fallback>
                <p:oleObj r:id="rId7" imgW="457200" imgH="393700" progId="Equation.3">
                  <p:embed/>
                  <p:pic>
                    <p:nvPicPr>
                      <p:cNvPr id="12" name="对象 11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5355" y="3363838"/>
                        <a:ext cx="136683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右箭头 12"/>
          <p:cNvSpPr/>
          <p:nvPr/>
        </p:nvSpPr>
        <p:spPr>
          <a:xfrm rot="16200000">
            <a:off x="1804492" y="1707653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 rot="5400000">
            <a:off x="2136032" y="2139701"/>
            <a:ext cx="432048" cy="144016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 rot="16200000">
            <a:off x="4621748" y="1711845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4837772" y="2211709"/>
            <a:ext cx="432048" cy="144016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7768852" y="1779660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5400000">
            <a:off x="7696844" y="2283717"/>
            <a:ext cx="432048" cy="144016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 rot="16200000">
            <a:off x="3327974" y="3435846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 rot="16200000">
            <a:off x="3563888" y="3435845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 rot="16200000">
            <a:off x="3461846" y="4025230"/>
            <a:ext cx="432048" cy="144016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 rot="5400000">
            <a:off x="6335191" y="3435846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 rot="5400000">
            <a:off x="6228184" y="4025230"/>
            <a:ext cx="432048" cy="144016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 rot="5400000">
            <a:off x="6479207" y="4025230"/>
            <a:ext cx="432048" cy="144016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/>
        </p:nvSpPr>
        <p:spPr>
          <a:xfrm>
            <a:off x="7242274" y="3795886"/>
            <a:ext cx="748580" cy="301352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189414" y="3291830"/>
            <a:ext cx="415033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应用需慎重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3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 dirty="0"/>
          </a:p>
        </p:txBody>
      </p:sp>
      <p:sp>
        <p:nvSpPr>
          <p:cNvPr id="36" name="文本框 746499"/>
          <p:cNvSpPr txBox="1">
            <a:spLocks noChangeArrowheads="1"/>
          </p:cNvSpPr>
          <p:nvPr/>
        </p:nvSpPr>
        <p:spPr bwMode="auto">
          <a:xfrm>
            <a:off x="251520" y="843558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价值工程在建筑业：</a:t>
            </a:r>
          </a:p>
        </p:txBody>
      </p:sp>
      <p:sp>
        <p:nvSpPr>
          <p:cNvPr id="37" name="矩形 36"/>
          <p:cNvSpPr/>
          <p:nvPr/>
        </p:nvSpPr>
        <p:spPr>
          <a:xfrm>
            <a:off x="683568" y="1563638"/>
            <a:ext cx="799782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在产品形成的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各个阶段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，都可以应用价值工程提高产品价值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不同阶段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应用，其经济效果提高幅度却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不大相同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9810" name="Picture 2" descr="https://timgsa.baidu.com/timg?image&amp;quality=80&amp;size=b9999_10000&amp;sec=1572084431280&amp;di=19ecfa9587470a792c24b82c28246ba4&amp;imgtype=0&amp;src=http%3A%2F%2Fs8.rr.itc.cn%2Fr%2FwapChange%2F20166_6_13%2Fa2abn12651532251959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31790"/>
            <a:ext cx="2114600" cy="15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矩形 39"/>
          <p:cNvSpPr/>
          <p:nvPr/>
        </p:nvSpPr>
        <p:spPr>
          <a:xfrm rot="10800000" flipV="1">
            <a:off x="899592" y="2594610"/>
            <a:ext cx="7344816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555776" y="3291830"/>
            <a:ext cx="295232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重点在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Aft>
                <a:spcPts val="600"/>
              </a:spcAft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规划阶段 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 设计阶段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5576" y="447709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建设工程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 rot="16200000" flipV="1">
            <a:off x="4538663" y="3716829"/>
            <a:ext cx="2128618" cy="45719"/>
          </a:xfrm>
          <a:prstGeom prst="rect">
            <a:avLst/>
          </a:prstGeom>
          <a:gradFill flip="none" rotWithShape="1">
            <a:gsLst>
              <a:gs pos="98000">
                <a:schemeClr val="bg1"/>
              </a:gs>
              <a:gs pos="52000">
                <a:schemeClr val="tx2">
                  <a:lumMod val="20000"/>
                  <a:lumOff val="80000"/>
                </a:schemeClr>
              </a:gs>
              <a:gs pos="5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98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734370"/>
            <a:ext cx="1872208" cy="1277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矩形 45"/>
          <p:cNvSpPr/>
          <p:nvPr/>
        </p:nvSpPr>
        <p:spPr>
          <a:xfrm>
            <a:off x="5976156" y="4109138"/>
            <a:ext cx="29523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价值工程的应用还处于较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初级阶段</a:t>
            </a:r>
            <a:endParaRPr lang="en-US" altLang="zh-CN" sz="2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5"/>
          <a:stretch>
            <a:fillRect/>
          </a:stretch>
        </p:blipFill>
        <p:spPr bwMode="auto">
          <a:xfrm>
            <a:off x="1115616" y="1450334"/>
            <a:ext cx="6642171" cy="1477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/>
          <p:nvPr/>
        </p:nvSpPr>
        <p:spPr>
          <a:xfrm>
            <a:off x="6156325" y="0"/>
            <a:ext cx="2987675" cy="2209800"/>
          </a:xfrm>
          <a:prstGeom prst="rect">
            <a:avLst/>
          </a:prstGeom>
          <a:solidFill>
            <a:srgbClr val="7FA6C7">
              <a:lumMod val="60000"/>
              <a:lumOff val="40000"/>
              <a:alpha val="69804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方正粗宋简体"/>
              <a:ea typeface="方正粗宋简体"/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2312988" y="2209800"/>
            <a:ext cx="6831012" cy="1439863"/>
          </a:xfrm>
          <a:prstGeom prst="rect">
            <a:avLst/>
          </a:prstGeom>
          <a:solidFill>
            <a:srgbClr val="0072C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>
              <a:defRPr/>
            </a:pPr>
            <a:r>
              <a:rPr lang="zh-CN" altLang="en-US" sz="2800" kern="0" dirty="0">
                <a:solidFill>
                  <a:sysClr val="window" lastClr="FFFFFF"/>
                </a:solidFill>
                <a:latin typeface="Arial" panose="020B0604020202020204" pitchFamily="34" charset="0"/>
                <a:ea typeface="方正粗宋简体"/>
                <a:cs typeface="Arial" panose="020B0604020202020204" pitchFamily="34" charset="0"/>
              </a:rPr>
              <a:t>        总结与随堂习题</a:t>
            </a:r>
          </a:p>
        </p:txBody>
      </p:sp>
      <p:sp>
        <p:nvSpPr>
          <p:cNvPr id="11" name="文本框 4"/>
          <p:cNvSpPr txBox="1">
            <a:spLocks noChangeArrowheads="1"/>
          </p:cNvSpPr>
          <p:nvPr/>
        </p:nvSpPr>
        <p:spPr bwMode="auto">
          <a:xfrm>
            <a:off x="6156325" y="1128713"/>
            <a:ext cx="3095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1" u="none" strike="noStrike" kern="0" cap="none" spc="0" normalizeH="0" baseline="0" noProof="0" dirty="0">
                <a:ln>
                  <a:noFill/>
                </a:ln>
                <a:solidFill>
                  <a:srgbClr val="014C8D"/>
                </a:solidFill>
                <a:effectLst/>
                <a:uLnTx/>
                <a:uFillTx/>
                <a:latin typeface="Adobe Gothic Std B"/>
                <a:ea typeface="Adobe Gothic Std B"/>
                <a:cs typeface="Adobe Gothic Std B"/>
              </a:rPr>
              <a:t>Part 4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014C8D"/>
              </a:solidFill>
              <a:effectLst/>
              <a:uLnTx/>
              <a:uFillTx/>
              <a:latin typeface="Adobe Gothic Std B"/>
              <a:ea typeface="微软雅黑" panose="020B0503020204020204" pitchFamily="34" charset="-122"/>
            </a:endParaRPr>
          </a:p>
        </p:txBody>
      </p:sp>
      <p:sp>
        <p:nvSpPr>
          <p:cNvPr id="12" name="矩形 4"/>
          <p:cNvSpPr/>
          <p:nvPr/>
        </p:nvSpPr>
        <p:spPr>
          <a:xfrm>
            <a:off x="1588" y="3649663"/>
            <a:ext cx="2312987" cy="1493837"/>
          </a:xfrm>
          <a:prstGeom prst="rect">
            <a:avLst/>
          </a:prstGeom>
          <a:solidFill>
            <a:srgbClr val="4BACC6">
              <a:lumMod val="40000"/>
              <a:lumOff val="60000"/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方正粗宋简体"/>
              <a:ea typeface="方正粗宋简体"/>
            </a:endParaRPr>
          </a:p>
        </p:txBody>
      </p:sp>
      <p:pic>
        <p:nvPicPr>
          <p:cNvPr id="13" name="图片 12" descr="bridge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2314575" cy="1439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4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 dirty="0"/>
          </a:p>
        </p:txBody>
      </p:sp>
      <p:sp>
        <p:nvSpPr>
          <p:cNvPr id="16" name="文本框 746499"/>
          <p:cNvSpPr txBox="1">
            <a:spLocks noChangeArrowheads="1"/>
          </p:cNvSpPr>
          <p:nvPr/>
        </p:nvSpPr>
        <p:spPr bwMode="auto">
          <a:xfrm>
            <a:off x="251520" y="843558"/>
            <a:ext cx="52565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课程总结：</a:t>
            </a:r>
          </a:p>
        </p:txBody>
      </p:sp>
      <p:sp>
        <p:nvSpPr>
          <p:cNvPr id="17" name="矩形 16"/>
          <p:cNvSpPr/>
          <p:nvPr/>
        </p:nvSpPr>
        <p:spPr>
          <a:xfrm>
            <a:off x="568056" y="1347614"/>
            <a:ext cx="3715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介绍价值工程的概念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Grp="1"/>
          </p:cNvGraphicFramePr>
          <p:nvPr/>
        </p:nvGraphicFramePr>
        <p:xfrm>
          <a:off x="1475656" y="2018943"/>
          <a:ext cx="115252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57200" imgH="393700" progId="Equation.3">
                  <p:embed/>
                </p:oleObj>
              </mc:Choice>
              <mc:Fallback>
                <p:oleObj r:id="rId2" imgW="457200" imgH="393700" progId="Equation.3">
                  <p:embed/>
                  <p:pic>
                    <p:nvPicPr>
                      <p:cNvPr id="2" name="对象 1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018943"/>
                        <a:ext cx="1152525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746499"/>
          <p:cNvSpPr txBox="1">
            <a:spLocks noChangeArrowheads="1"/>
          </p:cNvSpPr>
          <p:nvPr/>
        </p:nvSpPr>
        <p:spPr bwMode="auto">
          <a:xfrm>
            <a:off x="3851920" y="2072943"/>
            <a:ext cx="47525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价值工程与其他管理技术的区别</a:t>
            </a:r>
          </a:p>
        </p:txBody>
      </p:sp>
      <p:sp>
        <p:nvSpPr>
          <p:cNvPr id="20" name="矩形 19"/>
          <p:cNvSpPr/>
          <p:nvPr/>
        </p:nvSpPr>
        <p:spPr>
          <a:xfrm>
            <a:off x="568056" y="2739023"/>
            <a:ext cx="3715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讲解了价值工程的六特点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1560" y="3363838"/>
            <a:ext cx="41044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讲解了价值工程的五个提升途径</a:t>
            </a:r>
            <a:endParaRPr lang="en-US" altLang="zh-CN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932040" y="3363838"/>
            <a:ext cx="1013144" cy="445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双向型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6372200" y="3363838"/>
            <a:ext cx="1013144" cy="445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改进型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5580112" y="3745300"/>
            <a:ext cx="1013144" cy="445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投资型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7884368" y="3365723"/>
            <a:ext cx="1013144" cy="445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节约型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7236296" y="3745300"/>
            <a:ext cx="1013144" cy="445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牺牲型</a:t>
            </a:r>
          </a:p>
        </p:txBody>
      </p:sp>
      <p:sp>
        <p:nvSpPr>
          <p:cNvPr id="27" name="文本框 746499"/>
          <p:cNvSpPr txBox="1">
            <a:spLocks noChangeArrowheads="1"/>
          </p:cNvSpPr>
          <p:nvPr/>
        </p:nvSpPr>
        <p:spPr bwMode="auto">
          <a:xfrm>
            <a:off x="788714" y="4414251"/>
            <a:ext cx="5583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价值工程在工程建设中如何应用呢？？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 dirty="0"/>
          </a:p>
        </p:txBody>
      </p:sp>
      <p:sp>
        <p:nvSpPr>
          <p:cNvPr id="10" name="AutoShape 2" descr="http://img2.imgtn.bdimg.com/it/u=3244129372,144567507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文本框 497667"/>
          <p:cNvSpPr txBox="1">
            <a:spLocks noChangeArrowheads="1"/>
          </p:cNvSpPr>
          <p:nvPr/>
        </p:nvSpPr>
        <p:spPr bwMode="auto">
          <a:xfrm>
            <a:off x="155575" y="1203598"/>
            <a:ext cx="864096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[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单选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] 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关于价值工程与其他管理技术的区别，下列表述错误的是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（ 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  ）。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 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	A.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价值工程强调的是产品功能分析和功能改进，投资决策理论强调的是项目的可行性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  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	B.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价值工程与工业工程管理技术均着重于研究产品的作业、工艺、工序、活动等来降低产品的寿命周期成本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   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	C.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价值工程采用以产品功能为中心分析成本的事前成本分析方法，会计采用事后成本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   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	D.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价值工程能大幅度地降低成本，全面质量管理技术降低产品成本有局限性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   </a:t>
            </a:r>
            <a:endParaRPr lang="zh-CN" altLang="en-US" sz="16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_GB231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7884368" y="1203598"/>
            <a:ext cx="57606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36</a:t>
            </a:fld>
            <a:endParaRPr lang="zh-CN" altLang="en-US" dirty="0"/>
          </a:p>
        </p:txBody>
      </p:sp>
      <p:sp>
        <p:nvSpPr>
          <p:cNvPr id="10" name="AutoShape 2" descr="http://img2.imgtn.bdimg.com/it/u=3244129372,144567507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文本框 497667"/>
          <p:cNvSpPr txBox="1">
            <a:spLocks noChangeArrowheads="1"/>
          </p:cNvSpPr>
          <p:nvPr/>
        </p:nvSpPr>
        <p:spPr bwMode="auto">
          <a:xfrm>
            <a:off x="35496" y="846036"/>
            <a:ext cx="9108505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【2010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真题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】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产品的寿命周期成本由产品生产成本和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(   A    )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组成</a:t>
            </a:r>
            <a:b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</a:b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  		A.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使用及维护成本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   </a:t>
            </a:r>
            <a:b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</a:b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  		B.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使用成本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   </a:t>
            </a:r>
            <a:b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</a:b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  		C.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生产前准备成本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   </a:t>
            </a:r>
            <a:b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</a:b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  		D.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资金成本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   </a:t>
            </a:r>
            <a:endParaRPr lang="zh-CN" altLang="en-US" sz="16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_GB231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228184" y="1059582"/>
            <a:ext cx="72008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498693" descr="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491" y="2285140"/>
            <a:ext cx="3807222" cy="260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37</a:t>
            </a:fld>
            <a:endParaRPr lang="zh-CN" altLang="en-US" dirty="0"/>
          </a:p>
        </p:txBody>
      </p:sp>
      <p:sp>
        <p:nvSpPr>
          <p:cNvPr id="10" name="AutoShape 2" descr="http://img2.imgtn.bdimg.com/it/u=3244129372,144567507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文本框 497667"/>
          <p:cNvSpPr txBox="1">
            <a:spLocks noChangeArrowheads="1"/>
          </p:cNvSpPr>
          <p:nvPr/>
        </p:nvSpPr>
        <p:spPr bwMode="auto">
          <a:xfrm>
            <a:off x="35496" y="771550"/>
            <a:ext cx="9108505" cy="140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[2007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真题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]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如下所示产品功能与成本关系图中，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C1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表示生产成本，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C2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表示使用及维护成本，①、②、③、④点对应的功能均能满足用户需求，从价值工程的立场分析，较理想的合是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(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　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C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　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)</a:t>
            </a:r>
            <a:endParaRPr lang="zh-CN" altLang="en-US" sz="2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楷体_GB231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131840" y="1787268"/>
            <a:ext cx="5400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498694"/>
          <p:cNvSpPr txBox="1">
            <a:spLocks noChangeArrowheads="1"/>
          </p:cNvSpPr>
          <p:nvPr/>
        </p:nvSpPr>
        <p:spPr bwMode="auto">
          <a:xfrm>
            <a:off x="6876256" y="2672844"/>
            <a:ext cx="1512168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ea typeface="楷体_GB2312"/>
                <a:cs typeface="楷体_GB2312"/>
              </a:rPr>
              <a:t>A. ①</a:t>
            </a:r>
            <a:r>
              <a:rPr lang="zh-CN" altLang="en-US" dirty="0">
                <a:ea typeface="楷体_GB2312"/>
                <a:cs typeface="楷体_GB2312"/>
              </a:rPr>
              <a:t>　  </a:t>
            </a:r>
            <a:endParaRPr lang="en-US" altLang="zh-CN" dirty="0"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ea typeface="楷体_GB2312"/>
                <a:cs typeface="楷体_GB2312"/>
              </a:rPr>
              <a:t>B. ②    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ea typeface="楷体_GB2312"/>
                <a:cs typeface="楷体_GB2312"/>
              </a:rPr>
              <a:t>C. ③</a:t>
            </a:r>
            <a:r>
              <a:rPr lang="zh-CN" altLang="en-US" dirty="0">
                <a:ea typeface="楷体_GB2312"/>
                <a:cs typeface="楷体_GB2312"/>
              </a:rPr>
              <a:t>　 </a:t>
            </a:r>
            <a:endParaRPr lang="en-US" altLang="zh-CN" dirty="0"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ea typeface="楷体_GB2312"/>
                <a:cs typeface="楷体_GB2312"/>
              </a:rPr>
              <a:t>D. 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2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38</a:t>
            </a:fld>
            <a:endParaRPr lang="zh-CN" altLang="en-US" dirty="0"/>
          </a:p>
        </p:txBody>
      </p:sp>
      <p:sp>
        <p:nvSpPr>
          <p:cNvPr id="10" name="AutoShape 2" descr="http://img2.imgtn.bdimg.com/it/u=3244129372,144567507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文本框 497667"/>
          <p:cNvSpPr txBox="1">
            <a:spLocks noChangeArrowheads="1"/>
          </p:cNvSpPr>
          <p:nvPr/>
        </p:nvSpPr>
        <p:spPr bwMode="auto">
          <a:xfrm>
            <a:off x="-10064" y="771550"/>
            <a:ext cx="9154065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[2004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真题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]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在建设工程中运用价值工程时，提高工程价值的途径有（  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ABDE  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）。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A. 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通过采用新方案，既提高产品功能，又降低成本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B. 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通过设计优化，在成本不变的前提下，提高产品功能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C. 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施工单位通过严格履行合同，提高其社会信誉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D. 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在保证建设工程质量和功能的前提下，通过合理的组织管理措施降低成本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E. 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适量增加成本，大幅度提高项目功能和适用性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.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7884368" y="850676"/>
            <a:ext cx="792088" cy="496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2008114134834969_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" t="7061" r="4527"/>
          <a:stretch>
            <a:fillRect/>
          </a:stretch>
        </p:blipFill>
        <p:spPr bwMode="auto">
          <a:xfrm>
            <a:off x="45215" y="681540"/>
            <a:ext cx="5246865" cy="3402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86618" y="1513537"/>
            <a:ext cx="457787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tx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Thank you</a:t>
            </a:r>
          </a:p>
          <a:p>
            <a:endParaRPr lang="en-US" altLang="zh-CN" sz="3200" dirty="0">
              <a:solidFill>
                <a:schemeClr val="tx2">
                  <a:lumMod val="60000"/>
                  <a:lumOff val="4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sz="3200" dirty="0">
              <a:solidFill>
                <a:schemeClr val="tx2">
                  <a:lumMod val="60000"/>
                  <a:lumOff val="4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39</a:t>
            </a:fld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89"/>
            <a:ext cx="9138307" cy="583406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zh-CN" altLang="en-US" sz="2200" b="1" dirty="0">
                <a:solidFill>
                  <a:schemeClr val="bg1"/>
                </a:solidFill>
              </a:rPr>
              <a:t>教学目标</a:t>
            </a:r>
            <a:r>
              <a:rPr lang="zh-CN" altLang="en-US" sz="3200" b="1" dirty="0">
                <a:solidFill>
                  <a:schemeClr val="bg1"/>
                </a:solidFill>
              </a:rPr>
              <a:t>                                                                                      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文本框 746499"/>
          <p:cNvSpPr txBox="1">
            <a:spLocks noChangeArrowheads="1"/>
          </p:cNvSpPr>
          <p:nvPr/>
        </p:nvSpPr>
        <p:spPr bwMode="auto">
          <a:xfrm>
            <a:off x="250824" y="967391"/>
            <a:ext cx="36010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本次课程学习目标：</a:t>
            </a:r>
          </a:p>
        </p:txBody>
      </p:sp>
      <p:sp>
        <p:nvSpPr>
          <p:cNvPr id="36" name="文本框 32"/>
          <p:cNvSpPr txBox="1"/>
          <p:nvPr/>
        </p:nvSpPr>
        <p:spPr>
          <a:xfrm>
            <a:off x="971600" y="1779662"/>
            <a:ext cx="547260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掌握价值工程的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基本概念，特点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能列出价值工程提升的途径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541459"/>
            <a:ext cx="2830190" cy="24009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/>
          <p:cNvSpPr/>
          <p:nvPr/>
        </p:nvSpPr>
        <p:spPr>
          <a:xfrm>
            <a:off x="6156325" y="0"/>
            <a:ext cx="2987675" cy="2209800"/>
          </a:xfrm>
          <a:prstGeom prst="rect">
            <a:avLst/>
          </a:prstGeom>
          <a:solidFill>
            <a:srgbClr val="7FA6C7">
              <a:lumMod val="60000"/>
              <a:lumOff val="40000"/>
              <a:alpha val="69804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2800" kern="0" dirty="0">
              <a:solidFill>
                <a:sysClr val="window" lastClr="FFFFFF"/>
              </a:solidFill>
              <a:latin typeface="方正粗宋简体"/>
              <a:ea typeface="方正粗宋简体"/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2312988" y="2209800"/>
            <a:ext cx="6831012" cy="1439863"/>
          </a:xfrm>
          <a:prstGeom prst="rect">
            <a:avLst/>
          </a:prstGeom>
          <a:solidFill>
            <a:srgbClr val="0072C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zh-CN" altLang="en-US" sz="2800" kern="0" dirty="0">
                <a:solidFill>
                  <a:sysClr val="window" lastClr="FFFFFF"/>
                </a:solidFill>
                <a:latin typeface="Arial" panose="020B0604020202020204" pitchFamily="34" charset="0"/>
                <a:ea typeface="方正粗宋简体"/>
                <a:cs typeface="Arial" panose="020B0604020202020204" pitchFamily="34" charset="0"/>
              </a:rPr>
              <a:t>          价值工程的概念</a:t>
            </a:r>
          </a:p>
        </p:txBody>
      </p:sp>
      <p:sp>
        <p:nvSpPr>
          <p:cNvPr id="11" name="文本框 4"/>
          <p:cNvSpPr txBox="1">
            <a:spLocks noChangeArrowheads="1"/>
          </p:cNvSpPr>
          <p:nvPr/>
        </p:nvSpPr>
        <p:spPr bwMode="auto">
          <a:xfrm>
            <a:off x="6156325" y="1128713"/>
            <a:ext cx="3095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defRPr>
            </a:lvl9pPr>
          </a:lstStyle>
          <a:p>
            <a:pPr>
              <a:defRPr/>
            </a:pPr>
            <a:r>
              <a:rPr lang="en-US" altLang="zh-CN" sz="4000" b="1" i="1" kern="0">
                <a:solidFill>
                  <a:srgbClr val="014C8D"/>
                </a:solidFill>
                <a:latin typeface="Adobe Gothic Std B"/>
                <a:ea typeface="Adobe Gothic Std B"/>
                <a:cs typeface="Adobe Gothic Std B"/>
              </a:rPr>
              <a:t>Part 1</a:t>
            </a:r>
            <a:endParaRPr lang="zh-CN" altLang="en-US" sz="4000" b="1" kern="0">
              <a:solidFill>
                <a:srgbClr val="014C8D"/>
              </a:solidFill>
              <a:latin typeface="Adobe Gothic Std B"/>
            </a:endParaRPr>
          </a:p>
        </p:txBody>
      </p:sp>
      <p:sp>
        <p:nvSpPr>
          <p:cNvPr id="12" name="矩形 4"/>
          <p:cNvSpPr/>
          <p:nvPr/>
        </p:nvSpPr>
        <p:spPr>
          <a:xfrm>
            <a:off x="1588" y="3649663"/>
            <a:ext cx="2312987" cy="1493837"/>
          </a:xfrm>
          <a:prstGeom prst="rect">
            <a:avLst/>
          </a:prstGeom>
          <a:solidFill>
            <a:srgbClr val="4BACC6">
              <a:lumMod val="40000"/>
              <a:lumOff val="60000"/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2800" kern="0" dirty="0">
              <a:solidFill>
                <a:sysClr val="window" lastClr="FFFFFF"/>
              </a:solidFill>
              <a:latin typeface="方正粗宋简体"/>
              <a:ea typeface="方正粗宋简体"/>
            </a:endParaRPr>
          </a:p>
        </p:txBody>
      </p:sp>
      <p:pic>
        <p:nvPicPr>
          <p:cNvPr id="13" name="图片 12" descr="bridge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209800"/>
            <a:ext cx="2314575" cy="1439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t>5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t>6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1" name="文本框 746499"/>
          <p:cNvSpPr txBox="1">
            <a:spLocks noChangeArrowheads="1"/>
          </p:cNvSpPr>
          <p:nvPr/>
        </p:nvSpPr>
        <p:spPr bwMode="auto">
          <a:xfrm>
            <a:off x="250824" y="967391"/>
            <a:ext cx="49692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价值工程（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Value Engineering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22" name="文本框 32"/>
          <p:cNvSpPr txBox="1"/>
          <p:nvPr/>
        </p:nvSpPr>
        <p:spPr>
          <a:xfrm>
            <a:off x="390504" y="1491630"/>
            <a:ext cx="8352928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价值工程（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），又称价值分析，是一种把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功能与成本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技术与经济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结合起来进行技术经济评价的方法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462737" y="2787774"/>
            <a:ext cx="2133599" cy="2063645"/>
            <a:chOff x="5236062" y="2786956"/>
            <a:chExt cx="2133599" cy="2063645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6062" y="2786956"/>
              <a:ext cx="2133599" cy="2063645"/>
            </a:xfrm>
            <a:prstGeom prst="rect">
              <a:avLst/>
            </a:prstGeom>
          </p:spPr>
        </p:pic>
        <p:sp>
          <p:nvSpPr>
            <p:cNvPr id="26" name="文本框 746499"/>
            <p:cNvSpPr txBox="1">
              <a:spLocks noChangeArrowheads="1"/>
            </p:cNvSpPr>
            <p:nvPr/>
          </p:nvSpPr>
          <p:spPr bwMode="auto">
            <a:xfrm>
              <a:off x="5737440" y="2930700"/>
              <a:ext cx="122413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谁提的？</a:t>
              </a:r>
            </a:p>
          </p:txBody>
        </p:sp>
      </p:grpSp>
      <p:sp>
        <p:nvSpPr>
          <p:cNvPr id="29" name="矩形 28"/>
          <p:cNvSpPr/>
          <p:nvPr/>
        </p:nvSpPr>
        <p:spPr>
          <a:xfrm>
            <a:off x="1043608" y="3630822"/>
            <a:ext cx="396044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听起源故事，形成初步理解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t>7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220" y="811711"/>
            <a:ext cx="7079564" cy="4175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2000" kern="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第二次世界大战结束前不久，美国的军事工业发展很快，造成原材料供应紧缺，一些重要的材料很难买到。</a:t>
            </a:r>
            <a:endParaRPr lang="en-US" altLang="zh-CN" sz="2000" kern="1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000" kern="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当时在美国通用电气公司有位名叫</a:t>
            </a:r>
            <a:r>
              <a:rPr lang="zh-CN" altLang="zh-CN" sz="200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麦尔斯</a:t>
            </a:r>
            <a:r>
              <a:rPr lang="zh-CN" altLang="zh-CN" sz="2000" kern="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的工程师，他的任务是为该公司寻找和取得军工生产用材料。</a:t>
            </a:r>
            <a:endParaRPr lang="en-US" altLang="zh-CN" sz="2000" kern="1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000" kern="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麦尔斯研究发现，采购某种材料的目的并不在于该材料的本身，而在于材料的功能。在一定条件下，虽然买不到某一种指定的材料，但可以找到</a:t>
            </a:r>
            <a:r>
              <a:rPr lang="zh-CN" altLang="zh-CN" sz="200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具有同样功能的材料来代替</a:t>
            </a:r>
            <a:r>
              <a:rPr lang="zh-CN" altLang="zh-CN" sz="2000" kern="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，仍然可以满足其使用效果。当时轰动一时的所谓“</a:t>
            </a:r>
            <a:r>
              <a:rPr lang="zh-CN" altLang="zh-CN" sz="200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石棉板事件</a:t>
            </a:r>
            <a:r>
              <a:rPr lang="zh-CN" altLang="zh-CN" sz="2000" kern="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”就是一个典型的例子。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49537" y="800921"/>
            <a:ext cx="11112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22225">
                  <a:solidFill>
                    <a:srgbClr val="C0504D"/>
                  </a:solidFill>
                  <a:prstDash val="solid"/>
                </a:ln>
                <a:solidFill>
                  <a:srgbClr val="C0504D">
                    <a:lumMod val="40000"/>
                    <a:lumOff val="60000"/>
                  </a:srgbClr>
                </a:solidFill>
              </a:rPr>
              <a:t>背景</a:t>
            </a:r>
          </a:p>
        </p:txBody>
      </p:sp>
      <p:sp>
        <p:nvSpPr>
          <p:cNvPr id="25" name="矩形 24"/>
          <p:cNvSpPr/>
          <p:nvPr/>
        </p:nvSpPr>
        <p:spPr>
          <a:xfrm>
            <a:off x="7558216" y="1925419"/>
            <a:ext cx="11112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22225">
                  <a:solidFill>
                    <a:srgbClr val="C0504D"/>
                  </a:solidFill>
                  <a:prstDash val="solid"/>
                </a:ln>
                <a:solidFill>
                  <a:srgbClr val="C0504D">
                    <a:lumMod val="40000"/>
                    <a:lumOff val="60000"/>
                  </a:srgbClr>
                </a:solidFill>
              </a:rPr>
              <a:t>人物</a:t>
            </a:r>
          </a:p>
        </p:txBody>
      </p:sp>
      <p:sp>
        <p:nvSpPr>
          <p:cNvPr id="26" name="矩形 25"/>
          <p:cNvSpPr/>
          <p:nvPr/>
        </p:nvSpPr>
        <p:spPr>
          <a:xfrm>
            <a:off x="7558216" y="3363838"/>
            <a:ext cx="11112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22225">
                  <a:solidFill>
                    <a:srgbClr val="C0504D"/>
                  </a:solidFill>
                  <a:prstDash val="solid"/>
                </a:ln>
                <a:solidFill>
                  <a:srgbClr val="C0504D">
                    <a:lumMod val="40000"/>
                    <a:lumOff val="60000"/>
                  </a:srgbClr>
                </a:solidFill>
              </a:rPr>
              <a:t>事件</a:t>
            </a:r>
          </a:p>
        </p:txBody>
      </p:sp>
      <p:sp>
        <p:nvSpPr>
          <p:cNvPr id="13" name="箭头: 下 12"/>
          <p:cNvSpPr/>
          <p:nvPr/>
        </p:nvSpPr>
        <p:spPr>
          <a:xfrm>
            <a:off x="7958662" y="1572497"/>
            <a:ext cx="214357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箭头: 下 27"/>
          <p:cNvSpPr/>
          <p:nvPr/>
        </p:nvSpPr>
        <p:spPr>
          <a:xfrm>
            <a:off x="7958662" y="2805451"/>
            <a:ext cx="214357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9512" y="955228"/>
            <a:ext cx="7079564" cy="3713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kern="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该公司汽车装配厂急需一种耐火材料</a:t>
            </a:r>
            <a:r>
              <a:rPr lang="en-US" altLang="zh-CN" sz="2000" kern="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kern="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石棉板，当时，这种材料价格很高而且奇缺。</a:t>
            </a:r>
            <a:endParaRPr lang="en-US" altLang="zh-CN" sz="2000" kern="1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kern="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麦尔斯想：</a:t>
            </a:r>
            <a:r>
              <a:rPr lang="zh-CN" altLang="en-US" sz="200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只要材料的功能一样，能不能用一种价格较低的材料代替呢</a:t>
            </a:r>
            <a:r>
              <a:rPr lang="en-US" altLang="zh-CN" sz="2000" kern="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lang="zh-CN" altLang="en-US" sz="2000" kern="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他开始考虑为什么要用石棉板</a:t>
            </a:r>
            <a:r>
              <a:rPr lang="en-US" altLang="zh-CN" sz="2000" kern="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lang="zh-CN" altLang="en-US" sz="2000" kern="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其作用是什么</a:t>
            </a:r>
            <a:r>
              <a:rPr lang="en-US" altLang="zh-CN" sz="2000" kern="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lang="zh-CN" altLang="en-US" sz="2000" kern="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经过调查，原来汽车装配中的涂料容易漏洒在地板上，根据美国消防法规定，该类企业作业时地板上必须铺上一层石棉板，以防火灾。麦尔斯弄清这种材料的功能后，找到了一种价格便宜且能满足防火要求的防火纸来代替石棉板。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49537" y="800921"/>
            <a:ext cx="111120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22225">
                  <a:solidFill>
                    <a:srgbClr val="C0504D"/>
                  </a:solidFill>
                  <a:prstDash val="solid"/>
                </a:ln>
                <a:solidFill>
                  <a:srgbClr val="C0504D">
                    <a:lumMod val="40000"/>
                    <a:lumOff val="60000"/>
                  </a:srgbClr>
                </a:solidFill>
              </a:rPr>
              <a:t>问题</a:t>
            </a:r>
            <a:endParaRPr lang="en-US" altLang="zh-CN" sz="3600" b="1" dirty="0">
              <a:ln w="22225">
                <a:solidFill>
                  <a:srgbClr val="C0504D"/>
                </a:solidFill>
                <a:prstDash val="solid"/>
              </a:ln>
              <a:solidFill>
                <a:srgbClr val="C0504D">
                  <a:lumMod val="40000"/>
                  <a:lumOff val="60000"/>
                </a:srgbClr>
              </a:solidFill>
            </a:endParaRPr>
          </a:p>
          <a:p>
            <a:pPr algn="ctr"/>
            <a:r>
              <a:rPr lang="zh-CN" altLang="en-US" sz="3600" b="1" dirty="0">
                <a:ln w="22225">
                  <a:solidFill>
                    <a:srgbClr val="C0504D"/>
                  </a:solidFill>
                  <a:prstDash val="solid"/>
                </a:ln>
                <a:solidFill>
                  <a:srgbClr val="C0504D">
                    <a:lumMod val="40000"/>
                    <a:lumOff val="60000"/>
                  </a:srgbClr>
                </a:solidFill>
              </a:rPr>
              <a:t>提出</a:t>
            </a:r>
          </a:p>
        </p:txBody>
      </p:sp>
      <p:sp>
        <p:nvSpPr>
          <p:cNvPr id="26" name="矩形 25"/>
          <p:cNvSpPr/>
          <p:nvPr/>
        </p:nvSpPr>
        <p:spPr>
          <a:xfrm>
            <a:off x="7558215" y="3363838"/>
            <a:ext cx="111120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22225">
                  <a:solidFill>
                    <a:srgbClr val="C0504D"/>
                  </a:solidFill>
                  <a:prstDash val="solid"/>
                </a:ln>
                <a:solidFill>
                  <a:srgbClr val="C0504D">
                    <a:lumMod val="40000"/>
                    <a:lumOff val="60000"/>
                  </a:srgbClr>
                </a:solidFill>
              </a:rPr>
              <a:t>方法</a:t>
            </a:r>
            <a:endParaRPr lang="en-US" altLang="zh-CN" sz="3600" b="1" dirty="0">
              <a:ln w="22225">
                <a:solidFill>
                  <a:srgbClr val="C0504D"/>
                </a:solidFill>
                <a:prstDash val="solid"/>
              </a:ln>
              <a:solidFill>
                <a:srgbClr val="C0504D">
                  <a:lumMod val="40000"/>
                  <a:lumOff val="60000"/>
                </a:srgbClr>
              </a:solidFill>
            </a:endParaRPr>
          </a:p>
          <a:p>
            <a:pPr algn="ctr"/>
            <a:r>
              <a:rPr lang="zh-CN" altLang="en-US" sz="3600" b="1" dirty="0">
                <a:ln w="22225">
                  <a:solidFill>
                    <a:srgbClr val="C0504D"/>
                  </a:solidFill>
                  <a:prstDash val="solid"/>
                </a:ln>
                <a:solidFill>
                  <a:srgbClr val="C0504D">
                    <a:lumMod val="40000"/>
                    <a:lumOff val="60000"/>
                  </a:srgbClr>
                </a:solidFill>
              </a:rPr>
              <a:t>解决</a:t>
            </a:r>
          </a:p>
        </p:txBody>
      </p:sp>
      <p:sp>
        <p:nvSpPr>
          <p:cNvPr id="13" name="箭头: 下 12"/>
          <p:cNvSpPr/>
          <p:nvPr/>
        </p:nvSpPr>
        <p:spPr>
          <a:xfrm>
            <a:off x="7980374" y="2191825"/>
            <a:ext cx="249528" cy="7422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5950"/>
            <a:ext cx="9144000" cy="6334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089"/>
            <a:ext cx="8642350" cy="583406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Part 1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894008"/>
            <a:ext cx="9138308" cy="249492"/>
          </a:xfrm>
          <a:prstGeom prst="rect">
            <a:avLst/>
          </a:prstGeom>
          <a:gradFill flip="none" rotWithShape="1">
            <a:gsLst>
              <a:gs pos="55000">
                <a:schemeClr val="tx2">
                  <a:alpha val="29000"/>
                </a:schemeClr>
              </a:gs>
              <a:gs pos="100000">
                <a:schemeClr val="bg1">
                  <a:alpha val="69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10064" y="670234"/>
            <a:ext cx="9154065" cy="108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963251" y="4869656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t>9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9512" y="1073305"/>
            <a:ext cx="7079564" cy="3251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kern="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麦尔斯从替代材料的研究中逐渐摸索出一套独特的工作方法，把设计和经济分析结合起来，运用技术和经济价值统一比较的标准衡量问题，并进一步把分析的思想和方法扩展到产品开发，研究，设计，制造和管理等等，逐渐总结出一套系统科学的方法。</a:t>
            </a:r>
            <a:endParaRPr lang="en-US" altLang="zh-CN" sz="2000" kern="1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kern="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1947</a:t>
            </a:r>
            <a:r>
              <a:rPr lang="zh-CN" altLang="en-US" sz="2000" kern="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，麦尔斯以</a:t>
            </a:r>
            <a:r>
              <a:rPr lang="en-US" altLang="zh-CN" sz="2000" kern="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2000" kern="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价值分析程序</a:t>
            </a:r>
            <a:r>
              <a:rPr lang="en-US" altLang="zh-CN" sz="2000" kern="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lang="zh-CN" altLang="en-US" sz="2000" kern="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为题发表了研究成果，</a:t>
            </a:r>
            <a:r>
              <a:rPr lang="zh-CN" altLang="en-US" sz="200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“价值工程”正式产生</a:t>
            </a:r>
            <a:r>
              <a:rPr lang="zh-CN" altLang="en-US" sz="2000" kern="1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740352" y="2118084"/>
            <a:ext cx="111120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22225">
                  <a:solidFill>
                    <a:srgbClr val="C0504D"/>
                  </a:solidFill>
                  <a:prstDash val="solid"/>
                </a:ln>
                <a:solidFill>
                  <a:srgbClr val="C0504D">
                    <a:lumMod val="40000"/>
                    <a:lumOff val="60000"/>
                  </a:srgbClr>
                </a:solidFill>
              </a:rPr>
              <a:t>归纳</a:t>
            </a:r>
            <a:endParaRPr lang="en-US" altLang="zh-CN" sz="3600" b="1" dirty="0">
              <a:ln w="22225">
                <a:solidFill>
                  <a:srgbClr val="C0504D"/>
                </a:solidFill>
                <a:prstDash val="solid"/>
              </a:ln>
              <a:solidFill>
                <a:srgbClr val="C0504D">
                  <a:lumMod val="40000"/>
                  <a:lumOff val="60000"/>
                </a:srgbClr>
              </a:solidFill>
            </a:endParaRPr>
          </a:p>
          <a:p>
            <a:pPr algn="ctr"/>
            <a:r>
              <a:rPr lang="zh-CN" altLang="en-US" sz="3600" b="1" dirty="0">
                <a:ln w="22225">
                  <a:solidFill>
                    <a:srgbClr val="C0504D"/>
                  </a:solidFill>
                  <a:prstDash val="solid"/>
                </a:ln>
                <a:solidFill>
                  <a:srgbClr val="C0504D">
                    <a:lumMod val="40000"/>
                    <a:lumOff val="60000"/>
                  </a:srgbClr>
                </a:solidFill>
              </a:rPr>
              <a:t>总结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1992</Words>
  <Application>Microsoft Office PowerPoint</Application>
  <PresentationFormat>全屏显示(16:9)</PresentationFormat>
  <Paragraphs>323</Paragraphs>
  <Slides>39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Adobe Gothic Std B</vt:lpstr>
      <vt:lpstr>方正粗宋简体</vt:lpstr>
      <vt:lpstr>黑体</vt:lpstr>
      <vt:lpstr>微软雅黑</vt:lpstr>
      <vt:lpstr>Arial</vt:lpstr>
      <vt:lpstr>Calibri</vt:lpstr>
      <vt:lpstr>Cambria Math</vt:lpstr>
      <vt:lpstr>Wingdings</vt:lpstr>
      <vt:lpstr>Office 主题</vt:lpstr>
      <vt:lpstr>Equation.3</vt:lpstr>
      <vt:lpstr>PowerPoint 演示文稿</vt:lpstr>
      <vt:lpstr>课程引入</vt:lpstr>
      <vt:lpstr>主要内容                                                                                      </vt:lpstr>
      <vt:lpstr>教学目标                                                                                      </vt:lpstr>
      <vt:lpstr>PowerPoint 演示文稿</vt:lpstr>
      <vt:lpstr>Part 1</vt:lpstr>
      <vt:lpstr>Part 1</vt:lpstr>
      <vt:lpstr>Part 1</vt:lpstr>
      <vt:lpstr>Part 1</vt:lpstr>
      <vt:lpstr>Part 1</vt:lpstr>
      <vt:lpstr>Part 1</vt:lpstr>
      <vt:lpstr>Part 1</vt:lpstr>
      <vt:lpstr>Part 1</vt:lpstr>
      <vt:lpstr>PowerPoint 演示文稿</vt:lpstr>
      <vt:lpstr>Part 2</vt:lpstr>
      <vt:lpstr>Part 2</vt:lpstr>
      <vt:lpstr>Part 2</vt:lpstr>
      <vt:lpstr>Part 2</vt:lpstr>
      <vt:lpstr>Part 2</vt:lpstr>
      <vt:lpstr>Part 2</vt:lpstr>
      <vt:lpstr>Part 2</vt:lpstr>
      <vt:lpstr>Part 2</vt:lpstr>
      <vt:lpstr>Part 2</vt:lpstr>
      <vt:lpstr>PowerPoint 演示文稿</vt:lpstr>
      <vt:lpstr>Part 3</vt:lpstr>
      <vt:lpstr>Part 3</vt:lpstr>
      <vt:lpstr>Part 3</vt:lpstr>
      <vt:lpstr>Part 3</vt:lpstr>
      <vt:lpstr>Part 3</vt:lpstr>
      <vt:lpstr>Part 3</vt:lpstr>
      <vt:lpstr>Part 3</vt:lpstr>
      <vt:lpstr>Part 3</vt:lpstr>
      <vt:lpstr>PowerPoint 演示文稿</vt:lpstr>
      <vt:lpstr>Part 4</vt:lpstr>
      <vt:lpstr>Part 2</vt:lpstr>
      <vt:lpstr>Part 2</vt:lpstr>
      <vt:lpstr>Part 2</vt:lpstr>
      <vt:lpstr>Part 2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pcdong</dc:creator>
  <cp:lastModifiedBy>zhang liwen</cp:lastModifiedBy>
  <cp:revision>641</cp:revision>
  <dcterms:created xsi:type="dcterms:W3CDTF">2021-11-09T07:47:00Z</dcterms:created>
  <dcterms:modified xsi:type="dcterms:W3CDTF">2023-02-22T07:48:58Z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76F2E9A00BCD4FA78E9A2758A730FE52</vt:lpwstr>
  </property>
  <property fmtid="{D5CDD505-2E9C-101B-9397-08002B2CF9AE}" pid="3" name="KSOProductBuildVer">
    <vt:lpwstr>2052-11.1.0.11045</vt:lpwstr>
  </property>
</Properties>
</file>