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361" r:id="rId5"/>
    <p:sldId id="370" r:id="rId6"/>
    <p:sldId id="2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7" r:id="rId41"/>
    <p:sldId id="396" r:id="rId42"/>
    <p:sldId id="398" r:id="rId43"/>
    <p:sldId id="399" r:id="rId44"/>
    <p:sldId id="400" r:id="rId45"/>
    <p:sldId id="401" r:id="rId46"/>
    <p:sldId id="358" r:id="rId47"/>
    <p:sldId id="402" r:id="rId48"/>
    <p:sldId id="403" r:id="rId49"/>
    <p:sldId id="404" r:id="rId50"/>
    <p:sldId id="329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A8CE1-FC0E-4BF5-8796-F1B29B2DE9FC}" v="14" dt="2023-02-22T07:28:17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14" autoAdjust="0"/>
  </p:normalViewPr>
  <p:slideViewPr>
    <p:cSldViewPr>
      <p:cViewPr varScale="1">
        <p:scale>
          <a:sx n="123" d="100"/>
          <a:sy n="123" d="100"/>
        </p:scale>
        <p:origin x="15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liwen" userId="a7fedb32408c08d6" providerId="LiveId" clId="{596A8CE1-FC0E-4BF5-8796-F1B29B2DE9FC}"/>
    <pc:docChg chg="modSld">
      <pc:chgData name="zhang liwen" userId="a7fedb32408c08d6" providerId="LiveId" clId="{596A8CE1-FC0E-4BF5-8796-F1B29B2DE9FC}" dt="2023-02-22T07:28:18.437" v="41" actId="20577"/>
      <pc:docMkLst>
        <pc:docMk/>
      </pc:docMkLst>
      <pc:sldChg chg="modSp mod">
        <pc:chgData name="zhang liwen" userId="a7fedb32408c08d6" providerId="LiveId" clId="{596A8CE1-FC0E-4BF5-8796-F1B29B2DE9FC}" dt="2023-02-22T07:28:18.437" v="41" actId="20577"/>
        <pc:sldMkLst>
          <pc:docMk/>
          <pc:sldMk cId="1848075128" sldId="256"/>
        </pc:sldMkLst>
        <pc:spChg chg="mod">
          <ac:chgData name="zhang liwen" userId="a7fedb32408c08d6" providerId="LiveId" clId="{596A8CE1-FC0E-4BF5-8796-F1B29B2DE9FC}" dt="2023-02-22T07:28:18.437" v="41" actId="20577"/>
          <ac:spMkLst>
            <pc:docMk/>
            <pc:sldMk cId="1848075128" sldId="256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372BE-6021-4D72-938F-E7E758D31C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E22869-AA03-4761-94DF-BF7746107D07}">
      <dgm:prSet phldrT="[文本]" custT="1"/>
      <dgm:spPr/>
      <dgm:t>
        <a:bodyPr/>
        <a:lstStyle/>
        <a:p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等额支付系列现金流量的终值、现值计算</a:t>
          </a:r>
        </a:p>
      </dgm:t>
    </dgm:pt>
    <dgm:pt modelId="{952B3BEC-389D-45ED-92D1-FE4BBDCC5A02}" type="parTrans" cxnId="{2A3A8A3A-E606-41D3-B95B-932B9C2DE59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4B22E0A-5B54-4217-8E98-5C7D1AA00186}" type="sibTrans" cxnId="{2A3A8A3A-E606-41D3-B95B-932B9C2DE59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0365295-BD10-434B-8491-6C7B1FE35A4D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等额支付系列现金流量</a:t>
          </a:r>
        </a:p>
      </dgm:t>
    </dgm:pt>
    <dgm:pt modelId="{393DB3D2-D63F-4089-96C8-C08231D9B0F6}" type="parTrans" cxnId="{F4D71977-F14B-4550-B3C6-B5322ECDCFEF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259300E-6573-438D-8FCB-61274B8B9EE5}" type="sibTrans" cxnId="{F4D71977-F14B-4550-B3C6-B5322ECDCFEF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28912B7-023F-4686-9F08-8FBF2D0C55A1}">
      <dgm:prSet phldrT="[文本]" custT="1"/>
      <dgm:spPr/>
      <dgm:t>
        <a:bodyPr/>
        <a:lstStyle/>
        <a:p>
          <a:r>
            <a:rPr lang="en-US" altLang="zh-CN" sz="2400" dirty="0">
              <a:latin typeface="微软雅黑" pitchFamily="34" charset="-122"/>
              <a:ea typeface="微软雅黑" pitchFamily="34" charset="-122"/>
            </a:rPr>
            <a:t>2 </a:t>
          </a:r>
          <a:r>
            <a:rPr lang="zh-CN" altLang="en-US" sz="2400" dirty="0">
              <a:latin typeface="微软雅黑" pitchFamily="34" charset="-122"/>
              <a:ea typeface="微软雅黑" pitchFamily="34" charset="-122"/>
            </a:rPr>
            <a:t>名义利率和有效利率的计算</a:t>
          </a:r>
        </a:p>
      </dgm:t>
    </dgm:pt>
    <dgm:pt modelId="{B50381A1-FB7F-44B7-ADD0-50FB0E145513}" type="parTrans" cxnId="{654EBF66-8F95-449F-915C-D7E2FD79DA9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62F5148-8E6A-4DDE-A4A2-E59900495B7E}" type="sibTrans" cxnId="{654EBF66-8F95-449F-915C-D7E2FD79DA9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47176AE-3A40-4324-A056-C5D8859217AF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名义利率的计算 </a:t>
          </a:r>
        </a:p>
      </dgm:t>
    </dgm:pt>
    <dgm:pt modelId="{C89B93EC-F884-46C8-A733-4F19B6C31FB6}" type="parTrans" cxnId="{F5A96562-89B4-46DB-BBFF-C2F28018FD2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5EBC6DB-E81A-4152-B4B4-DEF34D0901F5}" type="sibTrans" cxnId="{F5A96562-89B4-46DB-BBFF-C2F28018FD2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0E7B1ED-E92F-4B13-906D-90C42C072206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终值计算 </a:t>
          </a:r>
        </a:p>
      </dgm:t>
    </dgm:pt>
    <dgm:pt modelId="{99A21C0D-DE8A-4850-AD78-D511B4F8D93D}" type="parTrans" cxnId="{46A0504E-E3FC-4F1D-9912-8E35318373D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B52FF29-2ABB-473A-8B1C-EADD96227D86}" type="sibTrans" cxnId="{46A0504E-E3FC-4F1D-9912-8E35318373D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9C5CA41-D4A2-46CF-A5B5-524497CD7062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现值计算</a:t>
          </a:r>
        </a:p>
      </dgm:t>
    </dgm:pt>
    <dgm:pt modelId="{368F978D-148A-4476-B7C1-AD8C3EF49A29}" type="parTrans" cxnId="{A968B82B-1604-49F8-9AF2-CFF4B7A629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E5F50C3-67A6-4223-9B96-C60575C8CEFF}" type="sibTrans" cxnId="{A968B82B-1604-49F8-9AF2-CFF4B7A629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1FD9522-E08C-4AB0-8A10-25F0605D8A99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等值计算的应用</a:t>
          </a:r>
        </a:p>
      </dgm:t>
    </dgm:pt>
    <dgm:pt modelId="{383AACEC-0233-43B1-8603-EA1F08E6551E}" type="parTrans" cxnId="{B82C1CE5-B0A5-44F7-B9AA-A6EDD05C9DC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83C0BC5-0285-4B83-BAC8-7830FC9898B7}" type="sibTrans" cxnId="{B82C1CE5-B0A5-44F7-B9AA-A6EDD05C9DC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F1AA972-CD08-4B72-8E65-6E0A6E49AA61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有效利率的计算 </a:t>
          </a:r>
        </a:p>
      </dgm:t>
    </dgm:pt>
    <dgm:pt modelId="{6CBB23F4-A432-4D06-91C0-81C29EB32CFD}" type="parTrans" cxnId="{49FCCF4C-A79E-4BCC-A17A-A8A2B1CD6CE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C0337E9-B693-4445-8103-88A3E9C93ED9}" type="sibTrans" cxnId="{49FCCF4C-A79E-4BCC-A17A-A8A2B1CD6CE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1257FA3-52DA-41A4-92B8-78D073AF3C0F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计息周期小于（或等于）资金收付周期时的等值计算</a:t>
          </a:r>
        </a:p>
      </dgm:t>
    </dgm:pt>
    <dgm:pt modelId="{8236B9C4-E77B-4B80-AD59-2F24A3125279}" type="parTrans" cxnId="{17AB5935-12EA-4DEA-9EED-0A5A569C3B6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19E68F9-F9EF-4E02-8475-D57FF98FB479}" type="sibTrans" cxnId="{17AB5935-12EA-4DEA-9EED-0A5A569C3B6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8835801-1CB6-43AC-B8D7-890B1E0BC6B1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例题与回顾</a:t>
          </a:r>
        </a:p>
      </dgm:t>
    </dgm:pt>
    <dgm:pt modelId="{5E9C04CD-3FBB-4C40-9F99-3E4E1A221358}" type="parTrans" cxnId="{64AA5A55-2121-4CCC-A51E-1C4685838BD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78753F2-D601-4719-8FBF-A11F45A9D40B}" type="sibTrans" cxnId="{64AA5A55-2121-4CCC-A51E-1C4685838BD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99CD6A8-BB30-4ACF-9F80-3C8745FCD460}" type="pres">
      <dgm:prSet presAssocID="{B6C372BE-6021-4D72-938F-E7E758D31C65}" presName="linear" presStyleCnt="0">
        <dgm:presLayoutVars>
          <dgm:animLvl val="lvl"/>
          <dgm:resizeHandles val="exact"/>
        </dgm:presLayoutVars>
      </dgm:prSet>
      <dgm:spPr/>
    </dgm:pt>
    <dgm:pt modelId="{49ECFF6A-2229-4D57-84AB-51F3CA0E6409}" type="pres">
      <dgm:prSet presAssocID="{C1E22869-AA03-4761-94DF-BF7746107D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B949CF-DD9F-4AD2-A674-E82F25F85C06}" type="pres">
      <dgm:prSet presAssocID="{C1E22869-AA03-4761-94DF-BF7746107D07}" presName="childText" presStyleLbl="revTx" presStyleIdx="0" presStyleCnt="2">
        <dgm:presLayoutVars>
          <dgm:bulletEnabled val="1"/>
        </dgm:presLayoutVars>
      </dgm:prSet>
      <dgm:spPr/>
    </dgm:pt>
    <dgm:pt modelId="{925C5F25-0FE7-401B-AB83-F3EEEE7139F2}" type="pres">
      <dgm:prSet presAssocID="{D28912B7-023F-4686-9F08-8FBF2D0C55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0FEF9A-116B-4AC6-B917-37E211E8F8AB}" type="pres">
      <dgm:prSet presAssocID="{D28912B7-023F-4686-9F08-8FBF2D0C55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91F400-1D1F-40F6-AF38-F8059A49565A}" type="presOf" srcId="{01257FA3-52DA-41A4-92B8-78D073AF3C0F}" destId="{7C0FEF9A-116B-4AC6-B917-37E211E8F8AB}" srcOrd="0" destOrd="2" presId="urn:microsoft.com/office/officeart/2005/8/layout/vList2"/>
    <dgm:cxn modelId="{DE46FA02-D410-4224-9392-1758012C49FF}" type="presOf" srcId="{78835801-1CB6-43AC-B8D7-890B1E0BC6B1}" destId="{7C0FEF9A-116B-4AC6-B917-37E211E8F8AB}" srcOrd="0" destOrd="3" presId="urn:microsoft.com/office/officeart/2005/8/layout/vList2"/>
    <dgm:cxn modelId="{0A34461B-995B-4DEF-9140-47F23817EE62}" type="presOf" srcId="{70365295-BD10-434B-8491-6C7B1FE35A4D}" destId="{D9B949CF-DD9F-4AD2-A674-E82F25F85C06}" srcOrd="0" destOrd="0" presId="urn:microsoft.com/office/officeart/2005/8/layout/vList2"/>
    <dgm:cxn modelId="{A968B82B-1604-49F8-9AF2-CFF4B7A62953}" srcId="{C1E22869-AA03-4761-94DF-BF7746107D07}" destId="{E9C5CA41-D4A2-46CF-A5B5-524497CD7062}" srcOrd="2" destOrd="0" parTransId="{368F978D-148A-4476-B7C1-AD8C3EF49A29}" sibTransId="{6E5F50C3-67A6-4223-9B96-C60575C8CEFF}"/>
    <dgm:cxn modelId="{17AB5935-12EA-4DEA-9EED-0A5A569C3B6B}" srcId="{D28912B7-023F-4686-9F08-8FBF2D0C55A1}" destId="{01257FA3-52DA-41A4-92B8-78D073AF3C0F}" srcOrd="2" destOrd="0" parTransId="{8236B9C4-E77B-4B80-AD59-2F24A3125279}" sibTransId="{E19E68F9-F9EF-4E02-8475-D57FF98FB479}"/>
    <dgm:cxn modelId="{2A3A8A3A-E606-41D3-B95B-932B9C2DE59A}" srcId="{B6C372BE-6021-4D72-938F-E7E758D31C65}" destId="{C1E22869-AA03-4761-94DF-BF7746107D07}" srcOrd="0" destOrd="0" parTransId="{952B3BEC-389D-45ED-92D1-FE4BBDCC5A02}" sibTransId="{04B22E0A-5B54-4217-8E98-5C7D1AA00186}"/>
    <dgm:cxn modelId="{36115F5B-82D0-43F5-B030-DA7FB698EE94}" type="presOf" srcId="{B6C372BE-6021-4D72-938F-E7E758D31C65}" destId="{C99CD6A8-BB30-4ACF-9F80-3C8745FCD460}" srcOrd="0" destOrd="0" presId="urn:microsoft.com/office/officeart/2005/8/layout/vList2"/>
    <dgm:cxn modelId="{F5A96562-89B4-46DB-BBFF-C2F28018FD2E}" srcId="{D28912B7-023F-4686-9F08-8FBF2D0C55A1}" destId="{647176AE-3A40-4324-A056-C5D8859217AF}" srcOrd="0" destOrd="0" parTransId="{C89B93EC-F884-46C8-A733-4F19B6C31FB6}" sibTransId="{95EBC6DB-E81A-4152-B4B4-DEF34D0901F5}"/>
    <dgm:cxn modelId="{654EBF66-8F95-449F-915C-D7E2FD79DA9C}" srcId="{B6C372BE-6021-4D72-938F-E7E758D31C65}" destId="{D28912B7-023F-4686-9F08-8FBF2D0C55A1}" srcOrd="1" destOrd="0" parTransId="{B50381A1-FB7F-44B7-ADD0-50FB0E145513}" sibTransId="{562F5148-8E6A-4DDE-A4A2-E59900495B7E}"/>
    <dgm:cxn modelId="{49FCCF4C-A79E-4BCC-A17A-A8A2B1CD6CEC}" srcId="{D28912B7-023F-4686-9F08-8FBF2D0C55A1}" destId="{7F1AA972-CD08-4B72-8E65-6E0A6E49AA61}" srcOrd="1" destOrd="0" parTransId="{6CBB23F4-A432-4D06-91C0-81C29EB32CFD}" sibTransId="{1C0337E9-B693-4445-8103-88A3E9C93ED9}"/>
    <dgm:cxn modelId="{46A0504E-E3FC-4F1D-9912-8E35318373D2}" srcId="{C1E22869-AA03-4761-94DF-BF7746107D07}" destId="{D0E7B1ED-E92F-4B13-906D-90C42C072206}" srcOrd="1" destOrd="0" parTransId="{99A21C0D-DE8A-4850-AD78-D511B4F8D93D}" sibTransId="{EB52FF29-2ABB-473A-8B1C-EADD96227D86}"/>
    <dgm:cxn modelId="{64AA5A55-2121-4CCC-A51E-1C4685838BDD}" srcId="{D28912B7-023F-4686-9F08-8FBF2D0C55A1}" destId="{78835801-1CB6-43AC-B8D7-890B1E0BC6B1}" srcOrd="3" destOrd="0" parTransId="{5E9C04CD-3FBB-4C40-9F99-3E4E1A221358}" sibTransId="{678753F2-D601-4719-8FBF-A11F45A9D40B}"/>
    <dgm:cxn modelId="{F4D71977-F14B-4550-B3C6-B5322ECDCFEF}" srcId="{C1E22869-AA03-4761-94DF-BF7746107D07}" destId="{70365295-BD10-434B-8491-6C7B1FE35A4D}" srcOrd="0" destOrd="0" parTransId="{393DB3D2-D63F-4089-96C8-C08231D9B0F6}" sibTransId="{E259300E-6573-438D-8FCB-61274B8B9EE5}"/>
    <dgm:cxn modelId="{D8A14D5A-EFE5-4482-8334-DA3BE951B216}" type="presOf" srcId="{E9C5CA41-D4A2-46CF-A5B5-524497CD7062}" destId="{D9B949CF-DD9F-4AD2-A674-E82F25F85C06}" srcOrd="0" destOrd="2" presId="urn:microsoft.com/office/officeart/2005/8/layout/vList2"/>
    <dgm:cxn modelId="{218A3988-A44C-440C-B1DD-A320B566F4FD}" type="presOf" srcId="{D28912B7-023F-4686-9F08-8FBF2D0C55A1}" destId="{925C5F25-0FE7-401B-AB83-F3EEEE7139F2}" srcOrd="0" destOrd="0" presId="urn:microsoft.com/office/officeart/2005/8/layout/vList2"/>
    <dgm:cxn modelId="{23037495-B703-42CD-9FAF-1C656CC654C9}" type="presOf" srcId="{647176AE-3A40-4324-A056-C5D8859217AF}" destId="{7C0FEF9A-116B-4AC6-B917-37E211E8F8AB}" srcOrd="0" destOrd="0" presId="urn:microsoft.com/office/officeart/2005/8/layout/vList2"/>
    <dgm:cxn modelId="{10991BA8-D543-4EDF-AC96-68A0F2731D46}" type="presOf" srcId="{C1E22869-AA03-4761-94DF-BF7746107D07}" destId="{49ECFF6A-2229-4D57-84AB-51F3CA0E6409}" srcOrd="0" destOrd="0" presId="urn:microsoft.com/office/officeart/2005/8/layout/vList2"/>
    <dgm:cxn modelId="{EB6FB3DE-AA22-4CEB-88C2-19C13F394157}" type="presOf" srcId="{7F1AA972-CD08-4B72-8E65-6E0A6E49AA61}" destId="{7C0FEF9A-116B-4AC6-B917-37E211E8F8AB}" srcOrd="0" destOrd="1" presId="urn:microsoft.com/office/officeart/2005/8/layout/vList2"/>
    <dgm:cxn modelId="{18D069E1-F4B6-4149-9888-1C74F0AAF307}" type="presOf" srcId="{C1FD9522-E08C-4AB0-8A10-25F0605D8A99}" destId="{D9B949CF-DD9F-4AD2-A674-E82F25F85C06}" srcOrd="0" destOrd="3" presId="urn:microsoft.com/office/officeart/2005/8/layout/vList2"/>
    <dgm:cxn modelId="{B82C1CE5-B0A5-44F7-B9AA-A6EDD05C9DCA}" srcId="{C1E22869-AA03-4761-94DF-BF7746107D07}" destId="{C1FD9522-E08C-4AB0-8A10-25F0605D8A99}" srcOrd="3" destOrd="0" parTransId="{383AACEC-0233-43B1-8603-EA1F08E6551E}" sibTransId="{083C0BC5-0285-4B83-BAC8-7830FC9898B7}"/>
    <dgm:cxn modelId="{46A7C0EB-EC35-4581-A61C-7A15D21E4581}" type="presOf" srcId="{D0E7B1ED-E92F-4B13-906D-90C42C072206}" destId="{D9B949CF-DD9F-4AD2-A674-E82F25F85C06}" srcOrd="0" destOrd="1" presId="urn:microsoft.com/office/officeart/2005/8/layout/vList2"/>
    <dgm:cxn modelId="{7A29FC7A-9690-4E2B-ADA5-C6568E6AB511}" type="presParOf" srcId="{C99CD6A8-BB30-4ACF-9F80-3C8745FCD460}" destId="{49ECFF6A-2229-4D57-84AB-51F3CA0E6409}" srcOrd="0" destOrd="0" presId="urn:microsoft.com/office/officeart/2005/8/layout/vList2"/>
    <dgm:cxn modelId="{BA4340B1-0D52-4FDE-84D6-252B66F34DA4}" type="presParOf" srcId="{C99CD6A8-BB30-4ACF-9F80-3C8745FCD460}" destId="{D9B949CF-DD9F-4AD2-A674-E82F25F85C06}" srcOrd="1" destOrd="0" presId="urn:microsoft.com/office/officeart/2005/8/layout/vList2"/>
    <dgm:cxn modelId="{2965C389-B2B1-4890-B198-603CA337255F}" type="presParOf" srcId="{C99CD6A8-BB30-4ACF-9F80-3C8745FCD460}" destId="{925C5F25-0FE7-401B-AB83-F3EEEE7139F2}" srcOrd="2" destOrd="0" presId="urn:microsoft.com/office/officeart/2005/8/layout/vList2"/>
    <dgm:cxn modelId="{9C100E03-CFDB-4139-894F-D12EF7690FED}" type="presParOf" srcId="{C99CD6A8-BB30-4ACF-9F80-3C8745FCD460}" destId="{7C0FEF9A-116B-4AC6-B917-37E211E8F8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CFF6A-2229-4D57-84AB-51F3CA0E6409}">
      <dsp:nvSpPr>
        <dsp:cNvPr id="0" name=""/>
        <dsp:cNvSpPr/>
      </dsp:nvSpPr>
      <dsp:spPr>
        <a:xfrm>
          <a:off x="0" y="12925"/>
          <a:ext cx="705678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等额支付系列现金流量的终值、现值计算</a:t>
          </a:r>
        </a:p>
      </dsp:txBody>
      <dsp:txXfrm>
        <a:off x="37467" y="50392"/>
        <a:ext cx="6981850" cy="692586"/>
      </dsp:txXfrm>
    </dsp:sp>
    <dsp:sp modelId="{D9B949CF-DD9F-4AD2-A674-E82F25F85C06}">
      <dsp:nvSpPr>
        <dsp:cNvPr id="0" name=""/>
        <dsp:cNvSpPr/>
      </dsp:nvSpPr>
      <dsp:spPr>
        <a:xfrm>
          <a:off x="0" y="780445"/>
          <a:ext cx="7056784" cy="1739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5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等额支付系列现金流量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终值计算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现值计算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等值计算的应用</a:t>
          </a:r>
        </a:p>
      </dsp:txBody>
      <dsp:txXfrm>
        <a:off x="0" y="780445"/>
        <a:ext cx="7056784" cy="1739834"/>
      </dsp:txXfrm>
    </dsp:sp>
    <dsp:sp modelId="{925C5F25-0FE7-401B-AB83-F3EEEE7139F2}">
      <dsp:nvSpPr>
        <dsp:cNvPr id="0" name=""/>
        <dsp:cNvSpPr/>
      </dsp:nvSpPr>
      <dsp:spPr>
        <a:xfrm>
          <a:off x="0" y="2520280"/>
          <a:ext cx="705678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2 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名义利率和有效利率的计算</a:t>
          </a:r>
        </a:p>
      </dsp:txBody>
      <dsp:txXfrm>
        <a:off x="37467" y="2557747"/>
        <a:ext cx="6981850" cy="692586"/>
      </dsp:txXfrm>
    </dsp:sp>
    <dsp:sp modelId="{7C0FEF9A-116B-4AC6-B917-37E211E8F8AB}">
      <dsp:nvSpPr>
        <dsp:cNvPr id="0" name=""/>
        <dsp:cNvSpPr/>
      </dsp:nvSpPr>
      <dsp:spPr>
        <a:xfrm>
          <a:off x="0" y="3287800"/>
          <a:ext cx="7056784" cy="1739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5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名义利率的计算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有效利率的计算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计息周期小于（或等于）资金收付周期时的等值计算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例题与回顾</a:t>
          </a:r>
        </a:p>
      </dsp:txBody>
      <dsp:txXfrm>
        <a:off x="0" y="3287800"/>
        <a:ext cx="7056784" cy="1739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CFE0-8FE8-499F-865C-594645E47543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E027-319E-446E-A842-3C154A97B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77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EF35A-0080-40E6-9F36-3DAB0F54C79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FF705-B2F6-4168-B471-6E61A85B8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3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FF705-B2F6-4168-B471-6E61A85B879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4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7544" y="637876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工程技术经济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08304" y="638132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土木工程学院</a:t>
            </a:r>
          </a:p>
        </p:txBody>
      </p:sp>
    </p:spTree>
    <p:extLst>
      <p:ext uri="{BB962C8B-B14F-4D97-AF65-F5344CB8AC3E}">
        <p14:creationId xmlns:p14="http://schemas.microsoft.com/office/powerpoint/2010/main" val="119608813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79512" y="1052736"/>
            <a:ext cx="5328592" cy="72008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43596" y="1062982"/>
            <a:ext cx="360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23528" y="6309320"/>
            <a:ext cx="854806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2" y="64418"/>
            <a:ext cx="988318" cy="98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4%B7%E6%AC%BE%E6%9C%AC%E6%81%AF" TargetMode="External"/><Relationship Id="rId2" Type="http://schemas.openxmlformats.org/officeDocument/2006/relationships/hyperlink" Target="https://baike.baidu.com/item/%E8%B4%B7%E6%AC%BE%E6%9C%9F%E9%99%9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aike.sogou.com/lemma/ShowInnerLink.htm?lemmaId=290920&amp;ss_c=ssc.citiao.link" TargetMode="Externa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广州大学 土木工程学院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9" y="1908121"/>
            <a:ext cx="913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工程技术经济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8" y="3081154"/>
            <a:ext cx="913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lang="en-US" altLang="zh-CN" sz="4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 </a:t>
            </a:r>
            <a:r>
              <a:rPr lang="zh-CN" altLang="en-US" sz="4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章 资金时间价值的计算及应用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9964" y="4307928"/>
            <a:ext cx="28527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张力文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广州大学 土木工程学院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/>
              <a:t>124120808@qq.com</a:t>
            </a:r>
            <a:endParaRPr lang="zh-CN" altLang="en-US" dirty="0"/>
          </a:p>
        </p:txBody>
      </p:sp>
      <p:pic>
        <p:nvPicPr>
          <p:cNvPr id="8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482654" y="4509120"/>
            <a:ext cx="2762775" cy="1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763" y="148478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判断题</a:t>
            </a:r>
          </a:p>
        </p:txBody>
      </p:sp>
      <p:pic>
        <p:nvPicPr>
          <p:cNvPr id="7170" name="Picture 2" descr="https://timgsa.baidu.com/timg?image&amp;quality=80&amp;size=b9999_10000&amp;sec=1567876606692&amp;di=bc1f86ba1db7608d4bbbcc289de7d483&amp;imgtype=0&amp;src=http%3A%2F%2Fresources.51camel.com%2FResources%2FUEditor%2Fupload%2F2016-06-20%2F78178518-70d5-4cff-a7ac-9c5318d3e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53626"/>
            <a:ext cx="2713596" cy="11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763688" y="2795736"/>
            <a:ext cx="1080120" cy="45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256490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2500.00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29601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2500.00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63688" y="3484458"/>
            <a:ext cx="1080120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4047455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1500.00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47361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500.00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763688" y="4047455"/>
            <a:ext cx="108012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797249" y="4509120"/>
            <a:ext cx="1190575" cy="505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右箭头 7168"/>
          <p:cNvSpPr/>
          <p:nvPr/>
        </p:nvSpPr>
        <p:spPr>
          <a:xfrm>
            <a:off x="5940152" y="3582337"/>
            <a:ext cx="712498" cy="447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1" name="TextBox 7170"/>
          <p:cNvSpPr txBox="1"/>
          <p:nvPr/>
        </p:nvSpPr>
        <p:spPr>
          <a:xfrm>
            <a:off x="4172719" y="30816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假设利率固定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4338" y="33569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毕业啦！！</a:t>
            </a:r>
            <a:endParaRPr lang="en-US" altLang="zh-CN" dirty="0"/>
          </a:p>
          <a:p>
            <a:pPr algn="ctr"/>
            <a:r>
              <a:rPr lang="zh-CN" altLang="en-US" dirty="0"/>
              <a:t>本息全拿出来</a:t>
            </a:r>
            <a:endParaRPr lang="en-US" altLang="zh-CN" dirty="0"/>
          </a:p>
          <a:p>
            <a:pPr algn="ctr"/>
            <a:r>
              <a:rPr lang="zh-CN" altLang="en-US" dirty="0"/>
              <a:t>做为工作第一笔资金</a:t>
            </a:r>
          </a:p>
        </p:txBody>
      </p:sp>
      <p:sp>
        <p:nvSpPr>
          <p:cNvPr id="7172" name="矩形 7171"/>
          <p:cNvSpPr/>
          <p:nvPr/>
        </p:nvSpPr>
        <p:spPr>
          <a:xfrm>
            <a:off x="4581480" y="5085184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是等额支付系列现金流量？？</a:t>
            </a:r>
          </a:p>
        </p:txBody>
      </p:sp>
      <p:sp>
        <p:nvSpPr>
          <p:cNvPr id="39" name="矩形 38"/>
          <p:cNvSpPr/>
          <p:nvPr/>
        </p:nvSpPr>
        <p:spPr>
          <a:xfrm>
            <a:off x="4375720" y="20608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同学乙</a:t>
            </a:r>
          </a:p>
        </p:txBody>
      </p:sp>
    </p:spTree>
    <p:extLst>
      <p:ext uri="{BB962C8B-B14F-4D97-AF65-F5344CB8AC3E}">
        <p14:creationId xmlns:p14="http://schemas.microsoft.com/office/powerpoint/2010/main" val="250741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763" y="1484784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年金</a:t>
            </a:r>
          </a:p>
        </p:txBody>
      </p:sp>
      <p:sp>
        <p:nvSpPr>
          <p:cNvPr id="18" name="矩形 17"/>
          <p:cNvSpPr/>
          <p:nvPr/>
        </p:nvSpPr>
        <p:spPr>
          <a:xfrm>
            <a:off x="1043608" y="2060848"/>
            <a:ext cx="684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等额支付系列现金流量：</a:t>
            </a:r>
            <a:endParaRPr lang="en-US" altLang="zh-CN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   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各期的现金流量序列是连续的，且数额相等。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541"/>
          <a:stretch/>
        </p:blipFill>
        <p:spPr bwMode="auto">
          <a:xfrm>
            <a:off x="1043608" y="3140968"/>
            <a:ext cx="7056784" cy="222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1043608" y="5589239"/>
            <a:ext cx="4770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 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称为年金，注意（不包括零期）</a:t>
            </a:r>
          </a:p>
        </p:txBody>
      </p:sp>
    </p:spTree>
    <p:extLst>
      <p:ext uri="{BB962C8B-B14F-4D97-AF65-F5344CB8AC3E}">
        <p14:creationId xmlns:p14="http://schemas.microsoft.com/office/powerpoint/2010/main" val="183880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4319289" y="2205459"/>
            <a:ext cx="3168650" cy="863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996633"/>
            </a:solidFill>
            <a:prstDash val="lgDashDotDot"/>
            <a:round/>
            <a:headEnd/>
            <a:tailEnd/>
          </a:ln>
        </p:spPr>
        <p:txBody>
          <a:bodyPr wrap="none" anchor="ctr"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期初支付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4536777" y="4221584"/>
            <a:ext cx="3203575" cy="863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996633"/>
            </a:solidFill>
            <a:prstDash val="lgDashDotDot"/>
            <a:round/>
            <a:headEnd/>
            <a:tailEnd/>
          </a:ln>
        </p:spPr>
        <p:txBody>
          <a:bodyPr wrap="none" anchor="ctr"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6600"/>
                </a:solidFill>
                <a:ea typeface="楷体_GB2312" pitchFamily="49" charset="-122"/>
              </a:rPr>
              <a:t>期末支付</a:t>
            </a:r>
          </a:p>
        </p:txBody>
      </p:sp>
      <p:grpSp>
        <p:nvGrpSpPr>
          <p:cNvPr id="14" name="组合 217091"/>
          <p:cNvGrpSpPr>
            <a:grpSpLocks/>
          </p:cNvGrpSpPr>
          <p:nvPr/>
        </p:nvGrpSpPr>
        <p:grpSpPr bwMode="auto">
          <a:xfrm>
            <a:off x="1223664" y="2997621"/>
            <a:ext cx="2809875" cy="1225550"/>
            <a:chOff x="839" y="1616"/>
            <a:chExt cx="1543" cy="772"/>
          </a:xfrm>
        </p:grpSpPr>
        <p:sp>
          <p:nvSpPr>
            <p:cNvPr id="15" name="流程图: 库存数据 217092"/>
            <p:cNvSpPr>
              <a:spLocks noChangeArrowheads="1"/>
            </p:cNvSpPr>
            <p:nvPr/>
          </p:nvSpPr>
          <p:spPr bwMode="auto">
            <a:xfrm>
              <a:off x="839" y="1616"/>
              <a:ext cx="1543" cy="772"/>
            </a:xfrm>
            <a:prstGeom prst="flowChartOnlineStorage">
              <a:avLst/>
            </a:prstGeom>
            <a:solidFill>
              <a:srgbClr val="99CC00"/>
            </a:soli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16" name="文本框 217093"/>
            <p:cNvSpPr txBox="1">
              <a:spLocks noChangeArrowheads="1"/>
            </p:cNvSpPr>
            <p:nvPr/>
          </p:nvSpPr>
          <p:spPr bwMode="auto">
            <a:xfrm>
              <a:off x="975" y="1842"/>
              <a:ext cx="1089" cy="269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</a:rPr>
                <a:t>等额系列支付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grpSp>
        <p:nvGrpSpPr>
          <p:cNvPr id="8" name="组合 218113"/>
          <p:cNvGrpSpPr>
            <a:grpSpLocks/>
          </p:cNvGrpSpPr>
          <p:nvPr/>
        </p:nvGrpSpPr>
        <p:grpSpPr bwMode="auto">
          <a:xfrm>
            <a:off x="1320800" y="1556467"/>
            <a:ext cx="6804025" cy="4078287"/>
            <a:chOff x="1020" y="686"/>
            <a:chExt cx="3674" cy="2060"/>
          </a:xfrm>
        </p:grpSpPr>
        <p:sp>
          <p:nvSpPr>
            <p:cNvPr id="9" name="直接连接符 218114"/>
            <p:cNvSpPr>
              <a:spLocks noChangeShapeType="1"/>
            </p:cNvSpPr>
            <p:nvPr/>
          </p:nvSpPr>
          <p:spPr bwMode="auto">
            <a:xfrm>
              <a:off x="1519" y="154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218115"/>
            <p:cNvSpPr>
              <a:spLocks noChangeShapeType="1"/>
            </p:cNvSpPr>
            <p:nvPr/>
          </p:nvSpPr>
          <p:spPr bwMode="auto">
            <a:xfrm>
              <a:off x="1814" y="154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直接连接符 218116"/>
            <p:cNvSpPr>
              <a:spLocks noChangeShapeType="1"/>
            </p:cNvSpPr>
            <p:nvPr/>
          </p:nvSpPr>
          <p:spPr bwMode="auto">
            <a:xfrm>
              <a:off x="2132" y="154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接连接符 218117"/>
            <p:cNvSpPr>
              <a:spLocks noChangeShapeType="1"/>
            </p:cNvSpPr>
            <p:nvPr/>
          </p:nvSpPr>
          <p:spPr bwMode="auto">
            <a:xfrm>
              <a:off x="2472" y="154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直接连接符 218118"/>
            <p:cNvSpPr>
              <a:spLocks noChangeShapeType="1"/>
            </p:cNvSpPr>
            <p:nvPr/>
          </p:nvSpPr>
          <p:spPr bwMode="auto">
            <a:xfrm>
              <a:off x="3402" y="1548"/>
              <a:ext cx="1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218119"/>
            <p:cNvSpPr>
              <a:spLocks noChangeShapeType="1"/>
            </p:cNvSpPr>
            <p:nvPr/>
          </p:nvSpPr>
          <p:spPr bwMode="auto">
            <a:xfrm flipV="1">
              <a:off x="3721" y="799"/>
              <a:ext cx="1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连接符 218120"/>
            <p:cNvSpPr>
              <a:spLocks noChangeShapeType="1"/>
            </p:cNvSpPr>
            <p:nvPr/>
          </p:nvSpPr>
          <p:spPr bwMode="auto">
            <a:xfrm>
              <a:off x="1234" y="1545"/>
              <a:ext cx="2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文本框 218121"/>
            <p:cNvSpPr txBox="1">
              <a:spLocks noChangeArrowheads="1"/>
            </p:cNvSpPr>
            <p:nvPr/>
          </p:nvSpPr>
          <p:spPr bwMode="auto">
            <a:xfrm>
              <a:off x="3845" y="686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itchFamily="18" charset="0"/>
                </a:rPr>
                <a:t>F</a:t>
              </a:r>
              <a:endParaRPr lang="en-US" altLang="zh-CN" sz="1600"/>
            </a:p>
          </p:txBody>
        </p:sp>
        <p:sp>
          <p:nvSpPr>
            <p:cNvPr id="22" name="文本框 218122"/>
            <p:cNvSpPr txBox="1">
              <a:spLocks noChangeArrowheads="1"/>
            </p:cNvSpPr>
            <p:nvPr/>
          </p:nvSpPr>
          <p:spPr bwMode="auto">
            <a:xfrm>
              <a:off x="1886" y="2205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itchFamily="18" charset="0"/>
                </a:rPr>
                <a:t>A</a:t>
              </a:r>
              <a:endParaRPr lang="en-US" altLang="zh-CN" sz="1600"/>
            </a:p>
          </p:txBody>
        </p:sp>
        <p:sp>
          <p:nvSpPr>
            <p:cNvPr id="23" name="文本框 218123"/>
            <p:cNvSpPr txBox="1">
              <a:spLocks noChangeArrowheads="1"/>
            </p:cNvSpPr>
            <p:nvPr/>
          </p:nvSpPr>
          <p:spPr bwMode="auto">
            <a:xfrm>
              <a:off x="2159" y="1139"/>
              <a:ext cx="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宋体" pitchFamily="2" charset="-122"/>
                </a:rPr>
                <a:t> i</a:t>
              </a:r>
              <a:endParaRPr lang="en-US" altLang="zh-CN" sz="1600"/>
            </a:p>
          </p:txBody>
        </p:sp>
        <p:sp>
          <p:nvSpPr>
            <p:cNvPr id="24" name="文本框 218124"/>
            <p:cNvSpPr txBox="1">
              <a:spLocks noChangeArrowheads="1"/>
            </p:cNvSpPr>
            <p:nvPr/>
          </p:nvSpPr>
          <p:spPr bwMode="auto">
            <a:xfrm>
              <a:off x="1020" y="1548"/>
              <a:ext cx="36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宋体" pitchFamily="2" charset="-122"/>
                </a:rPr>
                <a:t>   0   1    2     3    4     ……    n-1  n</a:t>
              </a:r>
              <a:endParaRPr lang="en-US" altLang="zh-CN" sz="1600" dirty="0"/>
            </a:p>
          </p:txBody>
        </p:sp>
        <p:sp>
          <p:nvSpPr>
            <p:cNvPr id="25" name="直接连接符 218125"/>
            <p:cNvSpPr>
              <a:spLocks noChangeShapeType="1"/>
            </p:cNvSpPr>
            <p:nvPr/>
          </p:nvSpPr>
          <p:spPr bwMode="auto">
            <a:xfrm>
              <a:off x="1224" y="154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218126"/>
            <p:cNvSpPr txBox="1">
              <a:spLocks noChangeArrowheads="1"/>
            </p:cNvSpPr>
            <p:nvPr/>
          </p:nvSpPr>
          <p:spPr bwMode="auto">
            <a:xfrm>
              <a:off x="1292" y="2546"/>
              <a:ext cx="28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ea typeface="楷体_GB2312" pitchFamily="49" charset="-122"/>
                </a:rPr>
                <a:t>　　　　　期初年金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50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grpSp>
        <p:nvGrpSpPr>
          <p:cNvPr id="27" name="组合 219137"/>
          <p:cNvGrpSpPr>
            <a:grpSpLocks/>
          </p:cNvGrpSpPr>
          <p:nvPr/>
        </p:nvGrpSpPr>
        <p:grpSpPr bwMode="auto">
          <a:xfrm>
            <a:off x="1691953" y="1964929"/>
            <a:ext cx="5400675" cy="3384550"/>
            <a:chOff x="1043" y="686"/>
            <a:chExt cx="3402" cy="2132"/>
          </a:xfrm>
        </p:grpSpPr>
        <p:sp>
          <p:nvSpPr>
            <p:cNvPr id="28" name="直接连接符 219138"/>
            <p:cNvSpPr>
              <a:spLocks noChangeShapeType="1"/>
            </p:cNvSpPr>
            <p:nvPr/>
          </p:nvSpPr>
          <p:spPr bwMode="auto">
            <a:xfrm>
              <a:off x="1491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直接连接符 219139"/>
            <p:cNvSpPr>
              <a:spLocks noChangeShapeType="1"/>
            </p:cNvSpPr>
            <p:nvPr/>
          </p:nvSpPr>
          <p:spPr bwMode="auto">
            <a:xfrm>
              <a:off x="1833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直接连接符 219140"/>
            <p:cNvSpPr>
              <a:spLocks noChangeShapeType="1"/>
            </p:cNvSpPr>
            <p:nvPr/>
          </p:nvSpPr>
          <p:spPr bwMode="auto">
            <a:xfrm>
              <a:off x="2176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直接连接符 219141"/>
            <p:cNvSpPr>
              <a:spLocks noChangeShapeType="1"/>
            </p:cNvSpPr>
            <p:nvPr/>
          </p:nvSpPr>
          <p:spPr bwMode="auto">
            <a:xfrm>
              <a:off x="2518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直接连接符 219142"/>
            <p:cNvSpPr>
              <a:spLocks noChangeShapeType="1"/>
            </p:cNvSpPr>
            <p:nvPr/>
          </p:nvSpPr>
          <p:spPr bwMode="auto">
            <a:xfrm>
              <a:off x="3721" y="1547"/>
              <a:ext cx="1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219143"/>
            <p:cNvSpPr>
              <a:spLocks noChangeShapeType="1"/>
            </p:cNvSpPr>
            <p:nvPr/>
          </p:nvSpPr>
          <p:spPr bwMode="auto">
            <a:xfrm flipV="1">
              <a:off x="3721" y="799"/>
              <a:ext cx="1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219144"/>
            <p:cNvSpPr>
              <a:spLocks noChangeShapeType="1"/>
            </p:cNvSpPr>
            <p:nvPr/>
          </p:nvSpPr>
          <p:spPr bwMode="auto">
            <a:xfrm>
              <a:off x="1234" y="1545"/>
              <a:ext cx="2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文本框 219145"/>
            <p:cNvSpPr txBox="1">
              <a:spLocks noChangeArrowheads="1"/>
            </p:cNvSpPr>
            <p:nvPr/>
          </p:nvSpPr>
          <p:spPr bwMode="auto">
            <a:xfrm>
              <a:off x="3845" y="686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itchFamily="18" charset="0"/>
                </a:rPr>
                <a:t>F</a:t>
              </a:r>
              <a:endParaRPr lang="en-US" altLang="zh-CN" sz="1600"/>
            </a:p>
          </p:txBody>
        </p:sp>
        <p:sp>
          <p:nvSpPr>
            <p:cNvPr id="36" name="文本框 219146"/>
            <p:cNvSpPr txBox="1">
              <a:spLocks noChangeArrowheads="1"/>
            </p:cNvSpPr>
            <p:nvPr/>
          </p:nvSpPr>
          <p:spPr bwMode="auto">
            <a:xfrm>
              <a:off x="1886" y="2205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itchFamily="18" charset="0"/>
                </a:rPr>
                <a:t>A</a:t>
              </a:r>
              <a:endParaRPr lang="en-US" altLang="zh-CN" sz="1600"/>
            </a:p>
          </p:txBody>
        </p:sp>
        <p:sp>
          <p:nvSpPr>
            <p:cNvPr id="37" name="文本框 219147"/>
            <p:cNvSpPr txBox="1">
              <a:spLocks noChangeArrowheads="1"/>
            </p:cNvSpPr>
            <p:nvPr/>
          </p:nvSpPr>
          <p:spPr bwMode="auto">
            <a:xfrm>
              <a:off x="2159" y="1139"/>
              <a:ext cx="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宋体" pitchFamily="2" charset="-122"/>
                </a:rPr>
                <a:t> i</a:t>
              </a:r>
              <a:endParaRPr lang="en-US" altLang="zh-CN" sz="1600"/>
            </a:p>
          </p:txBody>
        </p:sp>
        <p:sp>
          <p:nvSpPr>
            <p:cNvPr id="38" name="文本框 219148"/>
            <p:cNvSpPr txBox="1">
              <a:spLocks noChangeArrowheads="1"/>
            </p:cNvSpPr>
            <p:nvPr/>
          </p:nvSpPr>
          <p:spPr bwMode="auto">
            <a:xfrm>
              <a:off x="1043" y="1547"/>
              <a:ext cx="34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宋体" pitchFamily="2" charset="-122"/>
                </a:rPr>
                <a:t>   0   1    2     3    4     ……   n-1   n</a:t>
              </a:r>
              <a:endParaRPr lang="en-US" altLang="zh-CN" sz="1600" dirty="0"/>
            </a:p>
          </p:txBody>
        </p:sp>
        <p:sp>
          <p:nvSpPr>
            <p:cNvPr id="39" name="文本框 219149"/>
            <p:cNvSpPr txBox="1">
              <a:spLocks noChangeArrowheads="1"/>
            </p:cNvSpPr>
            <p:nvPr/>
          </p:nvSpPr>
          <p:spPr bwMode="auto">
            <a:xfrm>
              <a:off x="2765" y="1516"/>
              <a:ext cx="7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宋体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40" name="文本框 219150"/>
            <p:cNvSpPr txBox="1">
              <a:spLocks noChangeArrowheads="1"/>
            </p:cNvSpPr>
            <p:nvPr/>
          </p:nvSpPr>
          <p:spPr bwMode="auto">
            <a:xfrm>
              <a:off x="1179" y="2568"/>
              <a:ext cx="2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　　　　　</a:t>
              </a:r>
              <a:r>
                <a:rPr lang="zh-CN" altLang="en-US" sz="2000">
                  <a:ea typeface="楷体_GB2312" pitchFamily="49" charset="-122"/>
                </a:rPr>
                <a:t>期末年金</a:t>
              </a:r>
            </a:p>
          </p:txBody>
        </p:sp>
        <p:sp>
          <p:nvSpPr>
            <p:cNvPr id="41" name="直接连接符 219151"/>
            <p:cNvSpPr>
              <a:spLocks noChangeShapeType="1"/>
            </p:cNvSpPr>
            <p:nvPr/>
          </p:nvSpPr>
          <p:spPr bwMode="auto">
            <a:xfrm>
              <a:off x="3356" y="154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64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37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终值计算</a:t>
            </a:r>
          </a:p>
        </p:txBody>
      </p:sp>
      <p:pic>
        <p:nvPicPr>
          <p:cNvPr id="4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899592" y="4148566"/>
            <a:ext cx="2762775" cy="1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timgsa.baidu.com/timg?image&amp;quality=80&amp;size=b9999_10000&amp;sec=1567872947227&amp;di=3b08e660c1ef254f56821c53af1d2d66&amp;imgtype=0&amp;src=http%3A%2F%2Fwww.100ksw.com%2Fuploadimg%2Fstimg%2Fjianzao1%2FYZ78_256_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0419"/>
            <a:ext cx="3714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8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7" name="文本框 212995"/>
          <p:cNvSpPr txBox="1">
            <a:spLocks noChangeArrowheads="1"/>
          </p:cNvSpPr>
          <p:nvPr/>
        </p:nvSpPr>
        <p:spPr bwMode="auto">
          <a:xfrm>
            <a:off x="467544" y="1412776"/>
            <a:ext cx="8316913" cy="375487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终值计算（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已知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，求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F</a:t>
            </a:r>
            <a:r>
              <a:rPr lang="zh-CN" altLang="en-US" dirty="0"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 计算公式：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      式中：                  称为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等额支付系列终值系数或年金终值系数，用符号 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(F/A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n)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表示</a:t>
            </a:r>
            <a:r>
              <a:rPr lang="zh-CN" altLang="en-US" dirty="0">
                <a:ea typeface="楷体_GB2312" pitchFamily="49" charset="-122"/>
              </a:rPr>
              <a:t>。              表达式：</a:t>
            </a:r>
            <a:r>
              <a:rPr lang="en-US" altLang="zh-CN" i="1" dirty="0">
                <a:solidFill>
                  <a:srgbClr val="9900CC"/>
                </a:solidFill>
                <a:ea typeface="楷体_GB2312" pitchFamily="49" charset="-122"/>
              </a:rPr>
              <a:t>F=A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9900CC"/>
                </a:solidFill>
                <a:ea typeface="楷体_GB2312" pitchFamily="49" charset="-122"/>
              </a:rPr>
              <a:t>F/A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i="1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i="1" dirty="0">
                <a:solidFill>
                  <a:srgbClr val="9900CC"/>
                </a:solidFill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28" name="内容占位符 2129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64465"/>
              </p:ext>
            </p:extLst>
          </p:nvPr>
        </p:nvGraphicFramePr>
        <p:xfrm>
          <a:off x="3491803" y="2348880"/>
          <a:ext cx="15843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6800" imgH="431800" progId="Equation.3">
                  <p:embed/>
                </p:oleObj>
              </mc:Choice>
              <mc:Fallback>
                <p:oleObj r:id="rId2" imgW="1066800" imgH="431800" progId="Equation.3">
                  <p:embed/>
                  <p:pic>
                    <p:nvPicPr>
                      <p:cNvPr id="28" name="内容占位符 21299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03" y="2348880"/>
                        <a:ext cx="15843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内容占位符 2129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768165"/>
              </p:ext>
            </p:extLst>
          </p:nvPr>
        </p:nvGraphicFramePr>
        <p:xfrm>
          <a:off x="3491880" y="3212976"/>
          <a:ext cx="9382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2808" imgH="431613" progId="Equation.3">
                  <p:embed/>
                </p:oleObj>
              </mc:Choice>
              <mc:Fallback>
                <p:oleObj r:id="rId4" imgW="672808" imgH="431613" progId="Equation.3">
                  <p:embed/>
                  <p:pic>
                    <p:nvPicPr>
                      <p:cNvPr id="29" name="内容占位符 21299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212976"/>
                        <a:ext cx="9382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 rot="20735674">
            <a:off x="5268331" y="1874069"/>
            <a:ext cx="366318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怎么推导？</a:t>
            </a:r>
          </a:p>
        </p:txBody>
      </p:sp>
    </p:spTree>
    <p:extLst>
      <p:ext uri="{BB962C8B-B14F-4D97-AF65-F5344CB8AC3E}">
        <p14:creationId xmlns:p14="http://schemas.microsoft.com/office/powerpoint/2010/main" val="258197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grpSp>
        <p:nvGrpSpPr>
          <p:cNvPr id="7" name="组合 219137"/>
          <p:cNvGrpSpPr>
            <a:grpSpLocks/>
          </p:cNvGrpSpPr>
          <p:nvPr/>
        </p:nvGrpSpPr>
        <p:grpSpPr bwMode="auto">
          <a:xfrm>
            <a:off x="395536" y="1340768"/>
            <a:ext cx="5059363" cy="1975245"/>
            <a:chOff x="1043" y="686"/>
            <a:chExt cx="3402" cy="1664"/>
          </a:xfrm>
        </p:grpSpPr>
        <p:sp>
          <p:nvSpPr>
            <p:cNvPr id="8" name="直接连接符 219138"/>
            <p:cNvSpPr>
              <a:spLocks noChangeShapeType="1"/>
            </p:cNvSpPr>
            <p:nvPr/>
          </p:nvSpPr>
          <p:spPr bwMode="auto">
            <a:xfrm>
              <a:off x="1491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直接连接符 219139"/>
            <p:cNvSpPr>
              <a:spLocks noChangeShapeType="1"/>
            </p:cNvSpPr>
            <p:nvPr/>
          </p:nvSpPr>
          <p:spPr bwMode="auto">
            <a:xfrm>
              <a:off x="1833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219140"/>
            <p:cNvSpPr>
              <a:spLocks noChangeShapeType="1"/>
            </p:cNvSpPr>
            <p:nvPr/>
          </p:nvSpPr>
          <p:spPr bwMode="auto">
            <a:xfrm>
              <a:off x="2176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直接连接符 219141"/>
            <p:cNvSpPr>
              <a:spLocks noChangeShapeType="1"/>
            </p:cNvSpPr>
            <p:nvPr/>
          </p:nvSpPr>
          <p:spPr bwMode="auto">
            <a:xfrm>
              <a:off x="2518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219142"/>
            <p:cNvSpPr>
              <a:spLocks noChangeShapeType="1"/>
            </p:cNvSpPr>
            <p:nvPr/>
          </p:nvSpPr>
          <p:spPr bwMode="auto">
            <a:xfrm>
              <a:off x="3721" y="1547"/>
              <a:ext cx="1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219143"/>
            <p:cNvSpPr>
              <a:spLocks noChangeShapeType="1"/>
            </p:cNvSpPr>
            <p:nvPr/>
          </p:nvSpPr>
          <p:spPr bwMode="auto">
            <a:xfrm flipV="1">
              <a:off x="3721" y="799"/>
              <a:ext cx="1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219144"/>
            <p:cNvSpPr>
              <a:spLocks noChangeShapeType="1"/>
            </p:cNvSpPr>
            <p:nvPr/>
          </p:nvSpPr>
          <p:spPr bwMode="auto">
            <a:xfrm>
              <a:off x="1234" y="1545"/>
              <a:ext cx="2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文本框 219145"/>
            <p:cNvSpPr txBox="1">
              <a:spLocks noChangeArrowheads="1"/>
            </p:cNvSpPr>
            <p:nvPr/>
          </p:nvSpPr>
          <p:spPr bwMode="auto">
            <a:xfrm>
              <a:off x="3845" y="686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itchFamily="18" charset="0"/>
                </a:rPr>
                <a:t>F</a:t>
              </a:r>
              <a:endParaRPr lang="en-US" altLang="zh-CN" sz="1600"/>
            </a:p>
          </p:txBody>
        </p:sp>
        <p:sp>
          <p:nvSpPr>
            <p:cNvPr id="16" name="文本框 219146"/>
            <p:cNvSpPr txBox="1">
              <a:spLocks noChangeArrowheads="1"/>
            </p:cNvSpPr>
            <p:nvPr/>
          </p:nvSpPr>
          <p:spPr bwMode="auto">
            <a:xfrm>
              <a:off x="1958" y="2059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Times New Roman" pitchFamily="18" charset="0"/>
                </a:rPr>
                <a:t>A</a:t>
              </a:r>
              <a:endParaRPr lang="en-US" altLang="zh-CN" sz="1600" dirty="0"/>
            </a:p>
          </p:txBody>
        </p:sp>
        <p:sp>
          <p:nvSpPr>
            <p:cNvPr id="17" name="文本框 219147"/>
            <p:cNvSpPr txBox="1">
              <a:spLocks noChangeArrowheads="1"/>
            </p:cNvSpPr>
            <p:nvPr/>
          </p:nvSpPr>
          <p:spPr bwMode="auto">
            <a:xfrm>
              <a:off x="2159" y="1139"/>
              <a:ext cx="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宋体" pitchFamily="2" charset="-122"/>
                </a:rPr>
                <a:t> </a:t>
              </a:r>
              <a:r>
                <a:rPr lang="en-US" altLang="zh-CN" sz="1600" dirty="0" err="1">
                  <a:latin typeface="宋体" pitchFamily="2" charset="-122"/>
                </a:rPr>
                <a:t>i</a:t>
              </a:r>
              <a:endParaRPr lang="en-US" altLang="zh-CN" sz="1600" dirty="0"/>
            </a:p>
          </p:txBody>
        </p:sp>
        <p:sp>
          <p:nvSpPr>
            <p:cNvPr id="18" name="文本框 219148"/>
            <p:cNvSpPr txBox="1">
              <a:spLocks noChangeArrowheads="1"/>
            </p:cNvSpPr>
            <p:nvPr/>
          </p:nvSpPr>
          <p:spPr bwMode="auto">
            <a:xfrm>
              <a:off x="1043" y="1547"/>
              <a:ext cx="34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宋体" pitchFamily="2" charset="-122"/>
                </a:rPr>
                <a:t>   0   1    2     3    4     …   n-1   n</a:t>
              </a:r>
              <a:endParaRPr lang="en-US" altLang="zh-CN" sz="1600" dirty="0"/>
            </a:p>
          </p:txBody>
        </p:sp>
        <p:sp>
          <p:nvSpPr>
            <p:cNvPr id="19" name="文本框 219149"/>
            <p:cNvSpPr txBox="1">
              <a:spLocks noChangeArrowheads="1"/>
            </p:cNvSpPr>
            <p:nvPr/>
          </p:nvSpPr>
          <p:spPr bwMode="auto">
            <a:xfrm>
              <a:off x="2765" y="1551"/>
              <a:ext cx="5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 sz="1600" dirty="0"/>
            </a:p>
          </p:txBody>
        </p:sp>
        <p:sp>
          <p:nvSpPr>
            <p:cNvPr id="21" name="直接连接符 219151"/>
            <p:cNvSpPr>
              <a:spLocks noChangeShapeType="1"/>
            </p:cNvSpPr>
            <p:nvPr/>
          </p:nvSpPr>
          <p:spPr bwMode="auto">
            <a:xfrm>
              <a:off x="3356" y="1548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868144" y="186672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先分再合</a:t>
            </a:r>
          </a:p>
        </p:txBody>
      </p:sp>
      <p:grpSp>
        <p:nvGrpSpPr>
          <p:cNvPr id="23" name="组合 219137"/>
          <p:cNvGrpSpPr>
            <a:grpSpLocks/>
          </p:cNvGrpSpPr>
          <p:nvPr/>
        </p:nvGrpSpPr>
        <p:grpSpPr bwMode="auto">
          <a:xfrm>
            <a:off x="319547" y="4128264"/>
            <a:ext cx="2486266" cy="1255091"/>
            <a:chOff x="1234" y="686"/>
            <a:chExt cx="2996" cy="1507"/>
          </a:xfrm>
        </p:grpSpPr>
        <p:sp>
          <p:nvSpPr>
            <p:cNvPr id="24" name="直接连接符 219138"/>
            <p:cNvSpPr>
              <a:spLocks noChangeShapeType="1"/>
            </p:cNvSpPr>
            <p:nvPr/>
          </p:nvSpPr>
          <p:spPr bwMode="auto">
            <a:xfrm>
              <a:off x="1491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直接连接符 219143"/>
            <p:cNvSpPr>
              <a:spLocks noChangeShapeType="1"/>
            </p:cNvSpPr>
            <p:nvPr/>
          </p:nvSpPr>
          <p:spPr bwMode="auto">
            <a:xfrm flipV="1">
              <a:off x="3721" y="799"/>
              <a:ext cx="1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219144"/>
            <p:cNvSpPr>
              <a:spLocks noChangeShapeType="1"/>
            </p:cNvSpPr>
            <p:nvPr/>
          </p:nvSpPr>
          <p:spPr bwMode="auto">
            <a:xfrm>
              <a:off x="1234" y="1545"/>
              <a:ext cx="2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文本框 219145"/>
            <p:cNvSpPr txBox="1">
              <a:spLocks noChangeArrowheads="1"/>
            </p:cNvSpPr>
            <p:nvPr/>
          </p:nvSpPr>
          <p:spPr bwMode="auto">
            <a:xfrm>
              <a:off x="3716" y="686"/>
              <a:ext cx="5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Times New Roman" pitchFamily="18" charset="0"/>
                </a:rPr>
                <a:t>F1</a:t>
              </a:r>
              <a:endParaRPr lang="en-US" altLang="zh-CN" sz="1600" dirty="0"/>
            </a:p>
          </p:txBody>
        </p:sp>
        <p:sp>
          <p:nvSpPr>
            <p:cNvPr id="35" name="文本框 219146"/>
            <p:cNvSpPr txBox="1">
              <a:spLocks noChangeArrowheads="1"/>
            </p:cNvSpPr>
            <p:nvPr/>
          </p:nvSpPr>
          <p:spPr bwMode="auto">
            <a:xfrm>
              <a:off x="1541" y="1902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Times New Roman" pitchFamily="18" charset="0"/>
                </a:rPr>
                <a:t>A</a:t>
              </a:r>
              <a:endParaRPr lang="en-US" altLang="zh-CN" sz="1600" dirty="0"/>
            </a:p>
          </p:txBody>
        </p:sp>
        <p:sp>
          <p:nvSpPr>
            <p:cNvPr id="36" name="文本框 219147"/>
            <p:cNvSpPr txBox="1">
              <a:spLocks noChangeArrowheads="1"/>
            </p:cNvSpPr>
            <p:nvPr/>
          </p:nvSpPr>
          <p:spPr bwMode="auto">
            <a:xfrm>
              <a:off x="2159" y="1139"/>
              <a:ext cx="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宋体" pitchFamily="2" charset="-122"/>
                </a:rPr>
                <a:t> </a:t>
              </a:r>
              <a:r>
                <a:rPr lang="en-US" altLang="zh-CN" sz="1600" dirty="0" err="1">
                  <a:latin typeface="宋体" pitchFamily="2" charset="-122"/>
                </a:rPr>
                <a:t>i</a:t>
              </a:r>
              <a:endParaRPr lang="en-US" altLang="zh-CN" sz="1600" dirty="0"/>
            </a:p>
          </p:txBody>
        </p:sp>
        <p:sp>
          <p:nvSpPr>
            <p:cNvPr id="38" name="文本框 219149"/>
            <p:cNvSpPr txBox="1">
              <a:spLocks noChangeArrowheads="1"/>
            </p:cNvSpPr>
            <p:nvPr/>
          </p:nvSpPr>
          <p:spPr bwMode="auto">
            <a:xfrm>
              <a:off x="2765" y="1551"/>
              <a:ext cx="5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 sz="1600" dirty="0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19546" y="1340768"/>
            <a:ext cx="4972534" cy="197524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219146"/>
          <p:cNvSpPr txBox="1">
            <a:spLocks noChangeArrowheads="1"/>
          </p:cNvSpPr>
          <p:nvPr/>
        </p:nvSpPr>
        <p:spPr bwMode="auto">
          <a:xfrm>
            <a:off x="519837" y="4532192"/>
            <a:ext cx="319497" cy="24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latin typeface="Times New Roman" pitchFamily="18" charset="0"/>
              </a:rPr>
              <a:t>1</a:t>
            </a:r>
            <a:endParaRPr lang="en-US" altLang="zh-CN" sz="1600" dirty="0"/>
          </a:p>
        </p:txBody>
      </p:sp>
      <p:grpSp>
        <p:nvGrpSpPr>
          <p:cNvPr id="50" name="组合 219137"/>
          <p:cNvGrpSpPr>
            <a:grpSpLocks/>
          </p:cNvGrpSpPr>
          <p:nvPr/>
        </p:nvGrpSpPr>
        <p:grpSpPr bwMode="auto">
          <a:xfrm>
            <a:off x="2925217" y="4119519"/>
            <a:ext cx="2486266" cy="1255091"/>
            <a:chOff x="1234" y="686"/>
            <a:chExt cx="2996" cy="1507"/>
          </a:xfrm>
        </p:grpSpPr>
        <p:sp>
          <p:nvSpPr>
            <p:cNvPr id="51" name="直接连接符 219138"/>
            <p:cNvSpPr>
              <a:spLocks noChangeShapeType="1"/>
            </p:cNvSpPr>
            <p:nvPr/>
          </p:nvSpPr>
          <p:spPr bwMode="auto">
            <a:xfrm>
              <a:off x="1830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直接连接符 219143"/>
            <p:cNvSpPr>
              <a:spLocks noChangeShapeType="1"/>
            </p:cNvSpPr>
            <p:nvPr/>
          </p:nvSpPr>
          <p:spPr bwMode="auto">
            <a:xfrm flipV="1">
              <a:off x="3721" y="799"/>
              <a:ext cx="1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直接连接符 219144"/>
            <p:cNvSpPr>
              <a:spLocks noChangeShapeType="1"/>
            </p:cNvSpPr>
            <p:nvPr/>
          </p:nvSpPr>
          <p:spPr bwMode="auto">
            <a:xfrm>
              <a:off x="1234" y="1545"/>
              <a:ext cx="2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文本框 219145"/>
            <p:cNvSpPr txBox="1">
              <a:spLocks noChangeArrowheads="1"/>
            </p:cNvSpPr>
            <p:nvPr/>
          </p:nvSpPr>
          <p:spPr bwMode="auto">
            <a:xfrm>
              <a:off x="3722" y="686"/>
              <a:ext cx="5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Times New Roman" pitchFamily="18" charset="0"/>
                </a:rPr>
                <a:t>F2</a:t>
              </a:r>
              <a:endParaRPr lang="en-US" altLang="zh-CN" sz="1600" dirty="0"/>
            </a:p>
          </p:txBody>
        </p:sp>
        <p:sp>
          <p:nvSpPr>
            <p:cNvPr id="55" name="文本框 219146"/>
            <p:cNvSpPr txBox="1">
              <a:spLocks noChangeArrowheads="1"/>
            </p:cNvSpPr>
            <p:nvPr/>
          </p:nvSpPr>
          <p:spPr bwMode="auto">
            <a:xfrm>
              <a:off x="1541" y="1902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Times New Roman" pitchFamily="18" charset="0"/>
                </a:rPr>
                <a:t>A</a:t>
              </a:r>
              <a:endParaRPr lang="en-US" altLang="zh-CN" sz="1600" dirty="0"/>
            </a:p>
          </p:txBody>
        </p:sp>
        <p:sp>
          <p:nvSpPr>
            <p:cNvPr id="56" name="文本框 219147"/>
            <p:cNvSpPr txBox="1">
              <a:spLocks noChangeArrowheads="1"/>
            </p:cNvSpPr>
            <p:nvPr/>
          </p:nvSpPr>
          <p:spPr bwMode="auto">
            <a:xfrm>
              <a:off x="2159" y="1139"/>
              <a:ext cx="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宋体" pitchFamily="2" charset="-122"/>
                </a:rPr>
                <a:t> </a:t>
              </a:r>
              <a:r>
                <a:rPr lang="en-US" altLang="zh-CN" sz="1600" dirty="0" err="1">
                  <a:latin typeface="宋体" pitchFamily="2" charset="-122"/>
                </a:rPr>
                <a:t>i</a:t>
              </a:r>
              <a:endParaRPr lang="en-US" altLang="zh-CN" sz="1600" dirty="0"/>
            </a:p>
          </p:txBody>
        </p:sp>
        <p:sp>
          <p:nvSpPr>
            <p:cNvPr id="57" name="文本框 219149"/>
            <p:cNvSpPr txBox="1">
              <a:spLocks noChangeArrowheads="1"/>
            </p:cNvSpPr>
            <p:nvPr/>
          </p:nvSpPr>
          <p:spPr bwMode="auto">
            <a:xfrm>
              <a:off x="2765" y="1551"/>
              <a:ext cx="5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 sz="1600" dirty="0"/>
            </a:p>
          </p:txBody>
        </p:sp>
      </p:grpSp>
      <p:sp>
        <p:nvSpPr>
          <p:cNvPr id="58" name="文本框 219146"/>
          <p:cNvSpPr txBox="1">
            <a:spLocks noChangeArrowheads="1"/>
          </p:cNvSpPr>
          <p:nvPr/>
        </p:nvSpPr>
        <p:spPr bwMode="auto">
          <a:xfrm>
            <a:off x="3388407" y="4523447"/>
            <a:ext cx="319497" cy="24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latin typeface="Times New Roman" pitchFamily="18" charset="0"/>
              </a:rPr>
              <a:t>2</a:t>
            </a:r>
            <a:endParaRPr lang="en-US" altLang="zh-CN" sz="1600" dirty="0"/>
          </a:p>
        </p:txBody>
      </p:sp>
      <p:grpSp>
        <p:nvGrpSpPr>
          <p:cNvPr id="59" name="组合 219137"/>
          <p:cNvGrpSpPr>
            <a:grpSpLocks/>
          </p:cNvGrpSpPr>
          <p:nvPr/>
        </p:nvGrpSpPr>
        <p:grpSpPr bwMode="auto">
          <a:xfrm>
            <a:off x="6550230" y="4098532"/>
            <a:ext cx="2486266" cy="1263419"/>
            <a:chOff x="1234" y="686"/>
            <a:chExt cx="2996" cy="1517"/>
          </a:xfrm>
        </p:grpSpPr>
        <p:sp>
          <p:nvSpPr>
            <p:cNvPr id="60" name="直接连接符 219138"/>
            <p:cNvSpPr>
              <a:spLocks noChangeShapeType="1"/>
            </p:cNvSpPr>
            <p:nvPr/>
          </p:nvSpPr>
          <p:spPr bwMode="auto">
            <a:xfrm>
              <a:off x="3719" y="1545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直接连接符 219143"/>
            <p:cNvSpPr>
              <a:spLocks noChangeShapeType="1"/>
            </p:cNvSpPr>
            <p:nvPr/>
          </p:nvSpPr>
          <p:spPr bwMode="auto">
            <a:xfrm flipV="1">
              <a:off x="3721" y="799"/>
              <a:ext cx="1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直接连接符 219144"/>
            <p:cNvSpPr>
              <a:spLocks noChangeShapeType="1"/>
            </p:cNvSpPr>
            <p:nvPr/>
          </p:nvSpPr>
          <p:spPr bwMode="auto">
            <a:xfrm>
              <a:off x="1234" y="1545"/>
              <a:ext cx="24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文本框 219145"/>
            <p:cNvSpPr txBox="1">
              <a:spLocks noChangeArrowheads="1"/>
            </p:cNvSpPr>
            <p:nvPr/>
          </p:nvSpPr>
          <p:spPr bwMode="auto">
            <a:xfrm>
              <a:off x="3722" y="686"/>
              <a:ext cx="5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 err="1">
                  <a:latin typeface="Times New Roman" pitchFamily="18" charset="0"/>
                </a:rPr>
                <a:t>Fn</a:t>
              </a:r>
              <a:endParaRPr lang="en-US" altLang="zh-CN" sz="1600" dirty="0"/>
            </a:p>
          </p:txBody>
        </p:sp>
        <p:sp>
          <p:nvSpPr>
            <p:cNvPr id="64" name="文本框 219146"/>
            <p:cNvSpPr txBox="1">
              <a:spLocks noChangeArrowheads="1"/>
            </p:cNvSpPr>
            <p:nvPr/>
          </p:nvSpPr>
          <p:spPr bwMode="auto">
            <a:xfrm>
              <a:off x="3077" y="1912"/>
              <a:ext cx="3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Times New Roman" pitchFamily="18" charset="0"/>
                </a:rPr>
                <a:t>A</a:t>
              </a:r>
              <a:endParaRPr lang="en-US" altLang="zh-CN" sz="1600" dirty="0"/>
            </a:p>
          </p:txBody>
        </p:sp>
        <p:sp>
          <p:nvSpPr>
            <p:cNvPr id="65" name="文本框 219147"/>
            <p:cNvSpPr txBox="1">
              <a:spLocks noChangeArrowheads="1"/>
            </p:cNvSpPr>
            <p:nvPr/>
          </p:nvSpPr>
          <p:spPr bwMode="auto">
            <a:xfrm>
              <a:off x="2159" y="1139"/>
              <a:ext cx="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latin typeface="宋体" pitchFamily="2" charset="-122"/>
                </a:rPr>
                <a:t> </a:t>
              </a:r>
              <a:r>
                <a:rPr lang="en-US" altLang="zh-CN" sz="1600" dirty="0" err="1">
                  <a:latin typeface="宋体" pitchFamily="2" charset="-122"/>
                </a:rPr>
                <a:t>i</a:t>
              </a:r>
              <a:endParaRPr lang="en-US" altLang="zh-CN" sz="1600" dirty="0"/>
            </a:p>
          </p:txBody>
        </p:sp>
        <p:sp>
          <p:nvSpPr>
            <p:cNvPr id="66" name="文本框 219149"/>
            <p:cNvSpPr txBox="1">
              <a:spLocks noChangeArrowheads="1"/>
            </p:cNvSpPr>
            <p:nvPr/>
          </p:nvSpPr>
          <p:spPr bwMode="auto">
            <a:xfrm>
              <a:off x="2765" y="1551"/>
              <a:ext cx="5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 sz="1600" dirty="0"/>
            </a:p>
          </p:txBody>
        </p:sp>
      </p:grpSp>
      <p:sp>
        <p:nvSpPr>
          <p:cNvPr id="67" name="文本框 219146"/>
          <p:cNvSpPr txBox="1">
            <a:spLocks noChangeArrowheads="1"/>
          </p:cNvSpPr>
          <p:nvPr/>
        </p:nvSpPr>
        <p:spPr bwMode="auto">
          <a:xfrm>
            <a:off x="8580912" y="4718746"/>
            <a:ext cx="319497" cy="24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/>
              <a:t>n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162622" y="3861048"/>
            <a:ext cx="8839859" cy="197524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469379" y="4632646"/>
            <a:ext cx="444665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加号 82"/>
          <p:cNvSpPr/>
          <p:nvPr/>
        </p:nvSpPr>
        <p:spPr>
          <a:xfrm>
            <a:off x="5069747" y="4650235"/>
            <a:ext cx="444665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加号 83"/>
          <p:cNvSpPr/>
          <p:nvPr/>
        </p:nvSpPr>
        <p:spPr>
          <a:xfrm>
            <a:off x="6071551" y="4649775"/>
            <a:ext cx="444665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916324" y="4249442"/>
            <a:ext cx="18263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… 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右箭头 21"/>
          <p:cNvSpPr/>
          <p:nvPr/>
        </p:nvSpPr>
        <p:spPr>
          <a:xfrm rot="2904453">
            <a:off x="5072428" y="3409713"/>
            <a:ext cx="857788" cy="21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8" grpId="0"/>
      <p:bldP spid="67" grpId="0"/>
      <p:bldP spid="82" grpId="0" animBg="1"/>
      <p:bldP spid="6" grpId="0" animBg="1"/>
      <p:bldP spid="83" grpId="0" animBg="1"/>
      <p:bldP spid="84" grpId="0" animBg="1"/>
      <p:bldP spid="85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65763" y="12539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例题：计算题</a:t>
            </a:r>
          </a:p>
        </p:txBody>
      </p:sp>
      <p:sp>
        <p:nvSpPr>
          <p:cNvPr id="69" name="文本框 222215"/>
          <p:cNvSpPr txBox="1">
            <a:spLocks noChangeArrowheads="1"/>
          </p:cNvSpPr>
          <p:nvPr/>
        </p:nvSpPr>
        <p:spPr bwMode="auto">
          <a:xfrm>
            <a:off x="683568" y="1772816"/>
            <a:ext cx="7848600" cy="35226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例题：某人若十年内，每年末存</a:t>
            </a:r>
            <a:r>
              <a:rPr lang="en-US" altLang="zh-CN" dirty="0">
                <a:ea typeface="楷体_GB2312" pitchFamily="49" charset="-122"/>
              </a:rPr>
              <a:t>1000</a:t>
            </a:r>
            <a:r>
              <a:rPr lang="zh-CN" altLang="en-US" dirty="0">
                <a:ea typeface="楷体_GB2312" pitchFamily="49" charset="-122"/>
              </a:rPr>
              <a:t>元，年利率</a:t>
            </a:r>
            <a:r>
              <a:rPr lang="en-US" altLang="zh-CN" dirty="0">
                <a:ea typeface="楷体_GB2312" pitchFamily="49" charset="-122"/>
              </a:rPr>
              <a:t>8%</a:t>
            </a:r>
            <a:r>
              <a:rPr lang="zh-CN" altLang="en-US" dirty="0">
                <a:ea typeface="楷体_GB2312" pitchFamily="49" charset="-122"/>
              </a:rPr>
              <a:t>，问十年末本利和为多少？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已知：</a:t>
            </a:r>
            <a:r>
              <a:rPr lang="en-US" altLang="zh-CN" dirty="0">
                <a:ea typeface="楷体_GB2312" pitchFamily="49" charset="-122"/>
              </a:rPr>
              <a:t>A=1000</a:t>
            </a:r>
            <a:r>
              <a:rPr lang="zh-CN" altLang="en-US" dirty="0">
                <a:ea typeface="楷体_GB2312" pitchFamily="49" charset="-122"/>
              </a:rPr>
              <a:t>元，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=8%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n=10</a:t>
            </a:r>
            <a:r>
              <a:rPr lang="zh-CN" altLang="en-US" dirty="0">
                <a:ea typeface="楷体_GB2312" pitchFamily="49" charset="-122"/>
              </a:rPr>
              <a:t>年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   求：</a:t>
            </a:r>
            <a:r>
              <a:rPr lang="en-US" altLang="zh-CN" dirty="0">
                <a:ea typeface="楷体_GB2312" pitchFamily="49" charset="-122"/>
              </a:rPr>
              <a:t>F=</a:t>
            </a:r>
            <a:r>
              <a:rPr lang="zh-CN" altLang="en-US" dirty="0">
                <a:ea typeface="楷体_GB2312" pitchFamily="49" charset="-122"/>
              </a:rPr>
              <a:t>？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   解：</a:t>
            </a:r>
            <a:endParaRPr lang="zh-CN" altLang="en-US" sz="2000" dirty="0">
              <a:ea typeface="楷体_GB2312" pitchFamily="49" charset="-122"/>
            </a:endParaRPr>
          </a:p>
        </p:txBody>
      </p:sp>
      <p:grpSp>
        <p:nvGrpSpPr>
          <p:cNvPr id="70" name="组合 222216"/>
          <p:cNvGrpSpPr>
            <a:grpSpLocks/>
          </p:cNvGrpSpPr>
          <p:nvPr/>
        </p:nvGrpSpPr>
        <p:grpSpPr bwMode="auto">
          <a:xfrm>
            <a:off x="2125140" y="5450320"/>
            <a:ext cx="5611704" cy="720725"/>
            <a:chOff x="350" y="1982"/>
            <a:chExt cx="3151" cy="385"/>
          </a:xfrm>
        </p:grpSpPr>
        <p:graphicFrame>
          <p:nvGraphicFramePr>
            <p:cNvPr id="71" name="对象 2222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989679"/>
                </p:ext>
              </p:extLst>
            </p:nvPr>
          </p:nvGraphicFramePr>
          <p:xfrm>
            <a:off x="350" y="1982"/>
            <a:ext cx="272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328821" imgH="622030" progId="Equation.3">
                    <p:embed/>
                  </p:oleObj>
                </mc:Choice>
                <mc:Fallback>
                  <p:oleObj r:id="rId2" imgW="4328821" imgH="622030" progId="Equation.3">
                    <p:embed/>
                    <p:pic>
                      <p:nvPicPr>
                        <p:cNvPr id="71" name="对象 2222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1982"/>
                          <a:ext cx="272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文本框 222218"/>
            <p:cNvSpPr txBox="1">
              <a:spLocks noChangeArrowheads="1"/>
            </p:cNvSpPr>
            <p:nvPr/>
          </p:nvSpPr>
          <p:spPr bwMode="auto">
            <a:xfrm>
              <a:off x="3139" y="2069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ea typeface="楷体_GB2312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55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37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现值计算</a:t>
            </a:r>
          </a:p>
        </p:txBody>
      </p:sp>
      <p:pic>
        <p:nvPicPr>
          <p:cNvPr id="4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1043608" y="4148565"/>
            <a:ext cx="2762775" cy="1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7512"/>
          <a:stretch/>
        </p:blipFill>
        <p:spPr bwMode="auto">
          <a:xfrm>
            <a:off x="4932040" y="4234841"/>
            <a:ext cx="3054771" cy="166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5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 容 提 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1735286"/>
              </p:ext>
            </p:extLst>
          </p:nvPr>
        </p:nvGraphicFramePr>
        <p:xfrm>
          <a:off x="899592" y="1196752"/>
          <a:ext cx="705678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2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20167"/>
          <p:cNvSpPr txBox="1">
            <a:spLocks noChangeArrowheads="1"/>
          </p:cNvSpPr>
          <p:nvPr/>
        </p:nvSpPr>
        <p:spPr bwMode="auto">
          <a:xfrm>
            <a:off x="498302" y="1268760"/>
            <a:ext cx="8029575" cy="48069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现值计算（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已知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A 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，求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P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计算公式：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  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式中：                称为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等额支付系列现值系数或年金现值系数</a:t>
            </a:r>
            <a:r>
              <a:rPr lang="zh-CN" altLang="en-US" dirty="0">
                <a:ea typeface="楷体_GB2312" pitchFamily="49" charset="-122"/>
              </a:rPr>
              <a:t>，  用符号</a:t>
            </a:r>
            <a:r>
              <a:rPr lang="en-US" altLang="zh-CN" dirty="0">
                <a:ea typeface="楷体_GB2312" pitchFamily="49" charset="-122"/>
              </a:rPr>
              <a:t>(P/A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n)</a:t>
            </a:r>
            <a:r>
              <a:rPr lang="zh-CN" altLang="en-US" dirty="0">
                <a:ea typeface="楷体_GB2312" pitchFamily="49" charset="-122"/>
              </a:rPr>
              <a:t>表示。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       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表达式：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P=A (P/A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" name="矩形 1"/>
          <p:cNvSpPr/>
          <p:nvPr/>
        </p:nvSpPr>
        <p:spPr>
          <a:xfrm rot="18623376">
            <a:off x="5158911" y="1997232"/>
            <a:ext cx="366318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怎么推导？</a:t>
            </a:r>
          </a:p>
        </p:txBody>
      </p:sp>
      <p:graphicFrame>
        <p:nvGraphicFramePr>
          <p:cNvPr id="9" name="内容占位符 2201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512114"/>
              </p:ext>
            </p:extLst>
          </p:nvPr>
        </p:nvGraphicFramePr>
        <p:xfrm>
          <a:off x="3419872" y="2132856"/>
          <a:ext cx="22685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85900" imgH="685800" progId="Equation.3">
                  <p:embed/>
                </p:oleObj>
              </mc:Choice>
              <mc:Fallback>
                <p:oleObj r:id="rId2" imgW="1485900" imgH="685800" progId="Equation.3">
                  <p:embed/>
                  <p:pic>
                    <p:nvPicPr>
                      <p:cNvPr id="9" name="内容占位符 22016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132856"/>
                        <a:ext cx="226853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内容占位符 2201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00510"/>
              </p:ext>
            </p:extLst>
          </p:nvPr>
        </p:nvGraphicFramePr>
        <p:xfrm>
          <a:off x="2695402" y="3824635"/>
          <a:ext cx="11525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2808" imgH="469696" progId="Equation.3">
                  <p:embed/>
                </p:oleObj>
              </mc:Choice>
              <mc:Fallback>
                <p:oleObj r:id="rId4" imgW="672808" imgH="469696" progId="Equation.3">
                  <p:embed/>
                  <p:pic>
                    <p:nvPicPr>
                      <p:cNvPr id="10" name="内容占位符 22017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402" y="3824635"/>
                        <a:ext cx="11525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1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65763" y="12539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例题：计算题</a:t>
            </a:r>
          </a:p>
        </p:txBody>
      </p:sp>
      <p:sp>
        <p:nvSpPr>
          <p:cNvPr id="8" name="文本框 221192"/>
          <p:cNvSpPr txBox="1">
            <a:spLocks noChangeArrowheads="1"/>
          </p:cNvSpPr>
          <p:nvPr/>
        </p:nvSpPr>
        <p:spPr bwMode="auto">
          <a:xfrm>
            <a:off x="611560" y="1731491"/>
            <a:ext cx="7921625" cy="276383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若某人期望五年内每年末能有</a:t>
            </a:r>
            <a:r>
              <a:rPr lang="en-US" altLang="zh-CN" dirty="0">
                <a:ea typeface="楷体_GB2312" pitchFamily="49" charset="-122"/>
              </a:rPr>
              <a:t>1000</a:t>
            </a:r>
            <a:r>
              <a:rPr lang="zh-CN" altLang="en-US" dirty="0">
                <a:ea typeface="楷体_GB2312" pitchFamily="49" charset="-122"/>
              </a:rPr>
              <a:t>元的投资回报，在利率为</a:t>
            </a:r>
            <a:r>
              <a:rPr lang="en-US" altLang="zh-CN" dirty="0">
                <a:ea typeface="楷体_GB2312" pitchFamily="49" charset="-122"/>
              </a:rPr>
              <a:t>10%</a:t>
            </a:r>
            <a:r>
              <a:rPr lang="zh-CN" altLang="en-US" dirty="0">
                <a:ea typeface="楷体_GB2312" pitchFamily="49" charset="-122"/>
              </a:rPr>
              <a:t>时，问他开始需一次投资多少？  </a:t>
            </a:r>
            <a:endParaRPr lang="en-US" altLang="zh-CN" dirty="0"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</a:t>
            </a:r>
            <a:r>
              <a:rPr lang="zh-CN" altLang="en-US" dirty="0">
                <a:ea typeface="楷体_GB2312" pitchFamily="49" charset="-122"/>
              </a:rPr>
              <a:t>已知：</a:t>
            </a:r>
            <a:r>
              <a:rPr lang="en-US" altLang="zh-CN" dirty="0">
                <a:ea typeface="楷体_GB2312" pitchFamily="49" charset="-122"/>
              </a:rPr>
              <a:t>A=1000</a:t>
            </a:r>
            <a:r>
              <a:rPr lang="zh-CN" altLang="en-US" dirty="0">
                <a:ea typeface="楷体_GB2312" pitchFamily="49" charset="-122"/>
              </a:rPr>
              <a:t>元，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=10%,n=5</a:t>
            </a:r>
            <a:r>
              <a:rPr lang="zh-CN" altLang="en-US" dirty="0">
                <a:ea typeface="楷体_GB2312" pitchFamily="49" charset="-122"/>
              </a:rPr>
              <a:t>年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求：</a:t>
            </a:r>
            <a:r>
              <a:rPr lang="en-US" altLang="zh-CN" dirty="0">
                <a:ea typeface="楷体_GB2312" pitchFamily="49" charset="-122"/>
              </a:rPr>
              <a:t>P=?</a:t>
            </a:r>
          </a:p>
        </p:txBody>
      </p:sp>
      <p:grpSp>
        <p:nvGrpSpPr>
          <p:cNvPr id="9" name="组合 221193"/>
          <p:cNvGrpSpPr>
            <a:grpSpLocks/>
          </p:cNvGrpSpPr>
          <p:nvPr/>
        </p:nvGrpSpPr>
        <p:grpSpPr bwMode="auto">
          <a:xfrm>
            <a:off x="1259632" y="5011936"/>
            <a:ext cx="6912768" cy="876300"/>
            <a:chOff x="930" y="2174"/>
            <a:chExt cx="3742" cy="484"/>
          </a:xfrm>
        </p:grpSpPr>
        <p:graphicFrame>
          <p:nvGraphicFramePr>
            <p:cNvPr id="10" name="对象 221194"/>
            <p:cNvGraphicFramePr>
              <a:graphicFrameLocks/>
            </p:cNvGraphicFramePr>
            <p:nvPr/>
          </p:nvGraphicFramePr>
          <p:xfrm>
            <a:off x="930" y="2174"/>
            <a:ext cx="3265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699000" imgH="685800" progId="Equation.3">
                    <p:embed/>
                  </p:oleObj>
                </mc:Choice>
                <mc:Fallback>
                  <p:oleObj r:id="rId2" imgW="4699000" imgH="685800" progId="Equation.3">
                    <p:embed/>
                    <p:pic>
                      <p:nvPicPr>
                        <p:cNvPr id="10" name="对象 2211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174"/>
                          <a:ext cx="3265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221195"/>
            <p:cNvSpPr txBox="1">
              <a:spLocks noChangeArrowheads="1"/>
            </p:cNvSpPr>
            <p:nvPr/>
          </p:nvSpPr>
          <p:spPr bwMode="auto">
            <a:xfrm>
              <a:off x="4241" y="2296"/>
              <a:ext cx="43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楷体_GB2312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3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12" name="矩形 223233"/>
          <p:cNvSpPr>
            <a:spLocks noChangeArrowheads="1"/>
          </p:cNvSpPr>
          <p:nvPr/>
        </p:nvSpPr>
        <p:spPr bwMode="auto">
          <a:xfrm>
            <a:off x="755650" y="1340768"/>
            <a:ext cx="8136830" cy="4525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200">
              <a:latin typeface="宋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</a:t>
            </a:r>
          </a:p>
        </p:txBody>
      </p:sp>
      <p:sp>
        <p:nvSpPr>
          <p:cNvPr id="13" name="文本框 223238"/>
          <p:cNvSpPr txBox="1">
            <a:spLocks noChangeArrowheads="1"/>
          </p:cNvSpPr>
          <p:nvPr/>
        </p:nvSpPr>
        <p:spPr bwMode="auto">
          <a:xfrm>
            <a:off x="827088" y="1521743"/>
            <a:ext cx="777736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延伸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：资金回收计算（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已知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，求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计算公式：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式中：           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称为资金回收系数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用符号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(A/P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n)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表示。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表达式：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A=P (A/P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n)</a:t>
            </a:r>
          </a:p>
        </p:txBody>
      </p:sp>
      <p:graphicFrame>
        <p:nvGraphicFramePr>
          <p:cNvPr id="14" name="对象 2232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781363"/>
              </p:ext>
            </p:extLst>
          </p:nvPr>
        </p:nvGraphicFramePr>
        <p:xfrm>
          <a:off x="2700337" y="2456780"/>
          <a:ext cx="2123727" cy="90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4100" imgH="469900" progId="Equation.3">
                  <p:embed/>
                </p:oleObj>
              </mc:Choice>
              <mc:Fallback>
                <p:oleObj r:id="rId2" imgW="1054100" imgH="469900" progId="Equation.3">
                  <p:embed/>
                  <p:pic>
                    <p:nvPicPr>
                      <p:cNvPr id="14" name="对象 22323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7" y="2456780"/>
                        <a:ext cx="2123727" cy="900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232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156438"/>
              </p:ext>
            </p:extLst>
          </p:nvPr>
        </p:nvGraphicFramePr>
        <p:xfrm>
          <a:off x="1800225" y="3521993"/>
          <a:ext cx="1006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0113" imgH="469696" progId="Equation.3">
                  <p:embed/>
                </p:oleObj>
              </mc:Choice>
              <mc:Fallback>
                <p:oleObj r:id="rId4" imgW="660113" imgH="469696" progId="Equation.3">
                  <p:embed/>
                  <p:pic>
                    <p:nvPicPr>
                      <p:cNvPr id="15" name="对象 2232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521993"/>
                        <a:ext cx="1006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21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65763" y="12539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例题：计算题</a:t>
            </a:r>
          </a:p>
        </p:txBody>
      </p:sp>
      <p:sp>
        <p:nvSpPr>
          <p:cNvPr id="12" name="矩形 224257"/>
          <p:cNvSpPr>
            <a:spLocks noChangeArrowheads="1"/>
          </p:cNvSpPr>
          <p:nvPr/>
        </p:nvSpPr>
        <p:spPr bwMode="auto">
          <a:xfrm>
            <a:off x="611560" y="1715616"/>
            <a:ext cx="806608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3" name="文本框 224262"/>
          <p:cNvSpPr txBox="1">
            <a:spLocks noChangeArrowheads="1"/>
          </p:cNvSpPr>
          <p:nvPr/>
        </p:nvSpPr>
        <p:spPr bwMode="auto">
          <a:xfrm>
            <a:off x="865763" y="1916832"/>
            <a:ext cx="7669212" cy="276383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例：若投资</a:t>
            </a:r>
            <a:r>
              <a:rPr lang="en-US" altLang="zh-CN" dirty="0">
                <a:ea typeface="楷体_GB2312" pitchFamily="49" charset="-122"/>
              </a:rPr>
              <a:t>10000</a:t>
            </a:r>
            <a:r>
              <a:rPr lang="zh-CN" altLang="en-US" dirty="0">
                <a:ea typeface="楷体_GB2312" pitchFamily="49" charset="-122"/>
              </a:rPr>
              <a:t>元，每年收回率为</a:t>
            </a:r>
            <a:r>
              <a:rPr lang="en-US" altLang="zh-CN" dirty="0">
                <a:ea typeface="楷体_GB2312" pitchFamily="49" charset="-122"/>
              </a:rPr>
              <a:t>8%</a:t>
            </a:r>
            <a:r>
              <a:rPr lang="zh-CN" altLang="en-US" dirty="0">
                <a:ea typeface="楷体_GB2312" pitchFamily="49" charset="-122"/>
              </a:rPr>
              <a:t>，在十年内收回全部本利，则每年应收回多少</a:t>
            </a:r>
            <a:r>
              <a:rPr lang="en-US" altLang="zh-CN" dirty="0"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已知：</a:t>
            </a:r>
            <a:r>
              <a:rPr lang="en-US" altLang="zh-CN" dirty="0">
                <a:ea typeface="楷体_GB2312" pitchFamily="49" charset="-122"/>
              </a:rPr>
              <a:t>P=10000</a:t>
            </a:r>
            <a:r>
              <a:rPr lang="zh-CN" altLang="en-US" dirty="0">
                <a:ea typeface="楷体_GB2312" pitchFamily="49" charset="-122"/>
              </a:rPr>
              <a:t>元，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=8%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n=10</a:t>
            </a:r>
            <a:r>
              <a:rPr lang="zh-CN" altLang="en-US" dirty="0">
                <a:ea typeface="楷体_GB2312" pitchFamily="49" charset="-122"/>
              </a:rPr>
              <a:t>年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求：</a:t>
            </a:r>
            <a:r>
              <a:rPr lang="en-US" altLang="zh-CN" dirty="0">
                <a:ea typeface="楷体_GB2312" pitchFamily="49" charset="-122"/>
              </a:rPr>
              <a:t>A=</a:t>
            </a:r>
            <a:r>
              <a:rPr lang="zh-CN" altLang="en-US" dirty="0">
                <a:ea typeface="楷体_GB2312" pitchFamily="49" charset="-122"/>
              </a:rPr>
              <a:t>？</a:t>
            </a:r>
          </a:p>
        </p:txBody>
      </p:sp>
      <p:grpSp>
        <p:nvGrpSpPr>
          <p:cNvPr id="14" name="组合 224263"/>
          <p:cNvGrpSpPr>
            <a:grpSpLocks/>
          </p:cNvGrpSpPr>
          <p:nvPr/>
        </p:nvGrpSpPr>
        <p:grpSpPr bwMode="auto">
          <a:xfrm>
            <a:off x="1043608" y="5013176"/>
            <a:ext cx="7634040" cy="984250"/>
            <a:chOff x="1927" y="2321"/>
            <a:chExt cx="3743" cy="484"/>
          </a:xfrm>
        </p:grpSpPr>
        <p:graphicFrame>
          <p:nvGraphicFramePr>
            <p:cNvPr id="15" name="对象 224264"/>
            <p:cNvGraphicFramePr>
              <a:graphicFrameLocks/>
            </p:cNvGraphicFramePr>
            <p:nvPr/>
          </p:nvGraphicFramePr>
          <p:xfrm>
            <a:off x="1927" y="2321"/>
            <a:ext cx="331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495800" imgH="685800" progId="Equation.3">
                    <p:embed/>
                  </p:oleObj>
                </mc:Choice>
                <mc:Fallback>
                  <p:oleObj r:id="rId2" imgW="4495800" imgH="685800" progId="Equation.3">
                    <p:embed/>
                    <p:pic>
                      <p:nvPicPr>
                        <p:cNvPr id="15" name="对象 2242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321"/>
                          <a:ext cx="3312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224265"/>
            <p:cNvSpPr txBox="1">
              <a:spLocks noChangeArrowheads="1"/>
            </p:cNvSpPr>
            <p:nvPr/>
          </p:nvSpPr>
          <p:spPr bwMode="auto">
            <a:xfrm>
              <a:off x="5239" y="2478"/>
              <a:ext cx="43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楷体_GB2312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7" name="文本框 225286"/>
          <p:cNvSpPr txBox="1">
            <a:spLocks noChangeArrowheads="1"/>
          </p:cNvSpPr>
          <p:nvPr/>
        </p:nvSpPr>
        <p:spPr bwMode="auto">
          <a:xfrm>
            <a:off x="611560" y="1268760"/>
            <a:ext cx="8208912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延伸</a:t>
            </a:r>
            <a:r>
              <a:rPr lang="en-US" altLang="zh-CN" dirty="0">
                <a:ea typeface="楷体_GB2312" pitchFamily="49" charset="-122"/>
              </a:rPr>
              <a:t>2. </a:t>
            </a:r>
            <a:r>
              <a:rPr lang="zh-CN" altLang="en-US" dirty="0">
                <a:ea typeface="楷体_GB2312" pitchFamily="49" charset="-122"/>
              </a:rPr>
              <a:t>偿债基金计算（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已知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F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，求 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计算公式：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式中 ：          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称为偿债基金系数，用符号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(A/F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n)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表示。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表达式：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A=F (A/F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9900CC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9900CC"/>
                </a:solidFill>
                <a:ea typeface="楷体_GB2312" pitchFamily="49" charset="-122"/>
              </a:rPr>
              <a:t>n)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zh-CN" dirty="0">
              <a:solidFill>
                <a:srgbClr val="9900CC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44631"/>
              </p:ext>
            </p:extLst>
          </p:nvPr>
        </p:nvGraphicFramePr>
        <p:xfrm>
          <a:off x="2699792" y="2204864"/>
          <a:ext cx="18002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6800" imgH="431800" progId="Equation.3">
                  <p:embed/>
                </p:oleObj>
              </mc:Choice>
              <mc:Fallback>
                <p:oleObj r:id="rId2" imgW="1066800" imgH="431800" progId="Equation.3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04864"/>
                        <a:ext cx="18002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899055"/>
              </p:ext>
            </p:extLst>
          </p:nvPr>
        </p:nvGraphicFramePr>
        <p:xfrm>
          <a:off x="1835696" y="3717032"/>
          <a:ext cx="935162" cy="71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0113" imgH="431613" progId="Equation.3">
                  <p:embed/>
                </p:oleObj>
              </mc:Choice>
              <mc:Fallback>
                <p:oleObj r:id="rId4" imgW="660113" imgH="431613" progId="Equation.3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17032"/>
                        <a:ext cx="935162" cy="712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223233"/>
          <p:cNvSpPr>
            <a:spLocks noChangeArrowheads="1"/>
          </p:cNvSpPr>
          <p:nvPr/>
        </p:nvSpPr>
        <p:spPr bwMode="auto">
          <a:xfrm>
            <a:off x="467544" y="1340768"/>
            <a:ext cx="8136830" cy="4525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200">
              <a:latin typeface="宋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5107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65763" y="12539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例题：计算题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77579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0" name="文本框 226310"/>
          <p:cNvSpPr txBox="1">
            <a:spLocks noChangeArrowheads="1"/>
          </p:cNvSpPr>
          <p:nvPr/>
        </p:nvSpPr>
        <p:spPr bwMode="auto">
          <a:xfrm>
            <a:off x="467544" y="1745779"/>
            <a:ext cx="8388350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dirty="0">
                <a:ea typeface="楷体_GB2312" pitchFamily="49" charset="-122"/>
              </a:rPr>
              <a:t>例：若在五年终了时获得10000元，且每年存款金额相等，年利率为10%，则每年末需存款多少？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dirty="0">
                <a:ea typeface="楷体_GB2312" pitchFamily="49" charset="-122"/>
              </a:rPr>
              <a:t>       已知：F=10000元，i=10%，n=5年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dirty="0">
                <a:ea typeface="楷体_GB2312" pitchFamily="49" charset="-122"/>
              </a:rPr>
              <a:t>         求：A=？ </a:t>
            </a:r>
          </a:p>
        </p:txBody>
      </p:sp>
      <p:grpSp>
        <p:nvGrpSpPr>
          <p:cNvPr id="11" name="组合 226311"/>
          <p:cNvGrpSpPr>
            <a:grpSpLocks/>
          </p:cNvGrpSpPr>
          <p:nvPr/>
        </p:nvGrpSpPr>
        <p:grpSpPr bwMode="auto">
          <a:xfrm>
            <a:off x="1507412" y="5086003"/>
            <a:ext cx="6308614" cy="830386"/>
            <a:chOff x="601" y="2381"/>
            <a:chExt cx="2845" cy="387"/>
          </a:xfrm>
        </p:grpSpPr>
        <p:graphicFrame>
          <p:nvGraphicFramePr>
            <p:cNvPr id="17" name="对象 2263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0123178"/>
                </p:ext>
              </p:extLst>
            </p:nvPr>
          </p:nvGraphicFramePr>
          <p:xfrm>
            <a:off x="601" y="2381"/>
            <a:ext cx="2494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354210" imgH="622030" progId="Equation.3">
                    <p:embed/>
                  </p:oleObj>
                </mc:Choice>
                <mc:Fallback>
                  <p:oleObj r:id="rId3" imgW="4354210" imgH="622030" progId="Equation.3">
                    <p:embed/>
                    <p:pic>
                      <p:nvPicPr>
                        <p:cNvPr id="17" name="对象 2263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2381"/>
                          <a:ext cx="2494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226313"/>
            <p:cNvSpPr txBox="1">
              <a:spLocks noChangeArrowheads="1"/>
            </p:cNvSpPr>
            <p:nvPr/>
          </p:nvSpPr>
          <p:spPr bwMode="auto">
            <a:xfrm>
              <a:off x="3083" y="2449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ea typeface="楷体_GB2312" pitchFamily="49" charset="-122"/>
                </a:rPr>
                <a:t>元</a:t>
              </a:r>
            </a:p>
          </p:txBody>
        </p:sp>
      </p:grpSp>
      <p:sp>
        <p:nvSpPr>
          <p:cNvPr id="20" name="矩形 223233"/>
          <p:cNvSpPr>
            <a:spLocks noChangeArrowheads="1"/>
          </p:cNvSpPr>
          <p:nvPr/>
        </p:nvSpPr>
        <p:spPr bwMode="auto">
          <a:xfrm>
            <a:off x="467544" y="1745779"/>
            <a:ext cx="8424936" cy="29793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200">
              <a:latin typeface="宋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4956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37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等值计算的应用</a:t>
            </a:r>
          </a:p>
        </p:txBody>
      </p:sp>
      <p:pic>
        <p:nvPicPr>
          <p:cNvPr id="4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1043608" y="4148565"/>
            <a:ext cx="2762775" cy="1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7512"/>
          <a:stretch/>
        </p:blipFill>
        <p:spPr bwMode="auto">
          <a:xfrm>
            <a:off x="4932040" y="4234841"/>
            <a:ext cx="3054771" cy="166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7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77579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2" name="文本框 195639"/>
          <p:cNvSpPr txBox="1">
            <a:spLocks noChangeArrowheads="1"/>
          </p:cNvSpPr>
          <p:nvPr/>
        </p:nvSpPr>
        <p:spPr bwMode="auto">
          <a:xfrm>
            <a:off x="354807" y="1556792"/>
            <a:ext cx="8316912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楷体_GB2312" pitchFamily="49" charset="-122"/>
              </a:rPr>
              <a:t>等值计算公式注意事项：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zh-CN" sz="2000" dirty="0">
                <a:ea typeface="楷体_GB2312" pitchFamily="49" charset="-122"/>
              </a:rPr>
              <a:t>1. </a:t>
            </a:r>
            <a:r>
              <a:rPr lang="zh-CN" altLang="en-US" sz="2000" dirty="0">
                <a:ea typeface="楷体_GB2312" pitchFamily="49" charset="-122"/>
              </a:rPr>
              <a:t>计息期数为时点或时标，本期末即等于下期初。</a:t>
            </a:r>
            <a:r>
              <a:rPr lang="en-US" altLang="zh-CN" sz="2000" dirty="0">
                <a:ea typeface="楷体_GB2312" pitchFamily="49" charset="-122"/>
              </a:rPr>
              <a:t>0</a:t>
            </a:r>
            <a:r>
              <a:rPr lang="zh-CN" altLang="en-US" sz="2000" dirty="0">
                <a:ea typeface="楷体_GB2312" pitchFamily="49" charset="-122"/>
              </a:rPr>
              <a:t>点就是第一期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zh-CN" altLang="en-US" sz="2000" dirty="0">
                <a:ea typeface="楷体_GB2312" pitchFamily="49" charset="-122"/>
              </a:rPr>
              <a:t>       初，也叫零期；第一期末即等于第二期初；余类推。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zh-CN" sz="2000" dirty="0">
                <a:ea typeface="楷体_GB2312" pitchFamily="49" charset="-122"/>
              </a:rPr>
              <a:t>2. P </a:t>
            </a:r>
            <a:r>
              <a:rPr lang="zh-CN" altLang="en-US" sz="2000" dirty="0">
                <a:ea typeface="楷体_GB2312" pitchFamily="49" charset="-122"/>
              </a:rPr>
              <a:t>是在第一计息期开始时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期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发生。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zh-CN" sz="2000" dirty="0">
                <a:ea typeface="楷体_GB2312" pitchFamily="49" charset="-122"/>
              </a:rPr>
              <a:t>3. F </a:t>
            </a:r>
            <a:r>
              <a:rPr lang="zh-CN" altLang="en-US" sz="2000" dirty="0">
                <a:ea typeface="楷体_GB2312" pitchFamily="49" charset="-122"/>
              </a:rPr>
              <a:t>发生在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考察期期末</a:t>
            </a:r>
            <a:r>
              <a:rPr lang="zh-CN" altLang="en-US" sz="2000" dirty="0">
                <a:ea typeface="楷体_GB2312" pitchFamily="49" charset="-122"/>
              </a:rPr>
              <a:t>，即 </a:t>
            </a:r>
            <a:r>
              <a:rPr lang="en-US" altLang="zh-CN" sz="2000" dirty="0">
                <a:ea typeface="楷体_GB2312" pitchFamily="49" charset="-122"/>
              </a:rPr>
              <a:t>n </a:t>
            </a:r>
            <a:r>
              <a:rPr lang="zh-CN" altLang="en-US" sz="2000" dirty="0">
                <a:ea typeface="楷体_GB2312" pitchFamily="49" charset="-122"/>
              </a:rPr>
              <a:t>期末。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323803" y="4869160"/>
            <a:ext cx="64459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不是一个随便的公式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9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77579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2" name="文本框 195639"/>
          <p:cNvSpPr txBox="1">
            <a:spLocks noChangeArrowheads="1"/>
          </p:cNvSpPr>
          <p:nvPr/>
        </p:nvSpPr>
        <p:spPr bwMode="auto">
          <a:xfrm>
            <a:off x="354807" y="1556792"/>
            <a:ext cx="8316912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楷体_GB2312" pitchFamily="49" charset="-122"/>
              </a:rPr>
              <a:t>等值计算公式注意事项：</a:t>
            </a:r>
            <a:endParaRPr lang="en-US" altLang="zh-CN" sz="2000" b="1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>
                <a:ea typeface="楷体_GB2312" pitchFamily="49" charset="-122"/>
              </a:rPr>
              <a:t>4.</a:t>
            </a:r>
            <a:r>
              <a:rPr lang="zh-CN" altLang="en-US" sz="2000" dirty="0">
                <a:ea typeface="楷体_GB2312" pitchFamily="49" charset="-122"/>
              </a:rPr>
              <a:t>各期的等额支付 </a:t>
            </a:r>
            <a:r>
              <a:rPr lang="en-US" altLang="zh-CN" sz="2000" dirty="0"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，发生在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各期期末</a:t>
            </a:r>
            <a:r>
              <a:rPr lang="zh-CN" altLang="en-US" sz="2000" dirty="0">
                <a:ea typeface="楷体_GB2312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>
                <a:ea typeface="楷体_GB2312" pitchFamily="49" charset="-122"/>
              </a:rPr>
              <a:t>5.</a:t>
            </a:r>
            <a:r>
              <a:rPr lang="zh-CN" altLang="en-US" sz="2000" dirty="0">
                <a:ea typeface="楷体_GB2312" pitchFamily="49" charset="-122"/>
              </a:rPr>
              <a:t>当问题包括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zh-CN" altLang="en-US" sz="2000" dirty="0">
                <a:ea typeface="楷体_GB2312" pitchFamily="49" charset="-122"/>
              </a:rPr>
              <a:t>与 </a:t>
            </a:r>
            <a:r>
              <a:rPr lang="en-US" altLang="zh-CN" sz="2000" dirty="0"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时，系列的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第一个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A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P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隔一期</a:t>
            </a:r>
            <a:r>
              <a:rPr lang="zh-CN" altLang="en-US" sz="2000" dirty="0">
                <a:ea typeface="楷体_GB2312" pitchFamily="49" charset="-122"/>
              </a:rPr>
              <a:t>，即 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zh-CN" altLang="en-US" sz="2000" dirty="0">
                <a:ea typeface="楷体_GB2312" pitchFamily="49" charset="-122"/>
              </a:rPr>
              <a:t>发生在系列 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>
                <a:ea typeface="楷体_GB2312" pitchFamily="49" charset="-122"/>
              </a:rPr>
              <a:t>    </a:t>
            </a:r>
            <a:r>
              <a:rPr lang="en-US" altLang="zh-CN" sz="2000" dirty="0"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的前一期。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>
                <a:ea typeface="楷体_GB2312" pitchFamily="49" charset="-122"/>
              </a:rPr>
              <a:t>6.</a:t>
            </a:r>
            <a:r>
              <a:rPr lang="zh-CN" altLang="en-US" sz="2000" dirty="0">
                <a:ea typeface="楷体_GB2312" pitchFamily="49" charset="-122"/>
              </a:rPr>
              <a:t>当问题包括 </a:t>
            </a:r>
            <a:r>
              <a:rPr lang="en-US" altLang="zh-CN" sz="2000" dirty="0"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与 </a:t>
            </a:r>
            <a:r>
              <a:rPr lang="en-US" altLang="zh-CN" sz="2000" dirty="0">
                <a:ea typeface="楷体_GB2312" pitchFamily="49" charset="-122"/>
              </a:rPr>
              <a:t>F </a:t>
            </a:r>
            <a:r>
              <a:rPr lang="zh-CN" altLang="en-US" sz="2000" dirty="0">
                <a:ea typeface="楷体_GB2312" pitchFamily="49" charset="-122"/>
              </a:rPr>
              <a:t>时，系列的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最后一个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是与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F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同时发生</a:t>
            </a:r>
            <a:r>
              <a:rPr lang="zh-CN" altLang="en-US" sz="2000" dirty="0">
                <a:ea typeface="楷体_GB2312" pitchFamily="49" charset="-122"/>
              </a:rPr>
              <a:t>。 不能把 </a:t>
            </a:r>
            <a:r>
              <a:rPr lang="en-US" altLang="zh-CN" sz="2000" dirty="0">
                <a:ea typeface="楷体_GB2312" pitchFamily="49" charset="-122"/>
              </a:rPr>
              <a:t>A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zh-CN" altLang="en-US" sz="2000" dirty="0">
                <a:ea typeface="楷体_GB2312" pitchFamily="49" charset="-122"/>
              </a:rPr>
              <a:t>定在每期期初，因为公式的建立与它是不相符的。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000" b="1" dirty="0"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3803" y="5097958"/>
            <a:ext cx="64459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不是一个随便的公式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272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77579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6" name="矩形 231425"/>
          <p:cNvSpPr>
            <a:spLocks noChangeArrowheads="1"/>
          </p:cNvSpPr>
          <p:nvPr/>
        </p:nvSpPr>
        <p:spPr bwMode="auto">
          <a:xfrm>
            <a:off x="209499" y="1189633"/>
            <a:ext cx="8675688" cy="50547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latin typeface="宋体" pitchFamily="2" charset="-12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（二）等值计算的应用（动画）</a:t>
            </a:r>
            <a:r>
              <a:rPr lang="zh-CN" altLang="en-US" sz="3200" dirty="0">
                <a:latin typeface="宋体" pitchFamily="2" charset="-122"/>
              </a:rPr>
              <a:t> </a:t>
            </a:r>
          </a:p>
        </p:txBody>
      </p:sp>
      <p:sp>
        <p:nvSpPr>
          <p:cNvPr id="7" name="文本框 231426"/>
          <p:cNvSpPr txBox="1">
            <a:spLocks noChangeArrowheads="1"/>
          </p:cNvSpPr>
          <p:nvPr/>
        </p:nvSpPr>
        <p:spPr bwMode="auto">
          <a:xfrm>
            <a:off x="2484438" y="5726906"/>
            <a:ext cx="4319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  <a:ea typeface="楷体_GB2312" pitchFamily="49" charset="-122"/>
              </a:rPr>
              <a:t>等值基本公式相互关系示意图</a:t>
            </a:r>
            <a:endParaRPr lang="zh-CN" altLang="en-US" sz="2200">
              <a:ea typeface="楷体_GB2312" pitchFamily="49" charset="-122"/>
            </a:endParaRPr>
          </a:p>
        </p:txBody>
      </p:sp>
      <p:sp>
        <p:nvSpPr>
          <p:cNvPr id="8" name="文本框 231427"/>
          <p:cNvSpPr txBox="1">
            <a:spLocks noChangeArrowheads="1"/>
          </p:cNvSpPr>
          <p:nvPr/>
        </p:nvSpPr>
        <p:spPr bwMode="auto">
          <a:xfrm>
            <a:off x="7019925" y="2091531"/>
            <a:ext cx="511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F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2124075" y="2415381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2124075" y="2018506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231430"/>
          <p:cNvSpPr txBox="1">
            <a:spLocks noChangeArrowheads="1"/>
          </p:cNvSpPr>
          <p:nvPr/>
        </p:nvSpPr>
        <p:spPr bwMode="auto">
          <a:xfrm>
            <a:off x="1150938" y="2091531"/>
            <a:ext cx="5048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2087563" y="2532856"/>
            <a:ext cx="1944687" cy="245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655763" y="2693193"/>
            <a:ext cx="1944687" cy="245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 flipH="1">
            <a:off x="4679950" y="2613818"/>
            <a:ext cx="1908175" cy="2430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 flipH="1">
            <a:off x="5005388" y="2886868"/>
            <a:ext cx="1908175" cy="242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231435"/>
          <p:cNvSpPr txBox="1">
            <a:spLocks noChangeArrowheads="1"/>
          </p:cNvSpPr>
          <p:nvPr/>
        </p:nvSpPr>
        <p:spPr bwMode="auto">
          <a:xfrm>
            <a:off x="4176713" y="5125243"/>
            <a:ext cx="511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A</a:t>
            </a:r>
          </a:p>
        </p:txBody>
      </p:sp>
      <p:sp>
        <p:nvSpPr>
          <p:cNvPr id="20" name="文本框 231436"/>
          <p:cNvSpPr txBox="1">
            <a:spLocks noChangeArrowheads="1"/>
          </p:cNvSpPr>
          <p:nvPr/>
        </p:nvSpPr>
        <p:spPr bwMode="auto">
          <a:xfrm>
            <a:off x="4427538" y="2091531"/>
            <a:ext cx="212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（</a:t>
            </a:r>
            <a:r>
              <a:rPr lang="en-US" altLang="zh-CN" sz="1800">
                <a:latin typeface="Times New Roman" pitchFamily="18" charset="0"/>
              </a:rPr>
              <a:t>F/P</a:t>
            </a:r>
            <a:r>
              <a:rPr lang="zh-CN" altLang="en-US" sz="1800">
                <a:latin typeface="Times New Roman" pitchFamily="18" charset="0"/>
              </a:rPr>
              <a:t>，</a:t>
            </a:r>
            <a:r>
              <a:rPr lang="en-US" altLang="zh-CN" sz="1800">
                <a:latin typeface="Times New Roman" pitchFamily="18" charset="0"/>
              </a:rPr>
              <a:t>i, n</a:t>
            </a:r>
            <a:r>
              <a:rPr lang="zh-CN" altLang="en-US" sz="1800">
                <a:latin typeface="Times New Roman" pitchFamily="18" charset="0"/>
              </a:rPr>
              <a:t>）</a:t>
            </a:r>
          </a:p>
        </p:txBody>
      </p:sp>
      <p:sp>
        <p:nvSpPr>
          <p:cNvPr id="21" name="文本框 231437"/>
          <p:cNvSpPr txBox="1">
            <a:spLocks noChangeArrowheads="1"/>
          </p:cNvSpPr>
          <p:nvPr/>
        </p:nvSpPr>
        <p:spPr bwMode="auto">
          <a:xfrm>
            <a:off x="2376488" y="1623218"/>
            <a:ext cx="2124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（</a:t>
            </a:r>
            <a:r>
              <a:rPr lang="en-US" altLang="zh-CN" sz="1800">
                <a:latin typeface="Times New Roman" pitchFamily="18" charset="0"/>
              </a:rPr>
              <a:t>P/F</a:t>
            </a:r>
            <a:r>
              <a:rPr lang="zh-CN" altLang="en-US" sz="1800">
                <a:latin typeface="Times New Roman" pitchFamily="18" charset="0"/>
              </a:rPr>
              <a:t>，</a:t>
            </a:r>
            <a:r>
              <a:rPr lang="en-US" altLang="zh-CN" sz="1800">
                <a:latin typeface="Times New Roman" pitchFamily="18" charset="0"/>
              </a:rPr>
              <a:t>i, n</a:t>
            </a:r>
            <a:r>
              <a:rPr lang="zh-CN" altLang="en-US" sz="1800">
                <a:latin typeface="Times New Roman" pitchFamily="18" charset="0"/>
              </a:rPr>
              <a:t>）</a:t>
            </a:r>
          </a:p>
        </p:txBody>
      </p:sp>
      <p:sp>
        <p:nvSpPr>
          <p:cNvPr id="22" name="文本框 231438"/>
          <p:cNvSpPr txBox="1">
            <a:spLocks noChangeArrowheads="1"/>
          </p:cNvSpPr>
          <p:nvPr/>
        </p:nvSpPr>
        <p:spPr bwMode="auto">
          <a:xfrm rot="18301007">
            <a:off x="4256088" y="3991768"/>
            <a:ext cx="157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（</a:t>
            </a:r>
            <a:r>
              <a:rPr lang="en-US" altLang="zh-CN" sz="1800">
                <a:latin typeface="Times New Roman" pitchFamily="18" charset="0"/>
              </a:rPr>
              <a:t>F/A</a:t>
            </a:r>
            <a:r>
              <a:rPr lang="zh-CN" altLang="en-US" sz="1800">
                <a:latin typeface="Times New Roman" pitchFamily="18" charset="0"/>
              </a:rPr>
              <a:t>，</a:t>
            </a:r>
            <a:r>
              <a:rPr lang="en-US" altLang="zh-CN" sz="1800">
                <a:latin typeface="Times New Roman" pitchFamily="18" charset="0"/>
              </a:rPr>
              <a:t>i, n</a:t>
            </a:r>
            <a:r>
              <a:rPr lang="zh-CN" altLang="en-US" sz="1800">
                <a:latin typeface="Times New Roman" pitchFamily="18" charset="0"/>
              </a:rPr>
              <a:t>）</a:t>
            </a:r>
          </a:p>
        </p:txBody>
      </p:sp>
      <p:sp>
        <p:nvSpPr>
          <p:cNvPr id="23" name="文本框 231439"/>
          <p:cNvSpPr txBox="1">
            <a:spLocks noChangeArrowheads="1"/>
          </p:cNvSpPr>
          <p:nvPr/>
        </p:nvSpPr>
        <p:spPr bwMode="auto">
          <a:xfrm rot="18271556">
            <a:off x="5443538" y="3286918"/>
            <a:ext cx="157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（</a:t>
            </a:r>
            <a:r>
              <a:rPr lang="en-US" altLang="zh-CN" sz="1800">
                <a:latin typeface="Times New Roman" pitchFamily="18" charset="0"/>
              </a:rPr>
              <a:t>A/F</a:t>
            </a:r>
            <a:r>
              <a:rPr lang="zh-CN" altLang="en-US" sz="1800">
                <a:latin typeface="Times New Roman" pitchFamily="18" charset="0"/>
              </a:rPr>
              <a:t>，</a:t>
            </a:r>
            <a:r>
              <a:rPr lang="en-US" altLang="zh-CN" sz="1800">
                <a:latin typeface="Times New Roman" pitchFamily="18" charset="0"/>
              </a:rPr>
              <a:t>i, n</a:t>
            </a:r>
            <a:r>
              <a:rPr lang="zh-CN" altLang="en-US" sz="1800">
                <a:latin typeface="Times New Roman" pitchFamily="18" charset="0"/>
              </a:rPr>
              <a:t>）</a:t>
            </a:r>
          </a:p>
        </p:txBody>
      </p:sp>
      <p:sp>
        <p:nvSpPr>
          <p:cNvPr id="24" name="文本框 231440"/>
          <p:cNvSpPr txBox="1">
            <a:spLocks noChangeArrowheads="1"/>
          </p:cNvSpPr>
          <p:nvPr/>
        </p:nvSpPr>
        <p:spPr bwMode="auto">
          <a:xfrm rot="3189792">
            <a:off x="2563813" y="4366418"/>
            <a:ext cx="157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（</a:t>
            </a:r>
            <a:r>
              <a:rPr lang="en-US" altLang="zh-CN" sz="1800">
                <a:latin typeface="Times New Roman" pitchFamily="18" charset="0"/>
              </a:rPr>
              <a:t>P/A</a:t>
            </a:r>
            <a:r>
              <a:rPr lang="zh-CN" altLang="en-US" sz="1800">
                <a:latin typeface="Times New Roman" pitchFamily="18" charset="0"/>
              </a:rPr>
              <a:t>，</a:t>
            </a:r>
            <a:r>
              <a:rPr lang="en-US" altLang="zh-CN" sz="1800">
                <a:latin typeface="Times New Roman" pitchFamily="18" charset="0"/>
              </a:rPr>
              <a:t>i, n</a:t>
            </a:r>
            <a:r>
              <a:rPr lang="zh-CN" altLang="en-US" sz="1800">
                <a:latin typeface="Times New Roman" pitchFamily="18" charset="0"/>
              </a:rPr>
              <a:t>）</a:t>
            </a:r>
          </a:p>
        </p:txBody>
      </p:sp>
      <p:sp>
        <p:nvSpPr>
          <p:cNvPr id="25" name="文本框 231441"/>
          <p:cNvSpPr txBox="1">
            <a:spLocks noChangeArrowheads="1"/>
          </p:cNvSpPr>
          <p:nvPr/>
        </p:nvSpPr>
        <p:spPr bwMode="auto">
          <a:xfrm rot="3099313">
            <a:off x="2166938" y="3083718"/>
            <a:ext cx="157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（</a:t>
            </a:r>
            <a:r>
              <a:rPr lang="en-US" altLang="zh-CN" sz="1800">
                <a:latin typeface="Times New Roman" pitchFamily="18" charset="0"/>
              </a:rPr>
              <a:t>A/P</a:t>
            </a:r>
            <a:r>
              <a:rPr lang="zh-CN" altLang="en-US" sz="1800">
                <a:latin typeface="Times New Roman" pitchFamily="18" charset="0"/>
              </a:rPr>
              <a:t>，</a:t>
            </a:r>
            <a:r>
              <a:rPr lang="en-US" altLang="zh-CN" sz="1800">
                <a:latin typeface="Times New Roman" pitchFamily="18" charset="0"/>
              </a:rPr>
              <a:t>i, n</a:t>
            </a:r>
            <a:r>
              <a:rPr lang="zh-CN" altLang="en-US" sz="1800">
                <a:latin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809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10" grpId="0" animBg="1"/>
      <p:bldP spid="11" grpId="0" animBg="1"/>
      <p:bldP spid="14" grpId="0"/>
      <p:bldP spid="14" grpId="1"/>
      <p:bldP spid="14" grpId="2"/>
      <p:bldP spid="15" grpId="0" animBg="1"/>
      <p:bldP spid="16" grpId="0" animBg="1"/>
      <p:bldP spid="17" grpId="0" animBg="1"/>
      <p:bldP spid="18" grpId="0" animBg="1"/>
      <p:bldP spid="19" grpId="0"/>
      <p:bldP spid="19" grpId="1"/>
      <p:bldP spid="19" grpId="2"/>
      <p:bldP spid="20" grpId="0"/>
      <p:bldP spid="21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内容回顾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148478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现金流量图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39" y="2204864"/>
            <a:ext cx="5904656" cy="25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timgsa.baidu.com/timg?image&amp;quality=80&amp;size=b9999_10000&amp;sec=1567873925425&amp;di=ee663016cc0b40edf7a12d77d3c0c9c4&amp;imgtype=0&amp;src=http%3A%2F%2Fimg.mp.itc.cn%2Fupload%2F20160320%2F7f5b5c55d0a041c48211008aa0bfcfb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56689"/>
            <a:ext cx="2339974" cy="102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箭头 1"/>
          <p:cNvSpPr/>
          <p:nvPr/>
        </p:nvSpPr>
        <p:spPr>
          <a:xfrm>
            <a:off x="2984053" y="5238099"/>
            <a:ext cx="288032" cy="807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71839" y="48687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资金流出，费用</a:t>
            </a:r>
          </a:p>
        </p:txBody>
      </p:sp>
      <p:sp>
        <p:nvSpPr>
          <p:cNvPr id="28" name="下箭头 27"/>
          <p:cNvSpPr/>
          <p:nvPr/>
        </p:nvSpPr>
        <p:spPr>
          <a:xfrm rot="10800000">
            <a:off x="4404735" y="5144008"/>
            <a:ext cx="288032" cy="807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92767" y="58750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资金流入，收益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7904" y="393305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三要素：现金流大小、方向、作用点</a:t>
            </a:r>
          </a:p>
        </p:txBody>
      </p:sp>
    </p:spTree>
    <p:extLst>
      <p:ext uri="{BB962C8B-B14F-4D97-AF65-F5344CB8AC3E}">
        <p14:creationId xmlns:p14="http://schemas.microsoft.com/office/powerpoint/2010/main" val="20821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8" grpId="0" animBg="1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77579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7" name="文本框 232449"/>
          <p:cNvSpPr txBox="1">
            <a:spLocks noChangeArrowheads="1"/>
          </p:cNvSpPr>
          <p:nvPr/>
        </p:nvSpPr>
        <p:spPr bwMode="auto">
          <a:xfrm>
            <a:off x="610492" y="1628800"/>
            <a:ext cx="7669213" cy="25717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影响资金等值的因素有三个：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金额的多少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资金发生的时间长短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利率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或折现率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的大小，利率是关键因素。</a:t>
            </a:r>
          </a:p>
        </p:txBody>
      </p:sp>
      <p:sp>
        <p:nvSpPr>
          <p:cNvPr id="2" name="下箭头 1"/>
          <p:cNvSpPr/>
          <p:nvPr/>
        </p:nvSpPr>
        <p:spPr>
          <a:xfrm>
            <a:off x="5229422" y="4365104"/>
            <a:ext cx="216024" cy="58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39752" y="5085184"/>
            <a:ext cx="5594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等值计算中一般以同一利率为依据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171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77579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pic>
        <p:nvPicPr>
          <p:cNvPr id="7" name="Picture 4" descr="https://timgsa.baidu.com/timg?image&amp;quality=80&amp;size=b9999_10000&amp;sec=1567873925425&amp;di=ee663016cc0b40edf7a12d77d3c0c9c4&amp;imgtype=0&amp;src=http%3A%2F%2Fimg.mp.itc.cn%2Fupload%2F20160320%2F7f5b5c55d0a041c48211008aa0bfcfb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41" y="1412776"/>
            <a:ext cx="2339974" cy="102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7703" y="2527156"/>
            <a:ext cx="5400601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评价技术方案时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24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不应该是简单相加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95536" y="4653136"/>
            <a:ext cx="2250479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选同个时间点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91880" y="4670251"/>
            <a:ext cx="2250479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等值换算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36271" y="4670251"/>
            <a:ext cx="2250479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再做比较分析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3528" y="4077072"/>
            <a:ext cx="856895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>
            <a:off x="2843808" y="515719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940152" y="515719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3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25876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4769" y="1777469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投资人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5" name="矩形 14"/>
          <p:cNvSpPr/>
          <p:nvPr/>
        </p:nvSpPr>
        <p:spPr>
          <a:xfrm>
            <a:off x="650155" y="2852312"/>
            <a:ext cx="1436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投资人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974044" y="1268760"/>
            <a:ext cx="996493" cy="571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74044" y="1840171"/>
            <a:ext cx="996493" cy="571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4043" y="2411582"/>
            <a:ext cx="996493" cy="571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74043" y="2982993"/>
            <a:ext cx="996493" cy="571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74042" y="3412714"/>
            <a:ext cx="996493" cy="1603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830028" y="3412714"/>
            <a:ext cx="3484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838140" y="3412714"/>
            <a:ext cx="3484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203848" y="3513202"/>
            <a:ext cx="2808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总投资额：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10000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万元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投资周期：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239376" y="1791199"/>
            <a:ext cx="1405113" cy="373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2183959" y="2879243"/>
            <a:ext cx="1405113" cy="37317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86767" y="1404254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注入：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6" name="矩形 25"/>
          <p:cNvSpPr/>
          <p:nvPr/>
        </p:nvSpPr>
        <p:spPr>
          <a:xfrm>
            <a:off x="2041119" y="2519123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注入：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7" name="右箭头 26"/>
          <p:cNvSpPr/>
          <p:nvPr/>
        </p:nvSpPr>
        <p:spPr>
          <a:xfrm>
            <a:off x="5652120" y="1804364"/>
            <a:ext cx="1405113" cy="373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596703" y="2892408"/>
            <a:ext cx="1405113" cy="37317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23523" y="1764298"/>
            <a:ext cx="1252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60%</a:t>
            </a:r>
            <a:endParaRPr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23523" y="2852936"/>
            <a:ext cx="1252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323528" y="4221088"/>
            <a:ext cx="856895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98452"/>
              </p:ext>
            </p:extLst>
          </p:nvPr>
        </p:nvGraphicFramePr>
        <p:xfrm>
          <a:off x="1481024" y="4581128"/>
          <a:ext cx="6540924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r>
                        <a:rPr lang="zh-CN" altLang="en-US" dirty="0"/>
                        <a:t>投资人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r>
                        <a:rPr lang="zh-CN" altLang="en-US" dirty="0"/>
                        <a:t>投资人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r>
                        <a:rPr lang="zh-CN" altLang="en-US" dirty="0"/>
                        <a:t>投资人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21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9" name="矩形 226305"/>
          <p:cNvSpPr>
            <a:spLocks noChangeArrowheads="1"/>
          </p:cNvSpPr>
          <p:nvPr/>
        </p:nvSpPr>
        <p:spPr bwMode="auto">
          <a:xfrm>
            <a:off x="610492" y="2125876"/>
            <a:ext cx="82819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          </a:t>
            </a:r>
            <a:endParaRPr lang="en-US" altLang="zh-CN" sz="3200">
              <a:latin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03264"/>
              </p:ext>
            </p:extLst>
          </p:nvPr>
        </p:nvGraphicFramePr>
        <p:xfrm>
          <a:off x="610492" y="2100724"/>
          <a:ext cx="7705920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8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所占比例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r>
                        <a:rPr lang="zh-CN" altLang="en-US" dirty="0"/>
                        <a:t>折现系数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r>
                        <a:rPr lang="zh-CN" altLang="en-US" dirty="0"/>
                        <a:t>投资人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2727.3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5131.4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61.31%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r>
                        <a:rPr lang="zh-CN" altLang="en-US" dirty="0"/>
                        <a:t>投资人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909.1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3238.1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38.69%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    计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3636.4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2479.2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2253.9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8369.5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7308304" y="1484784"/>
            <a:ext cx="1252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=10%</a:t>
            </a:r>
            <a:endParaRPr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38119" y="4780604"/>
            <a:ext cx="270939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请问：谁亏了？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7FF12E-9F83-431F-862B-0ED17D68C8C9}"/>
              </a:ext>
            </a:extLst>
          </p:cNvPr>
          <p:cNvSpPr/>
          <p:nvPr/>
        </p:nvSpPr>
        <p:spPr>
          <a:xfrm>
            <a:off x="5953606" y="5661248"/>
            <a:ext cx="270939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按比例同时出资</a:t>
            </a:r>
          </a:p>
        </p:txBody>
      </p:sp>
    </p:spTree>
    <p:extLst>
      <p:ext uri="{BB962C8B-B14F-4D97-AF65-F5344CB8AC3E}">
        <p14:creationId xmlns:p14="http://schemas.microsoft.com/office/powerpoint/2010/main" val="38347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963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pic>
        <p:nvPicPr>
          <p:cNvPr id="4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899592" y="4148566"/>
            <a:ext cx="2762775" cy="1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timgsa.baidu.com/timg?image&amp;quality=80&amp;size=b9999_10000&amp;sec=1567872947227&amp;di=3b08e660c1ef254f56821c53af1d2d66&amp;imgtype=0&amp;src=http%3A%2F%2Fwww.100ksw.com%2Fuploadimg%2Fstimg%2Fjianzao1%2FYZ78_256_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0419"/>
            <a:ext cx="3714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80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148478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名义利率的计算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248837"/>
          <p:cNvSpPr txBox="1">
            <a:spLocks noChangeArrowheads="1"/>
          </p:cNvSpPr>
          <p:nvPr/>
        </p:nvSpPr>
        <p:spPr bwMode="auto">
          <a:xfrm>
            <a:off x="787202" y="2132856"/>
            <a:ext cx="7632848" cy="18281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所谓名义利率 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是指：  </a:t>
            </a:r>
            <a:r>
              <a:rPr lang="zh-CN" altLang="en-US" sz="2400" dirty="0">
                <a:solidFill>
                  <a:srgbClr val="9900CC"/>
                </a:solidFill>
                <a:ea typeface="楷体_GB2312" pitchFamily="49" charset="-122"/>
              </a:rPr>
              <a:t>计息周期利率</a:t>
            </a:r>
            <a:r>
              <a:rPr lang="zh-CN" altLang="en-US" sz="2400" i="1" dirty="0">
                <a:solidFill>
                  <a:srgbClr val="9900CC"/>
                </a:solidFill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9900CC"/>
                </a:solidFill>
                <a:ea typeface="楷体_GB2312" pitchFamily="49" charset="-122"/>
              </a:rPr>
              <a:t>i</a:t>
            </a:r>
            <a:r>
              <a:rPr lang="en-US" altLang="zh-CN" sz="2400" i="1" dirty="0">
                <a:solidFill>
                  <a:srgbClr val="9900CC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9900CC"/>
                </a:solidFill>
                <a:ea typeface="楷体_GB2312" pitchFamily="49" charset="-122"/>
              </a:rPr>
              <a:t>乘以一年内的计息周期数 </a:t>
            </a:r>
            <a:r>
              <a:rPr lang="en-US" altLang="zh-CN" sz="2400" dirty="0">
                <a:solidFill>
                  <a:srgbClr val="9900CC"/>
                </a:solidFill>
                <a:ea typeface="楷体_GB2312" pitchFamily="49" charset="-122"/>
              </a:rPr>
              <a:t>m </a:t>
            </a:r>
            <a:r>
              <a:rPr lang="zh-CN" altLang="en-US" sz="2400" dirty="0">
                <a:solidFill>
                  <a:srgbClr val="9900CC"/>
                </a:solidFill>
                <a:ea typeface="楷体_GB2312" pitchFamily="49" charset="-122"/>
              </a:rPr>
              <a:t>所得的年利率。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    计算公式：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436510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月计息利率</a:t>
            </a:r>
            <a:endParaRPr lang="en-US" altLang="zh-CN" b="1" dirty="0"/>
          </a:p>
          <a:p>
            <a:pPr algn="ctr"/>
            <a:r>
              <a:rPr lang="en-US" altLang="zh-CN" b="1" dirty="0"/>
              <a:t>1%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707904" y="436510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一年</a:t>
            </a:r>
            <a:r>
              <a:rPr lang="en-US" altLang="zh-CN" b="1" dirty="0"/>
              <a:t>12</a:t>
            </a:r>
            <a:r>
              <a:rPr lang="zh-CN" altLang="en-US" b="1" dirty="0"/>
              <a:t>个月</a:t>
            </a:r>
          </a:p>
        </p:txBody>
      </p:sp>
      <p:sp>
        <p:nvSpPr>
          <p:cNvPr id="14" name="矩形 13"/>
          <p:cNvSpPr/>
          <p:nvPr/>
        </p:nvSpPr>
        <p:spPr>
          <a:xfrm>
            <a:off x="6012160" y="436510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年名义利率</a:t>
            </a:r>
            <a:endParaRPr lang="en-US" altLang="zh-CN" b="1" dirty="0"/>
          </a:p>
          <a:p>
            <a:pPr algn="ctr"/>
            <a:r>
              <a:rPr lang="en-US" altLang="zh-CN" b="1" dirty="0"/>
              <a:t>12%</a:t>
            </a:r>
            <a:endParaRPr lang="zh-CN" altLang="en-US" b="1" dirty="0"/>
          </a:p>
        </p:txBody>
      </p:sp>
      <p:sp>
        <p:nvSpPr>
          <p:cNvPr id="5" name="右箭头 4"/>
          <p:cNvSpPr/>
          <p:nvPr/>
        </p:nvSpPr>
        <p:spPr>
          <a:xfrm>
            <a:off x="3059832" y="450912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64088" y="458112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25459" y="5608404"/>
            <a:ext cx="523412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通常所说的年利率都是名义利率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189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148478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有效利率的计算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034714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有效利率：</a:t>
            </a:r>
            <a:endParaRPr lang="en-US" altLang="zh-CN" sz="2400" dirty="0">
              <a:latin typeface="微软雅黑" panose="020B0503020204020204" pitchFamily="34" charset="-122"/>
              <a:ea typeface="楷体_GB231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指资金在计息中所发生的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</a:rPr>
              <a:t>实际利率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，包括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</a:rPr>
              <a:t>计息周期有效利率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</a:rPr>
              <a:t>年有效利率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两种情况。</a:t>
            </a:r>
          </a:p>
        </p:txBody>
      </p:sp>
      <p:sp>
        <p:nvSpPr>
          <p:cNvPr id="7" name="椭圆 6"/>
          <p:cNvSpPr/>
          <p:nvPr/>
        </p:nvSpPr>
        <p:spPr>
          <a:xfrm>
            <a:off x="1134006" y="4437112"/>
            <a:ext cx="70169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928883" y="461248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</a:rPr>
              <a:t>计息周期有效利率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4837003" y="5341858"/>
            <a:ext cx="70169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5538693" y="549929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</a:rPr>
              <a:t>年有效利率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1037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1484784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计息周期有效利率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13706" y="2276872"/>
            <a:ext cx="748883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计息周期有效利率，即计息周期利率 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，计算公式：</a:t>
            </a:r>
          </a:p>
        </p:txBody>
      </p:sp>
      <p:graphicFrame>
        <p:nvGraphicFramePr>
          <p:cNvPr id="5" name="对象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3452"/>
              </p:ext>
            </p:extLst>
          </p:nvPr>
        </p:nvGraphicFramePr>
        <p:xfrm>
          <a:off x="2411760" y="3680158"/>
          <a:ext cx="11049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3529" imgH="393529" progId="Equation.3">
                  <p:embed/>
                </p:oleObj>
              </mc:Choice>
              <mc:Fallback>
                <p:oleObj r:id="rId2" imgW="393529" imgH="393529" progId="Equation.3">
                  <p:embed/>
                  <p:pic>
                    <p:nvPicPr>
                      <p:cNvPr id="5" name="对象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80158"/>
                        <a:ext cx="11049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>
            <a:off x="3549367" y="3752166"/>
            <a:ext cx="110916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24923" y="3429000"/>
            <a:ext cx="1548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名义利率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549367" y="4649959"/>
            <a:ext cx="1131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17519" y="4686833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计息周期数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31640" y="3140968"/>
            <a:ext cx="6192688" cy="26642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2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148478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年有效利率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13706" y="2132856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年有效利率，即年实际利率，把年内利息再生因素考虑进来了：</a:t>
            </a:r>
          </a:p>
        </p:txBody>
      </p:sp>
      <p:graphicFrame>
        <p:nvGraphicFramePr>
          <p:cNvPr id="2" name="对象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61820"/>
              </p:ext>
            </p:extLst>
          </p:nvPr>
        </p:nvGraphicFramePr>
        <p:xfrm>
          <a:off x="2915816" y="3429000"/>
          <a:ext cx="29876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35100" imgH="469900" progId="Equation.3">
                  <p:embed/>
                </p:oleObj>
              </mc:Choice>
              <mc:Fallback>
                <p:oleObj r:id="rId2" imgW="1435100" imgH="4699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29000"/>
                        <a:ext cx="298767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570297" y="4941168"/>
            <a:ext cx="366318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怎么得到？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681357" y="3333184"/>
            <a:ext cx="3552124" cy="11759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10" name="文本框 239622"/>
          <p:cNvSpPr txBox="1">
            <a:spLocks noChangeArrowheads="1"/>
          </p:cNvSpPr>
          <p:nvPr/>
        </p:nvSpPr>
        <p:spPr bwMode="auto">
          <a:xfrm>
            <a:off x="179263" y="1230824"/>
            <a:ext cx="8785225" cy="155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例：现设年名义利率 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r =10%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，则年、半年、季、月、日的年有效利率如下表所示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                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algn="ctr" fontAlgn="base">
              <a:lnSpc>
                <a:spcPct val="130000"/>
              </a:lnSpc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名义利率与有效利率比较表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14" name="表格 13"/>
          <p:cNvGraphicFramePr/>
          <p:nvPr>
            <p:extLst>
              <p:ext uri="{D42A27DB-BD31-4B8C-83A1-F6EECF244321}">
                <p14:modId xmlns:p14="http://schemas.microsoft.com/office/powerpoint/2010/main" val="222190666"/>
              </p:ext>
            </p:extLst>
          </p:nvPr>
        </p:nvGraphicFramePr>
        <p:xfrm>
          <a:off x="179512" y="2816249"/>
          <a:ext cx="8713788" cy="3421063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8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年名义利率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lang="en-US" altLang="zh-CN" sz="2000" i="1" dirty="0">
                          <a:latin typeface="楷体_GB2312" pitchFamily="49" charset="-122"/>
                          <a:ea typeface="楷体_GB2312" pitchFamily="49" charset="-122"/>
                        </a:rPr>
                        <a:t>r</a:t>
                      </a:r>
                      <a:r>
                        <a:rPr lang="en-US" altLang="zh-CN" sz="2000" dirty="0"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计息期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年计息次数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lang="en-US" altLang="zh-CN" sz="2000" i="1">
                          <a:latin typeface="楷体_GB2312" pitchFamily="49" charset="-122"/>
                          <a:ea typeface="楷体_GB2312" pitchFamily="49" charset="-122"/>
                        </a:rPr>
                        <a:t>m</a:t>
                      </a: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计息期利率</a:t>
                      </a:r>
                    </a:p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lang="en-US" altLang="zh-CN" sz="2000" i="1" err="1">
                          <a:latin typeface="楷体_GB2312" pitchFamily="49" charset="-122"/>
                          <a:ea typeface="楷体_GB2312" pitchFamily="49" charset="-122"/>
                        </a:rPr>
                        <a:t>i=r/m</a:t>
                      </a: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年有效利率</a:t>
                      </a: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lang="en-US" altLang="zh-CN" sz="2000" i="1" err="1"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  <a:r>
                        <a:rPr lang="en-US" altLang="zh-CN" sz="2000" i="1" baseline="-25000" err="1">
                          <a:latin typeface="楷体_GB2312" pitchFamily="49" charset="-122"/>
                          <a:ea typeface="楷体_GB2312" pitchFamily="49" charset="-122"/>
                        </a:rPr>
                        <a:t>eff</a:t>
                      </a:r>
                      <a:r>
                        <a:rPr lang="en-US" altLang="zh-CN" sz="2000" baseline="-25000"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10%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年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10%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10%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半年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5%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10.25%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季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2.5%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10.38%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0.833%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10.46%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日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365</a:t>
                      </a:r>
                      <a:endParaRPr lang="zh-CN" altLang="en-US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楷体_GB2312" pitchFamily="49" charset="-122"/>
                          <a:ea typeface="楷体_GB2312" pitchFamily="49" charset="-122"/>
                        </a:rPr>
                        <a:t>0.0274%</a:t>
                      </a: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lvl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楷体_GB2312" pitchFamily="49" charset="-122"/>
                          <a:ea typeface="楷体_GB2312" pitchFamily="49" charset="-122"/>
                        </a:rPr>
                        <a:t>10.51%</a:t>
                      </a: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7452320" y="3717032"/>
            <a:ext cx="1296144" cy="26642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内容回顾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560" y="1484784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一次支付现金流量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s://gss2.bdstatic.com/-fo3dSag_xI4khGkpoWK1HF6hhy/baike/c0%3Dbaike80%2C5%2C5%2C80%2C26/sign=03e6b3214f540923be646b2cf331ba6c/b21bb051f8198618b82da2864ced2e738bd4e64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5"/>
          <a:stretch/>
        </p:blipFill>
        <p:spPr bwMode="auto">
          <a:xfrm>
            <a:off x="5220072" y="2276872"/>
            <a:ext cx="3698059" cy="19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ss1.bdstatic.com/-vo3dSag_xI4khGkpoWK1HF6hhy/baike/c0%3Dbaike80%2C5%2C5%2C80%2C26/sign=dea8d55cdbc451dae2fb04b9d7943903/0df3d7ca7bcb0a463762c63b6d63f6246b60af7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/>
        </p:blipFill>
        <p:spPr bwMode="auto">
          <a:xfrm>
            <a:off x="238597" y="2190180"/>
            <a:ext cx="3883918" cy="2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476" y="494116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上大学前</a:t>
            </a:r>
            <a:r>
              <a:rPr lang="zh-CN" altLang="en-US" sz="2400" dirty="0"/>
              <a:t>：直接存</a:t>
            </a:r>
            <a:r>
              <a:rPr lang="en-US" altLang="zh-CN" sz="2400" dirty="0"/>
              <a:t>10000.00</a:t>
            </a:r>
            <a:r>
              <a:rPr lang="zh-CN" altLang="en-US" sz="2400" dirty="0"/>
              <a:t>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378" y="54452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大学毕业</a:t>
            </a:r>
            <a:r>
              <a:rPr lang="zh-CN" altLang="en-US" sz="2400" dirty="0"/>
              <a:t>：能拿？？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4048" y="494116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上大学前</a:t>
            </a:r>
            <a:r>
              <a:rPr lang="zh-CN" altLang="en-US" sz="2400" dirty="0"/>
              <a:t>：现值存 ？？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950" y="544522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大学毕业</a:t>
            </a:r>
            <a:r>
              <a:rPr lang="zh-CN" altLang="en-US" sz="2400" dirty="0"/>
              <a:t>：预计拿</a:t>
            </a:r>
            <a:r>
              <a:rPr lang="en-US" altLang="zh-CN" sz="2400" dirty="0"/>
              <a:t>10000.00</a:t>
            </a:r>
            <a:r>
              <a:rPr lang="zh-CN" altLang="en-US" sz="2400" dirty="0"/>
              <a:t>元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79512" y="4725144"/>
            <a:ext cx="4233614" cy="13681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74890" y="4725144"/>
            <a:ext cx="4233614" cy="13681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9941" y="4023720"/>
            <a:ext cx="1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F=P(1+i)</a:t>
            </a:r>
            <a:r>
              <a:rPr lang="en-US" altLang="zh-CN" baseline="30000" dirty="0"/>
              <a:t>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110411"/>
            <a:ext cx="1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P=F(1+i)</a:t>
            </a:r>
            <a:r>
              <a:rPr lang="en-US" altLang="zh-CN" baseline="30000" dirty="0"/>
              <a:t>-n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80920" y="2276872"/>
            <a:ext cx="8275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F=10000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3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6" name="文本框 240683"/>
          <p:cNvSpPr txBox="1">
            <a:spLocks noChangeArrowheads="1"/>
          </p:cNvSpPr>
          <p:nvPr/>
        </p:nvSpPr>
        <p:spPr bwMode="auto">
          <a:xfrm>
            <a:off x="323528" y="1700808"/>
            <a:ext cx="8568952" cy="274320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由此可见：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每年计息周期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m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越多，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eff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与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r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相差越大所以。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如果各方案的计息期不同，就不能简单地使用名义利率来评价，而必须换算成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有效利率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</a:rPr>
              <a:t>进行评价。</a:t>
            </a:r>
          </a:p>
        </p:txBody>
      </p:sp>
    </p:spTree>
    <p:extLst>
      <p:ext uri="{BB962C8B-B14F-4D97-AF65-F5344CB8AC3E}">
        <p14:creationId xmlns:p14="http://schemas.microsoft.com/office/powerpoint/2010/main" val="2069853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9633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计息周期小于（或等于）资金收付周期时的等值计算</a:t>
            </a:r>
          </a:p>
        </p:txBody>
      </p:sp>
      <p:pic>
        <p:nvPicPr>
          <p:cNvPr id="4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899592" y="4148566"/>
            <a:ext cx="2762775" cy="1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timgsa.baidu.com/timg?image&amp;quality=80&amp;size=b9999_10000&amp;sec=1567872947227&amp;di=3b08e660c1ef254f56821c53af1d2d66&amp;imgtype=0&amp;src=http%3A%2F%2Fwww.100ksw.com%2Fuploadimg%2Fstimg%2Fjianzao1%2FYZ78_256_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0419"/>
            <a:ext cx="3714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</p:spTree>
    <p:extLst>
      <p:ext uri="{BB962C8B-B14F-4D97-AF65-F5344CB8AC3E}">
        <p14:creationId xmlns:p14="http://schemas.microsoft.com/office/powerpoint/2010/main" val="2388494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484784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第一种方法：按收付周期的</a:t>
            </a:r>
            <a:r>
              <a:rPr lang="zh-CN" altLang="en-US" sz="2400" dirty="0">
                <a:solidFill>
                  <a:srgbClr val="FF0000"/>
                </a:solidFill>
              </a:rPr>
              <a:t>实际利率</a:t>
            </a:r>
            <a:r>
              <a:rPr lang="zh-CN" altLang="en-US" sz="2400" dirty="0"/>
              <a:t>算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15616" y="263691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计算实际利率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203848" y="263691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等值计算</a:t>
            </a:r>
            <a:endParaRPr lang="en-US" altLang="zh-CN" b="1" dirty="0"/>
          </a:p>
        </p:txBody>
      </p:sp>
      <p:sp>
        <p:nvSpPr>
          <p:cNvPr id="9" name="左大括号 8"/>
          <p:cNvSpPr/>
          <p:nvPr/>
        </p:nvSpPr>
        <p:spPr>
          <a:xfrm>
            <a:off x="4932040" y="2420888"/>
            <a:ext cx="576064" cy="1224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796136" y="210199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现值计算</a:t>
            </a:r>
            <a:endParaRPr lang="en-US" altLang="zh-CN" b="1" dirty="0"/>
          </a:p>
        </p:txBody>
      </p:sp>
      <p:sp>
        <p:nvSpPr>
          <p:cNvPr id="11" name="圆角矩形 10"/>
          <p:cNvSpPr/>
          <p:nvPr/>
        </p:nvSpPr>
        <p:spPr>
          <a:xfrm>
            <a:off x="5796136" y="328498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终值计算</a:t>
            </a:r>
            <a:endParaRPr lang="en-US" altLang="zh-CN" b="1" dirty="0"/>
          </a:p>
        </p:txBody>
      </p:sp>
      <p:sp>
        <p:nvSpPr>
          <p:cNvPr id="12" name="右箭头 11"/>
          <p:cNvSpPr/>
          <p:nvPr/>
        </p:nvSpPr>
        <p:spPr>
          <a:xfrm>
            <a:off x="2627784" y="2891513"/>
            <a:ext cx="432048" cy="210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4293096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第二种方法：按计息周期算：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9552" y="5013176"/>
                <a:ext cx="2033057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033057" cy="6167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55776" y="5048898"/>
                <a:ext cx="2033057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48898"/>
                <a:ext cx="2033057" cy="6167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71191" y="5044476"/>
                <a:ext cx="2033057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91" y="5044476"/>
                <a:ext cx="2033057" cy="6167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76256" y="5049245"/>
                <a:ext cx="2033057" cy="616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049245"/>
                <a:ext cx="2033057" cy="6167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18"/>
          <p:cNvSpPr/>
          <p:nvPr/>
        </p:nvSpPr>
        <p:spPr>
          <a:xfrm>
            <a:off x="467544" y="4941168"/>
            <a:ext cx="4032448" cy="93610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66812" y="4941168"/>
            <a:ext cx="4125668" cy="93610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58913" y="1253951"/>
            <a:ext cx="7377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年</a:t>
            </a:r>
          </a:p>
        </p:txBody>
      </p:sp>
      <p:sp>
        <p:nvSpPr>
          <p:cNvPr id="21" name="矩形 20"/>
          <p:cNvSpPr/>
          <p:nvPr/>
        </p:nvSpPr>
        <p:spPr>
          <a:xfrm>
            <a:off x="6853246" y="4165876"/>
            <a:ext cx="19864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月、季等</a:t>
            </a:r>
          </a:p>
        </p:txBody>
      </p:sp>
    </p:spTree>
    <p:extLst>
      <p:ext uri="{BB962C8B-B14F-4D97-AF65-F5344CB8AC3E}">
        <p14:creationId xmlns:p14="http://schemas.microsoft.com/office/powerpoint/2010/main" val="2135996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1" name="文本框 241666"/>
          <p:cNvSpPr txBox="1">
            <a:spLocks noChangeArrowheads="1"/>
          </p:cNvSpPr>
          <p:nvPr/>
        </p:nvSpPr>
        <p:spPr bwMode="auto">
          <a:xfrm>
            <a:off x="366936" y="1426965"/>
            <a:ext cx="8064500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例题：现在存款</a:t>
            </a:r>
            <a:r>
              <a:rPr lang="en-US" altLang="zh-CN" sz="2400" b="1" dirty="0">
                <a:ea typeface="楷体_GB2312" pitchFamily="49" charset="-122"/>
              </a:rPr>
              <a:t>1000</a:t>
            </a:r>
            <a:r>
              <a:rPr lang="zh-CN" altLang="en-US" sz="2400" b="1" dirty="0">
                <a:ea typeface="楷体_GB2312" pitchFamily="49" charset="-122"/>
              </a:rPr>
              <a:t>元，年利率</a:t>
            </a:r>
            <a:r>
              <a:rPr lang="en-US" altLang="zh-CN" sz="2400" b="1" dirty="0">
                <a:ea typeface="楷体_GB2312" pitchFamily="49" charset="-122"/>
              </a:rPr>
              <a:t>10%</a:t>
            </a:r>
            <a:r>
              <a:rPr lang="zh-CN" altLang="en-US" sz="2400" b="1" dirty="0">
                <a:ea typeface="楷体_GB2312" pitchFamily="49" charset="-122"/>
              </a:rPr>
              <a:t>，半年复利计息一次。问</a:t>
            </a:r>
            <a:r>
              <a:rPr lang="en-US" altLang="zh-CN" sz="2400" b="1" dirty="0">
                <a:ea typeface="楷体_GB2312" pitchFamily="49" charset="-122"/>
              </a:rPr>
              <a:t>5</a:t>
            </a:r>
            <a:r>
              <a:rPr lang="zh-CN" altLang="en-US" sz="2400" b="1" dirty="0">
                <a:ea typeface="楷体_GB2312" pitchFamily="49" charset="-122"/>
              </a:rPr>
              <a:t>年末存款金额为多少？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第一种方法解：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第一，由于计息周期短于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年，所以要将名义利率化为实际利率。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400" dirty="0"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第二，计算复利值。</a:t>
            </a: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412522"/>
              </p:ext>
            </p:extLst>
          </p:nvPr>
        </p:nvGraphicFramePr>
        <p:xfrm>
          <a:off x="2160042" y="3933056"/>
          <a:ext cx="45354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43200" imgH="469900" progId="Equation.3">
                  <p:embed/>
                </p:oleObj>
              </mc:Choice>
              <mc:Fallback>
                <p:oleObj r:id="rId2" imgW="2743200" imgH="469900" progId="Equation.3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042" y="3933056"/>
                        <a:ext cx="45354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951761"/>
              </p:ext>
            </p:extLst>
          </p:nvPr>
        </p:nvGraphicFramePr>
        <p:xfrm>
          <a:off x="2116766" y="5592466"/>
          <a:ext cx="5400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42010" imgH="241195" progId="Equation.3">
                  <p:embed/>
                </p:oleObj>
              </mc:Choice>
              <mc:Fallback>
                <p:oleObj r:id="rId4" imgW="2742010" imgH="241195" progId="Equation.3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766" y="5592466"/>
                        <a:ext cx="54006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366936" y="1340768"/>
            <a:ext cx="8237512" cy="11759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23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1" name="文本框 241666"/>
          <p:cNvSpPr txBox="1">
            <a:spLocks noChangeArrowheads="1"/>
          </p:cNvSpPr>
          <p:nvPr/>
        </p:nvSpPr>
        <p:spPr bwMode="auto">
          <a:xfrm>
            <a:off x="366936" y="1426965"/>
            <a:ext cx="8064500" cy="99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例题：现在存款</a:t>
            </a:r>
            <a:r>
              <a:rPr lang="en-US" altLang="zh-CN" sz="2400" b="1" dirty="0">
                <a:ea typeface="楷体_GB2312" pitchFamily="49" charset="-122"/>
              </a:rPr>
              <a:t>1000</a:t>
            </a:r>
            <a:r>
              <a:rPr lang="zh-CN" altLang="en-US" sz="2400" b="1" dirty="0">
                <a:ea typeface="楷体_GB2312" pitchFamily="49" charset="-122"/>
              </a:rPr>
              <a:t>元，年利率</a:t>
            </a:r>
            <a:r>
              <a:rPr lang="en-US" altLang="zh-CN" sz="2400" b="1" dirty="0">
                <a:ea typeface="楷体_GB2312" pitchFamily="49" charset="-122"/>
              </a:rPr>
              <a:t>10%</a:t>
            </a:r>
            <a:r>
              <a:rPr lang="zh-CN" altLang="en-US" sz="2400" b="1" dirty="0">
                <a:ea typeface="楷体_GB2312" pitchFamily="49" charset="-122"/>
              </a:rPr>
              <a:t>，半年复利计息一次。问</a:t>
            </a:r>
            <a:r>
              <a:rPr lang="en-US" altLang="zh-CN" sz="2400" b="1" dirty="0">
                <a:ea typeface="楷体_GB2312" pitchFamily="49" charset="-122"/>
              </a:rPr>
              <a:t>5</a:t>
            </a:r>
            <a:r>
              <a:rPr lang="zh-CN" altLang="en-US" sz="2400" b="1" dirty="0">
                <a:ea typeface="楷体_GB2312" pitchFamily="49" charset="-122"/>
              </a:rPr>
              <a:t>年末存款金额为多少？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66936" y="1340768"/>
            <a:ext cx="8237512" cy="11759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242692"/>
          <p:cNvSpPr txBox="1">
            <a:spLocks noChangeArrowheads="1"/>
          </p:cNvSpPr>
          <p:nvPr/>
        </p:nvSpPr>
        <p:spPr bwMode="auto">
          <a:xfrm>
            <a:off x="226016" y="2744564"/>
            <a:ext cx="8604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第二种方法，也可以按计息周期来计算：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每个计息周期的实际利率</a:t>
            </a:r>
            <a:r>
              <a:rPr lang="en-US" altLang="zh-CN" dirty="0">
                <a:ea typeface="楷体_GB2312" pitchFamily="49" charset="-122"/>
              </a:rPr>
              <a:t>=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所以，本题的半年实际利率</a:t>
            </a:r>
            <a:r>
              <a:rPr lang="en-US" altLang="zh-CN" dirty="0">
                <a:ea typeface="楷体_GB2312" pitchFamily="49" charset="-122"/>
              </a:rPr>
              <a:t>=5%</a:t>
            </a:r>
            <a:r>
              <a:rPr lang="zh-CN" altLang="en-US" dirty="0">
                <a:ea typeface="楷体_GB2312" pitchFamily="49" charset="-122"/>
              </a:rPr>
              <a:t>，计息期数（</a:t>
            </a:r>
            <a:r>
              <a:rPr lang="en-US" altLang="zh-CN" dirty="0">
                <a:ea typeface="楷体_GB2312" pitchFamily="49" charset="-122"/>
              </a:rPr>
              <a:t>n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en-US" altLang="zh-CN" dirty="0">
                <a:ea typeface="楷体_GB2312" pitchFamily="49" charset="-122"/>
              </a:rPr>
              <a:t>=10</a:t>
            </a:r>
            <a:r>
              <a:rPr lang="zh-CN" altLang="en-US" dirty="0">
                <a:ea typeface="楷体_GB2312" pitchFamily="49" charset="-122"/>
              </a:rPr>
              <a:t>，则：</a:t>
            </a:r>
          </a:p>
        </p:txBody>
      </p:sp>
      <p:graphicFrame>
        <p:nvGraphicFramePr>
          <p:cNvPr id="11" name="对象 2426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919985"/>
              </p:ext>
            </p:extLst>
          </p:nvPr>
        </p:nvGraphicFramePr>
        <p:xfrm>
          <a:off x="4572000" y="3500908"/>
          <a:ext cx="395639" cy="72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417" imgH="393529" progId="Equation.3">
                  <p:embed/>
                </p:oleObj>
              </mc:Choice>
              <mc:Fallback>
                <p:oleObj r:id="rId2" imgW="190417" imgH="393529" progId="Equation.3">
                  <p:embed/>
                  <p:pic>
                    <p:nvPicPr>
                      <p:cNvPr id="11" name="对象 24269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0908"/>
                        <a:ext cx="395639" cy="720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426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153841"/>
              </p:ext>
            </p:extLst>
          </p:nvPr>
        </p:nvGraphicFramePr>
        <p:xfrm>
          <a:off x="1594441" y="5445224"/>
          <a:ext cx="621791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43813" imgH="241195" progId="Equation.3">
                  <p:embed/>
                </p:oleObj>
              </mc:Choice>
              <mc:Fallback>
                <p:oleObj r:id="rId4" imgW="2043813" imgH="241195" progId="Equation.3">
                  <p:embed/>
                  <p:pic>
                    <p:nvPicPr>
                      <p:cNvPr id="12" name="对象 24269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441" y="5445224"/>
                        <a:ext cx="6217919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085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1" name="文本框 241666"/>
          <p:cNvSpPr txBox="1">
            <a:spLocks noChangeArrowheads="1"/>
          </p:cNvSpPr>
          <p:nvPr/>
        </p:nvSpPr>
        <p:spPr bwMode="auto">
          <a:xfrm>
            <a:off x="542230" y="2276872"/>
            <a:ext cx="8064500" cy="147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习题</a:t>
            </a:r>
            <a:r>
              <a:rPr lang="en-US" altLang="zh-CN" sz="2400" b="1" dirty="0">
                <a:ea typeface="楷体_GB2312" pitchFamily="49" charset="-122"/>
              </a:rPr>
              <a:t>1</a:t>
            </a:r>
            <a:r>
              <a:rPr lang="zh-CN" altLang="en-US" sz="2400" b="1" dirty="0">
                <a:ea typeface="楷体_GB2312" pitchFamily="49" charset="-122"/>
              </a:rPr>
              <a:t>：某设备价格为</a:t>
            </a:r>
            <a:r>
              <a:rPr lang="en-US" altLang="zh-CN" sz="2400" b="1" dirty="0">
                <a:ea typeface="楷体_GB2312" pitchFamily="49" charset="-122"/>
              </a:rPr>
              <a:t>55</a:t>
            </a:r>
            <a:r>
              <a:rPr lang="zh-CN" altLang="en-US" sz="2400" b="1" dirty="0">
                <a:ea typeface="楷体_GB2312" pitchFamily="49" charset="-122"/>
              </a:rPr>
              <a:t>万元，采用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五年内</a:t>
            </a:r>
            <a:r>
              <a:rPr lang="zh-CN" altLang="en-US" sz="2400" b="1" dirty="0">
                <a:ea typeface="楷体_GB2312" pitchFamily="49" charset="-122"/>
              </a:rPr>
              <a:t>分期付款方式。合同签订时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付了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万元</a:t>
            </a:r>
            <a:r>
              <a:rPr lang="zh-CN" altLang="en-US" sz="2400" b="1" dirty="0">
                <a:ea typeface="楷体_GB2312" pitchFamily="49" charset="-122"/>
              </a:rPr>
              <a:t>，然后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每半年付款一次</a:t>
            </a:r>
            <a:r>
              <a:rPr lang="zh-CN" altLang="en-US" sz="2400" b="1" dirty="0">
                <a:ea typeface="楷体_GB2312" pitchFamily="49" charset="-122"/>
              </a:rPr>
              <a:t>。设年利率为</a:t>
            </a:r>
            <a:r>
              <a:rPr lang="en-US" altLang="zh-CN" sz="2400" b="1" dirty="0">
                <a:ea typeface="楷体_GB2312" pitchFamily="49" charset="-122"/>
              </a:rPr>
              <a:t>10%</a:t>
            </a:r>
            <a:r>
              <a:rPr lang="zh-CN" altLang="en-US" sz="2400" b="1" dirty="0"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每半年复利一次</a:t>
            </a:r>
            <a:r>
              <a:rPr lang="zh-CN" altLang="en-US" sz="2400" b="1" dirty="0">
                <a:ea typeface="楷体_GB2312" pitchFamily="49" charset="-122"/>
              </a:rPr>
              <a:t>。问每半年应付多少设备价款？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95536" y="2204864"/>
            <a:ext cx="8237512" cy="16138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7864" y="134076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课堂练习题</a:t>
            </a:r>
          </a:p>
        </p:txBody>
      </p:sp>
      <p:sp>
        <p:nvSpPr>
          <p:cNvPr id="9" name="文本框 241666"/>
          <p:cNvSpPr txBox="1">
            <a:spLocks noChangeArrowheads="1"/>
          </p:cNvSpPr>
          <p:nvPr/>
        </p:nvSpPr>
        <p:spPr bwMode="auto">
          <a:xfrm>
            <a:off x="513630" y="4581128"/>
            <a:ext cx="8064500" cy="11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习题</a:t>
            </a:r>
            <a:r>
              <a:rPr lang="en-US" altLang="zh-CN" sz="2400" b="1" dirty="0">
                <a:ea typeface="楷体_GB2312" pitchFamily="49" charset="-122"/>
              </a:rPr>
              <a:t>2</a:t>
            </a:r>
            <a:r>
              <a:rPr lang="zh-CN" altLang="en-US" sz="2400" b="1" dirty="0"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每半年</a:t>
            </a:r>
            <a:r>
              <a:rPr lang="zh-CN" altLang="en-US" sz="2400" b="1" dirty="0">
                <a:ea typeface="楷体_GB2312" pitchFamily="49" charset="-122"/>
              </a:rPr>
              <a:t>内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存款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1000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元</a:t>
            </a:r>
            <a:r>
              <a:rPr lang="zh-CN" altLang="en-US" sz="2400" b="1" dirty="0">
                <a:ea typeface="楷体_GB2312" pitchFamily="49" charset="-122"/>
              </a:rPr>
              <a:t>，年利率</a:t>
            </a:r>
            <a:r>
              <a:rPr lang="en-US" altLang="zh-CN" sz="2400" b="1" dirty="0">
                <a:ea typeface="楷体_GB2312" pitchFamily="49" charset="-122"/>
              </a:rPr>
              <a:t>8%</a:t>
            </a:r>
            <a:r>
              <a:rPr lang="zh-CN" altLang="en-US" sz="2400" b="1" dirty="0"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每季复利</a:t>
            </a:r>
            <a:r>
              <a:rPr lang="zh-CN" altLang="en-US" sz="2400" b="1" dirty="0">
                <a:ea typeface="楷体_GB2312" pitchFamily="49" charset="-122"/>
              </a:rPr>
              <a:t>一次。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问五年末存款金额为多少？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66936" y="4407432"/>
            <a:ext cx="8237512" cy="16138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70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6" name="文本框 241666"/>
          <p:cNvSpPr txBox="1">
            <a:spLocks noChangeArrowheads="1"/>
          </p:cNvSpPr>
          <p:nvPr/>
        </p:nvSpPr>
        <p:spPr bwMode="auto">
          <a:xfrm>
            <a:off x="542230" y="1340768"/>
            <a:ext cx="8064500" cy="147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习题</a:t>
            </a:r>
            <a:r>
              <a:rPr lang="en-US" altLang="zh-CN" sz="2400" b="1" dirty="0">
                <a:ea typeface="楷体_GB2312" pitchFamily="49" charset="-122"/>
              </a:rPr>
              <a:t>1</a:t>
            </a:r>
            <a:r>
              <a:rPr lang="zh-CN" altLang="en-US" sz="2400" b="1" dirty="0">
                <a:ea typeface="楷体_GB2312" pitchFamily="49" charset="-122"/>
              </a:rPr>
              <a:t>：某设备价格为</a:t>
            </a:r>
            <a:r>
              <a:rPr lang="en-US" altLang="zh-CN" sz="2400" b="1" dirty="0">
                <a:ea typeface="楷体_GB2312" pitchFamily="49" charset="-122"/>
              </a:rPr>
              <a:t>55</a:t>
            </a:r>
            <a:r>
              <a:rPr lang="zh-CN" altLang="en-US" sz="2400" b="1" dirty="0">
                <a:ea typeface="楷体_GB2312" pitchFamily="49" charset="-122"/>
              </a:rPr>
              <a:t>万元，采用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五年内</a:t>
            </a:r>
            <a:r>
              <a:rPr lang="zh-CN" altLang="en-US" sz="2400" b="1" dirty="0">
                <a:ea typeface="楷体_GB2312" pitchFamily="49" charset="-122"/>
              </a:rPr>
              <a:t>分期付款方式。合同签订时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付了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万元</a:t>
            </a:r>
            <a:r>
              <a:rPr lang="zh-CN" altLang="en-US" sz="2400" b="1" dirty="0">
                <a:ea typeface="楷体_GB2312" pitchFamily="49" charset="-122"/>
              </a:rPr>
              <a:t>，然后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每半年付款一次</a:t>
            </a:r>
            <a:r>
              <a:rPr lang="zh-CN" altLang="en-US" sz="2400" b="1" dirty="0">
                <a:ea typeface="楷体_GB2312" pitchFamily="49" charset="-122"/>
              </a:rPr>
              <a:t>。设年利率为</a:t>
            </a:r>
            <a:r>
              <a:rPr lang="en-US" altLang="zh-CN" sz="2400" b="1" dirty="0">
                <a:ea typeface="楷体_GB2312" pitchFamily="49" charset="-122"/>
              </a:rPr>
              <a:t>10%</a:t>
            </a:r>
            <a:r>
              <a:rPr lang="zh-CN" altLang="en-US" sz="2400" b="1" dirty="0"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每半年复利一次</a:t>
            </a:r>
            <a:r>
              <a:rPr lang="zh-CN" altLang="en-US" sz="2400" b="1" dirty="0">
                <a:ea typeface="楷体_GB2312" pitchFamily="49" charset="-122"/>
              </a:rPr>
              <a:t>。问每半年应付多少设备价款？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5536" y="1268760"/>
            <a:ext cx="8237512" cy="16138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44739"/>
          <p:cNvGrpSpPr>
            <a:grpSpLocks/>
          </p:cNvGrpSpPr>
          <p:nvPr/>
        </p:nvGrpSpPr>
        <p:grpSpPr bwMode="auto">
          <a:xfrm>
            <a:off x="1403448" y="3448050"/>
            <a:ext cx="6913562" cy="2411412"/>
            <a:chOff x="792" y="1820"/>
            <a:chExt cx="4355" cy="1519"/>
          </a:xfrm>
        </p:grpSpPr>
        <p:sp>
          <p:nvSpPr>
            <p:cNvPr id="9" name="直接连接符 244740"/>
            <p:cNvSpPr>
              <a:spLocks noChangeShapeType="1"/>
            </p:cNvSpPr>
            <p:nvPr/>
          </p:nvSpPr>
          <p:spPr bwMode="auto">
            <a:xfrm flipV="1">
              <a:off x="952" y="1888"/>
              <a:ext cx="0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244741"/>
            <p:cNvSpPr>
              <a:spLocks noChangeShapeType="1"/>
            </p:cNvSpPr>
            <p:nvPr/>
          </p:nvSpPr>
          <p:spPr bwMode="auto">
            <a:xfrm>
              <a:off x="952" y="2614"/>
              <a:ext cx="0" cy="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直接连接符 244742"/>
            <p:cNvSpPr>
              <a:spLocks noChangeShapeType="1"/>
            </p:cNvSpPr>
            <p:nvPr/>
          </p:nvSpPr>
          <p:spPr bwMode="auto">
            <a:xfrm>
              <a:off x="1281" y="2634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244743"/>
            <p:cNvSpPr>
              <a:spLocks noChangeShapeType="1"/>
            </p:cNvSpPr>
            <p:nvPr/>
          </p:nvSpPr>
          <p:spPr bwMode="auto">
            <a:xfrm>
              <a:off x="1646" y="2639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244744"/>
            <p:cNvSpPr>
              <a:spLocks noChangeShapeType="1"/>
            </p:cNvSpPr>
            <p:nvPr/>
          </p:nvSpPr>
          <p:spPr bwMode="auto">
            <a:xfrm>
              <a:off x="1987" y="2639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244745"/>
            <p:cNvSpPr>
              <a:spLocks noChangeShapeType="1"/>
            </p:cNvSpPr>
            <p:nvPr/>
          </p:nvSpPr>
          <p:spPr bwMode="auto">
            <a:xfrm>
              <a:off x="2329" y="2642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244746"/>
            <p:cNvSpPr>
              <a:spLocks noChangeShapeType="1"/>
            </p:cNvSpPr>
            <p:nvPr/>
          </p:nvSpPr>
          <p:spPr bwMode="auto">
            <a:xfrm>
              <a:off x="2670" y="263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244747"/>
            <p:cNvSpPr>
              <a:spLocks noChangeShapeType="1"/>
            </p:cNvSpPr>
            <p:nvPr/>
          </p:nvSpPr>
          <p:spPr bwMode="auto">
            <a:xfrm>
              <a:off x="3011" y="263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接连接符 244748"/>
            <p:cNvSpPr>
              <a:spLocks noChangeShapeType="1"/>
            </p:cNvSpPr>
            <p:nvPr/>
          </p:nvSpPr>
          <p:spPr bwMode="auto">
            <a:xfrm>
              <a:off x="3353" y="263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直接连接符 244749"/>
            <p:cNvSpPr>
              <a:spLocks noChangeShapeType="1"/>
            </p:cNvSpPr>
            <p:nvPr/>
          </p:nvSpPr>
          <p:spPr bwMode="auto">
            <a:xfrm>
              <a:off x="4376" y="2631"/>
              <a:ext cx="1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244750"/>
            <p:cNvSpPr>
              <a:spLocks noChangeShapeType="1"/>
            </p:cNvSpPr>
            <p:nvPr/>
          </p:nvSpPr>
          <p:spPr bwMode="auto">
            <a:xfrm>
              <a:off x="4035" y="263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连接符 244751"/>
            <p:cNvSpPr>
              <a:spLocks noChangeShapeType="1"/>
            </p:cNvSpPr>
            <p:nvPr/>
          </p:nvSpPr>
          <p:spPr bwMode="auto">
            <a:xfrm>
              <a:off x="3694" y="2631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文本框 244752"/>
            <p:cNvSpPr txBox="1">
              <a:spLocks noChangeArrowheads="1"/>
            </p:cNvSpPr>
            <p:nvPr/>
          </p:nvSpPr>
          <p:spPr bwMode="auto">
            <a:xfrm>
              <a:off x="1247" y="2319"/>
              <a:ext cx="29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latin typeface="楷体_GB2312" pitchFamily="49" charset="-122"/>
                  <a:ea typeface="楷体_GB2312" pitchFamily="49" charset="-122"/>
                </a:rPr>
                <a:t>年利率为</a:t>
              </a:r>
              <a:r>
                <a:rPr lang="en-US" altLang="zh-CN" sz="1800">
                  <a:latin typeface="楷体_GB2312" pitchFamily="49" charset="-122"/>
                  <a:ea typeface="楷体_GB2312" pitchFamily="49" charset="-122"/>
                </a:rPr>
                <a:t>10%</a:t>
              </a:r>
              <a:r>
                <a:rPr lang="zh-CN" altLang="en-US" sz="1800">
                  <a:latin typeface="楷体_GB2312" pitchFamily="49" charset="-122"/>
                  <a:ea typeface="楷体_GB2312" pitchFamily="49" charset="-122"/>
                </a:rPr>
                <a:t>，每半年复利一次</a:t>
              </a:r>
            </a:p>
          </p:txBody>
        </p:sp>
        <p:sp>
          <p:nvSpPr>
            <p:cNvPr id="22" name="文本框 244753"/>
            <p:cNvSpPr txBox="1">
              <a:spLocks noChangeArrowheads="1"/>
            </p:cNvSpPr>
            <p:nvPr/>
          </p:nvSpPr>
          <p:spPr bwMode="auto">
            <a:xfrm>
              <a:off x="792" y="2568"/>
              <a:ext cx="4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latin typeface="Times New Roman" pitchFamily="18" charset="0"/>
                </a:rPr>
                <a:t>0                 1                 2                 3                 4                 5</a:t>
              </a:r>
              <a:endParaRPr lang="en-US" altLang="zh-CN" sz="1800" dirty="0"/>
            </a:p>
          </p:txBody>
        </p:sp>
        <p:sp>
          <p:nvSpPr>
            <p:cNvPr id="23" name="文本框 244754"/>
            <p:cNvSpPr txBox="1">
              <a:spLocks noChangeArrowheads="1"/>
            </p:cNvSpPr>
            <p:nvPr/>
          </p:nvSpPr>
          <p:spPr bwMode="auto">
            <a:xfrm>
              <a:off x="793" y="3090"/>
              <a:ext cx="65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itchFamily="18" charset="0"/>
                </a:rPr>
                <a:t>    10</a:t>
              </a:r>
              <a:endParaRPr lang="en-US" altLang="zh-CN" sz="1800"/>
            </a:p>
          </p:txBody>
        </p:sp>
        <p:sp>
          <p:nvSpPr>
            <p:cNvPr id="24" name="文本框 244755"/>
            <p:cNvSpPr txBox="1">
              <a:spLocks noChangeArrowheads="1"/>
            </p:cNvSpPr>
            <p:nvPr/>
          </p:nvSpPr>
          <p:spPr bwMode="auto">
            <a:xfrm>
              <a:off x="2336" y="2954"/>
              <a:ext cx="3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itchFamily="18" charset="0"/>
                </a:rPr>
                <a:t>A</a:t>
              </a:r>
              <a:endParaRPr lang="en-US" altLang="zh-CN" sz="1800"/>
            </a:p>
          </p:txBody>
        </p:sp>
        <p:sp>
          <p:nvSpPr>
            <p:cNvPr id="25" name="文本框 244756"/>
            <p:cNvSpPr txBox="1">
              <a:spLocks noChangeArrowheads="1"/>
            </p:cNvSpPr>
            <p:nvPr/>
          </p:nvSpPr>
          <p:spPr bwMode="auto">
            <a:xfrm>
              <a:off x="839" y="1820"/>
              <a:ext cx="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itchFamily="18" charset="0"/>
                </a:rPr>
                <a:t>    55</a:t>
              </a:r>
              <a:endParaRPr lang="en-US" altLang="zh-CN" sz="1800"/>
            </a:p>
          </p:txBody>
        </p:sp>
        <p:sp>
          <p:nvSpPr>
            <p:cNvPr id="26" name="直接连接符 244757"/>
            <p:cNvSpPr>
              <a:spLocks noChangeShapeType="1"/>
            </p:cNvSpPr>
            <p:nvPr/>
          </p:nvSpPr>
          <p:spPr bwMode="auto">
            <a:xfrm>
              <a:off x="964" y="2634"/>
              <a:ext cx="3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210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5763"/>
          <p:cNvSpPr>
            <a:spLocks noChangeArrowheads="1"/>
          </p:cNvSpPr>
          <p:nvPr/>
        </p:nvSpPr>
        <p:spPr bwMode="auto">
          <a:xfrm>
            <a:off x="1115616" y="1451768"/>
            <a:ext cx="7127875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已知：名义利率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10%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，计息周期为半年，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则计息周期利率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根据资金回收计算即可计算出每半年应付设备价款额。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即：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A=P(A/P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n) =(55-10)*(A/P,5%,10)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=5.8275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（万元）</a:t>
            </a: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08327"/>
              </p:ext>
            </p:extLst>
          </p:nvPr>
        </p:nvGraphicFramePr>
        <p:xfrm>
          <a:off x="3923928" y="1916832"/>
          <a:ext cx="208823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05977" imgH="393529" progId="Equation.3">
                  <p:embed/>
                </p:oleObj>
              </mc:Choice>
              <mc:Fallback>
                <p:oleObj r:id="rId2" imgW="1205977" imgH="393529" progId="Equation.3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916832"/>
                        <a:ext cx="208823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</p:spTree>
    <p:extLst>
      <p:ext uri="{BB962C8B-B14F-4D97-AF65-F5344CB8AC3E}">
        <p14:creationId xmlns:p14="http://schemas.microsoft.com/office/powerpoint/2010/main" val="3330261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5" name="文本框 241666"/>
          <p:cNvSpPr txBox="1">
            <a:spLocks noChangeArrowheads="1"/>
          </p:cNvSpPr>
          <p:nvPr/>
        </p:nvSpPr>
        <p:spPr bwMode="auto">
          <a:xfrm>
            <a:off x="573818" y="1586472"/>
            <a:ext cx="8064500" cy="11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习题</a:t>
            </a:r>
            <a:r>
              <a:rPr lang="en-US" altLang="zh-CN" sz="2400" b="1" dirty="0">
                <a:ea typeface="楷体_GB2312" pitchFamily="49" charset="-122"/>
              </a:rPr>
              <a:t>2</a:t>
            </a:r>
            <a:r>
              <a:rPr lang="zh-CN" altLang="en-US" sz="2400" b="1" dirty="0"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每半年</a:t>
            </a:r>
            <a:r>
              <a:rPr lang="zh-CN" altLang="en-US" sz="2400" b="1" dirty="0">
                <a:ea typeface="楷体_GB2312" pitchFamily="49" charset="-122"/>
              </a:rPr>
              <a:t>内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存款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1000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元</a:t>
            </a:r>
            <a:r>
              <a:rPr lang="zh-CN" altLang="en-US" sz="2400" b="1" dirty="0">
                <a:ea typeface="楷体_GB2312" pitchFamily="49" charset="-122"/>
              </a:rPr>
              <a:t>，年利率</a:t>
            </a:r>
            <a:r>
              <a:rPr lang="en-US" altLang="zh-CN" sz="2400" b="1" dirty="0">
                <a:ea typeface="楷体_GB2312" pitchFamily="49" charset="-122"/>
              </a:rPr>
              <a:t>8%</a:t>
            </a:r>
            <a:r>
              <a:rPr lang="zh-CN" altLang="en-US" sz="2400" b="1" dirty="0"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每季复利</a:t>
            </a:r>
            <a:r>
              <a:rPr lang="zh-CN" altLang="en-US" sz="2400" b="1" dirty="0">
                <a:ea typeface="楷体_GB2312" pitchFamily="49" charset="-122"/>
              </a:rPr>
              <a:t>一次。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问五年末存款金额为多少？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27124" y="1412776"/>
            <a:ext cx="8237512" cy="16138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46787"/>
          <p:cNvGrpSpPr>
            <a:grpSpLocks/>
          </p:cNvGrpSpPr>
          <p:nvPr/>
        </p:nvGrpSpPr>
        <p:grpSpPr bwMode="auto">
          <a:xfrm>
            <a:off x="1485974" y="3247232"/>
            <a:ext cx="6119812" cy="2738438"/>
            <a:chOff x="1156" y="1275"/>
            <a:chExt cx="3855" cy="1725"/>
          </a:xfrm>
        </p:grpSpPr>
        <p:sp>
          <p:nvSpPr>
            <p:cNvPr id="9" name="直接连接符 246788"/>
            <p:cNvSpPr>
              <a:spLocks noChangeShapeType="1"/>
            </p:cNvSpPr>
            <p:nvPr/>
          </p:nvSpPr>
          <p:spPr bwMode="auto">
            <a:xfrm>
              <a:off x="1256" y="2204"/>
              <a:ext cx="28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246789"/>
            <p:cNvSpPr>
              <a:spLocks noChangeShapeType="1"/>
            </p:cNvSpPr>
            <p:nvPr/>
          </p:nvSpPr>
          <p:spPr bwMode="auto">
            <a:xfrm>
              <a:off x="1452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直接连接符 246790"/>
            <p:cNvSpPr>
              <a:spLocks noChangeShapeType="1"/>
            </p:cNvSpPr>
            <p:nvPr/>
          </p:nvSpPr>
          <p:spPr bwMode="auto">
            <a:xfrm>
              <a:off x="1747" y="2204"/>
              <a:ext cx="0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246791"/>
            <p:cNvSpPr>
              <a:spLocks noChangeShapeType="1"/>
            </p:cNvSpPr>
            <p:nvPr/>
          </p:nvSpPr>
          <p:spPr bwMode="auto">
            <a:xfrm>
              <a:off x="2041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246792"/>
            <p:cNvSpPr>
              <a:spLocks noChangeShapeType="1"/>
            </p:cNvSpPr>
            <p:nvPr/>
          </p:nvSpPr>
          <p:spPr bwMode="auto">
            <a:xfrm>
              <a:off x="2335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246793"/>
            <p:cNvSpPr>
              <a:spLocks noChangeShapeType="1"/>
            </p:cNvSpPr>
            <p:nvPr/>
          </p:nvSpPr>
          <p:spPr bwMode="auto">
            <a:xfrm>
              <a:off x="2629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246794"/>
            <p:cNvSpPr>
              <a:spLocks noChangeShapeType="1"/>
            </p:cNvSpPr>
            <p:nvPr/>
          </p:nvSpPr>
          <p:spPr bwMode="auto">
            <a:xfrm>
              <a:off x="2924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246795"/>
            <p:cNvSpPr>
              <a:spLocks noChangeShapeType="1"/>
            </p:cNvSpPr>
            <p:nvPr/>
          </p:nvSpPr>
          <p:spPr bwMode="auto">
            <a:xfrm>
              <a:off x="3218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接连接符 246796"/>
            <p:cNvSpPr>
              <a:spLocks noChangeShapeType="1"/>
            </p:cNvSpPr>
            <p:nvPr/>
          </p:nvSpPr>
          <p:spPr bwMode="auto">
            <a:xfrm>
              <a:off x="3513" y="2204"/>
              <a:ext cx="0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直接连接符 246797"/>
            <p:cNvSpPr>
              <a:spLocks noChangeShapeType="1"/>
            </p:cNvSpPr>
            <p:nvPr/>
          </p:nvSpPr>
          <p:spPr bwMode="auto">
            <a:xfrm>
              <a:off x="3807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246798"/>
            <p:cNvSpPr>
              <a:spLocks noChangeShapeType="1"/>
            </p:cNvSpPr>
            <p:nvPr/>
          </p:nvSpPr>
          <p:spPr bwMode="auto">
            <a:xfrm>
              <a:off x="4101" y="2204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连接符 246799"/>
            <p:cNvSpPr>
              <a:spLocks noChangeShapeType="1"/>
            </p:cNvSpPr>
            <p:nvPr/>
          </p:nvSpPr>
          <p:spPr bwMode="auto">
            <a:xfrm flipV="1">
              <a:off x="4101" y="1589"/>
              <a:ext cx="1" cy="8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文本框 246800"/>
            <p:cNvSpPr txBox="1">
              <a:spLocks noChangeArrowheads="1"/>
            </p:cNvSpPr>
            <p:nvPr/>
          </p:nvSpPr>
          <p:spPr bwMode="auto">
            <a:xfrm>
              <a:off x="1837" y="1797"/>
              <a:ext cx="172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dirty="0">
                  <a:latin typeface="楷体_GB2312" pitchFamily="49" charset="-122"/>
                  <a:ea typeface="楷体_GB2312" pitchFamily="49" charset="-122"/>
                </a:rPr>
                <a:t>r=8%</a:t>
              </a:r>
              <a:r>
                <a:rPr lang="zh-CN" altLang="en-US" sz="1800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zh-CN" altLang="en-US" sz="18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每季复利</a:t>
              </a:r>
              <a:r>
                <a:rPr lang="zh-CN" altLang="en-US" sz="1800" dirty="0">
                  <a:latin typeface="楷体_GB2312" pitchFamily="49" charset="-122"/>
                  <a:ea typeface="楷体_GB2312" pitchFamily="49" charset="-122"/>
                </a:rPr>
                <a:t>一次</a:t>
              </a:r>
            </a:p>
          </p:txBody>
        </p:sp>
        <p:sp>
          <p:nvSpPr>
            <p:cNvPr id="22" name="文本框 246801"/>
            <p:cNvSpPr txBox="1">
              <a:spLocks noChangeArrowheads="1"/>
            </p:cNvSpPr>
            <p:nvPr/>
          </p:nvSpPr>
          <p:spPr bwMode="auto">
            <a:xfrm>
              <a:off x="4105" y="1275"/>
              <a:ext cx="36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F=?</a:t>
              </a:r>
              <a:endParaRPr lang="en-US" altLang="zh-CN" sz="1800"/>
            </a:p>
          </p:txBody>
        </p:sp>
        <p:sp>
          <p:nvSpPr>
            <p:cNvPr id="23" name="文本框 246802"/>
            <p:cNvSpPr txBox="1">
              <a:spLocks noChangeArrowheads="1"/>
            </p:cNvSpPr>
            <p:nvPr/>
          </p:nvSpPr>
          <p:spPr bwMode="auto">
            <a:xfrm>
              <a:off x="2109" y="2727"/>
              <a:ext cx="92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A=1000</a:t>
              </a:r>
              <a:endParaRPr lang="en-US" altLang="zh-CN" sz="1800"/>
            </a:p>
          </p:txBody>
        </p:sp>
        <p:sp>
          <p:nvSpPr>
            <p:cNvPr id="24" name="文本框 246803"/>
            <p:cNvSpPr txBox="1">
              <a:spLocks noChangeArrowheads="1"/>
            </p:cNvSpPr>
            <p:nvPr/>
          </p:nvSpPr>
          <p:spPr bwMode="auto">
            <a:xfrm>
              <a:off x="1156" y="2205"/>
              <a:ext cx="38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0        1             2             3             4            5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414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名义利率和有效利率的计算</a:t>
            </a:r>
          </a:p>
        </p:txBody>
      </p:sp>
      <p:sp>
        <p:nvSpPr>
          <p:cNvPr id="26" name="文本框 247809"/>
          <p:cNvSpPr txBox="1">
            <a:spLocks noChangeArrowheads="1"/>
          </p:cNvSpPr>
          <p:nvPr/>
        </p:nvSpPr>
        <p:spPr bwMode="auto">
          <a:xfrm>
            <a:off x="215900" y="1467197"/>
            <a:ext cx="8748713" cy="441007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由于本例计息周期小于收付周期，不能直接采用计息期利率计算，故只能用实际利率来计算。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计息期利率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（每季）：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=r/m=8%/4=2%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半年期实际利率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：  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eff</a:t>
            </a:r>
            <a:r>
              <a: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半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=(1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2%)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1=4.04%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则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F=1000(F/A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4.04%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2×5)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               =1000×12.029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               =12029(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元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818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963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等额支付系列现金流量</a:t>
            </a:r>
          </a:p>
        </p:txBody>
      </p:sp>
      <p:pic>
        <p:nvPicPr>
          <p:cNvPr id="4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899592" y="4148566"/>
            <a:ext cx="2762775" cy="16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timgsa.baidu.com/timg?image&amp;quality=80&amp;size=b9999_10000&amp;sec=1567872947227&amp;di=3b08e660c1ef254f56821c53af1d2d66&amp;imgtype=0&amp;src=http%3A%2F%2Fwww.100ksw.com%2Fuploadimg%2Fstimg%2Fjianzao1%2FYZ78_256_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60419"/>
            <a:ext cx="3714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62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6338" y="29986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484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763" y="14847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2334359"/>
            <a:ext cx="3211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等额支付系列现金流量</a:t>
            </a:r>
          </a:p>
          <a:p>
            <a:pPr marL="457200" lvl="0" indent="-45720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终值计算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现值计算</a:t>
            </a:r>
          </a:p>
          <a:p>
            <a:pPr marL="457200" lvl="0" indent="-45720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等值计算的应用</a:t>
            </a:r>
          </a:p>
        </p:txBody>
      </p:sp>
      <p:sp>
        <p:nvSpPr>
          <p:cNvPr id="2" name="右箭头 1"/>
          <p:cNvSpPr/>
          <p:nvPr/>
        </p:nvSpPr>
        <p:spPr>
          <a:xfrm>
            <a:off x="4954493" y="242088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8669" y="23088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懂概念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945588" y="306896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9764" y="295688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能计算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945588" y="368509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29764" y="35730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会计算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945588" y="426115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9764" y="414908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案例学习，重理解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 descr="https://timgsa.baidu.com/timg?image&amp;quality=80&amp;size=b9999_10000&amp;sec=1567872910476&amp;di=3d23af48899e8fae3bfb626f67181f5d&amp;imgtype=0&amp;src=http%3A%2F%2Fmmbiz.qpic.cn%2Fmmbiz_jpg%2FERX8T29Xapd254VS1QQ6l6Ns5jJGBBbPQ5op2yEC52A0iceDfE4dKvfDRN0bzYLZSlF8NacD2padCzsne86sdFw%2F640%3Fwx_fmt%3D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 bwMode="auto">
          <a:xfrm>
            <a:off x="6291408" y="4751784"/>
            <a:ext cx="2402735" cy="14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763" y="148478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等额支付系列现金流量</a:t>
            </a:r>
          </a:p>
        </p:txBody>
      </p:sp>
      <p:pic>
        <p:nvPicPr>
          <p:cNvPr id="4098" name="Picture 2" descr="https://timgsa.baidu.com/timg?image&amp;quality=80&amp;size=b9999_10000&amp;sec=1567875241756&amp;di=1b48e761aa8c36500c1d5f135b2a2427&amp;imgtype=0&amp;src=http%3A%2F%2Fku.90sjimg.com%2Felement_origin_min_pic%2F16%2F11%2F29%2F03f4546bad391addb25abb4cfb85be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75" y="2492896"/>
            <a:ext cx="2582038" cy="172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timgsa.baidu.com/timg?image&amp;quality=80&amp;size=b9999_10000&amp;sec=1567872947227&amp;di=3b08e660c1ef254f56821c53af1d2d66&amp;imgtype=0&amp;src=http%3A%2F%2Fwww.100ksw.com%2Fuploadimg%2Fstimg%2Fjianzao1%2FYZ78_256_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3714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42234" y="2473578"/>
            <a:ext cx="4788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等额支付系列现金流量：各期的现金流量序列是连续的，且数额相等。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5151878" y="3645024"/>
            <a:ext cx="2992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Keywords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4" y="5014917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连续</a:t>
            </a:r>
          </a:p>
        </p:txBody>
      </p:sp>
      <p:sp>
        <p:nvSpPr>
          <p:cNvPr id="25" name="矩形 24"/>
          <p:cNvSpPr/>
          <p:nvPr/>
        </p:nvSpPr>
        <p:spPr>
          <a:xfrm>
            <a:off x="7164288" y="5019684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42950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763" y="1484784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生活中的例子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5445224"/>
            <a:ext cx="7542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所谓</a:t>
            </a:r>
            <a:r>
              <a:rPr lang="zh-CN" altLang="en-US" b="1" dirty="0"/>
              <a:t>等额本息还款</a:t>
            </a:r>
            <a:r>
              <a:rPr lang="zh-CN" altLang="en-US" dirty="0"/>
              <a:t>，就是指</a:t>
            </a:r>
            <a:r>
              <a:rPr lang="zh-CN" altLang="en-US" dirty="0">
                <a:hlinkClick r:id="rId2"/>
              </a:rPr>
              <a:t>贷款期限</a:t>
            </a:r>
            <a:r>
              <a:rPr lang="zh-CN" altLang="en-US" dirty="0"/>
              <a:t>内每月以相等的金额偿还</a:t>
            </a:r>
            <a:r>
              <a:rPr lang="zh-CN" altLang="en-US" dirty="0">
                <a:hlinkClick r:id="rId3"/>
              </a:rPr>
              <a:t>贷款本息</a:t>
            </a:r>
            <a:r>
              <a:rPr lang="zh-CN" altLang="en-US" dirty="0"/>
              <a:t>，直至结清贷款。</a:t>
            </a:r>
          </a:p>
        </p:txBody>
      </p:sp>
      <p:pic>
        <p:nvPicPr>
          <p:cNvPr id="6146" name="Picture 2" descr="https://timgsa.baidu.com/timg?image&amp;quality=80&amp;size=b9999_10000&amp;sec=1568470665&amp;di=9e287f9fd3665f80cc3658e5133dbe82&amp;imgtype=jpg&amp;er=1&amp;src=http%3A%2F%2Fimages.fangxiaoer.com%2Fsy%2Fxw%2Fbig%2F2016%2F07%2F21%2F579010e42f50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3" y="2129148"/>
            <a:ext cx="4368388" cy="30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724128" y="23488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等额本金还款</a:t>
            </a:r>
          </a:p>
        </p:txBody>
      </p:sp>
      <p:sp>
        <p:nvSpPr>
          <p:cNvPr id="13" name="矩形 12"/>
          <p:cNvSpPr/>
          <p:nvPr/>
        </p:nvSpPr>
        <p:spPr>
          <a:xfrm>
            <a:off x="5719514" y="365808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hlinkClick r:id="rId5"/>
              </a:rPr>
              <a:t>等额本息还款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193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8550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等额支付系列现金流量的终值、现值计算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5763" y="148478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判断题</a:t>
            </a:r>
          </a:p>
        </p:txBody>
      </p:sp>
      <p:pic>
        <p:nvPicPr>
          <p:cNvPr id="7170" name="Picture 2" descr="https://timgsa.baidu.com/timg?image&amp;quality=80&amp;size=b9999_10000&amp;sec=1567876606692&amp;di=bc1f86ba1db7608d4bbbcc289de7d483&amp;imgtype=0&amp;src=http%3A%2F%2Fresources.51camel.com%2FResources%2FUEditor%2Fupload%2F2016-06-20%2F78178518-70d5-4cff-a7ac-9c5318d3e3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53626"/>
            <a:ext cx="2713596" cy="11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763688" y="2795736"/>
            <a:ext cx="1080120" cy="45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256490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2000.00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29601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2000.00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63688" y="3484458"/>
            <a:ext cx="1080120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4047455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2000.00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473617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2000.00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763688" y="4047455"/>
            <a:ext cx="108012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797249" y="4509120"/>
            <a:ext cx="1190575" cy="505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右箭头 7168"/>
          <p:cNvSpPr/>
          <p:nvPr/>
        </p:nvSpPr>
        <p:spPr>
          <a:xfrm>
            <a:off x="5940152" y="3582337"/>
            <a:ext cx="712498" cy="447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1" name="TextBox 7170"/>
          <p:cNvSpPr txBox="1"/>
          <p:nvPr/>
        </p:nvSpPr>
        <p:spPr>
          <a:xfrm>
            <a:off x="4172719" y="30816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假设利率固定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4338" y="33569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毕业啦！！</a:t>
            </a:r>
            <a:endParaRPr lang="en-US" altLang="zh-CN" dirty="0"/>
          </a:p>
          <a:p>
            <a:pPr algn="ctr"/>
            <a:r>
              <a:rPr lang="zh-CN" altLang="en-US" dirty="0"/>
              <a:t>本息全拿出来</a:t>
            </a:r>
            <a:endParaRPr lang="en-US" altLang="zh-CN" dirty="0"/>
          </a:p>
          <a:p>
            <a:pPr algn="ctr"/>
            <a:r>
              <a:rPr lang="zh-CN" altLang="en-US" dirty="0"/>
              <a:t>做为工作第一笔资金</a:t>
            </a:r>
          </a:p>
        </p:txBody>
      </p:sp>
      <p:sp>
        <p:nvSpPr>
          <p:cNvPr id="7172" name="矩形 7171"/>
          <p:cNvSpPr/>
          <p:nvPr/>
        </p:nvSpPr>
        <p:spPr>
          <a:xfrm>
            <a:off x="4581480" y="5085184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是等额支付系列现金流量？？</a:t>
            </a:r>
          </a:p>
        </p:txBody>
      </p:sp>
      <p:sp>
        <p:nvSpPr>
          <p:cNvPr id="39" name="矩形 38"/>
          <p:cNvSpPr/>
          <p:nvPr/>
        </p:nvSpPr>
        <p:spPr>
          <a:xfrm>
            <a:off x="4375720" y="20608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同学甲</a:t>
            </a:r>
          </a:p>
        </p:txBody>
      </p:sp>
    </p:spTree>
    <p:extLst>
      <p:ext uri="{BB962C8B-B14F-4D97-AF65-F5344CB8AC3E}">
        <p14:creationId xmlns:p14="http://schemas.microsoft.com/office/powerpoint/2010/main" val="309791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2590</Words>
  <Application>Microsoft Office PowerPoint</Application>
  <PresentationFormat>全屏显示(4:3)</PresentationFormat>
  <Paragraphs>416</Paragraphs>
  <Slides>50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楷体_GB2312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liwen</cp:lastModifiedBy>
  <cp:revision>272</cp:revision>
  <dcterms:created xsi:type="dcterms:W3CDTF">2018-09-16T12:16:36Z</dcterms:created>
  <dcterms:modified xsi:type="dcterms:W3CDTF">2023-02-22T07:28:18Z</dcterms:modified>
</cp:coreProperties>
</file>