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256" r:id="rId2"/>
    <p:sldId id="257" r:id="rId3"/>
    <p:sldId id="370" r:id="rId4"/>
    <p:sldId id="260" r:id="rId5"/>
    <p:sldId id="362" r:id="rId6"/>
    <p:sldId id="363" r:id="rId7"/>
    <p:sldId id="406" r:id="rId8"/>
    <p:sldId id="459" r:id="rId9"/>
    <p:sldId id="407" r:id="rId10"/>
    <p:sldId id="366" r:id="rId11"/>
    <p:sldId id="426" r:id="rId12"/>
    <p:sldId id="367" r:id="rId13"/>
    <p:sldId id="460" r:id="rId14"/>
    <p:sldId id="368" r:id="rId15"/>
    <p:sldId id="369" r:id="rId16"/>
    <p:sldId id="408" r:id="rId17"/>
    <p:sldId id="409" r:id="rId18"/>
    <p:sldId id="410" r:id="rId19"/>
    <p:sldId id="411" r:id="rId20"/>
    <p:sldId id="412" r:id="rId21"/>
    <p:sldId id="413" r:id="rId22"/>
    <p:sldId id="414" r:id="rId23"/>
    <p:sldId id="416" r:id="rId24"/>
    <p:sldId id="415" r:id="rId25"/>
    <p:sldId id="417" r:id="rId26"/>
    <p:sldId id="418" r:id="rId27"/>
    <p:sldId id="372" r:id="rId28"/>
    <p:sldId id="419" r:id="rId29"/>
    <p:sldId id="373" r:id="rId30"/>
    <p:sldId id="427" r:id="rId31"/>
    <p:sldId id="428" r:id="rId32"/>
    <p:sldId id="429" r:id="rId33"/>
    <p:sldId id="431" r:id="rId34"/>
    <p:sldId id="430" r:id="rId35"/>
    <p:sldId id="432" r:id="rId36"/>
    <p:sldId id="433" r:id="rId37"/>
    <p:sldId id="374" r:id="rId38"/>
    <p:sldId id="421" r:id="rId39"/>
    <p:sldId id="422" r:id="rId40"/>
    <p:sldId id="424" r:id="rId41"/>
    <p:sldId id="423" r:id="rId42"/>
    <p:sldId id="425" r:id="rId43"/>
    <p:sldId id="420" r:id="rId44"/>
    <p:sldId id="329" r:id="rId45"/>
  </p:sldIdLst>
  <p:sldSz cx="9144000" cy="6858000" type="screen4x3"/>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00"/>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B3A81-B4B9-4622-8BBB-C116C2E1F37C}" v="14" dt="2023-02-22T07:25:46.56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14" autoAdjust="0"/>
  </p:normalViewPr>
  <p:slideViewPr>
    <p:cSldViewPr>
      <p:cViewPr varScale="1">
        <p:scale>
          <a:sx n="123" d="100"/>
          <a:sy n="123" d="100"/>
        </p:scale>
        <p:origin x="15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liwen" userId="a7fedb32408c08d6" providerId="LiveId" clId="{CBEB3A81-B4B9-4622-8BBB-C116C2E1F37C}"/>
    <pc:docChg chg="modSld">
      <pc:chgData name="zhang liwen" userId="a7fedb32408c08d6" providerId="LiveId" clId="{CBEB3A81-B4B9-4622-8BBB-C116C2E1F37C}" dt="2023-02-22T07:25:48.036" v="43" actId="20577"/>
      <pc:docMkLst>
        <pc:docMk/>
      </pc:docMkLst>
      <pc:sldChg chg="modSp mod">
        <pc:chgData name="zhang liwen" userId="a7fedb32408c08d6" providerId="LiveId" clId="{CBEB3A81-B4B9-4622-8BBB-C116C2E1F37C}" dt="2023-02-22T07:25:48.036" v="43" actId="20577"/>
        <pc:sldMkLst>
          <pc:docMk/>
          <pc:sldMk cId="0" sldId="256"/>
        </pc:sldMkLst>
        <pc:spChg chg="mod">
          <ac:chgData name="zhang liwen" userId="a7fedb32408c08d6" providerId="LiveId" clId="{CBEB3A81-B4B9-4622-8BBB-C116C2E1F37C}" dt="2023-02-22T07:25:48.036" v="43" actId="20577"/>
          <ac:spMkLst>
            <pc:docMk/>
            <pc:sldMk cId="0" sldId="256"/>
            <ac:spMk id="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421A942-39F4-46FE-B485-E103B2F1C47B}" type="doc">
      <dgm:prSet loTypeId="urn:microsoft.com/office/officeart/2005/8/layout/radial5" loCatId="cycle" qsTypeId="urn:microsoft.com/office/officeart/2005/8/quickstyle/simple1#1" qsCatId="simple" csTypeId="urn:microsoft.com/office/officeart/2005/8/colors/colorful2#1" csCatId="colorful" phldr="1"/>
      <dgm:spPr/>
      <dgm:t>
        <a:bodyPr/>
        <a:lstStyle/>
        <a:p>
          <a:endParaRPr lang="zh-CN" altLang="en-US"/>
        </a:p>
      </dgm:t>
    </dgm:pt>
    <dgm:pt modelId="{F67010D2-47C2-4263-B420-445D266A47F9}">
      <dgm:prSet phldrT="[文本]"/>
      <dgm:spPr/>
      <dgm:t>
        <a:bodyPr/>
        <a:lstStyle/>
        <a:p>
          <a:r>
            <a:rPr lang="zh-CN" altLang="en-US" dirty="0"/>
            <a:t>影响因素</a:t>
          </a:r>
        </a:p>
      </dgm:t>
    </dgm:pt>
    <dgm:pt modelId="{57D364B3-1988-417D-91B6-C0E3C37FC767}" type="parTrans" cxnId="{FE54FB4D-BD01-47E6-8F67-A11104AA27FE}">
      <dgm:prSet/>
      <dgm:spPr/>
      <dgm:t>
        <a:bodyPr/>
        <a:lstStyle/>
        <a:p>
          <a:endParaRPr lang="zh-CN" altLang="en-US"/>
        </a:p>
      </dgm:t>
    </dgm:pt>
    <dgm:pt modelId="{24CDB2D1-AE40-4095-AB23-C8F6A8DB479D}" type="sibTrans" cxnId="{FE54FB4D-BD01-47E6-8F67-A11104AA27FE}">
      <dgm:prSet/>
      <dgm:spPr/>
      <dgm:t>
        <a:bodyPr/>
        <a:lstStyle/>
        <a:p>
          <a:endParaRPr lang="zh-CN" altLang="en-US"/>
        </a:p>
      </dgm:t>
    </dgm:pt>
    <dgm:pt modelId="{79C3E637-E840-49D9-B5A5-7443BE134173}">
      <dgm:prSet phldrT="[文本]" custT="1"/>
      <dgm:spPr/>
      <dgm:t>
        <a:bodyPr/>
        <a:lstStyle/>
        <a:p>
          <a:r>
            <a:rPr lang="zh-CN" altLang="en-US" sz="2400" dirty="0"/>
            <a:t>使用时间</a:t>
          </a:r>
        </a:p>
      </dgm:t>
    </dgm:pt>
    <dgm:pt modelId="{8104776D-2964-4D88-99B3-2957A027E0BD}" type="parTrans" cxnId="{E2DF096C-FF9D-4D11-9CE6-6B33F36F6B49}">
      <dgm:prSet/>
      <dgm:spPr/>
      <dgm:t>
        <a:bodyPr/>
        <a:lstStyle/>
        <a:p>
          <a:endParaRPr lang="zh-CN" altLang="en-US"/>
        </a:p>
      </dgm:t>
    </dgm:pt>
    <dgm:pt modelId="{6D70FE1A-EE2B-41B8-8C9D-75905992F318}" type="sibTrans" cxnId="{E2DF096C-FF9D-4D11-9CE6-6B33F36F6B49}">
      <dgm:prSet/>
      <dgm:spPr/>
      <dgm:t>
        <a:bodyPr/>
        <a:lstStyle/>
        <a:p>
          <a:endParaRPr lang="zh-CN" altLang="en-US"/>
        </a:p>
      </dgm:t>
    </dgm:pt>
    <dgm:pt modelId="{B74D8331-F021-4CC2-9C0E-01AACDF48310}">
      <dgm:prSet phldrT="[文本]" custT="1"/>
      <dgm:spPr/>
      <dgm:t>
        <a:bodyPr/>
        <a:lstStyle/>
        <a:p>
          <a:r>
            <a:rPr lang="zh-CN" altLang="en-US" sz="2400" dirty="0"/>
            <a:t>数量多少</a:t>
          </a:r>
        </a:p>
      </dgm:t>
    </dgm:pt>
    <dgm:pt modelId="{BCFE7596-66CD-48F6-85A1-845C37958576}" type="parTrans" cxnId="{4F2772EF-36CC-4510-92D2-A4C2DA454460}">
      <dgm:prSet/>
      <dgm:spPr/>
      <dgm:t>
        <a:bodyPr/>
        <a:lstStyle/>
        <a:p>
          <a:endParaRPr lang="zh-CN" altLang="en-US"/>
        </a:p>
      </dgm:t>
    </dgm:pt>
    <dgm:pt modelId="{E44574E2-6E75-4AD3-8A72-956C2A64795E}" type="sibTrans" cxnId="{4F2772EF-36CC-4510-92D2-A4C2DA454460}">
      <dgm:prSet/>
      <dgm:spPr/>
      <dgm:t>
        <a:bodyPr/>
        <a:lstStyle/>
        <a:p>
          <a:endParaRPr lang="zh-CN" altLang="en-US"/>
        </a:p>
      </dgm:t>
    </dgm:pt>
    <dgm:pt modelId="{9A9AFE2B-C9F2-4F08-8F76-E6FE4E17B71A}">
      <dgm:prSet phldrT="[文本]" custT="1"/>
      <dgm:spPr/>
      <dgm:t>
        <a:bodyPr/>
        <a:lstStyle/>
        <a:p>
          <a:r>
            <a:rPr lang="zh-CN" altLang="en-US" sz="2000" dirty="0"/>
            <a:t>投入与回报</a:t>
          </a:r>
        </a:p>
      </dgm:t>
    </dgm:pt>
    <dgm:pt modelId="{96B1D4F2-8D13-41E3-A118-A91F25AF03B8}" type="parTrans" cxnId="{A39DF5D7-95EF-412B-A4A3-1F973802A88E}">
      <dgm:prSet/>
      <dgm:spPr/>
      <dgm:t>
        <a:bodyPr/>
        <a:lstStyle/>
        <a:p>
          <a:endParaRPr lang="zh-CN" altLang="en-US"/>
        </a:p>
      </dgm:t>
    </dgm:pt>
    <dgm:pt modelId="{48763374-F65C-4269-9E94-214877E61D52}" type="sibTrans" cxnId="{A39DF5D7-95EF-412B-A4A3-1F973802A88E}">
      <dgm:prSet/>
      <dgm:spPr/>
      <dgm:t>
        <a:bodyPr/>
        <a:lstStyle/>
        <a:p>
          <a:endParaRPr lang="zh-CN" altLang="en-US"/>
        </a:p>
      </dgm:t>
    </dgm:pt>
    <dgm:pt modelId="{8EBCE955-ADBB-4411-B881-5BBAAB2B34F0}">
      <dgm:prSet phldrT="[文本]"/>
      <dgm:spPr/>
      <dgm:t>
        <a:bodyPr/>
        <a:lstStyle/>
        <a:p>
          <a:r>
            <a:rPr lang="zh-CN" altLang="en-US" dirty="0"/>
            <a:t>周转速度</a:t>
          </a:r>
        </a:p>
      </dgm:t>
    </dgm:pt>
    <dgm:pt modelId="{3BCE9E09-7BC2-41E7-9124-9B3C68AC6FDD}" type="parTrans" cxnId="{26E7C8FF-3ED7-427A-8097-D8878E044274}">
      <dgm:prSet/>
      <dgm:spPr/>
      <dgm:t>
        <a:bodyPr/>
        <a:lstStyle/>
        <a:p>
          <a:endParaRPr lang="zh-CN" altLang="en-US"/>
        </a:p>
      </dgm:t>
    </dgm:pt>
    <dgm:pt modelId="{8B28CDD9-1F2E-4FDB-BD6B-9836B871A26B}" type="sibTrans" cxnId="{26E7C8FF-3ED7-427A-8097-D8878E044274}">
      <dgm:prSet/>
      <dgm:spPr/>
      <dgm:t>
        <a:bodyPr/>
        <a:lstStyle/>
        <a:p>
          <a:endParaRPr lang="zh-CN" altLang="en-US"/>
        </a:p>
      </dgm:t>
    </dgm:pt>
    <dgm:pt modelId="{45EA5233-0370-424B-9464-D5EA1F0B26C1}" type="pres">
      <dgm:prSet presAssocID="{7421A942-39F4-46FE-B485-E103B2F1C47B}" presName="Name0" presStyleCnt="0">
        <dgm:presLayoutVars>
          <dgm:chMax val="1"/>
          <dgm:dir/>
          <dgm:animLvl val="ctr"/>
          <dgm:resizeHandles val="exact"/>
        </dgm:presLayoutVars>
      </dgm:prSet>
      <dgm:spPr/>
    </dgm:pt>
    <dgm:pt modelId="{48468FF1-1232-4D2D-849B-F7444CD2648F}" type="pres">
      <dgm:prSet presAssocID="{F67010D2-47C2-4263-B420-445D266A47F9}" presName="centerShape" presStyleLbl="node0" presStyleIdx="0" presStyleCnt="1"/>
      <dgm:spPr/>
    </dgm:pt>
    <dgm:pt modelId="{005B894E-135D-41A6-9F3F-D77D909469B2}" type="pres">
      <dgm:prSet presAssocID="{8104776D-2964-4D88-99B3-2957A027E0BD}" presName="parTrans" presStyleLbl="sibTrans2D1" presStyleIdx="0" presStyleCnt="4"/>
      <dgm:spPr/>
    </dgm:pt>
    <dgm:pt modelId="{EEA64C80-0559-4074-9581-CFAF9A69FCDE}" type="pres">
      <dgm:prSet presAssocID="{8104776D-2964-4D88-99B3-2957A027E0BD}" presName="connectorText" presStyleLbl="sibTrans2D1" presStyleIdx="0" presStyleCnt="4"/>
      <dgm:spPr/>
    </dgm:pt>
    <dgm:pt modelId="{F56069ED-9798-4919-A8C1-AF3AF3D7A0B1}" type="pres">
      <dgm:prSet presAssocID="{79C3E637-E840-49D9-B5A5-7443BE134173}" presName="node" presStyleLbl="node1" presStyleIdx="0" presStyleCnt="4">
        <dgm:presLayoutVars>
          <dgm:bulletEnabled val="1"/>
        </dgm:presLayoutVars>
      </dgm:prSet>
      <dgm:spPr/>
    </dgm:pt>
    <dgm:pt modelId="{0D09DB58-7BC9-4066-8F47-697C2EA3ECFF}" type="pres">
      <dgm:prSet presAssocID="{BCFE7596-66CD-48F6-85A1-845C37958576}" presName="parTrans" presStyleLbl="sibTrans2D1" presStyleIdx="1" presStyleCnt="4"/>
      <dgm:spPr/>
    </dgm:pt>
    <dgm:pt modelId="{F1D47762-FD74-4150-9AE0-0DB2F8238E83}" type="pres">
      <dgm:prSet presAssocID="{BCFE7596-66CD-48F6-85A1-845C37958576}" presName="connectorText" presStyleLbl="sibTrans2D1" presStyleIdx="1" presStyleCnt="4"/>
      <dgm:spPr/>
    </dgm:pt>
    <dgm:pt modelId="{123230A3-3BA5-4932-B45B-2FCA33FCCA4E}" type="pres">
      <dgm:prSet presAssocID="{B74D8331-F021-4CC2-9C0E-01AACDF48310}" presName="node" presStyleLbl="node1" presStyleIdx="1" presStyleCnt="4">
        <dgm:presLayoutVars>
          <dgm:bulletEnabled val="1"/>
        </dgm:presLayoutVars>
      </dgm:prSet>
      <dgm:spPr/>
    </dgm:pt>
    <dgm:pt modelId="{6C9A1B4F-4720-45A2-82CD-9208E67F15D3}" type="pres">
      <dgm:prSet presAssocID="{96B1D4F2-8D13-41E3-A118-A91F25AF03B8}" presName="parTrans" presStyleLbl="sibTrans2D1" presStyleIdx="2" presStyleCnt="4"/>
      <dgm:spPr/>
    </dgm:pt>
    <dgm:pt modelId="{709ABA64-E58B-40DB-A227-72B0B118F9CF}" type="pres">
      <dgm:prSet presAssocID="{96B1D4F2-8D13-41E3-A118-A91F25AF03B8}" presName="connectorText" presStyleLbl="sibTrans2D1" presStyleIdx="2" presStyleCnt="4"/>
      <dgm:spPr/>
    </dgm:pt>
    <dgm:pt modelId="{36F4A1BE-9012-4ED5-A92D-DD5852CA1BE2}" type="pres">
      <dgm:prSet presAssocID="{9A9AFE2B-C9F2-4F08-8F76-E6FE4E17B71A}" presName="node" presStyleLbl="node1" presStyleIdx="2" presStyleCnt="4">
        <dgm:presLayoutVars>
          <dgm:bulletEnabled val="1"/>
        </dgm:presLayoutVars>
      </dgm:prSet>
      <dgm:spPr/>
    </dgm:pt>
    <dgm:pt modelId="{9DE32024-7164-4A27-84BC-03276C105E44}" type="pres">
      <dgm:prSet presAssocID="{3BCE9E09-7BC2-41E7-9124-9B3C68AC6FDD}" presName="parTrans" presStyleLbl="sibTrans2D1" presStyleIdx="3" presStyleCnt="4"/>
      <dgm:spPr/>
    </dgm:pt>
    <dgm:pt modelId="{01124558-5E92-4BC4-8E0C-66DDCA7CD574}" type="pres">
      <dgm:prSet presAssocID="{3BCE9E09-7BC2-41E7-9124-9B3C68AC6FDD}" presName="connectorText" presStyleLbl="sibTrans2D1" presStyleIdx="3" presStyleCnt="4"/>
      <dgm:spPr/>
    </dgm:pt>
    <dgm:pt modelId="{D0ED64DF-167A-4E4B-B445-B616A6BA46BD}" type="pres">
      <dgm:prSet presAssocID="{8EBCE955-ADBB-4411-B881-5BBAAB2B34F0}" presName="node" presStyleLbl="node1" presStyleIdx="3" presStyleCnt="4">
        <dgm:presLayoutVars>
          <dgm:bulletEnabled val="1"/>
        </dgm:presLayoutVars>
      </dgm:prSet>
      <dgm:spPr/>
    </dgm:pt>
  </dgm:ptLst>
  <dgm:cxnLst>
    <dgm:cxn modelId="{964CD206-1AA9-41BC-BC8C-39B6021FABA6}" type="presOf" srcId="{8EBCE955-ADBB-4411-B881-5BBAAB2B34F0}" destId="{D0ED64DF-167A-4E4B-B445-B616A6BA46BD}" srcOrd="0" destOrd="0" presId="urn:microsoft.com/office/officeart/2005/8/layout/radial5"/>
    <dgm:cxn modelId="{AFC01C13-2888-483C-B8CC-1A60CDED1776}" type="presOf" srcId="{7421A942-39F4-46FE-B485-E103B2F1C47B}" destId="{45EA5233-0370-424B-9464-D5EA1F0B26C1}" srcOrd="0" destOrd="0" presId="urn:microsoft.com/office/officeart/2005/8/layout/radial5"/>
    <dgm:cxn modelId="{B717B71C-1605-4F5F-8774-46E454401928}" type="presOf" srcId="{F67010D2-47C2-4263-B420-445D266A47F9}" destId="{48468FF1-1232-4D2D-849B-F7444CD2648F}" srcOrd="0" destOrd="0" presId="urn:microsoft.com/office/officeart/2005/8/layout/radial5"/>
    <dgm:cxn modelId="{37A1621D-871B-413E-B666-C2A0580F2145}" type="presOf" srcId="{8104776D-2964-4D88-99B3-2957A027E0BD}" destId="{005B894E-135D-41A6-9F3F-D77D909469B2}" srcOrd="0" destOrd="0" presId="urn:microsoft.com/office/officeart/2005/8/layout/radial5"/>
    <dgm:cxn modelId="{3B9DC21D-CC02-4DFB-993B-8C9A55E7DAD4}" type="presOf" srcId="{BCFE7596-66CD-48F6-85A1-845C37958576}" destId="{0D09DB58-7BC9-4066-8F47-697C2EA3ECFF}" srcOrd="0" destOrd="0" presId="urn:microsoft.com/office/officeart/2005/8/layout/radial5"/>
    <dgm:cxn modelId="{A95AE829-F0B2-4EB3-B73A-038DA3340842}" type="presOf" srcId="{9A9AFE2B-C9F2-4F08-8F76-E6FE4E17B71A}" destId="{36F4A1BE-9012-4ED5-A92D-DD5852CA1BE2}" srcOrd="0" destOrd="0" presId="urn:microsoft.com/office/officeart/2005/8/layout/radial5"/>
    <dgm:cxn modelId="{D2264536-18F1-498C-B159-E55BD51BFE0B}" type="presOf" srcId="{3BCE9E09-7BC2-41E7-9124-9B3C68AC6FDD}" destId="{01124558-5E92-4BC4-8E0C-66DDCA7CD574}" srcOrd="1" destOrd="0" presId="urn:microsoft.com/office/officeart/2005/8/layout/radial5"/>
    <dgm:cxn modelId="{985BEA36-787C-4593-8F96-B3B21FCC83EF}" type="presOf" srcId="{79C3E637-E840-49D9-B5A5-7443BE134173}" destId="{F56069ED-9798-4919-A8C1-AF3AF3D7A0B1}" srcOrd="0" destOrd="0" presId="urn:microsoft.com/office/officeart/2005/8/layout/radial5"/>
    <dgm:cxn modelId="{7CB7715D-E2BE-413F-B896-65FB08373F10}" type="presOf" srcId="{96B1D4F2-8D13-41E3-A118-A91F25AF03B8}" destId="{6C9A1B4F-4720-45A2-82CD-9208E67F15D3}" srcOrd="0" destOrd="0" presId="urn:microsoft.com/office/officeart/2005/8/layout/radial5"/>
    <dgm:cxn modelId="{E2DF096C-FF9D-4D11-9CE6-6B33F36F6B49}" srcId="{F67010D2-47C2-4263-B420-445D266A47F9}" destId="{79C3E637-E840-49D9-B5A5-7443BE134173}" srcOrd="0" destOrd="0" parTransId="{8104776D-2964-4D88-99B3-2957A027E0BD}" sibTransId="{6D70FE1A-EE2B-41B8-8C9D-75905992F318}"/>
    <dgm:cxn modelId="{FE54FB4D-BD01-47E6-8F67-A11104AA27FE}" srcId="{7421A942-39F4-46FE-B485-E103B2F1C47B}" destId="{F67010D2-47C2-4263-B420-445D266A47F9}" srcOrd="0" destOrd="0" parTransId="{57D364B3-1988-417D-91B6-C0E3C37FC767}" sibTransId="{24CDB2D1-AE40-4095-AB23-C8F6A8DB479D}"/>
    <dgm:cxn modelId="{B992F64F-EFD6-4E9B-BE40-11BCEF179CB8}" type="presOf" srcId="{BCFE7596-66CD-48F6-85A1-845C37958576}" destId="{F1D47762-FD74-4150-9AE0-0DB2F8238E83}" srcOrd="1" destOrd="0" presId="urn:microsoft.com/office/officeart/2005/8/layout/radial5"/>
    <dgm:cxn modelId="{4E547C55-5C2E-4D9F-A179-248B0D09A577}" type="presOf" srcId="{3BCE9E09-7BC2-41E7-9124-9B3C68AC6FDD}" destId="{9DE32024-7164-4A27-84BC-03276C105E44}" srcOrd="0" destOrd="0" presId="urn:microsoft.com/office/officeart/2005/8/layout/radial5"/>
    <dgm:cxn modelId="{A33BDE5A-8540-4448-8443-61A1F594987B}" type="presOf" srcId="{96B1D4F2-8D13-41E3-A118-A91F25AF03B8}" destId="{709ABA64-E58B-40DB-A227-72B0B118F9CF}" srcOrd="1" destOrd="0" presId="urn:microsoft.com/office/officeart/2005/8/layout/radial5"/>
    <dgm:cxn modelId="{65799992-21D8-4948-A79A-7F1D3D958B9C}" type="presOf" srcId="{8104776D-2964-4D88-99B3-2957A027E0BD}" destId="{EEA64C80-0559-4074-9581-CFAF9A69FCDE}" srcOrd="1" destOrd="0" presId="urn:microsoft.com/office/officeart/2005/8/layout/radial5"/>
    <dgm:cxn modelId="{A39DF5D7-95EF-412B-A4A3-1F973802A88E}" srcId="{F67010D2-47C2-4263-B420-445D266A47F9}" destId="{9A9AFE2B-C9F2-4F08-8F76-E6FE4E17B71A}" srcOrd="2" destOrd="0" parTransId="{96B1D4F2-8D13-41E3-A118-A91F25AF03B8}" sibTransId="{48763374-F65C-4269-9E94-214877E61D52}"/>
    <dgm:cxn modelId="{4F2772EF-36CC-4510-92D2-A4C2DA454460}" srcId="{F67010D2-47C2-4263-B420-445D266A47F9}" destId="{B74D8331-F021-4CC2-9C0E-01AACDF48310}" srcOrd="1" destOrd="0" parTransId="{BCFE7596-66CD-48F6-85A1-845C37958576}" sibTransId="{E44574E2-6E75-4AD3-8A72-956C2A64795E}"/>
    <dgm:cxn modelId="{7B4BACFD-6ED9-480C-87AD-8100B78F8B6D}" type="presOf" srcId="{B74D8331-F021-4CC2-9C0E-01AACDF48310}" destId="{123230A3-3BA5-4932-B45B-2FCA33FCCA4E}" srcOrd="0" destOrd="0" presId="urn:microsoft.com/office/officeart/2005/8/layout/radial5"/>
    <dgm:cxn modelId="{26E7C8FF-3ED7-427A-8097-D8878E044274}" srcId="{F67010D2-47C2-4263-B420-445D266A47F9}" destId="{8EBCE955-ADBB-4411-B881-5BBAAB2B34F0}" srcOrd="3" destOrd="0" parTransId="{3BCE9E09-7BC2-41E7-9124-9B3C68AC6FDD}" sibTransId="{8B28CDD9-1F2E-4FDB-BD6B-9836B871A26B}"/>
    <dgm:cxn modelId="{14B787EB-F874-4524-96F6-B8B52B2D0BCA}" type="presParOf" srcId="{45EA5233-0370-424B-9464-D5EA1F0B26C1}" destId="{48468FF1-1232-4D2D-849B-F7444CD2648F}" srcOrd="0" destOrd="0" presId="urn:microsoft.com/office/officeart/2005/8/layout/radial5"/>
    <dgm:cxn modelId="{77D1369B-6534-4FE6-804D-D3A6F8A097DF}" type="presParOf" srcId="{45EA5233-0370-424B-9464-D5EA1F0B26C1}" destId="{005B894E-135D-41A6-9F3F-D77D909469B2}" srcOrd="1" destOrd="0" presId="urn:microsoft.com/office/officeart/2005/8/layout/radial5"/>
    <dgm:cxn modelId="{9465678D-C3FB-47B5-90D2-CB2AF50D8E99}" type="presParOf" srcId="{005B894E-135D-41A6-9F3F-D77D909469B2}" destId="{EEA64C80-0559-4074-9581-CFAF9A69FCDE}" srcOrd="0" destOrd="0" presId="urn:microsoft.com/office/officeart/2005/8/layout/radial5"/>
    <dgm:cxn modelId="{09B1843D-B95C-4702-9E4C-64BC7DAFEA5E}" type="presParOf" srcId="{45EA5233-0370-424B-9464-D5EA1F0B26C1}" destId="{F56069ED-9798-4919-A8C1-AF3AF3D7A0B1}" srcOrd="2" destOrd="0" presId="urn:microsoft.com/office/officeart/2005/8/layout/radial5"/>
    <dgm:cxn modelId="{3AE6F8F5-3B27-4889-9A42-5256FD78B32E}" type="presParOf" srcId="{45EA5233-0370-424B-9464-D5EA1F0B26C1}" destId="{0D09DB58-7BC9-4066-8F47-697C2EA3ECFF}" srcOrd="3" destOrd="0" presId="urn:microsoft.com/office/officeart/2005/8/layout/radial5"/>
    <dgm:cxn modelId="{F4BF577D-5CDB-41D0-9E36-28F08BDC48CB}" type="presParOf" srcId="{0D09DB58-7BC9-4066-8F47-697C2EA3ECFF}" destId="{F1D47762-FD74-4150-9AE0-0DB2F8238E83}" srcOrd="0" destOrd="0" presId="urn:microsoft.com/office/officeart/2005/8/layout/radial5"/>
    <dgm:cxn modelId="{FE2F42CA-B0B1-420A-8131-E11C2046EA54}" type="presParOf" srcId="{45EA5233-0370-424B-9464-D5EA1F0B26C1}" destId="{123230A3-3BA5-4932-B45B-2FCA33FCCA4E}" srcOrd="4" destOrd="0" presId="urn:microsoft.com/office/officeart/2005/8/layout/radial5"/>
    <dgm:cxn modelId="{1D314503-E531-4475-B643-F360661FF850}" type="presParOf" srcId="{45EA5233-0370-424B-9464-D5EA1F0B26C1}" destId="{6C9A1B4F-4720-45A2-82CD-9208E67F15D3}" srcOrd="5" destOrd="0" presId="urn:microsoft.com/office/officeart/2005/8/layout/radial5"/>
    <dgm:cxn modelId="{4A5F0393-39CF-4A10-9531-28FBF9AA1E59}" type="presParOf" srcId="{6C9A1B4F-4720-45A2-82CD-9208E67F15D3}" destId="{709ABA64-E58B-40DB-A227-72B0B118F9CF}" srcOrd="0" destOrd="0" presId="urn:microsoft.com/office/officeart/2005/8/layout/radial5"/>
    <dgm:cxn modelId="{43CBA066-4A0A-4303-82FA-2379EB21484C}" type="presParOf" srcId="{45EA5233-0370-424B-9464-D5EA1F0B26C1}" destId="{36F4A1BE-9012-4ED5-A92D-DD5852CA1BE2}" srcOrd="6" destOrd="0" presId="urn:microsoft.com/office/officeart/2005/8/layout/radial5"/>
    <dgm:cxn modelId="{F3E0251C-3778-43AB-A4E1-65739B71DC5E}" type="presParOf" srcId="{45EA5233-0370-424B-9464-D5EA1F0B26C1}" destId="{9DE32024-7164-4A27-84BC-03276C105E44}" srcOrd="7" destOrd="0" presId="urn:microsoft.com/office/officeart/2005/8/layout/radial5"/>
    <dgm:cxn modelId="{520CA0A5-84D9-4622-A727-3E9AF1C8370E}" type="presParOf" srcId="{9DE32024-7164-4A27-84BC-03276C105E44}" destId="{01124558-5E92-4BC4-8E0C-66DDCA7CD574}" srcOrd="0" destOrd="0" presId="urn:microsoft.com/office/officeart/2005/8/layout/radial5"/>
    <dgm:cxn modelId="{D0DCBBDF-54B9-4A42-8468-0FD57697D958}" type="presParOf" srcId="{45EA5233-0370-424B-9464-D5EA1F0B26C1}" destId="{D0ED64DF-167A-4E4B-B445-B616A6BA46BD}"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1A942-39F4-46FE-B485-E103B2F1C47B}" type="doc">
      <dgm:prSet loTypeId="urn:microsoft.com/office/officeart/2005/8/layout/radial5" loCatId="cycle" qsTypeId="urn:microsoft.com/office/officeart/2005/8/quickstyle/simple1#2" qsCatId="simple" csTypeId="urn:microsoft.com/office/officeart/2005/8/colors/colorful2#2" csCatId="colorful" phldr="1"/>
      <dgm:spPr/>
      <dgm:t>
        <a:bodyPr/>
        <a:lstStyle/>
        <a:p>
          <a:endParaRPr lang="zh-CN" altLang="en-US"/>
        </a:p>
      </dgm:t>
    </dgm:pt>
    <dgm:pt modelId="{F67010D2-47C2-4263-B420-445D266A47F9}">
      <dgm:prSet phldrT="[文本]"/>
      <dgm:spPr/>
      <dgm:t>
        <a:bodyPr/>
        <a:lstStyle/>
        <a:p>
          <a:r>
            <a:rPr lang="zh-CN" altLang="en-US" dirty="0"/>
            <a:t>影响因素</a:t>
          </a:r>
        </a:p>
      </dgm:t>
    </dgm:pt>
    <dgm:pt modelId="{57D364B3-1988-417D-91B6-C0E3C37FC767}" type="parTrans" cxnId="{FE54FB4D-BD01-47E6-8F67-A11104AA27FE}">
      <dgm:prSet/>
      <dgm:spPr/>
      <dgm:t>
        <a:bodyPr/>
        <a:lstStyle/>
        <a:p>
          <a:endParaRPr lang="zh-CN" altLang="en-US"/>
        </a:p>
      </dgm:t>
    </dgm:pt>
    <dgm:pt modelId="{24CDB2D1-AE40-4095-AB23-C8F6A8DB479D}" type="sibTrans" cxnId="{FE54FB4D-BD01-47E6-8F67-A11104AA27FE}">
      <dgm:prSet/>
      <dgm:spPr/>
      <dgm:t>
        <a:bodyPr/>
        <a:lstStyle/>
        <a:p>
          <a:endParaRPr lang="zh-CN" altLang="en-US"/>
        </a:p>
      </dgm:t>
    </dgm:pt>
    <dgm:pt modelId="{79C3E637-E840-49D9-B5A5-7443BE134173}">
      <dgm:prSet phldrT="[文本]" custT="1"/>
      <dgm:spPr/>
      <dgm:t>
        <a:bodyPr/>
        <a:lstStyle/>
        <a:p>
          <a:r>
            <a:rPr lang="zh-CN" altLang="en-US" sz="2400" dirty="0"/>
            <a:t>使用时间</a:t>
          </a:r>
        </a:p>
      </dgm:t>
    </dgm:pt>
    <dgm:pt modelId="{8104776D-2964-4D88-99B3-2957A027E0BD}" type="parTrans" cxnId="{E2DF096C-FF9D-4D11-9CE6-6B33F36F6B49}">
      <dgm:prSet/>
      <dgm:spPr/>
      <dgm:t>
        <a:bodyPr/>
        <a:lstStyle/>
        <a:p>
          <a:endParaRPr lang="zh-CN" altLang="en-US"/>
        </a:p>
      </dgm:t>
    </dgm:pt>
    <dgm:pt modelId="{6D70FE1A-EE2B-41B8-8C9D-75905992F318}" type="sibTrans" cxnId="{E2DF096C-FF9D-4D11-9CE6-6B33F36F6B49}">
      <dgm:prSet/>
      <dgm:spPr/>
      <dgm:t>
        <a:bodyPr/>
        <a:lstStyle/>
        <a:p>
          <a:endParaRPr lang="zh-CN" altLang="en-US"/>
        </a:p>
      </dgm:t>
    </dgm:pt>
    <dgm:pt modelId="{B74D8331-F021-4CC2-9C0E-01AACDF48310}">
      <dgm:prSet phldrT="[文本]" custT="1"/>
      <dgm:spPr/>
      <dgm:t>
        <a:bodyPr/>
        <a:lstStyle/>
        <a:p>
          <a:r>
            <a:rPr lang="zh-CN" altLang="en-US" sz="2400" dirty="0"/>
            <a:t>数量多少</a:t>
          </a:r>
        </a:p>
      </dgm:t>
    </dgm:pt>
    <dgm:pt modelId="{BCFE7596-66CD-48F6-85A1-845C37958576}" type="parTrans" cxnId="{4F2772EF-36CC-4510-92D2-A4C2DA454460}">
      <dgm:prSet/>
      <dgm:spPr/>
      <dgm:t>
        <a:bodyPr/>
        <a:lstStyle/>
        <a:p>
          <a:endParaRPr lang="zh-CN" altLang="en-US"/>
        </a:p>
      </dgm:t>
    </dgm:pt>
    <dgm:pt modelId="{E44574E2-6E75-4AD3-8A72-956C2A64795E}" type="sibTrans" cxnId="{4F2772EF-36CC-4510-92D2-A4C2DA454460}">
      <dgm:prSet/>
      <dgm:spPr/>
      <dgm:t>
        <a:bodyPr/>
        <a:lstStyle/>
        <a:p>
          <a:endParaRPr lang="zh-CN" altLang="en-US"/>
        </a:p>
      </dgm:t>
    </dgm:pt>
    <dgm:pt modelId="{9A9AFE2B-C9F2-4F08-8F76-E6FE4E17B71A}">
      <dgm:prSet phldrT="[文本]" custT="1"/>
      <dgm:spPr/>
      <dgm:t>
        <a:bodyPr/>
        <a:lstStyle/>
        <a:p>
          <a:r>
            <a:rPr lang="zh-CN" altLang="en-US" sz="2000" dirty="0"/>
            <a:t>投入与回报</a:t>
          </a:r>
        </a:p>
      </dgm:t>
    </dgm:pt>
    <dgm:pt modelId="{96B1D4F2-8D13-41E3-A118-A91F25AF03B8}" type="parTrans" cxnId="{A39DF5D7-95EF-412B-A4A3-1F973802A88E}">
      <dgm:prSet/>
      <dgm:spPr/>
      <dgm:t>
        <a:bodyPr/>
        <a:lstStyle/>
        <a:p>
          <a:endParaRPr lang="zh-CN" altLang="en-US"/>
        </a:p>
      </dgm:t>
    </dgm:pt>
    <dgm:pt modelId="{48763374-F65C-4269-9E94-214877E61D52}" type="sibTrans" cxnId="{A39DF5D7-95EF-412B-A4A3-1F973802A88E}">
      <dgm:prSet/>
      <dgm:spPr/>
      <dgm:t>
        <a:bodyPr/>
        <a:lstStyle/>
        <a:p>
          <a:endParaRPr lang="zh-CN" altLang="en-US"/>
        </a:p>
      </dgm:t>
    </dgm:pt>
    <dgm:pt modelId="{8EBCE955-ADBB-4411-B881-5BBAAB2B34F0}">
      <dgm:prSet phldrT="[文本]"/>
      <dgm:spPr/>
      <dgm:t>
        <a:bodyPr/>
        <a:lstStyle/>
        <a:p>
          <a:r>
            <a:rPr lang="zh-CN" altLang="en-US" dirty="0"/>
            <a:t>周转速度</a:t>
          </a:r>
        </a:p>
      </dgm:t>
    </dgm:pt>
    <dgm:pt modelId="{3BCE9E09-7BC2-41E7-9124-9B3C68AC6FDD}" type="parTrans" cxnId="{26E7C8FF-3ED7-427A-8097-D8878E044274}">
      <dgm:prSet/>
      <dgm:spPr/>
      <dgm:t>
        <a:bodyPr/>
        <a:lstStyle/>
        <a:p>
          <a:endParaRPr lang="zh-CN" altLang="en-US"/>
        </a:p>
      </dgm:t>
    </dgm:pt>
    <dgm:pt modelId="{8B28CDD9-1F2E-4FDB-BD6B-9836B871A26B}" type="sibTrans" cxnId="{26E7C8FF-3ED7-427A-8097-D8878E044274}">
      <dgm:prSet/>
      <dgm:spPr/>
      <dgm:t>
        <a:bodyPr/>
        <a:lstStyle/>
        <a:p>
          <a:endParaRPr lang="zh-CN" altLang="en-US"/>
        </a:p>
      </dgm:t>
    </dgm:pt>
    <dgm:pt modelId="{45EA5233-0370-424B-9464-D5EA1F0B26C1}" type="pres">
      <dgm:prSet presAssocID="{7421A942-39F4-46FE-B485-E103B2F1C47B}" presName="Name0" presStyleCnt="0">
        <dgm:presLayoutVars>
          <dgm:chMax val="1"/>
          <dgm:dir/>
          <dgm:animLvl val="ctr"/>
          <dgm:resizeHandles val="exact"/>
        </dgm:presLayoutVars>
      </dgm:prSet>
      <dgm:spPr/>
    </dgm:pt>
    <dgm:pt modelId="{48468FF1-1232-4D2D-849B-F7444CD2648F}" type="pres">
      <dgm:prSet presAssocID="{F67010D2-47C2-4263-B420-445D266A47F9}" presName="centerShape" presStyleLbl="node0" presStyleIdx="0" presStyleCnt="1"/>
      <dgm:spPr/>
    </dgm:pt>
    <dgm:pt modelId="{005B894E-135D-41A6-9F3F-D77D909469B2}" type="pres">
      <dgm:prSet presAssocID="{8104776D-2964-4D88-99B3-2957A027E0BD}" presName="parTrans" presStyleLbl="sibTrans2D1" presStyleIdx="0" presStyleCnt="4"/>
      <dgm:spPr/>
    </dgm:pt>
    <dgm:pt modelId="{EEA64C80-0559-4074-9581-CFAF9A69FCDE}" type="pres">
      <dgm:prSet presAssocID="{8104776D-2964-4D88-99B3-2957A027E0BD}" presName="connectorText" presStyleLbl="sibTrans2D1" presStyleIdx="0" presStyleCnt="4"/>
      <dgm:spPr/>
    </dgm:pt>
    <dgm:pt modelId="{F56069ED-9798-4919-A8C1-AF3AF3D7A0B1}" type="pres">
      <dgm:prSet presAssocID="{79C3E637-E840-49D9-B5A5-7443BE134173}" presName="node" presStyleLbl="node1" presStyleIdx="0" presStyleCnt="4">
        <dgm:presLayoutVars>
          <dgm:bulletEnabled val="1"/>
        </dgm:presLayoutVars>
      </dgm:prSet>
      <dgm:spPr/>
    </dgm:pt>
    <dgm:pt modelId="{0D09DB58-7BC9-4066-8F47-697C2EA3ECFF}" type="pres">
      <dgm:prSet presAssocID="{BCFE7596-66CD-48F6-85A1-845C37958576}" presName="parTrans" presStyleLbl="sibTrans2D1" presStyleIdx="1" presStyleCnt="4"/>
      <dgm:spPr/>
    </dgm:pt>
    <dgm:pt modelId="{F1D47762-FD74-4150-9AE0-0DB2F8238E83}" type="pres">
      <dgm:prSet presAssocID="{BCFE7596-66CD-48F6-85A1-845C37958576}" presName="connectorText" presStyleLbl="sibTrans2D1" presStyleIdx="1" presStyleCnt="4"/>
      <dgm:spPr/>
    </dgm:pt>
    <dgm:pt modelId="{123230A3-3BA5-4932-B45B-2FCA33FCCA4E}" type="pres">
      <dgm:prSet presAssocID="{B74D8331-F021-4CC2-9C0E-01AACDF48310}" presName="node" presStyleLbl="node1" presStyleIdx="1" presStyleCnt="4">
        <dgm:presLayoutVars>
          <dgm:bulletEnabled val="1"/>
        </dgm:presLayoutVars>
      </dgm:prSet>
      <dgm:spPr/>
    </dgm:pt>
    <dgm:pt modelId="{6C9A1B4F-4720-45A2-82CD-9208E67F15D3}" type="pres">
      <dgm:prSet presAssocID="{96B1D4F2-8D13-41E3-A118-A91F25AF03B8}" presName="parTrans" presStyleLbl="sibTrans2D1" presStyleIdx="2" presStyleCnt="4"/>
      <dgm:spPr/>
    </dgm:pt>
    <dgm:pt modelId="{709ABA64-E58B-40DB-A227-72B0B118F9CF}" type="pres">
      <dgm:prSet presAssocID="{96B1D4F2-8D13-41E3-A118-A91F25AF03B8}" presName="connectorText" presStyleLbl="sibTrans2D1" presStyleIdx="2" presStyleCnt="4"/>
      <dgm:spPr/>
    </dgm:pt>
    <dgm:pt modelId="{36F4A1BE-9012-4ED5-A92D-DD5852CA1BE2}" type="pres">
      <dgm:prSet presAssocID="{9A9AFE2B-C9F2-4F08-8F76-E6FE4E17B71A}" presName="node" presStyleLbl="node1" presStyleIdx="2" presStyleCnt="4">
        <dgm:presLayoutVars>
          <dgm:bulletEnabled val="1"/>
        </dgm:presLayoutVars>
      </dgm:prSet>
      <dgm:spPr/>
    </dgm:pt>
    <dgm:pt modelId="{9DE32024-7164-4A27-84BC-03276C105E44}" type="pres">
      <dgm:prSet presAssocID="{3BCE9E09-7BC2-41E7-9124-9B3C68AC6FDD}" presName="parTrans" presStyleLbl="sibTrans2D1" presStyleIdx="3" presStyleCnt="4"/>
      <dgm:spPr/>
    </dgm:pt>
    <dgm:pt modelId="{01124558-5E92-4BC4-8E0C-66DDCA7CD574}" type="pres">
      <dgm:prSet presAssocID="{3BCE9E09-7BC2-41E7-9124-9B3C68AC6FDD}" presName="connectorText" presStyleLbl="sibTrans2D1" presStyleIdx="3" presStyleCnt="4"/>
      <dgm:spPr/>
    </dgm:pt>
    <dgm:pt modelId="{D0ED64DF-167A-4E4B-B445-B616A6BA46BD}" type="pres">
      <dgm:prSet presAssocID="{8EBCE955-ADBB-4411-B881-5BBAAB2B34F0}" presName="node" presStyleLbl="node1" presStyleIdx="3" presStyleCnt="4">
        <dgm:presLayoutVars>
          <dgm:bulletEnabled val="1"/>
        </dgm:presLayoutVars>
      </dgm:prSet>
      <dgm:spPr/>
    </dgm:pt>
  </dgm:ptLst>
  <dgm:cxnLst>
    <dgm:cxn modelId="{964CD206-1AA9-41BC-BC8C-39B6021FABA6}" type="presOf" srcId="{8EBCE955-ADBB-4411-B881-5BBAAB2B34F0}" destId="{D0ED64DF-167A-4E4B-B445-B616A6BA46BD}" srcOrd="0" destOrd="0" presId="urn:microsoft.com/office/officeart/2005/8/layout/radial5"/>
    <dgm:cxn modelId="{AFC01C13-2888-483C-B8CC-1A60CDED1776}" type="presOf" srcId="{7421A942-39F4-46FE-B485-E103B2F1C47B}" destId="{45EA5233-0370-424B-9464-D5EA1F0B26C1}" srcOrd="0" destOrd="0" presId="urn:microsoft.com/office/officeart/2005/8/layout/radial5"/>
    <dgm:cxn modelId="{B717B71C-1605-4F5F-8774-46E454401928}" type="presOf" srcId="{F67010D2-47C2-4263-B420-445D266A47F9}" destId="{48468FF1-1232-4D2D-849B-F7444CD2648F}" srcOrd="0" destOrd="0" presId="urn:microsoft.com/office/officeart/2005/8/layout/radial5"/>
    <dgm:cxn modelId="{37A1621D-871B-413E-B666-C2A0580F2145}" type="presOf" srcId="{8104776D-2964-4D88-99B3-2957A027E0BD}" destId="{005B894E-135D-41A6-9F3F-D77D909469B2}" srcOrd="0" destOrd="0" presId="urn:microsoft.com/office/officeart/2005/8/layout/radial5"/>
    <dgm:cxn modelId="{3B9DC21D-CC02-4DFB-993B-8C9A55E7DAD4}" type="presOf" srcId="{BCFE7596-66CD-48F6-85A1-845C37958576}" destId="{0D09DB58-7BC9-4066-8F47-697C2EA3ECFF}" srcOrd="0" destOrd="0" presId="urn:microsoft.com/office/officeart/2005/8/layout/radial5"/>
    <dgm:cxn modelId="{A95AE829-F0B2-4EB3-B73A-038DA3340842}" type="presOf" srcId="{9A9AFE2B-C9F2-4F08-8F76-E6FE4E17B71A}" destId="{36F4A1BE-9012-4ED5-A92D-DD5852CA1BE2}" srcOrd="0" destOrd="0" presId="urn:microsoft.com/office/officeart/2005/8/layout/radial5"/>
    <dgm:cxn modelId="{D2264536-18F1-498C-B159-E55BD51BFE0B}" type="presOf" srcId="{3BCE9E09-7BC2-41E7-9124-9B3C68AC6FDD}" destId="{01124558-5E92-4BC4-8E0C-66DDCA7CD574}" srcOrd="1" destOrd="0" presId="urn:microsoft.com/office/officeart/2005/8/layout/radial5"/>
    <dgm:cxn modelId="{985BEA36-787C-4593-8F96-B3B21FCC83EF}" type="presOf" srcId="{79C3E637-E840-49D9-B5A5-7443BE134173}" destId="{F56069ED-9798-4919-A8C1-AF3AF3D7A0B1}" srcOrd="0" destOrd="0" presId="urn:microsoft.com/office/officeart/2005/8/layout/radial5"/>
    <dgm:cxn modelId="{7CB7715D-E2BE-413F-B896-65FB08373F10}" type="presOf" srcId="{96B1D4F2-8D13-41E3-A118-A91F25AF03B8}" destId="{6C9A1B4F-4720-45A2-82CD-9208E67F15D3}" srcOrd="0" destOrd="0" presId="urn:microsoft.com/office/officeart/2005/8/layout/radial5"/>
    <dgm:cxn modelId="{E2DF096C-FF9D-4D11-9CE6-6B33F36F6B49}" srcId="{F67010D2-47C2-4263-B420-445D266A47F9}" destId="{79C3E637-E840-49D9-B5A5-7443BE134173}" srcOrd="0" destOrd="0" parTransId="{8104776D-2964-4D88-99B3-2957A027E0BD}" sibTransId="{6D70FE1A-EE2B-41B8-8C9D-75905992F318}"/>
    <dgm:cxn modelId="{FE54FB4D-BD01-47E6-8F67-A11104AA27FE}" srcId="{7421A942-39F4-46FE-B485-E103B2F1C47B}" destId="{F67010D2-47C2-4263-B420-445D266A47F9}" srcOrd="0" destOrd="0" parTransId="{57D364B3-1988-417D-91B6-C0E3C37FC767}" sibTransId="{24CDB2D1-AE40-4095-AB23-C8F6A8DB479D}"/>
    <dgm:cxn modelId="{B992F64F-EFD6-4E9B-BE40-11BCEF179CB8}" type="presOf" srcId="{BCFE7596-66CD-48F6-85A1-845C37958576}" destId="{F1D47762-FD74-4150-9AE0-0DB2F8238E83}" srcOrd="1" destOrd="0" presId="urn:microsoft.com/office/officeart/2005/8/layout/radial5"/>
    <dgm:cxn modelId="{4E547C55-5C2E-4D9F-A179-248B0D09A577}" type="presOf" srcId="{3BCE9E09-7BC2-41E7-9124-9B3C68AC6FDD}" destId="{9DE32024-7164-4A27-84BC-03276C105E44}" srcOrd="0" destOrd="0" presId="urn:microsoft.com/office/officeart/2005/8/layout/radial5"/>
    <dgm:cxn modelId="{A33BDE5A-8540-4448-8443-61A1F594987B}" type="presOf" srcId="{96B1D4F2-8D13-41E3-A118-A91F25AF03B8}" destId="{709ABA64-E58B-40DB-A227-72B0B118F9CF}" srcOrd="1" destOrd="0" presId="urn:microsoft.com/office/officeart/2005/8/layout/radial5"/>
    <dgm:cxn modelId="{65799992-21D8-4948-A79A-7F1D3D958B9C}" type="presOf" srcId="{8104776D-2964-4D88-99B3-2957A027E0BD}" destId="{EEA64C80-0559-4074-9581-CFAF9A69FCDE}" srcOrd="1" destOrd="0" presId="urn:microsoft.com/office/officeart/2005/8/layout/radial5"/>
    <dgm:cxn modelId="{A39DF5D7-95EF-412B-A4A3-1F973802A88E}" srcId="{F67010D2-47C2-4263-B420-445D266A47F9}" destId="{9A9AFE2B-C9F2-4F08-8F76-E6FE4E17B71A}" srcOrd="2" destOrd="0" parTransId="{96B1D4F2-8D13-41E3-A118-A91F25AF03B8}" sibTransId="{48763374-F65C-4269-9E94-214877E61D52}"/>
    <dgm:cxn modelId="{4F2772EF-36CC-4510-92D2-A4C2DA454460}" srcId="{F67010D2-47C2-4263-B420-445D266A47F9}" destId="{B74D8331-F021-4CC2-9C0E-01AACDF48310}" srcOrd="1" destOrd="0" parTransId="{BCFE7596-66CD-48F6-85A1-845C37958576}" sibTransId="{E44574E2-6E75-4AD3-8A72-956C2A64795E}"/>
    <dgm:cxn modelId="{7B4BACFD-6ED9-480C-87AD-8100B78F8B6D}" type="presOf" srcId="{B74D8331-F021-4CC2-9C0E-01AACDF48310}" destId="{123230A3-3BA5-4932-B45B-2FCA33FCCA4E}" srcOrd="0" destOrd="0" presId="urn:microsoft.com/office/officeart/2005/8/layout/radial5"/>
    <dgm:cxn modelId="{26E7C8FF-3ED7-427A-8097-D8878E044274}" srcId="{F67010D2-47C2-4263-B420-445D266A47F9}" destId="{8EBCE955-ADBB-4411-B881-5BBAAB2B34F0}" srcOrd="3" destOrd="0" parTransId="{3BCE9E09-7BC2-41E7-9124-9B3C68AC6FDD}" sibTransId="{8B28CDD9-1F2E-4FDB-BD6B-9836B871A26B}"/>
    <dgm:cxn modelId="{14B787EB-F874-4524-96F6-B8B52B2D0BCA}" type="presParOf" srcId="{45EA5233-0370-424B-9464-D5EA1F0B26C1}" destId="{48468FF1-1232-4D2D-849B-F7444CD2648F}" srcOrd="0" destOrd="0" presId="urn:microsoft.com/office/officeart/2005/8/layout/radial5"/>
    <dgm:cxn modelId="{77D1369B-6534-4FE6-804D-D3A6F8A097DF}" type="presParOf" srcId="{45EA5233-0370-424B-9464-D5EA1F0B26C1}" destId="{005B894E-135D-41A6-9F3F-D77D909469B2}" srcOrd="1" destOrd="0" presId="urn:microsoft.com/office/officeart/2005/8/layout/radial5"/>
    <dgm:cxn modelId="{9465678D-C3FB-47B5-90D2-CB2AF50D8E99}" type="presParOf" srcId="{005B894E-135D-41A6-9F3F-D77D909469B2}" destId="{EEA64C80-0559-4074-9581-CFAF9A69FCDE}" srcOrd="0" destOrd="0" presId="urn:microsoft.com/office/officeart/2005/8/layout/radial5"/>
    <dgm:cxn modelId="{09B1843D-B95C-4702-9E4C-64BC7DAFEA5E}" type="presParOf" srcId="{45EA5233-0370-424B-9464-D5EA1F0B26C1}" destId="{F56069ED-9798-4919-A8C1-AF3AF3D7A0B1}" srcOrd="2" destOrd="0" presId="urn:microsoft.com/office/officeart/2005/8/layout/radial5"/>
    <dgm:cxn modelId="{3AE6F8F5-3B27-4889-9A42-5256FD78B32E}" type="presParOf" srcId="{45EA5233-0370-424B-9464-D5EA1F0B26C1}" destId="{0D09DB58-7BC9-4066-8F47-697C2EA3ECFF}" srcOrd="3" destOrd="0" presId="urn:microsoft.com/office/officeart/2005/8/layout/radial5"/>
    <dgm:cxn modelId="{F4BF577D-5CDB-41D0-9E36-28F08BDC48CB}" type="presParOf" srcId="{0D09DB58-7BC9-4066-8F47-697C2EA3ECFF}" destId="{F1D47762-FD74-4150-9AE0-0DB2F8238E83}" srcOrd="0" destOrd="0" presId="urn:microsoft.com/office/officeart/2005/8/layout/radial5"/>
    <dgm:cxn modelId="{FE2F42CA-B0B1-420A-8131-E11C2046EA54}" type="presParOf" srcId="{45EA5233-0370-424B-9464-D5EA1F0B26C1}" destId="{123230A3-3BA5-4932-B45B-2FCA33FCCA4E}" srcOrd="4" destOrd="0" presId="urn:microsoft.com/office/officeart/2005/8/layout/radial5"/>
    <dgm:cxn modelId="{1D314503-E531-4475-B643-F360661FF850}" type="presParOf" srcId="{45EA5233-0370-424B-9464-D5EA1F0B26C1}" destId="{6C9A1B4F-4720-45A2-82CD-9208E67F15D3}" srcOrd="5" destOrd="0" presId="urn:microsoft.com/office/officeart/2005/8/layout/radial5"/>
    <dgm:cxn modelId="{4A5F0393-39CF-4A10-9531-28FBF9AA1E59}" type="presParOf" srcId="{6C9A1B4F-4720-45A2-82CD-9208E67F15D3}" destId="{709ABA64-E58B-40DB-A227-72B0B118F9CF}" srcOrd="0" destOrd="0" presId="urn:microsoft.com/office/officeart/2005/8/layout/radial5"/>
    <dgm:cxn modelId="{43CBA066-4A0A-4303-82FA-2379EB21484C}" type="presParOf" srcId="{45EA5233-0370-424B-9464-D5EA1F0B26C1}" destId="{36F4A1BE-9012-4ED5-A92D-DD5852CA1BE2}" srcOrd="6" destOrd="0" presId="urn:microsoft.com/office/officeart/2005/8/layout/radial5"/>
    <dgm:cxn modelId="{F3E0251C-3778-43AB-A4E1-65739B71DC5E}" type="presParOf" srcId="{45EA5233-0370-424B-9464-D5EA1F0B26C1}" destId="{9DE32024-7164-4A27-84BC-03276C105E44}" srcOrd="7" destOrd="0" presId="urn:microsoft.com/office/officeart/2005/8/layout/radial5"/>
    <dgm:cxn modelId="{520CA0A5-84D9-4622-A727-3E9AF1C8370E}" type="presParOf" srcId="{9DE32024-7164-4A27-84BC-03276C105E44}" destId="{01124558-5E92-4BC4-8E0C-66DDCA7CD574}" srcOrd="0" destOrd="0" presId="urn:microsoft.com/office/officeart/2005/8/layout/radial5"/>
    <dgm:cxn modelId="{D0DCBBDF-54B9-4A42-8468-0FD57697D958}" type="presParOf" srcId="{45EA5233-0370-424B-9464-D5EA1F0B26C1}" destId="{D0ED64DF-167A-4E4B-B445-B616A6BA46BD}"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68FF1-1232-4D2D-849B-F7444CD2648F}">
      <dsp:nvSpPr>
        <dsp:cNvPr id="0" name=""/>
        <dsp:cNvSpPr/>
      </dsp:nvSpPr>
      <dsp:spPr>
        <a:xfrm>
          <a:off x="2513707" y="1497707"/>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影响因素</a:t>
          </a:r>
        </a:p>
      </dsp:txBody>
      <dsp:txXfrm>
        <a:off x="2670198" y="1654198"/>
        <a:ext cx="755603" cy="755603"/>
      </dsp:txXfrm>
    </dsp:sp>
    <dsp:sp modelId="{005B894E-135D-41A6-9F3F-D77D909469B2}">
      <dsp:nvSpPr>
        <dsp:cNvPr id="0" name=""/>
        <dsp:cNvSpPr/>
      </dsp:nvSpPr>
      <dsp:spPr>
        <a:xfrm rot="16200000">
          <a:off x="2934877" y="1109011"/>
          <a:ext cx="226245" cy="3633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68814" y="1215612"/>
        <a:ext cx="158372" cy="217991"/>
      </dsp:txXfrm>
    </dsp:sp>
    <dsp:sp modelId="{F56069ED-9798-4919-A8C1-AF3AF3D7A0B1}">
      <dsp:nvSpPr>
        <dsp:cNvPr id="0" name=""/>
        <dsp:cNvSpPr/>
      </dsp:nvSpPr>
      <dsp:spPr>
        <a:xfrm>
          <a:off x="2513707" y="2243"/>
          <a:ext cx="1068585" cy="106858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使用时间</a:t>
          </a:r>
        </a:p>
      </dsp:txBody>
      <dsp:txXfrm>
        <a:off x="2670198" y="158734"/>
        <a:ext cx="755603" cy="755603"/>
      </dsp:txXfrm>
    </dsp:sp>
    <dsp:sp modelId="{0D09DB58-7BC9-4066-8F47-697C2EA3ECFF}">
      <dsp:nvSpPr>
        <dsp:cNvPr id="0" name=""/>
        <dsp:cNvSpPr/>
      </dsp:nvSpPr>
      <dsp:spPr>
        <a:xfrm>
          <a:off x="3676206" y="1850340"/>
          <a:ext cx="226245" cy="363319"/>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676206" y="1923004"/>
        <a:ext cx="158372" cy="217991"/>
      </dsp:txXfrm>
    </dsp:sp>
    <dsp:sp modelId="{123230A3-3BA5-4932-B45B-2FCA33FCCA4E}">
      <dsp:nvSpPr>
        <dsp:cNvPr id="0" name=""/>
        <dsp:cNvSpPr/>
      </dsp:nvSpPr>
      <dsp:spPr>
        <a:xfrm>
          <a:off x="4009170" y="1497707"/>
          <a:ext cx="1068585" cy="1068585"/>
        </a:xfrm>
        <a:prstGeom prst="ellipse">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数量多少</a:t>
          </a:r>
        </a:p>
      </dsp:txBody>
      <dsp:txXfrm>
        <a:off x="4165661" y="1654198"/>
        <a:ext cx="755603" cy="755603"/>
      </dsp:txXfrm>
    </dsp:sp>
    <dsp:sp modelId="{6C9A1B4F-4720-45A2-82CD-9208E67F15D3}">
      <dsp:nvSpPr>
        <dsp:cNvPr id="0" name=""/>
        <dsp:cNvSpPr/>
      </dsp:nvSpPr>
      <dsp:spPr>
        <a:xfrm rot="5400000">
          <a:off x="2934877" y="2591669"/>
          <a:ext cx="226245" cy="363319"/>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68814" y="2630397"/>
        <a:ext cx="158372" cy="217991"/>
      </dsp:txXfrm>
    </dsp:sp>
    <dsp:sp modelId="{36F4A1BE-9012-4ED5-A92D-DD5852CA1BE2}">
      <dsp:nvSpPr>
        <dsp:cNvPr id="0" name=""/>
        <dsp:cNvSpPr/>
      </dsp:nvSpPr>
      <dsp:spPr>
        <a:xfrm>
          <a:off x="2513707" y="2993170"/>
          <a:ext cx="1068585" cy="1068585"/>
        </a:xfrm>
        <a:prstGeom prst="ellipse">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投入与回报</a:t>
          </a:r>
        </a:p>
      </dsp:txBody>
      <dsp:txXfrm>
        <a:off x="2670198" y="3149661"/>
        <a:ext cx="755603" cy="755603"/>
      </dsp:txXfrm>
    </dsp:sp>
    <dsp:sp modelId="{9DE32024-7164-4A27-84BC-03276C105E44}">
      <dsp:nvSpPr>
        <dsp:cNvPr id="0" name=""/>
        <dsp:cNvSpPr/>
      </dsp:nvSpPr>
      <dsp:spPr>
        <a:xfrm rot="10800000">
          <a:off x="2193548" y="1850340"/>
          <a:ext cx="226245" cy="363319"/>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261421" y="1923004"/>
        <a:ext cx="158372" cy="217991"/>
      </dsp:txXfrm>
    </dsp:sp>
    <dsp:sp modelId="{D0ED64DF-167A-4E4B-B445-B616A6BA46BD}">
      <dsp:nvSpPr>
        <dsp:cNvPr id="0" name=""/>
        <dsp:cNvSpPr/>
      </dsp:nvSpPr>
      <dsp:spPr>
        <a:xfrm>
          <a:off x="1018243" y="1497707"/>
          <a:ext cx="1068585" cy="1068585"/>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周转速度</a:t>
          </a:r>
        </a:p>
      </dsp:txBody>
      <dsp:txXfrm>
        <a:off x="1174734" y="1654198"/>
        <a:ext cx="755603" cy="755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68FF1-1232-4D2D-849B-F7444CD2648F}">
      <dsp:nvSpPr>
        <dsp:cNvPr id="0" name=""/>
        <dsp:cNvSpPr/>
      </dsp:nvSpPr>
      <dsp:spPr>
        <a:xfrm>
          <a:off x="2513707" y="1497707"/>
          <a:ext cx="1068585" cy="106858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影响因素</a:t>
          </a:r>
        </a:p>
      </dsp:txBody>
      <dsp:txXfrm>
        <a:off x="2670198" y="1654198"/>
        <a:ext cx="755603" cy="755603"/>
      </dsp:txXfrm>
    </dsp:sp>
    <dsp:sp modelId="{005B894E-135D-41A6-9F3F-D77D909469B2}">
      <dsp:nvSpPr>
        <dsp:cNvPr id="0" name=""/>
        <dsp:cNvSpPr/>
      </dsp:nvSpPr>
      <dsp:spPr>
        <a:xfrm rot="16200000">
          <a:off x="2934877" y="1109011"/>
          <a:ext cx="226245" cy="36331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68814" y="1215612"/>
        <a:ext cx="158372" cy="217991"/>
      </dsp:txXfrm>
    </dsp:sp>
    <dsp:sp modelId="{F56069ED-9798-4919-A8C1-AF3AF3D7A0B1}">
      <dsp:nvSpPr>
        <dsp:cNvPr id="0" name=""/>
        <dsp:cNvSpPr/>
      </dsp:nvSpPr>
      <dsp:spPr>
        <a:xfrm>
          <a:off x="2513707" y="2243"/>
          <a:ext cx="1068585" cy="106858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使用时间</a:t>
          </a:r>
        </a:p>
      </dsp:txBody>
      <dsp:txXfrm>
        <a:off x="2670198" y="158734"/>
        <a:ext cx="755603" cy="755603"/>
      </dsp:txXfrm>
    </dsp:sp>
    <dsp:sp modelId="{0D09DB58-7BC9-4066-8F47-697C2EA3ECFF}">
      <dsp:nvSpPr>
        <dsp:cNvPr id="0" name=""/>
        <dsp:cNvSpPr/>
      </dsp:nvSpPr>
      <dsp:spPr>
        <a:xfrm>
          <a:off x="3676206" y="1850340"/>
          <a:ext cx="226245" cy="363319"/>
        </a:xfrm>
        <a:prstGeom prst="rightArrow">
          <a:avLst>
            <a:gd name="adj1" fmla="val 60000"/>
            <a:gd name="adj2" fmla="val 50000"/>
          </a:avLst>
        </a:prstGeom>
        <a:solidFill>
          <a:schemeClr val="accent2">
            <a:hueOff val="1560506"/>
            <a:satOff val="-1946"/>
            <a:lumOff val="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3676206" y="1923004"/>
        <a:ext cx="158372" cy="217991"/>
      </dsp:txXfrm>
    </dsp:sp>
    <dsp:sp modelId="{123230A3-3BA5-4932-B45B-2FCA33FCCA4E}">
      <dsp:nvSpPr>
        <dsp:cNvPr id="0" name=""/>
        <dsp:cNvSpPr/>
      </dsp:nvSpPr>
      <dsp:spPr>
        <a:xfrm>
          <a:off x="4009170" y="1497707"/>
          <a:ext cx="1068585" cy="1068585"/>
        </a:xfrm>
        <a:prstGeom prst="ellipse">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数量多少</a:t>
          </a:r>
        </a:p>
      </dsp:txBody>
      <dsp:txXfrm>
        <a:off x="4165661" y="1654198"/>
        <a:ext cx="755603" cy="755603"/>
      </dsp:txXfrm>
    </dsp:sp>
    <dsp:sp modelId="{6C9A1B4F-4720-45A2-82CD-9208E67F15D3}">
      <dsp:nvSpPr>
        <dsp:cNvPr id="0" name=""/>
        <dsp:cNvSpPr/>
      </dsp:nvSpPr>
      <dsp:spPr>
        <a:xfrm rot="5400000">
          <a:off x="2934877" y="2591669"/>
          <a:ext cx="226245" cy="363319"/>
        </a:xfrm>
        <a:prstGeom prst="rightArrow">
          <a:avLst>
            <a:gd name="adj1" fmla="val 60000"/>
            <a:gd name="adj2" fmla="val 50000"/>
          </a:avLst>
        </a:prstGeom>
        <a:solidFill>
          <a:schemeClr val="accent2">
            <a:hueOff val="3121013"/>
            <a:satOff val="-3893"/>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a:off x="2968814" y="2630397"/>
        <a:ext cx="158372" cy="217991"/>
      </dsp:txXfrm>
    </dsp:sp>
    <dsp:sp modelId="{36F4A1BE-9012-4ED5-A92D-DD5852CA1BE2}">
      <dsp:nvSpPr>
        <dsp:cNvPr id="0" name=""/>
        <dsp:cNvSpPr/>
      </dsp:nvSpPr>
      <dsp:spPr>
        <a:xfrm>
          <a:off x="2513707" y="2993170"/>
          <a:ext cx="1068585" cy="1068585"/>
        </a:xfrm>
        <a:prstGeom prst="ellipse">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投入与回报</a:t>
          </a:r>
        </a:p>
      </dsp:txBody>
      <dsp:txXfrm>
        <a:off x="2670198" y="3149661"/>
        <a:ext cx="755603" cy="755603"/>
      </dsp:txXfrm>
    </dsp:sp>
    <dsp:sp modelId="{9DE32024-7164-4A27-84BC-03276C105E44}">
      <dsp:nvSpPr>
        <dsp:cNvPr id="0" name=""/>
        <dsp:cNvSpPr/>
      </dsp:nvSpPr>
      <dsp:spPr>
        <a:xfrm rot="10800000">
          <a:off x="2193548" y="1850340"/>
          <a:ext cx="226245" cy="363319"/>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p>
      </dsp:txBody>
      <dsp:txXfrm rot="10800000">
        <a:off x="2261421" y="1923004"/>
        <a:ext cx="158372" cy="217991"/>
      </dsp:txXfrm>
    </dsp:sp>
    <dsp:sp modelId="{D0ED64DF-167A-4E4B-B445-B616A6BA46BD}">
      <dsp:nvSpPr>
        <dsp:cNvPr id="0" name=""/>
        <dsp:cNvSpPr/>
      </dsp:nvSpPr>
      <dsp:spPr>
        <a:xfrm>
          <a:off x="1018243" y="1497707"/>
          <a:ext cx="1068585" cy="1068585"/>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周转速度</a:t>
          </a:r>
        </a:p>
      </dsp:txBody>
      <dsp:txXfrm>
        <a:off x="1174734" y="1654198"/>
        <a:ext cx="755603" cy="755603"/>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6ACFE0-8FE8-499F-865C-594645E47543}" type="datetimeFigureOut">
              <a:rPr lang="zh-CN" altLang="en-US" smtClean="0"/>
              <a:t>2023/2/22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E1E027-319E-446E-A842-3C154A97B081}" type="slidenum">
              <a:rPr lang="zh-CN" altLang="en-US" smtClean="0"/>
              <a:t>‹#›</a:t>
            </a:fld>
            <a:endParaRPr lang="zh-CN" altLang="en-US"/>
          </a:p>
        </p:txBody>
      </p:sp>
    </p:spTree>
    <p:extLst>
      <p:ext uri="{BB962C8B-B14F-4D97-AF65-F5344CB8AC3E}">
        <p14:creationId xmlns:p14="http://schemas.microsoft.com/office/powerpoint/2010/main" val="32300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5EF35A-0080-40E6-9F36-3DAB0F54C79F}"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1FF705-B2F6-4168-B471-6E61A85B8798}" type="slidenum">
              <a:rPr lang="zh-CN" altLang="en-US" smtClean="0"/>
              <a:t>‹#›</a:t>
            </a:fld>
            <a:endParaRPr lang="zh-CN" altLang="en-US"/>
          </a:p>
        </p:txBody>
      </p:sp>
    </p:spTree>
    <p:extLst>
      <p:ext uri="{BB962C8B-B14F-4D97-AF65-F5344CB8AC3E}">
        <p14:creationId xmlns:p14="http://schemas.microsoft.com/office/powerpoint/2010/main" val="1367707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1FF705-B2F6-4168-B471-6E61A85B8798}"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1FF705-B2F6-4168-B471-6E61A85B879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41FF705-B2F6-4168-B471-6E61A85B8798}" type="slidenum">
              <a:rPr lang="zh-CN" altLang="en-US" smtClean="0"/>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物化劳动是指凝结在劳动对象中体现为劳动产品的人类劳动。商品价值包括两方面：生产资料价值转移而形成的价值和活劳动创造的新价值。劳动过程结束后，流动形式的劳动与劳动对象结合成产品 (或半成品)，成为物化劳动的形式，即转化为物，凝结在物之中。物化劳动通常有两种含义： (1) 作为劳动过程结果，是指凝结在产品中的人类劳动。既包括原已物化在生产资料中的劳动的转移部分，也包括投入生产过程的活劳动的凝结。正是这一物化在商品中的劳动量，决定商品的价值量。(2) 作为劳动过程的物质条件，是指物化在生产资料上的劳动，有时就是指生产资料，因而又被称为“死劳动”或“过去劳动”。</a:t>
            </a:r>
          </a:p>
          <a:p>
            <a:r>
              <a:rPr lang="zh-CN" altLang="en-US"/>
              <a:t>活劳动是指物质资料的生产过程中劳动者的脑力和体力的消耗过程。活劳动是处于流动状态的人类劳动。在物质生产过程中，只有投入活劳动，才能将生产资料改变成符合人们需要的另一形态的使用价值，成为新的产品。离开活劳动，生产资料不过是一堆死东西，活劳动是社会生产中的决定性因素。劳动过程就是活劳动借助于劳动资料生产使用价值的过程。科学技术的发展和社会生产力的提高，使劳动者在一定时间内使用的生产资料量越来越多，而单位产品中包含的活劳动量出现减少趋势，劳动生产率随之提高。在商品生产条件下，活劳动一方面把生产资料价值转移到新产品中，另一方面，又将自身凝结在新产品中，从而创造新价值。</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资金的负效益就是对资金的各种有害的影响。前期投入多，项目刚开始，各种未知因素多，负效益就大；项目后期，有害影响少了，负效益就少了。</a:t>
            </a:r>
          </a:p>
          <a:p>
            <a:r>
              <a:rPr lang="zh-CN" altLang="en-US"/>
              <a:t>反之，后期投入少负效益越小。还有一种理解方式就是：资金投入的越早，用在这项目上的时间就停留的长，按照钱不赚钱就亏的基本理念，赚得就少了，就是所谓的负效益，没效益就是负效益大。</a:t>
            </a:r>
          </a:p>
          <a:p>
            <a:r>
              <a:rPr lang="zh-CN" altLang="en-US"/>
              <a:t>资金周转的速度。资金周转越快，在一定的时间内等量资金的时间价值越大；反之，资金的时间价值越小。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机会成本(opportunity cost) 是指企业为从事某项经营活动而放弃另一项经营活动的机会，或利用一定资源获得某种收入时所放弃的另一种收入。</a:t>
            </a:r>
          </a:p>
          <a:p>
            <a:r>
              <a:rPr lang="zh-CN" altLang="en-US"/>
              <a:t>另一项经营活动应取得的收益或另一种收入即为正在从事的经营活动的机会成本。通过对机会成本的分析，要求企业在经营中正确选择经营项目，其依据是实际收益必须大于机会成本，从而使有限的资源得到最佳配置</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extBox 1"/>
          <p:cNvSpPr txBox="1"/>
          <p:nvPr userDrawn="1"/>
        </p:nvSpPr>
        <p:spPr>
          <a:xfrm>
            <a:off x="467544" y="6378763"/>
            <a:ext cx="1415772" cy="338554"/>
          </a:xfrm>
          <a:prstGeom prst="rect">
            <a:avLst/>
          </a:prstGeom>
          <a:noFill/>
        </p:spPr>
        <p:txBody>
          <a:bodyPr wrap="none" rtlCol="0">
            <a:spAutoFit/>
          </a:bodyPr>
          <a:lstStyle/>
          <a:p>
            <a:r>
              <a:rPr lang="zh-CN" altLang="en-US" sz="1600" dirty="0">
                <a:solidFill>
                  <a:schemeClr val="bg1">
                    <a:lumMod val="65000"/>
                  </a:schemeClr>
                </a:solidFill>
              </a:rPr>
              <a:t>工程技术经济</a:t>
            </a:r>
          </a:p>
        </p:txBody>
      </p:sp>
      <p:sp>
        <p:nvSpPr>
          <p:cNvPr id="4" name="TextBox 3"/>
          <p:cNvSpPr txBox="1"/>
          <p:nvPr userDrawn="1"/>
        </p:nvSpPr>
        <p:spPr>
          <a:xfrm>
            <a:off x="7308304" y="6381328"/>
            <a:ext cx="1415772" cy="338554"/>
          </a:xfrm>
          <a:prstGeom prst="rect">
            <a:avLst/>
          </a:prstGeom>
          <a:noFill/>
        </p:spPr>
        <p:txBody>
          <a:bodyPr wrap="none" rtlCol="0">
            <a:spAutoFit/>
          </a:bodyPr>
          <a:lstStyle/>
          <a:p>
            <a:r>
              <a:rPr lang="zh-CN" altLang="en-US" sz="1600" dirty="0">
                <a:solidFill>
                  <a:schemeClr val="bg1">
                    <a:lumMod val="65000"/>
                  </a:schemeClr>
                </a:solidFill>
              </a:rPr>
              <a:t>土木工程学院</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179512" y="1052736"/>
            <a:ext cx="5328592" cy="72008"/>
          </a:xfrm>
          <a:prstGeom prst="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343596" y="1062982"/>
            <a:ext cx="3600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23528" y="6309320"/>
            <a:ext cx="85480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4162" y="64418"/>
            <a:ext cx="988318" cy="98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22.GIF"/></Relationships>
</file>

<file path=ppt/slides/_rels/slide1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3.bin"/><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25.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5.bin"/><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31.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8.bin"/><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baike.baidu.com/item/%E5%AD%98%E6%AC%BE" TargetMode="External"/><Relationship Id="rId2" Type="http://schemas.openxmlformats.org/officeDocument/2006/relationships/image" Target="../media/image41.jpeg"/><Relationship Id="rId1" Type="http://schemas.openxmlformats.org/officeDocument/2006/relationships/slideLayout" Target="../slideLayouts/slideLayout1.xml"/><Relationship Id="rId4" Type="http://schemas.openxmlformats.org/officeDocument/2006/relationships/hyperlink" Target="https://baike.baidu.com/item/%E5%AE%9A%E6%9C%9F%E5%82%A8%E8%93%84"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jpeg"/><Relationship Id="rId1" Type="http://schemas.openxmlformats.org/officeDocument/2006/relationships/slideLayout" Target="../slideLayouts/slideLayout1.xml"/><Relationship Id="rId4" Type="http://schemas.openxmlformats.org/officeDocument/2006/relationships/image" Target="NUL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881191"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广州大学 土木工程学院</a:t>
            </a:r>
          </a:p>
        </p:txBody>
      </p:sp>
      <p:sp>
        <p:nvSpPr>
          <p:cNvPr id="2" name="TextBox 1"/>
          <p:cNvSpPr txBox="1"/>
          <p:nvPr/>
        </p:nvSpPr>
        <p:spPr>
          <a:xfrm>
            <a:off x="8699" y="1908121"/>
            <a:ext cx="9135302" cy="707886"/>
          </a:xfrm>
          <a:prstGeom prst="rect">
            <a:avLst/>
          </a:prstGeom>
          <a:noFill/>
        </p:spPr>
        <p:txBody>
          <a:bodyPr wrap="square" rtlCol="0">
            <a:spAutoFit/>
          </a:bodyPr>
          <a:lstStyle/>
          <a:p>
            <a:pPr algn="ctr"/>
            <a:r>
              <a:rPr lang="en-US" altLang="zh-CN" sz="4000" dirty="0">
                <a:latin typeface="微软雅黑" panose="020B0503020204020204" pitchFamily="34" charset="-122"/>
                <a:ea typeface="微软雅黑" panose="020B0503020204020204" pitchFamily="34" charset="-122"/>
              </a:rPr>
              <a:t>《</a:t>
            </a:r>
            <a:r>
              <a:rPr lang="zh-CN" altLang="en-US" sz="4000" dirty="0">
                <a:latin typeface="微软雅黑" panose="020B0503020204020204" pitchFamily="34" charset="-122"/>
                <a:ea typeface="微软雅黑" panose="020B0503020204020204" pitchFamily="34" charset="-122"/>
              </a:rPr>
              <a:t>工程技术经济</a:t>
            </a:r>
            <a:r>
              <a:rPr lang="en-US" altLang="zh-CN" sz="4000" dirty="0">
                <a:latin typeface="微软雅黑" panose="020B0503020204020204" pitchFamily="34" charset="-122"/>
                <a:ea typeface="微软雅黑" panose="020B0503020204020204" pitchFamily="34" charset="-122"/>
              </a:rPr>
              <a:t>》</a:t>
            </a:r>
            <a:endParaRPr lang="zh-CN" altLang="en-US" sz="40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698" y="3081154"/>
            <a:ext cx="9135302" cy="707886"/>
          </a:xfrm>
          <a:prstGeom prst="rect">
            <a:avLst/>
          </a:prstGeom>
          <a:noFill/>
        </p:spPr>
        <p:txBody>
          <a:bodyPr wrap="square" rtlCol="0">
            <a:spAutoFit/>
          </a:bodyPr>
          <a:lstStyle/>
          <a:p>
            <a:pPr algn="ctr"/>
            <a:r>
              <a:rPr lang="zh-CN" altLang="en-US" sz="4000" dirty="0">
                <a:solidFill>
                  <a:srgbClr val="FF0000"/>
                </a:solidFill>
                <a:latin typeface="隶书" panose="02010509060101010101" pitchFamily="49" charset="-122"/>
                <a:ea typeface="隶书" panose="02010509060101010101" pitchFamily="49" charset="-122"/>
              </a:rPr>
              <a:t>第 </a:t>
            </a:r>
            <a:r>
              <a:rPr lang="en-US" altLang="zh-CN" sz="4000" dirty="0">
                <a:solidFill>
                  <a:srgbClr val="FF0000"/>
                </a:solidFill>
                <a:latin typeface="隶书" panose="02010509060101010101" pitchFamily="49" charset="-122"/>
                <a:ea typeface="隶书" panose="02010509060101010101" pitchFamily="49" charset="-122"/>
              </a:rPr>
              <a:t>1 </a:t>
            </a:r>
            <a:r>
              <a:rPr lang="zh-CN" altLang="en-US" sz="4000" dirty="0">
                <a:solidFill>
                  <a:srgbClr val="FF0000"/>
                </a:solidFill>
                <a:latin typeface="隶书" panose="02010509060101010101" pitchFamily="49" charset="-122"/>
                <a:ea typeface="隶书" panose="02010509060101010101" pitchFamily="49" charset="-122"/>
              </a:rPr>
              <a:t>章 资金时间价值的计算及应用</a:t>
            </a:r>
          </a:p>
        </p:txBody>
      </p:sp>
      <p:sp>
        <p:nvSpPr>
          <p:cNvPr id="7" name="TextBox 6"/>
          <p:cNvSpPr txBox="1"/>
          <p:nvPr/>
        </p:nvSpPr>
        <p:spPr>
          <a:xfrm>
            <a:off x="3149964" y="4307928"/>
            <a:ext cx="2852771" cy="1337945"/>
          </a:xfrm>
          <a:prstGeom prst="rect">
            <a:avLst/>
          </a:prstGeom>
          <a:noFill/>
        </p:spPr>
        <p:txBody>
          <a:bodyPr wrap="square" rtlCol="0">
            <a:spAutoFit/>
          </a:bodyPr>
          <a:lstStyle/>
          <a:p>
            <a:pPr algn="ctr">
              <a:lnSpc>
                <a:spcPct val="150000"/>
              </a:lnSpc>
            </a:pPr>
            <a:r>
              <a:rPr lang="zh-CN" altLang="en-US" b="1" dirty="0"/>
              <a:t>张力文</a:t>
            </a:r>
            <a:r>
              <a:rPr lang="zh-CN" altLang="en-US" dirty="0"/>
              <a:t> </a:t>
            </a:r>
            <a:endParaRPr lang="en-US" altLang="zh-CN" dirty="0"/>
          </a:p>
          <a:p>
            <a:pPr algn="ctr">
              <a:lnSpc>
                <a:spcPct val="150000"/>
              </a:lnSpc>
            </a:pPr>
            <a:r>
              <a:rPr lang="zh-CN" altLang="en-US" dirty="0"/>
              <a:t>广州大学 土木工程学院</a:t>
            </a:r>
            <a:endParaRPr lang="en-US" altLang="zh-CN" dirty="0"/>
          </a:p>
          <a:p>
            <a:pPr algn="ctr">
              <a:lnSpc>
                <a:spcPct val="150000"/>
              </a:lnSpc>
            </a:pPr>
            <a:r>
              <a:rPr lang="en-US" altLang="zh-CN"/>
              <a:t>124120808@qq.com</a:t>
            </a:r>
            <a:endParaRPr lang="zh-CN" altLang="en-US" dirty="0"/>
          </a:p>
        </p:txBody>
      </p:sp>
      <p:pic>
        <p:nvPicPr>
          <p:cNvPr id="8" name="Picture 2" descr="https://timgsa.baidu.com/timg?image&amp;quality=80&amp;size=b9999_10000&amp;sec=1567872910476&amp;di=3d23af48899e8fae3bfb626f67181f5d&amp;imgtype=0&amp;src=http%3A%2F%2Fmmbiz.qpic.cn%2Fmmbiz_jpg%2FERX8T29Xapd254VS1QQ6l6Ns5jJGBBbPQ5op2yEC52A0iceDfE4dKvfDRN0bzYLZSlF8NacD2padCzsne86sdFw%2F640%3Fwx_fmt%3Djpeg"/>
          <p:cNvPicPr>
            <a:picLocks noChangeAspect="1" noChangeArrowheads="1"/>
          </p:cNvPicPr>
          <p:nvPr/>
        </p:nvPicPr>
        <p:blipFill rotWithShape="1">
          <a:blip r:embed="rId3">
            <a:extLst>
              <a:ext uri="{28A0092B-C50C-407E-A947-70E740481C1C}">
                <a14:useLocalDpi xmlns:a14="http://schemas.microsoft.com/office/drawing/2010/main" val="0"/>
              </a:ext>
            </a:extLst>
          </a:blip>
          <a:srcRect b="14058"/>
          <a:stretch>
            <a:fillRect/>
          </a:stretch>
        </p:blipFill>
        <p:spPr bwMode="auto">
          <a:xfrm>
            <a:off x="482654" y="4509120"/>
            <a:ext cx="2762775" cy="1614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timgsa.baidu.com/timg?image&amp;quality=80&amp;size=b9999_10000&amp;sec=1599620342998&amp;di=3140c8493b5cbfb760677650c61baa36&amp;imgtype=0&amp;src=http%3A%2F%2Ftc.sinaimg.cn%2Fmaxwidth.2048%2Ftc.service.weibo.com%2Fp%2Fmmbiz_qpic_cn%2F35fc6abd54fa7c27a26536bd28189a29.jpg"/>
          <p:cNvPicPr>
            <a:picLocks noChangeAspect="1" noChangeArrowheads="1" noCrop="1"/>
          </p:cNvPicPr>
          <p:nvPr/>
        </p:nvPicPr>
        <p:blipFill>
          <a:blip r:embed="rId3"/>
          <a:srcRect/>
          <a:stretch>
            <a:fillRect/>
          </a:stretch>
        </p:blipFill>
        <p:spPr bwMode="auto">
          <a:xfrm>
            <a:off x="107504" y="1178471"/>
            <a:ext cx="3060508" cy="2225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385500"/>
            <a:ext cx="3416320"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资金时间价值的概念</a:t>
            </a:r>
          </a:p>
        </p:txBody>
      </p:sp>
      <p:pic>
        <p:nvPicPr>
          <p:cNvPr id="15364" name="Picture 4" descr="https://timgsa.baidu.com/timg?image&amp;quality=80&amp;size=b9999_10000&amp;sec=1599620404469&amp;di=8cb99bddeda5a219b21ea3413cf8a431&amp;imgtype=0&amp;src=http%3A%2F%2Fphotocdn.sohu.com%2F20150225%2Fmp3444979_1424825105708_2.gif"/>
          <p:cNvPicPr>
            <a:picLocks noChangeAspect="1" noChangeArrowheads="1" noCrop="1"/>
          </p:cNvPicPr>
          <p:nvPr/>
        </p:nvPicPr>
        <p:blipFill>
          <a:blip r:embed="rId4"/>
          <a:srcRect/>
          <a:stretch>
            <a:fillRect/>
          </a:stretch>
        </p:blipFill>
        <p:spPr bwMode="auto">
          <a:xfrm>
            <a:off x="1045210" y="3915410"/>
            <a:ext cx="1517650" cy="1753870"/>
          </a:xfrm>
          <a:prstGeom prst="rect">
            <a:avLst/>
          </a:prstGeom>
          <a:noFill/>
          <a:extLst>
            <a:ext uri="{909E8E84-426E-40DD-AFC4-6F175D3DCCD1}">
              <a14:hiddenFill xmlns:a14="http://schemas.microsoft.com/office/drawing/2010/main">
                <a:solidFill>
                  <a:srgbClr val="FFFFFF"/>
                </a:solidFill>
              </a14:hiddenFill>
            </a:ext>
          </a:extLst>
        </p:spPr>
      </p:pic>
      <p:sp>
        <p:nvSpPr>
          <p:cNvPr id="2" name="下箭头 1"/>
          <p:cNvSpPr/>
          <p:nvPr/>
        </p:nvSpPr>
        <p:spPr>
          <a:xfrm>
            <a:off x="1547664" y="3275459"/>
            <a:ext cx="393930" cy="519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219"/>
          <p:cNvSpPr txBox="1">
            <a:spLocks noChangeArrowheads="1"/>
          </p:cNvSpPr>
          <p:nvPr/>
        </p:nvSpPr>
        <p:spPr bwMode="auto">
          <a:xfrm>
            <a:off x="3275857" y="1628800"/>
            <a:ext cx="561662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资金是运动的价值，资金的价值是随时间变化而变化的，是</a:t>
            </a:r>
            <a:r>
              <a:rPr lang="zh-CN" altLang="en-US" sz="2400" dirty="0">
                <a:solidFill>
                  <a:srgbClr val="0000FF"/>
                </a:solidFill>
                <a:latin typeface="黑体" panose="02010609060101010101" pitchFamily="49" charset="-122"/>
                <a:ea typeface="黑体" panose="02010609060101010101" pitchFamily="49" charset="-122"/>
                <a:cs typeface="楷体_GB2312"/>
              </a:rPr>
              <a:t>时间的函数</a:t>
            </a:r>
            <a:r>
              <a:rPr lang="zh-CN" altLang="en-US" sz="2400" dirty="0">
                <a:latin typeface="黑体" panose="02010609060101010101" pitchFamily="49" charset="-122"/>
                <a:ea typeface="黑体" panose="02010609060101010101" pitchFamily="49" charset="-122"/>
                <a:cs typeface="楷体_GB2312"/>
              </a:rPr>
              <a:t>。</a:t>
            </a:r>
            <a:endParaRPr lang="en-US" altLang="zh-CN" sz="2400" dirty="0">
              <a:latin typeface="黑体" panose="02010609060101010101" pitchFamily="49" charset="-122"/>
              <a:ea typeface="黑体" panose="02010609060101010101" pitchFamily="49" charset="-122"/>
              <a:cs typeface="楷体_GB2312"/>
            </a:endParaRPr>
          </a:p>
          <a:p>
            <a:pPr marL="342900" indent="-342900" eaLnBrk="1" hangingPunct="1">
              <a:lnSpc>
                <a:spcPct val="150000"/>
              </a:lnSpc>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随时间的推移而增值，其</a:t>
            </a:r>
            <a:r>
              <a:rPr lang="zh-CN" altLang="en-US" sz="2400" dirty="0">
                <a:solidFill>
                  <a:srgbClr val="0000FF"/>
                </a:solidFill>
                <a:latin typeface="黑体" panose="02010609060101010101" pitchFamily="49" charset="-122"/>
                <a:ea typeface="黑体" panose="02010609060101010101" pitchFamily="49" charset="-122"/>
                <a:cs typeface="楷体_GB2312"/>
              </a:rPr>
              <a:t>增值部分资金</a:t>
            </a:r>
            <a:r>
              <a:rPr lang="zh-CN" altLang="en-US" sz="2400" dirty="0">
                <a:latin typeface="黑体" panose="02010609060101010101" pitchFamily="49" charset="-122"/>
                <a:ea typeface="黑体" panose="02010609060101010101" pitchFamily="49" charset="-122"/>
                <a:cs typeface="楷体_GB2312"/>
              </a:rPr>
              <a:t>就是原有资金的</a:t>
            </a:r>
            <a:r>
              <a:rPr lang="zh-CN" altLang="en-US" sz="2400" dirty="0">
                <a:solidFill>
                  <a:srgbClr val="0000FF"/>
                </a:solidFill>
                <a:latin typeface="黑体" panose="02010609060101010101" pitchFamily="49" charset="-122"/>
                <a:ea typeface="黑体" panose="02010609060101010101" pitchFamily="49" charset="-122"/>
                <a:cs typeface="楷体_GB2312"/>
              </a:rPr>
              <a:t>时间价值</a:t>
            </a:r>
            <a:r>
              <a:rPr lang="zh-CN" altLang="en-US" sz="2400" dirty="0">
                <a:latin typeface="黑体" panose="02010609060101010101" pitchFamily="49" charset="-122"/>
                <a:ea typeface="黑体" panose="02010609060101010101" pitchFamily="49" charset="-122"/>
                <a:cs typeface="楷体_GB2312"/>
              </a:rPr>
              <a:t>。</a:t>
            </a:r>
          </a:p>
          <a:p>
            <a:pPr marL="342900" indent="-342900" eaLnBrk="1" hangingPunct="1">
              <a:lnSpc>
                <a:spcPct val="150000"/>
              </a:lnSpc>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其实质是资金作为</a:t>
            </a:r>
            <a:r>
              <a:rPr lang="zh-CN" altLang="en-US" sz="2400" dirty="0">
                <a:solidFill>
                  <a:srgbClr val="0000FF"/>
                </a:solidFill>
                <a:latin typeface="黑体" panose="02010609060101010101" pitchFamily="49" charset="-122"/>
                <a:ea typeface="黑体" panose="02010609060101010101" pitchFamily="49" charset="-122"/>
                <a:cs typeface="楷体_GB2312"/>
              </a:rPr>
              <a:t>生产要素</a:t>
            </a:r>
            <a:r>
              <a:rPr lang="zh-CN" altLang="en-US" sz="2400" dirty="0">
                <a:latin typeface="黑体" panose="02010609060101010101" pitchFamily="49" charset="-122"/>
                <a:ea typeface="黑体" panose="02010609060101010101" pitchFamily="49" charset="-122"/>
                <a:cs typeface="楷体_GB2312"/>
              </a:rPr>
              <a:t>，在扩大再生产及其资金流通过程中，资金随时间的变化而产生增值。</a:t>
            </a:r>
          </a:p>
        </p:txBody>
      </p:sp>
      <p:sp>
        <p:nvSpPr>
          <p:cNvPr id="11" name="文本框 2055"/>
          <p:cNvSpPr txBox="1">
            <a:spLocks noChangeArrowheads="1"/>
          </p:cNvSpPr>
          <p:nvPr/>
        </p:nvSpPr>
        <p:spPr bwMode="auto">
          <a:xfrm>
            <a:off x="342900" y="5732145"/>
            <a:ext cx="2922270" cy="521970"/>
          </a:xfrm>
          <a:prstGeom prst="rect">
            <a:avLst/>
          </a:prstGeom>
          <a:solidFill>
            <a:schemeClr val="accent1">
              <a:lumMod val="90000"/>
            </a:schemeClr>
          </a:solidFill>
          <a:ln>
            <a:noFill/>
          </a:ln>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zh-CN" altLang="en-US" b="1" dirty="0">
                <a:ea typeface="楷体_GB2312" pitchFamily="49" charset="-122"/>
              </a:rPr>
              <a:t>时间是一种资源</a:t>
            </a:r>
          </a:p>
        </p:txBody>
      </p:sp>
      <p:sp>
        <p:nvSpPr>
          <p:cNvPr id="3" name="文本框 2055"/>
          <p:cNvSpPr txBox="1">
            <a:spLocks noChangeArrowheads="1"/>
          </p:cNvSpPr>
          <p:nvPr/>
        </p:nvSpPr>
        <p:spPr bwMode="auto">
          <a:xfrm>
            <a:off x="4705350" y="1178560"/>
            <a:ext cx="2922270" cy="521970"/>
          </a:xfrm>
          <a:prstGeom prst="rect">
            <a:avLst/>
          </a:prstGeom>
          <a:solidFill>
            <a:schemeClr val="accent1">
              <a:lumMod val="90000"/>
            </a:schemeClr>
          </a:solidFill>
          <a:ln>
            <a:noFill/>
          </a:ln>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 typeface="Arial" panose="020B0604020202020204" pitchFamily="34" charset="0"/>
              <a:buNone/>
              <a:defRPr/>
            </a:pPr>
            <a:r>
              <a:rPr lang="zh-CN" altLang="en-US" b="1" dirty="0">
                <a:ea typeface="楷体_GB2312" pitchFamily="49" charset="-122"/>
              </a:rPr>
              <a:t>资金？？？</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416320"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资金时间价值的概念</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047231"/>
            <a:ext cx="2137851" cy="934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865" y="3134101"/>
            <a:ext cx="1908423" cy="775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任意多边形 8"/>
          <p:cNvSpPr/>
          <p:nvPr/>
        </p:nvSpPr>
        <p:spPr>
          <a:xfrm>
            <a:off x="1299697" y="1916832"/>
            <a:ext cx="2257162"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1" algn="l" defTabSz="1066800">
              <a:lnSpc>
                <a:spcPct val="150000"/>
              </a:lnSpc>
              <a:spcBef>
                <a:spcPct val="0"/>
              </a:spcBef>
            </a:pPr>
            <a:r>
              <a:rPr lang="zh-CN" altLang="en-US" sz="2800" dirty="0">
                <a:latin typeface="黑体" panose="02010609060101010101" pitchFamily="49" charset="-122"/>
                <a:ea typeface="黑体" panose="02010609060101010101" pitchFamily="49" charset="-122"/>
              </a:rPr>
              <a:t>存入</a:t>
            </a:r>
            <a:r>
              <a:rPr lang="en-US" altLang="zh-CN" sz="2800" dirty="0">
                <a:latin typeface="黑体" panose="02010609060101010101" pitchFamily="49" charset="-122"/>
                <a:ea typeface="黑体" panose="02010609060101010101" pitchFamily="49" charset="-122"/>
              </a:rPr>
              <a:t>10000</a:t>
            </a:r>
            <a:r>
              <a:rPr lang="zh-CN" altLang="en-US" sz="2800" dirty="0">
                <a:latin typeface="黑体" panose="02010609060101010101" pitchFamily="49" charset="-122"/>
                <a:ea typeface="黑体" panose="02010609060101010101" pitchFamily="49" charset="-122"/>
              </a:rPr>
              <a:t>元</a:t>
            </a:r>
            <a:endParaRPr lang="zh-CN" altLang="en-US" sz="2800" kern="1200" dirty="0">
              <a:latin typeface="黑体" panose="02010609060101010101" pitchFamily="49" charset="-122"/>
              <a:ea typeface="黑体" panose="02010609060101010101" pitchFamily="49" charset="-122"/>
            </a:endParaRPr>
          </a:p>
        </p:txBody>
      </p:sp>
      <p:sp>
        <p:nvSpPr>
          <p:cNvPr id="3" name="下箭头 2"/>
          <p:cNvSpPr/>
          <p:nvPr/>
        </p:nvSpPr>
        <p:spPr>
          <a:xfrm>
            <a:off x="2091785" y="2636912"/>
            <a:ext cx="504056" cy="554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248437" y="4452317"/>
            <a:ext cx="2736304"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1" algn="l" defTabSz="1066800">
              <a:lnSpc>
                <a:spcPct val="150000"/>
              </a:lnSpc>
              <a:spcBef>
                <a:spcPct val="0"/>
              </a:spcBef>
            </a:pPr>
            <a:r>
              <a:rPr lang="zh-CN" altLang="en-US" sz="2800" dirty="0">
                <a:latin typeface="黑体" panose="02010609060101010101" pitchFamily="49" charset="-122"/>
                <a:ea typeface="黑体" panose="02010609060101010101" pitchFamily="49" charset="-122"/>
              </a:rPr>
              <a:t>一天收益</a:t>
            </a:r>
            <a:r>
              <a:rPr lang="en-US" altLang="zh-CN" sz="2800" dirty="0">
                <a:latin typeface="黑体" panose="02010609060101010101" pitchFamily="49" charset="-122"/>
                <a:ea typeface="黑体" panose="02010609060101010101" pitchFamily="49" charset="-122"/>
              </a:rPr>
              <a:t>:0.5</a:t>
            </a:r>
            <a:r>
              <a:rPr lang="zh-CN" altLang="en-US" sz="2800" dirty="0">
                <a:latin typeface="黑体" panose="02010609060101010101" pitchFamily="49" charset="-122"/>
                <a:ea typeface="黑体" panose="02010609060101010101" pitchFamily="49" charset="-122"/>
              </a:rPr>
              <a:t>元</a:t>
            </a:r>
            <a:endParaRPr lang="zh-CN" altLang="en-US" sz="2800" kern="1200" dirty="0">
              <a:latin typeface="黑体" panose="02010609060101010101" pitchFamily="49" charset="-122"/>
              <a:ea typeface="黑体" panose="02010609060101010101" pitchFamily="49" charset="-122"/>
            </a:endParaRPr>
          </a:p>
        </p:txBody>
      </p:sp>
      <p:sp>
        <p:nvSpPr>
          <p:cNvPr id="12" name="下箭头 11"/>
          <p:cNvSpPr/>
          <p:nvPr/>
        </p:nvSpPr>
        <p:spPr>
          <a:xfrm>
            <a:off x="2091785" y="4005064"/>
            <a:ext cx="504056" cy="5543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629" name="Picture 5" descr="https://ss2.bdstatic.com/70cFvnSh_Q1YnxGkpoWK1HF6hhy/it/u=2120555918,2395246444&amp;fm=26&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504" y="5229200"/>
            <a:ext cx="976536" cy="1065312"/>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45364"/>
          <a:stretch>
            <a:fillRect/>
          </a:stretch>
        </p:blipFill>
        <p:spPr bwMode="auto">
          <a:xfrm>
            <a:off x="5332411" y="1545416"/>
            <a:ext cx="3427157" cy="4216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416320"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资金时间价值的概念</a:t>
            </a:r>
          </a:p>
        </p:txBody>
      </p:sp>
      <p:graphicFrame>
        <p:nvGraphicFramePr>
          <p:cNvPr id="2" name="图示 1"/>
          <p:cNvGraphicFramePr/>
          <p:nvPr/>
        </p:nvGraphicFramePr>
        <p:xfrm>
          <a:off x="1115616" y="1628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任意多边形 9"/>
          <p:cNvSpPr/>
          <p:nvPr/>
        </p:nvSpPr>
        <p:spPr>
          <a:xfrm>
            <a:off x="4716016" y="1700808"/>
            <a:ext cx="3960440"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资金使用时间越长，时间价值越大</a:t>
            </a:r>
            <a:endParaRPr lang="zh-CN" altLang="en-US" kern="1200" dirty="0">
              <a:latin typeface="黑体" panose="02010609060101010101" pitchFamily="49" charset="-122"/>
              <a:ea typeface="黑体" panose="02010609060101010101" pitchFamily="49" charset="-122"/>
            </a:endParaRPr>
          </a:p>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资金使用时间越短，时间价值越小</a:t>
            </a:r>
            <a:endParaRPr lang="zh-CN" altLang="en-US" kern="1200" dirty="0">
              <a:latin typeface="黑体" panose="02010609060101010101" pitchFamily="49" charset="-122"/>
              <a:ea typeface="黑体" panose="02010609060101010101" pitchFamily="49" charset="-122"/>
            </a:endParaRPr>
          </a:p>
        </p:txBody>
      </p:sp>
      <p:sp>
        <p:nvSpPr>
          <p:cNvPr id="3" name="TextBox 2"/>
          <p:cNvSpPr txBox="1"/>
          <p:nvPr/>
        </p:nvSpPr>
        <p:spPr>
          <a:xfrm>
            <a:off x="4716016" y="1187460"/>
            <a:ext cx="295465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a:t>单位时间回报率一定前提：</a:t>
            </a:r>
          </a:p>
        </p:txBody>
      </p:sp>
      <p:sp>
        <p:nvSpPr>
          <p:cNvPr id="17" name="任意多边形 16"/>
          <p:cNvSpPr/>
          <p:nvPr/>
        </p:nvSpPr>
        <p:spPr>
          <a:xfrm>
            <a:off x="6300192" y="3284984"/>
            <a:ext cx="2808312"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数量越多，时间价值越大</a:t>
            </a:r>
            <a:endParaRPr lang="zh-CN" altLang="en-US" kern="1200" dirty="0">
              <a:latin typeface="黑体" panose="02010609060101010101" pitchFamily="49" charset="-122"/>
              <a:ea typeface="黑体" panose="02010609060101010101" pitchFamily="49" charset="-122"/>
            </a:endParaRPr>
          </a:p>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数量越少，时间价值越小</a:t>
            </a:r>
            <a:endParaRPr lang="zh-CN" altLang="en-US" kern="1200" dirty="0">
              <a:latin typeface="黑体" panose="02010609060101010101" pitchFamily="49" charset="-122"/>
              <a:ea typeface="黑体" panose="02010609060101010101" pitchFamily="49" charset="-122"/>
            </a:endParaRPr>
          </a:p>
        </p:txBody>
      </p:sp>
      <p:sp>
        <p:nvSpPr>
          <p:cNvPr id="18" name="TextBox 17"/>
          <p:cNvSpPr txBox="1"/>
          <p:nvPr/>
        </p:nvSpPr>
        <p:spPr>
          <a:xfrm>
            <a:off x="6168657" y="2852936"/>
            <a:ext cx="2262158"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a:t>其他条件不变前提：</a:t>
            </a:r>
          </a:p>
        </p:txBody>
      </p:sp>
      <p:sp>
        <p:nvSpPr>
          <p:cNvPr id="19" name="TextBox 18"/>
          <p:cNvSpPr txBox="1"/>
          <p:nvPr/>
        </p:nvSpPr>
        <p:spPr>
          <a:xfrm>
            <a:off x="35421" y="4499828"/>
            <a:ext cx="249299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a:t>资金总额一定情况下：</a:t>
            </a:r>
          </a:p>
        </p:txBody>
      </p:sp>
      <p:sp>
        <p:nvSpPr>
          <p:cNvPr id="20" name="任意多边形 19"/>
          <p:cNvSpPr/>
          <p:nvPr/>
        </p:nvSpPr>
        <p:spPr>
          <a:xfrm>
            <a:off x="107504" y="4869160"/>
            <a:ext cx="4248472"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前期投入越多，资金负效益越大</a:t>
            </a:r>
            <a:endParaRPr lang="zh-CN" altLang="en-US" kern="1200" dirty="0">
              <a:latin typeface="黑体" panose="02010609060101010101" pitchFamily="49" charset="-122"/>
              <a:ea typeface="黑体" panose="02010609060101010101" pitchFamily="49" charset="-122"/>
            </a:endParaRPr>
          </a:p>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后期投入越多，资金负效益越小</a:t>
            </a:r>
            <a:endParaRPr lang="zh-CN" altLang="en-US" kern="1200" dirty="0">
              <a:latin typeface="黑体" panose="02010609060101010101" pitchFamily="49" charset="-122"/>
              <a:ea typeface="黑体" panose="02010609060101010101" pitchFamily="49" charset="-122"/>
            </a:endParaRPr>
          </a:p>
        </p:txBody>
      </p:sp>
      <p:sp>
        <p:nvSpPr>
          <p:cNvPr id="22" name="TextBox 21"/>
          <p:cNvSpPr txBox="1"/>
          <p:nvPr/>
        </p:nvSpPr>
        <p:spPr>
          <a:xfrm>
            <a:off x="4787949" y="4509120"/>
            <a:ext cx="2723823"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zh-CN" altLang="en-US" dirty="0"/>
              <a:t>资金回收额一定情况下：</a:t>
            </a:r>
          </a:p>
        </p:txBody>
      </p:sp>
      <p:sp>
        <p:nvSpPr>
          <p:cNvPr id="23" name="任意多边形 22"/>
          <p:cNvSpPr/>
          <p:nvPr/>
        </p:nvSpPr>
        <p:spPr>
          <a:xfrm>
            <a:off x="4860032" y="4878452"/>
            <a:ext cx="4248472"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离现在越近回收的越多，时间价值越多</a:t>
            </a:r>
            <a:endParaRPr lang="zh-CN" altLang="en-US" kern="1200" dirty="0">
              <a:latin typeface="黑体" panose="02010609060101010101" pitchFamily="49" charset="-122"/>
              <a:ea typeface="黑体" panose="02010609060101010101" pitchFamily="49" charset="-122"/>
            </a:endParaRPr>
          </a:p>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离现在越远回收的越多，时间价值越少</a:t>
            </a:r>
            <a:endParaRPr lang="zh-CN" altLang="en-US" kern="1200" dirty="0">
              <a:latin typeface="黑体" panose="02010609060101010101" pitchFamily="49" charset="-122"/>
              <a:ea typeface="黑体" panose="02010609060101010101" pitchFamily="49" charset="-122"/>
            </a:endParaRPr>
          </a:p>
        </p:txBody>
      </p:sp>
      <p:sp>
        <p:nvSpPr>
          <p:cNvPr id="24" name="任意多边形 23"/>
          <p:cNvSpPr/>
          <p:nvPr/>
        </p:nvSpPr>
        <p:spPr>
          <a:xfrm>
            <a:off x="89620" y="2348880"/>
            <a:ext cx="3650228" cy="72008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周转越快，时间价值越多</a:t>
            </a:r>
            <a:endParaRPr lang="zh-CN" altLang="en-US" kern="1200" dirty="0">
              <a:latin typeface="黑体" panose="02010609060101010101" pitchFamily="49" charset="-122"/>
              <a:ea typeface="黑体" panose="02010609060101010101" pitchFamily="49" charset="-122"/>
            </a:endParaRPr>
          </a:p>
          <a:p>
            <a:pPr marL="228600" lvl="1" indent="-228600" algn="l" defTabSz="1066800">
              <a:lnSpc>
                <a:spcPct val="150000"/>
              </a:lnSpc>
              <a:spcBef>
                <a:spcPct val="0"/>
              </a:spcBef>
              <a:buChar char="•"/>
            </a:pPr>
            <a:r>
              <a:rPr lang="zh-CN" altLang="en-US" dirty="0">
                <a:latin typeface="黑体" panose="02010609060101010101" pitchFamily="49" charset="-122"/>
                <a:ea typeface="黑体" panose="02010609060101010101" pitchFamily="49" charset="-122"/>
              </a:rPr>
              <a:t>周转越慢，时间价值越少</a:t>
            </a:r>
            <a:endParaRPr lang="zh-CN" altLang="en-US" kern="1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1000"/>
                                        <p:tgtEl>
                                          <p:spTgt spid="22"/>
                                        </p:tgtEl>
                                      </p:cBhvr>
                                    </p:animEffect>
                                    <p:anim calcmode="lin" valueType="num">
                                      <p:cBhvr>
                                        <p:cTn id="42" dur="1000" fill="hold"/>
                                        <p:tgtEl>
                                          <p:spTgt spid="22"/>
                                        </p:tgtEl>
                                        <p:attrNameLst>
                                          <p:attrName>ppt_x</p:attrName>
                                        </p:attrNameLst>
                                      </p:cBhvr>
                                      <p:tavLst>
                                        <p:tav tm="0">
                                          <p:val>
                                            <p:strVal val="#ppt_x"/>
                                          </p:val>
                                        </p:tav>
                                        <p:tav tm="100000">
                                          <p:val>
                                            <p:strVal val="#ppt_x"/>
                                          </p:val>
                                        </p:tav>
                                      </p:tavLst>
                                    </p:anim>
                                    <p:anim calcmode="lin" valueType="num">
                                      <p:cBhvr>
                                        <p:cTn id="43" dur="1000" fill="hold"/>
                                        <p:tgtEl>
                                          <p:spTgt spid="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animBg="1"/>
      <p:bldP spid="17" grpId="0"/>
      <p:bldP spid="18" grpId="0" animBg="1"/>
      <p:bldP spid="19" grpId="0" animBg="1"/>
      <p:bldP spid="20" grpId="0"/>
      <p:bldP spid="22"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416320"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资金时间价值的概念</a:t>
            </a:r>
          </a:p>
        </p:txBody>
      </p:sp>
      <p:graphicFrame>
        <p:nvGraphicFramePr>
          <p:cNvPr id="2" name="图示 1"/>
          <p:cNvGraphicFramePr/>
          <p:nvPr/>
        </p:nvGraphicFramePr>
        <p:xfrm>
          <a:off x="-978614" y="209489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任意多边形 4"/>
          <p:cNvSpPr/>
          <p:nvPr/>
        </p:nvSpPr>
        <p:spPr>
          <a:xfrm>
            <a:off x="3567430" y="1052830"/>
            <a:ext cx="5576570" cy="5139690"/>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lvl="1" indent="-457200" algn="l" defTabSz="1066800">
              <a:lnSpc>
                <a:spcPct val="150000"/>
              </a:lnSpc>
              <a:spcBef>
                <a:spcPct val="0"/>
              </a:spcBef>
              <a:buFont typeface="+mj-lt"/>
              <a:buAutoNum type="arabicPeriod"/>
            </a:pPr>
            <a:r>
              <a:rPr lang="zh-CN" altLang="en-US" sz="2400" kern="1200" dirty="0">
                <a:latin typeface="黑体" panose="02010609060101010101" pitchFamily="49" charset="-122"/>
                <a:ea typeface="黑体" panose="02010609060101010101" pitchFamily="49" charset="-122"/>
              </a:rPr>
              <a:t>总之，资金的时间价值是</a:t>
            </a:r>
            <a:r>
              <a:rPr lang="zh-CN" altLang="en-US" sz="2400" kern="1200" dirty="0">
                <a:solidFill>
                  <a:srgbClr val="FF0000"/>
                </a:solidFill>
                <a:latin typeface="黑体" panose="02010609060101010101" pitchFamily="49" charset="-122"/>
                <a:ea typeface="黑体" panose="02010609060101010101" pitchFamily="49" charset="-122"/>
              </a:rPr>
              <a:t>客观存在</a:t>
            </a:r>
            <a:r>
              <a:rPr lang="zh-CN" altLang="en-US" sz="2400" kern="1200" dirty="0">
                <a:latin typeface="黑体" panose="02010609060101010101" pitchFamily="49" charset="-122"/>
                <a:ea typeface="黑体" panose="02010609060101010101" pitchFamily="49" charset="-122"/>
              </a:rPr>
              <a:t>；</a:t>
            </a:r>
          </a:p>
          <a:p>
            <a:pPr lvl="1" indent="-457200" algn="l" defTabSz="1066800">
              <a:lnSpc>
                <a:spcPct val="150000"/>
              </a:lnSpc>
              <a:spcBef>
                <a:spcPct val="0"/>
              </a:spcBef>
              <a:buFont typeface="+mj-lt"/>
              <a:buAutoNum type="arabicPeriod"/>
            </a:pPr>
            <a:r>
              <a:rPr lang="zh-CN" altLang="en-US" sz="2400" kern="1200" dirty="0">
                <a:latin typeface="黑体" panose="02010609060101010101" pitchFamily="49" charset="-122"/>
                <a:ea typeface="黑体" panose="02010609060101010101" pitchFamily="49" charset="-122"/>
              </a:rPr>
              <a:t>生产经营的基本原则：充分利用资金的时间价值并最大限度地</a:t>
            </a:r>
            <a:r>
              <a:rPr lang="zh-CN" altLang="en-US" sz="2400" kern="1200" dirty="0">
                <a:solidFill>
                  <a:srgbClr val="FF0000"/>
                </a:solidFill>
                <a:latin typeface="黑体" panose="02010609060101010101" pitchFamily="49" charset="-122"/>
                <a:ea typeface="黑体" panose="02010609060101010101" pitchFamily="49" charset="-122"/>
              </a:rPr>
              <a:t>获取其时间价值</a:t>
            </a:r>
            <a:r>
              <a:rPr lang="zh-CN" altLang="en-US" sz="2400" kern="1200" dirty="0">
                <a:latin typeface="黑体" panose="02010609060101010101" pitchFamily="49" charset="-122"/>
                <a:ea typeface="黑体" panose="02010609060101010101" pitchFamily="49" charset="-122"/>
              </a:rPr>
              <a:t>；</a:t>
            </a:r>
          </a:p>
          <a:p>
            <a:pPr marL="1371600" lvl="2" indent="-457200" algn="l" defTabSz="1066800">
              <a:lnSpc>
                <a:spcPct val="150000"/>
              </a:lnSpc>
              <a:spcBef>
                <a:spcPct val="0"/>
              </a:spcBef>
              <a:buFont typeface="Arial" panose="020B0604020202020204" pitchFamily="34" charset="0"/>
              <a:buChar char="•"/>
            </a:pPr>
            <a:r>
              <a:rPr lang="zh-CN" altLang="en-US" sz="2400" kern="1200" dirty="0">
                <a:latin typeface="黑体" panose="02010609060101010101" pitchFamily="49" charset="-122"/>
                <a:ea typeface="黑体" panose="02010609060101010101" pitchFamily="49" charset="-122"/>
              </a:rPr>
              <a:t>加速资金流转；</a:t>
            </a:r>
          </a:p>
          <a:p>
            <a:pPr marL="1257300" lvl="2" indent="-342900" algn="l" defTabSz="1066800">
              <a:lnSpc>
                <a:spcPct val="150000"/>
              </a:lnSpc>
              <a:spcBef>
                <a:spcPct val="0"/>
              </a:spcBef>
              <a:buFont typeface="Arial" panose="020B0604020202020204" pitchFamily="34" charset="0"/>
              <a:buChar char="•"/>
            </a:pPr>
            <a:r>
              <a:rPr lang="zh-CN" altLang="en-US" sz="2400" kern="1200" dirty="0">
                <a:latin typeface="黑体" panose="02010609060101010101" pitchFamily="49" charset="-122"/>
                <a:ea typeface="黑体" panose="02010609060101010101" pitchFamily="49" charset="-122"/>
              </a:rPr>
              <a:t>早期收回资金；</a:t>
            </a:r>
          </a:p>
          <a:p>
            <a:pPr marL="1257300" lvl="2" indent="-342900" algn="l" defTabSz="1066800">
              <a:lnSpc>
                <a:spcPct val="150000"/>
              </a:lnSpc>
              <a:spcBef>
                <a:spcPct val="0"/>
              </a:spcBef>
              <a:buFont typeface="Arial" panose="020B0604020202020204" pitchFamily="34" charset="0"/>
              <a:buChar char="•"/>
            </a:pPr>
            <a:r>
              <a:rPr lang="zh-CN" altLang="en-US" sz="2400" kern="1200" dirty="0">
                <a:latin typeface="黑体" panose="02010609060101010101" pitchFamily="49" charset="-122"/>
                <a:ea typeface="黑体" panose="02010609060101010101" pitchFamily="49" charset="-122"/>
              </a:rPr>
              <a:t>不断从事利润较高的投资活动；</a:t>
            </a:r>
          </a:p>
          <a:p>
            <a:pPr marL="1257300" lvl="2" indent="-342900" algn="l" defTabSz="1066800">
              <a:lnSpc>
                <a:spcPct val="150000"/>
              </a:lnSpc>
              <a:spcBef>
                <a:spcPct val="0"/>
              </a:spcBef>
              <a:buFont typeface="Arial" panose="020B0604020202020204" pitchFamily="34" charset="0"/>
              <a:buChar char="•"/>
            </a:pPr>
            <a:r>
              <a:rPr lang="zh-CN" altLang="en-US" sz="2400" kern="1200" dirty="0">
                <a:latin typeface="黑体" panose="02010609060101010101" pitchFamily="49" charset="-122"/>
                <a:ea typeface="黑体" panose="02010609060101010101" pitchFamily="49" charset="-122"/>
              </a:rPr>
              <a:t>任何资金的闲置，都是损失。</a:t>
            </a:r>
          </a:p>
          <a:p>
            <a:pPr marL="342900" lvl="1" indent="-342900" algn="l" defTabSz="1066800">
              <a:lnSpc>
                <a:spcPct val="150000"/>
              </a:lnSpc>
              <a:spcBef>
                <a:spcPct val="0"/>
              </a:spcBef>
              <a:buNone/>
            </a:pPr>
            <a:endParaRPr lang="zh-CN" altLang="en-US" sz="2400" kern="1200"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2" name="矩形 1"/>
          <p:cNvSpPr/>
          <p:nvPr/>
        </p:nvSpPr>
        <p:spPr>
          <a:xfrm>
            <a:off x="755576" y="1268760"/>
            <a:ext cx="4493538" cy="461665"/>
          </a:xfrm>
          <a:prstGeom prst="rect">
            <a:avLst/>
          </a:prstGeom>
        </p:spPr>
        <p:txBody>
          <a:bodyPr wrap="none">
            <a:spAutoFit/>
          </a:bodyPr>
          <a:lstStyle/>
          <a:p>
            <a:r>
              <a:rPr lang="zh-CN" altLang="en-US" sz="2400" dirty="0">
                <a:latin typeface="黑体" panose="02010609060101010101" pitchFamily="49" charset="-122"/>
                <a:ea typeface="黑体" panose="02010609060101010101" pitchFamily="49" charset="-122"/>
                <a:cs typeface="楷体_GB2312"/>
              </a:rPr>
              <a:t>资金时间价值如何具体表征呢？</a:t>
            </a:r>
          </a:p>
        </p:txBody>
      </p:sp>
      <p:pic>
        <p:nvPicPr>
          <p:cNvPr id="16386" name="Picture 2" descr="https://timgsa.baidu.com/timg?image&amp;quality=80&amp;size=b9999_10000&amp;sec=1599623644649&amp;di=000f76e26adb5ed19335d4332440f8c5&amp;imgtype=0&amp;src=http%3A%2F%2Fbpic.588ku.com%2Felement_origin_min_pic%2F16%2F09%2F11%2F2357d579eea587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199779"/>
            <a:ext cx="2125169" cy="2741389"/>
          </a:xfrm>
          <a:prstGeom prst="rect">
            <a:avLst/>
          </a:prstGeom>
          <a:noFill/>
          <a:extLst>
            <a:ext uri="{909E8E84-426E-40DD-AFC4-6F175D3DCCD1}">
              <a14:hiddenFill xmlns:a14="http://schemas.microsoft.com/office/drawing/2010/main">
                <a:solidFill>
                  <a:srgbClr val="FFFFFF"/>
                </a:solidFill>
              </a14:hiddenFill>
            </a:ext>
          </a:extLst>
        </p:spPr>
      </p:pic>
      <p:grpSp>
        <p:nvGrpSpPr>
          <p:cNvPr id="16388" name="组合 16387"/>
          <p:cNvGrpSpPr/>
          <p:nvPr/>
        </p:nvGrpSpPr>
        <p:grpSpPr>
          <a:xfrm>
            <a:off x="2555776" y="2065283"/>
            <a:ext cx="6336704" cy="3091909"/>
            <a:chOff x="2555776" y="2387101"/>
            <a:chExt cx="6336704" cy="3091909"/>
          </a:xfrm>
        </p:grpSpPr>
        <p:pic>
          <p:nvPicPr>
            <p:cNvPr id="36" name="Picture 2" descr="https://timgsa.baidu.com/timg?image&amp;quality=80&amp;size=b9999_10000&amp;sec=1599620342998&amp;di=3140c8493b5cbfb760677650c61baa36&amp;imgtype=0&amp;src=http%3A%2F%2Ftc.sinaimg.cn%2Fmaxwidth.2048%2Ftc.service.weibo.com%2Fp%2Fmmbiz_qpic_cn%2F35fc6abd54fa7c27a26536bd28189a29.jpg"/>
            <p:cNvPicPr>
              <a:picLocks noChangeAspect="1" noChangeArrowheads="1" noCrop="1"/>
            </p:cNvPicPr>
            <p:nvPr/>
          </p:nvPicPr>
          <p:blipFill>
            <a:blip r:embed="rId3"/>
            <a:srcRect/>
            <a:stretch>
              <a:fillRect/>
            </a:stretch>
          </p:blipFill>
          <p:spPr bwMode="auto">
            <a:xfrm>
              <a:off x="2555776" y="2708920"/>
              <a:ext cx="3060508" cy="2225824"/>
            </a:xfrm>
            <a:prstGeom prst="rect">
              <a:avLst/>
            </a:prstGeom>
            <a:noFill/>
            <a:extLst>
              <a:ext uri="{909E8E84-426E-40DD-AFC4-6F175D3DCCD1}">
                <a14:hiddenFill xmlns:a14="http://schemas.microsoft.com/office/drawing/2010/main">
                  <a:solidFill>
                    <a:srgbClr val="FFFFFF"/>
                  </a:solidFill>
                </a14:hiddenFill>
              </a:ext>
            </a:extLst>
          </p:spPr>
        </p:pic>
        <p:sp>
          <p:nvSpPr>
            <p:cNvPr id="28" name="任意多边形 27"/>
            <p:cNvSpPr/>
            <p:nvPr/>
          </p:nvSpPr>
          <p:spPr>
            <a:xfrm rot="1731068">
              <a:off x="4787976" y="4433639"/>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29" name="任意多边形 28"/>
            <p:cNvSpPr/>
            <p:nvPr/>
          </p:nvSpPr>
          <p:spPr>
            <a:xfrm rot="19868932">
              <a:off x="4787976" y="3365675"/>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椭圆 29"/>
            <p:cNvSpPr/>
            <p:nvPr/>
          </p:nvSpPr>
          <p:spPr>
            <a:xfrm>
              <a:off x="3218575" y="2984434"/>
              <a:ext cx="1897242" cy="1897242"/>
            </a:xfrm>
            <a:prstGeom prst="ellipse">
              <a:avLst/>
            </a:prstGeom>
            <a:noFill/>
            <a:ln>
              <a:solidFill>
                <a:srgbClr val="00B05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任意多边形 30"/>
            <p:cNvSpPr/>
            <p:nvPr/>
          </p:nvSpPr>
          <p:spPr>
            <a:xfrm>
              <a:off x="5371033" y="2387101"/>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5625132"/>
                <a:satOff val="-8437"/>
                <a:lumOff val="-1370"/>
                <a:alphaOff val="0"/>
              </a:schemeClr>
            </a:fillRef>
            <a:effectRef idx="0">
              <a:schemeClr val="accent3">
                <a:hueOff val="5625132"/>
                <a:satOff val="-8437"/>
                <a:lumOff val="-1370"/>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kern="1200" dirty="0"/>
                <a:t>利息</a:t>
              </a:r>
            </a:p>
          </p:txBody>
        </p:sp>
        <p:sp>
          <p:nvSpPr>
            <p:cNvPr id="16384" name="任意多边形 16383"/>
            <p:cNvSpPr/>
            <p:nvPr/>
          </p:nvSpPr>
          <p:spPr>
            <a:xfrm>
              <a:off x="6623213" y="2387101"/>
              <a:ext cx="2269267"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kern="1200" dirty="0">
                  <a:latin typeface="黑体" panose="02010609060101010101" pitchFamily="49" charset="-122"/>
                  <a:ea typeface="黑体" panose="02010609060101010101" pitchFamily="49" charset="-122"/>
                </a:rPr>
                <a:t>绝对尺度</a:t>
              </a:r>
            </a:p>
          </p:txBody>
        </p:sp>
        <p:sp>
          <p:nvSpPr>
            <p:cNvPr id="16385" name="任意多边形 16384"/>
            <p:cNvSpPr/>
            <p:nvPr/>
          </p:nvSpPr>
          <p:spPr>
            <a:xfrm>
              <a:off x="5371033" y="4340665"/>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11250264"/>
                <a:satOff val="-16877"/>
                <a:lumOff val="-2742"/>
                <a:alphaOff val="0"/>
              </a:schemeClr>
            </a:fillRef>
            <a:effectRef idx="0">
              <a:schemeClr val="accent3">
                <a:hueOff val="11250264"/>
                <a:satOff val="-16877"/>
                <a:lumOff val="-2742"/>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kern="1200" dirty="0"/>
                <a:t>利率</a:t>
              </a:r>
            </a:p>
          </p:txBody>
        </p:sp>
        <p:sp>
          <p:nvSpPr>
            <p:cNvPr id="16387" name="任意多边形 16386"/>
            <p:cNvSpPr/>
            <p:nvPr/>
          </p:nvSpPr>
          <p:spPr>
            <a:xfrm>
              <a:off x="6623213" y="4340665"/>
              <a:ext cx="2269267"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kern="1200" dirty="0">
                  <a:latin typeface="黑体" panose="02010609060101010101" pitchFamily="49" charset="-122"/>
                  <a:ea typeface="黑体" panose="02010609060101010101" pitchFamily="49" charset="-122"/>
                </a:rPr>
                <a:t>相对尺度</a:t>
              </a:r>
            </a:p>
          </p:txBody>
        </p:sp>
      </p:grpSp>
      <p:sp>
        <p:nvSpPr>
          <p:cNvPr id="38" name="文本框 201729"/>
          <p:cNvSpPr txBox="1">
            <a:spLocks noChangeArrowheads="1"/>
          </p:cNvSpPr>
          <p:nvPr/>
        </p:nvSpPr>
        <p:spPr bwMode="auto">
          <a:xfrm>
            <a:off x="433441" y="5373216"/>
            <a:ext cx="8137525" cy="62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 typeface="Arial" panose="020B0604020202020204" pitchFamily="34" charset="0"/>
              <a:buNone/>
            </a:pPr>
            <a:r>
              <a:rPr lang="zh-CN" altLang="en-US" dirty="0">
                <a:ea typeface="楷体_GB2312"/>
                <a:cs typeface="楷体_GB2312"/>
              </a:rPr>
              <a:t>利息就是资金时间价值的一种重要表现形式。</a:t>
            </a:r>
            <a:endParaRPr lang="zh-CN" altLang="en-US" dirty="0">
              <a:solidFill>
                <a:srgbClr val="9900CC"/>
              </a:solidFill>
              <a:ea typeface="楷体_GB231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1000"/>
                                        <p:tgtEl>
                                          <p:spTgt spid="16388"/>
                                        </p:tgtEl>
                                      </p:cBhvr>
                                    </p:animEffect>
                                    <p:anim calcmode="lin" valueType="num">
                                      <p:cBhvr>
                                        <p:cTn id="8" dur="1000" fill="hold"/>
                                        <p:tgtEl>
                                          <p:spTgt spid="16388"/>
                                        </p:tgtEl>
                                        <p:attrNameLst>
                                          <p:attrName>ppt_x</p:attrName>
                                        </p:attrNameLst>
                                      </p:cBhvr>
                                      <p:tavLst>
                                        <p:tav tm="0">
                                          <p:val>
                                            <p:strVal val="#ppt_x"/>
                                          </p:val>
                                        </p:tav>
                                        <p:tav tm="100000">
                                          <p:val>
                                            <p:strVal val="#ppt_x"/>
                                          </p:val>
                                        </p:tav>
                                      </p:tavLst>
                                    </p:anim>
                                    <p:anim calcmode="lin" valueType="num">
                                      <p:cBhvr>
                                        <p:cTn id="9" dur="1000" fill="hold"/>
                                        <p:tgtEl>
                                          <p:spTgt spid="1638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18" name="文本框 200705"/>
          <p:cNvSpPr txBox="1">
            <a:spLocks noChangeArrowheads="1"/>
          </p:cNvSpPr>
          <p:nvPr/>
        </p:nvSpPr>
        <p:spPr bwMode="auto">
          <a:xfrm>
            <a:off x="467544" y="1268760"/>
            <a:ext cx="828092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（一）利息：</a:t>
            </a:r>
          </a:p>
          <a:p>
            <a:pPr marL="342900" indent="-342900" algn="just" eaLnBrk="1" hangingPunct="1">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在借贷过程中</a:t>
            </a:r>
            <a:r>
              <a:rPr lang="en-US" altLang="zh-CN" sz="2400" dirty="0">
                <a:latin typeface="黑体" panose="02010609060101010101" pitchFamily="49" charset="-122"/>
                <a:ea typeface="黑体" panose="02010609060101010101" pitchFamily="49" charset="-122"/>
                <a:cs typeface="楷体_GB2312"/>
              </a:rPr>
              <a:t>,</a:t>
            </a:r>
            <a:r>
              <a:rPr lang="zh-CN" altLang="en-US" sz="2400" dirty="0">
                <a:latin typeface="黑体" panose="02010609060101010101" pitchFamily="49" charset="-122"/>
                <a:ea typeface="黑体" panose="02010609060101010101" pitchFamily="49" charset="-122"/>
                <a:cs typeface="楷体_GB2312"/>
              </a:rPr>
              <a:t>债务人支付给债权人</a:t>
            </a:r>
            <a:r>
              <a:rPr lang="zh-CN" altLang="en-US" sz="2400" dirty="0">
                <a:solidFill>
                  <a:srgbClr val="0000FF"/>
                </a:solidFill>
                <a:latin typeface="黑体" panose="02010609060101010101" pitchFamily="49" charset="-122"/>
                <a:ea typeface="黑体" panose="02010609060101010101" pitchFamily="49" charset="-122"/>
                <a:cs typeface="楷体_GB2312"/>
              </a:rPr>
              <a:t>超过</a:t>
            </a:r>
            <a:r>
              <a:rPr lang="zh-CN" altLang="en-US" sz="2400" dirty="0">
                <a:latin typeface="黑体" panose="02010609060101010101" pitchFamily="49" charset="-122"/>
                <a:ea typeface="黑体" panose="02010609060101010101" pitchFamily="49" charset="-122"/>
                <a:cs typeface="楷体_GB2312"/>
              </a:rPr>
              <a:t>原借贷金额的部分就是利息。</a:t>
            </a:r>
          </a:p>
          <a:p>
            <a:pPr marL="342900" indent="-342900" eaLnBrk="1" hangingPunct="1">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从本质上看利息是由贷款发生利润的一种再分配。</a:t>
            </a:r>
          </a:p>
          <a:p>
            <a:pPr marL="342900" indent="-342900" eaLnBrk="1" hangingPunct="1">
              <a:spcBef>
                <a:spcPct val="50000"/>
              </a:spcBef>
              <a:buFont typeface="Wingdings" panose="05000000000000000000" pitchFamily="2" charset="2"/>
              <a:buChar char="Ø"/>
            </a:pPr>
            <a:r>
              <a:rPr lang="zh-CN" altLang="en-US" sz="2400" dirty="0">
                <a:solidFill>
                  <a:srgbClr val="9900CC"/>
                </a:solidFill>
                <a:latin typeface="黑体" panose="02010609060101010101" pitchFamily="49" charset="-122"/>
                <a:ea typeface="黑体" panose="02010609060101010101" pitchFamily="49" charset="-122"/>
                <a:cs typeface="楷体_GB2312"/>
              </a:rPr>
              <a:t>在工程经济研究中，利息常常被看成是资金的一种机会成本。</a:t>
            </a:r>
          </a:p>
        </p:txBody>
      </p:sp>
      <p:pic>
        <p:nvPicPr>
          <p:cNvPr id="18434" name="Picture 2" descr="https://timgsa.baidu.com/timg?image&amp;quality=80&amp;size=b9999_10000&amp;sec=1599625558059&amp;di=b9fb6af901ee8d9868e4352b9bf31334&amp;imgtype=0&amp;src=http%3A%2F%2Fbpic.588ku.com%2Felement_origin_min_pic%2F17%2F06%2F16%2F7e6627d0cfcd01c97efc4433ed4a354a.jpg%2521%2Ffwfh%2F804x804%2Fquality%2F90%2Funsharp%2Ftrue%2Fcompress%2F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113118"/>
            <a:ext cx="1064880" cy="1066562"/>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3331096" y="4502383"/>
            <a:ext cx="19442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2" descr="https://timgsa.baidu.com/timg?image&amp;quality=80&amp;size=b9999_10000&amp;sec=1599625558059&amp;di=b9fb6af901ee8d9868e4352b9bf31334&amp;imgtype=0&amp;src=http%3A%2F%2Fbpic.588ku.com%2Felement_origin_min_pic%2F17%2F06%2F16%2F7e6627d0cfcd01c97efc4433ed4a354a.jpg%2521%2Ffwfh%2F804x804%2Fquality%2F90%2Funsharp%2Ftrue%2Fcompress%2F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6176" y="5302688"/>
            <a:ext cx="848856" cy="850197"/>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ss2.bdstatic.com/70cFvnSh_Q1YnxGkpoWK1HF6hhy/it/u=1230431905,2540159437&amp;fm=26&amp;gp=0.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560" b="7211"/>
          <a:stretch>
            <a:fillRect/>
          </a:stretch>
        </p:blipFill>
        <p:spPr bwMode="auto">
          <a:xfrm>
            <a:off x="1973047" y="5191463"/>
            <a:ext cx="934194" cy="1072648"/>
          </a:xfrm>
          <a:prstGeom prst="rect">
            <a:avLst/>
          </a:prstGeom>
          <a:noFill/>
          <a:extLst>
            <a:ext uri="{909E8E84-426E-40DD-AFC4-6F175D3DCCD1}">
              <a14:hiddenFill xmlns:a14="http://schemas.microsoft.com/office/drawing/2010/main">
                <a:solidFill>
                  <a:srgbClr val="FFFFFF"/>
                </a:solidFill>
              </a14:hiddenFill>
            </a:ext>
          </a:extLst>
        </p:spPr>
      </p:pic>
      <p:sp>
        <p:nvSpPr>
          <p:cNvPr id="23" name="右箭头 22"/>
          <p:cNvSpPr/>
          <p:nvPr/>
        </p:nvSpPr>
        <p:spPr>
          <a:xfrm rot="10800000">
            <a:off x="3851920" y="5583771"/>
            <a:ext cx="194421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Picture 2" descr="https://timgsa.baidu.com/timg?image&amp;quality=80&amp;size=b9999_10000&amp;sec=1599625558059&amp;di=b9fb6af901ee8d9868e4352b9bf31334&amp;imgtype=0&amp;src=http%3A%2F%2Fbpic.588ku.com%2Felement_origin_min_pic%2F17%2F06%2F16%2F7e6627d0cfcd01c97efc4433ed4a354a.jpg%2521%2Ffwfh%2F804x804%2Fquality%2F90%2Funsharp%2Ftrue%2Fcompress%2Ftr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12994" y="5302688"/>
            <a:ext cx="848856" cy="850197"/>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https://timgsa.baidu.com/timg?image&amp;quality=80&amp;size=b9999_10000&amp;sec=1599625687367&amp;di=2ff127d6d390924330261ea0f43857b0&amp;imgtype=0&amp;src=http%3A%2F%2Fpic.90sjimg.com%2Fdesign%2F00%2F00%2F93%2F04%2F5938034c93d8e.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9500" t="-704" r="18374" b="704"/>
          <a:stretch>
            <a:fillRect/>
          </a:stretch>
        </p:blipFill>
        <p:spPr bwMode="auto">
          <a:xfrm>
            <a:off x="6156176" y="3961688"/>
            <a:ext cx="714950" cy="1369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18" name="文本框 200705"/>
          <p:cNvSpPr txBox="1">
            <a:spLocks noChangeArrowheads="1"/>
          </p:cNvSpPr>
          <p:nvPr/>
        </p:nvSpPr>
        <p:spPr bwMode="auto">
          <a:xfrm>
            <a:off x="467544" y="1268760"/>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（一）利息数学模型：</a:t>
            </a:r>
          </a:p>
        </p:txBody>
      </p:sp>
      <p:graphicFrame>
        <p:nvGraphicFramePr>
          <p:cNvPr id="3" name="对象 2"/>
          <p:cNvGraphicFramePr>
            <a:graphicFrameLocks noChangeAspect="1"/>
          </p:cNvGraphicFramePr>
          <p:nvPr/>
        </p:nvGraphicFramePr>
        <p:xfrm>
          <a:off x="3380775" y="2708920"/>
          <a:ext cx="1668224" cy="442590"/>
        </p:xfrm>
        <a:graphic>
          <a:graphicData uri="http://schemas.openxmlformats.org/presentationml/2006/ole">
            <mc:AlternateContent xmlns:mc="http://schemas.openxmlformats.org/markup-compatibility/2006">
              <mc:Choice xmlns:v="urn:schemas-microsoft-com:vml" Requires="v">
                <p:oleObj name="Equation" r:id="rId2" imgW="14935200" imgH="3962400" progId="Equation.DSMT4">
                  <p:embed/>
                </p:oleObj>
              </mc:Choice>
              <mc:Fallback>
                <p:oleObj name="Equation" r:id="rId2" imgW="14935200" imgH="3962400" progId="Equation.DSMT4">
                  <p:embed/>
                  <p:pic>
                    <p:nvPicPr>
                      <p:cNvPr id="3" name="对象 2"/>
                      <p:cNvPicPr/>
                      <p:nvPr/>
                    </p:nvPicPr>
                    <p:blipFill>
                      <a:blip r:embed="rId3"/>
                      <a:stretch>
                        <a:fillRect/>
                      </a:stretch>
                    </p:blipFill>
                    <p:spPr>
                      <a:xfrm>
                        <a:off x="3380775" y="2708920"/>
                        <a:ext cx="1668224" cy="442590"/>
                      </a:xfrm>
                      <a:prstGeom prst="rect">
                        <a:avLst/>
                      </a:prstGeom>
                    </p:spPr>
                  </p:pic>
                </p:oleObj>
              </mc:Fallback>
            </mc:AlternateContent>
          </a:graphicData>
        </a:graphic>
      </p:graphicFrame>
      <p:sp>
        <p:nvSpPr>
          <p:cNvPr id="5" name="椭圆形标注 4"/>
          <p:cNvSpPr/>
          <p:nvPr/>
        </p:nvSpPr>
        <p:spPr>
          <a:xfrm>
            <a:off x="611560" y="2204864"/>
            <a:ext cx="2232248" cy="936104"/>
          </a:xfrm>
          <a:prstGeom prst="wedgeEllipseCallout">
            <a:avLst>
              <a:gd name="adj1" fmla="val 69997"/>
              <a:gd name="adj2" fmla="val 26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利息</a:t>
            </a:r>
          </a:p>
        </p:txBody>
      </p:sp>
      <p:sp>
        <p:nvSpPr>
          <p:cNvPr id="13" name="椭圆形标注 12"/>
          <p:cNvSpPr/>
          <p:nvPr/>
        </p:nvSpPr>
        <p:spPr>
          <a:xfrm>
            <a:off x="1148527" y="3789040"/>
            <a:ext cx="2232248" cy="936104"/>
          </a:xfrm>
          <a:prstGeom prst="wedgeEllipseCallout">
            <a:avLst>
              <a:gd name="adj1" fmla="val 76824"/>
              <a:gd name="adj2" fmla="val -105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本息总额</a:t>
            </a:r>
          </a:p>
        </p:txBody>
      </p:sp>
      <p:sp>
        <p:nvSpPr>
          <p:cNvPr id="14" name="椭圆形标注 13"/>
          <p:cNvSpPr/>
          <p:nvPr/>
        </p:nvSpPr>
        <p:spPr>
          <a:xfrm>
            <a:off x="6084168" y="1774441"/>
            <a:ext cx="2232248" cy="936104"/>
          </a:xfrm>
          <a:prstGeom prst="wedgeEllipseCallout">
            <a:avLst>
              <a:gd name="adj1" fmla="val -84895"/>
              <a:gd name="adj2" fmla="val 75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本金</a:t>
            </a:r>
          </a:p>
        </p:txBody>
      </p:sp>
      <p:pic>
        <p:nvPicPr>
          <p:cNvPr id="19458" name="Picture 2" descr="https://timgsa.baidu.com/timg?image&amp;quality=80&amp;size=b9999_10000&amp;sec=1599626201254&amp;di=02f87110a09e2238bf624c71346db58f&amp;imgtype=0&amp;src=http%3A%2F%2F06imgmini.eastday.com%2Fmobile%2F20200318%2F20200318041441_6b988d001470c4edea0b59154727ffad_2.gif"/>
          <p:cNvPicPr>
            <a:picLocks noChangeAspect="1" noChangeArrowheads="1" noCrop="1"/>
          </p:cNvPicPr>
          <p:nvPr/>
        </p:nvPicPr>
        <p:blipFill>
          <a:blip r:embed="rId4"/>
          <a:srcRect/>
          <a:stretch>
            <a:fillRect/>
          </a:stretch>
        </p:blipFill>
        <p:spPr bwMode="auto">
          <a:xfrm>
            <a:off x="6325294" y="4436863"/>
            <a:ext cx="1502718" cy="1502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9" name="文本框 200705"/>
          <p:cNvSpPr txBox="1">
            <a:spLocks noChangeArrowheads="1"/>
          </p:cNvSpPr>
          <p:nvPr/>
        </p:nvSpPr>
        <p:spPr bwMode="auto">
          <a:xfrm>
            <a:off x="467544" y="1377350"/>
            <a:ext cx="828092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（二）利率：</a:t>
            </a:r>
          </a:p>
          <a:p>
            <a:pPr marL="342900" indent="-342900" algn="just" eaLnBrk="1" hangingPunct="1">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利率的定义是从利息的定义中衍生出来的</a:t>
            </a:r>
          </a:p>
          <a:p>
            <a:pPr marL="342900" indent="-342900" eaLnBrk="1" hangingPunct="1">
              <a:spcBef>
                <a:spcPct val="500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cs typeface="楷体_GB2312"/>
              </a:rPr>
              <a:t>理论上，先有承认利息，再以利息解释利率</a:t>
            </a:r>
          </a:p>
          <a:p>
            <a:pPr marL="342900" indent="-342900" eaLnBrk="1" hangingPunct="1">
              <a:spcBef>
                <a:spcPct val="50000"/>
              </a:spcBef>
              <a:buFont typeface="Wingdings" panose="05000000000000000000" pitchFamily="2" charset="2"/>
              <a:buChar char="Ø"/>
            </a:pPr>
            <a:r>
              <a:rPr lang="zh-CN" altLang="en-US" sz="2400" dirty="0">
                <a:solidFill>
                  <a:srgbClr val="9900CC"/>
                </a:solidFill>
                <a:latin typeface="黑体" panose="02010609060101010101" pitchFamily="49" charset="-122"/>
                <a:ea typeface="黑体" panose="02010609060101010101" pitchFamily="49" charset="-122"/>
                <a:cs typeface="楷体_GB2312"/>
              </a:rPr>
              <a:t>实践中，正好相反，常用利率算利息</a:t>
            </a:r>
          </a:p>
        </p:txBody>
      </p:sp>
      <p:sp>
        <p:nvSpPr>
          <p:cNvPr id="10" name="文本框 200705"/>
          <p:cNvSpPr txBox="1">
            <a:spLocks noChangeArrowheads="1"/>
          </p:cNvSpPr>
          <p:nvPr/>
        </p:nvSpPr>
        <p:spPr bwMode="auto">
          <a:xfrm>
            <a:off x="323528" y="3861048"/>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（二）利率数学模型：</a:t>
            </a:r>
          </a:p>
        </p:txBody>
      </p:sp>
      <p:graphicFrame>
        <p:nvGraphicFramePr>
          <p:cNvPr id="2" name="对象 1"/>
          <p:cNvGraphicFramePr>
            <a:graphicFrameLocks noChangeAspect="1"/>
          </p:cNvGraphicFramePr>
          <p:nvPr/>
        </p:nvGraphicFramePr>
        <p:xfrm>
          <a:off x="3467490" y="4797152"/>
          <a:ext cx="1992996" cy="936104"/>
        </p:xfrm>
        <a:graphic>
          <a:graphicData uri="http://schemas.openxmlformats.org/presentationml/2006/ole">
            <mc:AlternateContent xmlns:mc="http://schemas.openxmlformats.org/markup-compatibility/2006">
              <mc:Choice xmlns:v="urn:schemas-microsoft-com:vml" Requires="v">
                <p:oleObj name="Equation" r:id="rId2" imgW="20116800" imgH="9448800" progId="Equation.DSMT4">
                  <p:embed/>
                </p:oleObj>
              </mc:Choice>
              <mc:Fallback>
                <p:oleObj name="Equation" r:id="rId2" imgW="20116800" imgH="9448800" progId="Equation.DSMT4">
                  <p:embed/>
                  <p:pic>
                    <p:nvPicPr>
                      <p:cNvPr id="2" name="对象 1"/>
                      <p:cNvPicPr/>
                      <p:nvPr/>
                    </p:nvPicPr>
                    <p:blipFill>
                      <a:blip r:embed="rId3"/>
                      <a:stretch>
                        <a:fillRect/>
                      </a:stretch>
                    </p:blipFill>
                    <p:spPr>
                      <a:xfrm>
                        <a:off x="3467490" y="4797152"/>
                        <a:ext cx="1992996" cy="936104"/>
                      </a:xfrm>
                      <a:prstGeom prst="rect">
                        <a:avLst/>
                      </a:prstGeom>
                    </p:spPr>
                  </p:pic>
                </p:oleObj>
              </mc:Fallback>
            </mc:AlternateContent>
          </a:graphicData>
        </a:graphic>
      </p:graphicFrame>
      <p:sp>
        <p:nvSpPr>
          <p:cNvPr id="12" name="椭圆形标注 11"/>
          <p:cNvSpPr/>
          <p:nvPr/>
        </p:nvSpPr>
        <p:spPr>
          <a:xfrm>
            <a:off x="617687" y="4653136"/>
            <a:ext cx="2232248" cy="936104"/>
          </a:xfrm>
          <a:prstGeom prst="wedgeEllipseCallout">
            <a:avLst>
              <a:gd name="adj1" fmla="val 69997"/>
              <a:gd name="adj2" fmla="val 26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利率</a:t>
            </a:r>
          </a:p>
        </p:txBody>
      </p:sp>
      <p:sp>
        <p:nvSpPr>
          <p:cNvPr id="15" name="椭圆形标注 14"/>
          <p:cNvSpPr/>
          <p:nvPr/>
        </p:nvSpPr>
        <p:spPr>
          <a:xfrm>
            <a:off x="5508104" y="3835499"/>
            <a:ext cx="2232248" cy="936104"/>
          </a:xfrm>
          <a:prstGeom prst="wedgeEllipseCallout">
            <a:avLst>
              <a:gd name="adj1" fmla="val -104523"/>
              <a:gd name="adj2" fmla="val 543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单位时间内利息额</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8" name="文本框 199681"/>
          <p:cNvSpPr txBox="1">
            <a:spLocks noChangeArrowheads="1"/>
          </p:cNvSpPr>
          <p:nvPr/>
        </p:nvSpPr>
        <p:spPr bwMode="auto">
          <a:xfrm>
            <a:off x="258440" y="1268760"/>
            <a:ext cx="8893175"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800" dirty="0">
                <a:ea typeface="楷体_GB2312"/>
                <a:cs typeface="楷体_GB2312"/>
              </a:rPr>
              <a:t>( </a:t>
            </a:r>
            <a:r>
              <a:rPr lang="zh-CN" altLang="en-US" sz="2800" dirty="0">
                <a:ea typeface="楷体_GB2312"/>
                <a:cs typeface="楷体_GB2312"/>
              </a:rPr>
              <a:t>二 </a:t>
            </a:r>
            <a:r>
              <a:rPr lang="en-US" altLang="zh-CN" sz="2800" dirty="0">
                <a:ea typeface="楷体_GB2312"/>
                <a:cs typeface="楷体_GB2312"/>
              </a:rPr>
              <a:t>) </a:t>
            </a:r>
            <a:r>
              <a:rPr lang="zh-CN" altLang="en-US" sz="2800" dirty="0">
                <a:ea typeface="楷体_GB2312"/>
                <a:cs typeface="楷体_GB2312"/>
              </a:rPr>
              <a:t>利率</a:t>
            </a:r>
          </a:p>
          <a:p>
            <a:pPr eaLnBrk="1" hangingPunct="1">
              <a:spcBef>
                <a:spcPct val="50000"/>
              </a:spcBef>
              <a:buFont typeface="Arial" panose="020B0604020202020204" pitchFamily="34" charset="0"/>
              <a:buNone/>
            </a:pPr>
            <a:r>
              <a:rPr lang="zh-CN" altLang="en-US" sz="2400" dirty="0">
                <a:ea typeface="楷体_GB2312"/>
                <a:cs typeface="楷体_GB2312"/>
              </a:rPr>
              <a:t>      利率就是在</a:t>
            </a:r>
            <a:r>
              <a:rPr lang="zh-CN" altLang="en-US" sz="2400" dirty="0">
                <a:solidFill>
                  <a:srgbClr val="0000FF"/>
                </a:solidFill>
                <a:ea typeface="楷体_GB2312"/>
                <a:cs typeface="楷体_GB2312"/>
              </a:rPr>
              <a:t>单位时间内</a:t>
            </a:r>
            <a:r>
              <a:rPr lang="zh-CN" altLang="en-US" sz="2400" dirty="0">
                <a:ea typeface="楷体_GB2312"/>
                <a:cs typeface="楷体_GB2312"/>
              </a:rPr>
              <a:t>所得利息额与原借贷金额</a:t>
            </a:r>
            <a:r>
              <a:rPr lang="zh-CN" altLang="en-US" sz="2400" dirty="0">
                <a:solidFill>
                  <a:srgbClr val="0000FF"/>
                </a:solidFill>
                <a:ea typeface="楷体_GB2312"/>
                <a:cs typeface="楷体_GB2312"/>
              </a:rPr>
              <a:t>之比</a:t>
            </a:r>
            <a:r>
              <a:rPr lang="zh-CN" altLang="en-US" sz="2400" dirty="0">
                <a:ea typeface="楷体_GB2312"/>
                <a:cs typeface="楷体_GB2312"/>
              </a:rPr>
              <a:t> </a:t>
            </a:r>
            <a:r>
              <a:rPr lang="en-US" altLang="zh-CN" sz="2400" dirty="0">
                <a:ea typeface="楷体_GB2312"/>
                <a:cs typeface="楷体_GB2312"/>
              </a:rPr>
              <a:t>, </a:t>
            </a:r>
            <a:r>
              <a:rPr lang="zh-CN" altLang="en-US" sz="2400" dirty="0">
                <a:ea typeface="楷体_GB2312"/>
                <a:cs typeface="楷体_GB2312"/>
              </a:rPr>
              <a:t>通常用百分数表示。</a:t>
            </a:r>
          </a:p>
          <a:p>
            <a:pPr eaLnBrk="1" hangingPunct="1">
              <a:spcBef>
                <a:spcPct val="50000"/>
              </a:spcBef>
              <a:buFont typeface="Arial" panose="020B0604020202020204" pitchFamily="34" charset="0"/>
              <a:buNone/>
            </a:pPr>
            <a:r>
              <a:rPr lang="zh-CN" altLang="en-US" sz="2400" dirty="0">
                <a:ea typeface="楷体_GB2312"/>
                <a:cs typeface="楷体_GB2312"/>
              </a:rPr>
              <a:t>　　</a:t>
            </a:r>
            <a:r>
              <a:rPr lang="zh-CN" altLang="en-US" sz="2400" dirty="0">
                <a:solidFill>
                  <a:srgbClr val="9900CC"/>
                </a:solidFill>
                <a:ea typeface="楷体_GB2312"/>
                <a:cs typeface="楷体_GB2312"/>
              </a:rPr>
              <a:t>利率的高低由以下因素决定。</a:t>
            </a:r>
          </a:p>
          <a:p>
            <a:pPr eaLnBrk="1" hangingPunct="1">
              <a:spcBef>
                <a:spcPct val="50000"/>
              </a:spcBef>
              <a:buFont typeface="Arial" panose="020B0604020202020204" pitchFamily="34" charset="0"/>
              <a:buNone/>
            </a:pPr>
            <a:r>
              <a:rPr lang="zh-CN" altLang="en-US" sz="2400" dirty="0">
                <a:solidFill>
                  <a:srgbClr val="9900CC"/>
                </a:solidFill>
                <a:ea typeface="楷体_GB2312"/>
                <a:cs typeface="楷体_GB2312"/>
              </a:rPr>
              <a:t>　　</a:t>
            </a:r>
            <a:r>
              <a:rPr lang="en-US" altLang="zh-CN" sz="2400" dirty="0">
                <a:solidFill>
                  <a:srgbClr val="9900CC"/>
                </a:solidFill>
                <a:ea typeface="楷体_GB2312"/>
                <a:cs typeface="楷体_GB2312"/>
              </a:rPr>
              <a:t>1.</a:t>
            </a:r>
            <a:r>
              <a:rPr lang="zh-CN" altLang="en-US" sz="2400" dirty="0">
                <a:solidFill>
                  <a:srgbClr val="9900CC"/>
                </a:solidFill>
                <a:ea typeface="楷体_GB2312"/>
                <a:cs typeface="楷体_GB2312"/>
              </a:rPr>
              <a:t>首先取决于社会平均利润率。</a:t>
            </a:r>
          </a:p>
          <a:p>
            <a:pPr eaLnBrk="1" hangingPunct="1">
              <a:spcBef>
                <a:spcPct val="50000"/>
              </a:spcBef>
              <a:buFont typeface="Arial" panose="020B0604020202020204" pitchFamily="34" charset="0"/>
              <a:buNone/>
            </a:pPr>
            <a:r>
              <a:rPr lang="zh-CN" altLang="en-US" sz="2400" dirty="0">
                <a:solidFill>
                  <a:srgbClr val="9900CC"/>
                </a:solidFill>
                <a:ea typeface="楷体_GB2312"/>
                <a:cs typeface="楷体_GB2312"/>
              </a:rPr>
              <a:t>　　</a:t>
            </a:r>
            <a:r>
              <a:rPr lang="en-US" altLang="zh-CN" sz="2400" dirty="0">
                <a:solidFill>
                  <a:srgbClr val="9900CC"/>
                </a:solidFill>
                <a:ea typeface="楷体_GB2312"/>
                <a:cs typeface="楷体_GB2312"/>
              </a:rPr>
              <a:t>2.</a:t>
            </a:r>
            <a:r>
              <a:rPr lang="zh-CN" altLang="en-US" sz="2400" dirty="0">
                <a:solidFill>
                  <a:srgbClr val="9900CC"/>
                </a:solidFill>
                <a:ea typeface="楷体_GB2312"/>
                <a:cs typeface="楷体_GB2312"/>
              </a:rPr>
              <a:t>取决于借贷资本的供求情况。</a:t>
            </a:r>
          </a:p>
          <a:p>
            <a:pPr eaLnBrk="1" hangingPunct="1">
              <a:spcBef>
                <a:spcPct val="50000"/>
              </a:spcBef>
              <a:buFont typeface="Arial" panose="020B0604020202020204" pitchFamily="34" charset="0"/>
              <a:buNone/>
            </a:pPr>
            <a:r>
              <a:rPr lang="zh-CN" altLang="en-US" sz="2400" dirty="0">
                <a:solidFill>
                  <a:srgbClr val="9900CC"/>
                </a:solidFill>
                <a:ea typeface="楷体_GB2312"/>
                <a:cs typeface="楷体_GB2312"/>
              </a:rPr>
              <a:t>　　</a:t>
            </a:r>
            <a:r>
              <a:rPr lang="en-US" altLang="zh-CN" sz="2400" dirty="0">
                <a:solidFill>
                  <a:srgbClr val="9900CC"/>
                </a:solidFill>
                <a:ea typeface="楷体_GB2312"/>
                <a:cs typeface="楷体_GB2312"/>
              </a:rPr>
              <a:t>3.</a:t>
            </a:r>
            <a:r>
              <a:rPr lang="zh-CN" altLang="en-US" sz="2400" dirty="0">
                <a:solidFill>
                  <a:srgbClr val="9900CC"/>
                </a:solidFill>
                <a:ea typeface="楷体_GB2312"/>
                <a:cs typeface="楷体_GB2312"/>
              </a:rPr>
              <a:t>借出资本的风险。</a:t>
            </a:r>
          </a:p>
          <a:p>
            <a:pPr eaLnBrk="1" hangingPunct="1">
              <a:spcBef>
                <a:spcPct val="50000"/>
              </a:spcBef>
              <a:buFont typeface="Arial" panose="020B0604020202020204" pitchFamily="34" charset="0"/>
              <a:buNone/>
            </a:pPr>
            <a:r>
              <a:rPr lang="zh-CN" altLang="en-US" sz="2400" dirty="0">
                <a:solidFill>
                  <a:srgbClr val="9900CC"/>
                </a:solidFill>
                <a:ea typeface="楷体_GB2312"/>
                <a:cs typeface="楷体_GB2312"/>
              </a:rPr>
              <a:t>　　</a:t>
            </a:r>
            <a:r>
              <a:rPr lang="en-US" altLang="zh-CN" sz="2400" dirty="0">
                <a:solidFill>
                  <a:srgbClr val="9900CC"/>
                </a:solidFill>
                <a:ea typeface="楷体_GB2312"/>
                <a:cs typeface="楷体_GB2312"/>
              </a:rPr>
              <a:t>4.</a:t>
            </a:r>
            <a:r>
              <a:rPr lang="zh-CN" altLang="en-US" sz="2400" dirty="0">
                <a:solidFill>
                  <a:srgbClr val="9900CC"/>
                </a:solidFill>
                <a:ea typeface="楷体_GB2312"/>
                <a:cs typeface="楷体_GB2312"/>
              </a:rPr>
              <a:t>通货膨胀。</a:t>
            </a:r>
          </a:p>
          <a:p>
            <a:pPr eaLnBrk="1" hangingPunct="1">
              <a:spcBef>
                <a:spcPct val="50000"/>
              </a:spcBef>
              <a:buFont typeface="Arial" panose="020B0604020202020204" pitchFamily="34" charset="0"/>
              <a:buNone/>
            </a:pPr>
            <a:r>
              <a:rPr lang="zh-CN" altLang="en-US" sz="2400" dirty="0">
                <a:solidFill>
                  <a:srgbClr val="9900CC"/>
                </a:solidFill>
                <a:ea typeface="楷体_GB2312"/>
                <a:cs typeface="楷体_GB2312"/>
              </a:rPr>
              <a:t>　　</a:t>
            </a:r>
            <a:r>
              <a:rPr lang="en-US" altLang="zh-CN" sz="2400" dirty="0">
                <a:solidFill>
                  <a:srgbClr val="9900CC"/>
                </a:solidFill>
                <a:ea typeface="楷体_GB2312"/>
                <a:cs typeface="楷体_GB2312"/>
              </a:rPr>
              <a:t>5.</a:t>
            </a:r>
            <a:r>
              <a:rPr lang="zh-CN" altLang="en-US" sz="2400" dirty="0">
                <a:solidFill>
                  <a:srgbClr val="9900CC"/>
                </a:solidFill>
                <a:ea typeface="楷体_GB2312"/>
                <a:cs typeface="楷体_GB2312"/>
              </a:rPr>
              <a:t>借出资本的期限长短。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6" name="文本框 200705"/>
          <p:cNvSpPr txBox="1">
            <a:spLocks noChangeArrowheads="1"/>
          </p:cNvSpPr>
          <p:nvPr/>
        </p:nvSpPr>
        <p:spPr bwMode="auto">
          <a:xfrm>
            <a:off x="467544" y="1268760"/>
            <a:ext cx="82809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dirty="0">
                <a:latin typeface="黑体" panose="02010609060101010101" pitchFamily="49" charset="-122"/>
                <a:ea typeface="黑体" panose="02010609060101010101" pitchFamily="49" charset="-122"/>
                <a:cs typeface="楷体_GB2312"/>
              </a:rPr>
              <a:t>【</a:t>
            </a:r>
            <a:r>
              <a:rPr lang="zh-CN" altLang="en-US" sz="2400" dirty="0">
                <a:latin typeface="黑体" panose="02010609060101010101" pitchFamily="49" charset="-122"/>
                <a:ea typeface="黑体" panose="02010609060101010101" pitchFamily="49" charset="-122"/>
                <a:cs typeface="楷体_GB2312"/>
              </a:rPr>
              <a:t>例题</a:t>
            </a:r>
            <a:r>
              <a:rPr lang="en-US" altLang="zh-CN" sz="2400" dirty="0">
                <a:latin typeface="黑体" panose="02010609060101010101" pitchFamily="49" charset="-122"/>
                <a:ea typeface="黑体" panose="02010609060101010101" pitchFamily="49" charset="-122"/>
                <a:cs typeface="楷体_GB2312"/>
              </a:rPr>
              <a:t>】</a:t>
            </a:r>
            <a:endParaRPr lang="zh-CN" altLang="en-US" sz="2400" dirty="0">
              <a:latin typeface="黑体" panose="02010609060101010101" pitchFamily="49" charset="-122"/>
              <a:ea typeface="黑体" panose="02010609060101010101" pitchFamily="49" charset="-122"/>
              <a:cs typeface="楷体_GB2312"/>
            </a:endParaRPr>
          </a:p>
          <a:p>
            <a:pPr algn="just" eaLnBrk="1" hangingPunct="1">
              <a:spcBef>
                <a:spcPct val="50000"/>
              </a:spcBef>
              <a:buNone/>
            </a:pPr>
            <a:r>
              <a:rPr lang="zh-CN" altLang="en-US" sz="2400" dirty="0">
                <a:latin typeface="黑体" panose="02010609060101010101" pitchFamily="49" charset="-122"/>
                <a:ea typeface="黑体" panose="02010609060101010101" pitchFamily="49" charset="-122"/>
                <a:cs typeface="楷体_GB2312"/>
              </a:rPr>
              <a:t>某公司借得本金</a:t>
            </a:r>
            <a:r>
              <a:rPr lang="en-US" altLang="zh-CN" sz="2400" dirty="0">
                <a:latin typeface="黑体" panose="02010609060101010101" pitchFamily="49" charset="-122"/>
                <a:ea typeface="黑体" panose="02010609060101010101" pitchFamily="49" charset="-122"/>
                <a:cs typeface="楷体_GB2312"/>
              </a:rPr>
              <a:t>1000</a:t>
            </a:r>
            <a:r>
              <a:rPr lang="zh-CN" altLang="en-US" sz="2400" dirty="0">
                <a:latin typeface="黑体" panose="02010609060101010101" pitchFamily="49" charset="-122"/>
                <a:ea typeface="黑体" panose="02010609060101010101" pitchFamily="49" charset="-122"/>
                <a:cs typeface="楷体_GB2312"/>
              </a:rPr>
              <a:t>万元，一年后付息</a:t>
            </a:r>
            <a:r>
              <a:rPr lang="en-US" altLang="zh-CN" sz="2400" dirty="0">
                <a:latin typeface="黑体" panose="02010609060101010101" pitchFamily="49" charset="-122"/>
                <a:ea typeface="黑体" panose="02010609060101010101" pitchFamily="49" charset="-122"/>
                <a:cs typeface="楷体_GB2312"/>
              </a:rPr>
              <a:t>80</a:t>
            </a:r>
            <a:r>
              <a:rPr lang="zh-CN" altLang="en-US" sz="2400" dirty="0">
                <a:latin typeface="黑体" panose="02010609060101010101" pitchFamily="49" charset="-122"/>
                <a:ea typeface="黑体" panose="02010609060101010101" pitchFamily="49" charset="-122"/>
                <a:cs typeface="楷体_GB2312"/>
              </a:rPr>
              <a:t>万元，则年利率为：</a:t>
            </a:r>
          </a:p>
        </p:txBody>
      </p:sp>
      <p:graphicFrame>
        <p:nvGraphicFramePr>
          <p:cNvPr id="3" name="对象 2"/>
          <p:cNvGraphicFramePr>
            <a:graphicFrameLocks noChangeAspect="1"/>
          </p:cNvGraphicFramePr>
          <p:nvPr/>
        </p:nvGraphicFramePr>
        <p:xfrm>
          <a:off x="1138858" y="2780928"/>
          <a:ext cx="1993900" cy="935037"/>
        </p:xfrm>
        <a:graphic>
          <a:graphicData uri="http://schemas.openxmlformats.org/presentationml/2006/ole">
            <mc:AlternateContent xmlns:mc="http://schemas.openxmlformats.org/markup-compatibility/2006">
              <mc:Choice xmlns:v="urn:schemas-microsoft-com:vml" Requires="v">
                <p:oleObj name="Equation" r:id="rId2" imgW="12468225" imgH="5848350" progId="Equation.DSMT4">
                  <p:embed/>
                </p:oleObj>
              </mc:Choice>
              <mc:Fallback>
                <p:oleObj name="Equation" r:id="rId2" imgW="12468225" imgH="5848350" progId="Equation.DSMT4">
                  <p:embed/>
                  <p:pic>
                    <p:nvPicPr>
                      <p:cNvPr id="3" name="对象 2"/>
                      <p:cNvPicPr/>
                      <p:nvPr/>
                    </p:nvPicPr>
                    <p:blipFill>
                      <a:blip r:embed="rId3"/>
                      <a:stretch>
                        <a:fillRect/>
                      </a:stretch>
                    </p:blipFill>
                    <p:spPr>
                      <a:xfrm>
                        <a:off x="1138858" y="2780928"/>
                        <a:ext cx="1993900" cy="935037"/>
                      </a:xfrm>
                      <a:prstGeom prst="rect">
                        <a:avLst/>
                      </a:prstGeom>
                    </p:spPr>
                  </p:pic>
                </p:oleObj>
              </mc:Fallback>
            </mc:AlternateContent>
          </a:graphicData>
        </a:graphic>
      </p:graphicFrame>
      <p:sp>
        <p:nvSpPr>
          <p:cNvPr id="7" name="下箭头 6"/>
          <p:cNvSpPr/>
          <p:nvPr/>
        </p:nvSpPr>
        <p:spPr>
          <a:xfrm>
            <a:off x="1874793" y="4005064"/>
            <a:ext cx="46805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nvGraphicFramePr>
        <p:xfrm>
          <a:off x="1115616" y="4941168"/>
          <a:ext cx="2044098" cy="720080"/>
        </p:xfrm>
        <a:graphic>
          <a:graphicData uri="http://schemas.openxmlformats.org/presentationml/2006/ole">
            <mc:AlternateContent xmlns:mc="http://schemas.openxmlformats.org/markup-compatibility/2006">
              <mc:Choice xmlns:v="urn:schemas-microsoft-com:vml" Requires="v">
                <p:oleObj name="Equation" r:id="rId4" imgW="26822400" imgH="9448800" progId="Equation.DSMT4">
                  <p:embed/>
                </p:oleObj>
              </mc:Choice>
              <mc:Fallback>
                <p:oleObj name="Equation" r:id="rId4" imgW="26822400" imgH="9448800" progId="Equation.DSMT4">
                  <p:embed/>
                  <p:pic>
                    <p:nvPicPr>
                      <p:cNvPr id="9" name="对象 8"/>
                      <p:cNvPicPr/>
                      <p:nvPr/>
                    </p:nvPicPr>
                    <p:blipFill>
                      <a:blip r:embed="rId5"/>
                      <a:stretch>
                        <a:fillRect/>
                      </a:stretch>
                    </p:blipFill>
                    <p:spPr>
                      <a:xfrm>
                        <a:off x="1115616" y="4941168"/>
                        <a:ext cx="2044098" cy="720080"/>
                      </a:xfrm>
                      <a:prstGeom prst="rect">
                        <a:avLst/>
                      </a:prstGeom>
                    </p:spPr>
                  </p:pic>
                </p:oleObj>
              </mc:Fallback>
            </mc:AlternateContent>
          </a:graphicData>
        </a:graphic>
      </p:graphicFrame>
      <p:pic>
        <p:nvPicPr>
          <p:cNvPr id="10" name="Picture 2" descr="https://timgsa.baidu.com/timg?image&amp;quality=80&amp;size=b9999_10000&amp;sec=1599623644649&amp;di=000f76e26adb5ed19335d4332440f8c5&amp;imgtype=0&amp;src=http%3A%2F%2Fbpic.588ku.com%2Felement_origin_min_pic%2F16%2F09%2F11%2F2357d579eea5878.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1960" y="2555844"/>
            <a:ext cx="1041798" cy="134388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5508105" y="2996952"/>
            <a:ext cx="3337864" cy="461665"/>
          </a:xfrm>
          <a:prstGeom prst="rect">
            <a:avLst/>
          </a:prstGeom>
        </p:spPr>
        <p:txBody>
          <a:bodyPr wrap="square">
            <a:spAutoFit/>
          </a:bodyPr>
          <a:lstStyle/>
          <a:p>
            <a:r>
              <a:rPr lang="zh-CN" altLang="en-US" sz="2400" dirty="0">
                <a:latin typeface="黑体" panose="02010609060101010101" pitchFamily="49" charset="-122"/>
                <a:ea typeface="黑体" panose="02010609060101010101" pitchFamily="49" charset="-122"/>
                <a:cs typeface="楷体_GB2312"/>
              </a:rPr>
              <a:t>这个利率偏高？偏低？</a:t>
            </a:r>
          </a:p>
        </p:txBody>
      </p:sp>
      <p:sp>
        <p:nvSpPr>
          <p:cNvPr id="12" name="矩形 11"/>
          <p:cNvSpPr/>
          <p:nvPr/>
        </p:nvSpPr>
        <p:spPr>
          <a:xfrm>
            <a:off x="4211960" y="5785519"/>
            <a:ext cx="4860032" cy="307777"/>
          </a:xfrm>
          <a:prstGeom prst="rect">
            <a:avLst/>
          </a:prstGeom>
        </p:spPr>
        <p:txBody>
          <a:bodyPr wrap="square">
            <a:spAutoFit/>
          </a:bodyPr>
          <a:lstStyle/>
          <a:p>
            <a:r>
              <a:rPr lang="en-US" altLang="zh-CN" sz="1400" dirty="0">
                <a:latin typeface="黑体" panose="02010609060101010101" pitchFamily="49" charset="-122"/>
                <a:ea typeface="黑体" panose="02010609060101010101" pitchFamily="49" charset="-122"/>
              </a:rPr>
              <a:t>《</a:t>
            </a:r>
            <a:r>
              <a:rPr lang="zh-CN" altLang="en-US" sz="1400" dirty="0">
                <a:latin typeface="黑体" panose="02010609060101010101" pitchFamily="49" charset="-122"/>
                <a:ea typeface="黑体" panose="02010609060101010101" pitchFamily="49" charset="-122"/>
              </a:rPr>
              <a:t>中国人民银行关于取缔地下钱庄及打击高利贷行为的通知</a:t>
            </a:r>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sp>
        <p:nvSpPr>
          <p:cNvPr id="13" name="矩形 12"/>
          <p:cNvSpPr/>
          <p:nvPr/>
        </p:nvSpPr>
        <p:spPr>
          <a:xfrm>
            <a:off x="4211960" y="4163378"/>
            <a:ext cx="4860032" cy="1476375"/>
          </a:xfrm>
          <a:prstGeom prst="rect">
            <a:avLst/>
          </a:prstGeom>
        </p:spPr>
        <p:txBody>
          <a:bodyPr wrap="square">
            <a:spAutoFit/>
          </a:bodyPr>
          <a:lstStyle/>
          <a:p>
            <a:pPr marL="285750" indent="-28575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民间个人借贷利率由借贷双方协商确定，但双方协商的利率不得超过中国人民银行公布的金融机构同期、同档次贷款利率（不含浮动）</a:t>
            </a:r>
            <a:r>
              <a:rPr lang="zh-CN" altLang="en-US" dirty="0">
                <a:solidFill>
                  <a:srgbClr val="0000FF"/>
                </a:solidFill>
                <a:latin typeface="黑体" panose="02010609060101010101" pitchFamily="49" charset="-122"/>
                <a:ea typeface="黑体" panose="02010609060101010101" pitchFamily="49" charset="-122"/>
              </a:rPr>
              <a:t>的</a:t>
            </a:r>
            <a:r>
              <a:rPr lang="en-US" altLang="zh-CN" dirty="0">
                <a:solidFill>
                  <a:srgbClr val="0000FF"/>
                </a:solidFill>
                <a:latin typeface="黑体" panose="02010609060101010101" pitchFamily="49" charset="-122"/>
                <a:ea typeface="黑体" panose="02010609060101010101" pitchFamily="49" charset="-122"/>
              </a:rPr>
              <a:t>4</a:t>
            </a:r>
            <a:r>
              <a:rPr lang="zh-CN" altLang="en-US" dirty="0">
                <a:solidFill>
                  <a:srgbClr val="0000FF"/>
                </a:solidFill>
                <a:latin typeface="黑体" panose="02010609060101010101" pitchFamily="49" charset="-122"/>
                <a:ea typeface="黑体" panose="02010609060101010101" pitchFamily="49" charset="-122"/>
              </a:rPr>
              <a:t>倍</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超过上述标准的，应界定为高利借贷行为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38351"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内 容 提 纲</a:t>
            </a:r>
          </a:p>
        </p:txBody>
      </p:sp>
      <p:sp>
        <p:nvSpPr>
          <p:cNvPr id="22" name="任意多边形 21"/>
          <p:cNvSpPr/>
          <p:nvPr/>
        </p:nvSpPr>
        <p:spPr>
          <a:xfrm rot="2427252">
            <a:off x="1507080" y="4456670"/>
            <a:ext cx="741612" cy="56162"/>
          </a:xfrm>
          <a:custGeom>
            <a:avLst/>
            <a:gdLst/>
            <a:ahLst/>
            <a:cxnLst/>
            <a:rect l="0" t="0" r="0" b="0"/>
            <a:pathLst>
              <a:path>
                <a:moveTo>
                  <a:pt x="0" y="28081"/>
                </a:moveTo>
                <a:lnTo>
                  <a:pt x="741612" y="2808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任意多边形 22"/>
          <p:cNvSpPr/>
          <p:nvPr/>
        </p:nvSpPr>
        <p:spPr>
          <a:xfrm>
            <a:off x="1595731" y="3632718"/>
            <a:ext cx="1250394" cy="56162"/>
          </a:xfrm>
          <a:custGeom>
            <a:avLst/>
            <a:gdLst/>
            <a:ahLst/>
            <a:cxnLst/>
            <a:rect l="0" t="0" r="0" b="0"/>
            <a:pathLst>
              <a:path>
                <a:moveTo>
                  <a:pt x="0" y="28081"/>
                </a:moveTo>
                <a:lnTo>
                  <a:pt x="1250394" y="2808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任意多边形 23"/>
          <p:cNvSpPr/>
          <p:nvPr/>
        </p:nvSpPr>
        <p:spPr>
          <a:xfrm rot="19172748">
            <a:off x="1507080" y="2808767"/>
            <a:ext cx="741612" cy="56162"/>
          </a:xfrm>
          <a:custGeom>
            <a:avLst/>
            <a:gdLst/>
            <a:ahLst/>
            <a:cxnLst/>
            <a:rect l="0" t="0" r="0" b="0"/>
            <a:pathLst>
              <a:path>
                <a:moveTo>
                  <a:pt x="0" y="28081"/>
                </a:moveTo>
                <a:lnTo>
                  <a:pt x="741612" y="2808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椭圆 24"/>
          <p:cNvSpPr/>
          <p:nvPr/>
        </p:nvSpPr>
        <p:spPr>
          <a:xfrm>
            <a:off x="611560" y="3099930"/>
            <a:ext cx="1121739" cy="11217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zh-CN" altLang="en-US" sz="2400" dirty="0">
                <a:latin typeface="黑体" panose="02010609060101010101" pitchFamily="49" charset="-122"/>
                <a:ea typeface="黑体" panose="02010609060101010101" pitchFamily="49" charset="-122"/>
              </a:rPr>
              <a:t>主要内容</a:t>
            </a:r>
          </a:p>
        </p:txBody>
      </p:sp>
      <p:sp>
        <p:nvSpPr>
          <p:cNvPr id="26" name="任意多边形 25"/>
          <p:cNvSpPr/>
          <p:nvPr/>
        </p:nvSpPr>
        <p:spPr>
          <a:xfrm>
            <a:off x="2019849" y="1629378"/>
            <a:ext cx="1172795" cy="1172795"/>
          </a:xfrm>
          <a:custGeom>
            <a:avLst/>
            <a:gdLst>
              <a:gd name="connsiteX0" fmla="*/ 0 w 1172795"/>
              <a:gd name="connsiteY0" fmla="*/ 586398 h 1172795"/>
              <a:gd name="connsiteX1" fmla="*/ 586398 w 1172795"/>
              <a:gd name="connsiteY1" fmla="*/ 0 h 1172795"/>
              <a:gd name="connsiteX2" fmla="*/ 1172796 w 1172795"/>
              <a:gd name="connsiteY2" fmla="*/ 586398 h 1172795"/>
              <a:gd name="connsiteX3" fmla="*/ 586398 w 1172795"/>
              <a:gd name="connsiteY3" fmla="*/ 1172796 h 1172795"/>
              <a:gd name="connsiteX4" fmla="*/ 0 w 1172795"/>
              <a:gd name="connsiteY4" fmla="*/ 586398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795" h="1172795">
                <a:moveTo>
                  <a:pt x="0" y="586398"/>
                </a:moveTo>
                <a:cubicBezTo>
                  <a:pt x="0" y="262539"/>
                  <a:pt x="262539" y="0"/>
                  <a:pt x="586398" y="0"/>
                </a:cubicBezTo>
                <a:cubicBezTo>
                  <a:pt x="910257" y="0"/>
                  <a:pt x="1172796" y="262539"/>
                  <a:pt x="1172796" y="586398"/>
                </a:cubicBezTo>
                <a:cubicBezTo>
                  <a:pt x="1172796" y="910257"/>
                  <a:pt x="910257" y="1172796"/>
                  <a:pt x="586398" y="1172796"/>
                </a:cubicBezTo>
                <a:cubicBezTo>
                  <a:pt x="262539" y="1172796"/>
                  <a:pt x="0" y="910257"/>
                  <a:pt x="0" y="58639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52" tIns="184452" rIns="184452" bIns="184452" numCol="1" spcCol="1270" anchor="ctr" anchorCtr="0">
            <a:noAutofit/>
          </a:bodyPr>
          <a:lstStyle/>
          <a:p>
            <a:pPr lvl="0" algn="ctr" defTabSz="889000">
              <a:lnSpc>
                <a:spcPct val="90000"/>
              </a:lnSpc>
              <a:spcBef>
                <a:spcPct val="0"/>
              </a:spcBef>
              <a:spcAft>
                <a:spcPct val="35000"/>
              </a:spcAft>
            </a:pPr>
            <a:r>
              <a:rPr lang="zh-CN" altLang="en-US" sz="2000" kern="1200" dirty="0">
                <a:latin typeface="黑体" panose="02010609060101010101" pitchFamily="49" charset="-122"/>
                <a:ea typeface="黑体" panose="02010609060101010101" pitchFamily="49" charset="-122"/>
              </a:rPr>
              <a:t>课程</a:t>
            </a:r>
            <a:endParaRPr lang="en-US" altLang="zh-CN" sz="2000" kern="1200" dirty="0">
              <a:latin typeface="黑体" panose="02010609060101010101" pitchFamily="49" charset="-122"/>
              <a:ea typeface="黑体" panose="02010609060101010101" pitchFamily="49" charset="-122"/>
            </a:endParaRPr>
          </a:p>
          <a:p>
            <a:pPr lvl="0" algn="ctr" defTabSz="889000">
              <a:lnSpc>
                <a:spcPct val="90000"/>
              </a:lnSpc>
              <a:spcBef>
                <a:spcPct val="0"/>
              </a:spcBef>
              <a:spcAft>
                <a:spcPct val="35000"/>
              </a:spcAft>
            </a:pPr>
            <a:r>
              <a:rPr lang="zh-CN" altLang="en-US" sz="2000" kern="1200" dirty="0">
                <a:latin typeface="黑体" panose="02010609060101010101" pitchFamily="49" charset="-122"/>
                <a:ea typeface="黑体" panose="02010609060101010101" pitchFamily="49" charset="-122"/>
              </a:rPr>
              <a:t>简介</a:t>
            </a:r>
          </a:p>
        </p:txBody>
      </p:sp>
      <p:sp>
        <p:nvSpPr>
          <p:cNvPr id="27" name="任意多边形 26"/>
          <p:cNvSpPr/>
          <p:nvPr/>
        </p:nvSpPr>
        <p:spPr>
          <a:xfrm>
            <a:off x="3309924" y="1629378"/>
            <a:ext cx="1759192" cy="1172795"/>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教学大纲</a:t>
            </a:r>
          </a:p>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课本轮廓</a:t>
            </a:r>
          </a:p>
        </p:txBody>
      </p:sp>
      <p:sp>
        <p:nvSpPr>
          <p:cNvPr id="28" name="任意多边形 27"/>
          <p:cNvSpPr/>
          <p:nvPr/>
        </p:nvSpPr>
        <p:spPr>
          <a:xfrm>
            <a:off x="2846125" y="3074402"/>
            <a:ext cx="1172795" cy="1172795"/>
          </a:xfrm>
          <a:custGeom>
            <a:avLst/>
            <a:gdLst>
              <a:gd name="connsiteX0" fmla="*/ 0 w 1172795"/>
              <a:gd name="connsiteY0" fmla="*/ 586398 h 1172795"/>
              <a:gd name="connsiteX1" fmla="*/ 586398 w 1172795"/>
              <a:gd name="connsiteY1" fmla="*/ 0 h 1172795"/>
              <a:gd name="connsiteX2" fmla="*/ 1172796 w 1172795"/>
              <a:gd name="connsiteY2" fmla="*/ 586398 h 1172795"/>
              <a:gd name="connsiteX3" fmla="*/ 586398 w 1172795"/>
              <a:gd name="connsiteY3" fmla="*/ 1172796 h 1172795"/>
              <a:gd name="connsiteX4" fmla="*/ 0 w 1172795"/>
              <a:gd name="connsiteY4" fmla="*/ 586398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795" h="1172795">
                <a:moveTo>
                  <a:pt x="0" y="586398"/>
                </a:moveTo>
                <a:cubicBezTo>
                  <a:pt x="0" y="262539"/>
                  <a:pt x="262539" y="0"/>
                  <a:pt x="586398" y="0"/>
                </a:cubicBezTo>
                <a:cubicBezTo>
                  <a:pt x="910257" y="0"/>
                  <a:pt x="1172796" y="262539"/>
                  <a:pt x="1172796" y="586398"/>
                </a:cubicBezTo>
                <a:cubicBezTo>
                  <a:pt x="1172796" y="910257"/>
                  <a:pt x="910257" y="1172796"/>
                  <a:pt x="586398" y="1172796"/>
                </a:cubicBezTo>
                <a:cubicBezTo>
                  <a:pt x="262539" y="1172796"/>
                  <a:pt x="0" y="910257"/>
                  <a:pt x="0" y="58639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52" tIns="184452" rIns="184452" bIns="184452" numCol="1" spcCol="1270" anchor="ctr" anchorCtr="0">
            <a:noAutofit/>
          </a:bodyPr>
          <a:lstStyle/>
          <a:p>
            <a:pPr lvl="0" algn="ctr" defTabSz="889000">
              <a:lnSpc>
                <a:spcPct val="90000"/>
              </a:lnSpc>
              <a:spcBef>
                <a:spcPct val="0"/>
              </a:spcBef>
              <a:spcAft>
                <a:spcPct val="35000"/>
              </a:spcAft>
            </a:pPr>
            <a:r>
              <a:rPr lang="zh-CN" altLang="en-US" sz="2000" kern="1200" dirty="0">
                <a:latin typeface="黑体" panose="02010609060101010101" pitchFamily="49" charset="-122"/>
                <a:ea typeface="黑体" panose="02010609060101010101" pitchFamily="49" charset="-122"/>
              </a:rPr>
              <a:t>利息的计算</a:t>
            </a:r>
          </a:p>
        </p:txBody>
      </p:sp>
      <p:sp>
        <p:nvSpPr>
          <p:cNvPr id="29" name="任意多边形 28"/>
          <p:cNvSpPr/>
          <p:nvPr/>
        </p:nvSpPr>
        <p:spPr>
          <a:xfrm>
            <a:off x="4136198" y="3074402"/>
            <a:ext cx="4005273" cy="1172795"/>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资金</a:t>
            </a:r>
            <a:r>
              <a:rPr lang="zh-CN" altLang="en-US" sz="2400" kern="1200" dirty="0">
                <a:latin typeface="黑体" panose="02010609060101010101" pitchFamily="49" charset="-122"/>
                <a:ea typeface="黑体" panose="02010609060101010101" pitchFamily="49" charset="-122"/>
              </a:rPr>
              <a:t>时间价值</a:t>
            </a:r>
            <a:endParaRPr lang="en-US" altLang="zh-CN" sz="2400" kern="1200" dirty="0">
              <a:latin typeface="黑体" panose="02010609060101010101" pitchFamily="49" charset="-122"/>
              <a:ea typeface="黑体" panose="02010609060101010101" pitchFamily="49" charset="-122"/>
            </a:endParaRPr>
          </a:p>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利息与利率</a:t>
            </a:r>
          </a:p>
          <a:p>
            <a:pPr marL="228600" lvl="1" indent="-228600" algn="l" defTabSz="10668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利息的计算</a:t>
            </a:r>
          </a:p>
        </p:txBody>
      </p:sp>
      <p:sp>
        <p:nvSpPr>
          <p:cNvPr id="30" name="任意多边形 29"/>
          <p:cNvSpPr/>
          <p:nvPr/>
        </p:nvSpPr>
        <p:spPr>
          <a:xfrm>
            <a:off x="2019849" y="4519426"/>
            <a:ext cx="1172795" cy="1172795"/>
          </a:xfrm>
          <a:custGeom>
            <a:avLst/>
            <a:gdLst>
              <a:gd name="connsiteX0" fmla="*/ 0 w 1172795"/>
              <a:gd name="connsiteY0" fmla="*/ 586398 h 1172795"/>
              <a:gd name="connsiteX1" fmla="*/ 586398 w 1172795"/>
              <a:gd name="connsiteY1" fmla="*/ 0 h 1172795"/>
              <a:gd name="connsiteX2" fmla="*/ 1172796 w 1172795"/>
              <a:gd name="connsiteY2" fmla="*/ 586398 h 1172795"/>
              <a:gd name="connsiteX3" fmla="*/ 586398 w 1172795"/>
              <a:gd name="connsiteY3" fmla="*/ 1172796 h 1172795"/>
              <a:gd name="connsiteX4" fmla="*/ 0 w 1172795"/>
              <a:gd name="connsiteY4" fmla="*/ 586398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795" h="1172795">
                <a:moveTo>
                  <a:pt x="0" y="586398"/>
                </a:moveTo>
                <a:cubicBezTo>
                  <a:pt x="0" y="262539"/>
                  <a:pt x="262539" y="0"/>
                  <a:pt x="586398" y="0"/>
                </a:cubicBezTo>
                <a:cubicBezTo>
                  <a:pt x="910257" y="0"/>
                  <a:pt x="1172796" y="262539"/>
                  <a:pt x="1172796" y="586398"/>
                </a:cubicBezTo>
                <a:cubicBezTo>
                  <a:pt x="1172796" y="910257"/>
                  <a:pt x="910257" y="1172796"/>
                  <a:pt x="586398" y="1172796"/>
                </a:cubicBezTo>
                <a:cubicBezTo>
                  <a:pt x="262539" y="1172796"/>
                  <a:pt x="0" y="910257"/>
                  <a:pt x="0" y="58639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452" tIns="184452" rIns="184452" bIns="184452" numCol="1" spcCol="1270" anchor="ctr" anchorCtr="0">
            <a:noAutofit/>
          </a:bodyPr>
          <a:lstStyle/>
          <a:p>
            <a:pPr lvl="0" algn="ctr" defTabSz="889000">
              <a:lnSpc>
                <a:spcPct val="90000"/>
              </a:lnSpc>
              <a:spcBef>
                <a:spcPct val="0"/>
              </a:spcBef>
              <a:spcAft>
                <a:spcPct val="35000"/>
              </a:spcAft>
            </a:pPr>
            <a:r>
              <a:rPr lang="zh-CN" altLang="en-US" sz="2000" kern="1200" dirty="0">
                <a:latin typeface="黑体" panose="02010609060101010101" pitchFamily="49" charset="-122"/>
                <a:ea typeface="黑体" panose="02010609060101010101" pitchFamily="49" charset="-122"/>
              </a:rPr>
              <a:t>资金等值计算及应用</a:t>
            </a:r>
          </a:p>
        </p:txBody>
      </p:sp>
      <p:sp>
        <p:nvSpPr>
          <p:cNvPr id="31" name="任意多边形 30"/>
          <p:cNvSpPr/>
          <p:nvPr/>
        </p:nvSpPr>
        <p:spPr>
          <a:xfrm>
            <a:off x="3309924" y="4519426"/>
            <a:ext cx="1759192" cy="1172795"/>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endParaRPr lang="zh-CN" altLang="en-US" sz="2400" kern="1200"/>
          </a:p>
          <a:p>
            <a:pPr marL="228600" lvl="1" indent="-228600" algn="l" defTabSz="1066800">
              <a:lnSpc>
                <a:spcPct val="90000"/>
              </a:lnSpc>
              <a:spcBef>
                <a:spcPct val="0"/>
              </a:spcBef>
              <a:spcAft>
                <a:spcPct val="15000"/>
              </a:spcAft>
              <a:buChar char="•"/>
            </a:pPr>
            <a:endParaRPr lang="zh-CN" altLang="en-US" sz="2400" kern="1200"/>
          </a:p>
        </p:txBody>
      </p:sp>
      <p:sp>
        <p:nvSpPr>
          <p:cNvPr id="32" name="任意多边形 31"/>
          <p:cNvSpPr/>
          <p:nvPr/>
        </p:nvSpPr>
        <p:spPr>
          <a:xfrm>
            <a:off x="3460952" y="4560461"/>
            <a:ext cx="5575544" cy="1172795"/>
          </a:xfrm>
          <a:custGeom>
            <a:avLst/>
            <a:gdLst>
              <a:gd name="connsiteX0" fmla="*/ 0 w 1759192"/>
              <a:gd name="connsiteY0" fmla="*/ 0 h 1172795"/>
              <a:gd name="connsiteX1" fmla="*/ 1759192 w 1759192"/>
              <a:gd name="connsiteY1" fmla="*/ 0 h 1172795"/>
              <a:gd name="connsiteX2" fmla="*/ 1759192 w 1759192"/>
              <a:gd name="connsiteY2" fmla="*/ 1172795 h 1172795"/>
              <a:gd name="connsiteX3" fmla="*/ 0 w 1759192"/>
              <a:gd name="connsiteY3" fmla="*/ 1172795 h 1172795"/>
              <a:gd name="connsiteX4" fmla="*/ 0 w 1759192"/>
              <a:gd name="connsiteY4" fmla="*/ 0 h 1172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9192" h="1172795">
                <a:moveTo>
                  <a:pt x="0" y="0"/>
                </a:moveTo>
                <a:lnTo>
                  <a:pt x="1759192" y="0"/>
                </a:lnTo>
                <a:lnTo>
                  <a:pt x="1759192" y="1172795"/>
                </a:lnTo>
                <a:lnTo>
                  <a:pt x="0" y="117279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现金流量图概念</a:t>
            </a:r>
            <a:endParaRPr lang="en-US" altLang="zh-CN" sz="2400" kern="1200" dirty="0">
              <a:latin typeface="黑体" panose="02010609060101010101" pitchFamily="49" charset="-122"/>
              <a:ea typeface="黑体" panose="02010609060101010101" pitchFamily="49" charset="-122"/>
            </a:endParaRPr>
          </a:p>
          <a:p>
            <a:pPr marL="228600" lvl="1" indent="-228600" algn="l" defTabSz="10668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一次支付现金流量的终值与现值计算</a:t>
            </a:r>
            <a:endParaRPr lang="en-US" altLang="zh-CN" sz="2400" kern="1200" dirty="0">
              <a:latin typeface="黑体" panose="02010609060101010101" pitchFamily="49" charset="-122"/>
              <a:ea typeface="黑体" panose="02010609060101010101" pitchFamily="49" charset="-122"/>
            </a:endParaRPr>
          </a:p>
          <a:p>
            <a:pPr marL="228600" lvl="1" indent="-228600" algn="l" defTabSz="10668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例题讲解</a:t>
            </a:r>
            <a:endParaRPr lang="zh-CN" altLang="en-US" sz="2400" kern="1200"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05724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利息与利率的概念</a:t>
            </a:r>
          </a:p>
        </p:txBody>
      </p:sp>
      <p:sp>
        <p:nvSpPr>
          <p:cNvPr id="6" name="文本框 200705"/>
          <p:cNvSpPr txBox="1">
            <a:spLocks noChangeArrowheads="1"/>
          </p:cNvSpPr>
          <p:nvPr/>
        </p:nvSpPr>
        <p:spPr bwMode="auto">
          <a:xfrm>
            <a:off x="467544" y="1268760"/>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利息与利率在工程经济活动中的作用：</a:t>
            </a:r>
          </a:p>
        </p:txBody>
      </p:sp>
      <p:sp>
        <p:nvSpPr>
          <p:cNvPr id="14" name="文本框 199681"/>
          <p:cNvSpPr txBox="1">
            <a:spLocks noChangeArrowheads="1"/>
          </p:cNvSpPr>
          <p:nvPr/>
        </p:nvSpPr>
        <p:spPr bwMode="auto">
          <a:xfrm>
            <a:off x="787308" y="1988840"/>
            <a:ext cx="73130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200000"/>
              </a:lnSpc>
              <a:spcBef>
                <a:spcPts val="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利息与利率是以信用方式动员和筹集资金的</a:t>
            </a:r>
            <a:r>
              <a:rPr lang="zh-CN" altLang="en-US" sz="2000" dirty="0">
                <a:solidFill>
                  <a:srgbClr val="FF0000"/>
                </a:solidFill>
                <a:latin typeface="黑体" panose="02010609060101010101" pitchFamily="49" charset="-122"/>
                <a:ea typeface="黑体" panose="02010609060101010101" pitchFamily="49" charset="-122"/>
                <a:cs typeface="楷体_GB2312"/>
              </a:rPr>
              <a:t>动力</a:t>
            </a:r>
          </a:p>
          <a:p>
            <a:pPr marL="342900" indent="-342900" eaLnBrk="1" hangingPunct="1">
              <a:lnSpc>
                <a:spcPct val="200000"/>
              </a:lnSpc>
              <a:spcBef>
                <a:spcPts val="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利息促进投资者</a:t>
            </a:r>
            <a:r>
              <a:rPr lang="zh-CN" altLang="en-US" sz="2000" dirty="0">
                <a:solidFill>
                  <a:srgbClr val="FF0000"/>
                </a:solidFill>
                <a:latin typeface="黑体" panose="02010609060101010101" pitchFamily="49" charset="-122"/>
                <a:ea typeface="黑体" panose="02010609060101010101" pitchFamily="49" charset="-122"/>
                <a:cs typeface="楷体_GB2312"/>
              </a:rPr>
              <a:t>加强经济核算</a:t>
            </a:r>
            <a:r>
              <a:rPr lang="zh-CN" altLang="en-US" sz="2000" dirty="0">
                <a:latin typeface="黑体" panose="02010609060101010101" pitchFamily="49" charset="-122"/>
                <a:ea typeface="黑体" panose="02010609060101010101" pitchFamily="49" charset="-122"/>
                <a:cs typeface="楷体_GB2312"/>
              </a:rPr>
              <a:t>，节约适用资金</a:t>
            </a:r>
          </a:p>
          <a:p>
            <a:pPr marL="342900" indent="-342900" eaLnBrk="1" hangingPunct="1">
              <a:lnSpc>
                <a:spcPct val="200000"/>
              </a:lnSpc>
              <a:spcBef>
                <a:spcPts val="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利息和利率是宏观经济管理的</a:t>
            </a:r>
            <a:r>
              <a:rPr lang="zh-CN" altLang="en-US" sz="2000" dirty="0">
                <a:solidFill>
                  <a:srgbClr val="FF0000"/>
                </a:solidFill>
                <a:latin typeface="黑体" panose="02010609060101010101" pitchFamily="49" charset="-122"/>
                <a:ea typeface="黑体" panose="02010609060101010101" pitchFamily="49" charset="-122"/>
                <a:cs typeface="楷体_GB2312"/>
              </a:rPr>
              <a:t>重要杠杆</a:t>
            </a:r>
            <a:endParaRPr lang="en-US" altLang="zh-CN" sz="2000" dirty="0">
              <a:solidFill>
                <a:srgbClr val="FF0000"/>
              </a:solidFill>
              <a:latin typeface="黑体" panose="02010609060101010101" pitchFamily="49" charset="-122"/>
              <a:ea typeface="黑体" panose="02010609060101010101" pitchFamily="49" charset="-122"/>
              <a:cs typeface="楷体_GB2312"/>
            </a:endParaRPr>
          </a:p>
          <a:p>
            <a:pPr marL="342900" indent="-342900" eaLnBrk="1" hangingPunct="1">
              <a:lnSpc>
                <a:spcPct val="200000"/>
              </a:lnSpc>
              <a:spcBef>
                <a:spcPts val="0"/>
              </a:spcBef>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利息与利率是金融企业经营发展的</a:t>
            </a:r>
            <a:r>
              <a:rPr lang="zh-CN" altLang="en-US" sz="2000" dirty="0">
                <a:solidFill>
                  <a:srgbClr val="FF0000"/>
                </a:solidFill>
                <a:latin typeface="黑体" panose="02010609060101010101" pitchFamily="49" charset="-122"/>
                <a:ea typeface="黑体" panose="02010609060101010101" pitchFamily="49" charset="-122"/>
                <a:cs typeface="楷体_GB2312"/>
              </a:rPr>
              <a:t>重要条件</a:t>
            </a:r>
          </a:p>
        </p:txBody>
      </p:sp>
      <p:pic>
        <p:nvPicPr>
          <p:cNvPr id="22530" name="Picture 2" descr="https://timgsa.baidu.com/timg?image&amp;quality=80&amp;size=b9999_10000&amp;sec=1599642450229&amp;di=beecffe1d32ce9d8ae084586280f0131&amp;imgtype=0&amp;src=http%3A%2F%2Fimages.669pic.com%2Felement_pic%2F67%2F87%2F74%2F74%2F8f730f20ef4cb36f7923823ff39c8c58.jpg%2521w700w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626" y="4725144"/>
            <a:ext cx="1668091" cy="149371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ttps://timgsa.baidu.com/timg?image&amp;quality=80&amp;size=b9999_10000&amp;sec=1599642675706&amp;di=2f1579da6993006c21c52bd9e09d658d&amp;imgtype=0&amp;src=http%3A%2F%2Fbpic.588ku.com%2Felement_origin_min_pic%2F16%2F06%2F28%2F15577229614e09a.jpg%2521%2Ffwfh%2F804x1005%2Fquality%2F90%2Funsharp%2Ftrue%2Fcompress%2Ftr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4748361"/>
            <a:ext cx="1202243" cy="1502227"/>
          </a:xfrm>
          <a:prstGeom prst="rect">
            <a:avLst/>
          </a:prstGeom>
          <a:noFill/>
          <a:extLst>
            <a:ext uri="{909E8E84-426E-40DD-AFC4-6F175D3DCCD1}">
              <a14:hiddenFill xmlns:a14="http://schemas.microsoft.com/office/drawing/2010/main">
                <a:solidFill>
                  <a:srgbClr val="FFFFFF"/>
                </a:solidFill>
              </a14:hiddenFill>
            </a:ext>
          </a:extLst>
        </p:spPr>
      </p:pic>
      <p:sp>
        <p:nvSpPr>
          <p:cNvPr id="2" name="右箭头 1"/>
          <p:cNvSpPr/>
          <p:nvPr/>
        </p:nvSpPr>
        <p:spPr>
          <a:xfrm>
            <a:off x="2699792" y="5107800"/>
            <a:ext cx="1800200" cy="24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rot="10800000">
            <a:off x="3255718" y="5661248"/>
            <a:ext cx="1800200" cy="2427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534" name="Picture 6" descr="https://ss2.bdstatic.com/70cFvnSh_Q1YnxGkpoWK1HF6hhy/it/u=127249971,1063480247&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364088" y="4945228"/>
            <a:ext cx="1002085" cy="1252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131840" y="4790890"/>
            <a:ext cx="646331" cy="369332"/>
          </a:xfrm>
          <a:prstGeom prst="rect">
            <a:avLst/>
          </a:prstGeom>
          <a:noFill/>
        </p:spPr>
        <p:txBody>
          <a:bodyPr wrap="none" rtlCol="0">
            <a:spAutoFit/>
          </a:bodyPr>
          <a:lstStyle/>
          <a:p>
            <a:r>
              <a:rPr lang="zh-CN" altLang="en-US" dirty="0"/>
              <a:t>投资</a:t>
            </a:r>
          </a:p>
        </p:txBody>
      </p:sp>
      <p:sp>
        <p:nvSpPr>
          <p:cNvPr id="18" name="TextBox 17"/>
          <p:cNvSpPr txBox="1"/>
          <p:nvPr/>
        </p:nvSpPr>
        <p:spPr>
          <a:xfrm>
            <a:off x="3961673" y="5904048"/>
            <a:ext cx="646331" cy="369332"/>
          </a:xfrm>
          <a:prstGeom prst="rect">
            <a:avLst/>
          </a:prstGeom>
          <a:noFill/>
        </p:spPr>
        <p:txBody>
          <a:bodyPr wrap="none" rtlCol="0">
            <a:spAutoFit/>
          </a:bodyPr>
          <a:lstStyle/>
          <a:p>
            <a:r>
              <a:rPr lang="zh-CN" altLang="en-US" dirty="0"/>
              <a:t>盈利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80029"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利息的计算</a:t>
            </a:r>
          </a:p>
        </p:txBody>
      </p:sp>
      <p:sp>
        <p:nvSpPr>
          <p:cNvPr id="16" name="任意多边形 15"/>
          <p:cNvSpPr/>
          <p:nvPr/>
        </p:nvSpPr>
        <p:spPr>
          <a:xfrm rot="1731068">
            <a:off x="1748913" y="3459314"/>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7" name="任意多边形 16"/>
          <p:cNvSpPr/>
          <p:nvPr/>
        </p:nvSpPr>
        <p:spPr>
          <a:xfrm rot="19868932">
            <a:off x="1748913" y="2391350"/>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9" name="椭圆 18"/>
          <p:cNvSpPr/>
          <p:nvPr/>
        </p:nvSpPr>
        <p:spPr>
          <a:xfrm>
            <a:off x="179512" y="2010109"/>
            <a:ext cx="1897242" cy="1897242"/>
          </a:xfrm>
          <a:prstGeom prst="ellipse">
            <a:avLst/>
          </a:prstGeom>
          <a:solidFill>
            <a:schemeClr val="accent3">
              <a:lumMod val="20000"/>
              <a:lumOff val="80000"/>
            </a:schemeClr>
          </a:solidFill>
          <a:ln>
            <a:solidFill>
              <a:srgbClr val="00B05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gn="ctr"/>
            <a:r>
              <a:rPr lang="zh-CN" altLang="en-US" sz="3200" dirty="0">
                <a:solidFill>
                  <a:srgbClr val="0000FF"/>
                </a:solidFill>
                <a:latin typeface="黑体" panose="02010609060101010101" pitchFamily="49" charset="-122"/>
                <a:ea typeface="黑体" panose="02010609060101010101" pitchFamily="49" charset="-122"/>
              </a:rPr>
              <a:t>利息计算</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20" name="任意多边形 19"/>
          <p:cNvSpPr/>
          <p:nvPr/>
        </p:nvSpPr>
        <p:spPr>
          <a:xfrm>
            <a:off x="2331970" y="1412776"/>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5625132"/>
              <a:satOff val="-8437"/>
              <a:lumOff val="-1370"/>
              <a:alphaOff val="0"/>
            </a:schemeClr>
          </a:fillRef>
          <a:effectRef idx="0">
            <a:schemeClr val="accent3">
              <a:hueOff val="5625132"/>
              <a:satOff val="-8437"/>
              <a:lumOff val="-1370"/>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dirty="0"/>
              <a:t>单利</a:t>
            </a:r>
            <a:endParaRPr lang="zh-CN" altLang="en-US" sz="3000" kern="1200" dirty="0"/>
          </a:p>
        </p:txBody>
      </p:sp>
      <p:sp>
        <p:nvSpPr>
          <p:cNvPr id="21" name="任意多边形 20"/>
          <p:cNvSpPr/>
          <p:nvPr/>
        </p:nvSpPr>
        <p:spPr>
          <a:xfrm>
            <a:off x="3584150" y="1412776"/>
            <a:ext cx="5452346"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dirty="0">
                <a:latin typeface="黑体" panose="02010609060101010101" pitchFamily="49" charset="-122"/>
                <a:ea typeface="黑体" panose="02010609060101010101" pitchFamily="49" charset="-122"/>
              </a:rPr>
              <a:t>利不生利</a:t>
            </a:r>
            <a:endParaRPr lang="en-US" altLang="zh-CN" sz="3200" dirty="0">
              <a:latin typeface="黑体" panose="02010609060101010101" pitchFamily="49" charset="-122"/>
              <a:ea typeface="黑体" panose="02010609060101010101" pitchFamily="49" charset="-122"/>
            </a:endParaRPr>
          </a:p>
          <a:p>
            <a:pPr marL="285750" lvl="1" indent="-285750" algn="l" defTabSz="16891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计算时仅使用最初的本金，不考虑先前周期所累积增加的利息</a:t>
            </a:r>
            <a:endParaRPr lang="zh-CN" altLang="en-US" sz="3200" kern="1200" dirty="0">
              <a:latin typeface="黑体" panose="02010609060101010101" pitchFamily="49" charset="-122"/>
              <a:ea typeface="黑体" panose="02010609060101010101" pitchFamily="49" charset="-122"/>
            </a:endParaRPr>
          </a:p>
        </p:txBody>
      </p:sp>
      <p:sp>
        <p:nvSpPr>
          <p:cNvPr id="22" name="任意多边形 21"/>
          <p:cNvSpPr/>
          <p:nvPr/>
        </p:nvSpPr>
        <p:spPr>
          <a:xfrm>
            <a:off x="2331970" y="3366340"/>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11250264"/>
              <a:satOff val="-16877"/>
              <a:lumOff val="-2742"/>
              <a:alphaOff val="0"/>
            </a:schemeClr>
          </a:fillRef>
          <a:effectRef idx="0">
            <a:schemeClr val="accent3">
              <a:hueOff val="11250264"/>
              <a:satOff val="-16877"/>
              <a:lumOff val="-2742"/>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dirty="0"/>
              <a:t>复利</a:t>
            </a:r>
            <a:endParaRPr lang="zh-CN" altLang="en-US" sz="3000" kern="1200" dirty="0"/>
          </a:p>
        </p:txBody>
      </p:sp>
      <p:sp>
        <p:nvSpPr>
          <p:cNvPr id="23" name="任意多边形 22"/>
          <p:cNvSpPr/>
          <p:nvPr/>
        </p:nvSpPr>
        <p:spPr>
          <a:xfrm>
            <a:off x="3584150" y="3366340"/>
            <a:ext cx="5308330"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dirty="0">
                <a:latin typeface="黑体" panose="02010609060101010101" pitchFamily="49" charset="-122"/>
                <a:ea typeface="黑体" panose="02010609060101010101" pitchFamily="49" charset="-122"/>
              </a:rPr>
              <a:t>利滚利</a:t>
            </a:r>
            <a:endParaRPr lang="en-US" altLang="zh-CN" sz="3200" dirty="0">
              <a:latin typeface="黑体" panose="02010609060101010101" pitchFamily="49" charset="-122"/>
              <a:ea typeface="黑体" panose="02010609060101010101" pitchFamily="49" charset="-122"/>
            </a:endParaRPr>
          </a:p>
          <a:p>
            <a:pPr marL="285750" lvl="1" indent="-285750" defTabSz="16891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计算某一计息周期的利息时，其先前周期上所累积的利息要计算利息</a:t>
            </a:r>
            <a:endParaRPr lang="zh-CN" altLang="en-US" sz="2400" kern="1200" dirty="0">
              <a:latin typeface="黑体" panose="02010609060101010101" pitchFamily="49" charset="-122"/>
              <a:ea typeface="黑体" panose="02010609060101010101" pitchFamily="49" charset="-122"/>
            </a:endParaRPr>
          </a:p>
        </p:txBody>
      </p:sp>
      <p:pic>
        <p:nvPicPr>
          <p:cNvPr id="23554" name="Picture 2" descr="https://timgsa.baidu.com/timg?image&amp;quality=80&amp;size=b9999_10000&amp;sec=1599643966456&amp;di=f4bad2422e7d885838481f529cefbbcf&amp;imgtype=0&amp;src=http%3A%2F%2Fhouse.cnyw.net%2Fattachment%2Fimage%2F201609%2F20160923140702_77869.gif"/>
          <p:cNvPicPr>
            <a:picLocks noChangeAspect="1" noChangeArrowheads="1" noCrop="1"/>
          </p:cNvPicPr>
          <p:nvPr/>
        </p:nvPicPr>
        <p:blipFill>
          <a:blip r:embed="rId2"/>
          <a:srcRect/>
          <a:stretch>
            <a:fillRect/>
          </a:stretch>
        </p:blipFill>
        <p:spPr bwMode="auto">
          <a:xfrm>
            <a:off x="683609" y="4869160"/>
            <a:ext cx="1363826" cy="13638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s://timgsa.baidu.com/timg?image&amp;quality=80&amp;size=b9999_10000&amp;sec=1599643966456&amp;di=f4bad2422e7d885838481f529cefbbcf&amp;imgtype=0&amp;src=http%3A%2F%2Fhouse.cnyw.net%2Fattachment%2Fimage%2F201609%2F20160923140702_77869.gif"/>
          <p:cNvPicPr>
            <a:picLocks noChangeAspect="1" noChangeArrowheads="1" noCrop="1"/>
          </p:cNvPicPr>
          <p:nvPr/>
        </p:nvPicPr>
        <p:blipFill>
          <a:blip r:embed="rId2"/>
          <a:srcRect/>
          <a:stretch>
            <a:fillRect/>
          </a:stretch>
        </p:blipFill>
        <p:spPr bwMode="auto">
          <a:xfrm>
            <a:off x="3606381" y="4869160"/>
            <a:ext cx="1363826" cy="136382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s://timgsa.baidu.com/timg?image&amp;quality=80&amp;size=b9999_10000&amp;sec=1599643966456&amp;di=f4bad2422e7d885838481f529cefbbcf&amp;imgtype=0&amp;src=http%3A%2F%2Fhouse.cnyw.net%2Fattachment%2Fimage%2F201609%2F20160923140702_77869.gif"/>
          <p:cNvPicPr>
            <a:picLocks noChangeAspect="1" noChangeArrowheads="1" noCrop="1"/>
          </p:cNvPicPr>
          <p:nvPr/>
        </p:nvPicPr>
        <p:blipFill>
          <a:blip r:embed="rId2"/>
          <a:srcRect/>
          <a:stretch>
            <a:fillRect/>
          </a:stretch>
        </p:blipFill>
        <p:spPr bwMode="auto">
          <a:xfrm>
            <a:off x="6372200" y="4869160"/>
            <a:ext cx="1363826" cy="13638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80029"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利息的计算</a:t>
            </a:r>
          </a:p>
        </p:txBody>
      </p:sp>
      <p:sp>
        <p:nvSpPr>
          <p:cNvPr id="17" name="任意多边形 16"/>
          <p:cNvSpPr/>
          <p:nvPr/>
        </p:nvSpPr>
        <p:spPr>
          <a:xfrm rot="19868932">
            <a:off x="1748913" y="2391350"/>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9" name="椭圆 18"/>
          <p:cNvSpPr/>
          <p:nvPr/>
        </p:nvSpPr>
        <p:spPr>
          <a:xfrm>
            <a:off x="179512" y="2010109"/>
            <a:ext cx="1897242" cy="1346883"/>
          </a:xfrm>
          <a:prstGeom prst="ellipse">
            <a:avLst/>
          </a:prstGeom>
          <a:solidFill>
            <a:schemeClr val="accent3">
              <a:lumMod val="20000"/>
              <a:lumOff val="80000"/>
            </a:schemeClr>
          </a:solidFill>
          <a:ln>
            <a:solidFill>
              <a:srgbClr val="00B05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gn="ctr"/>
            <a:r>
              <a:rPr lang="zh-CN" altLang="en-US" sz="3200" dirty="0">
                <a:solidFill>
                  <a:srgbClr val="0000FF"/>
                </a:solidFill>
                <a:latin typeface="黑体" panose="02010609060101010101" pitchFamily="49" charset="-122"/>
                <a:ea typeface="黑体" panose="02010609060101010101" pitchFamily="49" charset="-122"/>
              </a:rPr>
              <a:t>利息计算</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20" name="任意多边形 19"/>
          <p:cNvSpPr/>
          <p:nvPr/>
        </p:nvSpPr>
        <p:spPr>
          <a:xfrm>
            <a:off x="2331970" y="1412776"/>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5625132"/>
              <a:satOff val="-8437"/>
              <a:lumOff val="-1370"/>
              <a:alphaOff val="0"/>
            </a:schemeClr>
          </a:fillRef>
          <a:effectRef idx="0">
            <a:schemeClr val="accent3">
              <a:hueOff val="5625132"/>
              <a:satOff val="-8437"/>
              <a:lumOff val="-1370"/>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dirty="0"/>
              <a:t>单利</a:t>
            </a:r>
            <a:endParaRPr lang="zh-CN" altLang="en-US" sz="3000" kern="1200" dirty="0"/>
          </a:p>
        </p:txBody>
      </p:sp>
      <p:sp>
        <p:nvSpPr>
          <p:cNvPr id="21" name="任意多边形 20"/>
          <p:cNvSpPr/>
          <p:nvPr/>
        </p:nvSpPr>
        <p:spPr>
          <a:xfrm>
            <a:off x="3584150" y="1412776"/>
            <a:ext cx="5452346"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dirty="0">
                <a:latin typeface="黑体" panose="02010609060101010101" pitchFamily="49" charset="-122"/>
                <a:ea typeface="黑体" panose="02010609060101010101" pitchFamily="49" charset="-122"/>
              </a:rPr>
              <a:t>利不生利</a:t>
            </a:r>
            <a:endParaRPr lang="en-US" altLang="zh-CN" sz="3200" dirty="0">
              <a:latin typeface="黑体" panose="02010609060101010101" pitchFamily="49" charset="-122"/>
              <a:ea typeface="黑体" panose="02010609060101010101" pitchFamily="49" charset="-122"/>
            </a:endParaRPr>
          </a:p>
          <a:p>
            <a:pPr marL="285750" lvl="1" indent="-285750" algn="l" defTabSz="1689100">
              <a:lnSpc>
                <a:spcPct val="90000"/>
              </a:lnSpc>
              <a:spcBef>
                <a:spcPct val="0"/>
              </a:spcBef>
              <a:spcAft>
                <a:spcPct val="15000"/>
              </a:spcAft>
              <a:buChar char="•"/>
            </a:pPr>
            <a:r>
              <a:rPr lang="zh-CN" altLang="en-US" sz="2400" kern="1200" dirty="0">
                <a:latin typeface="黑体" panose="02010609060101010101" pitchFamily="49" charset="-122"/>
                <a:ea typeface="黑体" panose="02010609060101010101" pitchFamily="49" charset="-122"/>
              </a:rPr>
              <a:t>计算时仅使用最初的本金，不考虑先前周期所累积增加的利息</a:t>
            </a:r>
            <a:endParaRPr lang="zh-CN" altLang="en-US" sz="3200" kern="1200" dirty="0">
              <a:latin typeface="黑体" panose="02010609060101010101" pitchFamily="49" charset="-122"/>
              <a:ea typeface="黑体" panose="02010609060101010101" pitchFamily="49" charset="-122"/>
            </a:endParaRPr>
          </a:p>
        </p:txBody>
      </p:sp>
      <p:sp>
        <p:nvSpPr>
          <p:cNvPr id="2" name="TextBox 1"/>
          <p:cNvSpPr txBox="1"/>
          <p:nvPr/>
        </p:nvSpPr>
        <p:spPr>
          <a:xfrm>
            <a:off x="301427" y="3609032"/>
            <a:ext cx="2685351"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单期利息计算：</a:t>
            </a:r>
          </a:p>
        </p:txBody>
      </p:sp>
      <p:graphicFrame>
        <p:nvGraphicFramePr>
          <p:cNvPr id="3" name="对象 2"/>
          <p:cNvGraphicFramePr>
            <a:graphicFrameLocks noChangeAspect="1"/>
          </p:cNvGraphicFramePr>
          <p:nvPr/>
        </p:nvGraphicFramePr>
        <p:xfrm>
          <a:off x="562399" y="4097734"/>
          <a:ext cx="1741158" cy="661640"/>
        </p:xfrm>
        <a:graphic>
          <a:graphicData uri="http://schemas.openxmlformats.org/presentationml/2006/ole">
            <mc:AlternateContent xmlns:mc="http://schemas.openxmlformats.org/markup-compatibility/2006">
              <mc:Choice xmlns:v="urn:schemas-microsoft-com:vml" Requires="v">
                <p:oleObj name="Equation" r:id="rId2" imgW="15240000" imgH="5791200" progId="Equation.DSMT4">
                  <p:embed/>
                </p:oleObj>
              </mc:Choice>
              <mc:Fallback>
                <p:oleObj name="Equation" r:id="rId2" imgW="15240000" imgH="5791200" progId="Equation.DSMT4">
                  <p:embed/>
                  <p:pic>
                    <p:nvPicPr>
                      <p:cNvPr id="3" name="对象 2"/>
                      <p:cNvPicPr/>
                      <p:nvPr/>
                    </p:nvPicPr>
                    <p:blipFill>
                      <a:blip r:embed="rId3"/>
                      <a:stretch>
                        <a:fillRect/>
                      </a:stretch>
                    </p:blipFill>
                    <p:spPr>
                      <a:xfrm>
                        <a:off x="562399" y="4097734"/>
                        <a:ext cx="1741158" cy="661640"/>
                      </a:xfrm>
                      <a:prstGeom prst="rect">
                        <a:avLst/>
                      </a:prstGeom>
                    </p:spPr>
                  </p:pic>
                </p:oleObj>
              </mc:Fallback>
            </mc:AlternateContent>
          </a:graphicData>
        </a:graphic>
      </p:graphicFrame>
      <p:sp>
        <p:nvSpPr>
          <p:cNvPr id="15" name="TextBox 14"/>
          <p:cNvSpPr txBox="1"/>
          <p:nvPr/>
        </p:nvSpPr>
        <p:spPr>
          <a:xfrm>
            <a:off x="301427" y="5013176"/>
            <a:ext cx="2839239" cy="461665"/>
          </a:xfrm>
          <a:prstGeom prst="rect">
            <a:avLst/>
          </a:prstGeom>
          <a:noFill/>
        </p:spPr>
        <p:txBody>
          <a:bodyPr wrap="none" rtlCol="0">
            <a:spAutoFit/>
          </a:bodyPr>
          <a:lstStyle/>
          <a:p>
            <a:pPr marL="342900" indent="-342900">
              <a:buFont typeface="Wingdings" panose="05000000000000000000" pitchFamily="2" charset="2"/>
              <a:buChar char="Ø"/>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rPr>
              <a:t>期末本息总和：</a:t>
            </a:r>
          </a:p>
        </p:txBody>
      </p:sp>
      <p:graphicFrame>
        <p:nvGraphicFramePr>
          <p:cNvPr id="5" name="对象 4"/>
          <p:cNvGraphicFramePr>
            <a:graphicFrameLocks noChangeAspect="1"/>
          </p:cNvGraphicFramePr>
          <p:nvPr/>
        </p:nvGraphicFramePr>
        <p:xfrm>
          <a:off x="511175" y="5589588"/>
          <a:ext cx="2305050" cy="592137"/>
        </p:xfrm>
        <a:graphic>
          <a:graphicData uri="http://schemas.openxmlformats.org/presentationml/2006/ole">
            <mc:AlternateContent xmlns:mc="http://schemas.openxmlformats.org/markup-compatibility/2006">
              <mc:Choice xmlns:v="urn:schemas-microsoft-com:vml" Requires="v">
                <p:oleObj name="Equation" r:id="rId4" imgW="22555200" imgH="5791200" progId="Equation.DSMT4">
                  <p:embed/>
                </p:oleObj>
              </mc:Choice>
              <mc:Fallback>
                <p:oleObj name="Equation" r:id="rId4" imgW="22555200" imgH="5791200" progId="Equation.DSMT4">
                  <p:embed/>
                  <p:pic>
                    <p:nvPicPr>
                      <p:cNvPr id="5" name="对象 4"/>
                      <p:cNvPicPr/>
                      <p:nvPr/>
                    </p:nvPicPr>
                    <p:blipFill>
                      <a:blip r:embed="rId5"/>
                      <a:stretch>
                        <a:fillRect/>
                      </a:stretch>
                    </p:blipFill>
                    <p:spPr>
                      <a:xfrm>
                        <a:off x="511175" y="5589588"/>
                        <a:ext cx="2305050" cy="592137"/>
                      </a:xfrm>
                      <a:prstGeom prst="rect">
                        <a:avLst/>
                      </a:prstGeom>
                    </p:spPr>
                  </p:pic>
                </p:oleObj>
              </mc:Fallback>
            </mc:AlternateContent>
          </a:graphicData>
        </a:graphic>
      </p:graphicFrame>
      <p:sp>
        <p:nvSpPr>
          <p:cNvPr id="6" name="右箭头 5"/>
          <p:cNvSpPr/>
          <p:nvPr/>
        </p:nvSpPr>
        <p:spPr>
          <a:xfrm>
            <a:off x="3383868" y="4509120"/>
            <a:ext cx="111612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4890703" y="3609032"/>
            <a:ext cx="3198311" cy="461665"/>
          </a:xfrm>
          <a:prstGeom prst="rect">
            <a:avLst/>
          </a:prstGeom>
          <a:noFill/>
        </p:spPr>
        <p:txBody>
          <a:bodyPr wrap="none" rtlCol="0">
            <a:spAutoFit/>
          </a:bodyPr>
          <a:lstStyle/>
          <a:p>
            <a:pPr marL="342900" indent="-342900">
              <a:buFont typeface="Wingdings" panose="05000000000000000000" pitchFamily="2" charset="2"/>
              <a:buChar char="Ø"/>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dirty="0">
                <a:latin typeface="黑体" panose="02010609060101010101" pitchFamily="49" charset="-122"/>
                <a:ea typeface="黑体" panose="02010609060101010101" pitchFamily="49" charset="-122"/>
              </a:rPr>
              <a:t>期获得利息总和：</a:t>
            </a:r>
          </a:p>
        </p:txBody>
      </p:sp>
      <p:graphicFrame>
        <p:nvGraphicFramePr>
          <p:cNvPr id="7" name="对象 6"/>
          <p:cNvGraphicFramePr>
            <a:graphicFrameLocks noChangeAspect="1"/>
          </p:cNvGraphicFramePr>
          <p:nvPr/>
        </p:nvGraphicFramePr>
        <p:xfrm>
          <a:off x="5292080" y="4365104"/>
          <a:ext cx="2182979" cy="648072"/>
        </p:xfrm>
        <a:graphic>
          <a:graphicData uri="http://schemas.openxmlformats.org/presentationml/2006/ole">
            <mc:AlternateContent xmlns:mc="http://schemas.openxmlformats.org/markup-compatibility/2006">
              <mc:Choice xmlns:v="urn:schemas-microsoft-com:vml" Requires="v">
                <p:oleObj name="Equation" r:id="rId6" imgW="19507200" imgH="5791200" progId="Equation.DSMT4">
                  <p:embed/>
                </p:oleObj>
              </mc:Choice>
              <mc:Fallback>
                <p:oleObj name="Equation" r:id="rId6" imgW="19507200" imgH="5791200" progId="Equation.DSMT4">
                  <p:embed/>
                  <p:pic>
                    <p:nvPicPr>
                      <p:cNvPr id="7" name="对象 6"/>
                      <p:cNvPicPr/>
                      <p:nvPr/>
                    </p:nvPicPr>
                    <p:blipFill>
                      <a:blip r:embed="rId7"/>
                      <a:stretch>
                        <a:fillRect/>
                      </a:stretch>
                    </p:blipFill>
                    <p:spPr>
                      <a:xfrm>
                        <a:off x="5292080" y="4365104"/>
                        <a:ext cx="2182979" cy="648072"/>
                      </a:xfrm>
                      <a:prstGeom prst="rect">
                        <a:avLst/>
                      </a:prstGeom>
                    </p:spPr>
                  </p:pic>
                </p:oleObj>
              </mc:Fallback>
            </mc:AlternateContent>
          </a:graphicData>
        </a:graphic>
      </p:graphicFrame>
      <p:sp>
        <p:nvSpPr>
          <p:cNvPr id="8" name="矩形 7"/>
          <p:cNvSpPr/>
          <p:nvPr/>
        </p:nvSpPr>
        <p:spPr>
          <a:xfrm>
            <a:off x="4507210" y="5267721"/>
            <a:ext cx="3312368"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线性关系</a:t>
            </a:r>
            <a:endParaRPr lang="zh-CN" alt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4585" name="Picture 9" descr="https://timgsa.baidu.com/timg?image&amp;quality=80&amp;size=b9999_10000&amp;sec=1599645070507&amp;di=32080bea0d1296123ad8d4e816d3fa70&amp;imgtype=0&amp;src=http%3A%2F%2Fcdn.duitang.com%2Fuploads%2Fitem%2F201411%2F02%2F20141102023628_rVQL5.jpe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295" t="11037" r="31995" b="27386"/>
          <a:stretch>
            <a:fillRect/>
          </a:stretch>
        </p:blipFill>
        <p:spPr bwMode="auto">
          <a:xfrm>
            <a:off x="7938537" y="4533107"/>
            <a:ext cx="1097959" cy="1657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85"/>
                                        </p:tgtEl>
                                        <p:attrNameLst>
                                          <p:attrName>style.visibility</p:attrName>
                                        </p:attrNameLst>
                                      </p:cBhvr>
                                      <p:to>
                                        <p:strVal val="visible"/>
                                      </p:to>
                                    </p:set>
                                    <p:animEffect transition="in" filter="fade">
                                      <p:cBhvr>
                                        <p:cTn id="12" dur="1000"/>
                                        <p:tgtEl>
                                          <p:spTgt spid="24585"/>
                                        </p:tgtEl>
                                      </p:cBhvr>
                                    </p:animEffect>
                                    <p:anim calcmode="lin" valueType="num">
                                      <p:cBhvr>
                                        <p:cTn id="13" dur="1000" fill="hold"/>
                                        <p:tgtEl>
                                          <p:spTgt spid="24585"/>
                                        </p:tgtEl>
                                        <p:attrNameLst>
                                          <p:attrName>ppt_x</p:attrName>
                                        </p:attrNameLst>
                                      </p:cBhvr>
                                      <p:tavLst>
                                        <p:tav tm="0">
                                          <p:val>
                                            <p:strVal val="#ppt_x"/>
                                          </p:val>
                                        </p:tav>
                                        <p:tav tm="100000">
                                          <p:val>
                                            <p:strVal val="#ppt_x"/>
                                          </p:val>
                                        </p:tav>
                                      </p:tavLst>
                                    </p:anim>
                                    <p:anim calcmode="lin" valueType="num">
                                      <p:cBhvr>
                                        <p:cTn id="14" dur="1000" fill="hold"/>
                                        <p:tgtEl>
                                          <p:spTgt spid="245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80029"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利息的计算</a:t>
            </a:r>
          </a:p>
        </p:txBody>
      </p:sp>
      <p:sp>
        <p:nvSpPr>
          <p:cNvPr id="16" name="矩形 462852"/>
          <p:cNvSpPr>
            <a:spLocks noChangeArrowheads="1"/>
          </p:cNvSpPr>
          <p:nvPr/>
        </p:nvSpPr>
        <p:spPr bwMode="auto">
          <a:xfrm>
            <a:off x="611560" y="1412776"/>
            <a:ext cx="7632700"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例题讲解：</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某施工企业年初向银行贷款流动资金</a:t>
            </a:r>
            <a:r>
              <a:rPr lang="en-US" altLang="zh-CN" sz="2800" dirty="0">
                <a:latin typeface="楷体_GB2312"/>
                <a:ea typeface="楷体_GB2312"/>
                <a:cs typeface="楷体_GB2312"/>
              </a:rPr>
              <a:t>100</a:t>
            </a:r>
            <a:r>
              <a:rPr lang="zh-CN" altLang="en-US" sz="2800" dirty="0">
                <a:latin typeface="楷体_GB2312"/>
                <a:ea typeface="楷体_GB2312"/>
                <a:cs typeface="楷体_GB2312"/>
              </a:rPr>
              <a:t>万元</a:t>
            </a:r>
            <a:r>
              <a:rPr lang="en-US" altLang="zh-CN" sz="2800" dirty="0">
                <a:latin typeface="楷体_GB2312"/>
                <a:ea typeface="楷体_GB2312"/>
                <a:cs typeface="楷体_GB2312"/>
              </a:rPr>
              <a:t>,</a:t>
            </a:r>
            <a:r>
              <a:rPr lang="zh-CN" altLang="en-US" sz="2800" dirty="0">
                <a:latin typeface="楷体_GB2312"/>
                <a:ea typeface="楷体_GB2312"/>
                <a:cs typeface="楷体_GB2312"/>
              </a:rPr>
              <a:t>按季计算并支付利息</a:t>
            </a:r>
            <a:r>
              <a:rPr lang="en-US" altLang="zh-CN" sz="2800" dirty="0">
                <a:latin typeface="楷体_GB2312"/>
                <a:ea typeface="楷体_GB2312"/>
                <a:cs typeface="楷体_GB2312"/>
              </a:rPr>
              <a:t>,</a:t>
            </a:r>
            <a:r>
              <a:rPr lang="zh-CN" altLang="en-US" sz="2800" dirty="0">
                <a:latin typeface="楷体_GB2312"/>
                <a:ea typeface="楷体_GB2312"/>
                <a:cs typeface="楷体_GB2312"/>
              </a:rPr>
              <a:t>季度利率</a:t>
            </a:r>
            <a:r>
              <a:rPr lang="en-US" altLang="zh-CN" sz="2800" dirty="0">
                <a:latin typeface="楷体_GB2312"/>
                <a:ea typeface="楷体_GB2312"/>
                <a:cs typeface="楷体_GB2312"/>
              </a:rPr>
              <a:t>2%,</a:t>
            </a:r>
            <a:r>
              <a:rPr lang="zh-CN" altLang="en-US" sz="2800" dirty="0">
                <a:latin typeface="楷体_GB2312"/>
                <a:ea typeface="楷体_GB2312"/>
                <a:cs typeface="楷体_GB2312"/>
              </a:rPr>
              <a:t>则一年支付的利息总和为</a:t>
            </a:r>
            <a:r>
              <a:rPr lang="en-US" altLang="zh-CN" sz="2800" dirty="0">
                <a:latin typeface="楷体_GB2312"/>
                <a:ea typeface="楷体_GB2312"/>
                <a:cs typeface="楷体_GB2312"/>
              </a:rPr>
              <a:t>(  )</a:t>
            </a:r>
            <a:r>
              <a:rPr lang="zh-CN" altLang="en-US" sz="2800" dirty="0">
                <a:latin typeface="楷体_GB2312"/>
                <a:ea typeface="楷体_GB2312"/>
                <a:cs typeface="楷体_GB2312"/>
              </a:rPr>
              <a:t>万元</a:t>
            </a:r>
            <a:r>
              <a:rPr lang="en-US" altLang="zh-CN" sz="2800" dirty="0">
                <a:latin typeface="楷体_GB2312"/>
                <a:ea typeface="楷体_GB2312"/>
                <a:cs typeface="楷体_GB2312"/>
              </a:rPr>
              <a:t>.</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a:t>
            </a:r>
            <a:r>
              <a:rPr lang="en-US" altLang="zh-CN" sz="2800" dirty="0">
                <a:latin typeface="楷体_GB2312"/>
                <a:ea typeface="楷体_GB2312"/>
                <a:cs typeface="楷体_GB2312"/>
              </a:rPr>
              <a:t>A. 8.00</a:t>
            </a:r>
            <a:r>
              <a:rPr lang="zh-CN" altLang="en-US" sz="2800" dirty="0">
                <a:latin typeface="楷体_GB2312"/>
                <a:ea typeface="楷体_GB2312"/>
                <a:cs typeface="楷体_GB2312"/>
              </a:rPr>
              <a:t>　　</a:t>
            </a:r>
            <a:r>
              <a:rPr lang="en-US" altLang="zh-CN" sz="2800" dirty="0">
                <a:latin typeface="楷体_GB2312"/>
                <a:ea typeface="楷体_GB2312"/>
                <a:cs typeface="楷体_GB2312"/>
              </a:rPr>
              <a:t>B. 8.08 </a:t>
            </a:r>
            <a:r>
              <a:rPr lang="zh-CN" altLang="en-US" sz="2800" dirty="0">
                <a:latin typeface="楷体_GB2312"/>
                <a:ea typeface="楷体_GB2312"/>
                <a:cs typeface="楷体_GB2312"/>
              </a:rPr>
              <a:t>　</a:t>
            </a:r>
            <a:r>
              <a:rPr lang="en-US" altLang="zh-CN" sz="2800" dirty="0">
                <a:latin typeface="楷体_GB2312"/>
                <a:ea typeface="楷体_GB2312"/>
                <a:cs typeface="楷体_GB2312"/>
              </a:rPr>
              <a:t>C</a:t>
            </a:r>
            <a:r>
              <a:rPr lang="zh-CN" altLang="en-US" sz="2800" dirty="0">
                <a:latin typeface="楷体_GB2312"/>
                <a:ea typeface="楷体_GB2312"/>
                <a:cs typeface="楷体_GB2312"/>
              </a:rPr>
              <a:t>．</a:t>
            </a:r>
            <a:r>
              <a:rPr lang="en-US" altLang="zh-CN" sz="2800" dirty="0">
                <a:latin typeface="楷体_GB2312"/>
                <a:ea typeface="楷体_GB2312"/>
                <a:cs typeface="楷体_GB2312"/>
              </a:rPr>
              <a:t>8.24</a:t>
            </a:r>
            <a:r>
              <a:rPr lang="zh-CN" altLang="en-US" sz="2800" dirty="0">
                <a:latin typeface="楷体_GB2312"/>
                <a:ea typeface="楷体_GB2312"/>
                <a:cs typeface="楷体_GB2312"/>
              </a:rPr>
              <a:t>　　</a:t>
            </a:r>
            <a:r>
              <a:rPr lang="en-US" altLang="zh-CN" sz="2800" dirty="0">
                <a:latin typeface="楷体_GB2312"/>
                <a:ea typeface="楷体_GB2312"/>
                <a:cs typeface="楷体_GB2312"/>
              </a:rPr>
              <a:t>D</a:t>
            </a:r>
            <a:r>
              <a:rPr lang="zh-CN" altLang="en-US" sz="2800" dirty="0">
                <a:latin typeface="楷体_GB2312"/>
                <a:ea typeface="楷体_GB2312"/>
                <a:cs typeface="楷体_GB2312"/>
              </a:rPr>
              <a:t>．</a:t>
            </a:r>
            <a:r>
              <a:rPr lang="en-US" altLang="zh-CN" sz="2800" dirty="0">
                <a:latin typeface="楷体_GB2312"/>
                <a:ea typeface="楷体_GB2312"/>
                <a:cs typeface="楷体_GB2312"/>
              </a:rPr>
              <a:t>8.40</a:t>
            </a:r>
          </a:p>
          <a:p>
            <a:pPr eaLnBrk="1" hangingPunct="1">
              <a:spcBef>
                <a:spcPct val="50000"/>
              </a:spcBef>
              <a:buFont typeface="Arial" panose="020B0604020202020204" pitchFamily="34" charset="0"/>
              <a:buNone/>
            </a:pPr>
            <a:r>
              <a:rPr lang="en-US" altLang="zh-CN" sz="2800" dirty="0">
                <a:latin typeface="楷体_GB2312"/>
                <a:ea typeface="楷体_GB2312"/>
                <a:cs typeface="楷体_GB2312"/>
              </a:rPr>
              <a:t>  </a:t>
            </a:r>
            <a:r>
              <a:rPr lang="zh-CN" altLang="en-US" sz="2800" dirty="0">
                <a:latin typeface="楷体_GB2312"/>
                <a:ea typeface="楷体_GB2312"/>
                <a:cs typeface="楷体_GB2312"/>
              </a:rPr>
              <a:t>　</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解析：一年支付的利息</a:t>
            </a:r>
            <a:r>
              <a:rPr lang="en-US" altLang="zh-CN" sz="2800" dirty="0">
                <a:latin typeface="楷体_GB2312"/>
                <a:ea typeface="楷体_GB2312"/>
                <a:cs typeface="楷体_GB2312"/>
              </a:rPr>
              <a:t>=100×2% ×4 = 8</a:t>
            </a:r>
          </a:p>
          <a:p>
            <a:pPr eaLnBrk="1" hangingPunct="1">
              <a:spcBef>
                <a:spcPct val="50000"/>
              </a:spcBef>
              <a:buFont typeface="Arial" panose="020B0604020202020204" pitchFamily="34" charset="0"/>
              <a:buNone/>
            </a:pPr>
            <a:endParaRPr lang="en-US" altLang="zh-CN" sz="2800" dirty="0">
              <a:latin typeface="楷体_GB2312"/>
              <a:ea typeface="楷体_GB2312"/>
              <a:cs typeface="楷体_GB2312"/>
            </a:endParaRPr>
          </a:p>
        </p:txBody>
      </p:sp>
      <p:sp>
        <p:nvSpPr>
          <p:cNvPr id="9" name="矩形 8"/>
          <p:cNvSpPr/>
          <p:nvPr/>
        </p:nvSpPr>
        <p:spPr>
          <a:xfrm>
            <a:off x="611560" y="4653136"/>
            <a:ext cx="7416824"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latin typeface="黑体" panose="02010609060101010101" pitchFamily="49" charset="-122"/>
                <a:ea typeface="黑体" panose="02010609060101010101" pitchFamily="49" charset="-122"/>
              </a:rPr>
              <a:t>刮开有奖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80029"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利息的计算</a:t>
            </a:r>
          </a:p>
        </p:txBody>
      </p:sp>
      <p:sp>
        <p:nvSpPr>
          <p:cNvPr id="16" name="任意多边形 15"/>
          <p:cNvSpPr/>
          <p:nvPr/>
        </p:nvSpPr>
        <p:spPr>
          <a:xfrm rot="20320854">
            <a:off x="1789802" y="2185257"/>
            <a:ext cx="696959" cy="66796"/>
          </a:xfrm>
          <a:custGeom>
            <a:avLst/>
            <a:gdLst/>
            <a:ahLst/>
            <a:cxnLst/>
            <a:rect l="0" t="0" r="0" b="0"/>
            <a:pathLst>
              <a:path>
                <a:moveTo>
                  <a:pt x="0" y="33398"/>
                </a:moveTo>
                <a:lnTo>
                  <a:pt x="696959" y="33398"/>
                </a:lnTo>
              </a:path>
            </a:pathLst>
          </a:custGeom>
          <a:noFill/>
        </p:spPr>
        <p:style>
          <a:lnRef idx="2">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19" name="椭圆 18"/>
          <p:cNvSpPr/>
          <p:nvPr/>
        </p:nvSpPr>
        <p:spPr>
          <a:xfrm>
            <a:off x="179512" y="1772816"/>
            <a:ext cx="1897242" cy="1274875"/>
          </a:xfrm>
          <a:prstGeom prst="ellipse">
            <a:avLst/>
          </a:prstGeom>
          <a:solidFill>
            <a:schemeClr val="accent3">
              <a:lumMod val="20000"/>
              <a:lumOff val="80000"/>
            </a:schemeClr>
          </a:solidFill>
          <a:ln>
            <a:solidFill>
              <a:srgbClr val="00B050"/>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gn="ctr"/>
            <a:r>
              <a:rPr lang="zh-CN" altLang="en-US" sz="3200" dirty="0">
                <a:solidFill>
                  <a:srgbClr val="0000FF"/>
                </a:solidFill>
                <a:latin typeface="黑体" panose="02010609060101010101" pitchFamily="49" charset="-122"/>
                <a:ea typeface="黑体" panose="02010609060101010101" pitchFamily="49" charset="-122"/>
              </a:rPr>
              <a:t>利息计算</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22" name="任意多边形 21"/>
          <p:cNvSpPr/>
          <p:nvPr/>
        </p:nvSpPr>
        <p:spPr>
          <a:xfrm>
            <a:off x="2331970" y="1412776"/>
            <a:ext cx="1138345" cy="1138345"/>
          </a:xfrm>
          <a:custGeom>
            <a:avLst/>
            <a:gdLst>
              <a:gd name="connsiteX0" fmla="*/ 0 w 1138345"/>
              <a:gd name="connsiteY0" fmla="*/ 569173 h 1138345"/>
              <a:gd name="connsiteX1" fmla="*/ 569173 w 1138345"/>
              <a:gd name="connsiteY1" fmla="*/ 0 h 1138345"/>
              <a:gd name="connsiteX2" fmla="*/ 1138346 w 1138345"/>
              <a:gd name="connsiteY2" fmla="*/ 569173 h 1138345"/>
              <a:gd name="connsiteX3" fmla="*/ 569173 w 1138345"/>
              <a:gd name="connsiteY3" fmla="*/ 1138346 h 1138345"/>
              <a:gd name="connsiteX4" fmla="*/ 0 w 1138345"/>
              <a:gd name="connsiteY4" fmla="*/ 569173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345" h="1138345">
                <a:moveTo>
                  <a:pt x="0" y="569173"/>
                </a:moveTo>
                <a:cubicBezTo>
                  <a:pt x="0" y="254827"/>
                  <a:pt x="254827" y="0"/>
                  <a:pt x="569173" y="0"/>
                </a:cubicBezTo>
                <a:cubicBezTo>
                  <a:pt x="883519" y="0"/>
                  <a:pt x="1138346" y="254827"/>
                  <a:pt x="1138346" y="569173"/>
                </a:cubicBezTo>
                <a:cubicBezTo>
                  <a:pt x="1138346" y="883519"/>
                  <a:pt x="883519" y="1138346"/>
                  <a:pt x="569173" y="1138346"/>
                </a:cubicBezTo>
                <a:cubicBezTo>
                  <a:pt x="254827" y="1138346"/>
                  <a:pt x="0" y="883519"/>
                  <a:pt x="0" y="569173"/>
                </a:cubicBezTo>
                <a:close/>
              </a:path>
            </a:pathLst>
          </a:custGeom>
        </p:spPr>
        <p:style>
          <a:lnRef idx="2">
            <a:schemeClr val="lt1">
              <a:hueOff val="0"/>
              <a:satOff val="0"/>
              <a:lumOff val="0"/>
              <a:alphaOff val="0"/>
            </a:schemeClr>
          </a:lnRef>
          <a:fillRef idx="1">
            <a:schemeClr val="accent3">
              <a:hueOff val="11250264"/>
              <a:satOff val="-16877"/>
              <a:lumOff val="-2742"/>
              <a:alphaOff val="0"/>
            </a:schemeClr>
          </a:fillRef>
          <a:effectRef idx="0">
            <a:schemeClr val="accent3">
              <a:hueOff val="11250264"/>
              <a:satOff val="-16877"/>
              <a:lumOff val="-2742"/>
              <a:alphaOff val="0"/>
            </a:schemeClr>
          </a:effectRef>
          <a:fontRef idx="minor">
            <a:schemeClr val="lt1"/>
          </a:fontRef>
        </p:style>
        <p:txBody>
          <a:bodyPr spcFirstLastPara="0" vert="horz" wrap="square" lIns="185757" tIns="185757" rIns="185757" bIns="185757" numCol="1" spcCol="1270" anchor="ctr" anchorCtr="0">
            <a:noAutofit/>
          </a:bodyPr>
          <a:lstStyle/>
          <a:p>
            <a:pPr lvl="0" algn="ctr" defTabSz="1333500">
              <a:lnSpc>
                <a:spcPct val="90000"/>
              </a:lnSpc>
              <a:spcBef>
                <a:spcPct val="0"/>
              </a:spcBef>
              <a:spcAft>
                <a:spcPct val="35000"/>
              </a:spcAft>
            </a:pPr>
            <a:r>
              <a:rPr lang="zh-CN" altLang="en-US" sz="3000" dirty="0"/>
              <a:t>复利</a:t>
            </a:r>
            <a:endParaRPr lang="zh-CN" altLang="en-US" sz="3000" kern="1200" dirty="0"/>
          </a:p>
        </p:txBody>
      </p:sp>
      <p:sp>
        <p:nvSpPr>
          <p:cNvPr id="23" name="任意多边形 22"/>
          <p:cNvSpPr/>
          <p:nvPr/>
        </p:nvSpPr>
        <p:spPr>
          <a:xfrm>
            <a:off x="3584150" y="1412776"/>
            <a:ext cx="5308330" cy="1138345"/>
          </a:xfrm>
          <a:custGeom>
            <a:avLst/>
            <a:gdLst>
              <a:gd name="connsiteX0" fmla="*/ 0 w 1707517"/>
              <a:gd name="connsiteY0" fmla="*/ 0 h 1138345"/>
              <a:gd name="connsiteX1" fmla="*/ 1707517 w 1707517"/>
              <a:gd name="connsiteY1" fmla="*/ 0 h 1138345"/>
              <a:gd name="connsiteX2" fmla="*/ 1707517 w 1707517"/>
              <a:gd name="connsiteY2" fmla="*/ 1138345 h 1138345"/>
              <a:gd name="connsiteX3" fmla="*/ 0 w 1707517"/>
              <a:gd name="connsiteY3" fmla="*/ 1138345 h 1138345"/>
              <a:gd name="connsiteX4" fmla="*/ 0 w 1707517"/>
              <a:gd name="connsiteY4" fmla="*/ 0 h 11383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7517" h="1138345">
                <a:moveTo>
                  <a:pt x="0" y="0"/>
                </a:moveTo>
                <a:lnTo>
                  <a:pt x="1707517" y="0"/>
                </a:lnTo>
                <a:lnTo>
                  <a:pt x="1707517" y="1138345"/>
                </a:lnTo>
                <a:lnTo>
                  <a:pt x="0" y="113834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85750" lvl="1" indent="-285750" algn="l" defTabSz="1689100">
              <a:lnSpc>
                <a:spcPct val="90000"/>
              </a:lnSpc>
              <a:spcBef>
                <a:spcPct val="0"/>
              </a:spcBef>
              <a:spcAft>
                <a:spcPct val="15000"/>
              </a:spcAft>
              <a:buChar char="•"/>
            </a:pPr>
            <a:r>
              <a:rPr lang="zh-CN" altLang="en-US" sz="3200" dirty="0">
                <a:latin typeface="黑体" panose="02010609060101010101" pitchFamily="49" charset="-122"/>
                <a:ea typeface="黑体" panose="02010609060101010101" pitchFamily="49" charset="-122"/>
              </a:rPr>
              <a:t>利滚利</a:t>
            </a:r>
            <a:endParaRPr lang="en-US" altLang="zh-CN" sz="3200" dirty="0">
              <a:latin typeface="黑体" panose="02010609060101010101" pitchFamily="49" charset="-122"/>
              <a:ea typeface="黑体" panose="02010609060101010101" pitchFamily="49" charset="-122"/>
            </a:endParaRPr>
          </a:p>
          <a:p>
            <a:pPr marL="285750" lvl="1" indent="-285750" defTabSz="1689100">
              <a:lnSpc>
                <a:spcPct val="90000"/>
              </a:lnSpc>
              <a:spcBef>
                <a:spcPct val="0"/>
              </a:spcBef>
              <a:spcAft>
                <a:spcPct val="15000"/>
              </a:spcAft>
              <a:buChar char="•"/>
            </a:pPr>
            <a:r>
              <a:rPr lang="zh-CN" altLang="en-US" sz="2400" dirty="0">
                <a:latin typeface="黑体" panose="02010609060101010101" pitchFamily="49" charset="-122"/>
                <a:ea typeface="黑体" panose="02010609060101010101" pitchFamily="49" charset="-122"/>
              </a:rPr>
              <a:t>计算某一计息周期的利息时，其先前周期上所累积的利息要计算利息</a:t>
            </a:r>
            <a:endParaRPr lang="zh-CN" altLang="en-US" sz="2400" kern="1200" dirty="0">
              <a:latin typeface="黑体" panose="02010609060101010101" pitchFamily="49" charset="-122"/>
              <a:ea typeface="黑体" panose="02010609060101010101" pitchFamily="49" charset="-122"/>
            </a:endParaRPr>
          </a:p>
        </p:txBody>
      </p:sp>
      <p:sp>
        <p:nvSpPr>
          <p:cNvPr id="13" name="文本框 204801"/>
          <p:cNvSpPr txBox="1">
            <a:spLocks noChangeArrowheads="1"/>
          </p:cNvSpPr>
          <p:nvPr/>
        </p:nvSpPr>
        <p:spPr bwMode="auto">
          <a:xfrm>
            <a:off x="179512" y="3356992"/>
            <a:ext cx="504056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50000"/>
              </a:lnSpc>
              <a:spcBef>
                <a:spcPct val="0"/>
              </a:spcBef>
              <a:spcAft>
                <a:spcPts val="600"/>
              </a:spcAf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复利计算有</a:t>
            </a:r>
            <a:r>
              <a:rPr lang="zh-CN" altLang="en-US" sz="2000" dirty="0">
                <a:solidFill>
                  <a:srgbClr val="9900CC"/>
                </a:solidFill>
                <a:latin typeface="黑体" panose="02010609060101010101" pitchFamily="49" charset="-122"/>
                <a:ea typeface="黑体" panose="02010609060101010101" pitchFamily="49" charset="-122"/>
                <a:cs typeface="楷体_GB2312"/>
              </a:rPr>
              <a:t>间断复利</a:t>
            </a:r>
            <a:r>
              <a:rPr lang="zh-CN" altLang="en-US" sz="2000" dirty="0">
                <a:latin typeface="黑体" panose="02010609060101010101" pitchFamily="49" charset="-122"/>
                <a:ea typeface="黑体" panose="02010609060101010101" pitchFamily="49" charset="-122"/>
                <a:cs typeface="楷体_GB2312"/>
              </a:rPr>
              <a:t>和</a:t>
            </a:r>
            <a:r>
              <a:rPr lang="zh-CN" altLang="en-US" sz="2000" dirty="0">
                <a:solidFill>
                  <a:srgbClr val="9900CC"/>
                </a:solidFill>
                <a:latin typeface="黑体" panose="02010609060101010101" pitchFamily="49" charset="-122"/>
                <a:ea typeface="黑体" panose="02010609060101010101" pitchFamily="49" charset="-122"/>
                <a:cs typeface="楷体_GB2312"/>
              </a:rPr>
              <a:t>连续复利</a:t>
            </a:r>
            <a:r>
              <a:rPr lang="zh-CN" altLang="en-US" sz="2000" dirty="0">
                <a:latin typeface="黑体" panose="02010609060101010101" pitchFamily="49" charset="-122"/>
                <a:ea typeface="黑体" panose="02010609060101010101" pitchFamily="49" charset="-122"/>
                <a:cs typeface="楷体_GB2312"/>
              </a:rPr>
              <a:t>之分</a:t>
            </a:r>
            <a:r>
              <a:rPr lang="zh-CN" altLang="en-US" sz="2000" dirty="0">
                <a:solidFill>
                  <a:srgbClr val="9900CC"/>
                </a:solidFill>
                <a:latin typeface="黑体" panose="02010609060101010101" pitchFamily="49" charset="-122"/>
                <a:ea typeface="黑体" panose="02010609060101010101" pitchFamily="49" charset="-122"/>
                <a:cs typeface="楷体_GB2312"/>
              </a:rPr>
              <a:t>。</a:t>
            </a:r>
          </a:p>
          <a:p>
            <a:pPr marL="342900" indent="-342900" eaLnBrk="1" hangingPunct="1">
              <a:lnSpc>
                <a:spcPct val="150000"/>
              </a:lnSpc>
              <a:spcBef>
                <a:spcPct val="0"/>
              </a:spcBef>
              <a:spcAft>
                <a:spcPts val="600"/>
              </a:spcAf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按期 </a:t>
            </a:r>
            <a:r>
              <a:rPr lang="en-US" altLang="zh-CN" sz="2000" dirty="0">
                <a:latin typeface="黑体" panose="02010609060101010101" pitchFamily="49" charset="-122"/>
                <a:ea typeface="黑体" panose="02010609060101010101" pitchFamily="49" charset="-122"/>
                <a:cs typeface="楷体_GB2312"/>
              </a:rPr>
              <a:t>(</a:t>
            </a:r>
            <a:r>
              <a:rPr lang="zh-CN" altLang="en-US" sz="2000" dirty="0">
                <a:latin typeface="黑体" panose="02010609060101010101" pitchFamily="49" charset="-122"/>
                <a:ea typeface="黑体" panose="02010609060101010101" pitchFamily="49" charset="-122"/>
                <a:cs typeface="楷体_GB2312"/>
              </a:rPr>
              <a:t>年、半年、季、月、周、日</a:t>
            </a:r>
            <a:r>
              <a:rPr lang="en-US" altLang="zh-CN" sz="2000" dirty="0">
                <a:latin typeface="黑体" panose="02010609060101010101" pitchFamily="49" charset="-122"/>
                <a:ea typeface="黑体" panose="02010609060101010101" pitchFamily="49" charset="-122"/>
                <a:cs typeface="楷体_GB2312"/>
              </a:rPr>
              <a:t>) </a:t>
            </a:r>
            <a:r>
              <a:rPr lang="zh-CN" altLang="en-US" sz="2000" dirty="0">
                <a:latin typeface="黑体" panose="02010609060101010101" pitchFamily="49" charset="-122"/>
                <a:ea typeface="黑体" panose="02010609060101010101" pitchFamily="49" charset="-122"/>
                <a:cs typeface="楷体_GB2312"/>
              </a:rPr>
              <a:t>计算复利的方法称为间断复利</a:t>
            </a:r>
            <a:r>
              <a:rPr lang="en-US" altLang="zh-CN" sz="2000" dirty="0">
                <a:latin typeface="黑体" panose="02010609060101010101" pitchFamily="49" charset="-122"/>
                <a:ea typeface="黑体" panose="02010609060101010101" pitchFamily="49" charset="-122"/>
                <a:cs typeface="楷体_GB2312"/>
              </a:rPr>
              <a:t>(</a:t>
            </a:r>
            <a:r>
              <a:rPr lang="zh-CN" altLang="en-US" sz="2000" dirty="0">
                <a:latin typeface="黑体" panose="02010609060101010101" pitchFamily="49" charset="-122"/>
                <a:ea typeface="黑体" panose="02010609060101010101" pitchFamily="49" charset="-122"/>
                <a:cs typeface="楷体_GB2312"/>
              </a:rPr>
              <a:t>普通复利</a:t>
            </a:r>
            <a:r>
              <a:rPr lang="en-US" altLang="zh-CN" sz="2000" dirty="0">
                <a:latin typeface="黑体" panose="02010609060101010101" pitchFamily="49" charset="-122"/>
                <a:ea typeface="黑体" panose="02010609060101010101" pitchFamily="49" charset="-122"/>
                <a:cs typeface="楷体_GB2312"/>
              </a:rPr>
              <a:t>)</a:t>
            </a:r>
            <a:r>
              <a:rPr lang="zh-CN" altLang="en-US" sz="2000" dirty="0">
                <a:latin typeface="黑体" panose="02010609060101010101" pitchFamily="49" charset="-122"/>
                <a:ea typeface="黑体" panose="02010609060101010101" pitchFamily="49" charset="-122"/>
                <a:cs typeface="楷体_GB2312"/>
              </a:rPr>
              <a:t>。</a:t>
            </a:r>
          </a:p>
          <a:p>
            <a:pPr marL="342900" indent="-342900" eaLnBrk="1" hangingPunct="1">
              <a:lnSpc>
                <a:spcPct val="150000"/>
              </a:lnSpc>
              <a:spcBef>
                <a:spcPct val="0"/>
              </a:spcBef>
              <a:spcAft>
                <a:spcPts val="600"/>
              </a:spcAft>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cs typeface="楷体_GB2312"/>
              </a:rPr>
              <a:t>按瞬时计算复利的方法称为连续复利。在实际使用中都采用间断复利。</a:t>
            </a:r>
            <a:r>
              <a:rPr lang="zh-CN" altLang="en-US" sz="1800" dirty="0">
                <a:latin typeface="黑体" panose="02010609060101010101" pitchFamily="49" charset="-122"/>
                <a:ea typeface="黑体" panose="02010609060101010101" pitchFamily="49" charset="-122"/>
                <a:cs typeface="楷体_GB2312"/>
              </a:rPr>
              <a:t> </a:t>
            </a:r>
          </a:p>
        </p:txBody>
      </p:sp>
      <p:sp>
        <p:nvSpPr>
          <p:cNvPr id="14" name="TextBox 13"/>
          <p:cNvSpPr txBox="1"/>
          <p:nvPr/>
        </p:nvSpPr>
        <p:spPr>
          <a:xfrm>
            <a:off x="5652120" y="3284984"/>
            <a:ext cx="2069797"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计算公式：</a:t>
            </a:r>
          </a:p>
        </p:txBody>
      </p:sp>
      <p:graphicFrame>
        <p:nvGraphicFramePr>
          <p:cNvPr id="2" name="对象 1"/>
          <p:cNvGraphicFramePr>
            <a:graphicFrameLocks noChangeAspect="1"/>
          </p:cNvGraphicFramePr>
          <p:nvPr/>
        </p:nvGraphicFramePr>
        <p:xfrm>
          <a:off x="5724128" y="4077072"/>
          <a:ext cx="1549384" cy="526206"/>
        </p:xfrm>
        <a:graphic>
          <a:graphicData uri="http://schemas.openxmlformats.org/presentationml/2006/ole">
            <mc:AlternateContent xmlns:mc="http://schemas.openxmlformats.org/markup-compatibility/2006">
              <mc:Choice xmlns:v="urn:schemas-microsoft-com:vml" Requires="v">
                <p:oleObj name="Equation" r:id="rId2" imgW="16154400" imgH="5486400" progId="Equation.DSMT4">
                  <p:embed/>
                </p:oleObj>
              </mc:Choice>
              <mc:Fallback>
                <p:oleObj name="Equation" r:id="rId2" imgW="16154400" imgH="5486400" progId="Equation.DSMT4">
                  <p:embed/>
                  <p:pic>
                    <p:nvPicPr>
                      <p:cNvPr id="2" name="对象 1"/>
                      <p:cNvPicPr/>
                      <p:nvPr/>
                    </p:nvPicPr>
                    <p:blipFill>
                      <a:blip r:embed="rId3"/>
                      <a:stretch>
                        <a:fillRect/>
                      </a:stretch>
                    </p:blipFill>
                    <p:spPr>
                      <a:xfrm>
                        <a:off x="5724128" y="4077072"/>
                        <a:ext cx="1549384" cy="526206"/>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724128" y="4863103"/>
          <a:ext cx="1890210" cy="504056"/>
        </p:xfrm>
        <a:graphic>
          <a:graphicData uri="http://schemas.openxmlformats.org/presentationml/2006/ole">
            <mc:AlternateContent xmlns:mc="http://schemas.openxmlformats.org/markup-compatibility/2006">
              <mc:Choice xmlns:v="urn:schemas-microsoft-com:vml" Requires="v">
                <p:oleObj name="Equation" r:id="rId4" imgW="22860000" imgH="6096000" progId="Equation.DSMT4">
                  <p:embed/>
                </p:oleObj>
              </mc:Choice>
              <mc:Fallback>
                <p:oleObj name="Equation" r:id="rId4" imgW="22860000" imgH="6096000" progId="Equation.DSMT4">
                  <p:embed/>
                  <p:pic>
                    <p:nvPicPr>
                      <p:cNvPr id="3" name="对象 2"/>
                      <p:cNvPicPr/>
                      <p:nvPr/>
                    </p:nvPicPr>
                    <p:blipFill>
                      <a:blip r:embed="rId5"/>
                      <a:stretch>
                        <a:fillRect/>
                      </a:stretch>
                    </p:blipFill>
                    <p:spPr>
                      <a:xfrm>
                        <a:off x="5724128" y="4863103"/>
                        <a:ext cx="1890210" cy="504056"/>
                      </a:xfrm>
                      <a:prstGeom prst="rect">
                        <a:avLst/>
                      </a:prstGeom>
                    </p:spPr>
                  </p:pic>
                </p:oleObj>
              </mc:Fallback>
            </mc:AlternateContent>
          </a:graphicData>
        </a:graphic>
      </p:graphicFrame>
      <p:pic>
        <p:nvPicPr>
          <p:cNvPr id="25606" name="Picture 6" descr="https://timgsa.baidu.com/timg?image&amp;quality=80&amp;size=b9999_10000&amp;sec=1599647246620&amp;di=ad045be705163f228d3e9519a72d7e89&amp;imgtype=0&amp;src=http%3A%2F%2Fpic1.zhimg.com%2F50%2Fv2-b0ae3a6e5bcfa921cf8f9bcfd5c8e531_hd.jpg"/>
          <p:cNvPicPr>
            <a:picLocks noChangeAspect="1" noChangeArrowheads="1"/>
          </p:cNvPicPr>
          <p:nvPr/>
        </p:nvPicPr>
        <p:blipFill rotWithShape="1">
          <a:blip r:embed="rId6">
            <a:extLst>
              <a:ext uri="{28A0092B-C50C-407E-A947-70E740481C1C}">
                <a14:useLocalDpi xmlns:a14="http://schemas.microsoft.com/office/drawing/2010/main" val="0"/>
              </a:ext>
            </a:extLst>
          </a:blip>
          <a:srcRect l="9775" t="18429" r="15293"/>
          <a:stretch>
            <a:fillRect/>
          </a:stretch>
        </p:blipFill>
        <p:spPr bwMode="auto">
          <a:xfrm>
            <a:off x="7919939" y="5085184"/>
            <a:ext cx="1115691" cy="110146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184068" y="3371444"/>
            <a:ext cx="72008" cy="26708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980029"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利息的计算</a:t>
            </a:r>
          </a:p>
        </p:txBody>
      </p:sp>
      <p:sp>
        <p:nvSpPr>
          <p:cNvPr id="15" name="文本框 200705"/>
          <p:cNvSpPr txBox="1">
            <a:spLocks noChangeArrowheads="1"/>
          </p:cNvSpPr>
          <p:nvPr/>
        </p:nvSpPr>
        <p:spPr bwMode="auto">
          <a:xfrm>
            <a:off x="467544" y="1268760"/>
            <a:ext cx="82809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en-US" altLang="zh-CN" sz="2400" dirty="0">
                <a:latin typeface="黑体" panose="02010609060101010101" pitchFamily="49" charset="-122"/>
                <a:ea typeface="黑体" panose="02010609060101010101" pitchFamily="49" charset="-122"/>
                <a:cs typeface="楷体_GB2312"/>
              </a:rPr>
              <a:t>【</a:t>
            </a:r>
            <a:r>
              <a:rPr lang="zh-CN" altLang="en-US" sz="2400" dirty="0">
                <a:latin typeface="黑体" panose="02010609060101010101" pitchFamily="49" charset="-122"/>
                <a:ea typeface="黑体" panose="02010609060101010101" pitchFamily="49" charset="-122"/>
                <a:cs typeface="楷体_GB2312"/>
              </a:rPr>
              <a:t>例题</a:t>
            </a:r>
            <a:r>
              <a:rPr lang="en-US" altLang="zh-CN" sz="2400" dirty="0">
                <a:latin typeface="黑体" panose="02010609060101010101" pitchFamily="49" charset="-122"/>
                <a:ea typeface="黑体" panose="02010609060101010101" pitchFamily="49" charset="-122"/>
                <a:cs typeface="楷体_GB2312"/>
              </a:rPr>
              <a:t>】</a:t>
            </a:r>
            <a:r>
              <a:rPr lang="zh-CN" altLang="en-US" sz="2400" dirty="0">
                <a:latin typeface="黑体" panose="02010609060101010101" pitchFamily="49" charset="-122"/>
                <a:ea typeface="黑体" panose="02010609060101010101" pitchFamily="49" charset="-122"/>
                <a:cs typeface="楷体_GB2312"/>
              </a:rPr>
              <a:t>假如某公司以单利方式借入</a:t>
            </a:r>
            <a:r>
              <a:rPr lang="en-US" altLang="zh-CN" sz="2400" dirty="0">
                <a:latin typeface="黑体" panose="02010609060101010101" pitchFamily="49" charset="-122"/>
                <a:ea typeface="黑体" panose="02010609060101010101" pitchFamily="49" charset="-122"/>
                <a:cs typeface="楷体_GB2312"/>
              </a:rPr>
              <a:t>1000</a:t>
            </a:r>
            <a:r>
              <a:rPr lang="zh-CN" altLang="en-US" sz="2400" dirty="0">
                <a:latin typeface="黑体" panose="02010609060101010101" pitchFamily="49" charset="-122"/>
                <a:ea typeface="黑体" panose="02010609060101010101" pitchFamily="49" charset="-122"/>
                <a:cs typeface="楷体_GB2312"/>
              </a:rPr>
              <a:t>万，年利率</a:t>
            </a:r>
            <a:r>
              <a:rPr lang="en-US" altLang="zh-CN" sz="2400" dirty="0">
                <a:latin typeface="黑体" panose="02010609060101010101" pitchFamily="49" charset="-122"/>
                <a:ea typeface="黑体" panose="02010609060101010101" pitchFamily="49" charset="-122"/>
                <a:cs typeface="楷体_GB2312"/>
              </a:rPr>
              <a:t>8%</a:t>
            </a:r>
            <a:r>
              <a:rPr lang="zh-CN" altLang="en-US" sz="2400" dirty="0">
                <a:latin typeface="黑体" panose="02010609060101010101" pitchFamily="49" charset="-122"/>
                <a:ea typeface="黑体" panose="02010609060101010101" pitchFamily="49" charset="-122"/>
                <a:cs typeface="楷体_GB2312"/>
              </a:rPr>
              <a:t>，第四年末偿还，求利息？复利方式呢？</a:t>
            </a:r>
          </a:p>
        </p:txBody>
      </p:sp>
      <p:graphicFrame>
        <p:nvGraphicFramePr>
          <p:cNvPr id="6" name="表格 5"/>
          <p:cNvGraphicFramePr>
            <a:graphicFrameLocks noGrp="1"/>
          </p:cNvGraphicFramePr>
          <p:nvPr/>
        </p:nvGraphicFramePr>
        <p:xfrm>
          <a:off x="467544" y="2204864"/>
          <a:ext cx="8280920" cy="18288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2088232">
                  <a:extLst>
                    <a:ext uri="{9D8B030D-6E8A-4147-A177-3AD203B41FA5}">
                      <a16:colId xmlns:a16="http://schemas.microsoft.com/office/drawing/2014/main" val="20004"/>
                    </a:ext>
                  </a:extLst>
                </a:gridCol>
              </a:tblGrid>
              <a:tr h="345638">
                <a:tc>
                  <a:txBody>
                    <a:bodyPr/>
                    <a:lstStyle/>
                    <a:p>
                      <a:r>
                        <a:rPr lang="zh-CN" altLang="en-US" dirty="0"/>
                        <a:t>使用期</a:t>
                      </a:r>
                    </a:p>
                  </a:txBody>
                  <a:tcPr/>
                </a:tc>
                <a:tc>
                  <a:txBody>
                    <a:bodyPr/>
                    <a:lstStyle/>
                    <a:p>
                      <a:r>
                        <a:rPr lang="zh-CN" altLang="en-US" dirty="0"/>
                        <a:t>年初款项</a:t>
                      </a:r>
                    </a:p>
                  </a:txBody>
                  <a:tcPr/>
                </a:tc>
                <a:tc>
                  <a:txBody>
                    <a:bodyPr/>
                    <a:lstStyle/>
                    <a:p>
                      <a:r>
                        <a:rPr lang="zh-CN" altLang="en-US" dirty="0"/>
                        <a:t>年末利息</a:t>
                      </a:r>
                    </a:p>
                  </a:txBody>
                  <a:tcPr/>
                </a:tc>
                <a:tc>
                  <a:txBody>
                    <a:bodyPr/>
                    <a:lstStyle/>
                    <a:p>
                      <a:r>
                        <a:rPr lang="zh-CN" altLang="en-US" dirty="0"/>
                        <a:t>年末本利和</a:t>
                      </a:r>
                    </a:p>
                  </a:txBody>
                  <a:tcPr/>
                </a:tc>
                <a:tc>
                  <a:txBody>
                    <a:bodyPr/>
                    <a:lstStyle/>
                    <a:p>
                      <a:r>
                        <a:rPr lang="zh-CN" altLang="en-US" dirty="0"/>
                        <a:t>年末偿还（单利）</a:t>
                      </a:r>
                    </a:p>
                  </a:txBody>
                  <a:tcPr/>
                </a:tc>
                <a:extLst>
                  <a:ext uri="{0D108BD9-81ED-4DB2-BD59-A6C34878D82A}">
                    <a16:rowId xmlns:a16="http://schemas.microsoft.com/office/drawing/2014/main" val="10000"/>
                  </a:ext>
                </a:extLst>
              </a:tr>
              <a:tr h="345638">
                <a:tc>
                  <a:txBody>
                    <a:bodyPr/>
                    <a:lstStyle/>
                    <a:p>
                      <a:r>
                        <a:rPr lang="en-US" altLang="zh-CN" dirty="0"/>
                        <a:t>1</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1000</a:t>
                      </a:r>
                      <a:r>
                        <a:rPr lang="zh-CN" altLang="en-US" dirty="0"/>
                        <a:t>*</a:t>
                      </a:r>
                      <a:r>
                        <a:rPr lang="en-US" altLang="zh-CN" dirty="0"/>
                        <a:t>8%=80</a:t>
                      </a:r>
                      <a:endParaRPr lang="zh-CN" altLang="en-US" dirty="0"/>
                    </a:p>
                  </a:txBody>
                  <a:tcPr/>
                </a:tc>
                <a:tc>
                  <a:txBody>
                    <a:bodyPr/>
                    <a:lstStyle/>
                    <a:p>
                      <a:r>
                        <a:rPr lang="en-US" altLang="zh-CN" dirty="0"/>
                        <a:t>1080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1"/>
                  </a:ext>
                </a:extLst>
              </a:tr>
              <a:tr h="345638">
                <a:tc>
                  <a:txBody>
                    <a:bodyPr/>
                    <a:lstStyle/>
                    <a:p>
                      <a:r>
                        <a:rPr lang="en-US" altLang="zh-CN" dirty="0"/>
                        <a:t>2</a:t>
                      </a:r>
                      <a:endParaRPr lang="zh-CN" altLang="en-US" dirty="0"/>
                    </a:p>
                  </a:txBody>
                  <a:tcPr/>
                </a:tc>
                <a:tc>
                  <a:txBody>
                    <a:bodyPr/>
                    <a:lstStyle/>
                    <a:p>
                      <a:r>
                        <a:rPr lang="en-US" altLang="zh-CN" dirty="0"/>
                        <a:t>1080</a:t>
                      </a:r>
                      <a:endParaRPr lang="zh-CN" altLang="en-US" dirty="0"/>
                    </a:p>
                  </a:txBody>
                  <a:tcPr/>
                </a:tc>
                <a:tc>
                  <a:txBody>
                    <a:bodyPr/>
                    <a:lstStyle/>
                    <a:p>
                      <a:r>
                        <a:rPr lang="en-US" altLang="zh-CN" dirty="0"/>
                        <a:t>80</a:t>
                      </a:r>
                      <a:endParaRPr lang="zh-CN" altLang="en-US" dirty="0"/>
                    </a:p>
                  </a:txBody>
                  <a:tcPr/>
                </a:tc>
                <a:tc>
                  <a:txBody>
                    <a:bodyPr/>
                    <a:lstStyle/>
                    <a:p>
                      <a:r>
                        <a:rPr lang="en-US" altLang="zh-CN" dirty="0"/>
                        <a:t>1160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2"/>
                  </a:ext>
                </a:extLst>
              </a:tr>
              <a:tr h="345638">
                <a:tc>
                  <a:txBody>
                    <a:bodyPr/>
                    <a:lstStyle/>
                    <a:p>
                      <a:r>
                        <a:rPr lang="en-US" altLang="zh-CN" dirty="0"/>
                        <a:t>3</a:t>
                      </a:r>
                      <a:endParaRPr lang="zh-CN" altLang="en-US" dirty="0"/>
                    </a:p>
                  </a:txBody>
                  <a:tcPr/>
                </a:tc>
                <a:tc>
                  <a:txBody>
                    <a:bodyPr/>
                    <a:lstStyle/>
                    <a:p>
                      <a:r>
                        <a:rPr lang="en-US" altLang="zh-CN" dirty="0"/>
                        <a:t>1160</a:t>
                      </a:r>
                      <a:endParaRPr lang="zh-CN" altLang="en-US" dirty="0"/>
                    </a:p>
                  </a:txBody>
                  <a:tcPr/>
                </a:tc>
                <a:tc>
                  <a:txBody>
                    <a:bodyPr/>
                    <a:lstStyle/>
                    <a:p>
                      <a:r>
                        <a:rPr lang="en-US" altLang="zh-CN" dirty="0"/>
                        <a:t>80</a:t>
                      </a:r>
                      <a:endParaRPr lang="zh-CN" altLang="en-US" dirty="0"/>
                    </a:p>
                  </a:txBody>
                  <a:tcPr/>
                </a:tc>
                <a:tc>
                  <a:txBody>
                    <a:bodyPr/>
                    <a:lstStyle/>
                    <a:p>
                      <a:r>
                        <a:rPr lang="en-US" altLang="zh-CN" dirty="0"/>
                        <a:t>1240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3"/>
                  </a:ext>
                </a:extLst>
              </a:tr>
              <a:tr h="345638">
                <a:tc>
                  <a:txBody>
                    <a:bodyPr/>
                    <a:lstStyle/>
                    <a:p>
                      <a:r>
                        <a:rPr lang="en-US" altLang="zh-CN" dirty="0"/>
                        <a:t>4</a:t>
                      </a:r>
                      <a:endParaRPr lang="zh-CN" altLang="en-US" dirty="0"/>
                    </a:p>
                  </a:txBody>
                  <a:tcPr/>
                </a:tc>
                <a:tc>
                  <a:txBody>
                    <a:bodyPr/>
                    <a:lstStyle/>
                    <a:p>
                      <a:r>
                        <a:rPr lang="en-US" altLang="zh-CN" dirty="0"/>
                        <a:t>1240</a:t>
                      </a:r>
                      <a:endParaRPr lang="zh-CN" altLang="en-US" dirty="0"/>
                    </a:p>
                  </a:txBody>
                  <a:tcPr/>
                </a:tc>
                <a:tc>
                  <a:txBody>
                    <a:bodyPr/>
                    <a:lstStyle/>
                    <a:p>
                      <a:r>
                        <a:rPr lang="en-US" altLang="zh-CN" dirty="0"/>
                        <a:t>80</a:t>
                      </a:r>
                      <a:endParaRPr lang="zh-CN" altLang="en-US" dirty="0"/>
                    </a:p>
                  </a:txBody>
                  <a:tcPr/>
                </a:tc>
                <a:tc>
                  <a:txBody>
                    <a:bodyPr/>
                    <a:lstStyle/>
                    <a:p>
                      <a:r>
                        <a:rPr lang="en-US" altLang="zh-CN" dirty="0"/>
                        <a:t>1320</a:t>
                      </a:r>
                      <a:endParaRPr lang="zh-CN" altLang="en-US" dirty="0"/>
                    </a:p>
                  </a:txBody>
                  <a:tcPr/>
                </a:tc>
                <a:tc>
                  <a:txBody>
                    <a:bodyPr/>
                    <a:lstStyle/>
                    <a:p>
                      <a:r>
                        <a:rPr lang="en-US" altLang="zh-CN" dirty="0">
                          <a:solidFill>
                            <a:srgbClr val="FF0000"/>
                          </a:solidFill>
                        </a:rPr>
                        <a:t>1320</a:t>
                      </a:r>
                      <a:endParaRPr lang="zh-CN" altLang="en-US" dirty="0">
                        <a:solidFill>
                          <a:srgbClr val="FF0000"/>
                        </a:solidFill>
                      </a:endParaRPr>
                    </a:p>
                  </a:txBody>
                  <a:tcPr/>
                </a:tc>
                <a:extLst>
                  <a:ext uri="{0D108BD9-81ED-4DB2-BD59-A6C34878D82A}">
                    <a16:rowId xmlns:a16="http://schemas.microsoft.com/office/drawing/2014/main" val="10004"/>
                  </a:ext>
                </a:extLst>
              </a:tr>
            </a:tbl>
          </a:graphicData>
        </a:graphic>
      </p:graphicFrame>
      <p:graphicFrame>
        <p:nvGraphicFramePr>
          <p:cNvPr id="17" name="表格 16"/>
          <p:cNvGraphicFramePr>
            <a:graphicFrameLocks noGrp="1"/>
          </p:cNvGraphicFramePr>
          <p:nvPr/>
        </p:nvGraphicFramePr>
        <p:xfrm>
          <a:off x="467544" y="4408512"/>
          <a:ext cx="8280920" cy="182880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2088232">
                  <a:extLst>
                    <a:ext uri="{9D8B030D-6E8A-4147-A177-3AD203B41FA5}">
                      <a16:colId xmlns:a16="http://schemas.microsoft.com/office/drawing/2014/main" val="20004"/>
                    </a:ext>
                  </a:extLst>
                </a:gridCol>
              </a:tblGrid>
              <a:tr h="316835">
                <a:tc>
                  <a:txBody>
                    <a:bodyPr/>
                    <a:lstStyle/>
                    <a:p>
                      <a:r>
                        <a:rPr lang="zh-CN" altLang="en-US" dirty="0"/>
                        <a:t>使用期</a:t>
                      </a:r>
                    </a:p>
                  </a:txBody>
                  <a:tcPr/>
                </a:tc>
                <a:tc>
                  <a:txBody>
                    <a:bodyPr/>
                    <a:lstStyle/>
                    <a:p>
                      <a:r>
                        <a:rPr lang="zh-CN" altLang="en-US" dirty="0"/>
                        <a:t>年初款项</a:t>
                      </a:r>
                    </a:p>
                  </a:txBody>
                  <a:tcPr/>
                </a:tc>
                <a:tc>
                  <a:txBody>
                    <a:bodyPr/>
                    <a:lstStyle/>
                    <a:p>
                      <a:r>
                        <a:rPr lang="zh-CN" altLang="en-US" dirty="0"/>
                        <a:t>年末利息</a:t>
                      </a:r>
                    </a:p>
                  </a:txBody>
                  <a:tcPr/>
                </a:tc>
                <a:tc>
                  <a:txBody>
                    <a:bodyPr/>
                    <a:lstStyle/>
                    <a:p>
                      <a:r>
                        <a:rPr lang="zh-CN" altLang="en-US" dirty="0"/>
                        <a:t>年末本利和</a:t>
                      </a:r>
                    </a:p>
                  </a:txBody>
                  <a:tcPr/>
                </a:tc>
                <a:tc>
                  <a:txBody>
                    <a:bodyPr/>
                    <a:lstStyle/>
                    <a:p>
                      <a:r>
                        <a:rPr lang="zh-CN" altLang="en-US" dirty="0"/>
                        <a:t>年末偿还（复利）</a:t>
                      </a:r>
                    </a:p>
                  </a:txBody>
                  <a:tcPr/>
                </a:tc>
                <a:extLst>
                  <a:ext uri="{0D108BD9-81ED-4DB2-BD59-A6C34878D82A}">
                    <a16:rowId xmlns:a16="http://schemas.microsoft.com/office/drawing/2014/main" val="10000"/>
                  </a:ext>
                </a:extLst>
              </a:tr>
              <a:tr h="316835">
                <a:tc>
                  <a:txBody>
                    <a:bodyPr/>
                    <a:lstStyle/>
                    <a:p>
                      <a:r>
                        <a:rPr lang="en-US" altLang="zh-CN" dirty="0"/>
                        <a:t>1</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1000</a:t>
                      </a:r>
                      <a:r>
                        <a:rPr lang="zh-CN" altLang="en-US" dirty="0"/>
                        <a:t>*</a:t>
                      </a:r>
                      <a:r>
                        <a:rPr lang="en-US" altLang="zh-CN" dirty="0"/>
                        <a:t>8%=80</a:t>
                      </a:r>
                      <a:endParaRPr lang="zh-CN" altLang="en-US" dirty="0"/>
                    </a:p>
                  </a:txBody>
                  <a:tcPr/>
                </a:tc>
                <a:tc>
                  <a:txBody>
                    <a:bodyPr/>
                    <a:lstStyle/>
                    <a:p>
                      <a:r>
                        <a:rPr lang="en-US" altLang="zh-CN" dirty="0"/>
                        <a:t>1080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1"/>
                  </a:ext>
                </a:extLst>
              </a:tr>
              <a:tr h="316835">
                <a:tc>
                  <a:txBody>
                    <a:bodyPr/>
                    <a:lstStyle/>
                    <a:p>
                      <a:r>
                        <a:rPr lang="en-US" altLang="zh-CN" dirty="0"/>
                        <a:t>2</a:t>
                      </a:r>
                      <a:endParaRPr lang="zh-CN" altLang="en-US" dirty="0"/>
                    </a:p>
                  </a:txBody>
                  <a:tcPr/>
                </a:tc>
                <a:tc>
                  <a:txBody>
                    <a:bodyPr/>
                    <a:lstStyle/>
                    <a:p>
                      <a:r>
                        <a:rPr lang="en-US" altLang="zh-CN" dirty="0"/>
                        <a:t>1080</a:t>
                      </a:r>
                      <a:endParaRPr lang="zh-CN" altLang="en-US" dirty="0"/>
                    </a:p>
                  </a:txBody>
                  <a:tcPr/>
                </a:tc>
                <a:tc>
                  <a:txBody>
                    <a:bodyPr/>
                    <a:lstStyle/>
                    <a:p>
                      <a:r>
                        <a:rPr lang="en-US" altLang="zh-CN" dirty="0"/>
                        <a:t>1080*8%=86.4</a:t>
                      </a:r>
                      <a:endParaRPr lang="zh-CN" altLang="en-US" dirty="0"/>
                    </a:p>
                  </a:txBody>
                  <a:tcPr/>
                </a:tc>
                <a:tc>
                  <a:txBody>
                    <a:bodyPr/>
                    <a:lstStyle/>
                    <a:p>
                      <a:r>
                        <a:rPr lang="en-US" altLang="zh-CN" dirty="0"/>
                        <a:t>1166.4</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2"/>
                  </a:ext>
                </a:extLst>
              </a:tr>
              <a:tr h="316835">
                <a:tc>
                  <a:txBody>
                    <a:bodyPr/>
                    <a:lstStyle/>
                    <a:p>
                      <a:r>
                        <a:rPr lang="en-US" altLang="zh-CN" dirty="0"/>
                        <a:t>3</a:t>
                      </a:r>
                      <a:endParaRPr lang="zh-CN" altLang="en-US" dirty="0"/>
                    </a:p>
                  </a:txBody>
                  <a:tcPr/>
                </a:tc>
                <a:tc>
                  <a:txBody>
                    <a:bodyPr/>
                    <a:lstStyle/>
                    <a:p>
                      <a:r>
                        <a:rPr lang="en-US" altLang="zh-CN" dirty="0"/>
                        <a:t>1166.4</a:t>
                      </a:r>
                      <a:endParaRPr lang="zh-CN" altLang="en-US" dirty="0"/>
                    </a:p>
                  </a:txBody>
                  <a:tcPr/>
                </a:tc>
                <a:tc>
                  <a:txBody>
                    <a:bodyPr/>
                    <a:lstStyle/>
                    <a:p>
                      <a:r>
                        <a:rPr lang="en-US" altLang="zh-CN" dirty="0"/>
                        <a:t>1166.4*8%=93.312</a:t>
                      </a:r>
                      <a:endParaRPr lang="zh-CN" altLang="en-US" dirty="0"/>
                    </a:p>
                  </a:txBody>
                  <a:tcPr/>
                </a:tc>
                <a:tc>
                  <a:txBody>
                    <a:bodyPr/>
                    <a:lstStyle/>
                    <a:p>
                      <a:r>
                        <a:rPr lang="en-US" altLang="zh-CN" dirty="0"/>
                        <a:t>1259.712</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0003"/>
                  </a:ext>
                </a:extLst>
              </a:tr>
              <a:tr h="316835">
                <a:tc>
                  <a:txBody>
                    <a:bodyPr/>
                    <a:lstStyle/>
                    <a:p>
                      <a:r>
                        <a:rPr lang="en-US" altLang="zh-CN" dirty="0"/>
                        <a:t>4</a:t>
                      </a:r>
                      <a:endParaRPr lang="zh-CN" altLang="en-US" dirty="0"/>
                    </a:p>
                  </a:txBody>
                  <a:tcPr/>
                </a:tc>
                <a:tc>
                  <a:txBody>
                    <a:bodyPr/>
                    <a:lstStyle/>
                    <a:p>
                      <a:r>
                        <a:rPr lang="en-US" altLang="zh-CN" dirty="0"/>
                        <a:t>1259.712</a:t>
                      </a:r>
                      <a:endParaRPr lang="zh-CN" altLang="en-US" dirty="0"/>
                    </a:p>
                  </a:txBody>
                  <a:tcPr/>
                </a:tc>
                <a:tc>
                  <a:txBody>
                    <a:bodyPr/>
                    <a:lstStyle/>
                    <a:p>
                      <a:r>
                        <a:rPr lang="en-US" altLang="zh-CN" dirty="0"/>
                        <a:t>1259.712*8%=100.777</a:t>
                      </a:r>
                      <a:endParaRPr lang="zh-CN" altLang="en-US" dirty="0"/>
                    </a:p>
                  </a:txBody>
                  <a:tcPr/>
                </a:tc>
                <a:tc>
                  <a:txBody>
                    <a:bodyPr/>
                    <a:lstStyle/>
                    <a:p>
                      <a:r>
                        <a:rPr lang="en-US" altLang="zh-CN" dirty="0"/>
                        <a:t>1360.489</a:t>
                      </a:r>
                      <a:endParaRPr lang="zh-CN" altLang="en-US" dirty="0"/>
                    </a:p>
                  </a:txBody>
                  <a:tcPr/>
                </a:tc>
                <a:tc>
                  <a:txBody>
                    <a:bodyPr/>
                    <a:lstStyle/>
                    <a:p>
                      <a:r>
                        <a:rPr lang="en-US" altLang="zh-CN" dirty="0">
                          <a:solidFill>
                            <a:srgbClr val="FF0000"/>
                          </a:solidFill>
                        </a:rPr>
                        <a:t>1360.489</a:t>
                      </a:r>
                      <a:endParaRPr lang="zh-CN" altLang="en-US" dirty="0">
                        <a:solidFill>
                          <a:srgbClr val="FF0000"/>
                        </a:solidFill>
                      </a:endParaRP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08920"/>
            <a:ext cx="9144000" cy="646331"/>
          </a:xfrm>
          <a:prstGeom prst="rect">
            <a:avLst/>
          </a:prstGeom>
          <a:noFill/>
        </p:spPr>
        <p:txBody>
          <a:bodyPr wrap="square" rtlCol="0">
            <a:spAutoFit/>
          </a:bodyPr>
          <a:lstStyle/>
          <a:p>
            <a:pPr algn="ctr">
              <a:spcBef>
                <a:spcPts val="2400"/>
              </a:spcBef>
            </a:pPr>
            <a:r>
              <a:rPr lang="zh-CN" altLang="en-US" sz="3600" dirty="0">
                <a:solidFill>
                  <a:srgbClr val="FF0000"/>
                </a:solidFill>
                <a:latin typeface="微软雅黑" panose="020B0503020204020204" pitchFamily="34" charset="-122"/>
                <a:ea typeface="微软雅黑" panose="020B0503020204020204" pitchFamily="34" charset="-122"/>
              </a:rPr>
              <a:t> </a:t>
            </a:r>
            <a:r>
              <a:rPr lang="en-US" altLang="zh-CN" sz="3600" dirty="0">
                <a:solidFill>
                  <a:srgbClr val="FF0000"/>
                </a:solidFill>
                <a:latin typeface="微软雅黑" panose="020B0503020204020204" pitchFamily="34" charset="-122"/>
                <a:ea typeface="微软雅黑" panose="020B0503020204020204" pitchFamily="34" charset="-122"/>
              </a:rPr>
              <a:t>Part 3   </a:t>
            </a:r>
            <a:r>
              <a:rPr lang="zh-CN" altLang="en-US" sz="3600" dirty="0">
                <a:solidFill>
                  <a:srgbClr val="FF0000"/>
                </a:solidFill>
                <a:latin typeface="微软雅黑" panose="020B0503020204020204" pitchFamily="34" charset="-122"/>
                <a:ea typeface="微软雅黑" panose="020B0503020204020204" pitchFamily="34" charset="-122"/>
              </a:rPr>
              <a:t>资金等值计算及应用</a:t>
            </a:r>
          </a:p>
        </p:txBody>
      </p:sp>
      <p:pic>
        <p:nvPicPr>
          <p:cNvPr id="4" name="Picture 2" descr="https://timgsa.baidu.com/timg?image&amp;quality=80&amp;size=b9999_10000&amp;sec=1567872910476&amp;di=3d23af48899e8fae3bfb626f67181f5d&amp;imgtype=0&amp;src=http%3A%2F%2Fmmbiz.qpic.cn%2Fmmbiz_jpg%2FERX8T29Xapd254VS1QQ6l6Ns5jJGBBbPQ5op2yEC52A0iceDfE4dKvfDRN0bzYLZSlF8NacD2padCzsne86sdFw%2F640%3Fwx_fmt%3Djpeg"/>
          <p:cNvPicPr>
            <a:picLocks noChangeAspect="1" noChangeArrowheads="1"/>
          </p:cNvPicPr>
          <p:nvPr/>
        </p:nvPicPr>
        <p:blipFill rotWithShape="1">
          <a:blip r:embed="rId2">
            <a:extLst>
              <a:ext uri="{28A0092B-C50C-407E-A947-70E740481C1C}">
                <a14:useLocalDpi xmlns:a14="http://schemas.microsoft.com/office/drawing/2010/main" val="0"/>
              </a:ext>
            </a:extLst>
          </a:blip>
          <a:srcRect b="14058"/>
          <a:stretch>
            <a:fillRect/>
          </a:stretch>
        </p:blipFill>
        <p:spPr bwMode="auto">
          <a:xfrm>
            <a:off x="899592" y="4005064"/>
            <a:ext cx="2762775" cy="1614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99" y="1908121"/>
            <a:ext cx="9135302"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资金时间价值的计算及应用</a:t>
            </a:r>
          </a:p>
        </p:txBody>
      </p:sp>
      <p:pic>
        <p:nvPicPr>
          <p:cNvPr id="2" name="Picture 2" descr="https://timgsa.baidu.com/timg?image&amp;quality=80&amp;size=b9999_10000&amp;sec=1599619741745&amp;di=9e917971f1ed10020a1d2b4a65405fce&amp;imgtype=0&amp;src=http%3A%2F%2Fdaikuang.oss-cn-hangzhou.aliyuncs.com%2Fuploads%2Fimage%2F2018%2F05%2F14%2F7f2aef35e3acb9e1b1c52dd5a3d5a9e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4005064"/>
            <a:ext cx="2267744" cy="1592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2698175"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现金流量图绘制</a:t>
            </a:r>
          </a:p>
        </p:txBody>
      </p:sp>
      <p:sp>
        <p:nvSpPr>
          <p:cNvPr id="7" name="文本框 200705"/>
          <p:cNvSpPr txBox="1">
            <a:spLocks noChangeArrowheads="1"/>
          </p:cNvSpPr>
          <p:nvPr/>
        </p:nvSpPr>
        <p:spPr bwMode="auto">
          <a:xfrm>
            <a:off x="467544" y="1268760"/>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资金等值概念：</a:t>
            </a:r>
          </a:p>
        </p:txBody>
      </p:sp>
      <p:pic>
        <p:nvPicPr>
          <p:cNvPr id="1145" name="Picture 121" descr="https://timgsa.baidu.com/timg?image&amp;quality=80&amp;size=b9999_10000&amp;sec=1599879548427&amp;di=bb564f729d2ff5e7e922f850bd60b4ca&amp;imgtype=0&amp;src=http%3A%2F%2Fku.90sjimg.com%2Felement_origin_min_pic%2F18%2F12%2F16%2F02ef1461839872a8c48c0168a0e6ca30.jpg%2521%2Ffwfh%2F804x804%2Fquality%2F90%2Funsharp%2Ftrue%2Fcompress%2F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844824"/>
            <a:ext cx="5862228" cy="3165604"/>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a:xfrm>
            <a:off x="2771800" y="3427626"/>
            <a:ext cx="432048" cy="2894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444208" y="4077072"/>
            <a:ext cx="432048" cy="2894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2 4"/>
          <p:cNvSpPr/>
          <p:nvPr/>
        </p:nvSpPr>
        <p:spPr>
          <a:xfrm>
            <a:off x="395536" y="3427626"/>
            <a:ext cx="1080120" cy="505430"/>
          </a:xfrm>
          <a:prstGeom prst="borderCallout2">
            <a:avLst>
              <a:gd name="adj1" fmla="val -9518"/>
              <a:gd name="adj2" fmla="val 68628"/>
              <a:gd name="adj3" fmla="val -75477"/>
              <a:gd name="adj4" fmla="val 113205"/>
              <a:gd name="adj5" fmla="val -13764"/>
              <a:gd name="adj6" fmla="val 2348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100w</a:t>
            </a:r>
            <a:endParaRPr lang="zh-CN" altLang="en-US" dirty="0"/>
          </a:p>
        </p:txBody>
      </p:sp>
      <p:sp>
        <p:nvSpPr>
          <p:cNvPr id="13" name="线形标注 2 12"/>
          <p:cNvSpPr/>
          <p:nvPr/>
        </p:nvSpPr>
        <p:spPr>
          <a:xfrm>
            <a:off x="7884368" y="3969060"/>
            <a:ext cx="1080120" cy="505430"/>
          </a:xfrm>
          <a:prstGeom prst="borderCallout2">
            <a:avLst>
              <a:gd name="adj1" fmla="val -9518"/>
              <a:gd name="adj2" fmla="val 68628"/>
              <a:gd name="adj3" fmla="val -94322"/>
              <a:gd name="adj4" fmla="val -4962"/>
              <a:gd name="adj5" fmla="val 12620"/>
              <a:gd name="adj6" fmla="val -95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100w</a:t>
            </a:r>
            <a:endParaRPr lang="zh-CN" altLang="en-US" dirty="0"/>
          </a:p>
        </p:txBody>
      </p:sp>
      <p:sp>
        <p:nvSpPr>
          <p:cNvPr id="14" name="文本框 200705"/>
          <p:cNvSpPr txBox="1">
            <a:spLocks noChangeArrowheads="1"/>
          </p:cNvSpPr>
          <p:nvPr/>
        </p:nvSpPr>
        <p:spPr bwMode="auto">
          <a:xfrm>
            <a:off x="755576" y="5013176"/>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资金有时间价值，所以：</a:t>
            </a:r>
            <a:r>
              <a:rPr lang="en-US" altLang="zh-CN" sz="2400" dirty="0">
                <a:latin typeface="黑体" panose="02010609060101010101" pitchFamily="49" charset="-122"/>
                <a:ea typeface="黑体" panose="02010609060101010101" pitchFamily="49" charset="-122"/>
                <a:cs typeface="楷体_GB2312"/>
              </a:rPr>
              <a:t>7</a:t>
            </a:r>
            <a:r>
              <a:rPr lang="zh-CN" altLang="en-US" sz="2400" dirty="0">
                <a:latin typeface="黑体" panose="02010609060101010101" pitchFamily="49" charset="-122"/>
                <a:ea typeface="黑体" panose="02010609060101010101" pitchFamily="49" charset="-122"/>
                <a:cs typeface="楷体_GB2312"/>
              </a:rPr>
              <a:t>号的</a:t>
            </a:r>
            <a:r>
              <a:rPr lang="en-US" altLang="zh-CN" sz="2400" dirty="0">
                <a:latin typeface="黑体" panose="02010609060101010101" pitchFamily="49" charset="-122"/>
                <a:ea typeface="黑体" panose="02010609060101010101" pitchFamily="49" charset="-122"/>
                <a:cs typeface="楷体_GB2312"/>
              </a:rPr>
              <a:t>100w </a:t>
            </a:r>
            <a:r>
              <a:rPr lang="zh-CN" altLang="en-US" sz="2400" dirty="0">
                <a:latin typeface="黑体" panose="02010609060101010101" pitchFamily="49" charset="-122"/>
                <a:ea typeface="黑体" panose="02010609060101010101" pitchFamily="49" charset="-122"/>
                <a:cs typeface="楷体_GB2312"/>
              </a:rPr>
              <a:t>不等于  </a:t>
            </a:r>
            <a:r>
              <a:rPr lang="en-US" altLang="zh-CN" sz="2400" dirty="0">
                <a:latin typeface="黑体" panose="02010609060101010101" pitchFamily="49" charset="-122"/>
                <a:ea typeface="黑体" panose="02010609060101010101" pitchFamily="49" charset="-122"/>
                <a:cs typeface="楷体_GB2312"/>
              </a:rPr>
              <a:t>27</a:t>
            </a:r>
            <a:r>
              <a:rPr lang="zh-CN" altLang="en-US" sz="2400" dirty="0">
                <a:latin typeface="黑体" panose="02010609060101010101" pitchFamily="49" charset="-122"/>
                <a:ea typeface="黑体" panose="02010609060101010101" pitchFamily="49" charset="-122"/>
                <a:cs typeface="楷体_GB2312"/>
              </a:rPr>
              <a:t>号的</a:t>
            </a:r>
            <a:r>
              <a:rPr lang="en-US" altLang="zh-CN" sz="2400" dirty="0">
                <a:latin typeface="黑体" panose="02010609060101010101" pitchFamily="49" charset="-122"/>
                <a:ea typeface="黑体" panose="02010609060101010101" pitchFamily="49" charset="-122"/>
                <a:cs typeface="楷体_GB2312"/>
              </a:rPr>
              <a:t>100w</a:t>
            </a:r>
            <a:endParaRPr lang="zh-CN" altLang="en-US" sz="2400" dirty="0">
              <a:latin typeface="黑体" panose="02010609060101010101" pitchFamily="49" charset="-122"/>
              <a:ea typeface="黑体" panose="02010609060101010101" pitchFamily="49" charset="-122"/>
              <a:cs typeface="楷体_GB2312"/>
            </a:endParaRPr>
          </a:p>
        </p:txBody>
      </p:sp>
      <p:sp>
        <p:nvSpPr>
          <p:cNvPr id="15" name="文本框 200705"/>
          <p:cNvSpPr txBox="1">
            <a:spLocks noChangeArrowheads="1"/>
          </p:cNvSpPr>
          <p:nvPr/>
        </p:nvSpPr>
        <p:spPr bwMode="auto">
          <a:xfrm>
            <a:off x="467544" y="5733256"/>
            <a:ext cx="8280920" cy="46166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r>
              <a:rPr lang="zh-CN" altLang="en-US" sz="2400" dirty="0">
                <a:solidFill>
                  <a:srgbClr val="FF0000"/>
                </a:solidFill>
                <a:latin typeface="黑体" panose="02010609060101010101" pitchFamily="49" charset="-122"/>
                <a:ea typeface="黑体" panose="02010609060101010101" pitchFamily="49" charset="-122"/>
                <a:cs typeface="楷体_GB2312"/>
              </a:rPr>
              <a:t>不同时间点，不同数额但其“价值等效”的资金成为等值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2698175"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现金流量图绘制</a:t>
            </a:r>
          </a:p>
        </p:txBody>
      </p:sp>
      <p:sp>
        <p:nvSpPr>
          <p:cNvPr id="7" name="文本框 200705"/>
          <p:cNvSpPr txBox="1">
            <a:spLocks noChangeArrowheads="1"/>
          </p:cNvSpPr>
          <p:nvPr/>
        </p:nvSpPr>
        <p:spPr bwMode="auto">
          <a:xfrm>
            <a:off x="467544" y="1268760"/>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资金流量图：</a:t>
            </a:r>
          </a:p>
        </p:txBody>
      </p:sp>
      <p:sp>
        <p:nvSpPr>
          <p:cNvPr id="2" name="矩形 1"/>
          <p:cNvSpPr/>
          <p:nvPr/>
        </p:nvSpPr>
        <p:spPr>
          <a:xfrm>
            <a:off x="539552" y="1844824"/>
            <a:ext cx="8208912" cy="2862322"/>
          </a:xfrm>
          <a:prstGeom prst="rect">
            <a:avLst/>
          </a:prstGeom>
        </p:spPr>
        <p:txBody>
          <a:bodyPr wrap="square">
            <a:spAutoFit/>
          </a:bodyPr>
          <a:lstStyle/>
          <a:p>
            <a:pPr>
              <a:lnSpc>
                <a:spcPct val="150000"/>
              </a:lnSpc>
              <a:spcBef>
                <a:spcPct val="0"/>
              </a:spcBef>
            </a:pPr>
            <a:r>
              <a:rPr lang="zh-CN" altLang="en-US" sz="2000" dirty="0">
                <a:ea typeface="楷体_GB2312"/>
                <a:cs typeface="楷体_GB2312"/>
              </a:rPr>
              <a:t>（一）现金流量的概念</a:t>
            </a:r>
          </a:p>
          <a:p>
            <a:pPr marL="285750" indent="-285750">
              <a:lnSpc>
                <a:spcPct val="150000"/>
              </a:lnSpc>
              <a:spcBef>
                <a:spcPct val="0"/>
              </a:spcBef>
              <a:buFont typeface="Wingdings" panose="05000000000000000000" pitchFamily="2" charset="2"/>
              <a:buChar char="Ø"/>
            </a:pPr>
            <a:r>
              <a:rPr lang="zh-CN" altLang="en-US" sz="2000" dirty="0">
                <a:solidFill>
                  <a:srgbClr val="9900CC"/>
                </a:solidFill>
                <a:ea typeface="楷体_GB2312"/>
                <a:cs typeface="楷体_GB2312"/>
              </a:rPr>
              <a:t>在考察对象整个期间各时点</a:t>
            </a:r>
            <a:r>
              <a:rPr lang="en-US" altLang="zh-CN" sz="2000" dirty="0">
                <a:solidFill>
                  <a:srgbClr val="9900CC"/>
                </a:solidFill>
                <a:ea typeface="楷体_GB2312"/>
                <a:cs typeface="楷体_GB2312"/>
              </a:rPr>
              <a:t>t</a:t>
            </a:r>
            <a:r>
              <a:rPr lang="zh-CN" altLang="en-US" sz="2000" dirty="0">
                <a:solidFill>
                  <a:srgbClr val="9900CC"/>
                </a:solidFill>
                <a:ea typeface="楷体_GB2312"/>
                <a:cs typeface="楷体_GB2312"/>
              </a:rPr>
              <a:t>上实际发生的资金流出或资金流入称为现金流量。</a:t>
            </a:r>
          </a:p>
          <a:p>
            <a:pPr marL="285750" indent="-285750">
              <a:lnSpc>
                <a:spcPct val="150000"/>
              </a:lnSpc>
              <a:spcBef>
                <a:spcPct val="0"/>
              </a:spcBef>
              <a:buFont typeface="Wingdings" panose="05000000000000000000" pitchFamily="2" charset="2"/>
              <a:buChar char="Ø"/>
            </a:pPr>
            <a:r>
              <a:rPr lang="zh-CN" altLang="en-US" sz="2000" dirty="0">
                <a:ea typeface="楷体_GB2312"/>
                <a:cs typeface="楷体_GB2312"/>
              </a:rPr>
              <a:t>流出系统的资金称为现金流出</a:t>
            </a:r>
            <a:r>
              <a:rPr lang="en-US" altLang="zh-CN" sz="2000" dirty="0">
                <a:ea typeface="楷体_GB2312"/>
                <a:cs typeface="楷体_GB2312"/>
              </a:rPr>
              <a:t>,</a:t>
            </a:r>
            <a:r>
              <a:rPr lang="zh-CN" altLang="en-US" sz="2000" dirty="0">
                <a:ea typeface="楷体_GB2312"/>
                <a:cs typeface="楷体_GB2312"/>
              </a:rPr>
              <a:t>用符号</a:t>
            </a:r>
            <a:r>
              <a:rPr lang="en-US" altLang="zh-CN" sz="2000" dirty="0">
                <a:ea typeface="楷体_GB2312"/>
                <a:cs typeface="楷体_GB2312"/>
              </a:rPr>
              <a:t>(CO)</a:t>
            </a:r>
            <a:r>
              <a:rPr lang="en-US" altLang="zh-CN" sz="2000" baseline="-25000" dirty="0">
                <a:ea typeface="楷体_GB2312"/>
                <a:cs typeface="楷体_GB2312"/>
              </a:rPr>
              <a:t>t</a:t>
            </a:r>
            <a:r>
              <a:rPr lang="zh-CN" altLang="en-US" sz="2000" dirty="0">
                <a:ea typeface="楷体_GB2312"/>
                <a:cs typeface="楷体_GB2312"/>
              </a:rPr>
              <a:t>表示</a:t>
            </a:r>
          </a:p>
          <a:p>
            <a:pPr marL="285750" indent="-285750">
              <a:lnSpc>
                <a:spcPct val="150000"/>
              </a:lnSpc>
              <a:spcBef>
                <a:spcPct val="0"/>
              </a:spcBef>
              <a:buFont typeface="Wingdings" panose="05000000000000000000" pitchFamily="2" charset="2"/>
              <a:buChar char="Ø"/>
            </a:pPr>
            <a:r>
              <a:rPr lang="zh-CN" altLang="en-US" sz="2000" dirty="0">
                <a:ea typeface="楷体_GB2312"/>
                <a:cs typeface="楷体_GB2312"/>
              </a:rPr>
              <a:t>流入系统的资金称为现金流入</a:t>
            </a:r>
            <a:r>
              <a:rPr lang="en-US" altLang="zh-CN" sz="2000" dirty="0">
                <a:ea typeface="楷体_GB2312"/>
                <a:cs typeface="楷体_GB2312"/>
              </a:rPr>
              <a:t>,</a:t>
            </a:r>
            <a:r>
              <a:rPr lang="zh-CN" altLang="en-US" sz="2000" dirty="0">
                <a:ea typeface="楷体_GB2312"/>
                <a:cs typeface="楷体_GB2312"/>
              </a:rPr>
              <a:t>用符号</a:t>
            </a:r>
            <a:r>
              <a:rPr lang="en-US" altLang="zh-CN" sz="2000" dirty="0">
                <a:ea typeface="楷体_GB2312"/>
                <a:cs typeface="楷体_GB2312"/>
              </a:rPr>
              <a:t>(CI)</a:t>
            </a:r>
            <a:r>
              <a:rPr lang="en-US" altLang="zh-CN" sz="2000" baseline="-25000" dirty="0">
                <a:ea typeface="楷体_GB2312"/>
                <a:cs typeface="楷体_GB2312"/>
              </a:rPr>
              <a:t>t</a:t>
            </a:r>
            <a:r>
              <a:rPr lang="zh-CN" altLang="en-US" sz="2000" dirty="0">
                <a:ea typeface="楷体_GB2312"/>
                <a:cs typeface="楷体_GB2312"/>
              </a:rPr>
              <a:t>表示</a:t>
            </a:r>
          </a:p>
          <a:p>
            <a:pPr marL="285750" indent="-285750">
              <a:lnSpc>
                <a:spcPct val="150000"/>
              </a:lnSpc>
              <a:spcBef>
                <a:spcPct val="0"/>
              </a:spcBef>
              <a:buFont typeface="Wingdings" panose="05000000000000000000" pitchFamily="2" charset="2"/>
              <a:buChar char="Ø"/>
            </a:pPr>
            <a:r>
              <a:rPr lang="zh-CN" altLang="en-US" sz="2000" dirty="0">
                <a:solidFill>
                  <a:srgbClr val="9900CC"/>
                </a:solidFill>
                <a:ea typeface="楷体_GB2312"/>
                <a:cs typeface="楷体_GB2312"/>
              </a:rPr>
              <a:t>现金流入与现金流出之差称为净现金流量</a:t>
            </a:r>
            <a:r>
              <a:rPr lang="en-US" altLang="zh-CN" sz="2000" dirty="0">
                <a:solidFill>
                  <a:srgbClr val="9900CC"/>
                </a:solidFill>
                <a:ea typeface="楷体_GB2312"/>
                <a:cs typeface="楷体_GB2312"/>
              </a:rPr>
              <a:t>, (CI-CO)</a:t>
            </a:r>
            <a:r>
              <a:rPr lang="en-US" altLang="zh-CN" sz="2000" baseline="-25000" dirty="0">
                <a:solidFill>
                  <a:srgbClr val="9900CC"/>
                </a:solidFill>
                <a:ea typeface="楷体_GB2312"/>
                <a:cs typeface="楷体_GB2312"/>
              </a:rPr>
              <a:t>t</a:t>
            </a:r>
            <a:r>
              <a:rPr lang="zh-CN" altLang="en-US" sz="2000" dirty="0">
                <a:ea typeface="楷体_GB2312"/>
                <a:cs typeface="楷体_GB2312"/>
              </a:rPr>
              <a:t>。 </a:t>
            </a:r>
          </a:p>
        </p:txBody>
      </p:sp>
      <p:pic>
        <p:nvPicPr>
          <p:cNvPr id="26626" name="Picture 2" descr="https://timgsa.baidu.com/timg?image&amp;quality=80&amp;size=b9999_10000&amp;sec=1599880041891&amp;di=0431bbf502ca1a97f044e060aa21f4c5&amp;imgtype=0&amp;src=http%3A%2F%2F5b0988e595225.cdn.sohucs.com%2Fimages%2F20190820%2F8bd4bc56d41c4a75803ff912ebffeb51.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777" y="4858042"/>
            <a:ext cx="2009676" cy="142202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015575" y="5013175"/>
            <a:ext cx="3720891" cy="95410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zh-CN"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小学著名题型之</a:t>
            </a:r>
            <a:endParaRPr lang="en-US" altLang="zh-CN"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en-US" altLang="zh-CN"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r>
              <a:rPr lang="zh-CN" altLang="en-US" sz="2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泳池同时进水放水</a:t>
            </a:r>
          </a:p>
        </p:txBody>
      </p:sp>
      <p:pic>
        <p:nvPicPr>
          <p:cNvPr id="26628" name="Picture 4" descr="https://timgsa.baidu.com/timg?image&amp;quality=80&amp;size=b9999_10000&amp;sec=1599880370795&amp;di=525a07047d7959f3b73d8a28f7e401a1&amp;imgtype=0&amp;src=http%3A%2F%2Fimg01.tooopen.com%2Fdowns%2Fthumb%2Fsy_201008311954536670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7344" y="4923823"/>
            <a:ext cx="1346448" cy="137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2698175"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现金流量图绘制</a:t>
            </a:r>
          </a:p>
        </p:txBody>
      </p:sp>
      <p:sp>
        <p:nvSpPr>
          <p:cNvPr id="68" name="文本框 196609"/>
          <p:cNvSpPr txBox="1">
            <a:spLocks noChangeArrowheads="1"/>
          </p:cNvSpPr>
          <p:nvPr/>
        </p:nvSpPr>
        <p:spPr bwMode="auto">
          <a:xfrm>
            <a:off x="719138" y="1208682"/>
            <a:ext cx="774065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dirty="0">
                <a:ea typeface="楷体_GB2312"/>
                <a:cs typeface="楷体_GB2312"/>
              </a:rPr>
              <a:t>（二）现金流量图的绘制</a:t>
            </a:r>
          </a:p>
          <a:p>
            <a:pPr eaLnBrk="1" hangingPunct="1">
              <a:spcBef>
                <a:spcPct val="50000"/>
              </a:spcBef>
              <a:buFont typeface="Arial" panose="020B0604020202020204" pitchFamily="34" charset="0"/>
              <a:buNone/>
            </a:pPr>
            <a:r>
              <a:rPr lang="zh-CN" altLang="en-US" sz="2800" dirty="0">
                <a:solidFill>
                  <a:srgbClr val="9900CC"/>
                </a:solidFill>
                <a:latin typeface="楷体_GB2312"/>
                <a:ea typeface="楷体_GB2312"/>
                <a:cs typeface="楷体_GB2312"/>
              </a:rPr>
              <a:t>现金流量的三要素：</a:t>
            </a:r>
          </a:p>
          <a:p>
            <a:pPr eaLnBrk="1" hangingPunct="1">
              <a:spcBef>
                <a:spcPct val="50000"/>
              </a:spcBef>
              <a:buFont typeface="Arial" panose="020B0604020202020204" pitchFamily="34" charset="0"/>
              <a:buNone/>
            </a:pPr>
            <a:r>
              <a:rPr lang="en-US" altLang="zh-CN" sz="2800" dirty="0">
                <a:solidFill>
                  <a:srgbClr val="9900CC"/>
                </a:solidFill>
                <a:latin typeface="楷体_GB2312"/>
                <a:ea typeface="楷体_GB2312"/>
                <a:cs typeface="楷体_GB2312"/>
              </a:rPr>
              <a:t>①</a:t>
            </a:r>
            <a:r>
              <a:rPr lang="zh-CN" altLang="en-US" sz="2800" dirty="0">
                <a:solidFill>
                  <a:srgbClr val="9900CC"/>
                </a:solidFill>
                <a:latin typeface="楷体_GB2312"/>
                <a:ea typeface="楷体_GB2312"/>
                <a:cs typeface="楷体_GB2312"/>
              </a:rPr>
              <a:t>现金流量的大小</a:t>
            </a:r>
            <a:r>
              <a:rPr lang="en-US" altLang="zh-CN" sz="2800" dirty="0">
                <a:solidFill>
                  <a:srgbClr val="9900CC"/>
                </a:solidFill>
                <a:latin typeface="楷体_GB2312"/>
                <a:ea typeface="楷体_GB2312"/>
                <a:cs typeface="楷体_GB2312"/>
              </a:rPr>
              <a:t>(</a:t>
            </a:r>
            <a:r>
              <a:rPr lang="zh-CN" altLang="en-US" sz="2800" dirty="0">
                <a:solidFill>
                  <a:srgbClr val="9900CC"/>
                </a:solidFill>
                <a:latin typeface="楷体_GB2312"/>
                <a:ea typeface="楷体_GB2312"/>
                <a:cs typeface="楷体_GB2312"/>
              </a:rPr>
              <a:t>现金流量数额</a:t>
            </a:r>
            <a:r>
              <a:rPr lang="en-US" altLang="zh-CN" sz="2800" dirty="0">
                <a:solidFill>
                  <a:srgbClr val="9900CC"/>
                </a:solidFill>
                <a:latin typeface="楷体_GB2312"/>
                <a:ea typeface="楷体_GB2312"/>
                <a:cs typeface="楷体_GB2312"/>
              </a:rPr>
              <a:t>)</a:t>
            </a:r>
          </a:p>
          <a:p>
            <a:pPr eaLnBrk="1" hangingPunct="1">
              <a:spcBef>
                <a:spcPct val="50000"/>
              </a:spcBef>
              <a:buFont typeface="Arial" panose="020B0604020202020204" pitchFamily="34" charset="0"/>
              <a:buNone/>
            </a:pPr>
            <a:r>
              <a:rPr lang="en-US" altLang="zh-CN" sz="2800" dirty="0">
                <a:solidFill>
                  <a:srgbClr val="9900CC"/>
                </a:solidFill>
                <a:latin typeface="楷体_GB2312"/>
                <a:ea typeface="楷体_GB2312"/>
                <a:cs typeface="楷体_GB2312"/>
              </a:rPr>
              <a:t>②</a:t>
            </a:r>
            <a:r>
              <a:rPr lang="zh-CN" altLang="en-US" sz="2800" dirty="0">
                <a:solidFill>
                  <a:srgbClr val="9900CC"/>
                </a:solidFill>
                <a:latin typeface="楷体_GB2312"/>
                <a:ea typeface="楷体_GB2312"/>
                <a:cs typeface="楷体_GB2312"/>
              </a:rPr>
              <a:t>方向</a:t>
            </a:r>
            <a:r>
              <a:rPr lang="en-US" altLang="zh-CN" sz="2800" dirty="0">
                <a:solidFill>
                  <a:srgbClr val="9900CC"/>
                </a:solidFill>
                <a:latin typeface="楷体_GB2312"/>
                <a:ea typeface="楷体_GB2312"/>
                <a:cs typeface="楷体_GB2312"/>
              </a:rPr>
              <a:t>(</a:t>
            </a:r>
            <a:r>
              <a:rPr lang="zh-CN" altLang="en-US" sz="2800" dirty="0">
                <a:solidFill>
                  <a:srgbClr val="9900CC"/>
                </a:solidFill>
                <a:latin typeface="楷体_GB2312"/>
                <a:ea typeface="楷体_GB2312"/>
                <a:cs typeface="楷体_GB2312"/>
              </a:rPr>
              <a:t>现金流入或现金流出</a:t>
            </a:r>
            <a:r>
              <a:rPr lang="en-US" altLang="zh-CN" sz="2800" dirty="0">
                <a:solidFill>
                  <a:srgbClr val="9900CC"/>
                </a:solidFill>
                <a:latin typeface="楷体_GB2312"/>
                <a:ea typeface="楷体_GB2312"/>
                <a:cs typeface="楷体_GB2312"/>
              </a:rPr>
              <a:t>)</a:t>
            </a:r>
          </a:p>
          <a:p>
            <a:pPr eaLnBrk="1" hangingPunct="1">
              <a:spcBef>
                <a:spcPct val="50000"/>
              </a:spcBef>
              <a:buFont typeface="Arial" panose="020B0604020202020204" pitchFamily="34" charset="0"/>
              <a:buNone/>
            </a:pPr>
            <a:r>
              <a:rPr lang="en-US" altLang="zh-CN" sz="2800" dirty="0">
                <a:solidFill>
                  <a:srgbClr val="9900CC"/>
                </a:solidFill>
                <a:latin typeface="楷体_GB2312"/>
                <a:ea typeface="楷体_GB2312"/>
                <a:cs typeface="楷体_GB2312"/>
              </a:rPr>
              <a:t>③</a:t>
            </a:r>
            <a:r>
              <a:rPr lang="zh-CN" altLang="en-US" sz="2800" dirty="0">
                <a:solidFill>
                  <a:srgbClr val="9900CC"/>
                </a:solidFill>
                <a:latin typeface="楷体_GB2312"/>
                <a:ea typeface="楷体_GB2312"/>
                <a:cs typeface="楷体_GB2312"/>
              </a:rPr>
              <a:t>作用点</a:t>
            </a:r>
            <a:r>
              <a:rPr lang="en-US" altLang="zh-CN" sz="2800" dirty="0">
                <a:solidFill>
                  <a:srgbClr val="9900CC"/>
                </a:solidFill>
                <a:latin typeface="楷体_GB2312"/>
                <a:ea typeface="楷体_GB2312"/>
                <a:cs typeface="楷体_GB2312"/>
              </a:rPr>
              <a:t>(</a:t>
            </a:r>
            <a:r>
              <a:rPr lang="zh-CN" altLang="en-US" sz="2800" dirty="0">
                <a:solidFill>
                  <a:srgbClr val="9900CC"/>
                </a:solidFill>
                <a:latin typeface="楷体_GB2312"/>
                <a:ea typeface="楷体_GB2312"/>
                <a:cs typeface="楷体_GB2312"/>
              </a:rPr>
              <a:t>现金流量发生的时间点</a:t>
            </a:r>
            <a:r>
              <a:rPr lang="en-US" altLang="zh-CN" sz="2800" dirty="0">
                <a:solidFill>
                  <a:srgbClr val="9900CC"/>
                </a:solidFill>
                <a:latin typeface="楷体_GB2312"/>
                <a:ea typeface="楷体_GB2312"/>
                <a:cs typeface="楷体_GB2312"/>
              </a:rPr>
              <a:t>)</a:t>
            </a:r>
          </a:p>
        </p:txBody>
      </p:sp>
      <p:pic>
        <p:nvPicPr>
          <p:cNvPr id="69" name="图片 1966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0" y="4581128"/>
            <a:ext cx="4967288"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文本框 200705"/>
          <p:cNvSpPr txBox="1">
            <a:spLocks noChangeArrowheads="1"/>
          </p:cNvSpPr>
          <p:nvPr/>
        </p:nvSpPr>
        <p:spPr bwMode="auto">
          <a:xfrm>
            <a:off x="6228184" y="4676943"/>
            <a:ext cx="2808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全面、形象、直观地表达技术方案的资金运动状态。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420888"/>
            <a:ext cx="9144000" cy="646331"/>
          </a:xfrm>
          <a:prstGeom prst="rect">
            <a:avLst/>
          </a:prstGeom>
          <a:noFill/>
        </p:spPr>
        <p:txBody>
          <a:bodyPr wrap="square" rtlCol="0">
            <a:spAutoFit/>
          </a:bodyPr>
          <a:lstStyle/>
          <a:p>
            <a:pPr algn="ctr">
              <a:spcBef>
                <a:spcPts val="2400"/>
              </a:spcBef>
            </a:pPr>
            <a:r>
              <a:rPr lang="zh-CN" altLang="en-US" sz="3600" dirty="0">
                <a:solidFill>
                  <a:srgbClr val="FF0000"/>
                </a:solidFill>
                <a:latin typeface="微软雅黑" panose="020B0503020204020204" pitchFamily="34" charset="-122"/>
                <a:ea typeface="微软雅黑" panose="020B0503020204020204" pitchFamily="34" charset="-122"/>
              </a:rPr>
              <a:t> </a:t>
            </a:r>
            <a:r>
              <a:rPr lang="en-US" altLang="zh-CN" sz="3600" dirty="0">
                <a:solidFill>
                  <a:srgbClr val="FF0000"/>
                </a:solidFill>
                <a:latin typeface="微软雅黑" panose="020B0503020204020204" pitchFamily="34" charset="-122"/>
                <a:ea typeface="微软雅黑" panose="020B0503020204020204" pitchFamily="34" charset="-122"/>
              </a:rPr>
              <a:t>Part 1 </a:t>
            </a:r>
            <a:r>
              <a:rPr lang="zh-CN" altLang="en-US" sz="3600" dirty="0">
                <a:solidFill>
                  <a:srgbClr val="FF0000"/>
                </a:solidFill>
                <a:latin typeface="微软雅黑" panose="020B0503020204020204" pitchFamily="34" charset="-122"/>
                <a:ea typeface="微软雅黑" panose="020B0503020204020204" pitchFamily="34" charset="-122"/>
              </a:rPr>
              <a:t>课程简介</a:t>
            </a:r>
          </a:p>
        </p:txBody>
      </p:sp>
      <p:pic>
        <p:nvPicPr>
          <p:cNvPr id="4" name="Picture 2" descr="https://timgsa.baidu.com/timg?image&amp;quality=80&amp;size=b9999_10000&amp;sec=1567872910476&amp;di=3d23af48899e8fae3bfb626f67181f5d&amp;imgtype=0&amp;src=http%3A%2F%2Fmmbiz.qpic.cn%2Fmmbiz_jpg%2FERX8T29Xapd254VS1QQ6l6Ns5jJGBBbPQ5op2yEC52A0iceDfE4dKvfDRN0bzYLZSlF8NacD2padCzsne86sdFw%2F640%3Fwx_fmt%3Djpeg"/>
          <p:cNvPicPr>
            <a:picLocks noChangeAspect="1" noChangeArrowheads="1"/>
          </p:cNvPicPr>
          <p:nvPr/>
        </p:nvPicPr>
        <p:blipFill rotWithShape="1">
          <a:blip r:embed="rId2">
            <a:extLst>
              <a:ext uri="{28A0092B-C50C-407E-A947-70E740481C1C}">
                <a14:useLocalDpi xmlns:a14="http://schemas.microsoft.com/office/drawing/2010/main" val="0"/>
              </a:ext>
            </a:extLst>
          </a:blip>
          <a:srcRect b="14058"/>
          <a:stretch>
            <a:fillRect/>
          </a:stretch>
        </p:blipFill>
        <p:spPr bwMode="auto">
          <a:xfrm>
            <a:off x="899592" y="4005064"/>
            <a:ext cx="2762775" cy="1614305"/>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4005064"/>
            <a:ext cx="3702745" cy="1874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6" name="文本框 200705"/>
          <p:cNvSpPr txBox="1">
            <a:spLocks noChangeArrowheads="1"/>
          </p:cNvSpPr>
          <p:nvPr/>
        </p:nvSpPr>
        <p:spPr bwMode="auto">
          <a:xfrm>
            <a:off x="467544" y="1383159"/>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现金流量：</a:t>
            </a:r>
          </a:p>
        </p:txBody>
      </p:sp>
      <p:sp>
        <p:nvSpPr>
          <p:cNvPr id="2" name="椭圆 1"/>
          <p:cNvSpPr/>
          <p:nvPr/>
        </p:nvSpPr>
        <p:spPr>
          <a:xfrm>
            <a:off x="611560" y="3212976"/>
            <a:ext cx="208823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现金流量</a:t>
            </a:r>
          </a:p>
        </p:txBody>
      </p:sp>
      <p:sp>
        <p:nvSpPr>
          <p:cNvPr id="3" name="左大括号 2"/>
          <p:cNvSpPr/>
          <p:nvPr/>
        </p:nvSpPr>
        <p:spPr>
          <a:xfrm>
            <a:off x="2843808" y="2276872"/>
            <a:ext cx="648072" cy="2880320"/>
          </a:xfrm>
          <a:prstGeom prst="leftBrace">
            <a:avLst>
              <a:gd name="adj1" fmla="val 8182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9" name="椭圆 8"/>
          <p:cNvSpPr/>
          <p:nvPr/>
        </p:nvSpPr>
        <p:spPr>
          <a:xfrm>
            <a:off x="3707904" y="1772816"/>
            <a:ext cx="208823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一次支付</a:t>
            </a:r>
          </a:p>
        </p:txBody>
      </p:sp>
      <p:sp>
        <p:nvSpPr>
          <p:cNvPr id="10" name="椭圆 9"/>
          <p:cNvSpPr/>
          <p:nvPr/>
        </p:nvSpPr>
        <p:spPr>
          <a:xfrm>
            <a:off x="3707904" y="4581128"/>
            <a:ext cx="208823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多次支付</a:t>
            </a:r>
          </a:p>
        </p:txBody>
      </p:sp>
      <p:cxnSp>
        <p:nvCxnSpPr>
          <p:cNvPr id="7" name="直接连接符 6"/>
          <p:cNvCxnSpPr/>
          <p:nvPr/>
        </p:nvCxnSpPr>
        <p:spPr>
          <a:xfrm>
            <a:off x="5868144" y="5085184"/>
            <a:ext cx="936104"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6876256" y="4569668"/>
            <a:ext cx="208823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等额支付</a:t>
            </a:r>
          </a:p>
        </p:txBody>
      </p:sp>
      <p:sp>
        <p:nvSpPr>
          <p:cNvPr id="8" name="右箭头 7"/>
          <p:cNvSpPr/>
          <p:nvPr/>
        </p:nvSpPr>
        <p:spPr>
          <a:xfrm rot="10800000">
            <a:off x="6480212" y="2096852"/>
            <a:ext cx="792088" cy="36004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6" name="文本框 200705"/>
          <p:cNvSpPr txBox="1">
            <a:spLocks noChangeArrowheads="1"/>
          </p:cNvSpPr>
          <p:nvPr/>
        </p:nvSpPr>
        <p:spPr bwMode="auto">
          <a:xfrm>
            <a:off x="467544" y="1383159"/>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一次支付现金流量：</a:t>
            </a:r>
          </a:p>
        </p:txBody>
      </p:sp>
      <p:sp>
        <p:nvSpPr>
          <p:cNvPr id="11" name="文本框 206863"/>
          <p:cNvSpPr txBox="1">
            <a:spLocks noChangeArrowheads="1"/>
          </p:cNvSpPr>
          <p:nvPr/>
        </p:nvSpPr>
        <p:spPr bwMode="auto">
          <a:xfrm>
            <a:off x="467544" y="2315234"/>
            <a:ext cx="7883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spcBef>
                <a:spcPct val="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一次支付又称</a:t>
            </a:r>
            <a:r>
              <a:rPr lang="zh-CN" altLang="en-US" sz="2400" dirty="0">
                <a:solidFill>
                  <a:srgbClr val="FF0000"/>
                </a:solidFill>
                <a:latin typeface="黑体" panose="02010609060101010101" pitchFamily="49" charset="-122"/>
                <a:ea typeface="黑体" panose="02010609060101010101" pitchFamily="49" charset="-122"/>
                <a:cs typeface="楷体_GB2312"/>
              </a:rPr>
              <a:t>整存整付</a:t>
            </a:r>
            <a:r>
              <a:rPr lang="zh-CN" altLang="en-US" sz="2400" dirty="0">
                <a:latin typeface="黑体" panose="02010609060101010101" pitchFamily="49" charset="-122"/>
                <a:ea typeface="黑体" panose="02010609060101010101" pitchFamily="49" charset="-122"/>
                <a:cs typeface="楷体_GB2312"/>
              </a:rPr>
              <a:t>，是指所分析系统的现金流量，无论是流入或是流出，分别在各时点上</a:t>
            </a:r>
            <a:r>
              <a:rPr lang="zh-CN" altLang="en-US" sz="2400" dirty="0">
                <a:solidFill>
                  <a:srgbClr val="FF0000"/>
                </a:solidFill>
                <a:latin typeface="黑体" panose="02010609060101010101" pitchFamily="49" charset="-122"/>
                <a:ea typeface="黑体" panose="02010609060101010101" pitchFamily="49" charset="-122"/>
                <a:cs typeface="楷体_GB2312"/>
              </a:rPr>
              <a:t>只发生一次</a:t>
            </a:r>
            <a:r>
              <a:rPr lang="zh-CN" altLang="en-US" sz="2400" dirty="0">
                <a:latin typeface="黑体" panose="02010609060101010101" pitchFamily="49" charset="-122"/>
                <a:ea typeface="黑体" panose="02010609060101010101" pitchFamily="49" charset="-122"/>
                <a:cs typeface="楷体_GB2312"/>
              </a:rPr>
              <a:t>。</a:t>
            </a:r>
          </a:p>
        </p:txBody>
      </p:sp>
      <p:pic>
        <p:nvPicPr>
          <p:cNvPr id="26626" name="Picture 2" descr="https://ss0.bdstatic.com/70cFvHSh_Q1YnxGkpoWK1HF6hhy/it/u=1717576676,402634366&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365104"/>
            <a:ext cx="2359993" cy="17706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01310" y="4378424"/>
            <a:ext cx="2492990"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定期存款：整存整取</a:t>
            </a:r>
          </a:p>
        </p:txBody>
      </p:sp>
      <p:sp>
        <p:nvSpPr>
          <p:cNvPr id="12" name="矩形 11"/>
          <p:cNvSpPr/>
          <p:nvPr/>
        </p:nvSpPr>
        <p:spPr>
          <a:xfrm>
            <a:off x="3491880" y="4927283"/>
            <a:ext cx="5184576" cy="646331"/>
          </a:xfrm>
          <a:prstGeom prst="rect">
            <a:avLst/>
          </a:prstGeom>
        </p:spPr>
        <p:txBody>
          <a:bodyPr wrap="square">
            <a:spAutoFit/>
          </a:bodyPr>
          <a:lstStyle/>
          <a:p>
            <a:r>
              <a:rPr lang="zh-CN" altLang="en-US" dirty="0"/>
              <a:t>是一种由客户选择</a:t>
            </a:r>
            <a:r>
              <a:rPr lang="zh-CN" altLang="en-US" dirty="0">
                <a:hlinkClick r:id="rId3"/>
              </a:rPr>
              <a:t>存款</a:t>
            </a:r>
            <a:r>
              <a:rPr lang="zh-CN" altLang="en-US" dirty="0"/>
              <a:t>期限，整笔存入，到期提取本息的一种</a:t>
            </a:r>
            <a:r>
              <a:rPr lang="zh-CN" altLang="en-US" dirty="0">
                <a:hlinkClick r:id="rId4"/>
              </a:rPr>
              <a:t>定期储蓄</a:t>
            </a:r>
            <a:r>
              <a:rPr lang="zh-CN"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6" name="文本框 200705"/>
          <p:cNvSpPr txBox="1">
            <a:spLocks noChangeArrowheads="1"/>
          </p:cNvSpPr>
          <p:nvPr/>
        </p:nvSpPr>
        <p:spPr bwMode="auto">
          <a:xfrm>
            <a:off x="395536" y="1383159"/>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一次支付的终值与现值计算：</a:t>
            </a:r>
          </a:p>
        </p:txBody>
      </p:sp>
      <p:pic>
        <p:nvPicPr>
          <p:cNvPr id="9" name="Picture 2" descr="https://gss2.bdstatic.com/-fo3dSag_xI4khGkpoWK1HF6hhy/baike/c0%3Dbaike80%2C5%2C5%2C80%2C26/sign=03e6b3214f540923be646b2cf331ba6c/b21bb051f8198618b82da2864ced2e738bd4e64e.jpg"/>
          <p:cNvPicPr>
            <a:picLocks noChangeAspect="1" noChangeArrowheads="1"/>
          </p:cNvPicPr>
          <p:nvPr/>
        </p:nvPicPr>
        <p:blipFill rotWithShape="1">
          <a:blip r:embed="rId2">
            <a:extLst>
              <a:ext uri="{28A0092B-C50C-407E-A947-70E740481C1C}">
                <a14:useLocalDpi xmlns:a14="http://schemas.microsoft.com/office/drawing/2010/main" val="0"/>
              </a:ext>
            </a:extLst>
          </a:blip>
          <a:srcRect b="17465"/>
          <a:stretch>
            <a:fillRect/>
          </a:stretch>
        </p:blipFill>
        <p:spPr bwMode="auto">
          <a:xfrm>
            <a:off x="5220072" y="2276872"/>
            <a:ext cx="3698059" cy="19315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gss1.bdstatic.com/-vo3dSag_xI4khGkpoWK1HF6hhy/baike/c0%3Dbaike80%2C5%2C5%2C80%2C26/sign=dea8d55cdbc451dae2fb04b9d7943903/0df3d7ca7bcb0a463762c63b6d63f6246b60af74.jpg"/>
          <p:cNvPicPr>
            <a:picLocks noChangeAspect="1" noChangeArrowheads="1"/>
          </p:cNvPicPr>
          <p:nvPr/>
        </p:nvPicPr>
        <p:blipFill rotWithShape="1">
          <a:blip r:embed="rId3">
            <a:extLst>
              <a:ext uri="{28A0092B-C50C-407E-A947-70E740481C1C}">
                <a14:useLocalDpi xmlns:a14="http://schemas.microsoft.com/office/drawing/2010/main" val="0"/>
              </a:ext>
            </a:extLst>
          </a:blip>
          <a:srcRect b="19534"/>
          <a:stretch>
            <a:fillRect/>
          </a:stretch>
        </p:blipFill>
        <p:spPr bwMode="auto">
          <a:xfrm>
            <a:off x="238597" y="2190180"/>
            <a:ext cx="3883918" cy="210489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69476" y="4941168"/>
            <a:ext cx="4320480" cy="461665"/>
          </a:xfrm>
          <a:prstGeom prst="rect">
            <a:avLst/>
          </a:prstGeom>
          <a:noFill/>
        </p:spPr>
        <p:txBody>
          <a:bodyPr wrap="square" rtlCol="0">
            <a:spAutoFit/>
          </a:bodyPr>
          <a:lstStyle/>
          <a:p>
            <a:r>
              <a:rPr lang="zh-CN" altLang="en-US" sz="2400" b="1" dirty="0"/>
              <a:t>上大学前</a:t>
            </a:r>
            <a:r>
              <a:rPr lang="zh-CN" altLang="en-US" sz="2400" dirty="0"/>
              <a:t>：直接存</a:t>
            </a:r>
            <a:r>
              <a:rPr lang="en-US" altLang="zh-CN" sz="2400" dirty="0"/>
              <a:t>10000.00</a:t>
            </a:r>
            <a:r>
              <a:rPr lang="zh-CN" altLang="en-US" sz="2400" dirty="0"/>
              <a:t>元</a:t>
            </a:r>
          </a:p>
        </p:txBody>
      </p:sp>
      <p:sp>
        <p:nvSpPr>
          <p:cNvPr id="14" name="TextBox 13"/>
          <p:cNvSpPr txBox="1"/>
          <p:nvPr/>
        </p:nvSpPr>
        <p:spPr>
          <a:xfrm>
            <a:off x="266378" y="5445224"/>
            <a:ext cx="4320480" cy="461665"/>
          </a:xfrm>
          <a:prstGeom prst="rect">
            <a:avLst/>
          </a:prstGeom>
          <a:noFill/>
        </p:spPr>
        <p:txBody>
          <a:bodyPr wrap="square" rtlCol="0">
            <a:spAutoFit/>
          </a:bodyPr>
          <a:lstStyle/>
          <a:p>
            <a:r>
              <a:rPr lang="zh-CN" altLang="en-US" sz="2400" b="1" dirty="0"/>
              <a:t>大学毕业</a:t>
            </a:r>
            <a:r>
              <a:rPr lang="zh-CN" altLang="en-US" sz="2400" dirty="0"/>
              <a:t>：能拿？？</a:t>
            </a:r>
          </a:p>
        </p:txBody>
      </p:sp>
      <p:sp>
        <p:nvSpPr>
          <p:cNvPr id="15" name="TextBox 14"/>
          <p:cNvSpPr txBox="1"/>
          <p:nvPr/>
        </p:nvSpPr>
        <p:spPr>
          <a:xfrm>
            <a:off x="5004048" y="4941168"/>
            <a:ext cx="4104456" cy="461665"/>
          </a:xfrm>
          <a:prstGeom prst="rect">
            <a:avLst/>
          </a:prstGeom>
          <a:noFill/>
        </p:spPr>
        <p:txBody>
          <a:bodyPr wrap="square" rtlCol="0">
            <a:spAutoFit/>
          </a:bodyPr>
          <a:lstStyle/>
          <a:p>
            <a:r>
              <a:rPr lang="zh-CN" altLang="en-US" sz="2400" b="1" dirty="0"/>
              <a:t>上大学前</a:t>
            </a:r>
            <a:r>
              <a:rPr lang="zh-CN" altLang="en-US" sz="2400" dirty="0"/>
              <a:t>：现值存 ？？</a:t>
            </a:r>
          </a:p>
        </p:txBody>
      </p:sp>
      <p:sp>
        <p:nvSpPr>
          <p:cNvPr id="16" name="TextBox 15"/>
          <p:cNvSpPr txBox="1"/>
          <p:nvPr/>
        </p:nvSpPr>
        <p:spPr>
          <a:xfrm>
            <a:off x="5000950" y="5445224"/>
            <a:ext cx="4104456" cy="461665"/>
          </a:xfrm>
          <a:prstGeom prst="rect">
            <a:avLst/>
          </a:prstGeom>
          <a:noFill/>
        </p:spPr>
        <p:txBody>
          <a:bodyPr wrap="square" rtlCol="0">
            <a:spAutoFit/>
          </a:bodyPr>
          <a:lstStyle/>
          <a:p>
            <a:r>
              <a:rPr lang="zh-CN" altLang="en-US" sz="2400" b="1" dirty="0"/>
              <a:t>大学毕业</a:t>
            </a:r>
            <a:r>
              <a:rPr lang="zh-CN" altLang="en-US" sz="2400" dirty="0"/>
              <a:t>：预计拿</a:t>
            </a:r>
            <a:r>
              <a:rPr lang="en-US" altLang="zh-CN" sz="2400" dirty="0"/>
              <a:t>10000.00</a:t>
            </a:r>
            <a:r>
              <a:rPr lang="zh-CN" altLang="en-US" sz="2400" dirty="0"/>
              <a:t>元</a:t>
            </a:r>
          </a:p>
        </p:txBody>
      </p:sp>
      <p:sp>
        <p:nvSpPr>
          <p:cNvPr id="17" name="圆角矩形 16"/>
          <p:cNvSpPr/>
          <p:nvPr/>
        </p:nvSpPr>
        <p:spPr>
          <a:xfrm>
            <a:off x="179512" y="4725144"/>
            <a:ext cx="4233614" cy="13681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圆角矩形 17"/>
          <p:cNvSpPr/>
          <p:nvPr/>
        </p:nvSpPr>
        <p:spPr>
          <a:xfrm>
            <a:off x="4874890" y="4725144"/>
            <a:ext cx="4233614" cy="136815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TextBox 18"/>
          <p:cNvSpPr txBox="1"/>
          <p:nvPr/>
        </p:nvSpPr>
        <p:spPr>
          <a:xfrm>
            <a:off x="1649941" y="4023720"/>
            <a:ext cx="1292756" cy="369332"/>
          </a:xfrm>
          <a:prstGeom prst="rect">
            <a:avLst/>
          </a:prstGeom>
          <a:noFill/>
        </p:spPr>
        <p:txBody>
          <a:bodyPr wrap="square" rtlCol="0">
            <a:spAutoFit/>
          </a:bodyPr>
          <a:lstStyle/>
          <a:p>
            <a:pPr algn="ctr"/>
            <a:r>
              <a:rPr lang="zh-CN" altLang="en-US" dirty="0">
                <a:solidFill>
                  <a:srgbClr val="FF0000"/>
                </a:solidFill>
                <a:latin typeface="黑体" panose="02010609060101010101" pitchFamily="49" charset="-122"/>
                <a:ea typeface="黑体" panose="02010609060101010101" pitchFamily="49" charset="-122"/>
              </a:rPr>
              <a:t>终值计算</a:t>
            </a:r>
          </a:p>
        </p:txBody>
      </p:sp>
      <p:sp>
        <p:nvSpPr>
          <p:cNvPr id="20" name="TextBox 19"/>
          <p:cNvSpPr txBox="1"/>
          <p:nvPr/>
        </p:nvSpPr>
        <p:spPr>
          <a:xfrm>
            <a:off x="6588224" y="4110411"/>
            <a:ext cx="1292756" cy="369332"/>
          </a:xfrm>
          <a:prstGeom prst="rect">
            <a:avLst/>
          </a:prstGeom>
          <a:noFill/>
        </p:spPr>
        <p:txBody>
          <a:bodyPr wrap="square" rtlCol="0">
            <a:spAutoFit/>
          </a:bodyPr>
          <a:lstStyle/>
          <a:p>
            <a:pPr algn="ctr"/>
            <a:r>
              <a:rPr lang="zh-CN" altLang="en-US" dirty="0">
                <a:solidFill>
                  <a:srgbClr val="FF0000"/>
                </a:solidFill>
                <a:latin typeface="黑体" panose="02010609060101010101" pitchFamily="49" charset="-122"/>
                <a:ea typeface="黑体" panose="02010609060101010101" pitchFamily="49" charset="-122"/>
              </a:rPr>
              <a:t>现值计算</a:t>
            </a:r>
          </a:p>
        </p:txBody>
      </p:sp>
      <p:sp>
        <p:nvSpPr>
          <p:cNvPr id="21" name="TextBox 20"/>
          <p:cNvSpPr txBox="1"/>
          <p:nvPr/>
        </p:nvSpPr>
        <p:spPr>
          <a:xfrm>
            <a:off x="8280920" y="2276872"/>
            <a:ext cx="827584" cy="307777"/>
          </a:xfrm>
          <a:prstGeom prst="rect">
            <a:avLst/>
          </a:prstGeom>
          <a:solidFill>
            <a:schemeClr val="bg1"/>
          </a:solidFill>
        </p:spPr>
        <p:txBody>
          <a:bodyPr wrap="square" rtlCol="0">
            <a:spAutoFit/>
          </a:bodyPr>
          <a:lstStyle/>
          <a:p>
            <a:r>
              <a:rPr lang="en-US" altLang="zh-CN" sz="1400" dirty="0"/>
              <a:t>F=10000</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22" name="TextBox 21"/>
          <p:cNvSpPr txBox="1"/>
          <p:nvPr/>
        </p:nvSpPr>
        <p:spPr>
          <a:xfrm>
            <a:off x="499507" y="2780928"/>
            <a:ext cx="2056269"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F=P   (1+i)</a:t>
            </a:r>
            <a:r>
              <a:rPr lang="en-US" altLang="zh-CN" sz="2800" baseline="30000" dirty="0">
                <a:latin typeface="Times New Roman" panose="02020603050405020304" pitchFamily="18" charset="0"/>
                <a:cs typeface="Times New Roman" panose="02020603050405020304" pitchFamily="18" charset="0"/>
              </a:rPr>
              <a:t>n</a:t>
            </a:r>
            <a:endParaRPr lang="zh-CN" altLang="en-US" sz="2800" dirty="0">
              <a:latin typeface="Times New Roman" panose="02020603050405020304" pitchFamily="18" charset="0"/>
              <a:cs typeface="Times New Roman" panose="02020603050405020304" pitchFamily="18" charset="0"/>
            </a:endParaRPr>
          </a:p>
        </p:txBody>
      </p:sp>
      <p:sp>
        <p:nvSpPr>
          <p:cNvPr id="23" name="文本框 200705"/>
          <p:cNvSpPr txBox="1">
            <a:spLocks noChangeArrowheads="1"/>
          </p:cNvSpPr>
          <p:nvPr/>
        </p:nvSpPr>
        <p:spPr bwMode="auto">
          <a:xfrm>
            <a:off x="395536" y="1383159"/>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一次支付：</a:t>
            </a:r>
          </a:p>
        </p:txBody>
      </p:sp>
      <p:sp>
        <p:nvSpPr>
          <p:cNvPr id="25" name="文本框 200705"/>
          <p:cNvSpPr txBox="1">
            <a:spLocks noChangeArrowheads="1"/>
          </p:cNvSpPr>
          <p:nvPr/>
        </p:nvSpPr>
        <p:spPr bwMode="auto">
          <a:xfrm>
            <a:off x="499507" y="2060848"/>
            <a:ext cx="21282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dirty="0">
                <a:solidFill>
                  <a:srgbClr val="0000FF"/>
                </a:solidFill>
                <a:latin typeface="黑体" panose="02010609060101010101" pitchFamily="49" charset="-122"/>
                <a:ea typeface="黑体" panose="02010609060101010101" pitchFamily="49" charset="-122"/>
                <a:cs typeface="楷体_GB2312"/>
              </a:rPr>
              <a:t>终值计算：</a:t>
            </a:r>
          </a:p>
        </p:txBody>
      </p:sp>
      <p:sp>
        <p:nvSpPr>
          <p:cNvPr id="2" name="圆角矩形标注 1"/>
          <p:cNvSpPr/>
          <p:nvPr/>
        </p:nvSpPr>
        <p:spPr>
          <a:xfrm>
            <a:off x="755576" y="3501008"/>
            <a:ext cx="2592288" cy="792088"/>
          </a:xfrm>
          <a:prstGeom prst="wedgeRoundRectCallout">
            <a:avLst>
              <a:gd name="adj1" fmla="val -9810"/>
              <a:gd name="adj2" fmla="val -8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黑体" panose="02010609060101010101" pitchFamily="49" charset="-122"/>
                <a:ea typeface="黑体" panose="02010609060101010101" pitchFamily="49" charset="-122"/>
              </a:rPr>
              <a:t>一次支付终值系数，记为</a:t>
            </a:r>
            <a:r>
              <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F/P, </a:t>
            </a:r>
            <a:r>
              <a:rPr lang="en-US" altLang="zh-CN" sz="2000" b="1"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6" name="TextBox 25"/>
          <p:cNvSpPr txBox="1"/>
          <p:nvPr/>
        </p:nvSpPr>
        <p:spPr>
          <a:xfrm>
            <a:off x="655946" y="5475421"/>
            <a:ext cx="2490574" cy="461665"/>
          </a:xfrm>
          <a:prstGeom prst="rect">
            <a:avLst/>
          </a:prstGeom>
          <a:noFill/>
        </p:spPr>
        <p:txBody>
          <a:bodyPr wrap="square" rtlCol="0">
            <a:spAutoFit/>
          </a:bodyPr>
          <a:lstStyle/>
          <a:p>
            <a:pPr algn="ct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 = 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F/P</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 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 name="右箭头 2"/>
          <p:cNvSpPr/>
          <p:nvPr/>
        </p:nvSpPr>
        <p:spPr>
          <a:xfrm rot="5400000" flipV="1">
            <a:off x="1308644" y="4696889"/>
            <a:ext cx="780357" cy="4048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p:nvSpPr>
        <p:spPr>
          <a:xfrm>
            <a:off x="3923928" y="5505489"/>
            <a:ext cx="1815176" cy="707886"/>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 easy</a:t>
            </a:r>
            <a:endPar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TextBox 10"/>
          <p:cNvSpPr txBox="1"/>
          <p:nvPr/>
        </p:nvSpPr>
        <p:spPr>
          <a:xfrm>
            <a:off x="5828099" y="2780928"/>
            <a:ext cx="2056269"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P=F   (1+i)</a:t>
            </a:r>
            <a:r>
              <a:rPr lang="en-US" altLang="zh-CN" sz="2800" baseline="30000" dirty="0">
                <a:latin typeface="Times New Roman" panose="02020603050405020304" pitchFamily="18" charset="0"/>
                <a:cs typeface="Times New Roman" panose="02020603050405020304" pitchFamily="18" charset="0"/>
              </a:rPr>
              <a:t>-n</a:t>
            </a:r>
            <a:endParaRPr lang="zh-CN" altLang="en-US" sz="2800" dirty="0">
              <a:latin typeface="Times New Roman" panose="02020603050405020304" pitchFamily="18" charset="0"/>
              <a:cs typeface="Times New Roman" panose="02020603050405020304" pitchFamily="18" charset="0"/>
            </a:endParaRPr>
          </a:p>
        </p:txBody>
      </p:sp>
      <p:sp>
        <p:nvSpPr>
          <p:cNvPr id="12" name="文本框 200705"/>
          <p:cNvSpPr txBox="1">
            <a:spLocks noChangeArrowheads="1"/>
          </p:cNvSpPr>
          <p:nvPr/>
        </p:nvSpPr>
        <p:spPr bwMode="auto">
          <a:xfrm>
            <a:off x="5828099" y="2060848"/>
            <a:ext cx="21282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anose="05000000000000000000" pitchFamily="2" charset="2"/>
              <a:buChar char="Ø"/>
            </a:pPr>
            <a:r>
              <a:rPr lang="zh-CN" altLang="en-US" sz="2000" dirty="0">
                <a:solidFill>
                  <a:srgbClr val="0000FF"/>
                </a:solidFill>
                <a:latin typeface="黑体" panose="02010609060101010101" pitchFamily="49" charset="-122"/>
                <a:ea typeface="黑体" panose="02010609060101010101" pitchFamily="49" charset="-122"/>
                <a:cs typeface="楷体_GB2312"/>
              </a:rPr>
              <a:t>现值计算：</a:t>
            </a:r>
          </a:p>
        </p:txBody>
      </p:sp>
      <p:sp>
        <p:nvSpPr>
          <p:cNvPr id="13" name="圆角矩形标注 12"/>
          <p:cNvSpPr/>
          <p:nvPr/>
        </p:nvSpPr>
        <p:spPr>
          <a:xfrm>
            <a:off x="6084168" y="3501008"/>
            <a:ext cx="2592288" cy="792088"/>
          </a:xfrm>
          <a:prstGeom prst="wedgeRoundRectCallout">
            <a:avLst>
              <a:gd name="adj1" fmla="val -9810"/>
              <a:gd name="adj2" fmla="val -842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黑体" panose="02010609060101010101" pitchFamily="49" charset="-122"/>
                <a:ea typeface="黑体" panose="02010609060101010101" pitchFamily="49" charset="-122"/>
              </a:rPr>
              <a:t>一次支付现值系数，记为</a:t>
            </a:r>
            <a:r>
              <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P/F, </a:t>
            </a:r>
            <a:r>
              <a:rPr lang="en-US" altLang="zh-CN" sz="2000" b="1" i="1" dirty="0" err="1">
                <a:solidFill>
                  <a:schemeClr val="bg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4" name="TextBox 13"/>
          <p:cNvSpPr txBox="1"/>
          <p:nvPr/>
        </p:nvSpPr>
        <p:spPr>
          <a:xfrm>
            <a:off x="5984538" y="5475421"/>
            <a:ext cx="2490574" cy="461665"/>
          </a:xfrm>
          <a:prstGeom prst="rect">
            <a:avLst/>
          </a:prstGeom>
          <a:noFill/>
        </p:spPr>
        <p:txBody>
          <a:bodyPr wrap="square" rtlCol="0">
            <a:spAutoFit/>
          </a:bodyPr>
          <a:lstStyle/>
          <a:p>
            <a:pPr algn="ct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 = 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F/P</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 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右箭头 14"/>
          <p:cNvSpPr/>
          <p:nvPr/>
        </p:nvSpPr>
        <p:spPr>
          <a:xfrm rot="5400000" flipV="1">
            <a:off x="6637236" y="4696889"/>
            <a:ext cx="780357" cy="40482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矩形 5"/>
          <p:cNvSpPr/>
          <p:nvPr/>
        </p:nvSpPr>
        <p:spPr>
          <a:xfrm>
            <a:off x="4594075" y="4365104"/>
            <a:ext cx="2262158" cy="369332"/>
          </a:xfrm>
          <a:prstGeom prst="rect">
            <a:avLst/>
          </a:prstGeom>
        </p:spPr>
        <p:txBody>
          <a:bodyPr wrap="none">
            <a:spAutoFit/>
          </a:bodyPr>
          <a:lstStyle/>
          <a:p>
            <a:r>
              <a:rPr lang="zh-CN" altLang="en-US" dirty="0">
                <a:solidFill>
                  <a:srgbClr val="9900CC"/>
                </a:solidFill>
                <a:ea typeface="楷体_GB2312"/>
                <a:cs typeface="楷体_GB2312"/>
              </a:rPr>
              <a:t>折现系数或贴现系数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P spid="13" grpId="0" animBg="1"/>
      <p:bldP spid="14" grpId="0"/>
      <p:bldP spid="15"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27" name="文本框 208897"/>
          <p:cNvSpPr txBox="1">
            <a:spLocks noChangeArrowheads="1"/>
          </p:cNvSpPr>
          <p:nvPr/>
        </p:nvSpPr>
        <p:spPr bwMode="auto">
          <a:xfrm>
            <a:off x="467544" y="1772816"/>
            <a:ext cx="8243888" cy="37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2800" dirty="0">
                <a:latin typeface="楷体_GB2312"/>
                <a:ea typeface="楷体_GB2312"/>
                <a:cs typeface="楷体_GB2312"/>
              </a:rPr>
              <a:t>例题：某人借款</a:t>
            </a:r>
            <a:r>
              <a:rPr lang="en-US" altLang="zh-CN" sz="2800" dirty="0">
                <a:latin typeface="楷体_GB2312"/>
                <a:ea typeface="楷体_GB2312"/>
                <a:cs typeface="楷体_GB2312"/>
              </a:rPr>
              <a:t>10000</a:t>
            </a:r>
            <a:r>
              <a:rPr lang="zh-CN" altLang="en-US" sz="2800" dirty="0">
                <a:latin typeface="楷体_GB2312"/>
                <a:ea typeface="楷体_GB2312"/>
                <a:cs typeface="楷体_GB2312"/>
              </a:rPr>
              <a:t>元，年利率为</a:t>
            </a:r>
            <a:r>
              <a:rPr lang="en-US" altLang="zh-CN" sz="2800" dirty="0">
                <a:latin typeface="楷体_GB2312"/>
                <a:ea typeface="楷体_GB2312"/>
                <a:cs typeface="楷体_GB2312"/>
              </a:rPr>
              <a:t>10%</a:t>
            </a:r>
            <a:r>
              <a:rPr lang="zh-CN" altLang="en-US" sz="2800" dirty="0">
                <a:latin typeface="楷体_GB2312"/>
                <a:ea typeface="楷体_GB2312"/>
                <a:cs typeface="楷体_GB2312"/>
              </a:rPr>
              <a:t>。现在想知道，在第</a:t>
            </a:r>
            <a:r>
              <a:rPr lang="en-US" altLang="zh-CN" sz="2800" dirty="0">
                <a:latin typeface="楷体_GB2312"/>
                <a:ea typeface="楷体_GB2312"/>
                <a:cs typeface="楷体_GB2312"/>
              </a:rPr>
              <a:t>5</a:t>
            </a:r>
            <a:r>
              <a:rPr lang="zh-CN" altLang="en-US" sz="2800" dirty="0">
                <a:latin typeface="楷体_GB2312"/>
                <a:ea typeface="楷体_GB2312"/>
                <a:cs typeface="楷体_GB2312"/>
              </a:rPr>
              <a:t>年末他还款时，连本带利应还多少？</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已知：</a:t>
            </a:r>
            <a:r>
              <a:rPr lang="en-US" altLang="zh-CN" sz="2800" dirty="0">
                <a:latin typeface="楷体_GB2312"/>
                <a:ea typeface="楷体_GB2312"/>
                <a:cs typeface="楷体_GB2312"/>
              </a:rPr>
              <a:t>P=10000</a:t>
            </a:r>
            <a:r>
              <a:rPr lang="zh-CN" altLang="en-US" sz="2800" dirty="0">
                <a:latin typeface="楷体_GB2312"/>
                <a:ea typeface="楷体_GB2312"/>
                <a:cs typeface="楷体_GB2312"/>
              </a:rPr>
              <a:t>元，</a:t>
            </a:r>
            <a:r>
              <a:rPr lang="en-US" altLang="zh-CN" sz="2800" dirty="0" err="1">
                <a:latin typeface="楷体_GB2312"/>
                <a:ea typeface="楷体_GB2312"/>
                <a:cs typeface="楷体_GB2312"/>
              </a:rPr>
              <a:t>i</a:t>
            </a:r>
            <a:r>
              <a:rPr lang="en-US" altLang="zh-CN" sz="2800" dirty="0">
                <a:latin typeface="楷体_GB2312"/>
                <a:ea typeface="楷体_GB2312"/>
                <a:cs typeface="楷体_GB2312"/>
              </a:rPr>
              <a:t>=10%</a:t>
            </a:r>
            <a:r>
              <a:rPr lang="zh-CN" altLang="en-US" sz="2800" dirty="0">
                <a:latin typeface="楷体_GB2312"/>
                <a:ea typeface="楷体_GB2312"/>
                <a:cs typeface="楷体_GB2312"/>
              </a:rPr>
              <a:t>，</a:t>
            </a:r>
            <a:r>
              <a:rPr lang="en-US" altLang="zh-CN" sz="2800" dirty="0">
                <a:latin typeface="楷体_GB2312"/>
                <a:ea typeface="楷体_GB2312"/>
                <a:cs typeface="楷体_GB2312"/>
              </a:rPr>
              <a:t>n=5</a:t>
            </a:r>
            <a:r>
              <a:rPr lang="zh-CN" altLang="en-US" sz="2800" dirty="0">
                <a:latin typeface="楷体_GB2312"/>
                <a:ea typeface="楷体_GB2312"/>
                <a:cs typeface="楷体_GB2312"/>
              </a:rPr>
              <a:t>年</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求：</a:t>
            </a:r>
            <a:r>
              <a:rPr lang="en-US" altLang="zh-CN" sz="2800" dirty="0">
                <a:latin typeface="楷体_GB2312"/>
                <a:ea typeface="楷体_GB2312"/>
                <a:cs typeface="楷体_GB2312"/>
              </a:rPr>
              <a:t>F=</a:t>
            </a:r>
            <a:r>
              <a:rPr lang="zh-CN" altLang="en-US" sz="2800" dirty="0">
                <a:latin typeface="楷体_GB2312"/>
                <a:ea typeface="楷体_GB2312"/>
                <a:cs typeface="楷体_GB2312"/>
              </a:rPr>
              <a:t>？</a:t>
            </a:r>
          </a:p>
          <a:p>
            <a:pPr eaLnBrk="1" hangingPunct="1">
              <a:spcBef>
                <a:spcPct val="50000"/>
              </a:spcBef>
              <a:buFont typeface="Arial" panose="020B0604020202020204" pitchFamily="34" charset="0"/>
              <a:buNone/>
            </a:pPr>
            <a:r>
              <a:rPr lang="zh-CN" altLang="en-US" sz="2800" dirty="0">
                <a:latin typeface="楷体_GB2312"/>
                <a:ea typeface="楷体_GB2312"/>
                <a:cs typeface="楷体_GB2312"/>
              </a:rPr>
              <a:t>      解：</a:t>
            </a:r>
            <a:r>
              <a:rPr lang="en-US" altLang="zh-CN" sz="2800" dirty="0">
                <a:latin typeface="楷体_GB2312"/>
                <a:ea typeface="楷体_GB2312"/>
                <a:cs typeface="楷体_GB2312"/>
              </a:rPr>
              <a:t>F = 10000(1+10%)</a:t>
            </a:r>
            <a:r>
              <a:rPr lang="en-US" altLang="zh-CN" sz="2800" baseline="30000" dirty="0">
                <a:latin typeface="楷体_GB2312"/>
                <a:ea typeface="楷体_GB2312"/>
                <a:cs typeface="楷体_GB2312"/>
              </a:rPr>
              <a:t>5 </a:t>
            </a:r>
            <a:r>
              <a:rPr lang="en-US" altLang="zh-CN" sz="2800" dirty="0">
                <a:latin typeface="楷体_GB2312"/>
                <a:ea typeface="楷体_GB2312"/>
                <a:cs typeface="楷体_GB2312"/>
              </a:rPr>
              <a:t>= 16105.1</a:t>
            </a:r>
            <a:r>
              <a:rPr lang="zh-CN" altLang="en-US" sz="2800" dirty="0">
                <a:latin typeface="楷体_GB2312"/>
                <a:ea typeface="楷体_GB2312"/>
                <a:cs typeface="楷体_GB2312"/>
              </a:rPr>
              <a:t>元</a:t>
            </a:r>
          </a:p>
          <a:p>
            <a:pPr eaLnBrk="1" hangingPunct="1">
              <a:spcBef>
                <a:spcPct val="50000"/>
              </a:spcBef>
              <a:buFont typeface="Arial" panose="020B0604020202020204" pitchFamily="34" charset="0"/>
              <a:buNone/>
            </a:pPr>
            <a:endParaRPr lang="zh-CN" altLang="en-US" sz="2800" dirty="0">
              <a:latin typeface="楷体_GB2312"/>
              <a:ea typeface="楷体_GB2312"/>
              <a:cs typeface="楷体_GB231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5" name="文本框 210945"/>
          <p:cNvSpPr txBox="1">
            <a:spLocks noChangeArrowheads="1"/>
          </p:cNvSpPr>
          <p:nvPr/>
        </p:nvSpPr>
        <p:spPr bwMode="auto">
          <a:xfrm>
            <a:off x="610691" y="1373399"/>
            <a:ext cx="7705725"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Arial" panose="020B0604020202020204" pitchFamily="34" charset="0"/>
              <a:buNone/>
            </a:pPr>
            <a:r>
              <a:rPr lang="zh-CN" altLang="en-US" sz="2800" dirty="0">
                <a:ea typeface="楷体_GB2312"/>
                <a:cs typeface="楷体_GB2312"/>
              </a:rPr>
              <a:t>例题：某人希望</a:t>
            </a:r>
            <a:r>
              <a:rPr lang="en-US" altLang="zh-CN" sz="2800" dirty="0">
                <a:ea typeface="楷体_GB2312"/>
                <a:cs typeface="楷体_GB2312"/>
              </a:rPr>
              <a:t>5</a:t>
            </a:r>
            <a:r>
              <a:rPr lang="zh-CN" altLang="en-US" sz="2800" dirty="0">
                <a:ea typeface="楷体_GB2312"/>
                <a:cs typeface="楷体_GB2312"/>
              </a:rPr>
              <a:t>年末退休时能有</a:t>
            </a:r>
            <a:r>
              <a:rPr lang="en-US" altLang="zh-CN" sz="2800" dirty="0">
                <a:ea typeface="楷体_GB2312"/>
                <a:cs typeface="楷体_GB2312"/>
              </a:rPr>
              <a:t>10000</a:t>
            </a:r>
            <a:r>
              <a:rPr lang="zh-CN" altLang="en-US" sz="2800" dirty="0">
                <a:ea typeface="楷体_GB2312"/>
                <a:cs typeface="楷体_GB2312"/>
              </a:rPr>
              <a:t>元外出旅游。如果年利率为</a:t>
            </a:r>
            <a:r>
              <a:rPr lang="en-US" altLang="zh-CN" sz="2800" dirty="0">
                <a:ea typeface="楷体_GB2312"/>
                <a:cs typeface="楷体_GB2312"/>
              </a:rPr>
              <a:t>10%</a:t>
            </a:r>
            <a:r>
              <a:rPr lang="zh-CN" altLang="en-US" sz="2800" dirty="0">
                <a:ea typeface="楷体_GB2312"/>
                <a:cs typeface="楷体_GB2312"/>
              </a:rPr>
              <a:t>，他想知道，现在应该一次性存入多少钱？ </a:t>
            </a:r>
          </a:p>
          <a:p>
            <a:pPr eaLnBrk="1" hangingPunct="1">
              <a:spcBef>
                <a:spcPct val="50000"/>
              </a:spcBef>
              <a:buFont typeface="Arial" panose="020B0604020202020204" pitchFamily="34" charset="0"/>
              <a:buNone/>
            </a:pPr>
            <a:r>
              <a:rPr lang="zh-CN" altLang="en-US" sz="2800" dirty="0">
                <a:ea typeface="楷体_GB2312"/>
                <a:cs typeface="楷体_GB2312"/>
              </a:rPr>
              <a:t>    已知：</a:t>
            </a:r>
            <a:r>
              <a:rPr lang="en-US" altLang="zh-CN" sz="2800" dirty="0">
                <a:ea typeface="楷体_GB2312"/>
                <a:cs typeface="楷体_GB2312"/>
              </a:rPr>
              <a:t>F=10000</a:t>
            </a:r>
            <a:r>
              <a:rPr lang="zh-CN" altLang="en-US" sz="2800" dirty="0">
                <a:ea typeface="楷体_GB2312"/>
                <a:cs typeface="楷体_GB2312"/>
              </a:rPr>
              <a:t>元，</a:t>
            </a:r>
            <a:r>
              <a:rPr lang="en-US" altLang="zh-CN" sz="2800" dirty="0" err="1">
                <a:ea typeface="楷体_GB2312"/>
                <a:cs typeface="楷体_GB2312"/>
              </a:rPr>
              <a:t>i</a:t>
            </a:r>
            <a:r>
              <a:rPr lang="en-US" altLang="zh-CN" sz="2800" dirty="0">
                <a:ea typeface="楷体_GB2312"/>
                <a:cs typeface="楷体_GB2312"/>
              </a:rPr>
              <a:t>=10%</a:t>
            </a:r>
            <a:r>
              <a:rPr lang="zh-CN" altLang="en-US" sz="2800" dirty="0">
                <a:ea typeface="楷体_GB2312"/>
                <a:cs typeface="楷体_GB2312"/>
              </a:rPr>
              <a:t>，</a:t>
            </a:r>
            <a:r>
              <a:rPr lang="en-US" altLang="zh-CN" sz="2800" dirty="0">
                <a:ea typeface="楷体_GB2312"/>
                <a:cs typeface="楷体_GB2312"/>
              </a:rPr>
              <a:t>n=5</a:t>
            </a:r>
            <a:r>
              <a:rPr lang="zh-CN" altLang="en-US" sz="2800" dirty="0">
                <a:ea typeface="楷体_GB2312"/>
                <a:cs typeface="楷体_GB2312"/>
              </a:rPr>
              <a:t>年</a:t>
            </a:r>
          </a:p>
          <a:p>
            <a:pPr eaLnBrk="1" hangingPunct="1">
              <a:spcBef>
                <a:spcPct val="50000"/>
              </a:spcBef>
              <a:buFont typeface="Arial" panose="020B0604020202020204" pitchFamily="34" charset="0"/>
              <a:buNone/>
            </a:pPr>
            <a:r>
              <a:rPr lang="zh-CN" altLang="en-US" sz="2800" dirty="0">
                <a:ea typeface="楷体_GB2312"/>
                <a:cs typeface="楷体_GB2312"/>
              </a:rPr>
              <a:t>      求：</a:t>
            </a:r>
            <a:r>
              <a:rPr lang="en-US" altLang="zh-CN" sz="2800" dirty="0">
                <a:ea typeface="楷体_GB2312"/>
                <a:cs typeface="楷体_GB2312"/>
              </a:rPr>
              <a:t>P=</a:t>
            </a:r>
            <a:r>
              <a:rPr lang="zh-CN" altLang="en-US" sz="2800" dirty="0">
                <a:ea typeface="楷体_GB2312"/>
                <a:cs typeface="楷体_GB2312"/>
              </a:rPr>
              <a:t>？</a:t>
            </a:r>
          </a:p>
          <a:p>
            <a:pPr eaLnBrk="1" hangingPunct="1">
              <a:spcBef>
                <a:spcPct val="50000"/>
              </a:spcBef>
              <a:buNone/>
            </a:pPr>
            <a:r>
              <a:rPr lang="zh-CN" altLang="en-US" sz="2000" dirty="0">
                <a:ea typeface="楷体_GB2312"/>
                <a:cs typeface="楷体_GB2312"/>
              </a:rPr>
              <a:t>         </a:t>
            </a:r>
            <a:r>
              <a:rPr lang="zh-CN" altLang="en-US" sz="2800" dirty="0">
                <a:ea typeface="楷体_GB2312"/>
                <a:cs typeface="楷体_GB2312"/>
              </a:rPr>
              <a:t>解</a:t>
            </a:r>
            <a:r>
              <a:rPr lang="zh-CN" altLang="en-US" sz="2000" dirty="0">
                <a:ea typeface="楷体_GB2312"/>
                <a:cs typeface="楷体_GB2312"/>
              </a:rPr>
              <a:t>：</a:t>
            </a:r>
            <a:r>
              <a:rPr lang="en-US" altLang="zh-CN" sz="2000" dirty="0">
                <a:ea typeface="楷体_GB2312"/>
                <a:cs typeface="楷体_GB2312"/>
              </a:rPr>
              <a:t> </a:t>
            </a:r>
            <a:r>
              <a:rPr lang="en-US" altLang="zh-CN" sz="2800" dirty="0">
                <a:ea typeface="楷体_GB2312"/>
                <a:cs typeface="楷体_GB2312"/>
              </a:rPr>
              <a:t>P  = 10000(1+10%)</a:t>
            </a:r>
            <a:r>
              <a:rPr lang="en-US" altLang="zh-CN" sz="2800" baseline="30000" dirty="0">
                <a:ea typeface="楷体_GB2312"/>
                <a:cs typeface="楷体_GB2312"/>
              </a:rPr>
              <a:t>-5</a:t>
            </a:r>
            <a:r>
              <a:rPr lang="en-US" altLang="zh-CN" sz="2800" dirty="0">
                <a:ea typeface="楷体_GB2312"/>
                <a:cs typeface="楷体_GB2312"/>
              </a:rPr>
              <a:t>=  6209</a:t>
            </a:r>
            <a:r>
              <a:rPr lang="zh-CN" altLang="en-US" sz="2800" dirty="0">
                <a:ea typeface="楷体_GB2312"/>
                <a:cs typeface="楷体_GB2312"/>
              </a:rPr>
              <a:t>元</a:t>
            </a:r>
            <a:endParaRPr lang="zh-CN" altLang="en-US" sz="2800" dirty="0">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5929828"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一次支付现金流量的终值与现值计算</a:t>
            </a:r>
          </a:p>
        </p:txBody>
      </p:sp>
      <p:sp>
        <p:nvSpPr>
          <p:cNvPr id="6" name="文本框 209927"/>
          <p:cNvSpPr txBox="1">
            <a:spLocks noChangeArrowheads="1"/>
          </p:cNvSpPr>
          <p:nvPr/>
        </p:nvSpPr>
        <p:spPr bwMode="auto">
          <a:xfrm>
            <a:off x="142875" y="1361033"/>
            <a:ext cx="860583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indent="457200" eaLnBrk="1" hangingPunct="1">
              <a:lnSpc>
                <a:spcPct val="150000"/>
              </a:lnSpc>
              <a:spcBef>
                <a:spcPct val="0"/>
              </a:spcBef>
              <a:buFont typeface="Arial" panose="020B0604020202020204" pitchFamily="34" charset="0"/>
              <a:buNone/>
            </a:pPr>
            <a:r>
              <a:rPr lang="zh-CN" altLang="en-US" sz="2800" dirty="0">
                <a:ea typeface="楷体_GB2312"/>
                <a:cs typeface="楷体_GB2312"/>
              </a:rPr>
              <a:t>在工程经济评价中，现值评价常常是选择</a:t>
            </a:r>
            <a:r>
              <a:rPr lang="zh-CN" altLang="en-US" sz="2800" dirty="0">
                <a:solidFill>
                  <a:srgbClr val="FF0000"/>
                </a:solidFill>
                <a:ea typeface="楷体_GB2312"/>
                <a:cs typeface="楷体_GB2312"/>
              </a:rPr>
              <a:t>现在为同一时点</a:t>
            </a:r>
            <a:r>
              <a:rPr lang="zh-CN" altLang="en-US" sz="2800" dirty="0">
                <a:ea typeface="楷体_GB2312"/>
                <a:cs typeface="楷体_GB2312"/>
              </a:rPr>
              <a:t>，把方案预计的不同时期的现金流量</a:t>
            </a:r>
            <a:r>
              <a:rPr lang="zh-CN" altLang="en-US" sz="2800" dirty="0">
                <a:solidFill>
                  <a:srgbClr val="FF0000"/>
                </a:solidFill>
                <a:ea typeface="楷体_GB2312"/>
                <a:cs typeface="楷体_GB2312"/>
              </a:rPr>
              <a:t>折算成现值</a:t>
            </a:r>
            <a:r>
              <a:rPr lang="zh-CN" altLang="en-US" sz="2800" dirty="0">
                <a:ea typeface="楷体_GB2312"/>
                <a:cs typeface="楷体_GB2312"/>
              </a:rPr>
              <a:t>，并按现值之代数和大小作出决策。</a:t>
            </a:r>
          </a:p>
          <a:p>
            <a:pPr eaLnBrk="1" hangingPunct="1">
              <a:lnSpc>
                <a:spcPct val="150000"/>
              </a:lnSpc>
              <a:spcBef>
                <a:spcPct val="0"/>
              </a:spcBef>
              <a:buFont typeface="Arial" panose="020B0604020202020204" pitchFamily="34" charset="0"/>
              <a:buNone/>
            </a:pPr>
            <a:r>
              <a:rPr lang="zh-CN" altLang="en-US" sz="2800" dirty="0">
                <a:ea typeface="楷体_GB2312"/>
                <a:cs typeface="楷体_GB2312"/>
              </a:rPr>
              <a:t>      在工程经济分析时应当注意：</a:t>
            </a:r>
          </a:p>
          <a:p>
            <a:pPr eaLnBrk="1" hangingPunct="1">
              <a:lnSpc>
                <a:spcPct val="150000"/>
              </a:lnSpc>
              <a:spcBef>
                <a:spcPct val="0"/>
              </a:spcBef>
              <a:buFont typeface="Arial" panose="020B0604020202020204" pitchFamily="34" charset="0"/>
              <a:buNone/>
            </a:pPr>
            <a:r>
              <a:rPr lang="zh-CN" altLang="en-US" sz="2800" dirty="0">
                <a:ea typeface="楷体_GB2312"/>
                <a:cs typeface="楷体_GB2312"/>
              </a:rPr>
              <a:t>      </a:t>
            </a:r>
            <a:r>
              <a:rPr lang="en-US" altLang="zh-CN" sz="2800" dirty="0">
                <a:ea typeface="楷体_GB2312"/>
                <a:cs typeface="楷体_GB2312"/>
              </a:rPr>
              <a:t>1. </a:t>
            </a:r>
            <a:r>
              <a:rPr lang="zh-CN" altLang="en-US" sz="2800" dirty="0">
                <a:ea typeface="楷体_GB2312"/>
                <a:cs typeface="楷体_GB2312"/>
              </a:rPr>
              <a:t>正确选取折现率 </a:t>
            </a:r>
          </a:p>
          <a:p>
            <a:pPr eaLnBrk="1" hangingPunct="1">
              <a:lnSpc>
                <a:spcPct val="150000"/>
              </a:lnSpc>
              <a:spcBef>
                <a:spcPct val="0"/>
              </a:spcBef>
              <a:buFont typeface="Arial" panose="020B0604020202020204" pitchFamily="34" charset="0"/>
              <a:buNone/>
            </a:pPr>
            <a:r>
              <a:rPr lang="zh-CN" altLang="en-US" sz="2800" dirty="0">
                <a:ea typeface="楷体_GB2312"/>
                <a:cs typeface="楷体_GB2312"/>
              </a:rPr>
              <a:t>      </a:t>
            </a:r>
            <a:r>
              <a:rPr lang="en-US" altLang="zh-CN" sz="2800" dirty="0">
                <a:ea typeface="楷体_GB2312"/>
                <a:cs typeface="楷体_GB2312"/>
              </a:rPr>
              <a:t>2. </a:t>
            </a:r>
            <a:r>
              <a:rPr lang="zh-CN" altLang="en-US" sz="2800" dirty="0">
                <a:ea typeface="楷体_GB2312"/>
                <a:cs typeface="楷体_GB2312"/>
              </a:rPr>
              <a:t>要注意现金流量的分布情况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1179751"/>
            <a:ext cx="822693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多选题</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p>
          <a:p>
            <a:pPr eaLnBrk="1" hangingPunct="1">
              <a:spcBef>
                <a:spcPct val="0"/>
              </a:spcBef>
              <a:buFont typeface="Arial" panose="020B0604020202020204" pitchFamily="34" charset="0"/>
              <a:buNone/>
            </a:pPr>
            <a:r>
              <a:rPr lang="zh-CN" altLang="en-US" sz="2800" b="1" dirty="0">
                <a:latin typeface="楷体_GB2312"/>
                <a:ea typeface="楷体_GB2312"/>
                <a:cs typeface="楷体_GB2312"/>
              </a:rPr>
              <a:t>   已知折现率 </a:t>
            </a:r>
            <a:r>
              <a:rPr lang="en-US" altLang="zh-CN" sz="2800" b="1" i="1" dirty="0" err="1">
                <a:latin typeface="Times New Roman" panose="02020603050405020304" pitchFamily="18" charset="0"/>
                <a:ea typeface="楷体_GB2312"/>
                <a:cs typeface="Times New Roman" panose="02020603050405020304" pitchFamily="18" charset="0"/>
              </a:rPr>
              <a:t>i</a:t>
            </a:r>
            <a:r>
              <a:rPr lang="en-US" altLang="zh-CN" sz="2800" b="1" dirty="0">
                <a:latin typeface="楷体_GB2312"/>
                <a:ea typeface="楷体_GB2312"/>
                <a:cs typeface="楷体_GB2312"/>
              </a:rPr>
              <a:t>&gt;0</a:t>
            </a:r>
            <a:r>
              <a:rPr lang="zh-CN" altLang="en-US" sz="2800" b="1" dirty="0">
                <a:latin typeface="楷体_GB2312"/>
                <a:ea typeface="楷体_GB2312"/>
                <a:cs typeface="楷体_GB2312"/>
              </a:rPr>
              <a:t>，所给现金流量图表示</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　  </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a:t>
            </a:r>
            <a:endParaRPr lang="zh-CN" altLang="en-US" sz="2800" dirty="0">
              <a:latin typeface="楷体_GB2312"/>
              <a:ea typeface="楷体_GB2312"/>
              <a:cs typeface="楷体_GB2312"/>
            </a:endParaRPr>
          </a:p>
        </p:txBody>
      </p:sp>
      <p:pic>
        <p:nvPicPr>
          <p:cNvPr id="9" name="图片 463875" descr="I:/工程经济/本科/李从波/http:/www.edu24ol.com/web_news/images/20081226154729250.jpg"/>
          <p:cNvPicPr>
            <a:picLocks noChangeAspect="1" noChangeArrowheads="1"/>
          </p:cNvPicPr>
          <p:nvPr/>
        </p:nvPicPr>
        <p:blipFill>
          <a:blip r:embed="rId2" r:link="rId4">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699672" y="2348880"/>
            <a:ext cx="554513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463877"/>
          <p:cNvSpPr>
            <a:spLocks noChangeArrowheads="1"/>
          </p:cNvSpPr>
          <p:nvPr/>
        </p:nvSpPr>
        <p:spPr bwMode="auto">
          <a:xfrm>
            <a:off x="755650" y="4236958"/>
            <a:ext cx="71691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A. A1</a:t>
            </a:r>
            <a:r>
              <a:rPr lang="zh-CN" altLang="en-US" sz="2400" dirty="0">
                <a:latin typeface="黑体" panose="02010609060101010101" pitchFamily="49" charset="-122"/>
                <a:ea typeface="黑体" panose="02010609060101010101" pitchFamily="49" charset="-122"/>
                <a:cs typeface="楷体_GB2312"/>
              </a:rPr>
              <a:t>为现金流出</a:t>
            </a:r>
          </a:p>
          <a:p>
            <a:pPr>
              <a:spcBef>
                <a:spcPct val="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B. A2</a:t>
            </a:r>
            <a:r>
              <a:rPr lang="zh-CN" altLang="en-US" sz="2400" dirty="0">
                <a:latin typeface="黑体" panose="02010609060101010101" pitchFamily="49" charset="-122"/>
                <a:ea typeface="黑体" panose="02010609060101010101" pitchFamily="49" charset="-122"/>
                <a:cs typeface="楷体_GB2312"/>
              </a:rPr>
              <a:t>发生在第</a:t>
            </a:r>
            <a:r>
              <a:rPr lang="en-US" altLang="zh-CN" sz="2400" dirty="0">
                <a:latin typeface="黑体" panose="02010609060101010101" pitchFamily="49" charset="-122"/>
                <a:ea typeface="黑体" panose="02010609060101010101" pitchFamily="49" charset="-122"/>
                <a:cs typeface="楷体_GB2312"/>
              </a:rPr>
              <a:t>3</a:t>
            </a:r>
            <a:r>
              <a:rPr lang="zh-CN" altLang="en-US" sz="2400" dirty="0">
                <a:latin typeface="黑体" panose="02010609060101010101" pitchFamily="49" charset="-122"/>
                <a:ea typeface="黑体" panose="02010609060101010101" pitchFamily="49" charset="-122"/>
                <a:cs typeface="楷体_GB2312"/>
              </a:rPr>
              <a:t>年年初</a:t>
            </a:r>
          </a:p>
          <a:p>
            <a:pPr>
              <a:spcBef>
                <a:spcPct val="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C. A3</a:t>
            </a:r>
            <a:r>
              <a:rPr lang="zh-CN" altLang="en-US" sz="2400" dirty="0">
                <a:latin typeface="黑体" panose="02010609060101010101" pitchFamily="49" charset="-122"/>
                <a:ea typeface="黑体" panose="02010609060101010101" pitchFamily="49" charset="-122"/>
                <a:cs typeface="楷体_GB2312"/>
              </a:rPr>
              <a:t>发生在第</a:t>
            </a:r>
            <a:r>
              <a:rPr lang="en-US" altLang="zh-CN" sz="2400" dirty="0">
                <a:latin typeface="黑体" panose="02010609060101010101" pitchFamily="49" charset="-122"/>
                <a:ea typeface="黑体" panose="02010609060101010101" pitchFamily="49" charset="-122"/>
                <a:cs typeface="楷体_GB2312"/>
              </a:rPr>
              <a:t>3</a:t>
            </a:r>
            <a:r>
              <a:rPr lang="zh-CN" altLang="en-US" sz="2400" dirty="0">
                <a:latin typeface="黑体" panose="02010609060101010101" pitchFamily="49" charset="-122"/>
                <a:ea typeface="黑体" panose="02010609060101010101" pitchFamily="49" charset="-122"/>
                <a:cs typeface="楷体_GB2312"/>
              </a:rPr>
              <a:t>年年末</a:t>
            </a:r>
          </a:p>
          <a:p>
            <a:pPr>
              <a:spcBef>
                <a:spcPct val="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D. A4</a:t>
            </a:r>
            <a:r>
              <a:rPr lang="zh-CN" altLang="en-US" sz="2400" dirty="0">
                <a:latin typeface="黑体" panose="02010609060101010101" pitchFamily="49" charset="-122"/>
                <a:ea typeface="黑体" panose="02010609060101010101" pitchFamily="49" charset="-122"/>
                <a:cs typeface="楷体_GB2312"/>
              </a:rPr>
              <a:t>的流量大于</a:t>
            </a:r>
            <a:r>
              <a:rPr lang="en-US" altLang="zh-CN" sz="2400" dirty="0">
                <a:latin typeface="黑体" panose="02010609060101010101" pitchFamily="49" charset="-122"/>
                <a:ea typeface="黑体" panose="02010609060101010101" pitchFamily="49" charset="-122"/>
                <a:cs typeface="楷体_GB2312"/>
              </a:rPr>
              <a:t>A3</a:t>
            </a:r>
            <a:r>
              <a:rPr lang="zh-CN" altLang="en-US" sz="2400" dirty="0">
                <a:latin typeface="黑体" panose="02010609060101010101" pitchFamily="49" charset="-122"/>
                <a:ea typeface="黑体" panose="02010609060101010101" pitchFamily="49" charset="-122"/>
                <a:cs typeface="楷体_GB2312"/>
              </a:rPr>
              <a:t>的流量</a:t>
            </a:r>
          </a:p>
          <a:p>
            <a:pPr>
              <a:spcBef>
                <a:spcPct val="0"/>
              </a:spcBef>
              <a:buFont typeface="Arial" panose="020B0604020202020204" pitchFamily="34" charset="0"/>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E. </a:t>
            </a:r>
            <a:r>
              <a:rPr lang="zh-CN" altLang="en-US" sz="2400" dirty="0">
                <a:latin typeface="黑体" panose="02010609060101010101" pitchFamily="49" charset="-122"/>
                <a:ea typeface="黑体" panose="02010609060101010101" pitchFamily="49" charset="-122"/>
                <a:cs typeface="楷体_GB2312"/>
              </a:rPr>
              <a:t>若</a:t>
            </a:r>
            <a:r>
              <a:rPr lang="en-US" altLang="zh-CN" sz="2400" dirty="0">
                <a:latin typeface="黑体" panose="02010609060101010101" pitchFamily="49" charset="-122"/>
                <a:ea typeface="黑体" panose="02010609060101010101" pitchFamily="49" charset="-122"/>
                <a:cs typeface="楷体_GB2312"/>
              </a:rPr>
              <a:t>A2</a:t>
            </a:r>
            <a:r>
              <a:rPr lang="zh-CN" altLang="en-US" sz="2400" dirty="0">
                <a:latin typeface="黑体" panose="02010609060101010101" pitchFamily="49" charset="-122"/>
                <a:ea typeface="黑体" panose="02010609060101010101" pitchFamily="49" charset="-122"/>
                <a:cs typeface="楷体_GB2312"/>
              </a:rPr>
              <a:t>与</a:t>
            </a:r>
            <a:r>
              <a:rPr lang="en-US" altLang="zh-CN" sz="2400" dirty="0">
                <a:latin typeface="黑体" panose="02010609060101010101" pitchFamily="49" charset="-122"/>
                <a:ea typeface="黑体" panose="02010609060101010101" pitchFamily="49" charset="-122"/>
                <a:cs typeface="楷体_GB2312"/>
              </a:rPr>
              <a:t>A3</a:t>
            </a:r>
            <a:r>
              <a:rPr lang="zh-CN" altLang="en-US" sz="2400" dirty="0">
                <a:latin typeface="黑体" panose="02010609060101010101" pitchFamily="49" charset="-122"/>
                <a:ea typeface="黑体" panose="02010609060101010101" pitchFamily="49" charset="-122"/>
                <a:cs typeface="楷体_GB2312"/>
              </a:rPr>
              <a:t>流量相等，则</a:t>
            </a:r>
            <a:r>
              <a:rPr lang="en-US" altLang="zh-CN" sz="2400" dirty="0">
                <a:latin typeface="黑体" panose="02010609060101010101" pitchFamily="49" charset="-122"/>
                <a:ea typeface="黑体" panose="02010609060101010101" pitchFamily="49" charset="-122"/>
                <a:cs typeface="楷体_GB2312"/>
              </a:rPr>
              <a:t>A2</a:t>
            </a:r>
            <a:r>
              <a:rPr lang="zh-CN" altLang="en-US" sz="2400" dirty="0">
                <a:latin typeface="黑体" panose="02010609060101010101" pitchFamily="49" charset="-122"/>
                <a:ea typeface="黑体" panose="02010609060101010101" pitchFamily="49" charset="-122"/>
                <a:cs typeface="楷体_GB2312"/>
              </a:rPr>
              <a:t>与</a:t>
            </a:r>
            <a:r>
              <a:rPr lang="en-US" altLang="zh-CN" sz="2400" dirty="0">
                <a:latin typeface="黑体" panose="02010609060101010101" pitchFamily="49" charset="-122"/>
                <a:ea typeface="黑体" panose="02010609060101010101" pitchFamily="49" charset="-122"/>
                <a:cs typeface="楷体_GB2312"/>
              </a:rPr>
              <a:t>A3</a:t>
            </a:r>
            <a:r>
              <a:rPr lang="zh-CN" altLang="en-US" sz="2400" dirty="0">
                <a:latin typeface="黑体" panose="02010609060101010101" pitchFamily="49" charset="-122"/>
                <a:ea typeface="黑体" panose="02010609060101010101" pitchFamily="49" charset="-122"/>
                <a:cs typeface="楷体_GB2312"/>
              </a:rPr>
              <a:t>的价值相等</a:t>
            </a:r>
          </a:p>
        </p:txBody>
      </p:sp>
      <p:sp>
        <p:nvSpPr>
          <p:cNvPr id="2" name="TextBox 1"/>
          <p:cNvSpPr txBox="1"/>
          <p:nvPr/>
        </p:nvSpPr>
        <p:spPr>
          <a:xfrm>
            <a:off x="7236296" y="1691516"/>
            <a:ext cx="566181" cy="369332"/>
          </a:xfrm>
          <a:prstGeom prst="rect">
            <a:avLst/>
          </a:prstGeom>
          <a:noFill/>
        </p:spPr>
        <p:txBody>
          <a:bodyPr wrap="none" rtlCol="0">
            <a:spAutoFit/>
          </a:bodyPr>
          <a:lstStyle/>
          <a:p>
            <a:r>
              <a:rPr lang="en-US" altLang="zh-CN" dirty="0"/>
              <a:t>ABC</a:t>
            </a:r>
            <a:endParaRPr lang="zh-CN" altLang="en-US" dirty="0"/>
          </a:p>
        </p:txBody>
      </p:sp>
      <p:sp>
        <p:nvSpPr>
          <p:cNvPr id="3" name="TextBox 2"/>
          <p:cNvSpPr txBox="1"/>
          <p:nvPr/>
        </p:nvSpPr>
        <p:spPr>
          <a:xfrm>
            <a:off x="4293412" y="3434065"/>
            <a:ext cx="248786"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i</a:t>
            </a:r>
            <a:endParaRPr lang="en-US" altLang="zh-CN"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1108482"/>
            <a:ext cx="788563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单选</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p>
          <a:p>
            <a:pPr eaLnBrk="1" hangingPunct="1">
              <a:spcBef>
                <a:spcPct val="0"/>
              </a:spcBef>
              <a:buNone/>
            </a:pPr>
            <a:r>
              <a:rPr lang="zh-CN" altLang="en-US" sz="2800" b="1" dirty="0">
                <a:latin typeface="楷体_GB2312"/>
                <a:ea typeface="楷体_GB2312"/>
                <a:cs typeface="楷体_GB2312"/>
              </a:rPr>
              <a:t>  </a:t>
            </a:r>
            <a:endParaRPr lang="en-US" altLang="zh-CN" sz="2800" b="1" dirty="0">
              <a:latin typeface="楷体_GB2312"/>
              <a:ea typeface="楷体_GB2312"/>
              <a:cs typeface="楷体_GB2312"/>
            </a:endParaRPr>
          </a:p>
          <a:p>
            <a:pPr eaLnBrk="1" hangingPunct="1">
              <a:spcBef>
                <a:spcPct val="0"/>
              </a:spcBef>
              <a:buNone/>
            </a:pPr>
            <a:r>
              <a:rPr lang="zh-CN" altLang="en-US" sz="2800" b="1" dirty="0">
                <a:latin typeface="楷体_GB2312"/>
                <a:ea typeface="楷体_GB2312"/>
                <a:cs typeface="楷体_GB2312"/>
              </a:rPr>
              <a:t>影响资金时间价值的因素很多，下列不属于主要因素的是</a:t>
            </a:r>
            <a:r>
              <a:rPr lang="en-US" altLang="zh-CN" sz="2800" b="1" dirty="0">
                <a:latin typeface="楷体_GB2312"/>
                <a:ea typeface="楷体_GB2312"/>
                <a:cs typeface="楷体_GB2312"/>
              </a:rPr>
              <a:t>(     )</a:t>
            </a:r>
            <a:endParaRPr lang="zh-CN" altLang="en-US" sz="2800" dirty="0">
              <a:latin typeface="楷体_GB2312"/>
              <a:ea typeface="楷体_GB2312"/>
              <a:cs typeface="楷体_GB2312"/>
            </a:endParaRPr>
          </a:p>
        </p:txBody>
      </p:sp>
      <p:sp>
        <p:nvSpPr>
          <p:cNvPr id="10" name="矩形 463877"/>
          <p:cNvSpPr>
            <a:spLocks noChangeArrowheads="1"/>
          </p:cNvSpPr>
          <p:nvPr/>
        </p:nvSpPr>
        <p:spPr bwMode="auto">
          <a:xfrm>
            <a:off x="755650" y="3010616"/>
            <a:ext cx="7169150" cy="277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None/>
            </a:pPr>
            <a:r>
              <a:rPr lang="zh-CN" altLang="en-US" sz="20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A. </a:t>
            </a:r>
            <a:r>
              <a:rPr lang="zh-CN" altLang="en-US" sz="2400" dirty="0"/>
              <a:t>资金的使用时间</a:t>
            </a:r>
            <a:endParaRPr lang="en-US" altLang="zh-CN" sz="2400" dirty="0"/>
          </a:p>
          <a:p>
            <a:pPr eaLnBrk="1" hangingPunct="1">
              <a:lnSpc>
                <a:spcPct val="150000"/>
              </a:lnSpc>
              <a:spcBef>
                <a:spcPct val="0"/>
              </a:spcBef>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B. </a:t>
            </a:r>
            <a:r>
              <a:rPr lang="zh-CN" altLang="en-US" sz="2400" dirty="0"/>
              <a:t>资金数量的多少</a:t>
            </a:r>
            <a:endParaRPr lang="en-US" altLang="zh-CN" sz="2400" dirty="0"/>
          </a:p>
          <a:p>
            <a:pPr eaLnBrk="1" hangingPunct="1">
              <a:lnSpc>
                <a:spcPct val="150000"/>
              </a:lnSpc>
              <a:spcBef>
                <a:spcPct val="0"/>
              </a:spcBef>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C. </a:t>
            </a:r>
            <a:r>
              <a:rPr lang="zh-CN" altLang="en-US" sz="2400" dirty="0"/>
              <a:t>资金投人和回收的特点</a:t>
            </a:r>
            <a:endParaRPr lang="en-US" altLang="zh-CN" sz="2400" dirty="0"/>
          </a:p>
          <a:p>
            <a:pPr eaLnBrk="1" hangingPunct="1">
              <a:lnSpc>
                <a:spcPct val="150000"/>
              </a:lnSpc>
              <a:spcBef>
                <a:spcPct val="0"/>
              </a:spcBef>
              <a:buNone/>
            </a:pPr>
            <a:r>
              <a:rPr lang="zh-CN" altLang="en-US" sz="2400" dirty="0">
                <a:latin typeface="黑体" panose="02010609060101010101" pitchFamily="49" charset="-122"/>
                <a:ea typeface="黑体" panose="02010609060101010101" pitchFamily="49" charset="-122"/>
                <a:cs typeface="楷体_GB2312"/>
              </a:rPr>
              <a:t>　　</a:t>
            </a:r>
            <a:r>
              <a:rPr lang="en-US" altLang="zh-CN" sz="2400" dirty="0">
                <a:latin typeface="黑体" panose="02010609060101010101" pitchFamily="49" charset="-122"/>
                <a:ea typeface="黑体" panose="02010609060101010101" pitchFamily="49" charset="-122"/>
                <a:cs typeface="楷体_GB2312"/>
              </a:rPr>
              <a:t>D. </a:t>
            </a:r>
            <a:r>
              <a:rPr lang="zh-CN" altLang="en-US" sz="2400" dirty="0"/>
              <a:t>资金来源渠道</a:t>
            </a:r>
            <a:endParaRPr lang="en-US" altLang="zh-CN" sz="2400" dirty="0"/>
          </a:p>
          <a:p>
            <a:pPr eaLnBrk="1" hangingPunct="1">
              <a:lnSpc>
                <a:spcPct val="150000"/>
              </a:lnSpc>
              <a:spcBef>
                <a:spcPct val="0"/>
              </a:spcBef>
              <a:buNone/>
            </a:pPr>
            <a:r>
              <a:rPr lang="zh-CN" altLang="en-US" sz="2400" dirty="0">
                <a:latin typeface="黑体" panose="02010609060101010101" pitchFamily="49" charset="-122"/>
                <a:ea typeface="黑体" panose="02010609060101010101" pitchFamily="49" charset="-122"/>
                <a:cs typeface="楷体_GB2312"/>
              </a:rPr>
              <a:t>　</a:t>
            </a:r>
          </a:p>
        </p:txBody>
      </p:sp>
      <p:sp>
        <p:nvSpPr>
          <p:cNvPr id="2" name="TextBox 1"/>
          <p:cNvSpPr txBox="1"/>
          <p:nvPr/>
        </p:nvSpPr>
        <p:spPr>
          <a:xfrm>
            <a:off x="2363802" y="2492896"/>
            <a:ext cx="341760" cy="400110"/>
          </a:xfrm>
          <a:prstGeom prst="rect">
            <a:avLst/>
          </a:prstGeom>
          <a:noFill/>
        </p:spPr>
        <p:txBody>
          <a:bodyPr wrap="none" rtlCol="0">
            <a:spAutoFit/>
          </a:bodyPr>
          <a:lstStyle/>
          <a:p>
            <a:r>
              <a:rPr lang="en-US" altLang="zh-CN" sz="2000" dirty="0"/>
              <a:t>D</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966208"/>
            <a:ext cx="788563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单选</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endParaRPr lang="en-US" altLang="zh-CN" sz="2800" b="1" dirty="0">
              <a:latin typeface="楷体_GB2312"/>
              <a:ea typeface="楷体_GB2312"/>
              <a:cs typeface="楷体_GB2312"/>
            </a:endParaRPr>
          </a:p>
          <a:p>
            <a:pPr eaLnBrk="1" hangingPunct="1">
              <a:lnSpc>
                <a:spcPct val="150000"/>
              </a:lnSpc>
              <a:spcBef>
                <a:spcPct val="0"/>
              </a:spcBef>
              <a:buNone/>
            </a:pPr>
            <a:r>
              <a:rPr lang="zh-CN" altLang="en-US" sz="2800" b="1" dirty="0">
                <a:latin typeface="楷体_GB2312"/>
                <a:ea typeface="楷体_GB2312"/>
                <a:cs typeface="楷体_GB2312"/>
              </a:rPr>
              <a:t>某公司年初以</a:t>
            </a:r>
            <a:r>
              <a:rPr lang="zh-CN" altLang="en-US" sz="2800" b="1" dirty="0">
                <a:solidFill>
                  <a:srgbClr val="FF0000"/>
                </a:solidFill>
                <a:latin typeface="楷体_GB2312"/>
                <a:ea typeface="楷体_GB2312"/>
                <a:cs typeface="楷体_GB2312"/>
              </a:rPr>
              <a:t>复利</a:t>
            </a:r>
            <a:r>
              <a:rPr lang="zh-CN" altLang="en-US" sz="2800" b="1" dirty="0">
                <a:latin typeface="楷体_GB2312"/>
                <a:ea typeface="楷体_GB2312"/>
                <a:cs typeface="楷体_GB2312"/>
              </a:rPr>
              <a:t>方式借入</a:t>
            </a:r>
            <a:r>
              <a:rPr lang="en-US" altLang="zh-CN" sz="2800" b="1" dirty="0">
                <a:latin typeface="楷体_GB2312"/>
                <a:ea typeface="楷体_GB2312"/>
                <a:cs typeface="楷体_GB2312"/>
              </a:rPr>
              <a:t>2000</a:t>
            </a:r>
            <a:r>
              <a:rPr lang="zh-CN" altLang="en-US" sz="2800" b="1" dirty="0">
                <a:latin typeface="楷体_GB2312"/>
                <a:ea typeface="楷体_GB2312"/>
                <a:cs typeface="楷体_GB2312"/>
              </a:rPr>
              <a:t>万元，银行年利率</a:t>
            </a:r>
            <a:r>
              <a:rPr lang="en-US" altLang="zh-CN" sz="2800" b="1" dirty="0">
                <a:latin typeface="楷体_GB2312"/>
                <a:ea typeface="楷体_GB2312"/>
                <a:cs typeface="楷体_GB2312"/>
              </a:rPr>
              <a:t>8%</a:t>
            </a:r>
            <a:r>
              <a:rPr lang="zh-CN" altLang="en-US" sz="2800" b="1" dirty="0">
                <a:latin typeface="楷体_GB2312"/>
                <a:ea typeface="楷体_GB2312"/>
                <a:cs typeface="楷体_GB2312"/>
              </a:rPr>
              <a:t>，每年计息一次，到期一次还本付息。则第</a:t>
            </a:r>
            <a:r>
              <a:rPr lang="en-US" altLang="zh-CN" sz="2800" b="1" dirty="0">
                <a:latin typeface="楷体_GB2312"/>
                <a:ea typeface="楷体_GB2312"/>
                <a:cs typeface="楷体_GB2312"/>
              </a:rPr>
              <a:t>4</a:t>
            </a:r>
            <a:r>
              <a:rPr lang="zh-CN" altLang="en-US" sz="2800" b="1" dirty="0">
                <a:latin typeface="楷体_GB2312"/>
                <a:ea typeface="楷体_GB2312"/>
                <a:cs typeface="楷体_GB2312"/>
              </a:rPr>
              <a:t>年末应偿还本利和是</a:t>
            </a:r>
            <a:r>
              <a:rPr lang="en-US" altLang="zh-CN" sz="2800" b="1" dirty="0">
                <a:latin typeface="楷体_GB2312"/>
                <a:ea typeface="楷体_GB2312"/>
                <a:cs typeface="楷体_GB2312"/>
              </a:rPr>
              <a:t>(   ) </a:t>
            </a:r>
            <a:r>
              <a:rPr lang="zh-CN" altLang="en-US" sz="2800" b="1" dirty="0">
                <a:latin typeface="楷体_GB2312"/>
                <a:ea typeface="楷体_GB2312"/>
                <a:cs typeface="楷体_GB2312"/>
              </a:rPr>
              <a:t>万元。</a:t>
            </a:r>
            <a:endParaRPr lang="zh-CN" altLang="en-US" sz="2800" dirty="0">
              <a:latin typeface="楷体_GB2312"/>
              <a:ea typeface="楷体_GB2312"/>
              <a:cs typeface="楷体_GB2312"/>
            </a:endParaRPr>
          </a:p>
        </p:txBody>
      </p:sp>
      <p:sp>
        <p:nvSpPr>
          <p:cNvPr id="2" name="TextBox 1"/>
          <p:cNvSpPr txBox="1"/>
          <p:nvPr/>
        </p:nvSpPr>
        <p:spPr>
          <a:xfrm>
            <a:off x="3959831" y="3077656"/>
            <a:ext cx="341760" cy="400110"/>
          </a:xfrm>
          <a:prstGeom prst="rect">
            <a:avLst/>
          </a:prstGeom>
          <a:noFill/>
        </p:spPr>
        <p:txBody>
          <a:bodyPr wrap="none" rtlCol="0">
            <a:spAutoFit/>
          </a:bodyPr>
          <a:lstStyle/>
          <a:p>
            <a:r>
              <a:rPr lang="en-US" altLang="zh-CN" sz="2000" dirty="0"/>
              <a:t>D</a:t>
            </a:r>
            <a:endParaRPr lang="zh-CN" altLang="en-US" sz="2000" dirty="0"/>
          </a:p>
        </p:txBody>
      </p:sp>
      <p:sp>
        <p:nvSpPr>
          <p:cNvPr id="3" name="矩形 2"/>
          <p:cNvSpPr/>
          <p:nvPr/>
        </p:nvSpPr>
        <p:spPr>
          <a:xfrm>
            <a:off x="1134005" y="3625186"/>
            <a:ext cx="1917513" cy="2610843"/>
          </a:xfrm>
          <a:prstGeom prst="rect">
            <a:avLst/>
          </a:prstGeom>
        </p:spPr>
        <p:txBody>
          <a:bodyPr wrap="none">
            <a:spAutoFit/>
          </a:bodyPr>
          <a:lstStyle/>
          <a:p>
            <a:pPr>
              <a:lnSpc>
                <a:spcPct val="150000"/>
              </a:lnSpc>
            </a:pPr>
            <a:r>
              <a:rPr lang="en-US" altLang="zh-CN" sz="2800" dirty="0"/>
              <a:t>A .  2160.00</a:t>
            </a:r>
          </a:p>
          <a:p>
            <a:pPr marL="514350" indent="-514350">
              <a:lnSpc>
                <a:spcPct val="150000"/>
              </a:lnSpc>
              <a:buAutoNum type="alphaUcPeriod" startAt="2"/>
            </a:pPr>
            <a:r>
              <a:rPr lang="en-US" altLang="zh-CN" sz="2800" dirty="0"/>
              <a:t>2332.80</a:t>
            </a:r>
          </a:p>
          <a:p>
            <a:pPr marL="514350" indent="-514350">
              <a:lnSpc>
                <a:spcPct val="150000"/>
              </a:lnSpc>
              <a:buAutoNum type="alphaUcPeriod" startAt="2"/>
            </a:pPr>
            <a:r>
              <a:rPr lang="en-US" altLang="zh-CN" sz="2800" dirty="0"/>
              <a:t>2518.44</a:t>
            </a:r>
          </a:p>
          <a:p>
            <a:pPr marL="514350" indent="-514350">
              <a:lnSpc>
                <a:spcPct val="150000"/>
              </a:lnSpc>
              <a:buAutoNum type="alphaUcPeriod" startAt="2"/>
            </a:pPr>
            <a:r>
              <a:rPr lang="en-US" altLang="zh-CN" sz="2800" dirty="0"/>
              <a:t>2720.98</a:t>
            </a:r>
            <a:endParaRPr lang="zh-CN" altLang="en-US" sz="2800" dirty="0"/>
          </a:p>
        </p:txBody>
      </p:sp>
      <p:sp>
        <p:nvSpPr>
          <p:cNvPr id="9" name="矩形 8"/>
          <p:cNvSpPr/>
          <p:nvPr/>
        </p:nvSpPr>
        <p:spPr>
          <a:xfrm>
            <a:off x="4355976" y="3861048"/>
            <a:ext cx="3225563" cy="738664"/>
          </a:xfrm>
          <a:prstGeom prst="rect">
            <a:avLst/>
          </a:prstGeom>
        </p:spPr>
        <p:txBody>
          <a:bodyPr wrap="none">
            <a:spAutoFit/>
          </a:bodyPr>
          <a:lstStyle/>
          <a:p>
            <a:pPr>
              <a:lnSpc>
                <a:spcPct val="150000"/>
              </a:lnSpc>
            </a:pPr>
            <a:r>
              <a:rPr lang="en-US" altLang="zh-CN" sz="2800" dirty="0"/>
              <a:t>2000*(1+0.08)=2160</a:t>
            </a:r>
          </a:p>
        </p:txBody>
      </p:sp>
      <p:sp>
        <p:nvSpPr>
          <p:cNvPr id="11" name="矩形 10"/>
          <p:cNvSpPr/>
          <p:nvPr/>
        </p:nvSpPr>
        <p:spPr>
          <a:xfrm>
            <a:off x="4355976" y="4370905"/>
            <a:ext cx="3499676" cy="738664"/>
          </a:xfrm>
          <a:prstGeom prst="rect">
            <a:avLst/>
          </a:prstGeom>
        </p:spPr>
        <p:txBody>
          <a:bodyPr wrap="none">
            <a:spAutoFit/>
          </a:bodyPr>
          <a:lstStyle/>
          <a:p>
            <a:pPr>
              <a:lnSpc>
                <a:spcPct val="150000"/>
              </a:lnSpc>
            </a:pPr>
            <a:r>
              <a:rPr lang="en-US" altLang="zh-CN" sz="2800" dirty="0"/>
              <a:t>2160*(1+0.08)=2332.8</a:t>
            </a:r>
          </a:p>
        </p:txBody>
      </p:sp>
      <p:sp>
        <p:nvSpPr>
          <p:cNvPr id="12" name="矩形 11"/>
          <p:cNvSpPr/>
          <p:nvPr/>
        </p:nvSpPr>
        <p:spPr>
          <a:xfrm>
            <a:off x="4355976" y="4946969"/>
            <a:ext cx="4229043" cy="738664"/>
          </a:xfrm>
          <a:prstGeom prst="rect">
            <a:avLst/>
          </a:prstGeom>
        </p:spPr>
        <p:txBody>
          <a:bodyPr wrap="none">
            <a:spAutoFit/>
          </a:bodyPr>
          <a:lstStyle/>
          <a:p>
            <a:pPr>
              <a:lnSpc>
                <a:spcPct val="150000"/>
              </a:lnSpc>
            </a:pPr>
            <a:r>
              <a:rPr lang="en-US" altLang="zh-CN" sz="2800" dirty="0"/>
              <a:t>2332.8*(1+0.08)=2,519.424</a:t>
            </a:r>
          </a:p>
        </p:txBody>
      </p:sp>
      <p:sp>
        <p:nvSpPr>
          <p:cNvPr id="13" name="矩形 12"/>
          <p:cNvSpPr/>
          <p:nvPr/>
        </p:nvSpPr>
        <p:spPr>
          <a:xfrm>
            <a:off x="4355976" y="5498648"/>
            <a:ext cx="4501553" cy="738664"/>
          </a:xfrm>
          <a:prstGeom prst="rect">
            <a:avLst/>
          </a:prstGeom>
        </p:spPr>
        <p:txBody>
          <a:bodyPr wrap="none">
            <a:spAutoFit/>
          </a:bodyPr>
          <a:lstStyle/>
          <a:p>
            <a:pPr>
              <a:lnSpc>
                <a:spcPct val="150000"/>
              </a:lnSpc>
            </a:pPr>
            <a:r>
              <a:rPr lang="en-US" altLang="zh-CN" sz="2800" dirty="0"/>
              <a:t>2,519.424*(1+0.08)=2,720.98</a:t>
            </a:r>
          </a:p>
        </p:txBody>
      </p:sp>
      <p:sp>
        <p:nvSpPr>
          <p:cNvPr id="6" name="圆角矩形 5"/>
          <p:cNvSpPr/>
          <p:nvPr/>
        </p:nvSpPr>
        <p:spPr>
          <a:xfrm>
            <a:off x="4130712" y="3643864"/>
            <a:ext cx="4726818" cy="25934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1" grpId="0"/>
      <p:bldP spid="12" grpId="0"/>
      <p:bldP spid="13"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05080"/>
            <a:ext cx="7599543" cy="3847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课程简介</a:t>
            </a:r>
          </a:p>
        </p:txBody>
      </p:sp>
      <p:pic>
        <p:nvPicPr>
          <p:cNvPr id="16386" name="Picture 2" descr="https://ss2.bdstatic.com/70cFvnSh_Q1YnxGkpoWK1HF6hhy/it/u=2311273151,700206213&amp;fm=26&amp;g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5269712"/>
            <a:ext cx="1008112" cy="1008112"/>
          </a:xfrm>
          <a:prstGeom prst="rect">
            <a:avLst/>
          </a:prstGeom>
          <a:noFill/>
          <a:extLst>
            <a:ext uri="{909E8E84-426E-40DD-AFC4-6F175D3DCCD1}">
              <a14:hiddenFill xmlns:a14="http://schemas.microsoft.com/office/drawing/2010/main">
                <a:solidFill>
                  <a:srgbClr val="FFFFFF"/>
                </a:solidFill>
              </a14:hiddenFill>
            </a:ext>
          </a:extLst>
        </p:spPr>
      </p:pic>
      <p:sp>
        <p:nvSpPr>
          <p:cNvPr id="3" name="右箭头 2"/>
          <p:cNvSpPr/>
          <p:nvPr/>
        </p:nvSpPr>
        <p:spPr>
          <a:xfrm>
            <a:off x="6664605" y="5697252"/>
            <a:ext cx="187220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516216" y="5327920"/>
            <a:ext cx="1736373" cy="369332"/>
          </a:xfrm>
          <a:prstGeom prst="rect">
            <a:avLst/>
          </a:prstGeom>
          <a:noFill/>
        </p:spPr>
        <p:txBody>
          <a:bodyPr wrap="none" rtlCol="0">
            <a:spAutoFit/>
          </a:bodyPr>
          <a:lstStyle/>
          <a:p>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For more detail</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966208"/>
            <a:ext cx="788563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单选</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endParaRPr lang="en-US" altLang="zh-CN" sz="2800" b="1" dirty="0">
              <a:latin typeface="楷体_GB2312"/>
              <a:ea typeface="楷体_GB2312"/>
              <a:cs typeface="楷体_GB2312"/>
            </a:endParaRPr>
          </a:p>
          <a:p>
            <a:pPr eaLnBrk="1" hangingPunct="1">
              <a:lnSpc>
                <a:spcPct val="150000"/>
              </a:lnSpc>
              <a:spcBef>
                <a:spcPct val="0"/>
              </a:spcBef>
              <a:buNone/>
            </a:pPr>
            <a:r>
              <a:rPr lang="zh-CN" altLang="en-US" sz="2800" b="1" dirty="0">
                <a:latin typeface="楷体_GB2312"/>
                <a:ea typeface="楷体_GB2312"/>
                <a:cs typeface="楷体_GB2312"/>
              </a:rPr>
              <a:t>某公司年初借款</a:t>
            </a:r>
            <a:r>
              <a:rPr lang="en-US" altLang="zh-CN" sz="2800" b="1" dirty="0">
                <a:latin typeface="楷体_GB2312"/>
                <a:ea typeface="楷体_GB2312"/>
                <a:cs typeface="楷体_GB2312"/>
              </a:rPr>
              <a:t>500</a:t>
            </a:r>
            <a:r>
              <a:rPr lang="zh-CN" altLang="en-US" sz="2800" b="1" dirty="0">
                <a:latin typeface="楷体_GB2312"/>
                <a:ea typeface="楷体_GB2312"/>
                <a:cs typeface="楷体_GB2312"/>
              </a:rPr>
              <a:t>万，年利率为</a:t>
            </a:r>
            <a:r>
              <a:rPr lang="en-US" altLang="zh-CN" sz="2800" b="1" dirty="0">
                <a:latin typeface="楷体_GB2312"/>
                <a:ea typeface="楷体_GB2312"/>
                <a:cs typeface="楷体_GB2312"/>
              </a:rPr>
              <a:t>10%</a:t>
            </a:r>
            <a:r>
              <a:rPr lang="zh-CN" altLang="en-US" sz="2800" b="1" dirty="0">
                <a:latin typeface="楷体_GB2312"/>
                <a:ea typeface="楷体_GB2312"/>
                <a:cs typeface="楷体_GB2312"/>
              </a:rPr>
              <a:t>，每年计息一次，到期一次还本付息。则第</a:t>
            </a:r>
            <a:r>
              <a:rPr lang="en-US" altLang="zh-CN" sz="2800" b="1" dirty="0">
                <a:latin typeface="楷体_GB2312"/>
                <a:ea typeface="楷体_GB2312"/>
                <a:cs typeface="楷体_GB2312"/>
              </a:rPr>
              <a:t>5</a:t>
            </a:r>
            <a:r>
              <a:rPr lang="zh-CN" altLang="en-US" sz="2800" b="1" dirty="0">
                <a:latin typeface="楷体_GB2312"/>
                <a:ea typeface="楷体_GB2312"/>
                <a:cs typeface="楷体_GB2312"/>
              </a:rPr>
              <a:t>年末连本带利一次需偿还的金额是</a:t>
            </a:r>
            <a:r>
              <a:rPr lang="en-US" altLang="zh-CN" sz="2800" b="1" dirty="0">
                <a:latin typeface="楷体_GB2312"/>
                <a:ea typeface="楷体_GB2312"/>
                <a:cs typeface="楷体_GB2312"/>
              </a:rPr>
              <a:t>(   ) </a:t>
            </a:r>
            <a:r>
              <a:rPr lang="zh-CN" altLang="en-US" sz="2800" b="1" dirty="0">
                <a:latin typeface="楷体_GB2312"/>
                <a:ea typeface="楷体_GB2312"/>
                <a:cs typeface="楷体_GB2312"/>
              </a:rPr>
              <a:t>万元。</a:t>
            </a:r>
            <a:endParaRPr lang="zh-CN" altLang="en-US" sz="2800" dirty="0">
              <a:latin typeface="楷体_GB2312"/>
              <a:ea typeface="楷体_GB2312"/>
              <a:cs typeface="楷体_GB2312"/>
            </a:endParaRPr>
          </a:p>
        </p:txBody>
      </p:sp>
      <p:sp>
        <p:nvSpPr>
          <p:cNvPr id="2" name="TextBox 1"/>
          <p:cNvSpPr txBox="1"/>
          <p:nvPr/>
        </p:nvSpPr>
        <p:spPr>
          <a:xfrm>
            <a:off x="3563888" y="3077656"/>
            <a:ext cx="320922" cy="400110"/>
          </a:xfrm>
          <a:prstGeom prst="rect">
            <a:avLst/>
          </a:prstGeom>
          <a:noFill/>
        </p:spPr>
        <p:txBody>
          <a:bodyPr wrap="none" rtlCol="0">
            <a:spAutoFit/>
          </a:bodyPr>
          <a:lstStyle/>
          <a:p>
            <a:r>
              <a:rPr lang="en-US" altLang="zh-CN" sz="2000" dirty="0"/>
              <a:t>C</a:t>
            </a:r>
            <a:endParaRPr lang="zh-CN" altLang="en-US" sz="2000" dirty="0"/>
          </a:p>
        </p:txBody>
      </p:sp>
      <p:sp>
        <p:nvSpPr>
          <p:cNvPr id="3" name="矩形 2"/>
          <p:cNvSpPr/>
          <p:nvPr/>
        </p:nvSpPr>
        <p:spPr>
          <a:xfrm>
            <a:off x="1134005" y="3625186"/>
            <a:ext cx="1575688" cy="2677656"/>
          </a:xfrm>
          <a:prstGeom prst="rect">
            <a:avLst/>
          </a:prstGeom>
        </p:spPr>
        <p:txBody>
          <a:bodyPr wrap="none">
            <a:spAutoFit/>
          </a:bodyPr>
          <a:lstStyle/>
          <a:p>
            <a:pPr>
              <a:lnSpc>
                <a:spcPct val="150000"/>
              </a:lnSpc>
            </a:pPr>
            <a:r>
              <a:rPr lang="en-US" altLang="zh-CN" sz="2800" dirty="0"/>
              <a:t>A. 638.16</a:t>
            </a:r>
          </a:p>
          <a:p>
            <a:pPr>
              <a:lnSpc>
                <a:spcPct val="150000"/>
              </a:lnSpc>
            </a:pPr>
            <a:r>
              <a:rPr lang="en-US" altLang="zh-CN" sz="2800" dirty="0"/>
              <a:t>B. 734.66</a:t>
            </a:r>
          </a:p>
          <a:p>
            <a:pPr>
              <a:lnSpc>
                <a:spcPct val="150000"/>
              </a:lnSpc>
            </a:pPr>
            <a:r>
              <a:rPr lang="en-US" altLang="zh-CN" sz="2800" dirty="0"/>
              <a:t>C. 805.26</a:t>
            </a:r>
          </a:p>
          <a:p>
            <a:pPr>
              <a:lnSpc>
                <a:spcPct val="150000"/>
              </a:lnSpc>
            </a:pPr>
            <a:r>
              <a:rPr lang="en-US" altLang="zh-CN" sz="2800" dirty="0"/>
              <a:t>D. 881.16</a:t>
            </a:r>
            <a:endParaRPr lang="zh-CN" altLang="en-US" sz="2800" dirty="0"/>
          </a:p>
        </p:txBody>
      </p:sp>
      <p:sp>
        <p:nvSpPr>
          <p:cNvPr id="9" name="矩形 8"/>
          <p:cNvSpPr/>
          <p:nvPr/>
        </p:nvSpPr>
        <p:spPr>
          <a:xfrm>
            <a:off x="4139952" y="4570274"/>
            <a:ext cx="3496470" cy="738664"/>
          </a:xfrm>
          <a:prstGeom prst="rect">
            <a:avLst/>
          </a:prstGeom>
        </p:spPr>
        <p:txBody>
          <a:bodyPr wrap="none">
            <a:spAutoFit/>
          </a:bodyPr>
          <a:lstStyle/>
          <a:p>
            <a:pPr>
              <a:lnSpc>
                <a:spcPct val="150000"/>
              </a:lnSpc>
            </a:pPr>
            <a:r>
              <a:rPr lang="en-US" altLang="zh-CN" sz="2800" dirty="0"/>
              <a:t>500*(1+0.1)^5=805.26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1289373"/>
            <a:ext cx="788563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单选</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endParaRPr lang="en-US" altLang="zh-CN" sz="2800" b="1" dirty="0">
              <a:latin typeface="楷体_GB2312"/>
              <a:ea typeface="楷体_GB2312"/>
              <a:cs typeface="楷体_GB2312"/>
            </a:endParaRPr>
          </a:p>
          <a:p>
            <a:pPr eaLnBrk="1" hangingPunct="1">
              <a:lnSpc>
                <a:spcPct val="150000"/>
              </a:lnSpc>
              <a:spcBef>
                <a:spcPct val="0"/>
              </a:spcBef>
              <a:buNone/>
            </a:pPr>
            <a:r>
              <a:rPr lang="zh-CN" altLang="en-US" sz="2800" b="1" dirty="0">
                <a:latin typeface="楷体_GB2312"/>
                <a:ea typeface="楷体_GB2312"/>
                <a:cs typeface="楷体_GB2312"/>
              </a:rPr>
              <a:t>要正确绘制现金流量图，必须把握好现金流量的三要素，这三要素不包括</a:t>
            </a:r>
            <a:r>
              <a:rPr lang="en-US" altLang="zh-CN" sz="2800" b="1" dirty="0">
                <a:latin typeface="楷体_GB2312"/>
                <a:ea typeface="楷体_GB2312"/>
                <a:cs typeface="楷体_GB2312"/>
              </a:rPr>
              <a:t>(    )</a:t>
            </a:r>
            <a:r>
              <a:rPr lang="zh-CN" altLang="en-US" sz="2800" b="1" dirty="0">
                <a:latin typeface="楷体_GB2312"/>
                <a:ea typeface="楷体_GB2312"/>
                <a:cs typeface="楷体_GB2312"/>
              </a:rPr>
              <a:t>。</a:t>
            </a:r>
            <a:endParaRPr lang="zh-CN" altLang="en-US" sz="2800" dirty="0">
              <a:latin typeface="楷体_GB2312"/>
              <a:ea typeface="楷体_GB2312"/>
              <a:cs typeface="楷体_GB2312"/>
            </a:endParaRPr>
          </a:p>
        </p:txBody>
      </p:sp>
      <p:sp>
        <p:nvSpPr>
          <p:cNvPr id="2" name="TextBox 1"/>
          <p:cNvSpPr txBox="1"/>
          <p:nvPr/>
        </p:nvSpPr>
        <p:spPr>
          <a:xfrm>
            <a:off x="4716016" y="2780928"/>
            <a:ext cx="320922" cy="400110"/>
          </a:xfrm>
          <a:prstGeom prst="rect">
            <a:avLst/>
          </a:prstGeom>
          <a:noFill/>
        </p:spPr>
        <p:txBody>
          <a:bodyPr wrap="none" rtlCol="0">
            <a:spAutoFit/>
          </a:bodyPr>
          <a:lstStyle/>
          <a:p>
            <a:r>
              <a:rPr lang="en-US" altLang="zh-CN" sz="2000" dirty="0"/>
              <a:t>C</a:t>
            </a:r>
            <a:endParaRPr lang="zh-CN" altLang="en-US" sz="2000" dirty="0"/>
          </a:p>
        </p:txBody>
      </p:sp>
      <p:sp>
        <p:nvSpPr>
          <p:cNvPr id="3" name="矩形 2"/>
          <p:cNvSpPr/>
          <p:nvPr/>
        </p:nvSpPr>
        <p:spPr>
          <a:xfrm>
            <a:off x="1134005" y="3501008"/>
            <a:ext cx="3799951" cy="2677656"/>
          </a:xfrm>
          <a:prstGeom prst="rect">
            <a:avLst/>
          </a:prstGeom>
        </p:spPr>
        <p:txBody>
          <a:bodyPr wrap="none">
            <a:spAutoFit/>
          </a:bodyPr>
          <a:lstStyle/>
          <a:p>
            <a:pPr>
              <a:lnSpc>
                <a:spcPct val="150000"/>
              </a:lnSpc>
            </a:pPr>
            <a:r>
              <a:rPr lang="en-US" altLang="zh-CN" sz="2800" dirty="0"/>
              <a:t>A. </a:t>
            </a:r>
            <a:r>
              <a:rPr lang="zh-CN" altLang="en-US" sz="2800" dirty="0"/>
              <a:t>现金流量发生的时点</a:t>
            </a:r>
            <a:endParaRPr lang="en-US" altLang="zh-CN" sz="2800" dirty="0"/>
          </a:p>
          <a:p>
            <a:pPr>
              <a:lnSpc>
                <a:spcPct val="150000"/>
              </a:lnSpc>
            </a:pPr>
            <a:r>
              <a:rPr lang="en-US" altLang="zh-CN" sz="2800" dirty="0"/>
              <a:t>B. </a:t>
            </a:r>
            <a:r>
              <a:rPr lang="zh-CN" altLang="en-US" sz="2800" dirty="0"/>
              <a:t>现金流人或现金流出</a:t>
            </a:r>
            <a:endParaRPr lang="en-US" altLang="zh-CN" sz="2800" dirty="0"/>
          </a:p>
          <a:p>
            <a:pPr>
              <a:lnSpc>
                <a:spcPct val="150000"/>
              </a:lnSpc>
            </a:pPr>
            <a:r>
              <a:rPr lang="en-US" altLang="zh-CN" sz="2800" dirty="0"/>
              <a:t>C. </a:t>
            </a:r>
            <a:r>
              <a:rPr lang="zh-CN" altLang="en-US" sz="2800" dirty="0"/>
              <a:t>现金流量终止的时间</a:t>
            </a:r>
            <a:endParaRPr lang="en-US" altLang="zh-CN" sz="2800" dirty="0"/>
          </a:p>
          <a:p>
            <a:pPr>
              <a:lnSpc>
                <a:spcPct val="150000"/>
              </a:lnSpc>
            </a:pPr>
            <a:r>
              <a:rPr lang="en-US" altLang="zh-CN" sz="2800" dirty="0"/>
              <a:t>D. </a:t>
            </a:r>
            <a:r>
              <a:rPr lang="zh-CN" altLang="en-US" sz="2800" dirty="0"/>
              <a:t>现金流量数额</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8" name="矩形 463876"/>
          <p:cNvSpPr>
            <a:spLocks noChangeArrowheads="1"/>
          </p:cNvSpPr>
          <p:nvPr/>
        </p:nvSpPr>
        <p:spPr bwMode="auto">
          <a:xfrm>
            <a:off x="358775" y="1612538"/>
            <a:ext cx="78856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2800" b="1" dirty="0">
                <a:latin typeface="楷体_GB2312"/>
                <a:ea typeface="楷体_GB2312"/>
                <a:cs typeface="楷体_GB2312"/>
              </a:rPr>
              <a:t>【</a:t>
            </a:r>
            <a:r>
              <a:rPr lang="zh-CN" altLang="en-US" sz="2800" b="1" dirty="0">
                <a:latin typeface="楷体_GB2312"/>
                <a:ea typeface="楷体_GB2312"/>
                <a:cs typeface="楷体_GB2312"/>
              </a:rPr>
              <a:t>单选</a:t>
            </a:r>
            <a:r>
              <a:rPr lang="en-US" altLang="zh-CN" sz="2800" b="1" dirty="0">
                <a:latin typeface="楷体_GB2312"/>
                <a:ea typeface="楷体_GB2312"/>
                <a:cs typeface="楷体_GB2312"/>
              </a:rPr>
              <a:t>】</a:t>
            </a:r>
            <a:r>
              <a:rPr lang="zh-CN" altLang="en-US" sz="2800" b="1" dirty="0">
                <a:latin typeface="楷体_GB2312"/>
                <a:ea typeface="楷体_GB2312"/>
                <a:cs typeface="楷体_GB2312"/>
              </a:rPr>
              <a:t>例题：</a:t>
            </a:r>
            <a:endParaRPr lang="en-US" altLang="zh-CN" sz="2800" b="1" dirty="0">
              <a:latin typeface="楷体_GB2312"/>
              <a:ea typeface="楷体_GB2312"/>
              <a:cs typeface="楷体_GB2312"/>
            </a:endParaRPr>
          </a:p>
          <a:p>
            <a:pPr eaLnBrk="1" hangingPunct="1">
              <a:lnSpc>
                <a:spcPct val="150000"/>
              </a:lnSpc>
              <a:spcBef>
                <a:spcPct val="0"/>
              </a:spcBef>
              <a:buNone/>
            </a:pPr>
            <a:r>
              <a:rPr lang="zh-CN" altLang="en-US" sz="2800" b="1" dirty="0">
                <a:latin typeface="楷体_GB2312"/>
                <a:ea typeface="楷体_GB2312"/>
                <a:cs typeface="楷体_GB2312"/>
              </a:rPr>
              <a:t>关于现金流量图绘制的说法，正确的是</a:t>
            </a:r>
            <a:r>
              <a:rPr lang="en-US" altLang="zh-CN" sz="2800" b="1" dirty="0">
                <a:latin typeface="楷体_GB2312"/>
                <a:ea typeface="楷体_GB2312"/>
                <a:cs typeface="楷体_GB2312"/>
              </a:rPr>
              <a:t>(   )</a:t>
            </a:r>
            <a:r>
              <a:rPr lang="zh-CN" altLang="en-US" sz="2800" b="1" dirty="0">
                <a:latin typeface="楷体_GB2312"/>
                <a:ea typeface="楷体_GB2312"/>
                <a:cs typeface="楷体_GB2312"/>
              </a:rPr>
              <a:t>。</a:t>
            </a:r>
            <a:endParaRPr lang="zh-CN" altLang="en-US" sz="2800" dirty="0">
              <a:latin typeface="楷体_GB2312"/>
              <a:ea typeface="楷体_GB2312"/>
              <a:cs typeface="楷体_GB2312"/>
            </a:endParaRPr>
          </a:p>
        </p:txBody>
      </p:sp>
      <p:sp>
        <p:nvSpPr>
          <p:cNvPr id="2" name="TextBox 1"/>
          <p:cNvSpPr txBox="1"/>
          <p:nvPr/>
        </p:nvSpPr>
        <p:spPr>
          <a:xfrm>
            <a:off x="6843366" y="2452826"/>
            <a:ext cx="320922" cy="400110"/>
          </a:xfrm>
          <a:prstGeom prst="rect">
            <a:avLst/>
          </a:prstGeom>
          <a:noFill/>
        </p:spPr>
        <p:txBody>
          <a:bodyPr wrap="none" rtlCol="0">
            <a:spAutoFit/>
          </a:bodyPr>
          <a:lstStyle/>
          <a:p>
            <a:r>
              <a:rPr lang="en-US" altLang="zh-CN" sz="2000" dirty="0"/>
              <a:t>C</a:t>
            </a:r>
            <a:endParaRPr lang="zh-CN" altLang="en-US" sz="2000" dirty="0"/>
          </a:p>
        </p:txBody>
      </p:sp>
      <p:sp>
        <p:nvSpPr>
          <p:cNvPr id="3" name="矩形 2"/>
          <p:cNvSpPr/>
          <p:nvPr/>
        </p:nvSpPr>
        <p:spPr>
          <a:xfrm>
            <a:off x="539552" y="3429000"/>
            <a:ext cx="8371202" cy="2677656"/>
          </a:xfrm>
          <a:prstGeom prst="rect">
            <a:avLst/>
          </a:prstGeom>
        </p:spPr>
        <p:txBody>
          <a:bodyPr wrap="none">
            <a:spAutoFit/>
          </a:bodyPr>
          <a:lstStyle/>
          <a:p>
            <a:pPr>
              <a:lnSpc>
                <a:spcPct val="150000"/>
              </a:lnSpc>
            </a:pPr>
            <a:r>
              <a:rPr lang="en-US" altLang="zh-CN" sz="2800" dirty="0"/>
              <a:t>A.</a:t>
            </a:r>
            <a:r>
              <a:rPr lang="zh-CN" altLang="en-US" sz="2800" dirty="0"/>
              <a:t>箭线长短只是示意，不代表实际的数值差异</a:t>
            </a:r>
            <a:endParaRPr lang="en-US" altLang="zh-CN" sz="2800" dirty="0"/>
          </a:p>
          <a:p>
            <a:pPr>
              <a:lnSpc>
                <a:spcPct val="150000"/>
              </a:lnSpc>
            </a:pPr>
            <a:r>
              <a:rPr lang="en-US" altLang="zh-CN" sz="2800" dirty="0"/>
              <a:t>B.</a:t>
            </a:r>
            <a:r>
              <a:rPr lang="zh-CN" altLang="en-US" sz="2800" dirty="0"/>
              <a:t>对于投资人来说，在横轴下方的箭线代表现金流人</a:t>
            </a:r>
            <a:endParaRPr lang="en-US" altLang="zh-CN" sz="2800" dirty="0"/>
          </a:p>
          <a:p>
            <a:pPr>
              <a:lnSpc>
                <a:spcPct val="150000"/>
              </a:lnSpc>
            </a:pPr>
            <a:r>
              <a:rPr lang="en-US" altLang="zh-CN" sz="2800" dirty="0"/>
              <a:t>C.</a:t>
            </a:r>
            <a:r>
              <a:rPr lang="zh-CN" altLang="en-US" sz="2800" dirty="0"/>
              <a:t>箭线与时间轴的交点表示现金流量发生的时点</a:t>
            </a:r>
            <a:endParaRPr lang="en-US" altLang="zh-CN" sz="2800" dirty="0"/>
          </a:p>
          <a:p>
            <a:pPr>
              <a:lnSpc>
                <a:spcPct val="150000"/>
              </a:lnSpc>
            </a:pPr>
            <a:r>
              <a:rPr lang="en-US" altLang="zh-CN" sz="2800" dirty="0"/>
              <a:t>D.</a:t>
            </a:r>
            <a:r>
              <a:rPr lang="zh-CN" altLang="en-US" sz="2800" dirty="0"/>
              <a:t>对于投资人来说，在横轴上方的箭线代表现金流出</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例题讲解</a:t>
            </a:r>
          </a:p>
        </p:txBody>
      </p:sp>
      <p:sp>
        <p:nvSpPr>
          <p:cNvPr id="7" name="矩形 463876"/>
          <p:cNvSpPr>
            <a:spLocks noChangeArrowheads="1"/>
          </p:cNvSpPr>
          <p:nvPr/>
        </p:nvSpPr>
        <p:spPr bwMode="auto">
          <a:xfrm>
            <a:off x="358775" y="1395194"/>
            <a:ext cx="6503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800" b="1" dirty="0">
                <a:latin typeface="楷体_GB2312"/>
                <a:ea typeface="楷体_GB2312"/>
                <a:cs typeface="楷体_GB2312"/>
              </a:rPr>
              <a:t>【2019-2020】</a:t>
            </a:r>
            <a:r>
              <a:rPr lang="zh-CN" altLang="en-US" sz="2800" b="1" dirty="0">
                <a:latin typeface="楷体_GB2312"/>
                <a:ea typeface="楷体_GB2312"/>
                <a:cs typeface="楷体_GB2312"/>
              </a:rPr>
              <a:t>年度考试中存在的问题：</a:t>
            </a:r>
            <a:endParaRPr lang="zh-CN" altLang="en-US" sz="2800" dirty="0">
              <a:latin typeface="楷体_GB2312"/>
              <a:ea typeface="楷体_GB2312"/>
              <a:cs typeface="楷体_GB2312"/>
            </a:endParaRPr>
          </a:p>
        </p:txBody>
      </p:sp>
      <p:sp>
        <p:nvSpPr>
          <p:cNvPr id="11" name="矩形 463876"/>
          <p:cNvSpPr>
            <a:spLocks noChangeArrowheads="1"/>
          </p:cNvSpPr>
          <p:nvPr/>
        </p:nvSpPr>
        <p:spPr bwMode="auto">
          <a:xfrm>
            <a:off x="1331640" y="2204864"/>
            <a:ext cx="77251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800" dirty="0">
                <a:latin typeface="楷体_GB2312"/>
                <a:ea typeface="楷体_GB2312"/>
                <a:cs typeface="楷体_GB2312"/>
              </a:rPr>
              <a:t>某企业年末产生的净现金流量如下表（万元）：</a:t>
            </a:r>
          </a:p>
        </p:txBody>
      </p:sp>
      <p:graphicFrame>
        <p:nvGraphicFramePr>
          <p:cNvPr id="3" name="表格 2"/>
          <p:cNvGraphicFramePr>
            <a:graphicFrameLocks noGrp="1"/>
          </p:cNvGraphicFramePr>
          <p:nvPr/>
        </p:nvGraphicFramePr>
        <p:xfrm>
          <a:off x="790824" y="2996952"/>
          <a:ext cx="8029648" cy="1010920"/>
        </p:xfrm>
        <a:graphic>
          <a:graphicData uri="http://schemas.openxmlformats.org/drawingml/2006/table">
            <a:tbl>
              <a:tblPr firstRow="1" bandRow="1">
                <a:tableStyleId>{5C22544A-7EE6-4342-B048-85BDC9FD1C3A}</a:tableStyleId>
              </a:tblPr>
              <a:tblGrid>
                <a:gridCol w="1003706">
                  <a:extLst>
                    <a:ext uri="{9D8B030D-6E8A-4147-A177-3AD203B41FA5}">
                      <a16:colId xmlns:a16="http://schemas.microsoft.com/office/drawing/2014/main" val="20000"/>
                    </a:ext>
                  </a:extLst>
                </a:gridCol>
                <a:gridCol w="1003706">
                  <a:extLst>
                    <a:ext uri="{9D8B030D-6E8A-4147-A177-3AD203B41FA5}">
                      <a16:colId xmlns:a16="http://schemas.microsoft.com/office/drawing/2014/main" val="20001"/>
                    </a:ext>
                  </a:extLst>
                </a:gridCol>
                <a:gridCol w="1003706">
                  <a:extLst>
                    <a:ext uri="{9D8B030D-6E8A-4147-A177-3AD203B41FA5}">
                      <a16:colId xmlns:a16="http://schemas.microsoft.com/office/drawing/2014/main" val="20002"/>
                    </a:ext>
                  </a:extLst>
                </a:gridCol>
                <a:gridCol w="1130098">
                  <a:extLst>
                    <a:ext uri="{9D8B030D-6E8A-4147-A177-3AD203B41FA5}">
                      <a16:colId xmlns:a16="http://schemas.microsoft.com/office/drawing/2014/main" val="20003"/>
                    </a:ext>
                  </a:extLst>
                </a:gridCol>
                <a:gridCol w="877314">
                  <a:extLst>
                    <a:ext uri="{9D8B030D-6E8A-4147-A177-3AD203B41FA5}">
                      <a16:colId xmlns:a16="http://schemas.microsoft.com/office/drawing/2014/main" val="20004"/>
                    </a:ext>
                  </a:extLst>
                </a:gridCol>
                <a:gridCol w="1003706">
                  <a:extLst>
                    <a:ext uri="{9D8B030D-6E8A-4147-A177-3AD203B41FA5}">
                      <a16:colId xmlns:a16="http://schemas.microsoft.com/office/drawing/2014/main" val="20005"/>
                    </a:ext>
                  </a:extLst>
                </a:gridCol>
                <a:gridCol w="1003706">
                  <a:extLst>
                    <a:ext uri="{9D8B030D-6E8A-4147-A177-3AD203B41FA5}">
                      <a16:colId xmlns:a16="http://schemas.microsoft.com/office/drawing/2014/main" val="20006"/>
                    </a:ext>
                  </a:extLst>
                </a:gridCol>
                <a:gridCol w="1003706">
                  <a:extLst>
                    <a:ext uri="{9D8B030D-6E8A-4147-A177-3AD203B41FA5}">
                      <a16:colId xmlns:a16="http://schemas.microsoft.com/office/drawing/2014/main" val="20007"/>
                    </a:ext>
                  </a:extLst>
                </a:gridCol>
              </a:tblGrid>
              <a:tr h="370840">
                <a:tc>
                  <a:txBody>
                    <a:bodyPr/>
                    <a:lstStyle/>
                    <a:p>
                      <a:r>
                        <a:rPr lang="zh-CN" altLang="en-US" dirty="0"/>
                        <a:t>年份</a:t>
                      </a:r>
                    </a:p>
                  </a:txBody>
                  <a:tcPr/>
                </a:tc>
                <a:tc>
                  <a:txBody>
                    <a:bodyPr/>
                    <a:lstStyle/>
                    <a:p>
                      <a:r>
                        <a:rPr lang="en-US" altLang="zh-CN" dirty="0"/>
                        <a:t>1</a:t>
                      </a:r>
                      <a:endParaRPr lang="zh-CN" altLang="en-US" dirty="0"/>
                    </a:p>
                  </a:txBody>
                  <a:tcPr/>
                </a:tc>
                <a:tc>
                  <a:txBody>
                    <a:bodyPr/>
                    <a:lstStyle/>
                    <a:p>
                      <a:r>
                        <a:rPr lang="en-US" altLang="zh-CN" dirty="0"/>
                        <a:t>2</a:t>
                      </a:r>
                      <a:endParaRPr lang="zh-CN" altLang="en-US" dirty="0"/>
                    </a:p>
                  </a:txBody>
                  <a:tcPr/>
                </a:tc>
                <a:tc>
                  <a:txBody>
                    <a:bodyPr/>
                    <a:lstStyle/>
                    <a:p>
                      <a:r>
                        <a:rPr lang="en-US" altLang="zh-CN" dirty="0"/>
                        <a:t>3</a:t>
                      </a:r>
                      <a:endParaRPr lang="zh-CN" altLang="en-US" dirty="0"/>
                    </a:p>
                  </a:txBody>
                  <a:tcPr/>
                </a:tc>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tc>
                  <a:txBody>
                    <a:bodyPr/>
                    <a:lstStyle/>
                    <a:p>
                      <a:r>
                        <a:rPr lang="en-US" altLang="zh-CN" dirty="0"/>
                        <a:t>6</a:t>
                      </a:r>
                      <a:endParaRPr lang="zh-CN" altLang="en-US" dirty="0"/>
                    </a:p>
                  </a:txBody>
                  <a:tcPr/>
                </a:tc>
                <a:tc>
                  <a:txBody>
                    <a:bodyPr/>
                    <a:lstStyle/>
                    <a:p>
                      <a:r>
                        <a:rPr lang="en-US" altLang="zh-CN" dirty="0"/>
                        <a:t>7</a:t>
                      </a:r>
                      <a:endParaRPr lang="zh-CN" altLang="en-US" dirty="0"/>
                    </a:p>
                  </a:txBody>
                  <a:tcPr/>
                </a:tc>
                <a:extLst>
                  <a:ext uri="{0D108BD9-81ED-4DB2-BD59-A6C34878D82A}">
                    <a16:rowId xmlns:a16="http://schemas.microsoft.com/office/drawing/2014/main" val="10000"/>
                  </a:ext>
                </a:extLst>
              </a:tr>
              <a:tr h="370840">
                <a:tc>
                  <a:txBody>
                    <a:bodyPr/>
                    <a:lstStyle/>
                    <a:p>
                      <a:r>
                        <a:rPr lang="zh-CN" altLang="en-US" dirty="0"/>
                        <a:t>净现金流量</a:t>
                      </a:r>
                    </a:p>
                  </a:txBody>
                  <a:tcPr/>
                </a:tc>
                <a:tc>
                  <a:txBody>
                    <a:bodyPr/>
                    <a:lstStyle/>
                    <a:p>
                      <a:r>
                        <a:rPr lang="en-US" altLang="zh-CN" dirty="0"/>
                        <a:t>-4500</a:t>
                      </a:r>
                      <a:endParaRPr lang="zh-CN" altLang="en-US" dirty="0"/>
                    </a:p>
                  </a:txBody>
                  <a:tcPr/>
                </a:tc>
                <a:tc>
                  <a:txBody>
                    <a:bodyPr/>
                    <a:lstStyle/>
                    <a:p>
                      <a:r>
                        <a:rPr lang="en-US" altLang="zh-CN" dirty="0"/>
                        <a:t>-3000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2800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3500</a:t>
                      </a:r>
                      <a:endParaRPr lang="zh-CN" altLang="en-US" dirty="0"/>
                    </a:p>
                  </a:txBody>
                  <a:tcPr/>
                </a:tc>
                <a:tc>
                  <a:txBody>
                    <a:bodyPr/>
                    <a:lstStyle/>
                    <a:p>
                      <a:r>
                        <a:rPr lang="en-US" altLang="zh-CN" dirty="0"/>
                        <a:t>3500</a:t>
                      </a:r>
                      <a:endParaRPr lang="zh-CN" altLang="en-US" dirty="0"/>
                    </a:p>
                  </a:txBody>
                  <a:tcPr/>
                </a:tc>
                <a:extLst>
                  <a:ext uri="{0D108BD9-81ED-4DB2-BD59-A6C34878D82A}">
                    <a16:rowId xmlns:a16="http://schemas.microsoft.com/office/drawing/2014/main" val="10001"/>
                  </a:ext>
                </a:extLst>
              </a:tr>
            </a:tbl>
          </a:graphicData>
        </a:graphic>
      </p:graphicFrame>
      <p:sp>
        <p:nvSpPr>
          <p:cNvPr id="12" name="矩形 463877"/>
          <p:cNvSpPr>
            <a:spLocks noChangeArrowheads="1"/>
          </p:cNvSpPr>
          <p:nvPr/>
        </p:nvSpPr>
        <p:spPr bwMode="auto">
          <a:xfrm>
            <a:off x="1134006" y="4345360"/>
            <a:ext cx="71691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cs typeface="楷体_GB2312"/>
              </a:rPr>
              <a:t>时间点从年初开始；</a:t>
            </a:r>
            <a:endParaRPr lang="en-US" altLang="zh-CN" sz="2000" dirty="0">
              <a:latin typeface="黑体" panose="02010609060101010101" pitchFamily="49" charset="-122"/>
              <a:ea typeface="黑体" panose="02010609060101010101" pitchFamily="49" charset="-122"/>
              <a:cs typeface="楷体_GB2312"/>
            </a:endParaRPr>
          </a:p>
          <a:p>
            <a:pPr eaLnBrk="1" hangingPunct="1">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cs typeface="楷体_GB2312"/>
              </a:rPr>
              <a:t>忘了标数字；</a:t>
            </a:r>
            <a:endParaRPr lang="en-US" altLang="zh-CN" sz="2000" dirty="0">
              <a:latin typeface="黑体" panose="02010609060101010101" pitchFamily="49" charset="-122"/>
              <a:ea typeface="黑体" panose="02010609060101010101" pitchFamily="49" charset="-122"/>
              <a:cs typeface="楷体_GB2312"/>
            </a:endParaRPr>
          </a:p>
          <a:p>
            <a:pPr eaLnBrk="1" hangingPunct="1">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cs typeface="楷体_GB2312"/>
              </a:rPr>
              <a:t>箭头方向搞错；</a:t>
            </a:r>
            <a:endParaRPr lang="en-US" altLang="zh-CN" sz="2000" dirty="0">
              <a:latin typeface="黑体" panose="02010609060101010101" pitchFamily="49" charset="-122"/>
              <a:ea typeface="黑体" panose="02010609060101010101" pitchFamily="49" charset="-122"/>
              <a:cs typeface="楷体_GB2312"/>
            </a:endParaRPr>
          </a:p>
          <a:p>
            <a:pPr eaLnBrk="1" hangingPunct="1">
              <a:spcBef>
                <a:spcPct val="0"/>
              </a:spcBef>
              <a:buFont typeface="Arial" panose="020B0604020202020204" pitchFamily="34" charset="0"/>
              <a:buNone/>
            </a:pPr>
            <a:r>
              <a:rPr lang="zh-CN" altLang="en-US" sz="2000" dirty="0">
                <a:latin typeface="黑体" panose="02010609060101010101" pitchFamily="49" charset="-122"/>
                <a:ea typeface="黑体" panose="02010609060101010101" pitchFamily="49" charset="-122"/>
                <a:cs typeface="楷体_GB2312"/>
              </a:rPr>
              <a:t>画的很随意。。。。。</a:t>
            </a:r>
            <a:endParaRPr lang="zh-CN" altLang="en-US" sz="2400" dirty="0">
              <a:latin typeface="黑体" panose="02010609060101010101" pitchFamily="49" charset="-122"/>
              <a:ea typeface="黑体" panose="02010609060101010101" pitchFamily="49" charset="-122"/>
              <a:cs typeface="楷体_GB231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6338" y="2998693"/>
            <a:ext cx="2031325" cy="646331"/>
          </a:xfrm>
          <a:prstGeom prst="rect">
            <a:avLst/>
          </a:prstGeom>
          <a:noFill/>
        </p:spPr>
        <p:txBody>
          <a:bodyPr wrap="none" rtlCol="0">
            <a:spAutoFit/>
          </a:bodyPr>
          <a:lstStyle/>
          <a:p>
            <a:r>
              <a:rPr lang="zh-CN" altLang="en-US" sz="3600" b="1" dirty="0">
                <a:solidFill>
                  <a:srgbClr val="FF0000"/>
                </a:solidFill>
              </a:rPr>
              <a:t>谢谢大家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课程简介</a:t>
            </a:r>
          </a:p>
        </p:txBody>
      </p:sp>
      <p:pic>
        <p:nvPicPr>
          <p:cNvPr id="17410" name="Picture 2" descr="https://timgsa.baidu.com/timg?image&amp;quality=80&amp;size=b9999_10000&amp;sec=1599583264609&amp;di=0a2e5fd723f8531d3fb61565c522fd0f&amp;imgtype=0&amp;src=http%3A%2F%2Fwww.exam8.com%2Fgongcheng%2FUploadFiles_8405%2F201905%2F201905141530449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451" y="1301073"/>
            <a:ext cx="3370453" cy="4780463"/>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2055"/>
          <p:cNvSpPr txBox="1">
            <a:spLocks noChangeArrowheads="1"/>
          </p:cNvSpPr>
          <p:nvPr/>
        </p:nvSpPr>
        <p:spPr bwMode="auto">
          <a:xfrm>
            <a:off x="4572000" y="1591717"/>
            <a:ext cx="2484438" cy="522287"/>
          </a:xfrm>
          <a:prstGeom prst="rect">
            <a:avLst/>
          </a:prstGeom>
          <a:solidFill>
            <a:schemeClr val="accent1">
              <a:lumMod val="90000"/>
            </a:schemeClr>
          </a:solidFill>
          <a:ln>
            <a:noFill/>
          </a:ln>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zh-CN" altLang="en-US" b="1" dirty="0">
                <a:ea typeface="楷体_GB2312" pitchFamily="49" charset="-122"/>
              </a:rPr>
              <a:t>工程技术经济</a:t>
            </a:r>
          </a:p>
        </p:txBody>
      </p:sp>
      <p:sp>
        <p:nvSpPr>
          <p:cNvPr id="12" name="文本框 2056"/>
          <p:cNvSpPr txBox="1">
            <a:spLocks noChangeArrowheads="1"/>
          </p:cNvSpPr>
          <p:nvPr/>
        </p:nvSpPr>
        <p:spPr bwMode="auto">
          <a:xfrm>
            <a:off x="4572000" y="4873724"/>
            <a:ext cx="3671888" cy="519113"/>
          </a:xfrm>
          <a:prstGeom prst="rect">
            <a:avLst/>
          </a:prstGeom>
          <a:solidFill>
            <a:schemeClr val="accent1">
              <a:lumMod val="90000"/>
            </a:schemeClr>
          </a:solidFill>
          <a:ln>
            <a:noFill/>
          </a:ln>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zh-CN" altLang="en-US" b="1">
                <a:ea typeface="楷体_GB2312" pitchFamily="49" charset="-122"/>
              </a:rPr>
              <a:t>会计基础与工程财务</a:t>
            </a:r>
          </a:p>
        </p:txBody>
      </p:sp>
      <p:sp>
        <p:nvSpPr>
          <p:cNvPr id="13" name="文本框 2057"/>
          <p:cNvSpPr txBox="1">
            <a:spLocks noChangeArrowheads="1"/>
          </p:cNvSpPr>
          <p:nvPr/>
        </p:nvSpPr>
        <p:spPr bwMode="auto">
          <a:xfrm>
            <a:off x="4606925" y="5574184"/>
            <a:ext cx="2376488" cy="519112"/>
          </a:xfrm>
          <a:prstGeom prst="rect">
            <a:avLst/>
          </a:prstGeom>
          <a:solidFill>
            <a:schemeClr val="accent1">
              <a:lumMod val="90000"/>
            </a:schemeClr>
          </a:solidFill>
          <a:ln>
            <a:noFill/>
          </a:ln>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a:defRPr sz="2800">
                <a:solidFill>
                  <a:schemeClr val="tx1"/>
                </a:solidFill>
                <a:latin typeface="Arial" panose="020B0604020202020204" pitchFamily="34" charset="0"/>
                <a:ea typeface="宋体" panose="02010600030101010101" pitchFamily="2" charset="-122"/>
              </a:defRPr>
            </a:lvl3pPr>
            <a:lvl4pPr>
              <a:defRPr sz="2800">
                <a:solidFill>
                  <a:schemeClr val="tx1"/>
                </a:solidFill>
                <a:latin typeface="Arial" panose="020B0604020202020204" pitchFamily="34" charset="0"/>
                <a:ea typeface="宋体" panose="02010600030101010101" pitchFamily="2" charset="-122"/>
              </a:defRPr>
            </a:lvl4pPr>
            <a:lvl5pPr>
              <a:defRPr sz="28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a:solidFill>
                  <a:schemeClr val="tx1"/>
                </a:solidFill>
                <a:latin typeface="Arial" panose="020B0604020202020204" pitchFamily="34" charset="0"/>
                <a:ea typeface="宋体" panose="02010600030101010101" pitchFamily="2" charset="-122"/>
              </a:defRPr>
            </a:lvl9pPr>
          </a:lstStyle>
          <a:p>
            <a:pPr>
              <a:spcBef>
                <a:spcPct val="50000"/>
              </a:spcBef>
              <a:buFont typeface="Arial" panose="020B0604020202020204" pitchFamily="34" charset="0"/>
              <a:buNone/>
              <a:defRPr/>
            </a:pPr>
            <a:r>
              <a:rPr lang="zh-CN" altLang="en-US" b="1">
                <a:ea typeface="楷体_GB2312" pitchFamily="49" charset="-122"/>
              </a:rPr>
              <a:t>建设工程估价</a:t>
            </a:r>
          </a:p>
        </p:txBody>
      </p:sp>
      <p:pic>
        <p:nvPicPr>
          <p:cNvPr id="14" name="图片 2059" descr="01-05-001-10"/>
          <p:cNvPicPr>
            <a:picLocks noChangeAspect="1" noChangeArrowheads="1"/>
          </p:cNvPicPr>
          <p:nvPr/>
        </p:nvPicPr>
        <p:blipFill>
          <a:blip r:embed="rId3"/>
          <a:srcRect/>
          <a:stretch>
            <a:fillRect/>
          </a:stretch>
        </p:blipFill>
        <p:spPr bwMode="auto">
          <a:xfrm>
            <a:off x="4067175" y="1556792"/>
            <a:ext cx="44608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2060" descr="01-05-001-10"/>
          <p:cNvPicPr>
            <a:picLocks noChangeAspect="1" noChangeArrowheads="1"/>
          </p:cNvPicPr>
          <p:nvPr/>
        </p:nvPicPr>
        <p:blipFill>
          <a:blip r:embed="rId3"/>
          <a:srcRect/>
          <a:stretch>
            <a:fillRect/>
          </a:stretch>
        </p:blipFill>
        <p:spPr bwMode="auto">
          <a:xfrm>
            <a:off x="4067175" y="4910237"/>
            <a:ext cx="44608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2061" descr="01-05-001-10"/>
          <p:cNvPicPr>
            <a:picLocks noChangeAspect="1" noChangeArrowheads="1"/>
          </p:cNvPicPr>
          <p:nvPr/>
        </p:nvPicPr>
        <p:blipFill>
          <a:blip r:embed="rId3"/>
          <a:srcRect/>
          <a:stretch>
            <a:fillRect/>
          </a:stretch>
        </p:blipFill>
        <p:spPr bwMode="auto">
          <a:xfrm>
            <a:off x="4067175" y="5502746"/>
            <a:ext cx="4460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5077" y="2137592"/>
            <a:ext cx="4186466" cy="25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1475656" y="1700807"/>
            <a:ext cx="1800200" cy="39097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课程简介</a:t>
            </a:r>
          </a:p>
        </p:txBody>
      </p:sp>
      <p:sp>
        <p:nvSpPr>
          <p:cNvPr id="8" name="文本框 712705"/>
          <p:cNvSpPr txBox="1">
            <a:spLocks noChangeArrowheads="1"/>
          </p:cNvSpPr>
          <p:nvPr/>
        </p:nvSpPr>
        <p:spPr bwMode="auto">
          <a:xfrm>
            <a:off x="358775" y="1628775"/>
            <a:ext cx="338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solidFill>
                  <a:srgbClr val="663300"/>
                </a:solidFill>
                <a:ea typeface="楷体_GB2312"/>
                <a:cs typeface="楷体_GB2312"/>
              </a:rPr>
              <a:t>什么是经济？</a:t>
            </a:r>
          </a:p>
        </p:txBody>
      </p:sp>
      <p:sp>
        <p:nvSpPr>
          <p:cNvPr id="9" name="文本框 712707"/>
          <p:cNvSpPr txBox="1">
            <a:spLocks noChangeArrowheads="1"/>
          </p:cNvSpPr>
          <p:nvPr/>
        </p:nvSpPr>
        <p:spPr bwMode="auto">
          <a:xfrm>
            <a:off x="576263" y="2659063"/>
            <a:ext cx="4867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600" b="1" dirty="0">
                <a:solidFill>
                  <a:srgbClr val="663300"/>
                </a:solidFill>
                <a:ea typeface="楷体_GB2312"/>
                <a:cs typeface="楷体_GB2312"/>
              </a:rPr>
              <a:t>    </a:t>
            </a:r>
            <a:r>
              <a:rPr lang="zh-CN" altLang="en-US" sz="3600" b="1" dirty="0">
                <a:solidFill>
                  <a:srgbClr val="663300"/>
                </a:solidFill>
                <a:ea typeface="楷体_GB2312"/>
                <a:cs typeface="楷体_GB2312"/>
              </a:rPr>
              <a:t>什么是工程经济学？</a:t>
            </a:r>
          </a:p>
        </p:txBody>
      </p:sp>
      <p:sp>
        <p:nvSpPr>
          <p:cNvPr id="10" name="矩形 712709"/>
          <p:cNvSpPr>
            <a:spLocks noChangeArrowheads="1"/>
          </p:cNvSpPr>
          <p:nvPr/>
        </p:nvSpPr>
        <p:spPr bwMode="auto">
          <a:xfrm>
            <a:off x="1692275" y="3689350"/>
            <a:ext cx="73612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3600" b="1">
                <a:solidFill>
                  <a:srgbClr val="663300"/>
                </a:solidFill>
                <a:ea typeface="楷体_GB2312"/>
                <a:cs typeface="楷体_GB2312"/>
              </a:rPr>
              <a:t>         </a:t>
            </a:r>
            <a:r>
              <a:rPr lang="zh-CN" altLang="en-US" sz="3600" b="1">
                <a:solidFill>
                  <a:srgbClr val="663300"/>
                </a:solidFill>
                <a:ea typeface="楷体_GB2312"/>
                <a:cs typeface="楷体_GB2312"/>
              </a:rPr>
              <a:t>为什么要学习工程技术经济？</a:t>
            </a:r>
          </a:p>
        </p:txBody>
      </p:sp>
      <p:pic>
        <p:nvPicPr>
          <p:cNvPr id="18434" name="Picture 2" descr="https://timgsa.baidu.com/timg?image&amp;quality=80&amp;size=b9999_10000&amp;sec=1599583796793&amp;di=a9cb854b365db02a0e015c55ed204336&amp;imgtype=0&amp;src=http%3A%2F%2Fpic2.zhimg.com%2Fv2-e7cc89b50e678bf118cab171cc4ec1ca_1200x5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299" y="4725144"/>
            <a:ext cx="3557687" cy="151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1620957" cy="523220"/>
          </a:xfrm>
          <a:prstGeom prst="rect">
            <a:avLst/>
          </a:prstGeom>
          <a:noFill/>
        </p:spPr>
        <p:txBody>
          <a:bodyPr wrap="none" rtlCol="0">
            <a:spAutoFit/>
          </a:bodyPr>
          <a:lstStyle/>
          <a:p>
            <a:pPr lvl="0"/>
            <a:r>
              <a:rPr lang="zh-CN" altLang="en-US" sz="2800" dirty="0">
                <a:latin typeface="微软雅黑" panose="020B0503020204020204" pitchFamily="34" charset="-122"/>
                <a:ea typeface="微软雅黑" panose="020B0503020204020204" pitchFamily="34" charset="-122"/>
              </a:rPr>
              <a:t>课程简介</a:t>
            </a:r>
          </a:p>
        </p:txBody>
      </p:sp>
      <p:sp>
        <p:nvSpPr>
          <p:cNvPr id="2" name="矩形 1"/>
          <p:cNvSpPr/>
          <p:nvPr/>
        </p:nvSpPr>
        <p:spPr>
          <a:xfrm>
            <a:off x="357412" y="1268760"/>
            <a:ext cx="8136903" cy="2420856"/>
          </a:xfrm>
          <a:prstGeom prst="rect">
            <a:avLst/>
          </a:prstGeom>
        </p:spPr>
        <p:txBody>
          <a:bodyPr wrap="square">
            <a:spAutoFit/>
          </a:bodyPr>
          <a:lstStyle/>
          <a:p>
            <a:pPr>
              <a:lnSpc>
                <a:spcPct val="150000"/>
              </a:lnSpc>
            </a:pPr>
            <a:r>
              <a:rPr lang="zh-CN" altLang="en-US" sz="2400" b="1" dirty="0">
                <a:solidFill>
                  <a:srgbClr val="663300"/>
                </a:solidFill>
                <a:latin typeface="黑体" panose="02010609060101010101" pitchFamily="49" charset="-122"/>
                <a:ea typeface="黑体" panose="02010609060101010101" pitchFamily="49" charset="-122"/>
                <a:cs typeface="楷体_GB2312"/>
              </a:rPr>
              <a:t>经济</a:t>
            </a:r>
            <a:r>
              <a:rPr lang="zh-CN" altLang="en-US" sz="2000" b="1" dirty="0">
                <a:solidFill>
                  <a:srgbClr val="663300"/>
                </a:solidFill>
                <a:ea typeface="楷体_GB2312"/>
                <a:cs typeface="楷体_GB2312"/>
              </a:rPr>
              <a:t>：</a:t>
            </a:r>
            <a:endParaRPr lang="en-US" altLang="zh-CN" sz="2000" b="1" dirty="0">
              <a:solidFill>
                <a:srgbClr val="663300"/>
              </a:solidFill>
              <a:ea typeface="楷体_GB2312"/>
              <a:cs typeface="楷体_GB2312"/>
            </a:endParaRPr>
          </a:p>
          <a:p>
            <a:pPr marL="342900" indent="-342900">
              <a:lnSpc>
                <a:spcPct val="150000"/>
              </a:lnSpc>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简单地说，经济就是人们</a:t>
            </a:r>
            <a:r>
              <a:rPr lang="zh-CN" altLang="en-US" sz="2000" dirty="0">
                <a:solidFill>
                  <a:srgbClr val="FF0000"/>
                </a:solidFill>
                <a:latin typeface="黑体" panose="02010609060101010101" pitchFamily="49" charset="-122"/>
                <a:ea typeface="黑体" panose="02010609060101010101" pitchFamily="49" charset="-122"/>
              </a:rPr>
              <a:t>生产、流通、分配、消费</a:t>
            </a:r>
            <a:r>
              <a:rPr lang="zh-CN" altLang="en-US" sz="2000" dirty="0">
                <a:latin typeface="黑体" panose="02010609060101010101" pitchFamily="49" charset="-122"/>
                <a:ea typeface="黑体" panose="02010609060101010101" pitchFamily="49" charset="-122"/>
              </a:rPr>
              <a:t>一切物质精神资料的总称。</a:t>
            </a:r>
            <a:endParaRPr lang="en-US" altLang="zh-CN" sz="2000"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000" dirty="0">
                <a:solidFill>
                  <a:srgbClr val="0000FF"/>
                </a:solidFill>
                <a:latin typeface="黑体" panose="02010609060101010101" pitchFamily="49" charset="-122"/>
                <a:ea typeface="黑体" panose="02010609060101010101" pitchFamily="49" charset="-122"/>
              </a:rPr>
              <a:t>经济学</a:t>
            </a:r>
            <a:r>
              <a:rPr lang="zh-CN" altLang="en-US" sz="2000" dirty="0">
                <a:latin typeface="黑体" panose="02010609060101010101" pitchFamily="49" charset="-122"/>
                <a:ea typeface="黑体" panose="02010609060101010101" pitchFamily="49" charset="-122"/>
              </a:rPr>
              <a:t>研究的是一个社会如何利用</a:t>
            </a:r>
            <a:r>
              <a:rPr lang="zh-CN" altLang="en-US" sz="2000" dirty="0">
                <a:solidFill>
                  <a:srgbClr val="0000FF"/>
                </a:solidFill>
                <a:latin typeface="黑体" panose="02010609060101010101" pitchFamily="49" charset="-122"/>
                <a:ea typeface="黑体" panose="02010609060101010101" pitchFamily="49" charset="-122"/>
              </a:rPr>
              <a:t>稀缺的资源</a:t>
            </a:r>
            <a:r>
              <a:rPr lang="zh-CN" altLang="en-US" sz="2000" dirty="0">
                <a:latin typeface="黑体" panose="02010609060101010101" pitchFamily="49" charset="-122"/>
                <a:ea typeface="黑体" panose="02010609060101010101" pitchFamily="49" charset="-122"/>
              </a:rPr>
              <a:t>生产有价值的商品，并将他们在不同的个体之间进行分配。（</a:t>
            </a:r>
            <a:r>
              <a:rPr lang="zh-CN" altLang="en-US" sz="1600" dirty="0">
                <a:latin typeface="黑体" panose="02010609060101010101" pitchFamily="49" charset="-122"/>
                <a:ea typeface="黑体" panose="02010609060101010101" pitchFamily="49" charset="-122"/>
              </a:rPr>
              <a:t>保罗</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萨缪尔森</a:t>
            </a:r>
            <a:r>
              <a:rPr lang="zh-CN" altLang="en-US" sz="2000" dirty="0">
                <a:latin typeface="黑体" panose="02010609060101010101" pitchFamily="49" charset="-122"/>
                <a:ea typeface="黑体" panose="02010609060101010101" pitchFamily="49" charset="-122"/>
              </a:rPr>
              <a:t>）</a:t>
            </a:r>
          </a:p>
        </p:txBody>
      </p:sp>
      <p:sp>
        <p:nvSpPr>
          <p:cNvPr id="5" name="矩形 4"/>
          <p:cNvSpPr/>
          <p:nvPr/>
        </p:nvSpPr>
        <p:spPr>
          <a:xfrm>
            <a:off x="323528" y="4077072"/>
            <a:ext cx="8136903" cy="1035861"/>
          </a:xfrm>
          <a:prstGeom prst="rect">
            <a:avLst/>
          </a:prstGeom>
        </p:spPr>
        <p:txBody>
          <a:bodyPr wrap="square">
            <a:spAutoFit/>
          </a:bodyPr>
          <a:lstStyle/>
          <a:p>
            <a:pPr>
              <a:lnSpc>
                <a:spcPct val="150000"/>
              </a:lnSpc>
            </a:pPr>
            <a:r>
              <a:rPr lang="zh-CN" altLang="en-US" sz="2400" b="1" dirty="0">
                <a:solidFill>
                  <a:srgbClr val="663300"/>
                </a:solidFill>
                <a:latin typeface="黑体" panose="02010609060101010101" pitchFamily="49" charset="-122"/>
                <a:ea typeface="黑体" panose="02010609060101010101" pitchFamily="49" charset="-122"/>
                <a:cs typeface="楷体_GB2312"/>
              </a:rPr>
              <a:t>工程经济学</a:t>
            </a:r>
            <a:r>
              <a:rPr lang="zh-CN" altLang="en-US" sz="2000" b="1" dirty="0">
                <a:solidFill>
                  <a:srgbClr val="663300"/>
                </a:solidFill>
                <a:ea typeface="楷体_GB2312"/>
                <a:cs typeface="楷体_GB2312"/>
              </a:rPr>
              <a:t>：</a:t>
            </a:r>
            <a:endParaRPr lang="en-US" altLang="zh-CN" sz="2000" b="1" dirty="0">
              <a:solidFill>
                <a:srgbClr val="663300"/>
              </a:solidFill>
              <a:ea typeface="楷体_GB2312"/>
              <a:cs typeface="楷体_GB2312"/>
            </a:endParaRPr>
          </a:p>
          <a:p>
            <a:pPr marL="342900" indent="-342900">
              <a:lnSpc>
                <a:spcPct val="150000"/>
              </a:lnSpc>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是工程与经济的交叉学科，具体研究工程技术实践活动的经济效果。</a:t>
            </a:r>
            <a:endParaRPr lang="en-US" altLang="zh-CN" sz="2000"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85500"/>
            <a:ext cx="3881191"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广州大学 土木工程学院</a:t>
            </a:r>
          </a:p>
        </p:txBody>
      </p:sp>
      <p:sp>
        <p:nvSpPr>
          <p:cNvPr id="2" name="TextBox 1"/>
          <p:cNvSpPr txBox="1"/>
          <p:nvPr/>
        </p:nvSpPr>
        <p:spPr>
          <a:xfrm>
            <a:off x="143319" y="1528391"/>
            <a:ext cx="9135302" cy="460375"/>
          </a:xfrm>
          <a:prstGeom prst="rect">
            <a:avLst/>
          </a:prstGeom>
          <a:noFill/>
        </p:spPr>
        <p:txBody>
          <a:bodyPr wrap="square" rtlCol="0">
            <a:spAutoFit/>
          </a:bodyPr>
          <a:lstStyle/>
          <a:p>
            <a:pPr marL="342900" indent="-342900" algn="l">
              <a:buFont typeface="Wingdings" panose="05000000000000000000" charset="0"/>
              <a:buChar char="Ø"/>
            </a:pPr>
            <a:r>
              <a:rPr lang="zh-CN" altLang="en-US" sz="2400" dirty="0">
                <a:solidFill>
                  <a:srgbClr val="FF0000"/>
                </a:solidFill>
                <a:latin typeface="微软雅黑" panose="020B0503020204020204" pitchFamily="34" charset="-122"/>
                <a:ea typeface="微软雅黑" panose="020B0503020204020204" pitchFamily="34" charset="-122"/>
              </a:rPr>
              <a:t>工程经济</a:t>
            </a:r>
            <a:r>
              <a:rPr lang="zh-CN" altLang="en-US" sz="2400" dirty="0">
                <a:latin typeface="微软雅黑" panose="020B0503020204020204" pitchFamily="34" charset="-122"/>
                <a:ea typeface="微软雅黑" panose="020B0503020204020204" pitchFamily="34" charset="-122"/>
              </a:rPr>
              <a:t>所涉及的内容是</a:t>
            </a:r>
            <a:r>
              <a:rPr lang="zh-CN" altLang="en-US" sz="2400" dirty="0">
                <a:solidFill>
                  <a:srgbClr val="FF0000"/>
                </a:solidFill>
                <a:latin typeface="微软雅黑" panose="020B0503020204020204" pitchFamily="34" charset="-122"/>
                <a:ea typeface="微软雅黑" panose="020B0503020204020204" pitchFamily="34" charset="-122"/>
              </a:rPr>
              <a:t>工程经济学</a:t>
            </a:r>
            <a:r>
              <a:rPr lang="zh-CN" altLang="en-US" sz="2400" dirty="0">
                <a:latin typeface="微软雅黑" panose="020B0503020204020204" pitchFamily="34" charset="-122"/>
                <a:ea typeface="微软雅黑" panose="020B0503020204020204" pitchFamily="34" charset="-122"/>
              </a:rPr>
              <a:t>的基本原理和方法</a:t>
            </a:r>
          </a:p>
        </p:txBody>
      </p:sp>
      <p:sp>
        <p:nvSpPr>
          <p:cNvPr id="3" name="下箭头 2"/>
          <p:cNvSpPr/>
          <p:nvPr/>
        </p:nvSpPr>
        <p:spPr>
          <a:xfrm>
            <a:off x="4355465" y="2132330"/>
            <a:ext cx="288290"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1"/>
          <p:cNvSpPr txBox="1"/>
          <p:nvPr/>
        </p:nvSpPr>
        <p:spPr>
          <a:xfrm>
            <a:off x="144780" y="2538730"/>
            <a:ext cx="8506460" cy="829945"/>
          </a:xfrm>
          <a:prstGeom prst="rect">
            <a:avLst/>
          </a:prstGeom>
          <a:noFill/>
        </p:spPr>
        <p:txBody>
          <a:bodyPr wrap="square" rtlCol="0">
            <a:spAutoFit/>
          </a:bodyPr>
          <a:lstStyle/>
          <a:p>
            <a:pPr marL="342900" indent="-342900" algn="l">
              <a:buFont typeface="Wingdings" panose="05000000000000000000" charset="0"/>
              <a:buChar char="Ø"/>
            </a:pPr>
            <a:r>
              <a:rPr lang="zh-CN" altLang="en-US" sz="2400" dirty="0">
                <a:solidFill>
                  <a:srgbClr val="FF0000"/>
                </a:solidFill>
                <a:latin typeface="微软雅黑" panose="020B0503020204020204" pitchFamily="34" charset="-122"/>
                <a:ea typeface="微软雅黑" panose="020B0503020204020204" pitchFamily="34" charset="-122"/>
              </a:rPr>
              <a:t>工程经济学</a:t>
            </a:r>
            <a:r>
              <a:rPr lang="zh-CN" altLang="en-US" sz="2400" dirty="0">
                <a:solidFill>
                  <a:schemeClr val="tx1"/>
                </a:solidFill>
                <a:latin typeface="微软雅黑" panose="020B0503020204020204" pitchFamily="34" charset="-122"/>
                <a:ea typeface="微软雅黑" panose="020B0503020204020204" pitchFamily="34" charset="-122"/>
              </a:rPr>
              <a:t>是工程与经济的交叉学科，具体研究工程技术实践活动的经济效果。</a:t>
            </a:r>
            <a:endParaRPr lang="en-US" altLang="zh-CN" sz="2400" dirty="0">
              <a:solidFill>
                <a:schemeClr val="tx1"/>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44780" y="3797300"/>
            <a:ext cx="8653145" cy="2425065"/>
            <a:chOff x="228" y="5980"/>
            <a:chExt cx="13627" cy="3819"/>
          </a:xfrm>
        </p:grpSpPr>
        <p:sp>
          <p:nvSpPr>
            <p:cNvPr id="9" name="TextBox 1"/>
            <p:cNvSpPr txBox="1"/>
            <p:nvPr/>
          </p:nvSpPr>
          <p:spPr>
            <a:xfrm>
              <a:off x="228" y="6106"/>
              <a:ext cx="920" cy="247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0" algn="l">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研究客体</a:t>
              </a:r>
            </a:p>
          </p:txBody>
        </p:sp>
        <p:sp>
          <p:nvSpPr>
            <p:cNvPr id="11" name="TextBox 1"/>
            <p:cNvSpPr txBox="1"/>
            <p:nvPr/>
          </p:nvSpPr>
          <p:spPr>
            <a:xfrm>
              <a:off x="1670" y="5980"/>
              <a:ext cx="4625" cy="725"/>
            </a:xfrm>
            <a:prstGeom prst="rect">
              <a:avLst/>
            </a:prstGeom>
            <a:noFill/>
          </p:spPr>
          <p:txBody>
            <a:bodyPr wrap="square" rtlCol="0">
              <a:spAutoFit/>
            </a:bodyPr>
            <a:lstStyle/>
            <a:p>
              <a:pPr indent="0" algn="l">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建设工程生产过程</a:t>
              </a:r>
            </a:p>
          </p:txBody>
        </p:sp>
        <p:sp>
          <p:nvSpPr>
            <p:cNvPr id="12" name="TextBox 1"/>
            <p:cNvSpPr txBox="1"/>
            <p:nvPr/>
          </p:nvSpPr>
          <p:spPr>
            <a:xfrm>
              <a:off x="1670" y="7955"/>
              <a:ext cx="4625" cy="725"/>
            </a:xfrm>
            <a:prstGeom prst="rect">
              <a:avLst/>
            </a:prstGeom>
            <a:noFill/>
          </p:spPr>
          <p:txBody>
            <a:bodyPr wrap="square" rtlCol="0">
              <a:spAutoFit/>
            </a:bodyPr>
            <a:lstStyle/>
            <a:p>
              <a:pPr indent="0" algn="l">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建设工程管理过程</a:t>
              </a:r>
            </a:p>
          </p:txBody>
        </p:sp>
        <p:sp>
          <p:nvSpPr>
            <p:cNvPr id="13" name="左大括号 12"/>
            <p:cNvSpPr/>
            <p:nvPr/>
          </p:nvSpPr>
          <p:spPr>
            <a:xfrm rot="10800000">
              <a:off x="5728" y="5980"/>
              <a:ext cx="567" cy="27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
            <p:cNvSpPr txBox="1"/>
            <p:nvPr/>
          </p:nvSpPr>
          <p:spPr>
            <a:xfrm>
              <a:off x="6603" y="6323"/>
              <a:ext cx="646" cy="2470"/>
            </a:xfrm>
            <a:prstGeom prst="rect">
              <a:avLst/>
            </a:prstGeom>
            <a:noFill/>
          </p:spPr>
          <p:txBody>
            <a:bodyPr wrap="square" rtlCol="0">
              <a:spAutoFit/>
            </a:bodyPr>
            <a:lstStyle/>
            <a:p>
              <a:pPr indent="0" algn="l">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多维系统</a:t>
              </a:r>
            </a:p>
          </p:txBody>
        </p:sp>
        <p:sp>
          <p:nvSpPr>
            <p:cNvPr id="15" name="右箭头 14"/>
            <p:cNvSpPr/>
            <p:nvPr/>
          </p:nvSpPr>
          <p:spPr>
            <a:xfrm>
              <a:off x="7707" y="7161"/>
              <a:ext cx="2712" cy="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
            <p:cNvSpPr txBox="1"/>
            <p:nvPr/>
          </p:nvSpPr>
          <p:spPr>
            <a:xfrm>
              <a:off x="10992" y="6904"/>
              <a:ext cx="2452" cy="1307"/>
            </a:xfrm>
            <a:prstGeom prst="rect">
              <a:avLst/>
            </a:prstGeom>
            <a:noFill/>
          </p:spPr>
          <p:txBody>
            <a:bodyPr wrap="square" rtlCol="0">
              <a:spAutoFit/>
            </a:bodyPr>
            <a:lstStyle/>
            <a:p>
              <a:pPr indent="0" algn="ctr">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最佳的</a:t>
              </a:r>
            </a:p>
            <a:p>
              <a:pPr indent="0" algn="ctr">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经济效果</a:t>
              </a:r>
            </a:p>
          </p:txBody>
        </p:sp>
        <p:sp>
          <p:nvSpPr>
            <p:cNvPr id="29" name="TextBox 28"/>
            <p:cNvSpPr txBox="1"/>
            <p:nvPr/>
          </p:nvSpPr>
          <p:spPr>
            <a:xfrm>
              <a:off x="7464" y="6211"/>
              <a:ext cx="3888" cy="580"/>
            </a:xfrm>
            <a:prstGeom prst="rect">
              <a:avLst/>
            </a:prstGeom>
            <a:noFill/>
          </p:spPr>
          <p:txBody>
            <a:bodyPr wrap="none" rtlCol="0">
              <a:spAutoFit/>
            </a:bodyPr>
            <a:lstStyle/>
            <a:p>
              <a:r>
                <a:rPr lang="zh-CN" altLang="en-US" dirty="0"/>
                <a:t>通过分析资源、目标、</a:t>
              </a:r>
            </a:p>
          </p:txBody>
        </p:sp>
        <p:sp>
          <p:nvSpPr>
            <p:cNvPr id="17" name="TextBox 28"/>
            <p:cNvSpPr txBox="1"/>
            <p:nvPr/>
          </p:nvSpPr>
          <p:spPr>
            <a:xfrm>
              <a:off x="7464" y="6705"/>
              <a:ext cx="3528" cy="580"/>
            </a:xfrm>
            <a:prstGeom prst="rect">
              <a:avLst/>
            </a:prstGeom>
            <a:noFill/>
          </p:spPr>
          <p:txBody>
            <a:bodyPr wrap="none" rtlCol="0">
              <a:spAutoFit/>
            </a:bodyPr>
            <a:lstStyle/>
            <a:p>
              <a:r>
                <a:rPr lang="zh-CN" altLang="en-US" dirty="0"/>
                <a:t>现金流、技术方案等</a:t>
              </a:r>
            </a:p>
          </p:txBody>
        </p:sp>
        <p:sp>
          <p:nvSpPr>
            <p:cNvPr id="18" name="TextBox 1"/>
            <p:cNvSpPr txBox="1"/>
            <p:nvPr/>
          </p:nvSpPr>
          <p:spPr>
            <a:xfrm>
              <a:off x="717" y="9075"/>
              <a:ext cx="13138" cy="7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indent="0" algn="l">
                <a:buFont typeface="Wingdings" panose="05000000000000000000" charset="0"/>
                <a:buNone/>
              </a:pPr>
              <a:r>
                <a:rPr lang="zh-CN" altLang="en-US" sz="2400" dirty="0">
                  <a:solidFill>
                    <a:schemeClr val="tx1"/>
                  </a:solidFill>
                  <a:latin typeface="微软雅黑" panose="020B0503020204020204" pitchFamily="34" charset="-122"/>
                  <a:ea typeface="微软雅黑" panose="020B0503020204020204" pitchFamily="34" charset="-122"/>
                </a:rPr>
                <a:t>通过学习与应用，将建设工程管理建立在更加科学的基础上</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708920"/>
            <a:ext cx="9144000" cy="646331"/>
          </a:xfrm>
          <a:prstGeom prst="rect">
            <a:avLst/>
          </a:prstGeom>
          <a:noFill/>
        </p:spPr>
        <p:txBody>
          <a:bodyPr wrap="square" rtlCol="0">
            <a:spAutoFit/>
          </a:bodyPr>
          <a:lstStyle/>
          <a:p>
            <a:pPr algn="ctr">
              <a:spcBef>
                <a:spcPts val="2400"/>
              </a:spcBef>
            </a:pPr>
            <a:r>
              <a:rPr lang="zh-CN" altLang="en-US" sz="3600" dirty="0">
                <a:solidFill>
                  <a:srgbClr val="FF0000"/>
                </a:solidFill>
                <a:latin typeface="微软雅黑" panose="020B0503020204020204" pitchFamily="34" charset="-122"/>
                <a:ea typeface="微软雅黑" panose="020B0503020204020204" pitchFamily="34" charset="-122"/>
              </a:rPr>
              <a:t> </a:t>
            </a:r>
            <a:r>
              <a:rPr lang="en-US" altLang="zh-CN" sz="3600" dirty="0">
                <a:solidFill>
                  <a:srgbClr val="FF0000"/>
                </a:solidFill>
                <a:latin typeface="微软雅黑" panose="020B0503020204020204" pitchFamily="34" charset="-122"/>
                <a:ea typeface="微软雅黑" panose="020B0503020204020204" pitchFamily="34" charset="-122"/>
              </a:rPr>
              <a:t>Part 2 </a:t>
            </a:r>
            <a:r>
              <a:rPr lang="zh-CN" altLang="en-US" sz="3600" dirty="0">
                <a:solidFill>
                  <a:srgbClr val="FF0000"/>
                </a:solidFill>
                <a:latin typeface="微软雅黑" panose="020B0503020204020204" pitchFamily="34" charset="-122"/>
                <a:ea typeface="微软雅黑" panose="020B0503020204020204" pitchFamily="34" charset="-122"/>
              </a:rPr>
              <a:t>利息的计算</a:t>
            </a:r>
          </a:p>
        </p:txBody>
      </p:sp>
      <p:pic>
        <p:nvPicPr>
          <p:cNvPr id="4" name="Picture 2" descr="https://timgsa.baidu.com/timg?image&amp;quality=80&amp;size=b9999_10000&amp;sec=1567872910476&amp;di=3d23af48899e8fae3bfb626f67181f5d&amp;imgtype=0&amp;src=http%3A%2F%2Fmmbiz.qpic.cn%2Fmmbiz_jpg%2FERX8T29Xapd254VS1QQ6l6Ns5jJGBBbPQ5op2yEC52A0iceDfE4dKvfDRN0bzYLZSlF8NacD2padCzsne86sdFw%2F640%3Fwx_fmt%3Djpeg"/>
          <p:cNvPicPr>
            <a:picLocks noChangeAspect="1" noChangeArrowheads="1"/>
          </p:cNvPicPr>
          <p:nvPr/>
        </p:nvPicPr>
        <p:blipFill rotWithShape="1">
          <a:blip r:embed="rId2">
            <a:extLst>
              <a:ext uri="{28A0092B-C50C-407E-A947-70E740481C1C}">
                <a14:useLocalDpi xmlns:a14="http://schemas.microsoft.com/office/drawing/2010/main" val="0"/>
              </a:ext>
            </a:extLst>
          </a:blip>
          <a:srcRect b="14058"/>
          <a:stretch>
            <a:fillRect/>
          </a:stretch>
        </p:blipFill>
        <p:spPr bwMode="auto">
          <a:xfrm>
            <a:off x="899592" y="4005064"/>
            <a:ext cx="2762775" cy="16143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99" y="1908121"/>
            <a:ext cx="9135302"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资金时间价值的计算及应用</a:t>
            </a:r>
          </a:p>
        </p:txBody>
      </p:sp>
      <p:pic>
        <p:nvPicPr>
          <p:cNvPr id="2" name="Picture 2" descr="https://timgsa.baidu.com/timg?image&amp;quality=80&amp;size=b9999_10000&amp;sec=1599619741745&amp;di=9e917971f1ed10020a1d2b4a65405fce&amp;imgtype=0&amp;src=http%3A%2F%2Fdaikuang.oss-cn-hangzhou.aliyuncs.com%2Fuploads%2Fimage%2F2018%2F05%2F14%2F7f2aef35e3acb9e1b1c52dd5a3d5a9e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4077072"/>
            <a:ext cx="2267744" cy="1592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FmOTVlOGJkYjBhNTgyZTE1MmYyYjU5ZDYyMjE4Y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3066</Words>
  <Application>Microsoft Office PowerPoint</Application>
  <PresentationFormat>全屏显示(4:3)</PresentationFormat>
  <Paragraphs>388</Paragraphs>
  <Slides>44</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6" baseType="lpstr">
      <vt:lpstr>Arial Unicode MS</vt:lpstr>
      <vt:lpstr>黑体</vt:lpstr>
      <vt:lpstr>楷体_GB2312</vt:lpstr>
      <vt:lpstr>隶书</vt:lpstr>
      <vt:lpstr>宋体</vt:lpstr>
      <vt:lpstr>微软雅黑</vt:lpstr>
      <vt:lpstr>Arial</vt:lpstr>
      <vt:lpstr>Calibri</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 liwen</cp:lastModifiedBy>
  <cp:revision>346</cp:revision>
  <dcterms:created xsi:type="dcterms:W3CDTF">2018-09-16T12:16:00Z</dcterms:created>
  <dcterms:modified xsi:type="dcterms:W3CDTF">2023-02-22T07:25:50Z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34EEFFD8CB664420AEE09D1006076BED</vt:lpwstr>
  </property>
</Properties>
</file>