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23" r:id="rId3"/>
    <p:sldId id="257" r:id="rId4"/>
    <p:sldId id="275" r:id="rId5"/>
    <p:sldId id="273" r:id="rId6"/>
    <p:sldId id="324" r:id="rId7"/>
    <p:sldId id="325" r:id="rId8"/>
    <p:sldId id="326" r:id="rId9"/>
    <p:sldId id="327" r:id="rId10"/>
    <p:sldId id="328" r:id="rId11"/>
    <p:sldId id="329" r:id="rId12"/>
    <p:sldId id="279" r:id="rId13"/>
    <p:sldId id="281" r:id="rId14"/>
    <p:sldId id="330" r:id="rId15"/>
    <p:sldId id="331" r:id="rId16"/>
    <p:sldId id="332" r:id="rId17"/>
    <p:sldId id="333" r:id="rId18"/>
    <p:sldId id="334" r:id="rId19"/>
    <p:sldId id="335" r:id="rId20"/>
    <p:sldId id="336" r:id="rId21"/>
    <p:sldId id="337" r:id="rId22"/>
    <p:sldId id="339" r:id="rId23"/>
    <p:sldId id="340" r:id="rId24"/>
    <p:sldId id="341" r:id="rId25"/>
    <p:sldId id="342" r:id="rId26"/>
    <p:sldId id="343" r:id="rId27"/>
    <p:sldId id="344" r:id="rId28"/>
    <p:sldId id="293" r:id="rId29"/>
    <p:sldId id="368" r:id="rId30"/>
    <p:sldId id="348" r:id="rId31"/>
    <p:sldId id="349" r:id="rId32"/>
    <p:sldId id="365"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07" r:id="rId46"/>
    <p:sldId id="366" r:id="rId47"/>
    <p:sldId id="362" r:id="rId48"/>
    <p:sldId id="363" r:id="rId49"/>
    <p:sldId id="364" r:id="rId50"/>
    <p:sldId id="270" r:id="rId5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158">
          <p15:clr>
            <a:srgbClr val="A4A3A4"/>
          </p15:clr>
        </p15:guide>
        <p15:guide id="4"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B8E"/>
    <a:srgbClr val="FFF7F7"/>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09179-ED02-4B09-9AC8-A845FF2955E1}" v="14" dt="2023-02-22T07:38:56.04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162" d="100"/>
          <a:sy n="162" d="100"/>
        </p:scale>
        <p:origin x="354" y="114"/>
      </p:cViewPr>
      <p:guideLst>
        <p:guide orient="horz" pos="1620"/>
        <p:guide pos="2880"/>
        <p:guide pos="158"/>
        <p:guide pos="5602"/>
      </p:guideLst>
    </p:cSldViewPr>
  </p:slid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liwen" userId="a7fedb32408c08d6" providerId="LiveId" clId="{6DE09179-ED02-4B09-9AC8-A845FF2955E1}"/>
    <pc:docChg chg="modSld">
      <pc:chgData name="zhang liwen" userId="a7fedb32408c08d6" providerId="LiveId" clId="{6DE09179-ED02-4B09-9AC8-A845FF2955E1}" dt="2023-02-22T07:38:57.254" v="53" actId="20577"/>
      <pc:docMkLst>
        <pc:docMk/>
      </pc:docMkLst>
      <pc:sldChg chg="modSp mod">
        <pc:chgData name="zhang liwen" userId="a7fedb32408c08d6" providerId="LiveId" clId="{6DE09179-ED02-4B09-9AC8-A845FF2955E1}" dt="2023-02-22T07:38:57.254" v="53" actId="20577"/>
        <pc:sldMkLst>
          <pc:docMk/>
          <pc:sldMk cId="2670321400" sldId="256"/>
        </pc:sldMkLst>
        <pc:spChg chg="mod">
          <ac:chgData name="zhang liwen" userId="a7fedb32408c08d6" providerId="LiveId" clId="{6DE09179-ED02-4B09-9AC8-A845FF2955E1}" dt="2023-02-22T07:38:45.705" v="24"/>
          <ac:spMkLst>
            <pc:docMk/>
            <pc:sldMk cId="2670321400" sldId="256"/>
            <ac:spMk id="12" creationId="{00000000-0000-0000-0000-000000000000}"/>
          </ac:spMkLst>
        </pc:spChg>
        <pc:spChg chg="mod">
          <ac:chgData name="zhang liwen" userId="a7fedb32408c08d6" providerId="LiveId" clId="{6DE09179-ED02-4B09-9AC8-A845FF2955E1}" dt="2023-02-22T07:38:57.254" v="53" actId="20577"/>
          <ac:spMkLst>
            <pc:docMk/>
            <pc:sldMk cId="2670321400" sldId="256"/>
            <ac:spMk id="1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FD79B-A2A1-4ACF-95AF-BA75EB48DC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0A298F6C-FA46-4A73-82B7-18814851C3CE}">
      <dgm:prSet phldrT="[文本]"/>
      <dgm:spPr/>
      <dgm:t>
        <a:bodyPr/>
        <a:lstStyle/>
        <a:p>
          <a:r>
            <a:rPr lang="en-US" altLang="zh-CN" dirty="0"/>
            <a:t>Step 1</a:t>
          </a:r>
          <a:r>
            <a:rPr lang="zh-CN" altLang="en-US" dirty="0"/>
            <a:t>：</a:t>
          </a:r>
          <a:r>
            <a:rPr lang="zh-CN" altLang="en-US" dirty="0">
              <a:latin typeface="黑体" panose="02010609060101010101" pitchFamily="49" charset="-122"/>
              <a:ea typeface="黑体" panose="02010609060101010101" pitchFamily="49" charset="-122"/>
              <a:cs typeface="楷体_GB2312"/>
            </a:rPr>
            <a:t>确定分析指标</a:t>
          </a:r>
          <a:endParaRPr lang="zh-CN" altLang="en-US" dirty="0"/>
        </a:p>
      </dgm:t>
    </dgm:pt>
    <dgm:pt modelId="{1195C08A-0680-4C82-961F-7EC2D29DE4B4}" type="parTrans" cxnId="{4C680454-F0F7-44F9-A541-A285B3EDF1F7}">
      <dgm:prSet/>
      <dgm:spPr/>
      <dgm:t>
        <a:bodyPr/>
        <a:lstStyle/>
        <a:p>
          <a:endParaRPr lang="zh-CN" altLang="en-US"/>
        </a:p>
      </dgm:t>
    </dgm:pt>
    <dgm:pt modelId="{1FFBB703-55D0-4862-89E3-B8A20BFF9D8A}" type="sibTrans" cxnId="{4C680454-F0F7-44F9-A541-A285B3EDF1F7}">
      <dgm:prSet/>
      <dgm:spPr/>
      <dgm:t>
        <a:bodyPr/>
        <a:lstStyle/>
        <a:p>
          <a:endParaRPr lang="zh-CN" altLang="en-US"/>
        </a:p>
      </dgm:t>
    </dgm:pt>
    <dgm:pt modelId="{200184A4-904B-42CF-A62D-92D3EA3ED5CC}">
      <dgm:prSet phldrT="[文本]"/>
      <dgm:spPr/>
      <dgm:t>
        <a:bodyPr/>
        <a:lstStyle/>
        <a:p>
          <a:r>
            <a:rPr lang="en-US" altLang="zh-CN" dirty="0"/>
            <a:t>Step 2</a:t>
          </a:r>
          <a:r>
            <a:rPr lang="zh-CN" altLang="en-US" dirty="0"/>
            <a:t>：</a:t>
          </a:r>
          <a:r>
            <a:rPr lang="zh-CN" altLang="en-US" dirty="0">
              <a:latin typeface="黑体" panose="02010609060101010101" pitchFamily="49" charset="-122"/>
              <a:ea typeface="黑体" panose="02010609060101010101" pitchFamily="49" charset="-122"/>
              <a:cs typeface="楷体_GB2312"/>
            </a:rPr>
            <a:t>选择需要分析的不确定因素</a:t>
          </a:r>
          <a:endParaRPr lang="zh-CN" altLang="en-US" dirty="0"/>
        </a:p>
      </dgm:t>
    </dgm:pt>
    <dgm:pt modelId="{6C17753A-2CC4-4919-B47C-15AC76ABA181}" type="parTrans" cxnId="{1D0DAA1E-AC00-448F-9B7D-EB0BD6F0EE28}">
      <dgm:prSet/>
      <dgm:spPr/>
      <dgm:t>
        <a:bodyPr/>
        <a:lstStyle/>
        <a:p>
          <a:endParaRPr lang="zh-CN" altLang="en-US"/>
        </a:p>
      </dgm:t>
    </dgm:pt>
    <dgm:pt modelId="{B1F6B015-CBAE-4723-9E64-2EB850B487C9}" type="sibTrans" cxnId="{1D0DAA1E-AC00-448F-9B7D-EB0BD6F0EE28}">
      <dgm:prSet/>
      <dgm:spPr/>
      <dgm:t>
        <a:bodyPr/>
        <a:lstStyle/>
        <a:p>
          <a:endParaRPr lang="zh-CN" altLang="en-US"/>
        </a:p>
      </dgm:t>
    </dgm:pt>
    <dgm:pt modelId="{79885D5E-1628-4036-BA66-AF7D6870B0E0}">
      <dgm:prSet phldrT="[文本]"/>
      <dgm:spPr/>
      <dgm:t>
        <a:bodyPr/>
        <a:lstStyle/>
        <a:p>
          <a:r>
            <a:rPr lang="en-US" altLang="zh-CN" dirty="0"/>
            <a:t>Step 3</a:t>
          </a:r>
          <a:r>
            <a:rPr lang="zh-CN" altLang="en-US" dirty="0"/>
            <a:t>：</a:t>
          </a:r>
          <a:r>
            <a:rPr lang="zh-CN" altLang="en-US" dirty="0">
              <a:latin typeface="黑体" panose="02010609060101010101" pitchFamily="49" charset="-122"/>
              <a:ea typeface="黑体" panose="02010609060101010101" pitchFamily="49" charset="-122"/>
              <a:cs typeface="楷体_GB2312"/>
            </a:rPr>
            <a:t>分析不确定因素波动及其对分析指标带来的增减</a:t>
          </a:r>
          <a:endParaRPr lang="zh-CN" altLang="en-US" dirty="0"/>
        </a:p>
      </dgm:t>
    </dgm:pt>
    <dgm:pt modelId="{A6DE4126-6982-4B19-943D-F0E7DF483C38}" type="parTrans" cxnId="{FEBB7CA6-B7A5-4F0A-824E-80638320D218}">
      <dgm:prSet/>
      <dgm:spPr/>
      <dgm:t>
        <a:bodyPr/>
        <a:lstStyle/>
        <a:p>
          <a:endParaRPr lang="zh-CN" altLang="en-US"/>
        </a:p>
      </dgm:t>
    </dgm:pt>
    <dgm:pt modelId="{90839B4C-A867-42A8-8D63-F62BE4715C6E}" type="sibTrans" cxnId="{FEBB7CA6-B7A5-4F0A-824E-80638320D218}">
      <dgm:prSet/>
      <dgm:spPr/>
      <dgm:t>
        <a:bodyPr/>
        <a:lstStyle/>
        <a:p>
          <a:endParaRPr lang="zh-CN" altLang="en-US"/>
        </a:p>
      </dgm:t>
    </dgm:pt>
    <dgm:pt modelId="{43B82B44-3373-49EB-9026-27B1CA590E38}">
      <dgm:prSet phldrT="[文本]"/>
      <dgm:spPr/>
      <dgm:t>
        <a:bodyPr/>
        <a:lstStyle/>
        <a:p>
          <a:r>
            <a:rPr lang="en-US" altLang="zh-CN" dirty="0"/>
            <a:t>Step 5: </a:t>
          </a:r>
          <a:r>
            <a:rPr lang="zh-CN" altLang="en-US" dirty="0">
              <a:latin typeface="黑体" panose="02010609060101010101" pitchFamily="49" charset="-122"/>
              <a:ea typeface="黑体" panose="02010609060101010101" pitchFamily="49" charset="-122"/>
              <a:cs typeface="楷体_GB2312"/>
            </a:rPr>
            <a:t>选择方案</a:t>
          </a:r>
          <a:endParaRPr lang="zh-CN" altLang="en-US" dirty="0"/>
        </a:p>
      </dgm:t>
    </dgm:pt>
    <dgm:pt modelId="{B006C9F4-E282-4A67-9A85-150970F0709A}" type="parTrans" cxnId="{A6D23F2E-1103-4034-B59C-BCEFF81D12DC}">
      <dgm:prSet/>
      <dgm:spPr/>
      <dgm:t>
        <a:bodyPr/>
        <a:lstStyle/>
        <a:p>
          <a:endParaRPr lang="zh-CN" altLang="en-US"/>
        </a:p>
      </dgm:t>
    </dgm:pt>
    <dgm:pt modelId="{C91CFE72-4C48-4BD4-A6AD-2758C2AC3286}" type="sibTrans" cxnId="{A6D23F2E-1103-4034-B59C-BCEFF81D12DC}">
      <dgm:prSet/>
      <dgm:spPr/>
      <dgm:t>
        <a:bodyPr/>
        <a:lstStyle/>
        <a:p>
          <a:endParaRPr lang="zh-CN" altLang="en-US"/>
        </a:p>
      </dgm:t>
    </dgm:pt>
    <dgm:pt modelId="{4C71AB22-CB14-4904-8392-EA47845C1C4A}">
      <dgm:prSet phldrT="[文本]"/>
      <dgm:spPr/>
      <dgm:t>
        <a:bodyPr/>
        <a:lstStyle/>
        <a:p>
          <a:r>
            <a:rPr lang="en-US" altLang="zh-CN" dirty="0"/>
            <a:t>Step 4</a:t>
          </a:r>
          <a:r>
            <a:rPr lang="zh-CN" altLang="en-US" dirty="0"/>
            <a:t>：</a:t>
          </a:r>
          <a:r>
            <a:rPr lang="zh-CN" altLang="en-US" dirty="0">
              <a:latin typeface="黑体" panose="02010609060101010101" pitchFamily="49" charset="-122"/>
              <a:ea typeface="黑体" panose="02010609060101010101" pitchFamily="49" charset="-122"/>
              <a:cs typeface="楷体_GB2312"/>
            </a:rPr>
            <a:t>确定敏感因素</a:t>
          </a:r>
          <a:endParaRPr lang="zh-CN" altLang="en-US" dirty="0"/>
        </a:p>
      </dgm:t>
    </dgm:pt>
    <dgm:pt modelId="{FE5806A3-70D5-4D64-A922-DD4E917777B5}" type="parTrans" cxnId="{BF2DDF75-EEF3-4AA5-9DC2-AFBF5C0A4C9B}">
      <dgm:prSet/>
      <dgm:spPr/>
      <dgm:t>
        <a:bodyPr/>
        <a:lstStyle/>
        <a:p>
          <a:endParaRPr lang="zh-CN" altLang="en-US"/>
        </a:p>
      </dgm:t>
    </dgm:pt>
    <dgm:pt modelId="{72E7C307-2A51-4891-8133-A367CAF97D6C}" type="sibTrans" cxnId="{BF2DDF75-EEF3-4AA5-9DC2-AFBF5C0A4C9B}">
      <dgm:prSet/>
      <dgm:spPr/>
      <dgm:t>
        <a:bodyPr/>
        <a:lstStyle/>
        <a:p>
          <a:endParaRPr lang="zh-CN" altLang="en-US"/>
        </a:p>
      </dgm:t>
    </dgm:pt>
    <dgm:pt modelId="{68083479-0F28-44CD-BA1F-74AEC6AB67FB}" type="pres">
      <dgm:prSet presAssocID="{811FD79B-A2A1-4ACF-95AF-BA75EB48DC43}" presName="outerComposite" presStyleCnt="0">
        <dgm:presLayoutVars>
          <dgm:chMax val="5"/>
          <dgm:dir/>
          <dgm:resizeHandles val="exact"/>
        </dgm:presLayoutVars>
      </dgm:prSet>
      <dgm:spPr/>
    </dgm:pt>
    <dgm:pt modelId="{E1615481-4775-4EE1-8E2D-82F84646373B}" type="pres">
      <dgm:prSet presAssocID="{811FD79B-A2A1-4ACF-95AF-BA75EB48DC43}" presName="dummyMaxCanvas" presStyleCnt="0">
        <dgm:presLayoutVars/>
      </dgm:prSet>
      <dgm:spPr/>
    </dgm:pt>
    <dgm:pt modelId="{11863A61-73ED-40F9-BDAC-860A1FB02EC0}" type="pres">
      <dgm:prSet presAssocID="{811FD79B-A2A1-4ACF-95AF-BA75EB48DC43}" presName="FiveNodes_1" presStyleLbl="node1" presStyleIdx="0" presStyleCnt="5">
        <dgm:presLayoutVars>
          <dgm:bulletEnabled val="1"/>
        </dgm:presLayoutVars>
      </dgm:prSet>
      <dgm:spPr/>
    </dgm:pt>
    <dgm:pt modelId="{38A96306-4B1A-4ABD-9093-47B37933038A}" type="pres">
      <dgm:prSet presAssocID="{811FD79B-A2A1-4ACF-95AF-BA75EB48DC43}" presName="FiveNodes_2" presStyleLbl="node1" presStyleIdx="1" presStyleCnt="5">
        <dgm:presLayoutVars>
          <dgm:bulletEnabled val="1"/>
        </dgm:presLayoutVars>
      </dgm:prSet>
      <dgm:spPr/>
    </dgm:pt>
    <dgm:pt modelId="{8F923B4B-F3B7-45CC-8875-4D047238B0A9}" type="pres">
      <dgm:prSet presAssocID="{811FD79B-A2A1-4ACF-95AF-BA75EB48DC43}" presName="FiveNodes_3" presStyleLbl="node1" presStyleIdx="2" presStyleCnt="5">
        <dgm:presLayoutVars>
          <dgm:bulletEnabled val="1"/>
        </dgm:presLayoutVars>
      </dgm:prSet>
      <dgm:spPr/>
    </dgm:pt>
    <dgm:pt modelId="{1A8E89A7-A1E8-443E-B3C7-E87A321746B2}" type="pres">
      <dgm:prSet presAssocID="{811FD79B-A2A1-4ACF-95AF-BA75EB48DC43}" presName="FiveNodes_4" presStyleLbl="node1" presStyleIdx="3" presStyleCnt="5">
        <dgm:presLayoutVars>
          <dgm:bulletEnabled val="1"/>
        </dgm:presLayoutVars>
      </dgm:prSet>
      <dgm:spPr/>
    </dgm:pt>
    <dgm:pt modelId="{72C6829C-0A7A-4592-BD9B-948878ED3B45}" type="pres">
      <dgm:prSet presAssocID="{811FD79B-A2A1-4ACF-95AF-BA75EB48DC43}" presName="FiveNodes_5" presStyleLbl="node1" presStyleIdx="4" presStyleCnt="5">
        <dgm:presLayoutVars>
          <dgm:bulletEnabled val="1"/>
        </dgm:presLayoutVars>
      </dgm:prSet>
      <dgm:spPr/>
    </dgm:pt>
    <dgm:pt modelId="{009C6261-5F9F-4C78-B022-A88A87076D64}" type="pres">
      <dgm:prSet presAssocID="{811FD79B-A2A1-4ACF-95AF-BA75EB48DC43}" presName="FiveConn_1-2" presStyleLbl="fgAccFollowNode1" presStyleIdx="0" presStyleCnt="4">
        <dgm:presLayoutVars>
          <dgm:bulletEnabled val="1"/>
        </dgm:presLayoutVars>
      </dgm:prSet>
      <dgm:spPr/>
    </dgm:pt>
    <dgm:pt modelId="{4058A6FE-7002-4EA2-88EE-2FC96A80182E}" type="pres">
      <dgm:prSet presAssocID="{811FD79B-A2A1-4ACF-95AF-BA75EB48DC43}" presName="FiveConn_2-3" presStyleLbl="fgAccFollowNode1" presStyleIdx="1" presStyleCnt="4">
        <dgm:presLayoutVars>
          <dgm:bulletEnabled val="1"/>
        </dgm:presLayoutVars>
      </dgm:prSet>
      <dgm:spPr/>
    </dgm:pt>
    <dgm:pt modelId="{63E50188-BB15-4E82-8953-0A77E487CA66}" type="pres">
      <dgm:prSet presAssocID="{811FD79B-A2A1-4ACF-95AF-BA75EB48DC43}" presName="FiveConn_3-4" presStyleLbl="fgAccFollowNode1" presStyleIdx="2" presStyleCnt="4">
        <dgm:presLayoutVars>
          <dgm:bulletEnabled val="1"/>
        </dgm:presLayoutVars>
      </dgm:prSet>
      <dgm:spPr/>
    </dgm:pt>
    <dgm:pt modelId="{AB135178-D5CA-4C72-B619-C129C5BAC475}" type="pres">
      <dgm:prSet presAssocID="{811FD79B-A2A1-4ACF-95AF-BA75EB48DC43}" presName="FiveConn_4-5" presStyleLbl="fgAccFollowNode1" presStyleIdx="3" presStyleCnt="4">
        <dgm:presLayoutVars>
          <dgm:bulletEnabled val="1"/>
        </dgm:presLayoutVars>
      </dgm:prSet>
      <dgm:spPr/>
    </dgm:pt>
    <dgm:pt modelId="{AFF1351D-3251-4DC5-9079-6C72EBF08ED2}" type="pres">
      <dgm:prSet presAssocID="{811FD79B-A2A1-4ACF-95AF-BA75EB48DC43}" presName="FiveNodes_1_text" presStyleLbl="node1" presStyleIdx="4" presStyleCnt="5">
        <dgm:presLayoutVars>
          <dgm:bulletEnabled val="1"/>
        </dgm:presLayoutVars>
      </dgm:prSet>
      <dgm:spPr/>
    </dgm:pt>
    <dgm:pt modelId="{A9C88BD9-901D-4CE9-AAD3-4ABF2FEA72CF}" type="pres">
      <dgm:prSet presAssocID="{811FD79B-A2A1-4ACF-95AF-BA75EB48DC43}" presName="FiveNodes_2_text" presStyleLbl="node1" presStyleIdx="4" presStyleCnt="5">
        <dgm:presLayoutVars>
          <dgm:bulletEnabled val="1"/>
        </dgm:presLayoutVars>
      </dgm:prSet>
      <dgm:spPr/>
    </dgm:pt>
    <dgm:pt modelId="{89AA7D18-9F9E-482F-848C-D4902969E6DE}" type="pres">
      <dgm:prSet presAssocID="{811FD79B-A2A1-4ACF-95AF-BA75EB48DC43}" presName="FiveNodes_3_text" presStyleLbl="node1" presStyleIdx="4" presStyleCnt="5">
        <dgm:presLayoutVars>
          <dgm:bulletEnabled val="1"/>
        </dgm:presLayoutVars>
      </dgm:prSet>
      <dgm:spPr/>
    </dgm:pt>
    <dgm:pt modelId="{81B21EB4-9009-4BD3-B611-5B033A996DED}" type="pres">
      <dgm:prSet presAssocID="{811FD79B-A2A1-4ACF-95AF-BA75EB48DC43}" presName="FiveNodes_4_text" presStyleLbl="node1" presStyleIdx="4" presStyleCnt="5">
        <dgm:presLayoutVars>
          <dgm:bulletEnabled val="1"/>
        </dgm:presLayoutVars>
      </dgm:prSet>
      <dgm:spPr/>
    </dgm:pt>
    <dgm:pt modelId="{03D3C914-A099-45EC-A107-3103088FA1C3}" type="pres">
      <dgm:prSet presAssocID="{811FD79B-A2A1-4ACF-95AF-BA75EB48DC43}" presName="FiveNodes_5_text" presStyleLbl="node1" presStyleIdx="4" presStyleCnt="5">
        <dgm:presLayoutVars>
          <dgm:bulletEnabled val="1"/>
        </dgm:presLayoutVars>
      </dgm:prSet>
      <dgm:spPr/>
    </dgm:pt>
  </dgm:ptLst>
  <dgm:cxnLst>
    <dgm:cxn modelId="{CB800009-679C-4913-A6B3-9EF3A37DB530}" type="presOf" srcId="{79885D5E-1628-4036-BA66-AF7D6870B0E0}" destId="{89AA7D18-9F9E-482F-848C-D4902969E6DE}" srcOrd="1" destOrd="0" presId="urn:microsoft.com/office/officeart/2005/8/layout/vProcess5"/>
    <dgm:cxn modelId="{1D0DAA1E-AC00-448F-9B7D-EB0BD6F0EE28}" srcId="{811FD79B-A2A1-4ACF-95AF-BA75EB48DC43}" destId="{200184A4-904B-42CF-A62D-92D3EA3ED5CC}" srcOrd="1" destOrd="0" parTransId="{6C17753A-2CC4-4919-B47C-15AC76ABA181}" sibTransId="{B1F6B015-CBAE-4723-9E64-2EB850B487C9}"/>
    <dgm:cxn modelId="{ADCC701F-154A-4400-A11C-2B38D5D149D4}" type="presOf" srcId="{90839B4C-A867-42A8-8D63-F62BE4715C6E}" destId="{63E50188-BB15-4E82-8953-0A77E487CA66}" srcOrd="0" destOrd="0" presId="urn:microsoft.com/office/officeart/2005/8/layout/vProcess5"/>
    <dgm:cxn modelId="{5FD69820-F6E5-4E19-9766-D82A134AEBD1}" type="presOf" srcId="{1FFBB703-55D0-4862-89E3-B8A20BFF9D8A}" destId="{009C6261-5F9F-4C78-B022-A88A87076D64}" srcOrd="0" destOrd="0" presId="urn:microsoft.com/office/officeart/2005/8/layout/vProcess5"/>
    <dgm:cxn modelId="{0AFEA220-9A6A-42D1-AE1A-6F38EC46E4B5}" type="presOf" srcId="{72E7C307-2A51-4891-8133-A367CAF97D6C}" destId="{AB135178-D5CA-4C72-B619-C129C5BAC475}" srcOrd="0" destOrd="0" presId="urn:microsoft.com/office/officeart/2005/8/layout/vProcess5"/>
    <dgm:cxn modelId="{853F382B-CD0F-4F3F-A0A6-88D877119BAC}" type="presOf" srcId="{4C71AB22-CB14-4904-8392-EA47845C1C4A}" destId="{1A8E89A7-A1E8-443E-B3C7-E87A321746B2}" srcOrd="0" destOrd="0" presId="urn:microsoft.com/office/officeart/2005/8/layout/vProcess5"/>
    <dgm:cxn modelId="{A6D23F2E-1103-4034-B59C-BCEFF81D12DC}" srcId="{811FD79B-A2A1-4ACF-95AF-BA75EB48DC43}" destId="{43B82B44-3373-49EB-9026-27B1CA590E38}" srcOrd="4" destOrd="0" parTransId="{B006C9F4-E282-4A67-9A85-150970F0709A}" sibTransId="{C91CFE72-4C48-4BD4-A6AD-2758C2AC3286}"/>
    <dgm:cxn modelId="{79BA6834-E341-4A9B-9BA5-C6A48E601369}" type="presOf" srcId="{79885D5E-1628-4036-BA66-AF7D6870B0E0}" destId="{8F923B4B-F3B7-45CC-8875-4D047238B0A9}" srcOrd="0" destOrd="0" presId="urn:microsoft.com/office/officeart/2005/8/layout/vProcess5"/>
    <dgm:cxn modelId="{3C1DAF62-C8FF-40CB-B64A-ED2C3C0F78FF}" type="presOf" srcId="{200184A4-904B-42CF-A62D-92D3EA3ED5CC}" destId="{38A96306-4B1A-4ABD-9093-47B37933038A}" srcOrd="0" destOrd="0" presId="urn:microsoft.com/office/officeart/2005/8/layout/vProcess5"/>
    <dgm:cxn modelId="{4B9E2066-175C-4B68-8C40-CC368C0072F9}" type="presOf" srcId="{43B82B44-3373-49EB-9026-27B1CA590E38}" destId="{03D3C914-A099-45EC-A107-3103088FA1C3}" srcOrd="1" destOrd="0" presId="urn:microsoft.com/office/officeart/2005/8/layout/vProcess5"/>
    <dgm:cxn modelId="{2C68866B-78E2-46D4-B4C9-B528BCCC5462}" type="presOf" srcId="{43B82B44-3373-49EB-9026-27B1CA590E38}" destId="{72C6829C-0A7A-4592-BD9B-948878ED3B45}" srcOrd="0" destOrd="0" presId="urn:microsoft.com/office/officeart/2005/8/layout/vProcess5"/>
    <dgm:cxn modelId="{4C680454-F0F7-44F9-A541-A285B3EDF1F7}" srcId="{811FD79B-A2A1-4ACF-95AF-BA75EB48DC43}" destId="{0A298F6C-FA46-4A73-82B7-18814851C3CE}" srcOrd="0" destOrd="0" parTransId="{1195C08A-0680-4C82-961F-7EC2D29DE4B4}" sibTransId="{1FFBB703-55D0-4862-89E3-B8A20BFF9D8A}"/>
    <dgm:cxn modelId="{BF2DDF75-EEF3-4AA5-9DC2-AFBF5C0A4C9B}" srcId="{811FD79B-A2A1-4ACF-95AF-BA75EB48DC43}" destId="{4C71AB22-CB14-4904-8392-EA47845C1C4A}" srcOrd="3" destOrd="0" parTransId="{FE5806A3-70D5-4D64-A922-DD4E917777B5}" sibTransId="{72E7C307-2A51-4891-8133-A367CAF97D6C}"/>
    <dgm:cxn modelId="{5AFB6458-13D1-49EF-B8DC-5C68BD438ADF}" type="presOf" srcId="{B1F6B015-CBAE-4723-9E64-2EB850B487C9}" destId="{4058A6FE-7002-4EA2-88EE-2FC96A80182E}" srcOrd="0" destOrd="0" presId="urn:microsoft.com/office/officeart/2005/8/layout/vProcess5"/>
    <dgm:cxn modelId="{ADBDF895-F6BA-43CF-B937-5AB7992F03F0}" type="presOf" srcId="{4C71AB22-CB14-4904-8392-EA47845C1C4A}" destId="{81B21EB4-9009-4BD3-B611-5B033A996DED}" srcOrd="1" destOrd="0" presId="urn:microsoft.com/office/officeart/2005/8/layout/vProcess5"/>
    <dgm:cxn modelId="{FEBB7CA6-B7A5-4F0A-824E-80638320D218}" srcId="{811FD79B-A2A1-4ACF-95AF-BA75EB48DC43}" destId="{79885D5E-1628-4036-BA66-AF7D6870B0E0}" srcOrd="2" destOrd="0" parTransId="{A6DE4126-6982-4B19-943D-F0E7DF483C38}" sibTransId="{90839B4C-A867-42A8-8D63-F62BE4715C6E}"/>
    <dgm:cxn modelId="{64D6F0B3-9398-4C3A-89B9-6E3D76738B0B}" type="presOf" srcId="{200184A4-904B-42CF-A62D-92D3EA3ED5CC}" destId="{A9C88BD9-901D-4CE9-AAD3-4ABF2FEA72CF}" srcOrd="1" destOrd="0" presId="urn:microsoft.com/office/officeart/2005/8/layout/vProcess5"/>
    <dgm:cxn modelId="{A1A927C8-3883-49CE-A482-7CCBBF6EAD3C}" type="presOf" srcId="{0A298F6C-FA46-4A73-82B7-18814851C3CE}" destId="{11863A61-73ED-40F9-BDAC-860A1FB02EC0}" srcOrd="0" destOrd="0" presId="urn:microsoft.com/office/officeart/2005/8/layout/vProcess5"/>
    <dgm:cxn modelId="{E5DFFBDD-DAF9-4673-8414-EF40DF1FFBDD}" type="presOf" srcId="{0A298F6C-FA46-4A73-82B7-18814851C3CE}" destId="{AFF1351D-3251-4DC5-9079-6C72EBF08ED2}" srcOrd="1" destOrd="0" presId="urn:microsoft.com/office/officeart/2005/8/layout/vProcess5"/>
    <dgm:cxn modelId="{C3FCBFFA-1FBC-4C69-8888-AD5A3536EC9D}" type="presOf" srcId="{811FD79B-A2A1-4ACF-95AF-BA75EB48DC43}" destId="{68083479-0F28-44CD-BA1F-74AEC6AB67FB}" srcOrd="0" destOrd="0" presId="urn:microsoft.com/office/officeart/2005/8/layout/vProcess5"/>
    <dgm:cxn modelId="{AF15FFBE-6853-4749-9B30-9506923D0276}" type="presParOf" srcId="{68083479-0F28-44CD-BA1F-74AEC6AB67FB}" destId="{E1615481-4775-4EE1-8E2D-82F84646373B}" srcOrd="0" destOrd="0" presId="urn:microsoft.com/office/officeart/2005/8/layout/vProcess5"/>
    <dgm:cxn modelId="{BA94D5A0-14A1-45D2-A839-264522FE2EF3}" type="presParOf" srcId="{68083479-0F28-44CD-BA1F-74AEC6AB67FB}" destId="{11863A61-73ED-40F9-BDAC-860A1FB02EC0}" srcOrd="1" destOrd="0" presId="urn:microsoft.com/office/officeart/2005/8/layout/vProcess5"/>
    <dgm:cxn modelId="{8E8910CD-6729-45D0-9CA8-6757B2A76D6D}" type="presParOf" srcId="{68083479-0F28-44CD-BA1F-74AEC6AB67FB}" destId="{38A96306-4B1A-4ABD-9093-47B37933038A}" srcOrd="2" destOrd="0" presId="urn:microsoft.com/office/officeart/2005/8/layout/vProcess5"/>
    <dgm:cxn modelId="{4E6E2651-6E03-4570-B293-04EB506AE3AF}" type="presParOf" srcId="{68083479-0F28-44CD-BA1F-74AEC6AB67FB}" destId="{8F923B4B-F3B7-45CC-8875-4D047238B0A9}" srcOrd="3" destOrd="0" presId="urn:microsoft.com/office/officeart/2005/8/layout/vProcess5"/>
    <dgm:cxn modelId="{F1347B24-A039-4D12-9978-848E71614BDC}" type="presParOf" srcId="{68083479-0F28-44CD-BA1F-74AEC6AB67FB}" destId="{1A8E89A7-A1E8-443E-B3C7-E87A321746B2}" srcOrd="4" destOrd="0" presId="urn:microsoft.com/office/officeart/2005/8/layout/vProcess5"/>
    <dgm:cxn modelId="{F7452483-A122-4DA7-973E-39727F5C2253}" type="presParOf" srcId="{68083479-0F28-44CD-BA1F-74AEC6AB67FB}" destId="{72C6829C-0A7A-4592-BD9B-948878ED3B45}" srcOrd="5" destOrd="0" presId="urn:microsoft.com/office/officeart/2005/8/layout/vProcess5"/>
    <dgm:cxn modelId="{C27CF6D1-2D74-4097-BDF7-6404FE7C4484}" type="presParOf" srcId="{68083479-0F28-44CD-BA1F-74AEC6AB67FB}" destId="{009C6261-5F9F-4C78-B022-A88A87076D64}" srcOrd="6" destOrd="0" presId="urn:microsoft.com/office/officeart/2005/8/layout/vProcess5"/>
    <dgm:cxn modelId="{6432F766-AC82-411C-83A4-6D8120D07E15}" type="presParOf" srcId="{68083479-0F28-44CD-BA1F-74AEC6AB67FB}" destId="{4058A6FE-7002-4EA2-88EE-2FC96A80182E}" srcOrd="7" destOrd="0" presId="urn:microsoft.com/office/officeart/2005/8/layout/vProcess5"/>
    <dgm:cxn modelId="{D8C75371-C8BD-4EE5-A9AA-8E26344B4685}" type="presParOf" srcId="{68083479-0F28-44CD-BA1F-74AEC6AB67FB}" destId="{63E50188-BB15-4E82-8953-0A77E487CA66}" srcOrd="8" destOrd="0" presId="urn:microsoft.com/office/officeart/2005/8/layout/vProcess5"/>
    <dgm:cxn modelId="{9F59EB94-6F7D-4BD9-8C6D-62597B133780}" type="presParOf" srcId="{68083479-0F28-44CD-BA1F-74AEC6AB67FB}" destId="{AB135178-D5CA-4C72-B619-C129C5BAC475}" srcOrd="9" destOrd="0" presId="urn:microsoft.com/office/officeart/2005/8/layout/vProcess5"/>
    <dgm:cxn modelId="{EB2042D1-968E-491F-B6CD-B88C3F9B50DA}" type="presParOf" srcId="{68083479-0F28-44CD-BA1F-74AEC6AB67FB}" destId="{AFF1351D-3251-4DC5-9079-6C72EBF08ED2}" srcOrd="10" destOrd="0" presId="urn:microsoft.com/office/officeart/2005/8/layout/vProcess5"/>
    <dgm:cxn modelId="{B857F7E2-1DE3-407D-B481-5C0146DC65B5}" type="presParOf" srcId="{68083479-0F28-44CD-BA1F-74AEC6AB67FB}" destId="{A9C88BD9-901D-4CE9-AAD3-4ABF2FEA72CF}" srcOrd="11" destOrd="0" presId="urn:microsoft.com/office/officeart/2005/8/layout/vProcess5"/>
    <dgm:cxn modelId="{DE58DB82-2E60-4BB2-8FB6-8785E57B69D5}" type="presParOf" srcId="{68083479-0F28-44CD-BA1F-74AEC6AB67FB}" destId="{89AA7D18-9F9E-482F-848C-D4902969E6DE}" srcOrd="12" destOrd="0" presId="urn:microsoft.com/office/officeart/2005/8/layout/vProcess5"/>
    <dgm:cxn modelId="{3E27C344-4DF7-40B2-A9F2-FF7ECBEEE5C0}" type="presParOf" srcId="{68083479-0F28-44CD-BA1F-74AEC6AB67FB}" destId="{81B21EB4-9009-4BD3-B611-5B033A996DED}" srcOrd="13" destOrd="0" presId="urn:microsoft.com/office/officeart/2005/8/layout/vProcess5"/>
    <dgm:cxn modelId="{132DD617-84E4-4A1F-A654-C5E183066A8D}" type="presParOf" srcId="{68083479-0F28-44CD-BA1F-74AEC6AB67FB}" destId="{03D3C914-A099-45EC-A107-3103088FA1C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63A61-73ED-40F9-BDAC-860A1FB02EC0}">
      <dsp:nvSpPr>
        <dsp:cNvPr id="0" name=""/>
        <dsp:cNvSpPr/>
      </dsp:nvSpPr>
      <dsp:spPr>
        <a:xfrm>
          <a:off x="0" y="0"/>
          <a:ext cx="5618283" cy="542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Step 1</a:t>
          </a:r>
          <a:r>
            <a:rPr lang="zh-CN" altLang="en-US" sz="1500" kern="1200" dirty="0"/>
            <a:t>：</a:t>
          </a:r>
          <a:r>
            <a:rPr lang="zh-CN" altLang="en-US" sz="1500" kern="1200" dirty="0">
              <a:latin typeface="黑体" panose="02010609060101010101" pitchFamily="49" charset="-122"/>
              <a:ea typeface="黑体" panose="02010609060101010101" pitchFamily="49" charset="-122"/>
              <a:cs typeface="楷体_GB2312"/>
            </a:rPr>
            <a:t>确定分析指标</a:t>
          </a:r>
          <a:endParaRPr lang="zh-CN" altLang="en-US" sz="1500" kern="1200" dirty="0"/>
        </a:p>
      </dsp:txBody>
      <dsp:txXfrm>
        <a:off x="15883" y="15883"/>
        <a:ext cx="4969661" cy="510525"/>
      </dsp:txXfrm>
    </dsp:sp>
    <dsp:sp modelId="{38A96306-4B1A-4ABD-9093-47B37933038A}">
      <dsp:nvSpPr>
        <dsp:cNvPr id="0" name=""/>
        <dsp:cNvSpPr/>
      </dsp:nvSpPr>
      <dsp:spPr>
        <a:xfrm>
          <a:off x="419547" y="617609"/>
          <a:ext cx="5618283" cy="542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Step 2</a:t>
          </a:r>
          <a:r>
            <a:rPr lang="zh-CN" altLang="en-US" sz="1500" kern="1200" dirty="0"/>
            <a:t>：</a:t>
          </a:r>
          <a:r>
            <a:rPr lang="zh-CN" altLang="en-US" sz="1500" kern="1200" dirty="0">
              <a:latin typeface="黑体" panose="02010609060101010101" pitchFamily="49" charset="-122"/>
              <a:ea typeface="黑体" panose="02010609060101010101" pitchFamily="49" charset="-122"/>
              <a:cs typeface="楷体_GB2312"/>
            </a:rPr>
            <a:t>选择需要分析的不确定因素</a:t>
          </a:r>
          <a:endParaRPr lang="zh-CN" altLang="en-US" sz="1500" kern="1200" dirty="0"/>
        </a:p>
      </dsp:txBody>
      <dsp:txXfrm>
        <a:off x="435430" y="633492"/>
        <a:ext cx="4814481" cy="510525"/>
      </dsp:txXfrm>
    </dsp:sp>
    <dsp:sp modelId="{8F923B4B-F3B7-45CC-8875-4D047238B0A9}">
      <dsp:nvSpPr>
        <dsp:cNvPr id="0" name=""/>
        <dsp:cNvSpPr/>
      </dsp:nvSpPr>
      <dsp:spPr>
        <a:xfrm>
          <a:off x="839094" y="1235218"/>
          <a:ext cx="5618283" cy="542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Step 3</a:t>
          </a:r>
          <a:r>
            <a:rPr lang="zh-CN" altLang="en-US" sz="1500" kern="1200" dirty="0"/>
            <a:t>：</a:t>
          </a:r>
          <a:r>
            <a:rPr lang="zh-CN" altLang="en-US" sz="1500" kern="1200" dirty="0">
              <a:latin typeface="黑体" panose="02010609060101010101" pitchFamily="49" charset="-122"/>
              <a:ea typeface="黑体" panose="02010609060101010101" pitchFamily="49" charset="-122"/>
              <a:cs typeface="楷体_GB2312"/>
            </a:rPr>
            <a:t>分析不确定因素波动及其对分析指标带来的增减</a:t>
          </a:r>
          <a:endParaRPr lang="zh-CN" altLang="en-US" sz="1500" kern="1200" dirty="0"/>
        </a:p>
      </dsp:txBody>
      <dsp:txXfrm>
        <a:off x="854977" y="1251101"/>
        <a:ext cx="4814481" cy="510525"/>
      </dsp:txXfrm>
    </dsp:sp>
    <dsp:sp modelId="{1A8E89A7-A1E8-443E-B3C7-E87A321746B2}">
      <dsp:nvSpPr>
        <dsp:cNvPr id="0" name=""/>
        <dsp:cNvSpPr/>
      </dsp:nvSpPr>
      <dsp:spPr>
        <a:xfrm>
          <a:off x="1258641" y="1852827"/>
          <a:ext cx="5618283" cy="542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Step 4</a:t>
          </a:r>
          <a:r>
            <a:rPr lang="zh-CN" altLang="en-US" sz="1500" kern="1200" dirty="0"/>
            <a:t>：</a:t>
          </a:r>
          <a:r>
            <a:rPr lang="zh-CN" altLang="en-US" sz="1500" kern="1200" dirty="0">
              <a:latin typeface="黑体" panose="02010609060101010101" pitchFamily="49" charset="-122"/>
              <a:ea typeface="黑体" panose="02010609060101010101" pitchFamily="49" charset="-122"/>
              <a:cs typeface="楷体_GB2312"/>
            </a:rPr>
            <a:t>确定敏感因素</a:t>
          </a:r>
          <a:endParaRPr lang="zh-CN" altLang="en-US" sz="1500" kern="1200" dirty="0"/>
        </a:p>
      </dsp:txBody>
      <dsp:txXfrm>
        <a:off x="1274524" y="1868710"/>
        <a:ext cx="4814481" cy="510525"/>
      </dsp:txXfrm>
    </dsp:sp>
    <dsp:sp modelId="{72C6829C-0A7A-4592-BD9B-948878ED3B45}">
      <dsp:nvSpPr>
        <dsp:cNvPr id="0" name=""/>
        <dsp:cNvSpPr/>
      </dsp:nvSpPr>
      <dsp:spPr>
        <a:xfrm>
          <a:off x="1678188" y="2470436"/>
          <a:ext cx="5618283" cy="5422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Step 5: </a:t>
          </a:r>
          <a:r>
            <a:rPr lang="zh-CN" altLang="en-US" sz="1500" kern="1200" dirty="0">
              <a:latin typeface="黑体" panose="02010609060101010101" pitchFamily="49" charset="-122"/>
              <a:ea typeface="黑体" panose="02010609060101010101" pitchFamily="49" charset="-122"/>
              <a:cs typeface="楷体_GB2312"/>
            </a:rPr>
            <a:t>选择方案</a:t>
          </a:r>
          <a:endParaRPr lang="zh-CN" altLang="en-US" sz="1500" kern="1200" dirty="0"/>
        </a:p>
      </dsp:txBody>
      <dsp:txXfrm>
        <a:off x="1694071" y="2486319"/>
        <a:ext cx="4814481" cy="510525"/>
      </dsp:txXfrm>
    </dsp:sp>
    <dsp:sp modelId="{009C6261-5F9F-4C78-B022-A88A87076D64}">
      <dsp:nvSpPr>
        <dsp:cNvPr id="0" name=""/>
        <dsp:cNvSpPr/>
      </dsp:nvSpPr>
      <dsp:spPr>
        <a:xfrm>
          <a:off x="5265794" y="396173"/>
          <a:ext cx="352489" cy="35248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345104" y="396173"/>
        <a:ext cx="193869" cy="265248"/>
      </dsp:txXfrm>
    </dsp:sp>
    <dsp:sp modelId="{4058A6FE-7002-4EA2-88EE-2FC96A80182E}">
      <dsp:nvSpPr>
        <dsp:cNvPr id="0" name=""/>
        <dsp:cNvSpPr/>
      </dsp:nvSpPr>
      <dsp:spPr>
        <a:xfrm>
          <a:off x="5685341" y="1013782"/>
          <a:ext cx="352489" cy="35248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64651" y="1013782"/>
        <a:ext cx="193869" cy="265248"/>
      </dsp:txXfrm>
    </dsp:sp>
    <dsp:sp modelId="{63E50188-BB15-4E82-8953-0A77E487CA66}">
      <dsp:nvSpPr>
        <dsp:cNvPr id="0" name=""/>
        <dsp:cNvSpPr/>
      </dsp:nvSpPr>
      <dsp:spPr>
        <a:xfrm>
          <a:off x="6104888" y="1622354"/>
          <a:ext cx="352489" cy="35248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184198" y="1622354"/>
        <a:ext cx="193869" cy="265248"/>
      </dsp:txXfrm>
    </dsp:sp>
    <dsp:sp modelId="{AB135178-D5CA-4C72-B619-C129C5BAC475}">
      <dsp:nvSpPr>
        <dsp:cNvPr id="0" name=""/>
        <dsp:cNvSpPr/>
      </dsp:nvSpPr>
      <dsp:spPr>
        <a:xfrm>
          <a:off x="6524435" y="2245988"/>
          <a:ext cx="352489" cy="35248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603745" y="2245988"/>
        <a:ext cx="193869" cy="2652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781848-106B-44A4-B5FF-B2795CEFB88E}"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CACBA-895B-4734-8E2E-3B98C9BFC2E4}" type="slidenum">
              <a:rPr lang="zh-CN" altLang="en-US" smtClean="0"/>
              <a:t>‹#›</a:t>
            </a:fld>
            <a:endParaRPr lang="zh-CN" altLang="en-US"/>
          </a:p>
        </p:txBody>
      </p:sp>
    </p:spTree>
    <p:extLst>
      <p:ext uri="{BB962C8B-B14F-4D97-AF65-F5344CB8AC3E}">
        <p14:creationId xmlns:p14="http://schemas.microsoft.com/office/powerpoint/2010/main" val="78720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4CACBA-895B-4734-8E2E-3B98C9BFC2E4}" type="slidenum">
              <a:rPr lang="zh-CN" altLang="en-US" smtClean="0"/>
              <a:t>1</a:t>
            </a:fld>
            <a:endParaRPr lang="zh-CN" altLang="en-US"/>
          </a:p>
        </p:txBody>
      </p:sp>
    </p:spTree>
    <p:extLst>
      <p:ext uri="{BB962C8B-B14F-4D97-AF65-F5344CB8AC3E}">
        <p14:creationId xmlns:p14="http://schemas.microsoft.com/office/powerpoint/2010/main" val="350413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4CACBA-895B-4734-8E2E-3B98C9BFC2E4}" type="slidenum">
              <a:rPr lang="zh-CN" altLang="en-US" smtClean="0"/>
              <a:t>4</a:t>
            </a:fld>
            <a:endParaRPr lang="zh-CN" altLang="en-US"/>
          </a:p>
        </p:txBody>
      </p:sp>
    </p:spTree>
    <p:extLst>
      <p:ext uri="{BB962C8B-B14F-4D97-AF65-F5344CB8AC3E}">
        <p14:creationId xmlns:p14="http://schemas.microsoft.com/office/powerpoint/2010/main" val="385737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6512" y="4876006"/>
            <a:ext cx="2133600" cy="273844"/>
          </a:xfrm>
          <a:prstGeom prst="rect">
            <a:avLst/>
          </a:prstGeom>
        </p:spPr>
        <p:txBody>
          <a:bodyPr/>
          <a:lstStyle/>
          <a:p>
            <a:r>
              <a:rPr lang="en-US" altLang="zh-CN" dirty="0" err="1"/>
              <a:t>ACMSM24</a:t>
            </a:r>
            <a:endParaRPr lang="en-US" altLang="zh-CN" dirty="0"/>
          </a:p>
          <a:p>
            <a:endParaRPr lang="zh-CN" altLang="en-US" dirty="0"/>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74904" y="4876006"/>
            <a:ext cx="2133600" cy="273844"/>
          </a:xfrm>
          <a:prstGeom prst="rect">
            <a:avLst/>
          </a:prstGeom>
        </p:spPr>
        <p:txBody>
          <a:bodyPr/>
          <a:lstStyle>
            <a:lvl1pPr algn="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t>2023/2/22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5.wmf"/><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24.wmf"/><Relationship Id="rId4" Type="http://schemas.openxmlformats.org/officeDocument/2006/relationships/image" Target="../media/image20.wmf"/><Relationship Id="rId9"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wmf"/><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13.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wmf"/><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34.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17.bin"/><Relationship Id="rId4" Type="http://schemas.openxmlformats.org/officeDocument/2006/relationships/image" Target="../media/image45.wmf"/><Relationship Id="rId9"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90F3BD-A766-42F0-B786-F0312A9564D0}"/>
              </a:ext>
            </a:extLst>
          </p:cNvPr>
          <p:cNvSpPr/>
          <p:nvPr/>
        </p:nvSpPr>
        <p:spPr>
          <a:xfrm>
            <a:off x="1622" y="2958"/>
            <a:ext cx="9138308" cy="104611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728" y="4761499"/>
            <a:ext cx="9138308" cy="382001"/>
          </a:xfrm>
          <a:prstGeom prst="rect">
            <a:avLst/>
          </a:prstGeom>
          <a:gradFill flip="none" rotWithShape="1">
            <a:gsLst>
              <a:gs pos="1250">
                <a:schemeClr val="bg1"/>
              </a:gs>
              <a:gs pos="50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0" y="1563638"/>
            <a:ext cx="9144000" cy="1200329"/>
          </a:xfrm>
          <a:prstGeom prst="rect">
            <a:avLst/>
          </a:prstGeom>
          <a:noFill/>
        </p:spPr>
        <p:txBody>
          <a:bodyPr wrap="square" rtlCol="0">
            <a:spAutoFit/>
          </a:bodyPr>
          <a:lstStyle/>
          <a:p>
            <a:pPr algn="ctr">
              <a:lnSpc>
                <a:spcPct val="150000"/>
              </a:lnSpc>
            </a:pPr>
            <a:r>
              <a:rPr lang="en-US" altLang="zh-CN" sz="20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a:t>
            </a:r>
            <a:r>
              <a:rPr lang="zh-CN" altLang="en-US" sz="20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工程技术经济</a:t>
            </a:r>
            <a:r>
              <a:rPr lang="en-US" altLang="zh-CN" sz="20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a:t>
            </a:r>
          </a:p>
          <a:p>
            <a:pPr algn="ctr">
              <a:lnSpc>
                <a:spcPct val="150000"/>
              </a:lnSpc>
            </a:pPr>
            <a:r>
              <a:rPr lang="zh-CN" altLang="en-US" sz="28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第 </a:t>
            </a:r>
            <a:r>
              <a:rPr lang="en-US" altLang="zh-CN" sz="28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3 </a:t>
            </a:r>
            <a:r>
              <a:rPr lang="zh-CN" altLang="en-US" sz="2800" dirty="0">
                <a:solidFill>
                  <a:schemeClr val="tx1">
                    <a:lumMod val="95000"/>
                    <a:lumOff val="5000"/>
                  </a:schemeClr>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章  技术方案不确定分析</a:t>
            </a:r>
          </a:p>
        </p:txBody>
      </p:sp>
      <p:grpSp>
        <p:nvGrpSpPr>
          <p:cNvPr id="3" name="组合 2"/>
          <p:cNvGrpSpPr/>
          <p:nvPr/>
        </p:nvGrpSpPr>
        <p:grpSpPr>
          <a:xfrm>
            <a:off x="1979712" y="3291830"/>
            <a:ext cx="4896544" cy="892552"/>
            <a:chOff x="4067944" y="3291830"/>
            <a:chExt cx="4896544" cy="892552"/>
          </a:xfrm>
        </p:grpSpPr>
        <p:sp>
          <p:nvSpPr>
            <p:cNvPr id="12" name="TextBox 11"/>
            <p:cNvSpPr txBox="1"/>
            <p:nvPr/>
          </p:nvSpPr>
          <p:spPr>
            <a:xfrm>
              <a:off x="4139952" y="3291830"/>
              <a:ext cx="4752528" cy="307777"/>
            </a:xfrm>
            <a:prstGeom prst="rect">
              <a:avLst/>
            </a:prstGeom>
            <a:noFill/>
          </p:spPr>
          <p:txBody>
            <a:bodyPr wrap="square" rtlCol="0">
              <a:spAutoFit/>
            </a:bodyPr>
            <a:lstStyle/>
            <a:p>
              <a:pPr algn="ctr"/>
              <a:r>
                <a:rPr lang="zh-CN" altLang="en-US" sz="1400" dirty="0">
                  <a:latin typeface="Arial" pitchFamily="34" charset="0"/>
                  <a:ea typeface="微软雅黑" pitchFamily="34" charset="-122"/>
                  <a:cs typeface="Arial" pitchFamily="34" charset="0"/>
                </a:rPr>
                <a:t>张力文 博士</a:t>
              </a:r>
              <a:r>
                <a:rPr lang="en-US" altLang="zh-CN" sz="1400" dirty="0">
                  <a:latin typeface="Arial" pitchFamily="34" charset="0"/>
                  <a:ea typeface="微软雅黑" pitchFamily="34" charset="-122"/>
                  <a:cs typeface="Arial" pitchFamily="34" charset="0"/>
                </a:rPr>
                <a:t>/</a:t>
              </a:r>
              <a:r>
                <a:rPr lang="zh-CN" altLang="en-US" sz="1400" dirty="0">
                  <a:latin typeface="Arial" pitchFamily="34" charset="0"/>
                  <a:ea typeface="微软雅黑" pitchFamily="34" charset="-122"/>
                  <a:cs typeface="Arial" pitchFamily="34" charset="0"/>
                </a:rPr>
                <a:t>讲师</a:t>
              </a:r>
            </a:p>
          </p:txBody>
        </p:sp>
        <p:sp>
          <p:nvSpPr>
            <p:cNvPr id="13" name="TextBox 12"/>
            <p:cNvSpPr txBox="1"/>
            <p:nvPr/>
          </p:nvSpPr>
          <p:spPr>
            <a:xfrm>
              <a:off x="4067944" y="3661162"/>
              <a:ext cx="4896544" cy="523220"/>
            </a:xfrm>
            <a:prstGeom prst="rect">
              <a:avLst/>
            </a:prstGeom>
            <a:noFill/>
          </p:spPr>
          <p:txBody>
            <a:bodyPr wrap="square" rtlCol="0">
              <a:spAutoFit/>
            </a:bodyPr>
            <a:lstStyle/>
            <a:p>
              <a:pPr algn="ctr"/>
              <a:r>
                <a:rPr lang="zh-CN" altLang="en-US" sz="1400" dirty="0">
                  <a:latin typeface="Arial" pitchFamily="34" charset="0"/>
                  <a:ea typeface="微软雅黑" pitchFamily="34" charset="-122"/>
                  <a:cs typeface="Arial" pitchFamily="34" charset="0"/>
                </a:rPr>
                <a:t>广州大学 土木工程学院</a:t>
              </a:r>
              <a:endParaRPr lang="en-US" altLang="zh-CN" sz="1400" dirty="0">
                <a:latin typeface="Arial" pitchFamily="34" charset="0"/>
                <a:ea typeface="微软雅黑" pitchFamily="34" charset="-122"/>
                <a:cs typeface="Arial" pitchFamily="34" charset="0"/>
              </a:endParaRPr>
            </a:p>
            <a:p>
              <a:pPr algn="ctr"/>
              <a:r>
                <a:rPr lang="en-US" altLang="zh-CN" sz="1400">
                  <a:latin typeface="Arial" pitchFamily="34" charset="0"/>
                  <a:ea typeface="微软雅黑" pitchFamily="34" charset="-122"/>
                  <a:cs typeface="Arial" pitchFamily="34" charset="0"/>
                </a:rPr>
                <a:t>124120808@qq.com</a:t>
              </a:r>
              <a:endParaRPr lang="en-US" altLang="zh-CN" sz="1400" dirty="0">
                <a:latin typeface="Arial" pitchFamily="34" charset="0"/>
                <a:ea typeface="微软雅黑" pitchFamily="34" charset="-122"/>
                <a:cs typeface="Arial" pitchFamily="34" charset="0"/>
              </a:endParaRPr>
            </a:p>
          </p:txBody>
        </p:sp>
      </p:grpSp>
      <p:sp>
        <p:nvSpPr>
          <p:cNvPr id="14" name="矩形 13"/>
          <p:cNvSpPr/>
          <p:nvPr/>
        </p:nvSpPr>
        <p:spPr>
          <a:xfrm>
            <a:off x="0" y="3075806"/>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420" y="4804946"/>
            <a:ext cx="1314784" cy="338554"/>
          </a:xfrm>
          <a:prstGeom prst="rect">
            <a:avLst/>
          </a:prstGeom>
          <a:noFill/>
        </p:spPr>
        <p:txBody>
          <a:bodyPr wrap="none" lIns="91440" tIns="45720" rIns="91440" bIns="45720">
            <a:spAutoFit/>
          </a:bodyPr>
          <a:lstStyle/>
          <a:p>
            <a:r>
              <a:rPr lang="en-US" altLang="zh-CN" sz="1600" dirty="0">
                <a:latin typeface="Arial" pitchFamily="34" charset="0"/>
                <a:cs typeface="Arial" pitchFamily="34" charset="0"/>
              </a:rPr>
              <a:t>IPDO2019   </a:t>
            </a:r>
            <a:endParaRPr lang="zh-CN" altLang="en-US" sz="1600" dirty="0">
              <a:latin typeface="Arial" pitchFamily="34" charset="0"/>
              <a:cs typeface="Arial" pitchFamily="34" charset="0"/>
            </a:endParaRPr>
          </a:p>
        </p:txBody>
      </p:sp>
      <p:sp>
        <p:nvSpPr>
          <p:cNvPr id="15" name="矩形 14">
            <a:extLst>
              <a:ext uri="{FF2B5EF4-FFF2-40B4-BE49-F238E27FC236}">
                <a16:creationId xmlns:a16="http://schemas.microsoft.com/office/drawing/2014/main" id="{EA28DE31-5677-44B6-A309-A752EB34452E}"/>
              </a:ext>
            </a:extLst>
          </p:cNvPr>
          <p:cNvSpPr/>
          <p:nvPr/>
        </p:nvSpPr>
        <p:spPr>
          <a:xfrm>
            <a:off x="7041913" y="4804946"/>
            <a:ext cx="2066591" cy="338554"/>
          </a:xfrm>
          <a:prstGeom prst="rect">
            <a:avLst/>
          </a:prstGeom>
          <a:noFill/>
        </p:spPr>
        <p:txBody>
          <a:bodyPr wrap="none" lIns="91440" tIns="45720" rIns="91440" bIns="45720">
            <a:spAutoFit/>
          </a:bodyPr>
          <a:lstStyle/>
          <a:p>
            <a:r>
              <a:rPr lang="en-US" altLang="zh-CN" sz="1600" dirty="0">
                <a:latin typeface="Arial" pitchFamily="34" charset="0"/>
                <a:cs typeface="Arial" pitchFamily="34" charset="0"/>
              </a:rPr>
              <a:t>Guangzhou, China   </a:t>
            </a:r>
            <a:endParaRPr lang="zh-CN" altLang="en-US" sz="1600" dirty="0">
              <a:latin typeface="Arial" pitchFamily="34" charset="0"/>
              <a:cs typeface="Arial" pitchFamily="34" charset="0"/>
            </a:endParaRPr>
          </a:p>
        </p:txBody>
      </p:sp>
      <p:pic>
        <p:nvPicPr>
          <p:cNvPr id="7" name="图片 6">
            <a:extLst>
              <a:ext uri="{FF2B5EF4-FFF2-40B4-BE49-F238E27FC236}">
                <a16:creationId xmlns:a16="http://schemas.microsoft.com/office/drawing/2014/main" id="{92C56F2C-F836-4ADB-AA59-D03954F74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00" y="123478"/>
            <a:ext cx="2438400" cy="752475"/>
          </a:xfrm>
          <a:prstGeom prst="rect">
            <a:avLst/>
          </a:prstGeom>
        </p:spPr>
      </p:pic>
      <p:pic>
        <p:nvPicPr>
          <p:cNvPr id="16" name="图片 15">
            <a:extLst>
              <a:ext uri="{FF2B5EF4-FFF2-40B4-BE49-F238E27FC236}">
                <a16:creationId xmlns:a16="http://schemas.microsoft.com/office/drawing/2014/main" id="{A4020633-1850-4422-8395-1CCC3862C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315588"/>
            <a:ext cx="3250794" cy="368254"/>
          </a:xfrm>
          <a:prstGeom prst="rect">
            <a:avLst/>
          </a:prstGeom>
        </p:spPr>
      </p:pic>
      <p:pic>
        <p:nvPicPr>
          <p:cNvPr id="19" name="图片 18">
            <a:extLst>
              <a:ext uri="{FF2B5EF4-FFF2-40B4-BE49-F238E27FC236}">
                <a16:creationId xmlns:a16="http://schemas.microsoft.com/office/drawing/2014/main" id="{5EC9B911-1AAA-4F56-ABDD-E0F91C254F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0" y="3781238"/>
            <a:ext cx="1041888" cy="958537"/>
          </a:xfrm>
          <a:prstGeom prst="rect">
            <a:avLst/>
          </a:prstGeom>
        </p:spPr>
      </p:pic>
    </p:spTree>
    <p:extLst>
      <p:ext uri="{BB962C8B-B14F-4D97-AF65-F5344CB8AC3E}">
        <p14:creationId xmlns:p14="http://schemas.microsoft.com/office/powerpoint/2010/main" val="267032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10</a:t>
            </a:fld>
            <a:endParaRPr lang="zh-CN" altLang="en-US" dirty="0"/>
          </a:p>
        </p:txBody>
      </p:sp>
      <p:sp>
        <p:nvSpPr>
          <p:cNvPr id="20" name="矩形 19">
            <a:extLst>
              <a:ext uri="{FF2B5EF4-FFF2-40B4-BE49-F238E27FC236}">
                <a16:creationId xmlns:a16="http://schemas.microsoft.com/office/drawing/2014/main" id="{0BB7CD0A-C0B0-484C-B2C7-37E619DE07C1}"/>
              </a:ext>
            </a:extLst>
          </p:cNvPr>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1" name="TextBox 25">
            <a:extLst>
              <a:ext uri="{FF2B5EF4-FFF2-40B4-BE49-F238E27FC236}">
                <a16:creationId xmlns:a16="http://schemas.microsoft.com/office/drawing/2014/main" id="{9F9E4847-1FD4-4A7D-AA23-0CD46E3188E8}"/>
              </a:ext>
            </a:extLst>
          </p:cNvPr>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不确定性分析内容</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2" name="图片 15" descr="bridge6.jpg">
            <a:extLst>
              <a:ext uri="{FF2B5EF4-FFF2-40B4-BE49-F238E27FC236}">
                <a16:creationId xmlns:a16="http://schemas.microsoft.com/office/drawing/2014/main" id="{EDBE365A-1BB0-4B20-BD02-35526F1CCE07}"/>
              </a:ext>
            </a:extLst>
          </p:cNvPr>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26" name="文本框 748547"/>
          <p:cNvSpPr txBox="1">
            <a:spLocks noChangeArrowheads="1"/>
          </p:cNvSpPr>
          <p:nvPr/>
        </p:nvSpPr>
        <p:spPr bwMode="auto">
          <a:xfrm>
            <a:off x="196627" y="2118216"/>
            <a:ext cx="1351037" cy="230832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投资</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产量</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价格</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成本</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利率</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汇率</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收益</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建设期限</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经济寿命</a:t>
            </a:r>
          </a:p>
        </p:txBody>
      </p:sp>
      <p:sp>
        <p:nvSpPr>
          <p:cNvPr id="27" name="文本框 748547"/>
          <p:cNvSpPr txBox="1">
            <a:spLocks noChangeArrowheads="1"/>
          </p:cNvSpPr>
          <p:nvPr/>
        </p:nvSpPr>
        <p:spPr bwMode="auto">
          <a:xfrm>
            <a:off x="192621" y="1779662"/>
            <a:ext cx="1351037" cy="338554"/>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None/>
            </a:pPr>
            <a:r>
              <a:rPr lang="zh-CN" altLang="en-US" sz="1600" dirty="0">
                <a:solidFill>
                  <a:schemeClr val="bg1"/>
                </a:solidFill>
                <a:latin typeface="黑体" panose="02010609060101010101" pitchFamily="49" charset="-122"/>
                <a:ea typeface="黑体" panose="02010609060101010101" pitchFamily="49" charset="-122"/>
              </a:rPr>
              <a:t>计算参数</a:t>
            </a:r>
            <a:endParaRPr lang="en-US" altLang="zh-CN" sz="1600" dirty="0">
              <a:solidFill>
                <a:schemeClr val="bg1"/>
              </a:solidFill>
              <a:latin typeface="黑体" panose="02010609060101010101" pitchFamily="49" charset="-122"/>
              <a:ea typeface="黑体" panose="02010609060101010101" pitchFamily="49" charset="-122"/>
            </a:endParaRPr>
          </a:p>
        </p:txBody>
      </p:sp>
      <p:sp>
        <p:nvSpPr>
          <p:cNvPr id="28" name="文本框 34">
            <a:extLst>
              <a:ext uri="{FF2B5EF4-FFF2-40B4-BE49-F238E27FC236}">
                <a16:creationId xmlns:a16="http://schemas.microsoft.com/office/drawing/2014/main" id="{88AB1663-A20D-4BBC-810B-3E9C9F187B0B}"/>
              </a:ext>
            </a:extLst>
          </p:cNvPr>
          <p:cNvSpPr txBox="1"/>
          <p:nvPr/>
        </p:nvSpPr>
        <p:spPr>
          <a:xfrm>
            <a:off x="251520" y="4515966"/>
            <a:ext cx="1005403" cy="338554"/>
          </a:xfrm>
          <a:prstGeom prst="rect">
            <a:avLst/>
          </a:prstGeom>
          <a:noFill/>
        </p:spPr>
        <p:txBody>
          <a:bodyPr wrap="none" rtlCol="0">
            <a:spAutoFit/>
          </a:bodyPr>
          <a:lstStyle/>
          <a:p>
            <a:r>
              <a:rPr lang="zh-CN" altLang="en-US" sz="1600" dirty="0">
                <a:solidFill>
                  <a:srgbClr val="FF0000"/>
                </a:solidFill>
                <a:latin typeface="黑体" panose="02010609060101010101" pitchFamily="49" charset="-122"/>
                <a:ea typeface="黑体" panose="02010609060101010101" pitchFamily="49" charset="-122"/>
              </a:rPr>
              <a:t>不确定性</a:t>
            </a:r>
          </a:p>
        </p:txBody>
      </p:sp>
      <p:sp>
        <p:nvSpPr>
          <p:cNvPr id="9" name="椭圆 8"/>
          <p:cNvSpPr/>
          <p:nvPr/>
        </p:nvSpPr>
        <p:spPr>
          <a:xfrm>
            <a:off x="2195736" y="2243762"/>
            <a:ext cx="115212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实际值</a:t>
            </a:r>
          </a:p>
        </p:txBody>
      </p:sp>
      <p:sp>
        <p:nvSpPr>
          <p:cNvPr id="30" name="椭圆 29"/>
          <p:cNvSpPr/>
          <p:nvPr/>
        </p:nvSpPr>
        <p:spPr>
          <a:xfrm>
            <a:off x="2195736" y="3651870"/>
            <a:ext cx="115212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预测值</a:t>
            </a:r>
          </a:p>
        </p:txBody>
      </p:sp>
      <p:sp>
        <p:nvSpPr>
          <p:cNvPr id="10" name="左右箭头 9"/>
          <p:cNvSpPr/>
          <p:nvPr/>
        </p:nvSpPr>
        <p:spPr>
          <a:xfrm rot="5400000">
            <a:off x="2375756" y="3039802"/>
            <a:ext cx="792088" cy="288032"/>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文本框 34">
            <a:extLst>
              <a:ext uri="{FF2B5EF4-FFF2-40B4-BE49-F238E27FC236}">
                <a16:creationId xmlns:a16="http://schemas.microsoft.com/office/drawing/2014/main" id="{88AB1663-A20D-4BBC-810B-3E9C9F187B0B}"/>
              </a:ext>
            </a:extLst>
          </p:cNvPr>
          <p:cNvSpPr txBox="1"/>
          <p:nvPr/>
        </p:nvSpPr>
        <p:spPr>
          <a:xfrm>
            <a:off x="2896845" y="3014541"/>
            <a:ext cx="595035" cy="338554"/>
          </a:xfrm>
          <a:prstGeom prst="rect">
            <a:avLst/>
          </a:prstGeom>
          <a:noFill/>
        </p:spPr>
        <p:txBody>
          <a:bodyPr wrap="none" rtlCol="0">
            <a:spAutoFit/>
          </a:bodyPr>
          <a:lstStyle/>
          <a:p>
            <a:r>
              <a:rPr lang="zh-CN" altLang="en-US" sz="1600" dirty="0">
                <a:solidFill>
                  <a:srgbClr val="FF0000"/>
                </a:solidFill>
                <a:latin typeface="黑体" panose="02010609060101010101" pitchFamily="49" charset="-122"/>
                <a:ea typeface="黑体" panose="02010609060101010101" pitchFamily="49" charset="-122"/>
              </a:rPr>
              <a:t>偏离</a:t>
            </a:r>
          </a:p>
        </p:txBody>
      </p:sp>
      <p:sp>
        <p:nvSpPr>
          <p:cNvPr id="12" name="右箭头 11"/>
          <p:cNvSpPr/>
          <p:nvPr/>
        </p:nvSpPr>
        <p:spPr>
          <a:xfrm>
            <a:off x="1616757" y="3057804"/>
            <a:ext cx="481236"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797179DB-1C1B-4049-959A-03EA0B8780BD}"/>
              </a:ext>
            </a:extLst>
          </p:cNvPr>
          <p:cNvSpPr/>
          <p:nvPr/>
        </p:nvSpPr>
        <p:spPr>
          <a:xfrm rot="5400000" flipV="1">
            <a:off x="1928655" y="3219290"/>
            <a:ext cx="3224745"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可选过程 34">
            <a:extLst>
              <a:ext uri="{FF2B5EF4-FFF2-40B4-BE49-F238E27FC236}">
                <a16:creationId xmlns:a16="http://schemas.microsoft.com/office/drawing/2014/main" id="{0696C41D-71F4-4EFF-B30A-171BF9DC5F65}"/>
              </a:ext>
            </a:extLst>
          </p:cNvPr>
          <p:cNvSpPr/>
          <p:nvPr/>
        </p:nvSpPr>
        <p:spPr>
          <a:xfrm>
            <a:off x="5241656" y="1752296"/>
            <a:ext cx="2112152" cy="365920"/>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cs typeface="Arial" panose="020B0604020202020204" pitchFamily="34" charset="0"/>
              </a:rPr>
              <a:t>拟实施技术方案</a:t>
            </a:r>
          </a:p>
        </p:txBody>
      </p:sp>
      <p:sp>
        <p:nvSpPr>
          <p:cNvPr id="36" name="流程图: 可选过程 35">
            <a:extLst>
              <a:ext uri="{FF2B5EF4-FFF2-40B4-BE49-F238E27FC236}">
                <a16:creationId xmlns:a16="http://schemas.microsoft.com/office/drawing/2014/main" id="{0696C41D-71F4-4EFF-B30A-171BF9DC5F65}"/>
              </a:ext>
            </a:extLst>
          </p:cNvPr>
          <p:cNvSpPr/>
          <p:nvPr/>
        </p:nvSpPr>
        <p:spPr>
          <a:xfrm>
            <a:off x="4427984" y="2279765"/>
            <a:ext cx="3744416" cy="363993"/>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cs typeface="Arial" panose="020B0604020202020204" pitchFamily="34" charset="0"/>
              </a:rPr>
              <a:t>内外部条件</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变化</a:t>
            </a:r>
            <a:r>
              <a:rPr lang="zh-CN" altLang="en-US" dirty="0">
                <a:latin typeface="黑体" panose="02010609060101010101" pitchFamily="49" charset="-122"/>
                <a:ea typeface="黑体" panose="02010609060101010101" pitchFamily="49" charset="-122"/>
                <a:cs typeface="Arial" panose="020B0604020202020204" pitchFamily="34" charset="0"/>
              </a:rPr>
              <a:t> 或 测算数据</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误差</a:t>
            </a:r>
          </a:p>
        </p:txBody>
      </p:sp>
      <p:sp>
        <p:nvSpPr>
          <p:cNvPr id="37" name="流程图: 可选过程 36">
            <a:extLst>
              <a:ext uri="{FF2B5EF4-FFF2-40B4-BE49-F238E27FC236}">
                <a16:creationId xmlns:a16="http://schemas.microsoft.com/office/drawing/2014/main" id="{0696C41D-71F4-4EFF-B30A-171BF9DC5F65}"/>
              </a:ext>
            </a:extLst>
          </p:cNvPr>
          <p:cNvSpPr/>
          <p:nvPr/>
        </p:nvSpPr>
        <p:spPr>
          <a:xfrm>
            <a:off x="4992080" y="2855829"/>
            <a:ext cx="2616223" cy="363993"/>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cs typeface="Arial" panose="020B0604020202020204" pitchFamily="34" charset="0"/>
              </a:rPr>
              <a:t>对经济效果的</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影响程度</a:t>
            </a:r>
          </a:p>
        </p:txBody>
      </p:sp>
      <p:sp>
        <p:nvSpPr>
          <p:cNvPr id="38" name="流程图: 可选过程 37">
            <a:extLst>
              <a:ext uri="{FF2B5EF4-FFF2-40B4-BE49-F238E27FC236}">
                <a16:creationId xmlns:a16="http://schemas.microsoft.com/office/drawing/2014/main" id="{0696C41D-71F4-4EFF-B30A-171BF9DC5F65}"/>
              </a:ext>
            </a:extLst>
          </p:cNvPr>
          <p:cNvSpPr/>
          <p:nvPr/>
        </p:nvSpPr>
        <p:spPr>
          <a:xfrm>
            <a:off x="4890051" y="3431893"/>
            <a:ext cx="2820281" cy="363993"/>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cs typeface="Arial" panose="020B0604020202020204" pitchFamily="34" charset="0"/>
              </a:rPr>
              <a:t>估计技术方案的</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承受能力</a:t>
            </a:r>
          </a:p>
        </p:txBody>
      </p:sp>
      <p:sp>
        <p:nvSpPr>
          <p:cNvPr id="39" name="流程图: 可选过程 38">
            <a:extLst>
              <a:ext uri="{FF2B5EF4-FFF2-40B4-BE49-F238E27FC236}">
                <a16:creationId xmlns:a16="http://schemas.microsoft.com/office/drawing/2014/main" id="{0696C41D-71F4-4EFF-B30A-171BF9DC5F65}"/>
              </a:ext>
            </a:extLst>
          </p:cNvPr>
          <p:cNvSpPr/>
          <p:nvPr/>
        </p:nvSpPr>
        <p:spPr>
          <a:xfrm>
            <a:off x="4211960" y="4083918"/>
            <a:ext cx="1997225" cy="363993"/>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cs typeface="Arial" panose="020B0604020202020204" pitchFamily="34" charset="0"/>
              </a:rPr>
              <a:t>确定方案</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可靠性</a:t>
            </a:r>
          </a:p>
        </p:txBody>
      </p:sp>
      <p:sp>
        <p:nvSpPr>
          <p:cNvPr id="40" name="流程图: 可选过程 39">
            <a:extLst>
              <a:ext uri="{FF2B5EF4-FFF2-40B4-BE49-F238E27FC236}">
                <a16:creationId xmlns:a16="http://schemas.microsoft.com/office/drawing/2014/main" id="{0696C41D-71F4-4EFF-B30A-171BF9DC5F65}"/>
              </a:ext>
            </a:extLst>
          </p:cNvPr>
          <p:cNvSpPr/>
          <p:nvPr/>
        </p:nvSpPr>
        <p:spPr>
          <a:xfrm>
            <a:off x="6713243" y="4083918"/>
            <a:ext cx="2125440" cy="363993"/>
          </a:xfrm>
          <a:prstGeom prst="flowChartAlternateProcess">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cs typeface="Arial" panose="020B0604020202020204" pitchFamily="34" charset="0"/>
              </a:rPr>
              <a:t>最大可能</a:t>
            </a:r>
            <a:r>
              <a:rPr lang="zh-CN" altLang="en-US" dirty="0">
                <a:solidFill>
                  <a:srgbClr val="FF0000"/>
                </a:solidFill>
                <a:latin typeface="黑体" panose="02010609060101010101" pitchFamily="49" charset="-122"/>
                <a:ea typeface="黑体" panose="02010609060101010101" pitchFamily="49" charset="-122"/>
                <a:cs typeface="Arial" panose="020B0604020202020204" pitchFamily="34" charset="0"/>
              </a:rPr>
              <a:t>减低风险</a:t>
            </a:r>
          </a:p>
        </p:txBody>
      </p:sp>
      <p:cxnSp>
        <p:nvCxnSpPr>
          <p:cNvPr id="18" name="直接箭头连接符 17"/>
          <p:cNvCxnSpPr>
            <a:stCxn id="35" idx="2"/>
            <a:endCxn id="36" idx="0"/>
          </p:cNvCxnSpPr>
          <p:nvPr/>
        </p:nvCxnSpPr>
        <p:spPr>
          <a:xfrm>
            <a:off x="6297732" y="2118216"/>
            <a:ext cx="2460" cy="161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a:endCxn id="37" idx="0"/>
          </p:cNvCxnSpPr>
          <p:nvPr/>
        </p:nvCxnSpPr>
        <p:spPr>
          <a:xfrm>
            <a:off x="6300192" y="2643758"/>
            <a:ext cx="0" cy="212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p:nvPr/>
        </p:nvCxnSpPr>
        <p:spPr>
          <a:xfrm>
            <a:off x="6300192" y="3203796"/>
            <a:ext cx="0" cy="212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接箭头连接符 45"/>
          <p:cNvCxnSpPr>
            <a:stCxn id="38" idx="2"/>
            <a:endCxn id="39" idx="0"/>
          </p:cNvCxnSpPr>
          <p:nvPr/>
        </p:nvCxnSpPr>
        <p:spPr>
          <a:xfrm flipH="1">
            <a:off x="5210573" y="3795886"/>
            <a:ext cx="1089619"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直接箭头连接符 48"/>
          <p:cNvCxnSpPr>
            <a:stCxn id="38" idx="2"/>
            <a:endCxn id="40" idx="0"/>
          </p:cNvCxnSpPr>
          <p:nvPr/>
        </p:nvCxnSpPr>
        <p:spPr>
          <a:xfrm>
            <a:off x="6300192" y="3795886"/>
            <a:ext cx="1475771"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左大括号 43"/>
          <p:cNvSpPr/>
          <p:nvPr/>
        </p:nvSpPr>
        <p:spPr>
          <a:xfrm>
            <a:off x="4067944" y="2283718"/>
            <a:ext cx="216024" cy="1552124"/>
          </a:xfrm>
          <a:prstGeom prst="leftBrace">
            <a:avLst>
              <a:gd name="adj1" fmla="val 97284"/>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3" name="文本框 34">
            <a:extLst>
              <a:ext uri="{FF2B5EF4-FFF2-40B4-BE49-F238E27FC236}">
                <a16:creationId xmlns:a16="http://schemas.microsoft.com/office/drawing/2014/main" id="{88AB1663-A20D-4BBC-810B-3E9C9F187B0B}"/>
              </a:ext>
            </a:extLst>
          </p:cNvPr>
          <p:cNvSpPr txBox="1"/>
          <p:nvPr/>
        </p:nvSpPr>
        <p:spPr>
          <a:xfrm>
            <a:off x="3665928" y="2574652"/>
            <a:ext cx="402016" cy="1077218"/>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分析过程</a:t>
            </a:r>
          </a:p>
        </p:txBody>
      </p:sp>
    </p:spTree>
    <p:extLst>
      <p:ext uri="{BB962C8B-B14F-4D97-AF65-F5344CB8AC3E}">
        <p14:creationId xmlns:p14="http://schemas.microsoft.com/office/powerpoint/2010/main" val="82544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11</a:t>
            </a:fld>
            <a:endParaRPr lang="zh-CN" altLang="en-US" dirty="0"/>
          </a:p>
        </p:txBody>
      </p:sp>
      <p:sp>
        <p:nvSpPr>
          <p:cNvPr id="20" name="矩形 19">
            <a:extLst>
              <a:ext uri="{FF2B5EF4-FFF2-40B4-BE49-F238E27FC236}">
                <a16:creationId xmlns:a16="http://schemas.microsoft.com/office/drawing/2014/main" id="{0BB7CD0A-C0B0-484C-B2C7-37E619DE07C1}"/>
              </a:ext>
            </a:extLst>
          </p:cNvPr>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1" name="TextBox 25">
            <a:extLst>
              <a:ext uri="{FF2B5EF4-FFF2-40B4-BE49-F238E27FC236}">
                <a16:creationId xmlns:a16="http://schemas.microsoft.com/office/drawing/2014/main" id="{9F9E4847-1FD4-4A7D-AA23-0CD46E3188E8}"/>
              </a:ext>
            </a:extLst>
          </p:cNvPr>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不确定性分析的方法</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2" name="图片 15" descr="bridge6.jpg">
            <a:extLst>
              <a:ext uri="{FF2B5EF4-FFF2-40B4-BE49-F238E27FC236}">
                <a16:creationId xmlns:a16="http://schemas.microsoft.com/office/drawing/2014/main" id="{EDBE365A-1BB0-4B20-BD02-35526F1CCE07}"/>
              </a:ext>
            </a:extLst>
          </p:cNvPr>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33" name="文本框 626689"/>
          <p:cNvSpPr txBox="1">
            <a:spLocks noChangeArrowheads="1"/>
          </p:cNvSpPr>
          <p:nvPr/>
        </p:nvSpPr>
        <p:spPr bwMode="auto">
          <a:xfrm>
            <a:off x="498516" y="1707654"/>
            <a:ext cx="813690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hangingPunct="1">
              <a:spcBef>
                <a:spcPct val="0"/>
              </a:spcBef>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cs typeface="楷体_GB2312"/>
              </a:rPr>
              <a:t>盈亏平衡分析</a:t>
            </a:r>
          </a:p>
          <a:p>
            <a:pPr indent="457200" eaLnBrk="1" hangingPunct="1">
              <a:spcBef>
                <a:spcPct val="0"/>
              </a:spcBef>
              <a:buFont typeface="Arial" pitchFamily="34" charset="0"/>
              <a:buNone/>
            </a:pPr>
            <a:r>
              <a:rPr lang="zh-CN" altLang="en-US" sz="2000" dirty="0">
                <a:latin typeface="黑体" panose="02010609060101010101" pitchFamily="49" charset="-122"/>
                <a:ea typeface="黑体" panose="02010609060101010101" pitchFamily="49" charset="-122"/>
                <a:cs typeface="楷体_GB2312"/>
              </a:rPr>
              <a:t>就是将技术方案投产后的</a:t>
            </a:r>
            <a:r>
              <a:rPr lang="zh-CN" altLang="en-US" sz="2000" dirty="0">
                <a:solidFill>
                  <a:srgbClr val="FF0000"/>
                </a:solidFill>
                <a:latin typeface="黑体" panose="02010609060101010101" pitchFamily="49" charset="-122"/>
                <a:ea typeface="黑体" panose="02010609060101010101" pitchFamily="49" charset="-122"/>
                <a:cs typeface="楷体_GB2312"/>
              </a:rPr>
              <a:t>产销量</a:t>
            </a:r>
            <a:r>
              <a:rPr lang="zh-CN" altLang="en-US" sz="2000" dirty="0">
                <a:latin typeface="黑体" panose="02010609060101010101" pitchFamily="49" charset="-122"/>
                <a:ea typeface="黑体" panose="02010609060101010101" pitchFamily="49" charset="-122"/>
                <a:cs typeface="楷体_GB2312"/>
              </a:rPr>
              <a:t>作为不确定因素，通过计算企业或项目的</a:t>
            </a:r>
            <a:r>
              <a:rPr lang="zh-CN" altLang="en-US" sz="2000" dirty="0">
                <a:solidFill>
                  <a:srgbClr val="FF0000"/>
                </a:solidFill>
                <a:latin typeface="黑体" panose="02010609060101010101" pitchFamily="49" charset="-122"/>
                <a:ea typeface="黑体" panose="02010609060101010101" pitchFamily="49" charset="-122"/>
                <a:cs typeface="楷体_GB2312"/>
              </a:rPr>
              <a:t>盈亏平衡点</a:t>
            </a:r>
            <a:r>
              <a:rPr lang="zh-CN" altLang="en-US" sz="2000" dirty="0">
                <a:latin typeface="黑体" panose="02010609060101010101" pitchFamily="49" charset="-122"/>
                <a:ea typeface="黑体" panose="02010609060101010101" pitchFamily="49" charset="-122"/>
                <a:cs typeface="楷体_GB2312"/>
              </a:rPr>
              <a:t>的产销量，据此分析判断不确定因素对方案经济效果的影响程度，说明方案实施的风险大小及项目承担风险的能力。</a:t>
            </a:r>
          </a:p>
        </p:txBody>
      </p:sp>
      <p:sp>
        <p:nvSpPr>
          <p:cNvPr id="42" name="文本框 626689"/>
          <p:cNvSpPr txBox="1">
            <a:spLocks noChangeArrowheads="1"/>
          </p:cNvSpPr>
          <p:nvPr/>
        </p:nvSpPr>
        <p:spPr bwMode="auto">
          <a:xfrm>
            <a:off x="498516" y="3363838"/>
            <a:ext cx="81369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hangingPunct="1">
              <a:spcBef>
                <a:spcPct val="0"/>
              </a:spcBef>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cs typeface="楷体_GB2312"/>
              </a:rPr>
              <a:t>敏感性分析</a:t>
            </a:r>
          </a:p>
          <a:p>
            <a:pPr indent="457200" eaLnBrk="1" hangingPunct="1">
              <a:spcBef>
                <a:spcPct val="0"/>
              </a:spcBef>
              <a:buNone/>
            </a:pPr>
            <a:r>
              <a:rPr lang="zh-CN" altLang="en-US" sz="2000" dirty="0">
                <a:latin typeface="黑体" panose="02010609060101010101" pitchFamily="49" charset="-122"/>
                <a:ea typeface="黑体" panose="02010609060101010101" pitchFamily="49" charset="-122"/>
                <a:cs typeface="楷体_GB2312"/>
              </a:rPr>
              <a:t>是分析各种不确定性因素</a:t>
            </a:r>
            <a:r>
              <a:rPr lang="zh-CN" altLang="en-US" sz="2000" dirty="0">
                <a:solidFill>
                  <a:srgbClr val="FF0000"/>
                </a:solidFill>
                <a:latin typeface="黑体" panose="02010609060101010101" pitchFamily="49" charset="-122"/>
                <a:ea typeface="黑体" panose="02010609060101010101" pitchFamily="49" charset="-122"/>
                <a:cs typeface="楷体_GB2312"/>
              </a:rPr>
              <a:t>发生增减变化时</a:t>
            </a:r>
            <a:r>
              <a:rPr lang="zh-CN" altLang="en-US" sz="2000" dirty="0">
                <a:latin typeface="黑体" panose="02010609060101010101" pitchFamily="49" charset="-122"/>
                <a:ea typeface="黑体" panose="02010609060101010101" pitchFamily="49" charset="-122"/>
                <a:cs typeface="楷体_GB2312"/>
              </a:rPr>
              <a:t>，对财务或经济评价指标的影响，并计算敏感度系数和临界点，找到</a:t>
            </a:r>
            <a:r>
              <a:rPr lang="zh-CN" altLang="en-US" sz="2000" dirty="0">
                <a:solidFill>
                  <a:srgbClr val="FF0000"/>
                </a:solidFill>
                <a:latin typeface="黑体" panose="02010609060101010101" pitchFamily="49" charset="-122"/>
                <a:ea typeface="黑体" panose="02010609060101010101" pitchFamily="49" charset="-122"/>
                <a:cs typeface="楷体_GB2312"/>
              </a:rPr>
              <a:t>敏感因素</a:t>
            </a:r>
            <a:r>
              <a:rPr lang="zh-CN" altLang="en-US" sz="2000" dirty="0">
                <a:latin typeface="黑体" panose="02010609060101010101" pitchFamily="49" charset="-122"/>
                <a:ea typeface="黑体" panose="02010609060101010101" pitchFamily="49" charset="-122"/>
                <a:cs typeface="楷体_GB2312"/>
              </a:rPr>
              <a:t>。</a:t>
            </a:r>
          </a:p>
        </p:txBody>
      </p:sp>
    </p:spTree>
    <p:extLst>
      <p:ext uri="{BB962C8B-B14F-4D97-AF65-F5344CB8AC3E}">
        <p14:creationId xmlns:p14="http://schemas.microsoft.com/office/powerpoint/2010/main" val="87497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nvSpPr>
        <p:spPr>
          <a:xfrm>
            <a:off x="6156325" y="0"/>
            <a:ext cx="2987675" cy="2209800"/>
          </a:xfrm>
          <a:prstGeom prst="rect">
            <a:avLst/>
          </a:prstGeom>
          <a:solidFill>
            <a:srgbClr val="7FA6C7">
              <a:lumMod val="60000"/>
              <a:lumOff val="40000"/>
              <a:alpha val="69804"/>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sp>
        <p:nvSpPr>
          <p:cNvPr id="10" name="矩形 4"/>
          <p:cNvSpPr>
            <a:spLocks noChangeArrowheads="1"/>
          </p:cNvSpPr>
          <p:nvPr/>
        </p:nvSpPr>
        <p:spPr bwMode="auto">
          <a:xfrm>
            <a:off x="2312988" y="2209800"/>
            <a:ext cx="6831012" cy="1439863"/>
          </a:xfrm>
          <a:prstGeom prst="rect">
            <a:avLst/>
          </a:prstGeom>
          <a:solidFill>
            <a:srgbClr val="0072C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lvl="0">
              <a:defRPr/>
            </a:pPr>
            <a:r>
              <a:rPr lang="zh-CN" altLang="en-US" sz="2800" kern="0" dirty="0">
                <a:solidFill>
                  <a:sysClr val="window" lastClr="FFFFFF"/>
                </a:solidFill>
                <a:latin typeface="Arial" pitchFamily="34" charset="0"/>
                <a:ea typeface="方正粗宋简体"/>
                <a:cs typeface="Arial" pitchFamily="34" charset="0"/>
              </a:rPr>
              <a:t>            盈亏平衡分析 </a:t>
            </a:r>
          </a:p>
        </p:txBody>
      </p:sp>
      <p:sp>
        <p:nvSpPr>
          <p:cNvPr id="11" name="文本框 4"/>
          <p:cNvSpPr txBox="1">
            <a:spLocks noChangeArrowheads="1"/>
          </p:cNvSpPr>
          <p:nvPr/>
        </p:nvSpPr>
        <p:spPr bwMode="auto">
          <a:xfrm>
            <a:off x="6156325" y="1128713"/>
            <a:ext cx="309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微软雅黑" pitchFamily="34" charset="-122"/>
              </a:defRPr>
            </a:lvl1pPr>
            <a:lvl2pPr marL="742950" indent="-285750">
              <a:defRPr>
                <a:solidFill>
                  <a:schemeClr val="tx1"/>
                </a:solidFill>
                <a:latin typeface="Franklin Gothic Medium" pitchFamily="34" charset="0"/>
                <a:ea typeface="微软雅黑" pitchFamily="34" charset="-122"/>
              </a:defRPr>
            </a:lvl2pPr>
            <a:lvl3pPr marL="1143000" indent="-228600">
              <a:defRPr>
                <a:solidFill>
                  <a:schemeClr val="tx1"/>
                </a:solidFill>
                <a:latin typeface="Franklin Gothic Medium" pitchFamily="34" charset="0"/>
                <a:ea typeface="微软雅黑" pitchFamily="34" charset="-122"/>
              </a:defRPr>
            </a:lvl3pPr>
            <a:lvl4pPr marL="1600200" indent="-228600">
              <a:defRPr>
                <a:solidFill>
                  <a:schemeClr val="tx1"/>
                </a:solidFill>
                <a:latin typeface="Franklin Gothic Medium" pitchFamily="34" charset="0"/>
                <a:ea typeface="微软雅黑" pitchFamily="34" charset="-122"/>
              </a:defRPr>
            </a:lvl4pPr>
            <a:lvl5pPr marL="2057400" indent="-228600">
              <a:defRPr>
                <a:solidFill>
                  <a:schemeClr val="tx1"/>
                </a:solidFill>
                <a:latin typeface="Franklin Gothic Medium"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1" u="none" strike="noStrike" kern="0" cap="none" spc="0" normalizeH="0" baseline="0" noProof="0" dirty="0">
                <a:ln>
                  <a:noFill/>
                </a:ln>
                <a:solidFill>
                  <a:srgbClr val="014C8D"/>
                </a:solidFill>
                <a:effectLst/>
                <a:uLnTx/>
                <a:uFillTx/>
                <a:latin typeface="Adobe Gothic Std B"/>
                <a:ea typeface="Adobe Gothic Std B"/>
                <a:cs typeface="Adobe Gothic Std B"/>
              </a:rPr>
              <a:t>Part 2</a:t>
            </a:r>
            <a:endParaRPr kumimoji="0" lang="zh-CN" altLang="en-US" sz="4000" b="1" i="0" u="none" strike="noStrike" kern="0" cap="none" spc="0" normalizeH="0" baseline="0" noProof="0" dirty="0">
              <a:ln>
                <a:noFill/>
              </a:ln>
              <a:solidFill>
                <a:srgbClr val="014C8D"/>
              </a:solidFill>
              <a:effectLst/>
              <a:uLnTx/>
              <a:uFillTx/>
              <a:latin typeface="Adobe Gothic Std B"/>
              <a:ea typeface="微软雅黑" pitchFamily="34" charset="-122"/>
            </a:endParaRPr>
          </a:p>
        </p:txBody>
      </p:sp>
      <p:sp>
        <p:nvSpPr>
          <p:cNvPr id="12" name="矩形 4"/>
          <p:cNvSpPr/>
          <p:nvPr/>
        </p:nvSpPr>
        <p:spPr>
          <a:xfrm>
            <a:off x="1588" y="3649663"/>
            <a:ext cx="2312987" cy="1493837"/>
          </a:xfrm>
          <a:prstGeom prst="rect">
            <a:avLst/>
          </a:prstGeom>
          <a:solidFill>
            <a:srgbClr val="4BACC6">
              <a:lumMod val="40000"/>
              <a:lumOff val="60000"/>
              <a:alpha val="70000"/>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pic>
        <p:nvPicPr>
          <p:cNvPr id="13" name="图片 12" descr="bridge.jpg"/>
          <p:cNvPicPr>
            <a:picLocks/>
          </p:cNvPicPr>
          <p:nvPr/>
        </p:nvPicPr>
        <p:blipFill>
          <a:blip r:embed="rId2"/>
          <a:stretch>
            <a:fillRect/>
          </a:stretch>
        </p:blipFill>
        <p:spPr>
          <a:xfrm>
            <a:off x="0" y="2209800"/>
            <a:ext cx="2314575" cy="1439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537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45" name="文本框 626689"/>
          <p:cNvSpPr txBox="1">
            <a:spLocks noChangeArrowheads="1"/>
          </p:cNvSpPr>
          <p:nvPr/>
        </p:nvSpPr>
        <p:spPr bwMode="auto">
          <a:xfrm>
            <a:off x="498516" y="1707654"/>
            <a:ext cx="8136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成本分类</a:t>
            </a:r>
            <a:endParaRPr lang="zh-CN" altLang="en-US" sz="2000" dirty="0">
              <a:latin typeface="黑体" panose="02010609060101010101" pitchFamily="49" charset="-122"/>
              <a:ea typeface="黑体" panose="02010609060101010101" pitchFamily="49" charset="-122"/>
              <a:cs typeface="楷体_GB2312"/>
            </a:endParaRPr>
          </a:p>
        </p:txBody>
      </p:sp>
      <p:sp>
        <p:nvSpPr>
          <p:cNvPr id="46" name="文本框 626689"/>
          <p:cNvSpPr txBox="1">
            <a:spLocks noChangeArrowheads="1"/>
          </p:cNvSpPr>
          <p:nvPr/>
        </p:nvSpPr>
        <p:spPr bwMode="auto">
          <a:xfrm>
            <a:off x="0" y="1995686"/>
            <a:ext cx="91383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algn="ctr" eaLnBrk="1" hangingPunct="1">
              <a:spcBef>
                <a:spcPct val="0"/>
              </a:spcBef>
              <a:buFont typeface="Arial" pitchFamily="34" charset="0"/>
              <a:buNone/>
            </a:pPr>
            <a:r>
              <a:rPr lang="zh-CN" altLang="en-US" sz="2000" dirty="0">
                <a:solidFill>
                  <a:srgbClr val="0070C0"/>
                </a:solidFill>
                <a:latin typeface="黑体" panose="02010609060101010101" pitchFamily="49" charset="-122"/>
                <a:ea typeface="黑体" panose="02010609060101010101" pitchFamily="49" charset="-122"/>
                <a:cs typeface="楷体_GB2312"/>
              </a:rPr>
              <a:t>依据：成本费用与产量（工程量）的关系</a:t>
            </a:r>
          </a:p>
        </p:txBody>
      </p:sp>
      <p:sp>
        <p:nvSpPr>
          <p:cNvPr id="2" name="圆角矩形 1"/>
          <p:cNvSpPr/>
          <p:nvPr/>
        </p:nvSpPr>
        <p:spPr>
          <a:xfrm>
            <a:off x="107504" y="3154308"/>
            <a:ext cx="61384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成本</a:t>
            </a:r>
          </a:p>
        </p:txBody>
      </p:sp>
      <p:sp>
        <p:nvSpPr>
          <p:cNvPr id="3" name="圆角矩形 2"/>
          <p:cNvSpPr/>
          <p:nvPr/>
        </p:nvSpPr>
        <p:spPr>
          <a:xfrm>
            <a:off x="1153394" y="2794268"/>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固定成本</a:t>
            </a:r>
          </a:p>
        </p:txBody>
      </p:sp>
      <p:sp>
        <p:nvSpPr>
          <p:cNvPr id="47" name="圆角矩形 46"/>
          <p:cNvSpPr/>
          <p:nvPr/>
        </p:nvSpPr>
        <p:spPr>
          <a:xfrm>
            <a:off x="1153394" y="3511101"/>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可变成本</a:t>
            </a:r>
          </a:p>
        </p:txBody>
      </p:sp>
      <p:sp>
        <p:nvSpPr>
          <p:cNvPr id="48" name="圆角矩形 47"/>
          <p:cNvSpPr/>
          <p:nvPr/>
        </p:nvSpPr>
        <p:spPr>
          <a:xfrm>
            <a:off x="1153394" y="4227934"/>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半可变成本</a:t>
            </a:r>
          </a:p>
        </p:txBody>
      </p:sp>
      <p:sp>
        <p:nvSpPr>
          <p:cNvPr id="5" name="左大括号 4"/>
          <p:cNvSpPr/>
          <p:nvPr/>
        </p:nvSpPr>
        <p:spPr>
          <a:xfrm>
            <a:off x="865362" y="2938284"/>
            <a:ext cx="216024" cy="1584176"/>
          </a:xfrm>
          <a:prstGeom prst="leftBrace">
            <a:avLst>
              <a:gd name="adj1" fmla="val 1071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9" name="直接箭头连接符 8"/>
          <p:cNvCxnSpPr/>
          <p:nvPr/>
        </p:nvCxnSpPr>
        <p:spPr>
          <a:xfrm>
            <a:off x="3259694" y="4407954"/>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p:nvPr/>
        </p:nvCxnSpPr>
        <p:spPr>
          <a:xfrm flipV="1">
            <a:off x="3259694" y="2988098"/>
            <a:ext cx="0" cy="1406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3" name="文本框 34">
            <a:extLst>
              <a:ext uri="{FF2B5EF4-FFF2-40B4-BE49-F238E27FC236}">
                <a16:creationId xmlns:a16="http://schemas.microsoft.com/office/drawing/2014/main" id="{88AB1663-A20D-4BBC-810B-3E9C9F187B0B}"/>
              </a:ext>
            </a:extLst>
          </p:cNvPr>
          <p:cNvSpPr txBox="1"/>
          <p:nvPr/>
        </p:nvSpPr>
        <p:spPr>
          <a:xfrm>
            <a:off x="3403710" y="4496221"/>
            <a:ext cx="1172116" cy="307777"/>
          </a:xfrm>
          <a:prstGeom prst="rect">
            <a:avLst/>
          </a:prstGeom>
          <a:noFill/>
        </p:spPr>
        <p:txBody>
          <a:bodyPr wrap="none" rtlCol="0">
            <a:spAutoFit/>
          </a:bodyPr>
          <a:lstStyle/>
          <a:p>
            <a:r>
              <a:rPr lang="en-US" altLang="zh-CN" sz="1400" dirty="0">
                <a:solidFill>
                  <a:srgbClr val="FF0000"/>
                </a:solidFill>
                <a:latin typeface="黑体" panose="02010609060101010101" pitchFamily="49" charset="-122"/>
                <a:ea typeface="黑体" panose="02010609060101010101" pitchFamily="49" charset="-122"/>
              </a:rPr>
              <a:t>a. </a:t>
            </a:r>
            <a:r>
              <a:rPr lang="zh-CN" altLang="en-US" sz="1400" dirty="0">
                <a:solidFill>
                  <a:srgbClr val="FF0000"/>
                </a:solidFill>
                <a:latin typeface="黑体" panose="02010609060101010101" pitchFamily="49" charset="-122"/>
                <a:ea typeface="黑体" panose="02010609060101010101" pitchFamily="49" charset="-122"/>
              </a:rPr>
              <a:t>固定成本</a:t>
            </a:r>
          </a:p>
        </p:txBody>
      </p:sp>
      <p:sp>
        <p:nvSpPr>
          <p:cNvPr id="59" name="文本框 34">
            <a:extLst>
              <a:ext uri="{FF2B5EF4-FFF2-40B4-BE49-F238E27FC236}">
                <a16:creationId xmlns:a16="http://schemas.microsoft.com/office/drawing/2014/main" id="{88AB1663-A20D-4BBC-810B-3E9C9F187B0B}"/>
              </a:ext>
            </a:extLst>
          </p:cNvPr>
          <p:cNvSpPr txBox="1"/>
          <p:nvPr/>
        </p:nvSpPr>
        <p:spPr>
          <a:xfrm>
            <a:off x="2987824" y="2662739"/>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成本</a:t>
            </a:r>
          </a:p>
        </p:txBody>
      </p:sp>
      <p:cxnSp>
        <p:nvCxnSpPr>
          <p:cNvPr id="21" name="直接连接符 20"/>
          <p:cNvCxnSpPr/>
          <p:nvPr/>
        </p:nvCxnSpPr>
        <p:spPr>
          <a:xfrm>
            <a:off x="3259694" y="3730372"/>
            <a:ext cx="1384314" cy="0"/>
          </a:xfrm>
          <a:prstGeom prst="line">
            <a:avLst/>
          </a:prstGeom>
        </p:spPr>
        <p:style>
          <a:lnRef idx="2">
            <a:schemeClr val="accent2"/>
          </a:lnRef>
          <a:fillRef idx="0">
            <a:schemeClr val="accent2"/>
          </a:fillRef>
          <a:effectRef idx="1">
            <a:schemeClr val="accent2"/>
          </a:effectRef>
          <a:fontRef idx="minor">
            <a:schemeClr val="tx1"/>
          </a:fontRef>
        </p:style>
      </p:cxnSp>
      <p:sp>
        <p:nvSpPr>
          <p:cNvPr id="60" name="文本框 34">
            <a:extLst>
              <a:ext uri="{FF2B5EF4-FFF2-40B4-BE49-F238E27FC236}">
                <a16:creationId xmlns:a16="http://schemas.microsoft.com/office/drawing/2014/main" id="{88AB1663-A20D-4BBC-810B-3E9C9F187B0B}"/>
              </a:ext>
            </a:extLst>
          </p:cNvPr>
          <p:cNvSpPr txBox="1"/>
          <p:nvPr/>
        </p:nvSpPr>
        <p:spPr>
          <a:xfrm>
            <a:off x="4524539" y="4011910"/>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产量</a:t>
            </a:r>
          </a:p>
        </p:txBody>
      </p:sp>
      <p:cxnSp>
        <p:nvCxnSpPr>
          <p:cNvPr id="63" name="直接箭头连接符 62"/>
          <p:cNvCxnSpPr/>
          <p:nvPr/>
        </p:nvCxnSpPr>
        <p:spPr>
          <a:xfrm>
            <a:off x="5237212" y="4407954"/>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直接箭头连接符 66"/>
          <p:cNvCxnSpPr/>
          <p:nvPr/>
        </p:nvCxnSpPr>
        <p:spPr>
          <a:xfrm flipV="1">
            <a:off x="5237212" y="2988098"/>
            <a:ext cx="0" cy="1406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文本框 34">
            <a:extLst>
              <a:ext uri="{FF2B5EF4-FFF2-40B4-BE49-F238E27FC236}">
                <a16:creationId xmlns:a16="http://schemas.microsoft.com/office/drawing/2014/main" id="{88AB1663-A20D-4BBC-810B-3E9C9F187B0B}"/>
              </a:ext>
            </a:extLst>
          </p:cNvPr>
          <p:cNvSpPr txBox="1"/>
          <p:nvPr/>
        </p:nvSpPr>
        <p:spPr>
          <a:xfrm>
            <a:off x="5381228" y="4496221"/>
            <a:ext cx="1172116" cy="307777"/>
          </a:xfrm>
          <a:prstGeom prst="rect">
            <a:avLst/>
          </a:prstGeom>
          <a:noFill/>
        </p:spPr>
        <p:txBody>
          <a:bodyPr wrap="none" rtlCol="0">
            <a:spAutoFit/>
          </a:bodyPr>
          <a:lstStyle/>
          <a:p>
            <a:r>
              <a:rPr lang="en-US" altLang="zh-CN" sz="1400" dirty="0">
                <a:solidFill>
                  <a:srgbClr val="FF0000"/>
                </a:solidFill>
                <a:latin typeface="黑体" panose="02010609060101010101" pitchFamily="49" charset="-122"/>
                <a:ea typeface="黑体" panose="02010609060101010101" pitchFamily="49" charset="-122"/>
              </a:rPr>
              <a:t>b. </a:t>
            </a:r>
            <a:r>
              <a:rPr lang="zh-CN" altLang="en-US" sz="1400" dirty="0">
                <a:solidFill>
                  <a:srgbClr val="FF0000"/>
                </a:solidFill>
                <a:latin typeface="黑体" panose="02010609060101010101" pitchFamily="49" charset="-122"/>
                <a:ea typeface="黑体" panose="02010609060101010101" pitchFamily="49" charset="-122"/>
              </a:rPr>
              <a:t>可变成本</a:t>
            </a:r>
          </a:p>
        </p:txBody>
      </p:sp>
      <p:sp>
        <p:nvSpPr>
          <p:cNvPr id="70" name="文本框 34">
            <a:extLst>
              <a:ext uri="{FF2B5EF4-FFF2-40B4-BE49-F238E27FC236}">
                <a16:creationId xmlns:a16="http://schemas.microsoft.com/office/drawing/2014/main" id="{88AB1663-A20D-4BBC-810B-3E9C9F187B0B}"/>
              </a:ext>
            </a:extLst>
          </p:cNvPr>
          <p:cNvSpPr txBox="1"/>
          <p:nvPr/>
        </p:nvSpPr>
        <p:spPr>
          <a:xfrm>
            <a:off x="4965342" y="2662739"/>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成本</a:t>
            </a:r>
          </a:p>
        </p:txBody>
      </p:sp>
      <p:cxnSp>
        <p:nvCxnSpPr>
          <p:cNvPr id="71" name="直接连接符 70"/>
          <p:cNvCxnSpPr/>
          <p:nvPr/>
        </p:nvCxnSpPr>
        <p:spPr>
          <a:xfrm flipV="1">
            <a:off x="5237212" y="3154308"/>
            <a:ext cx="974810" cy="1239836"/>
          </a:xfrm>
          <a:prstGeom prst="line">
            <a:avLst/>
          </a:prstGeom>
        </p:spPr>
        <p:style>
          <a:lnRef idx="2">
            <a:schemeClr val="accent2"/>
          </a:lnRef>
          <a:fillRef idx="0">
            <a:schemeClr val="accent2"/>
          </a:fillRef>
          <a:effectRef idx="1">
            <a:schemeClr val="accent2"/>
          </a:effectRef>
          <a:fontRef idx="minor">
            <a:schemeClr val="tx1"/>
          </a:fontRef>
        </p:style>
      </p:cxnSp>
      <p:sp>
        <p:nvSpPr>
          <p:cNvPr id="72" name="文本框 34">
            <a:extLst>
              <a:ext uri="{FF2B5EF4-FFF2-40B4-BE49-F238E27FC236}">
                <a16:creationId xmlns:a16="http://schemas.microsoft.com/office/drawing/2014/main" id="{88AB1663-A20D-4BBC-810B-3E9C9F187B0B}"/>
              </a:ext>
            </a:extLst>
          </p:cNvPr>
          <p:cNvSpPr txBox="1"/>
          <p:nvPr/>
        </p:nvSpPr>
        <p:spPr>
          <a:xfrm>
            <a:off x="6502057" y="4011910"/>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产量</a:t>
            </a:r>
          </a:p>
        </p:txBody>
      </p:sp>
      <p:cxnSp>
        <p:nvCxnSpPr>
          <p:cNvPr id="73" name="直接箭头连接符 72"/>
          <p:cNvCxnSpPr/>
          <p:nvPr/>
        </p:nvCxnSpPr>
        <p:spPr>
          <a:xfrm>
            <a:off x="7299920" y="4407954"/>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直接箭头连接符 73"/>
          <p:cNvCxnSpPr/>
          <p:nvPr/>
        </p:nvCxnSpPr>
        <p:spPr>
          <a:xfrm flipV="1">
            <a:off x="7299920" y="2988098"/>
            <a:ext cx="0" cy="1406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文本框 34">
            <a:extLst>
              <a:ext uri="{FF2B5EF4-FFF2-40B4-BE49-F238E27FC236}">
                <a16:creationId xmlns:a16="http://schemas.microsoft.com/office/drawing/2014/main" id="{88AB1663-A20D-4BBC-810B-3E9C9F187B0B}"/>
              </a:ext>
            </a:extLst>
          </p:cNvPr>
          <p:cNvSpPr txBox="1"/>
          <p:nvPr/>
        </p:nvSpPr>
        <p:spPr>
          <a:xfrm>
            <a:off x="7443936" y="4496221"/>
            <a:ext cx="1172116" cy="307777"/>
          </a:xfrm>
          <a:prstGeom prst="rect">
            <a:avLst/>
          </a:prstGeom>
          <a:noFill/>
        </p:spPr>
        <p:txBody>
          <a:bodyPr wrap="none" rtlCol="0">
            <a:spAutoFit/>
          </a:bodyPr>
          <a:lstStyle/>
          <a:p>
            <a:r>
              <a:rPr lang="en-US" altLang="zh-CN" sz="1400" dirty="0">
                <a:solidFill>
                  <a:srgbClr val="FF0000"/>
                </a:solidFill>
                <a:latin typeface="黑体" panose="02010609060101010101" pitchFamily="49" charset="-122"/>
                <a:ea typeface="黑体" panose="02010609060101010101" pitchFamily="49" charset="-122"/>
              </a:rPr>
              <a:t>c. </a:t>
            </a:r>
            <a:r>
              <a:rPr lang="zh-CN" altLang="en-US" sz="1400" dirty="0">
                <a:solidFill>
                  <a:srgbClr val="FF0000"/>
                </a:solidFill>
                <a:latin typeface="黑体" panose="02010609060101010101" pitchFamily="49" charset="-122"/>
                <a:ea typeface="黑体" panose="02010609060101010101" pitchFamily="49" charset="-122"/>
              </a:rPr>
              <a:t>可变成本</a:t>
            </a:r>
          </a:p>
        </p:txBody>
      </p:sp>
      <p:sp>
        <p:nvSpPr>
          <p:cNvPr id="76" name="文本框 34">
            <a:extLst>
              <a:ext uri="{FF2B5EF4-FFF2-40B4-BE49-F238E27FC236}">
                <a16:creationId xmlns:a16="http://schemas.microsoft.com/office/drawing/2014/main" id="{88AB1663-A20D-4BBC-810B-3E9C9F187B0B}"/>
              </a:ext>
            </a:extLst>
          </p:cNvPr>
          <p:cNvSpPr txBox="1"/>
          <p:nvPr/>
        </p:nvSpPr>
        <p:spPr>
          <a:xfrm>
            <a:off x="7028050" y="2662739"/>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成本</a:t>
            </a:r>
          </a:p>
        </p:txBody>
      </p:sp>
      <p:sp>
        <p:nvSpPr>
          <p:cNvPr id="78" name="文本框 34">
            <a:extLst>
              <a:ext uri="{FF2B5EF4-FFF2-40B4-BE49-F238E27FC236}">
                <a16:creationId xmlns:a16="http://schemas.microsoft.com/office/drawing/2014/main" id="{88AB1663-A20D-4BBC-810B-3E9C9F187B0B}"/>
              </a:ext>
            </a:extLst>
          </p:cNvPr>
          <p:cNvSpPr txBox="1"/>
          <p:nvPr/>
        </p:nvSpPr>
        <p:spPr>
          <a:xfrm>
            <a:off x="8564765" y="4011910"/>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产量</a:t>
            </a:r>
          </a:p>
        </p:txBody>
      </p:sp>
      <p:sp>
        <p:nvSpPr>
          <p:cNvPr id="79" name="矩形 78">
            <a:extLst>
              <a:ext uri="{FF2B5EF4-FFF2-40B4-BE49-F238E27FC236}">
                <a16:creationId xmlns:a16="http://schemas.microsoft.com/office/drawing/2014/main" id="{641BE555-396D-4F6A-9D1A-5070C70050C8}"/>
              </a:ext>
            </a:extLst>
          </p:cNvPr>
          <p:cNvSpPr/>
          <p:nvPr/>
        </p:nvSpPr>
        <p:spPr>
          <a:xfrm>
            <a:off x="0" y="2454023"/>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97179DB-1C1B-4049-959A-03EA0B8780BD}"/>
              </a:ext>
            </a:extLst>
          </p:cNvPr>
          <p:cNvSpPr/>
          <p:nvPr/>
        </p:nvSpPr>
        <p:spPr>
          <a:xfrm rot="5400000" flipV="1">
            <a:off x="1864956" y="3707512"/>
            <a:ext cx="2191783"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p:cNvCxnSpPr/>
          <p:nvPr/>
        </p:nvCxnSpPr>
        <p:spPr>
          <a:xfrm>
            <a:off x="7299920" y="3871141"/>
            <a:ext cx="2244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直接连接符 82"/>
          <p:cNvCxnSpPr/>
          <p:nvPr/>
        </p:nvCxnSpPr>
        <p:spPr>
          <a:xfrm>
            <a:off x="7524328" y="3651870"/>
            <a:ext cx="2244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直接连接符 87"/>
          <p:cNvCxnSpPr/>
          <p:nvPr/>
        </p:nvCxnSpPr>
        <p:spPr>
          <a:xfrm flipV="1">
            <a:off x="7524328" y="3651870"/>
            <a:ext cx="0" cy="219273"/>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直接连接符 89"/>
          <p:cNvCxnSpPr/>
          <p:nvPr/>
        </p:nvCxnSpPr>
        <p:spPr>
          <a:xfrm>
            <a:off x="7740352" y="3435846"/>
            <a:ext cx="2244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1" name="直接连接符 90"/>
          <p:cNvCxnSpPr/>
          <p:nvPr/>
        </p:nvCxnSpPr>
        <p:spPr>
          <a:xfrm flipV="1">
            <a:off x="7740352" y="3435846"/>
            <a:ext cx="0" cy="219273"/>
          </a:xfrm>
          <a:prstGeom prst="line">
            <a:avLst/>
          </a:prstGeom>
        </p:spPr>
        <p:style>
          <a:lnRef idx="2">
            <a:schemeClr val="accent2"/>
          </a:lnRef>
          <a:fillRef idx="0">
            <a:schemeClr val="accent2"/>
          </a:fillRef>
          <a:effectRef idx="1">
            <a:schemeClr val="accent2"/>
          </a:effectRef>
          <a:fontRef idx="minor">
            <a:schemeClr val="tx1"/>
          </a:fontRef>
        </p:style>
      </p:cxnSp>
      <p:cxnSp>
        <p:nvCxnSpPr>
          <p:cNvPr id="92" name="直接连接符 91"/>
          <p:cNvCxnSpPr/>
          <p:nvPr/>
        </p:nvCxnSpPr>
        <p:spPr>
          <a:xfrm>
            <a:off x="7964760" y="3216573"/>
            <a:ext cx="2244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3" name="直接连接符 92"/>
          <p:cNvCxnSpPr/>
          <p:nvPr/>
        </p:nvCxnSpPr>
        <p:spPr>
          <a:xfrm flipV="1">
            <a:off x="7964760" y="3216573"/>
            <a:ext cx="0" cy="219273"/>
          </a:xfrm>
          <a:prstGeom prst="line">
            <a:avLst/>
          </a:prstGeom>
        </p:spPr>
        <p:style>
          <a:lnRef idx="2">
            <a:schemeClr val="accent2"/>
          </a:lnRef>
          <a:fillRef idx="0">
            <a:schemeClr val="accent2"/>
          </a:fillRef>
          <a:effectRef idx="1">
            <a:schemeClr val="accent2"/>
          </a:effectRef>
          <a:fontRef idx="minor">
            <a:schemeClr val="tx1"/>
          </a:fontRef>
        </p:style>
      </p:cxnSp>
      <p:cxnSp>
        <p:nvCxnSpPr>
          <p:cNvPr id="94" name="直接连接符 93"/>
          <p:cNvCxnSpPr/>
          <p:nvPr/>
        </p:nvCxnSpPr>
        <p:spPr>
          <a:xfrm>
            <a:off x="8180784" y="3000549"/>
            <a:ext cx="22440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5" name="直接连接符 94"/>
          <p:cNvCxnSpPr/>
          <p:nvPr/>
        </p:nvCxnSpPr>
        <p:spPr>
          <a:xfrm flipV="1">
            <a:off x="8180784" y="3000549"/>
            <a:ext cx="0" cy="219273"/>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26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45" name="文本框 626689"/>
          <p:cNvSpPr txBox="1">
            <a:spLocks noChangeArrowheads="1"/>
          </p:cNvSpPr>
          <p:nvPr/>
        </p:nvSpPr>
        <p:spPr bwMode="auto">
          <a:xfrm>
            <a:off x="498516" y="1707654"/>
            <a:ext cx="8136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固定成本</a:t>
            </a:r>
            <a:endParaRPr lang="zh-CN" altLang="en-US" sz="2000" dirty="0">
              <a:latin typeface="黑体" panose="02010609060101010101" pitchFamily="49" charset="-122"/>
              <a:ea typeface="黑体" panose="02010609060101010101" pitchFamily="49" charset="-122"/>
              <a:cs typeface="楷体_GB2312"/>
            </a:endParaRPr>
          </a:p>
        </p:txBody>
      </p:sp>
      <p:sp>
        <p:nvSpPr>
          <p:cNvPr id="2" name="圆角矩形 1"/>
          <p:cNvSpPr/>
          <p:nvPr/>
        </p:nvSpPr>
        <p:spPr>
          <a:xfrm>
            <a:off x="107504" y="2947562"/>
            <a:ext cx="61384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成本</a:t>
            </a:r>
          </a:p>
        </p:txBody>
      </p:sp>
      <p:sp>
        <p:nvSpPr>
          <p:cNvPr id="3" name="圆角矩形 2"/>
          <p:cNvSpPr/>
          <p:nvPr/>
        </p:nvSpPr>
        <p:spPr>
          <a:xfrm>
            <a:off x="1153394" y="2587522"/>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固定成本</a:t>
            </a:r>
          </a:p>
        </p:txBody>
      </p:sp>
      <p:sp>
        <p:nvSpPr>
          <p:cNvPr id="47" name="圆角矩形 46"/>
          <p:cNvSpPr/>
          <p:nvPr/>
        </p:nvSpPr>
        <p:spPr>
          <a:xfrm>
            <a:off x="1153394" y="3304355"/>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可变成本</a:t>
            </a:r>
          </a:p>
        </p:txBody>
      </p:sp>
      <p:sp>
        <p:nvSpPr>
          <p:cNvPr id="48" name="圆角矩形 47"/>
          <p:cNvSpPr/>
          <p:nvPr/>
        </p:nvSpPr>
        <p:spPr>
          <a:xfrm>
            <a:off x="1153394" y="4021188"/>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半可变成本</a:t>
            </a:r>
          </a:p>
        </p:txBody>
      </p:sp>
      <p:sp>
        <p:nvSpPr>
          <p:cNvPr id="5" name="左大括号 4"/>
          <p:cNvSpPr/>
          <p:nvPr/>
        </p:nvSpPr>
        <p:spPr>
          <a:xfrm>
            <a:off x="865362" y="2731538"/>
            <a:ext cx="216024" cy="1584176"/>
          </a:xfrm>
          <a:prstGeom prst="leftBrace">
            <a:avLst>
              <a:gd name="adj1" fmla="val 1071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97179DB-1C1B-4049-959A-03EA0B8780BD}"/>
              </a:ext>
            </a:extLst>
          </p:cNvPr>
          <p:cNvSpPr/>
          <p:nvPr/>
        </p:nvSpPr>
        <p:spPr>
          <a:xfrm rot="5400000" flipV="1">
            <a:off x="1681068" y="3353226"/>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040628" y="3218358"/>
            <a:ext cx="1872208" cy="1225600"/>
          </a:xfrm>
          <a:prstGeom prst="round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626690"/>
          <p:cNvSpPr txBox="1">
            <a:spLocks noChangeArrowheads="1"/>
          </p:cNvSpPr>
          <p:nvPr/>
        </p:nvSpPr>
        <p:spPr bwMode="auto">
          <a:xfrm>
            <a:off x="3131840" y="1851670"/>
            <a:ext cx="55818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spcBef>
                <a:spcPct val="0"/>
              </a:spcBef>
              <a:spcAft>
                <a:spcPct val="0"/>
              </a:spcAft>
              <a:buFont typeface="Wingdings" panose="05000000000000000000" pitchFamily="2" charset="2"/>
              <a:buChar char="u"/>
            </a:pPr>
            <a:r>
              <a:rPr lang="zh-CN" altLang="en-US" sz="2000" dirty="0">
                <a:solidFill>
                  <a:srgbClr val="000000"/>
                </a:solidFill>
                <a:latin typeface="黑体" panose="02010609060101010101" pitchFamily="49" charset="-122"/>
                <a:ea typeface="黑体" panose="02010609060101010101" pitchFamily="49" charset="-122"/>
                <a:cs typeface="楷体_GB2312"/>
              </a:rPr>
              <a:t>指技术方案一定的产量范围内</a:t>
            </a:r>
            <a:endParaRPr lang="en-US" altLang="zh-CN" sz="2000" dirty="0">
              <a:solidFill>
                <a:srgbClr val="000000"/>
              </a:solidFill>
              <a:latin typeface="黑体" panose="02010609060101010101" pitchFamily="49" charset="-122"/>
              <a:ea typeface="黑体" panose="02010609060101010101" pitchFamily="49" charset="-122"/>
              <a:cs typeface="楷体_GB2312"/>
            </a:endParaRPr>
          </a:p>
          <a:p>
            <a:pPr eaLnBrk="1" fontAlgn="base" hangingPunct="1">
              <a:spcBef>
                <a:spcPct val="0"/>
              </a:spcBef>
              <a:spcAft>
                <a:spcPct val="0"/>
              </a:spcAft>
              <a:buNone/>
            </a:pPr>
            <a:r>
              <a:rPr lang="en-US" altLang="zh-CN" sz="2000" dirty="0">
                <a:solidFill>
                  <a:srgbClr val="000000"/>
                </a:solidFill>
                <a:latin typeface="黑体" panose="02010609060101010101" pitchFamily="49" charset="-122"/>
                <a:ea typeface="黑体" panose="02010609060101010101" pitchFamily="49" charset="-122"/>
                <a:cs typeface="楷体_GB2312"/>
              </a:rPr>
              <a:t>                    </a:t>
            </a:r>
            <a:r>
              <a:rPr lang="zh-CN" altLang="en-US" sz="2000" dirty="0">
                <a:solidFill>
                  <a:srgbClr val="FF0000"/>
                </a:solidFill>
                <a:latin typeface="黑体" panose="02010609060101010101" pitchFamily="49" charset="-122"/>
                <a:ea typeface="黑体" panose="02010609060101010101" pitchFamily="49" charset="-122"/>
                <a:cs typeface="楷体_GB2312"/>
              </a:rPr>
              <a:t>不受产品产量影响的成本</a:t>
            </a:r>
          </a:p>
        </p:txBody>
      </p:sp>
      <p:sp>
        <p:nvSpPr>
          <p:cNvPr id="56" name="文本框 626690"/>
          <p:cNvSpPr txBox="1">
            <a:spLocks noChangeArrowheads="1"/>
          </p:cNvSpPr>
          <p:nvPr/>
        </p:nvSpPr>
        <p:spPr bwMode="auto">
          <a:xfrm>
            <a:off x="3164979" y="3065353"/>
            <a:ext cx="5581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spcBef>
                <a:spcPct val="0"/>
              </a:spcBef>
              <a:spcAft>
                <a:spcPct val="0"/>
              </a:spcAft>
              <a:buFont typeface="Wingdings" panose="05000000000000000000" pitchFamily="2" charset="2"/>
              <a:buChar char="u"/>
            </a:pPr>
            <a:r>
              <a:rPr lang="zh-CN" altLang="en-US" sz="2000" dirty="0">
                <a:latin typeface="黑体" panose="02010609060101010101" pitchFamily="49" charset="-122"/>
                <a:ea typeface="黑体" panose="02010609060101010101" pitchFamily="49" charset="-122"/>
                <a:cs typeface="楷体_GB2312"/>
              </a:rPr>
              <a:t>不随产品产量增加发生变化的各项成本费用</a:t>
            </a:r>
          </a:p>
        </p:txBody>
      </p:sp>
      <p:sp>
        <p:nvSpPr>
          <p:cNvPr id="10" name="矩形 9"/>
          <p:cNvSpPr/>
          <p:nvPr/>
        </p:nvSpPr>
        <p:spPr>
          <a:xfrm>
            <a:off x="3383759" y="2643758"/>
            <a:ext cx="2366418" cy="461665"/>
          </a:xfrm>
          <a:prstGeom prst="rect">
            <a:avLst/>
          </a:prstGeom>
          <a:noFill/>
        </p:spPr>
        <p:txBody>
          <a:bodyPr wrap="none" lIns="91440" tIns="45720" rIns="91440" bIns="45720">
            <a:spAutoFit/>
          </a:bodyPr>
          <a:lstStyle/>
          <a:p>
            <a:pPr algn="ctr"/>
            <a:r>
              <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 other words</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pic>
        <p:nvPicPr>
          <p:cNvPr id="28676" name="Picture 4" descr="https://i01piccdn.sogoucdn.com/64d00092ceeeb5e2"/>
          <p:cNvPicPr>
            <a:picLocks noChangeAspect="1" noChangeArrowheads="1"/>
          </p:cNvPicPr>
          <p:nvPr/>
        </p:nvPicPr>
        <p:blipFill rotWithShape="1">
          <a:blip r:embed="rId3">
            <a:extLst>
              <a:ext uri="{28A0092B-C50C-407E-A947-70E740481C1C}">
                <a14:useLocalDpi xmlns:a14="http://schemas.microsoft.com/office/drawing/2010/main" val="0"/>
              </a:ext>
            </a:extLst>
          </a:blip>
          <a:srcRect l="30055" t="10359" r="28474" b="4840"/>
          <a:stretch/>
        </p:blipFill>
        <p:spPr bwMode="auto">
          <a:xfrm>
            <a:off x="3491880" y="3816584"/>
            <a:ext cx="671513" cy="771390"/>
          </a:xfrm>
          <a:prstGeom prst="rect">
            <a:avLst/>
          </a:prstGeom>
          <a:noFill/>
          <a:extLst>
            <a:ext uri="{909E8E84-426E-40DD-AFC4-6F175D3DCCD1}">
              <a14:hiddenFill xmlns:a14="http://schemas.microsoft.com/office/drawing/2010/main">
                <a:solidFill>
                  <a:srgbClr val="FFFFFF"/>
                </a:solidFill>
              </a14:hiddenFill>
            </a:ext>
          </a:extLst>
        </p:spPr>
      </p:pic>
      <p:sp>
        <p:nvSpPr>
          <p:cNvPr id="57" name="文本框 626689"/>
          <p:cNvSpPr txBox="1">
            <a:spLocks noChangeArrowheads="1"/>
          </p:cNvSpPr>
          <p:nvPr/>
        </p:nvSpPr>
        <p:spPr bwMode="auto">
          <a:xfrm>
            <a:off x="2699792" y="4578682"/>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举个例子</a:t>
            </a:r>
          </a:p>
        </p:txBody>
      </p:sp>
      <p:sp>
        <p:nvSpPr>
          <p:cNvPr id="58" name="文本框 626689"/>
          <p:cNvSpPr txBox="1">
            <a:spLocks noChangeArrowheads="1"/>
          </p:cNvSpPr>
          <p:nvPr/>
        </p:nvSpPr>
        <p:spPr bwMode="auto">
          <a:xfrm>
            <a:off x="4607719" y="3796153"/>
            <a:ext cx="4176464"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eaLnBrk="1" hangingPunct="1">
              <a:lnSpc>
                <a:spcPct val="150000"/>
              </a:lnSpc>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工资福利、折旧费、修理费、无形资产及其他资产摊销费等</a:t>
            </a:r>
          </a:p>
        </p:txBody>
      </p:sp>
    </p:spTree>
    <p:extLst>
      <p:ext uri="{BB962C8B-B14F-4D97-AF65-F5344CB8AC3E}">
        <p14:creationId xmlns:p14="http://schemas.microsoft.com/office/powerpoint/2010/main" val="370507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45" name="文本框 626689"/>
          <p:cNvSpPr txBox="1">
            <a:spLocks noChangeArrowheads="1"/>
          </p:cNvSpPr>
          <p:nvPr/>
        </p:nvSpPr>
        <p:spPr bwMode="auto">
          <a:xfrm>
            <a:off x="498516" y="1707654"/>
            <a:ext cx="8136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可变成本</a:t>
            </a:r>
            <a:endParaRPr lang="zh-CN" altLang="en-US" sz="2000" dirty="0">
              <a:latin typeface="黑体" panose="02010609060101010101" pitchFamily="49" charset="-122"/>
              <a:ea typeface="黑体" panose="02010609060101010101" pitchFamily="49" charset="-122"/>
              <a:cs typeface="楷体_GB2312"/>
            </a:endParaRPr>
          </a:p>
        </p:txBody>
      </p:sp>
      <p:sp>
        <p:nvSpPr>
          <p:cNvPr id="2" name="圆角矩形 1"/>
          <p:cNvSpPr/>
          <p:nvPr/>
        </p:nvSpPr>
        <p:spPr>
          <a:xfrm>
            <a:off x="107504" y="2947562"/>
            <a:ext cx="61384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成本</a:t>
            </a:r>
          </a:p>
        </p:txBody>
      </p:sp>
      <p:sp>
        <p:nvSpPr>
          <p:cNvPr id="3" name="圆角矩形 2"/>
          <p:cNvSpPr/>
          <p:nvPr/>
        </p:nvSpPr>
        <p:spPr>
          <a:xfrm>
            <a:off x="1153394" y="2587522"/>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固定成本</a:t>
            </a:r>
          </a:p>
        </p:txBody>
      </p:sp>
      <p:sp>
        <p:nvSpPr>
          <p:cNvPr id="47" name="圆角矩形 46"/>
          <p:cNvSpPr/>
          <p:nvPr/>
        </p:nvSpPr>
        <p:spPr>
          <a:xfrm>
            <a:off x="1153394" y="3304355"/>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可变成本</a:t>
            </a:r>
          </a:p>
        </p:txBody>
      </p:sp>
      <p:sp>
        <p:nvSpPr>
          <p:cNvPr id="48" name="圆角矩形 47"/>
          <p:cNvSpPr/>
          <p:nvPr/>
        </p:nvSpPr>
        <p:spPr>
          <a:xfrm>
            <a:off x="1153394" y="4021188"/>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半可变成本</a:t>
            </a:r>
          </a:p>
        </p:txBody>
      </p:sp>
      <p:sp>
        <p:nvSpPr>
          <p:cNvPr id="5" name="左大括号 4"/>
          <p:cNvSpPr/>
          <p:nvPr/>
        </p:nvSpPr>
        <p:spPr>
          <a:xfrm>
            <a:off x="865362" y="2731538"/>
            <a:ext cx="216024" cy="1584176"/>
          </a:xfrm>
          <a:prstGeom prst="leftBrace">
            <a:avLst>
              <a:gd name="adj1" fmla="val 1071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97179DB-1C1B-4049-959A-03EA0B8780BD}"/>
              </a:ext>
            </a:extLst>
          </p:cNvPr>
          <p:cNvSpPr/>
          <p:nvPr/>
        </p:nvSpPr>
        <p:spPr>
          <a:xfrm rot="5400000" flipV="1">
            <a:off x="1681068" y="3353226"/>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040628" y="3939902"/>
            <a:ext cx="1872208" cy="504055"/>
          </a:xfrm>
          <a:prstGeom prst="round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626690"/>
          <p:cNvSpPr txBox="1">
            <a:spLocks noChangeArrowheads="1"/>
          </p:cNvSpPr>
          <p:nvPr/>
        </p:nvSpPr>
        <p:spPr bwMode="auto">
          <a:xfrm>
            <a:off x="3131840" y="2223904"/>
            <a:ext cx="55818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lnSpc>
                <a:spcPct val="150000"/>
              </a:lnSpc>
              <a:spcBef>
                <a:spcPct val="0"/>
              </a:spcBef>
              <a:spcAft>
                <a:spcPct val="0"/>
              </a:spcAft>
              <a:buFont typeface="Wingdings" panose="05000000000000000000" pitchFamily="2" charset="2"/>
              <a:buChar char="u"/>
            </a:pPr>
            <a:r>
              <a:rPr lang="zh-CN" altLang="en-US" sz="2000" dirty="0">
                <a:solidFill>
                  <a:srgbClr val="000000"/>
                </a:solidFill>
                <a:latin typeface="黑体" panose="02010609060101010101" pitchFamily="49" charset="-122"/>
                <a:ea typeface="黑体" panose="02010609060101010101" pitchFamily="49" charset="-122"/>
                <a:cs typeface="楷体_GB2312"/>
              </a:rPr>
              <a:t>指随技术方案产品产量增减而</a:t>
            </a:r>
            <a:r>
              <a:rPr lang="zh-CN" altLang="en-US" sz="2000" dirty="0">
                <a:solidFill>
                  <a:srgbClr val="FF0000"/>
                </a:solidFill>
                <a:latin typeface="黑体" panose="02010609060101010101" pitchFamily="49" charset="-122"/>
                <a:ea typeface="黑体" panose="02010609060101010101" pitchFamily="49" charset="-122"/>
                <a:cs typeface="楷体_GB2312"/>
              </a:rPr>
              <a:t>成正比例变化</a:t>
            </a:r>
            <a:r>
              <a:rPr lang="zh-CN" altLang="en-US" sz="2000" dirty="0">
                <a:solidFill>
                  <a:srgbClr val="000000"/>
                </a:solidFill>
                <a:latin typeface="黑体" panose="02010609060101010101" pitchFamily="49" charset="-122"/>
                <a:ea typeface="黑体" panose="02010609060101010101" pitchFamily="49" charset="-122"/>
                <a:cs typeface="楷体_GB2312"/>
              </a:rPr>
              <a:t>的各项成本</a:t>
            </a:r>
            <a:endParaRPr lang="zh-CN" altLang="en-US" sz="2000" dirty="0">
              <a:solidFill>
                <a:srgbClr val="FF0000"/>
              </a:solidFill>
              <a:latin typeface="黑体" panose="02010609060101010101" pitchFamily="49" charset="-122"/>
              <a:ea typeface="黑体" panose="02010609060101010101" pitchFamily="49" charset="-122"/>
              <a:cs typeface="楷体_GB2312"/>
            </a:endParaRPr>
          </a:p>
        </p:txBody>
      </p:sp>
      <p:pic>
        <p:nvPicPr>
          <p:cNvPr id="28676" name="Picture 4" descr="https://i01piccdn.sogoucdn.com/64d00092ceeeb5e2"/>
          <p:cNvPicPr>
            <a:picLocks noChangeAspect="1" noChangeArrowheads="1"/>
          </p:cNvPicPr>
          <p:nvPr/>
        </p:nvPicPr>
        <p:blipFill rotWithShape="1">
          <a:blip r:embed="rId3">
            <a:extLst>
              <a:ext uri="{28A0092B-C50C-407E-A947-70E740481C1C}">
                <a14:useLocalDpi xmlns:a14="http://schemas.microsoft.com/office/drawing/2010/main" val="0"/>
              </a:ext>
            </a:extLst>
          </a:blip>
          <a:srcRect l="30055" t="10359" r="28474" b="4840"/>
          <a:stretch/>
        </p:blipFill>
        <p:spPr bwMode="auto">
          <a:xfrm>
            <a:off x="3491880" y="3528285"/>
            <a:ext cx="671513" cy="771390"/>
          </a:xfrm>
          <a:prstGeom prst="rect">
            <a:avLst/>
          </a:prstGeom>
          <a:noFill/>
          <a:extLst>
            <a:ext uri="{909E8E84-426E-40DD-AFC4-6F175D3DCCD1}">
              <a14:hiddenFill xmlns:a14="http://schemas.microsoft.com/office/drawing/2010/main">
                <a:solidFill>
                  <a:srgbClr val="FFFFFF"/>
                </a:solidFill>
              </a14:hiddenFill>
            </a:ext>
          </a:extLst>
        </p:spPr>
      </p:pic>
      <p:sp>
        <p:nvSpPr>
          <p:cNvPr id="57" name="文本框 626689"/>
          <p:cNvSpPr txBox="1">
            <a:spLocks noChangeArrowheads="1"/>
          </p:cNvSpPr>
          <p:nvPr/>
        </p:nvSpPr>
        <p:spPr bwMode="auto">
          <a:xfrm>
            <a:off x="2699792" y="4290383"/>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举个例子</a:t>
            </a:r>
          </a:p>
        </p:txBody>
      </p:sp>
      <p:sp>
        <p:nvSpPr>
          <p:cNvPr id="58" name="文本框 626689"/>
          <p:cNvSpPr txBox="1">
            <a:spLocks noChangeArrowheads="1"/>
          </p:cNvSpPr>
          <p:nvPr/>
        </p:nvSpPr>
        <p:spPr bwMode="auto">
          <a:xfrm>
            <a:off x="4607719" y="3507854"/>
            <a:ext cx="41764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eaLnBrk="1" hangingPunct="1">
              <a:lnSpc>
                <a:spcPct val="150000"/>
              </a:lnSpc>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原材料、燃料、动力费、包装费、计件工资等。</a:t>
            </a:r>
          </a:p>
        </p:txBody>
      </p:sp>
      <p:sp>
        <p:nvSpPr>
          <p:cNvPr id="25" name="圆角矩形 24"/>
          <p:cNvSpPr/>
          <p:nvPr/>
        </p:nvSpPr>
        <p:spPr>
          <a:xfrm>
            <a:off x="1081385" y="2499742"/>
            <a:ext cx="1790947" cy="551070"/>
          </a:xfrm>
          <a:prstGeom prst="round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13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45" name="文本框 626689"/>
          <p:cNvSpPr txBox="1">
            <a:spLocks noChangeArrowheads="1"/>
          </p:cNvSpPr>
          <p:nvPr/>
        </p:nvSpPr>
        <p:spPr bwMode="auto">
          <a:xfrm>
            <a:off x="35496" y="1707654"/>
            <a:ext cx="3024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半可变（固定）成本</a:t>
            </a:r>
            <a:endParaRPr lang="zh-CN" altLang="en-US" sz="2000" dirty="0">
              <a:latin typeface="黑体" panose="02010609060101010101" pitchFamily="49" charset="-122"/>
              <a:ea typeface="黑体" panose="02010609060101010101" pitchFamily="49" charset="-122"/>
              <a:cs typeface="楷体_GB2312"/>
            </a:endParaRPr>
          </a:p>
        </p:txBody>
      </p:sp>
      <p:sp>
        <p:nvSpPr>
          <p:cNvPr id="2" name="圆角矩形 1"/>
          <p:cNvSpPr/>
          <p:nvPr/>
        </p:nvSpPr>
        <p:spPr>
          <a:xfrm>
            <a:off x="107504" y="2947562"/>
            <a:ext cx="613842"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成本</a:t>
            </a:r>
          </a:p>
        </p:txBody>
      </p:sp>
      <p:sp>
        <p:nvSpPr>
          <p:cNvPr id="3" name="圆角矩形 2"/>
          <p:cNvSpPr/>
          <p:nvPr/>
        </p:nvSpPr>
        <p:spPr>
          <a:xfrm>
            <a:off x="1153394" y="2587522"/>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固定成本</a:t>
            </a:r>
          </a:p>
        </p:txBody>
      </p:sp>
      <p:sp>
        <p:nvSpPr>
          <p:cNvPr id="47" name="圆角矩形 46"/>
          <p:cNvSpPr/>
          <p:nvPr/>
        </p:nvSpPr>
        <p:spPr>
          <a:xfrm>
            <a:off x="1153394" y="3304355"/>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可变成本</a:t>
            </a:r>
          </a:p>
        </p:txBody>
      </p:sp>
      <p:sp>
        <p:nvSpPr>
          <p:cNvPr id="48" name="圆角矩形 47"/>
          <p:cNvSpPr/>
          <p:nvPr/>
        </p:nvSpPr>
        <p:spPr>
          <a:xfrm>
            <a:off x="1153394" y="4021188"/>
            <a:ext cx="1584176"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半可变成本</a:t>
            </a:r>
          </a:p>
        </p:txBody>
      </p:sp>
      <p:sp>
        <p:nvSpPr>
          <p:cNvPr id="5" name="左大括号 4"/>
          <p:cNvSpPr/>
          <p:nvPr/>
        </p:nvSpPr>
        <p:spPr>
          <a:xfrm>
            <a:off x="865362" y="2731538"/>
            <a:ext cx="216024" cy="1584176"/>
          </a:xfrm>
          <a:prstGeom prst="leftBrace">
            <a:avLst>
              <a:gd name="adj1" fmla="val 10710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797179DB-1C1B-4049-959A-03EA0B8780BD}"/>
              </a:ext>
            </a:extLst>
          </p:cNvPr>
          <p:cNvSpPr/>
          <p:nvPr/>
        </p:nvSpPr>
        <p:spPr>
          <a:xfrm rot="5400000" flipV="1">
            <a:off x="1681068" y="3353226"/>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040628" y="2499742"/>
            <a:ext cx="1872208" cy="1225600"/>
          </a:xfrm>
          <a:prstGeom prst="roundRect">
            <a:avLst/>
          </a:prstGeom>
          <a:solidFill>
            <a:schemeClr val="bg1">
              <a:lumMod val="9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626690"/>
          <p:cNvSpPr txBox="1">
            <a:spLocks noChangeArrowheads="1"/>
          </p:cNvSpPr>
          <p:nvPr/>
        </p:nvSpPr>
        <p:spPr bwMode="auto">
          <a:xfrm>
            <a:off x="3131840" y="1886637"/>
            <a:ext cx="558182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lnSpc>
                <a:spcPct val="150000"/>
              </a:lnSpc>
              <a:spcBef>
                <a:spcPct val="0"/>
              </a:spcBef>
              <a:spcAft>
                <a:spcPct val="0"/>
              </a:spcAft>
              <a:buFont typeface="Wingdings" panose="05000000000000000000" pitchFamily="2" charset="2"/>
              <a:buChar char="u"/>
            </a:pPr>
            <a:r>
              <a:rPr lang="zh-CN" altLang="en-US" sz="2000" dirty="0">
                <a:solidFill>
                  <a:srgbClr val="000000"/>
                </a:solidFill>
                <a:latin typeface="黑体" panose="02010609060101010101" pitchFamily="49" charset="-122"/>
                <a:ea typeface="黑体" panose="02010609060101010101" pitchFamily="49" charset="-122"/>
                <a:cs typeface="楷体_GB2312"/>
              </a:rPr>
              <a:t>介于固定成本和可变成本之间</a:t>
            </a:r>
            <a:endParaRPr lang="en-US" altLang="zh-CN" sz="2000" dirty="0">
              <a:solidFill>
                <a:srgbClr val="000000"/>
              </a:solidFill>
              <a:latin typeface="黑体" panose="02010609060101010101" pitchFamily="49" charset="-122"/>
              <a:ea typeface="黑体" panose="02010609060101010101" pitchFamily="49" charset="-122"/>
              <a:cs typeface="楷体_GB2312"/>
            </a:endParaRPr>
          </a:p>
          <a:p>
            <a:pPr eaLnBrk="1" fontAlgn="base" hangingPunct="1">
              <a:lnSpc>
                <a:spcPct val="150000"/>
              </a:lnSpc>
              <a:spcBef>
                <a:spcPct val="0"/>
              </a:spcBef>
              <a:spcAft>
                <a:spcPct val="0"/>
              </a:spcAft>
              <a:buNone/>
            </a:pPr>
            <a:r>
              <a:rPr lang="en-US" altLang="zh-CN" sz="2000" dirty="0">
                <a:solidFill>
                  <a:srgbClr val="000000"/>
                </a:solidFill>
                <a:latin typeface="黑体" panose="02010609060101010101" pitchFamily="49" charset="-122"/>
                <a:ea typeface="黑体" panose="02010609060101010101" pitchFamily="49" charset="-122"/>
                <a:cs typeface="楷体_GB2312"/>
              </a:rPr>
              <a:t>          </a:t>
            </a:r>
            <a:r>
              <a:rPr lang="zh-CN" altLang="en-US" sz="2000" dirty="0">
                <a:solidFill>
                  <a:srgbClr val="000000"/>
                </a:solidFill>
                <a:latin typeface="黑体" panose="02010609060101010101" pitchFamily="49" charset="-122"/>
                <a:ea typeface="黑体" panose="02010609060101010101" pitchFamily="49" charset="-122"/>
                <a:cs typeface="楷体_GB2312"/>
              </a:rPr>
              <a:t>随技术方案产量</a:t>
            </a:r>
            <a:r>
              <a:rPr lang="zh-CN" altLang="en-US" sz="2000" dirty="0">
                <a:solidFill>
                  <a:srgbClr val="FF0000"/>
                </a:solidFill>
                <a:latin typeface="黑体" panose="02010609060101010101" pitchFamily="49" charset="-122"/>
                <a:ea typeface="黑体" panose="02010609060101010101" pitchFamily="49" charset="-122"/>
                <a:cs typeface="楷体_GB2312"/>
              </a:rPr>
              <a:t>增长而增长</a:t>
            </a:r>
            <a:endParaRPr lang="en-US" altLang="zh-CN" sz="2000" dirty="0">
              <a:solidFill>
                <a:srgbClr val="FF0000"/>
              </a:solidFill>
              <a:latin typeface="黑体" panose="02010609060101010101" pitchFamily="49" charset="-122"/>
              <a:ea typeface="黑体" panose="02010609060101010101" pitchFamily="49" charset="-122"/>
              <a:cs typeface="楷体_GB2312"/>
            </a:endParaRPr>
          </a:p>
          <a:p>
            <a:pPr eaLnBrk="1" fontAlgn="base" hangingPunct="1">
              <a:lnSpc>
                <a:spcPct val="150000"/>
              </a:lnSpc>
              <a:spcBef>
                <a:spcPct val="0"/>
              </a:spcBef>
              <a:spcAft>
                <a:spcPct val="0"/>
              </a:spcAft>
              <a:buNone/>
            </a:pPr>
            <a:r>
              <a:rPr lang="en-US" altLang="zh-CN" sz="2000" dirty="0">
                <a:solidFill>
                  <a:srgbClr val="000000"/>
                </a:solidFill>
                <a:latin typeface="黑体" panose="02010609060101010101" pitchFamily="49" charset="-122"/>
                <a:ea typeface="黑体" panose="02010609060101010101" pitchFamily="49" charset="-122"/>
                <a:cs typeface="楷体_GB2312"/>
              </a:rPr>
              <a:t>                     </a:t>
            </a:r>
            <a:r>
              <a:rPr lang="zh-CN" altLang="en-US" sz="2000" dirty="0">
                <a:solidFill>
                  <a:srgbClr val="FF0000"/>
                </a:solidFill>
                <a:latin typeface="黑体" panose="02010609060101010101" pitchFamily="49" charset="-122"/>
                <a:ea typeface="黑体" panose="02010609060101010101" pitchFamily="49" charset="-122"/>
                <a:cs typeface="楷体_GB2312"/>
              </a:rPr>
              <a:t>不成比例</a:t>
            </a:r>
            <a:r>
              <a:rPr lang="zh-CN" altLang="en-US" sz="2000" dirty="0">
                <a:solidFill>
                  <a:srgbClr val="000000"/>
                </a:solidFill>
                <a:latin typeface="黑体" panose="02010609060101010101" pitchFamily="49" charset="-122"/>
                <a:ea typeface="黑体" panose="02010609060101010101" pitchFamily="49" charset="-122"/>
                <a:cs typeface="楷体_GB2312"/>
              </a:rPr>
              <a:t>变化的成本</a:t>
            </a:r>
            <a:endParaRPr lang="zh-CN" altLang="en-US" sz="2000" dirty="0">
              <a:solidFill>
                <a:srgbClr val="FF0000"/>
              </a:solidFill>
              <a:latin typeface="黑体" panose="02010609060101010101" pitchFamily="49" charset="-122"/>
              <a:ea typeface="黑体" panose="02010609060101010101" pitchFamily="49" charset="-122"/>
              <a:cs typeface="楷体_GB2312"/>
            </a:endParaRPr>
          </a:p>
        </p:txBody>
      </p:sp>
      <p:pic>
        <p:nvPicPr>
          <p:cNvPr id="28676" name="Picture 4" descr="https://i01piccdn.sogoucdn.com/64d00092ceeeb5e2"/>
          <p:cNvPicPr>
            <a:picLocks noChangeAspect="1" noChangeArrowheads="1"/>
          </p:cNvPicPr>
          <p:nvPr/>
        </p:nvPicPr>
        <p:blipFill rotWithShape="1">
          <a:blip r:embed="rId3">
            <a:extLst>
              <a:ext uri="{28A0092B-C50C-407E-A947-70E740481C1C}">
                <a14:useLocalDpi xmlns:a14="http://schemas.microsoft.com/office/drawing/2010/main" val="0"/>
              </a:ext>
            </a:extLst>
          </a:blip>
          <a:srcRect l="30055" t="10359" r="28474" b="4840"/>
          <a:stretch/>
        </p:blipFill>
        <p:spPr bwMode="auto">
          <a:xfrm>
            <a:off x="3491880" y="3600293"/>
            <a:ext cx="671513" cy="771390"/>
          </a:xfrm>
          <a:prstGeom prst="rect">
            <a:avLst/>
          </a:prstGeom>
          <a:noFill/>
          <a:extLst>
            <a:ext uri="{909E8E84-426E-40DD-AFC4-6F175D3DCCD1}">
              <a14:hiddenFill xmlns:a14="http://schemas.microsoft.com/office/drawing/2010/main">
                <a:solidFill>
                  <a:srgbClr val="FFFFFF"/>
                </a:solidFill>
              </a14:hiddenFill>
            </a:ext>
          </a:extLst>
        </p:spPr>
      </p:pic>
      <p:sp>
        <p:nvSpPr>
          <p:cNvPr id="57" name="文本框 626689"/>
          <p:cNvSpPr txBox="1">
            <a:spLocks noChangeArrowheads="1"/>
          </p:cNvSpPr>
          <p:nvPr/>
        </p:nvSpPr>
        <p:spPr bwMode="auto">
          <a:xfrm>
            <a:off x="2699792" y="4362391"/>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举个例子</a:t>
            </a:r>
          </a:p>
        </p:txBody>
      </p:sp>
      <p:sp>
        <p:nvSpPr>
          <p:cNvPr id="58" name="文本框 626689"/>
          <p:cNvSpPr txBox="1">
            <a:spLocks noChangeArrowheads="1"/>
          </p:cNvSpPr>
          <p:nvPr/>
        </p:nvSpPr>
        <p:spPr bwMode="auto">
          <a:xfrm>
            <a:off x="4607719" y="3579862"/>
            <a:ext cx="41764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indent="457200" eaLnBrk="1" hangingPunct="1">
              <a:lnSpc>
                <a:spcPct val="150000"/>
              </a:lnSpc>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与生产批量相关的消耗性材料费用、工模具费用、运输费用等</a:t>
            </a:r>
          </a:p>
        </p:txBody>
      </p:sp>
      <p:sp>
        <p:nvSpPr>
          <p:cNvPr id="9" name="矩形 8"/>
          <p:cNvSpPr/>
          <p:nvPr/>
        </p:nvSpPr>
        <p:spPr>
          <a:xfrm>
            <a:off x="1722140" y="2587522"/>
            <a:ext cx="50545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能不能简化呢？</a:t>
            </a:r>
          </a:p>
        </p:txBody>
      </p:sp>
    </p:spTree>
    <p:extLst>
      <p:ext uri="{BB962C8B-B14F-4D97-AF65-F5344CB8AC3E}">
        <p14:creationId xmlns:p14="http://schemas.microsoft.com/office/powerpoint/2010/main" val="253834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45" name="文本框 626689"/>
          <p:cNvSpPr txBox="1">
            <a:spLocks noChangeArrowheads="1"/>
          </p:cNvSpPr>
          <p:nvPr/>
        </p:nvSpPr>
        <p:spPr bwMode="auto">
          <a:xfrm>
            <a:off x="107504" y="1811600"/>
            <a:ext cx="30243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总成本</a:t>
            </a:r>
            <a:endParaRPr lang="zh-CN" altLang="en-US" sz="2000" dirty="0">
              <a:latin typeface="黑体" panose="02010609060101010101" pitchFamily="49" charset="-122"/>
              <a:ea typeface="黑体" panose="02010609060101010101" pitchFamily="49" charset="-122"/>
              <a:cs typeface="楷体_GB2312"/>
            </a:endParaRPr>
          </a:p>
        </p:txBody>
      </p:sp>
      <p:sp>
        <p:nvSpPr>
          <p:cNvPr id="23" name="文本框 626690"/>
          <p:cNvSpPr txBox="1">
            <a:spLocks noChangeArrowheads="1"/>
          </p:cNvSpPr>
          <p:nvPr/>
        </p:nvSpPr>
        <p:spPr bwMode="auto">
          <a:xfrm>
            <a:off x="107504" y="2211710"/>
            <a:ext cx="5581824"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lnSpc>
                <a:spcPct val="150000"/>
              </a:lnSpc>
              <a:spcBef>
                <a:spcPct val="0"/>
              </a:spcBef>
              <a:spcAft>
                <a:spcPct val="0"/>
              </a:spcAft>
              <a:buFont typeface="Wingdings" panose="05000000000000000000" pitchFamily="2" charset="2"/>
              <a:buChar char="u"/>
            </a:pPr>
            <a:r>
              <a:rPr lang="zh-CN" altLang="en-US" sz="2000" dirty="0">
                <a:solidFill>
                  <a:srgbClr val="000000"/>
                </a:solidFill>
                <a:latin typeface="黑体" panose="02010609060101010101" pitchFamily="49" charset="-122"/>
                <a:ea typeface="黑体" panose="02010609060101010101" pitchFamily="49" charset="-122"/>
                <a:cs typeface="楷体_GB2312"/>
              </a:rPr>
              <a:t>技术方案总成本 </a:t>
            </a:r>
            <a:r>
              <a:rPr lang="en-US" altLang="zh-CN" sz="2000" dirty="0">
                <a:solidFill>
                  <a:srgbClr val="000000"/>
                </a:solidFill>
                <a:latin typeface="黑体" panose="02010609060101010101" pitchFamily="49" charset="-122"/>
                <a:ea typeface="黑体" panose="02010609060101010101" pitchFamily="49" charset="-122"/>
                <a:cs typeface="楷体_GB2312"/>
              </a:rPr>
              <a:t>= </a:t>
            </a:r>
            <a:r>
              <a:rPr lang="zh-CN" altLang="en-US" sz="2000" dirty="0">
                <a:solidFill>
                  <a:srgbClr val="000000"/>
                </a:solidFill>
                <a:latin typeface="黑体" panose="02010609060101010101" pitchFamily="49" charset="-122"/>
                <a:ea typeface="黑体" panose="02010609060101010101" pitchFamily="49" charset="-122"/>
                <a:cs typeface="楷体_GB2312"/>
              </a:rPr>
              <a:t>固定成本 </a:t>
            </a:r>
            <a:r>
              <a:rPr lang="en-US" altLang="zh-CN" sz="2000" dirty="0">
                <a:solidFill>
                  <a:srgbClr val="000000"/>
                </a:solidFill>
                <a:latin typeface="黑体" panose="02010609060101010101" pitchFamily="49" charset="-122"/>
                <a:ea typeface="黑体" panose="02010609060101010101" pitchFamily="49" charset="-122"/>
                <a:cs typeface="楷体_GB2312"/>
              </a:rPr>
              <a:t>+ </a:t>
            </a:r>
            <a:r>
              <a:rPr lang="zh-CN" altLang="en-US" sz="2000" dirty="0">
                <a:solidFill>
                  <a:srgbClr val="000000"/>
                </a:solidFill>
                <a:latin typeface="黑体" panose="02010609060101010101" pitchFamily="49" charset="-122"/>
                <a:ea typeface="黑体" panose="02010609060101010101" pitchFamily="49" charset="-122"/>
                <a:cs typeface="楷体_GB2312"/>
              </a:rPr>
              <a:t>可变成本</a:t>
            </a:r>
            <a:endParaRPr lang="en-US" altLang="zh-CN" sz="2000" dirty="0">
              <a:solidFill>
                <a:srgbClr val="000000"/>
              </a:solidFill>
              <a:latin typeface="黑体" panose="02010609060101010101" pitchFamily="49" charset="-122"/>
              <a:ea typeface="黑体" panose="02010609060101010101" pitchFamily="49" charset="-122"/>
              <a:cs typeface="楷体_GB231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30769082"/>
              </p:ext>
            </p:extLst>
          </p:nvPr>
        </p:nvGraphicFramePr>
        <p:xfrm>
          <a:off x="1107615" y="3291830"/>
          <a:ext cx="2240249" cy="576064"/>
        </p:xfrm>
        <a:graphic>
          <a:graphicData uri="http://schemas.openxmlformats.org/presentationml/2006/ole">
            <mc:AlternateContent xmlns:mc="http://schemas.openxmlformats.org/markup-compatibility/2006">
              <mc:Choice xmlns:v="urn:schemas-microsoft-com:vml" Requires="v">
                <p:oleObj name="Equation" r:id="rId3" imgW="888840" imgH="228600" progId="Equation.DSMT4">
                  <p:embed/>
                </p:oleObj>
              </mc:Choice>
              <mc:Fallback>
                <p:oleObj name="Equation" r:id="rId3" imgW="888840" imgH="228600" progId="Equation.DSMT4">
                  <p:embed/>
                  <p:pic>
                    <p:nvPicPr>
                      <p:cNvPr id="10" name="对象 9"/>
                      <p:cNvPicPr/>
                      <p:nvPr/>
                    </p:nvPicPr>
                    <p:blipFill>
                      <a:blip r:embed="rId4"/>
                      <a:stretch>
                        <a:fillRect/>
                      </a:stretch>
                    </p:blipFill>
                    <p:spPr>
                      <a:xfrm>
                        <a:off x="1107615" y="3291830"/>
                        <a:ext cx="2240249" cy="576064"/>
                      </a:xfrm>
                      <a:prstGeom prst="rect">
                        <a:avLst/>
                      </a:prstGeom>
                    </p:spPr>
                  </p:pic>
                </p:oleObj>
              </mc:Fallback>
            </mc:AlternateContent>
          </a:graphicData>
        </a:graphic>
      </p:graphicFrame>
      <p:sp>
        <p:nvSpPr>
          <p:cNvPr id="11" name="椭圆形标注 10"/>
          <p:cNvSpPr/>
          <p:nvPr/>
        </p:nvSpPr>
        <p:spPr>
          <a:xfrm>
            <a:off x="179512" y="4083918"/>
            <a:ext cx="1440160" cy="576064"/>
          </a:xfrm>
          <a:prstGeom prst="wedgeEllipseCallout">
            <a:avLst>
              <a:gd name="adj1" fmla="val 24141"/>
              <a:gd name="adj2" fmla="val -116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总成本</a:t>
            </a:r>
          </a:p>
        </p:txBody>
      </p:sp>
      <p:sp>
        <p:nvSpPr>
          <p:cNvPr id="27" name="椭圆形标注 26"/>
          <p:cNvSpPr/>
          <p:nvPr/>
        </p:nvSpPr>
        <p:spPr>
          <a:xfrm>
            <a:off x="1857375" y="4299942"/>
            <a:ext cx="1440160" cy="576064"/>
          </a:xfrm>
          <a:prstGeom prst="wedgeEllipseCallout">
            <a:avLst>
              <a:gd name="adj1" fmla="val -41997"/>
              <a:gd name="adj2" fmla="val -142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固定</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成本</a:t>
            </a:r>
          </a:p>
        </p:txBody>
      </p:sp>
      <p:sp>
        <p:nvSpPr>
          <p:cNvPr id="28" name="椭圆形标注 27"/>
          <p:cNvSpPr/>
          <p:nvPr/>
        </p:nvSpPr>
        <p:spPr>
          <a:xfrm>
            <a:off x="3491880" y="4217243"/>
            <a:ext cx="1656184" cy="576064"/>
          </a:xfrm>
          <a:prstGeom prst="wedgeEllipseCallout">
            <a:avLst>
              <a:gd name="adj1" fmla="val -60803"/>
              <a:gd name="adj2" fmla="val -137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产量</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（工程量）</a:t>
            </a:r>
            <a:endParaRPr lang="en-US" altLang="zh-CN" dirty="0">
              <a:latin typeface="黑体" panose="02010609060101010101" pitchFamily="49" charset="-122"/>
              <a:ea typeface="黑体" panose="02010609060101010101" pitchFamily="49" charset="-122"/>
            </a:endParaRPr>
          </a:p>
        </p:txBody>
      </p:sp>
      <p:sp>
        <p:nvSpPr>
          <p:cNvPr id="29" name="椭圆形标注 28"/>
          <p:cNvSpPr/>
          <p:nvPr/>
        </p:nvSpPr>
        <p:spPr>
          <a:xfrm>
            <a:off x="2483768" y="2715766"/>
            <a:ext cx="2419325" cy="576064"/>
          </a:xfrm>
          <a:prstGeom prst="wedgeEllipseCallout">
            <a:avLst>
              <a:gd name="adj1" fmla="val -35521"/>
              <a:gd name="adj2" fmla="val 591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单位产品变动成本</a:t>
            </a:r>
            <a:endParaRPr lang="en-US" altLang="zh-CN" dirty="0">
              <a:latin typeface="黑体" panose="02010609060101010101" pitchFamily="49" charset="-122"/>
              <a:ea typeface="黑体" panose="02010609060101010101" pitchFamily="49" charset="-122"/>
            </a:endParaRPr>
          </a:p>
        </p:txBody>
      </p:sp>
      <p:sp>
        <p:nvSpPr>
          <p:cNvPr id="30" name="矩形 29">
            <a:extLst>
              <a:ext uri="{FF2B5EF4-FFF2-40B4-BE49-F238E27FC236}">
                <a16:creationId xmlns:a16="http://schemas.microsoft.com/office/drawing/2014/main" id="{797179DB-1C1B-4049-959A-03EA0B8780BD}"/>
              </a:ext>
            </a:extLst>
          </p:cNvPr>
          <p:cNvSpPr/>
          <p:nvPr/>
        </p:nvSpPr>
        <p:spPr>
          <a:xfrm rot="5400000" flipV="1">
            <a:off x="4247068" y="3472747"/>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a:off x="6790745" y="4155926"/>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flipV="1">
            <a:off x="6790745" y="2736070"/>
            <a:ext cx="0" cy="1406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文本框 34">
            <a:extLst>
              <a:ext uri="{FF2B5EF4-FFF2-40B4-BE49-F238E27FC236}">
                <a16:creationId xmlns:a16="http://schemas.microsoft.com/office/drawing/2014/main" id="{88AB1663-A20D-4BBC-810B-3E9C9F187B0B}"/>
              </a:ext>
            </a:extLst>
          </p:cNvPr>
          <p:cNvSpPr txBox="1"/>
          <p:nvPr/>
        </p:nvSpPr>
        <p:spPr>
          <a:xfrm>
            <a:off x="6518875" y="2410711"/>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成本</a:t>
            </a:r>
          </a:p>
        </p:txBody>
      </p:sp>
      <p:cxnSp>
        <p:nvCxnSpPr>
          <p:cNvPr id="35" name="直接连接符 34"/>
          <p:cNvCxnSpPr/>
          <p:nvPr/>
        </p:nvCxnSpPr>
        <p:spPr>
          <a:xfrm flipV="1">
            <a:off x="6804248" y="2718488"/>
            <a:ext cx="982535" cy="1005390"/>
          </a:xfrm>
          <a:prstGeom prst="line">
            <a:avLst/>
          </a:prstGeom>
        </p:spPr>
        <p:style>
          <a:lnRef idx="2">
            <a:schemeClr val="accent2"/>
          </a:lnRef>
          <a:fillRef idx="0">
            <a:schemeClr val="accent2"/>
          </a:fillRef>
          <a:effectRef idx="1">
            <a:schemeClr val="accent2"/>
          </a:effectRef>
          <a:fontRef idx="minor">
            <a:schemeClr val="tx1"/>
          </a:fontRef>
        </p:style>
      </p:cxnSp>
      <p:sp>
        <p:nvSpPr>
          <p:cNvPr id="36" name="文本框 34">
            <a:extLst>
              <a:ext uri="{FF2B5EF4-FFF2-40B4-BE49-F238E27FC236}">
                <a16:creationId xmlns:a16="http://schemas.microsoft.com/office/drawing/2014/main" id="{88AB1663-A20D-4BBC-810B-3E9C9F187B0B}"/>
              </a:ext>
            </a:extLst>
          </p:cNvPr>
          <p:cNvSpPr txBox="1"/>
          <p:nvPr/>
        </p:nvSpPr>
        <p:spPr>
          <a:xfrm>
            <a:off x="8055590" y="3759882"/>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产量</a:t>
            </a:r>
          </a:p>
        </p:txBody>
      </p:sp>
      <p:sp>
        <p:nvSpPr>
          <p:cNvPr id="19" name="左大括号 18"/>
          <p:cNvSpPr/>
          <p:nvPr/>
        </p:nvSpPr>
        <p:spPr>
          <a:xfrm>
            <a:off x="6372201" y="3699168"/>
            <a:ext cx="288032" cy="456758"/>
          </a:xfrm>
          <a:prstGeom prst="leftBrace">
            <a:avLst>
              <a:gd name="adj1" fmla="val 39645"/>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3" name="文本框 34">
            <a:extLst>
              <a:ext uri="{FF2B5EF4-FFF2-40B4-BE49-F238E27FC236}">
                <a16:creationId xmlns:a16="http://schemas.microsoft.com/office/drawing/2014/main" id="{88AB1663-A20D-4BBC-810B-3E9C9F187B0B}"/>
              </a:ext>
            </a:extLst>
          </p:cNvPr>
          <p:cNvSpPr txBox="1"/>
          <p:nvPr/>
        </p:nvSpPr>
        <p:spPr>
          <a:xfrm>
            <a:off x="5902326" y="3683808"/>
            <a:ext cx="397866" cy="400110"/>
          </a:xfrm>
          <a:prstGeom prst="rect">
            <a:avLst/>
          </a:prstGeom>
          <a:noFill/>
        </p:spPr>
        <p:txBody>
          <a:bodyPr wrap="none" rtlCol="0">
            <a:spAutoFit/>
          </a:bodyPr>
          <a:lstStyle/>
          <a:p>
            <a:r>
              <a:rPr lang="en-US" altLang="zh-CN" sz="2000" i="1" dirty="0">
                <a:solidFill>
                  <a:srgbClr val="FF0000"/>
                </a:solidFill>
                <a:latin typeface="黑体" panose="02010609060101010101" pitchFamily="49" charset="-122"/>
                <a:ea typeface="黑体" panose="02010609060101010101" pitchFamily="49" charset="-122"/>
              </a:rPr>
              <a:t>C</a:t>
            </a:r>
            <a:r>
              <a:rPr lang="en-US" altLang="zh-CN" sz="2000" i="1" baseline="-25000" dirty="0">
                <a:solidFill>
                  <a:srgbClr val="FF0000"/>
                </a:solidFill>
                <a:latin typeface="黑体" panose="02010609060101010101" pitchFamily="49" charset="-122"/>
                <a:ea typeface="黑体" panose="02010609060101010101" pitchFamily="49" charset="-122"/>
              </a:rPr>
              <a:t>F</a:t>
            </a:r>
            <a:endParaRPr lang="zh-CN" altLang="en-US" sz="1400" i="1" baseline="-25000" dirty="0">
              <a:solidFill>
                <a:srgbClr val="FF0000"/>
              </a:solidFill>
              <a:latin typeface="黑体" panose="02010609060101010101" pitchFamily="49" charset="-122"/>
              <a:ea typeface="黑体" panose="02010609060101010101" pitchFamily="49" charset="-122"/>
            </a:endParaRPr>
          </a:p>
        </p:txBody>
      </p:sp>
      <p:cxnSp>
        <p:nvCxnSpPr>
          <p:cNvPr id="44" name="直接连接符 43"/>
          <p:cNvCxnSpPr/>
          <p:nvPr/>
        </p:nvCxnSpPr>
        <p:spPr>
          <a:xfrm>
            <a:off x="6790744" y="3723878"/>
            <a:ext cx="116563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9461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成本的概念</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74887"/>
            <a:ext cx="6512024" cy="1565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755" y="2512061"/>
            <a:ext cx="6919689" cy="157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260" y="3361317"/>
            <a:ext cx="6235428" cy="148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17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销售收入与营业中的税金及附加</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626689"/>
          <p:cNvSpPr txBox="1">
            <a:spLocks noChangeArrowheads="1"/>
          </p:cNvSpPr>
          <p:nvPr/>
        </p:nvSpPr>
        <p:spPr bwMode="auto">
          <a:xfrm>
            <a:off x="498516" y="1635646"/>
            <a:ext cx="81369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销售收入</a:t>
            </a:r>
          </a:p>
          <a:p>
            <a:pPr indent="457200" eaLnBrk="1" hangingPunct="1">
              <a:spcBef>
                <a:spcPct val="0"/>
              </a:spcBef>
              <a:buFont typeface="Arial" pitchFamily="34" charset="0"/>
              <a:buNone/>
            </a:pPr>
            <a:r>
              <a:rPr lang="zh-CN" altLang="en-US" sz="2000" dirty="0">
                <a:solidFill>
                  <a:srgbClr val="FF0000"/>
                </a:solidFill>
                <a:latin typeface="黑体" panose="02010609060101010101" pitchFamily="49" charset="-122"/>
                <a:ea typeface="黑体" panose="02010609060101010101" pitchFamily="49" charset="-122"/>
                <a:cs typeface="楷体_GB2312"/>
              </a:rPr>
              <a:t>         二种关系</a:t>
            </a:r>
            <a:r>
              <a:rPr lang="zh-CN" altLang="en-US" sz="2000" dirty="0">
                <a:latin typeface="黑体" panose="02010609060101010101" pitchFamily="49" charset="-122"/>
                <a:ea typeface="黑体" panose="02010609060101010101" pitchFamily="49" charset="-122"/>
                <a:cs typeface="楷体_GB2312"/>
              </a:rPr>
              <a:t>：技术方案的销售收入与产品销量的关系</a:t>
            </a:r>
          </a:p>
        </p:txBody>
      </p:sp>
      <p:grpSp>
        <p:nvGrpSpPr>
          <p:cNvPr id="19" name="组合 18"/>
          <p:cNvGrpSpPr/>
          <p:nvPr/>
        </p:nvGrpSpPr>
        <p:grpSpPr>
          <a:xfrm>
            <a:off x="683568" y="2643758"/>
            <a:ext cx="2376264" cy="430887"/>
            <a:chOff x="1043608" y="1051544"/>
            <a:chExt cx="2530374" cy="430887"/>
          </a:xfrm>
        </p:grpSpPr>
        <p:sp>
          <p:nvSpPr>
            <p:cNvPr id="20" name="矩形 19"/>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1" name="TextBox 20"/>
            <p:cNvSpPr txBox="1"/>
            <p:nvPr/>
          </p:nvSpPr>
          <p:spPr>
            <a:xfrm>
              <a:off x="1691681" y="1051544"/>
              <a:ext cx="1805624" cy="369332"/>
            </a:xfrm>
            <a:prstGeom prst="rect">
              <a:avLst/>
            </a:prstGeom>
            <a:noFill/>
          </p:spPr>
          <p:txBody>
            <a:bodyPr wrap="square" rtlCol="0">
              <a:spAutoFit/>
            </a:bodyPr>
            <a:lstStyle/>
            <a:p>
              <a:r>
                <a:rPr lang="zh-CN" altLang="en-US" b="1" dirty="0">
                  <a:latin typeface="Arial" pitchFamily="34" charset="0"/>
                  <a:ea typeface="微软雅黑" pitchFamily="34" charset="-122"/>
                  <a:cs typeface="Arial" pitchFamily="34" charset="0"/>
                </a:rPr>
                <a:t>线性关系</a:t>
              </a:r>
              <a:endParaRPr lang="en-US" altLang="zh-CN" b="1" dirty="0">
                <a:latin typeface="Arial" pitchFamily="34" charset="0"/>
                <a:ea typeface="微软雅黑" pitchFamily="34" charset="-122"/>
                <a:cs typeface="Arial" pitchFamily="34" charset="0"/>
              </a:endParaRPr>
            </a:p>
          </p:txBody>
        </p:sp>
        <p:cxnSp>
          <p:nvCxnSpPr>
            <p:cNvPr id="22" name="直接连接符 21"/>
            <p:cNvCxnSpPr/>
            <p:nvPr/>
          </p:nvCxnSpPr>
          <p:spPr>
            <a:xfrm>
              <a:off x="1707678" y="1460999"/>
              <a:ext cx="1866304"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3" name="文本框 626689"/>
          <p:cNvSpPr txBox="1">
            <a:spLocks noChangeArrowheads="1"/>
          </p:cNvSpPr>
          <p:nvPr/>
        </p:nvSpPr>
        <p:spPr bwMode="auto">
          <a:xfrm>
            <a:off x="514350" y="3291830"/>
            <a:ext cx="297753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生产活动</a:t>
            </a:r>
            <a:endParaRPr lang="en-US" altLang="zh-CN" sz="1800" dirty="0">
              <a:latin typeface="黑体" panose="02010609060101010101" pitchFamily="49" charset="-122"/>
              <a:ea typeface="黑体" panose="02010609060101010101" pitchFamily="49" charset="-122"/>
              <a:cs typeface="楷体_GB2312"/>
            </a:endParaRPr>
          </a:p>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   不会明显影响市场供求</a:t>
            </a:r>
          </a:p>
        </p:txBody>
      </p:sp>
      <p:sp>
        <p:nvSpPr>
          <p:cNvPr id="24" name="文本框 626689"/>
          <p:cNvSpPr txBox="1">
            <a:spLocks noChangeArrowheads="1"/>
          </p:cNvSpPr>
          <p:nvPr/>
        </p:nvSpPr>
        <p:spPr bwMode="auto">
          <a:xfrm>
            <a:off x="467544" y="4290650"/>
            <a:ext cx="3024336"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价格波动不明显 </a:t>
            </a:r>
            <a:r>
              <a:rPr lang="en-US" altLang="zh-CN" sz="1800" dirty="0">
                <a:latin typeface="黑体" panose="02010609060101010101" pitchFamily="49" charset="-122"/>
                <a:ea typeface="黑体" panose="02010609060101010101" pitchFamily="49" charset="-122"/>
                <a:cs typeface="楷体_GB2312"/>
                <a:sym typeface="Wingdings" panose="05000000000000000000" pitchFamily="2" charset="2"/>
              </a:rPr>
              <a:t> </a:t>
            </a:r>
            <a:r>
              <a:rPr lang="zh-CN" altLang="en-US" sz="1800" dirty="0">
                <a:solidFill>
                  <a:srgbClr val="FF0000"/>
                </a:solidFill>
                <a:latin typeface="黑体" panose="02010609060101010101" pitchFamily="49" charset="-122"/>
                <a:ea typeface="黑体" panose="02010609060101010101" pitchFamily="49" charset="-122"/>
                <a:cs typeface="楷体_GB2312"/>
                <a:sym typeface="Wingdings" panose="05000000000000000000" pitchFamily="2" charset="2"/>
              </a:rPr>
              <a:t>当常数</a:t>
            </a:r>
            <a:endParaRPr lang="zh-CN" altLang="en-US" sz="1800" dirty="0">
              <a:solidFill>
                <a:srgbClr val="FF0000"/>
              </a:solidFill>
              <a:latin typeface="黑体" panose="02010609060101010101" pitchFamily="49" charset="-122"/>
              <a:ea typeface="黑体" panose="02010609060101010101" pitchFamily="49" charset="-122"/>
              <a:cs typeface="楷体_GB2312"/>
            </a:endParaRPr>
          </a:p>
        </p:txBody>
      </p:sp>
      <p:sp>
        <p:nvSpPr>
          <p:cNvPr id="3" name="下箭头 2"/>
          <p:cNvSpPr/>
          <p:nvPr/>
        </p:nvSpPr>
        <p:spPr>
          <a:xfrm>
            <a:off x="1475656" y="3938161"/>
            <a:ext cx="288032" cy="352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101258" y="2645643"/>
            <a:ext cx="2376264" cy="430887"/>
            <a:chOff x="1043608" y="1051544"/>
            <a:chExt cx="2530374" cy="430887"/>
          </a:xfrm>
        </p:grpSpPr>
        <p:sp>
          <p:nvSpPr>
            <p:cNvPr id="33" name="矩形 32"/>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34" name="TextBox 33"/>
            <p:cNvSpPr txBox="1"/>
            <p:nvPr/>
          </p:nvSpPr>
          <p:spPr>
            <a:xfrm>
              <a:off x="1691681" y="1051544"/>
              <a:ext cx="1805624" cy="369332"/>
            </a:xfrm>
            <a:prstGeom prst="rect">
              <a:avLst/>
            </a:prstGeom>
            <a:noFill/>
          </p:spPr>
          <p:txBody>
            <a:bodyPr wrap="square" rtlCol="0">
              <a:spAutoFit/>
            </a:bodyPr>
            <a:lstStyle/>
            <a:p>
              <a:r>
                <a:rPr lang="zh-CN" altLang="en-US" b="1" dirty="0">
                  <a:latin typeface="Arial" pitchFamily="34" charset="0"/>
                  <a:ea typeface="微软雅黑" pitchFamily="34" charset="-122"/>
                  <a:cs typeface="Arial" pitchFamily="34" charset="0"/>
                </a:rPr>
                <a:t>非线性关系</a:t>
              </a:r>
              <a:endParaRPr lang="en-US" altLang="zh-CN" b="1" dirty="0">
                <a:latin typeface="Arial" pitchFamily="34" charset="0"/>
                <a:ea typeface="微软雅黑" pitchFamily="34" charset="-122"/>
                <a:cs typeface="Arial" pitchFamily="34" charset="0"/>
              </a:endParaRPr>
            </a:p>
          </p:txBody>
        </p:sp>
        <p:cxnSp>
          <p:nvCxnSpPr>
            <p:cNvPr id="35" name="直接连接符 34"/>
            <p:cNvCxnSpPr/>
            <p:nvPr/>
          </p:nvCxnSpPr>
          <p:spPr>
            <a:xfrm>
              <a:off x="1707678" y="1460999"/>
              <a:ext cx="1866304"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文本框 626689"/>
          <p:cNvSpPr txBox="1">
            <a:spLocks noChangeArrowheads="1"/>
          </p:cNvSpPr>
          <p:nvPr/>
        </p:nvSpPr>
        <p:spPr bwMode="auto">
          <a:xfrm>
            <a:off x="4932040" y="3293715"/>
            <a:ext cx="3528392"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生产活动</a:t>
            </a:r>
            <a:endParaRPr lang="en-US" altLang="zh-CN" sz="1800" dirty="0">
              <a:latin typeface="黑体" panose="02010609060101010101" pitchFamily="49" charset="-122"/>
              <a:ea typeface="黑体" panose="02010609060101010101" pitchFamily="49" charset="-122"/>
              <a:cs typeface="楷体_GB2312"/>
            </a:endParaRPr>
          </a:p>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       容易影响市场供求</a:t>
            </a:r>
          </a:p>
        </p:txBody>
      </p:sp>
      <p:sp>
        <p:nvSpPr>
          <p:cNvPr id="37" name="文本框 626689"/>
          <p:cNvSpPr txBox="1">
            <a:spLocks noChangeArrowheads="1"/>
          </p:cNvSpPr>
          <p:nvPr/>
        </p:nvSpPr>
        <p:spPr bwMode="auto">
          <a:xfrm>
            <a:off x="4885234" y="4292535"/>
            <a:ext cx="3575198"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800" dirty="0">
                <a:latin typeface="黑体" panose="02010609060101010101" pitchFamily="49" charset="-122"/>
                <a:ea typeface="黑体" panose="02010609060101010101" pitchFamily="49" charset="-122"/>
                <a:cs typeface="楷体_GB2312"/>
              </a:rPr>
              <a:t>价格波动明显 </a:t>
            </a:r>
            <a:r>
              <a:rPr lang="en-US" altLang="zh-CN" sz="1800" dirty="0">
                <a:latin typeface="黑体" panose="02010609060101010101" pitchFamily="49" charset="-122"/>
                <a:ea typeface="黑体" panose="02010609060101010101" pitchFamily="49" charset="-122"/>
                <a:cs typeface="楷体_GB2312"/>
                <a:sym typeface="Wingdings" panose="05000000000000000000" pitchFamily="2" charset="2"/>
              </a:rPr>
              <a:t> </a:t>
            </a:r>
            <a:r>
              <a:rPr lang="zh-CN" altLang="en-US" sz="1800" dirty="0">
                <a:solidFill>
                  <a:srgbClr val="FF0000"/>
                </a:solidFill>
                <a:latin typeface="黑体" panose="02010609060101010101" pitchFamily="49" charset="-122"/>
                <a:ea typeface="黑体" panose="02010609060101010101" pitchFamily="49" charset="-122"/>
                <a:cs typeface="楷体_GB2312"/>
                <a:sym typeface="Wingdings" panose="05000000000000000000" pitchFamily="2" charset="2"/>
              </a:rPr>
              <a:t>产量多价格低</a:t>
            </a:r>
            <a:endParaRPr lang="zh-CN" altLang="en-US" sz="1800" dirty="0">
              <a:solidFill>
                <a:srgbClr val="FF0000"/>
              </a:solidFill>
              <a:latin typeface="黑体" panose="02010609060101010101" pitchFamily="49" charset="-122"/>
              <a:ea typeface="黑体" panose="02010609060101010101" pitchFamily="49" charset="-122"/>
              <a:cs typeface="楷体_GB2312"/>
            </a:endParaRPr>
          </a:p>
        </p:txBody>
      </p:sp>
      <p:sp>
        <p:nvSpPr>
          <p:cNvPr id="38" name="下箭头 37"/>
          <p:cNvSpPr/>
          <p:nvPr/>
        </p:nvSpPr>
        <p:spPr>
          <a:xfrm>
            <a:off x="5893346" y="3940046"/>
            <a:ext cx="288032" cy="352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641BE555-396D-4F6A-9D1A-5070C70050C8}"/>
              </a:ext>
            </a:extLst>
          </p:cNvPr>
          <p:cNvSpPr/>
          <p:nvPr/>
        </p:nvSpPr>
        <p:spPr>
          <a:xfrm>
            <a:off x="0" y="2355726"/>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512" y="2499742"/>
            <a:ext cx="3960440" cy="2394266"/>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764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zh-CN" altLang="en-US" sz="2000" b="1" dirty="0">
                <a:solidFill>
                  <a:schemeClr val="bg1"/>
                </a:solidFill>
                <a:latin typeface="Arial" pitchFamily="34" charset="0"/>
                <a:ea typeface="Arial Unicode MS" pitchFamily="34" charset="-122"/>
                <a:cs typeface="Arial" pitchFamily="34" charset="0"/>
              </a:rPr>
              <a:t>内容回顾</a:t>
            </a: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2</a:t>
            </a:fld>
            <a:endParaRPr lang="zh-CN" altLang="en-US" dirty="0"/>
          </a:p>
        </p:txBody>
      </p:sp>
      <p:sp>
        <p:nvSpPr>
          <p:cNvPr id="30" name="文本框 58">
            <a:extLst>
              <a:ext uri="{FF2B5EF4-FFF2-40B4-BE49-F238E27FC236}">
                <a16:creationId xmlns:a16="http://schemas.microsoft.com/office/drawing/2014/main" id="{0087AB0B-0A35-48BB-9C9D-FE0E562AD46A}"/>
              </a:ext>
            </a:extLst>
          </p:cNvPr>
          <p:cNvSpPr txBox="1">
            <a:spLocks noChangeArrowheads="1"/>
          </p:cNvSpPr>
          <p:nvPr/>
        </p:nvSpPr>
        <p:spPr bwMode="auto">
          <a:xfrm>
            <a:off x="3657355" y="4458051"/>
            <a:ext cx="2232248"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sz="3200">
                <a:solidFill>
                  <a:schemeClr val="tx1"/>
                </a:solidFill>
                <a:latin typeface="Franklin Gothic Medium" pitchFamily="34" charset="0"/>
                <a:ea typeface="微软雅黑" pitchFamily="34" charset="-122"/>
              </a:defRPr>
            </a:lvl1pPr>
            <a:lvl2pPr>
              <a:defRPr sz="2800">
                <a:solidFill>
                  <a:schemeClr val="tx1"/>
                </a:solidFill>
                <a:latin typeface="Franklin Gothic Medium" pitchFamily="34" charset="0"/>
                <a:ea typeface="微软雅黑" pitchFamily="34" charset="-122"/>
              </a:defRPr>
            </a:lvl2pPr>
            <a:lvl3pPr>
              <a:defRPr sz="2400">
                <a:solidFill>
                  <a:schemeClr val="tx1"/>
                </a:solidFill>
                <a:latin typeface="Franklin Gothic Medium" pitchFamily="34" charset="0"/>
                <a:ea typeface="微软雅黑" pitchFamily="34" charset="-122"/>
              </a:defRPr>
            </a:lvl3pPr>
            <a:lvl4pPr>
              <a:defRPr sz="2000">
                <a:solidFill>
                  <a:schemeClr val="tx1"/>
                </a:solidFill>
                <a:latin typeface="Franklin Gothic Medium" pitchFamily="34" charset="0"/>
                <a:ea typeface="微软雅黑" pitchFamily="34" charset="-122"/>
              </a:defRPr>
            </a:lvl4pPr>
            <a:lvl5pPr>
              <a:defRPr sz="2000">
                <a:solidFill>
                  <a:schemeClr val="tx1"/>
                </a:solidFill>
                <a:latin typeface="Franklin Gothic Medium" pitchFamily="34" charset="0"/>
                <a:ea typeface="微软雅黑" pitchFamily="34" charset="-122"/>
              </a:defRPr>
            </a:lvl5pPr>
            <a:lvl6pPr eaLnBrk="0" fontAlgn="base" hangingPunct="0">
              <a:spcAft>
                <a:spcPct val="0"/>
              </a:spcAft>
              <a:buChar char="»"/>
              <a:defRPr sz="2000">
                <a:solidFill>
                  <a:schemeClr val="tx1"/>
                </a:solidFill>
                <a:latin typeface="Franklin Gothic Medium" pitchFamily="34" charset="0"/>
                <a:ea typeface="微软雅黑" pitchFamily="34" charset="-122"/>
              </a:defRPr>
            </a:lvl6pPr>
            <a:lvl7pPr eaLnBrk="0" fontAlgn="base" hangingPunct="0">
              <a:spcAft>
                <a:spcPct val="0"/>
              </a:spcAft>
              <a:buChar char="»"/>
              <a:defRPr sz="2000">
                <a:solidFill>
                  <a:schemeClr val="tx1"/>
                </a:solidFill>
                <a:latin typeface="Franklin Gothic Medium" pitchFamily="34" charset="0"/>
                <a:ea typeface="微软雅黑" pitchFamily="34" charset="-122"/>
              </a:defRPr>
            </a:lvl7pPr>
            <a:lvl8pPr eaLnBrk="0" fontAlgn="base" hangingPunct="0">
              <a:spcAft>
                <a:spcPct val="0"/>
              </a:spcAft>
              <a:buChar char="»"/>
              <a:defRPr sz="2000">
                <a:solidFill>
                  <a:schemeClr val="tx1"/>
                </a:solidFill>
                <a:latin typeface="Franklin Gothic Medium" pitchFamily="34" charset="0"/>
                <a:ea typeface="微软雅黑" pitchFamily="34" charset="-122"/>
              </a:defRPr>
            </a:lvl8pPr>
            <a:lvl9pPr eaLnBrk="0" fontAlgn="base" hangingPunct="0">
              <a:spcAft>
                <a:spcPct val="0"/>
              </a:spcAft>
              <a:buChar char="»"/>
              <a:defRPr sz="2000">
                <a:solidFill>
                  <a:schemeClr val="tx1"/>
                </a:solidFill>
                <a:latin typeface="Franklin Gothic Medium" pitchFamily="34" charset="0"/>
                <a:ea typeface="微软雅黑" pitchFamily="34" charset="-122"/>
              </a:defRPr>
            </a:lvl9pPr>
          </a:lstStyle>
          <a:p>
            <a:r>
              <a:rPr lang="zh-CN" altLang="en-US" sz="1600" b="1" dirty="0">
                <a:latin typeface="Arial" pitchFamily="34" charset="0"/>
                <a:cs typeface="Arial" pitchFamily="34" charset="0"/>
              </a:rPr>
              <a:t>经济效果评价体系</a:t>
            </a:r>
          </a:p>
        </p:txBody>
      </p:sp>
      <p:sp>
        <p:nvSpPr>
          <p:cNvPr id="8" name="流程图: 可选过程 7">
            <a:extLst>
              <a:ext uri="{FF2B5EF4-FFF2-40B4-BE49-F238E27FC236}">
                <a16:creationId xmlns:a16="http://schemas.microsoft.com/office/drawing/2014/main" id="{96D7F71F-BFED-42B2-80FB-127B9C87E953}"/>
              </a:ext>
            </a:extLst>
          </p:cNvPr>
          <p:cNvSpPr/>
          <p:nvPr/>
        </p:nvSpPr>
        <p:spPr>
          <a:xfrm>
            <a:off x="107504" y="1728052"/>
            <a:ext cx="648767" cy="19055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Arial" panose="020B0604020202020204" pitchFamily="34" charset="0"/>
                <a:cs typeface="Arial" panose="020B0604020202020204" pitchFamily="34" charset="0"/>
              </a:rPr>
              <a:t>经济效果评价</a:t>
            </a:r>
          </a:p>
        </p:txBody>
      </p:sp>
      <p:sp>
        <p:nvSpPr>
          <p:cNvPr id="9" name="矩形: 圆角 8">
            <a:extLst>
              <a:ext uri="{FF2B5EF4-FFF2-40B4-BE49-F238E27FC236}">
                <a16:creationId xmlns:a16="http://schemas.microsoft.com/office/drawing/2014/main" id="{B2EFC1E8-0956-48BE-81DA-08D976913021}"/>
              </a:ext>
            </a:extLst>
          </p:cNvPr>
          <p:cNvSpPr/>
          <p:nvPr/>
        </p:nvSpPr>
        <p:spPr>
          <a:xfrm>
            <a:off x="1030288" y="1508183"/>
            <a:ext cx="1600051" cy="4397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确定性分析</a:t>
            </a:r>
          </a:p>
        </p:txBody>
      </p:sp>
      <p:sp>
        <p:nvSpPr>
          <p:cNvPr id="31" name="矩形: 圆角 30">
            <a:extLst>
              <a:ext uri="{FF2B5EF4-FFF2-40B4-BE49-F238E27FC236}">
                <a16:creationId xmlns:a16="http://schemas.microsoft.com/office/drawing/2014/main" id="{AF22B6AF-35B0-4106-9430-3E5A42207C67}"/>
              </a:ext>
            </a:extLst>
          </p:cNvPr>
          <p:cNvSpPr/>
          <p:nvPr/>
        </p:nvSpPr>
        <p:spPr>
          <a:xfrm>
            <a:off x="1030287" y="3703344"/>
            <a:ext cx="1600051" cy="439737"/>
          </a:xfrm>
          <a:prstGeom prst="roundRect">
            <a:avLst/>
          </a:prstGeom>
          <a:ln>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不确定性分析</a:t>
            </a:r>
          </a:p>
        </p:txBody>
      </p:sp>
      <p:sp>
        <p:nvSpPr>
          <p:cNvPr id="32" name="矩形: 圆角 31">
            <a:extLst>
              <a:ext uri="{FF2B5EF4-FFF2-40B4-BE49-F238E27FC236}">
                <a16:creationId xmlns:a16="http://schemas.microsoft.com/office/drawing/2014/main" id="{9F2ED74B-C25C-4EF7-9320-3C9F872E7742}"/>
              </a:ext>
            </a:extLst>
          </p:cNvPr>
          <p:cNvSpPr/>
          <p:nvPr/>
        </p:nvSpPr>
        <p:spPr>
          <a:xfrm>
            <a:off x="2980774" y="1097043"/>
            <a:ext cx="1600051" cy="4397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盈利能力分析</a:t>
            </a:r>
          </a:p>
        </p:txBody>
      </p:sp>
      <p:sp>
        <p:nvSpPr>
          <p:cNvPr id="33" name="矩形: 圆角 32">
            <a:extLst>
              <a:ext uri="{FF2B5EF4-FFF2-40B4-BE49-F238E27FC236}">
                <a16:creationId xmlns:a16="http://schemas.microsoft.com/office/drawing/2014/main" id="{CAEAC868-A465-4AAE-BBC7-90D8542D5198}"/>
              </a:ext>
            </a:extLst>
          </p:cNvPr>
          <p:cNvSpPr/>
          <p:nvPr/>
        </p:nvSpPr>
        <p:spPr>
          <a:xfrm>
            <a:off x="2966545" y="2661411"/>
            <a:ext cx="1600051" cy="4397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偿还能力分析</a:t>
            </a:r>
          </a:p>
        </p:txBody>
      </p:sp>
      <p:sp>
        <p:nvSpPr>
          <p:cNvPr id="34" name="矩形: 圆角 33">
            <a:extLst>
              <a:ext uri="{FF2B5EF4-FFF2-40B4-BE49-F238E27FC236}">
                <a16:creationId xmlns:a16="http://schemas.microsoft.com/office/drawing/2014/main" id="{5FD31006-7CEA-4160-9346-8B74CCFBCEFC}"/>
              </a:ext>
            </a:extLst>
          </p:cNvPr>
          <p:cNvSpPr/>
          <p:nvPr/>
        </p:nvSpPr>
        <p:spPr>
          <a:xfrm>
            <a:off x="5004048" y="856556"/>
            <a:ext cx="1153016" cy="4397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静态分析</a:t>
            </a:r>
          </a:p>
        </p:txBody>
      </p:sp>
      <p:sp>
        <p:nvSpPr>
          <p:cNvPr id="37" name="矩形: 圆角 36">
            <a:extLst>
              <a:ext uri="{FF2B5EF4-FFF2-40B4-BE49-F238E27FC236}">
                <a16:creationId xmlns:a16="http://schemas.microsoft.com/office/drawing/2014/main" id="{01EFDBAF-2187-4EA8-925A-90664B632CD9}"/>
              </a:ext>
            </a:extLst>
          </p:cNvPr>
          <p:cNvSpPr/>
          <p:nvPr/>
        </p:nvSpPr>
        <p:spPr>
          <a:xfrm>
            <a:off x="4996036" y="2135571"/>
            <a:ext cx="1153016" cy="4397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Arial" panose="020B0604020202020204" pitchFamily="34" charset="0"/>
                <a:cs typeface="Arial" panose="020B0604020202020204" pitchFamily="34" charset="0"/>
              </a:rPr>
              <a:t>动态分析</a:t>
            </a:r>
          </a:p>
        </p:txBody>
      </p:sp>
      <p:sp>
        <p:nvSpPr>
          <p:cNvPr id="14" name="左大括号 13">
            <a:extLst>
              <a:ext uri="{FF2B5EF4-FFF2-40B4-BE49-F238E27FC236}">
                <a16:creationId xmlns:a16="http://schemas.microsoft.com/office/drawing/2014/main" id="{26BB71FD-F76C-4B6F-85B1-DDFB35E76421}"/>
              </a:ext>
            </a:extLst>
          </p:cNvPr>
          <p:cNvSpPr/>
          <p:nvPr/>
        </p:nvSpPr>
        <p:spPr>
          <a:xfrm>
            <a:off x="798759" y="1728052"/>
            <a:ext cx="189039" cy="2256711"/>
          </a:xfrm>
          <a:prstGeom prst="leftBrace">
            <a:avLst>
              <a:gd name="adj1" fmla="val 11313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9" name="左大括号 38">
            <a:extLst>
              <a:ext uri="{FF2B5EF4-FFF2-40B4-BE49-F238E27FC236}">
                <a16:creationId xmlns:a16="http://schemas.microsoft.com/office/drawing/2014/main" id="{9E70FB2F-FBD0-4603-82A5-03D40A637110}"/>
              </a:ext>
            </a:extLst>
          </p:cNvPr>
          <p:cNvSpPr/>
          <p:nvPr/>
        </p:nvSpPr>
        <p:spPr>
          <a:xfrm>
            <a:off x="2630337" y="1239176"/>
            <a:ext cx="317121" cy="1584986"/>
          </a:xfrm>
          <a:prstGeom prst="leftBrace">
            <a:avLst>
              <a:gd name="adj1" fmla="val 51808"/>
              <a:gd name="adj2" fmla="val 3365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40" name="左大括号 39">
            <a:extLst>
              <a:ext uri="{FF2B5EF4-FFF2-40B4-BE49-F238E27FC236}">
                <a16:creationId xmlns:a16="http://schemas.microsoft.com/office/drawing/2014/main" id="{703E3FD4-5D30-4B37-AC91-243960DB1AE5}"/>
              </a:ext>
            </a:extLst>
          </p:cNvPr>
          <p:cNvSpPr/>
          <p:nvPr/>
        </p:nvSpPr>
        <p:spPr>
          <a:xfrm>
            <a:off x="4614919" y="962172"/>
            <a:ext cx="317121" cy="1428046"/>
          </a:xfrm>
          <a:prstGeom prst="leftBrace">
            <a:avLst>
              <a:gd name="adj1" fmla="val 51808"/>
              <a:gd name="adj2" fmla="val 3365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41" name="矩形: 圆角 40">
            <a:extLst>
              <a:ext uri="{FF2B5EF4-FFF2-40B4-BE49-F238E27FC236}">
                <a16:creationId xmlns:a16="http://schemas.microsoft.com/office/drawing/2014/main" id="{E16F0A47-3EDB-45A0-9138-19613BB8F985}"/>
              </a:ext>
            </a:extLst>
          </p:cNvPr>
          <p:cNvSpPr/>
          <p:nvPr/>
        </p:nvSpPr>
        <p:spPr>
          <a:xfrm>
            <a:off x="6661899" y="771550"/>
            <a:ext cx="1512168"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投资收益率</a:t>
            </a:r>
          </a:p>
        </p:txBody>
      </p:sp>
      <p:sp>
        <p:nvSpPr>
          <p:cNvPr id="42" name="矩形: 圆角 41">
            <a:extLst>
              <a:ext uri="{FF2B5EF4-FFF2-40B4-BE49-F238E27FC236}">
                <a16:creationId xmlns:a16="http://schemas.microsoft.com/office/drawing/2014/main" id="{9C0D9BF1-125C-47BA-B663-1CD0C3EA6415}"/>
              </a:ext>
            </a:extLst>
          </p:cNvPr>
          <p:cNvSpPr/>
          <p:nvPr/>
        </p:nvSpPr>
        <p:spPr>
          <a:xfrm>
            <a:off x="6661899" y="1213699"/>
            <a:ext cx="208656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静态投资回报期</a:t>
            </a:r>
          </a:p>
        </p:txBody>
      </p:sp>
      <p:sp>
        <p:nvSpPr>
          <p:cNvPr id="43" name="矩形: 圆角 42">
            <a:extLst>
              <a:ext uri="{FF2B5EF4-FFF2-40B4-BE49-F238E27FC236}">
                <a16:creationId xmlns:a16="http://schemas.microsoft.com/office/drawing/2014/main" id="{3A9E1775-B28B-4104-A581-E35481491FEC}"/>
              </a:ext>
            </a:extLst>
          </p:cNvPr>
          <p:cNvSpPr/>
          <p:nvPr/>
        </p:nvSpPr>
        <p:spPr>
          <a:xfrm>
            <a:off x="6661899" y="1824341"/>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利息备付率</a:t>
            </a:r>
          </a:p>
        </p:txBody>
      </p:sp>
      <p:sp>
        <p:nvSpPr>
          <p:cNvPr id="44" name="矩形: 圆角 43">
            <a:extLst>
              <a:ext uri="{FF2B5EF4-FFF2-40B4-BE49-F238E27FC236}">
                <a16:creationId xmlns:a16="http://schemas.microsoft.com/office/drawing/2014/main" id="{11C183AC-D3C1-42A7-ABBA-1D23CD3B773F}"/>
              </a:ext>
            </a:extLst>
          </p:cNvPr>
          <p:cNvSpPr/>
          <p:nvPr/>
        </p:nvSpPr>
        <p:spPr>
          <a:xfrm>
            <a:off x="6661899" y="2342799"/>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偿债备付率</a:t>
            </a:r>
          </a:p>
        </p:txBody>
      </p:sp>
      <p:sp>
        <p:nvSpPr>
          <p:cNvPr id="45" name="矩形: 圆角 44">
            <a:extLst>
              <a:ext uri="{FF2B5EF4-FFF2-40B4-BE49-F238E27FC236}">
                <a16:creationId xmlns:a16="http://schemas.microsoft.com/office/drawing/2014/main" id="{6DB2AA11-8FD8-4E04-9082-6F6D3F66E734}"/>
              </a:ext>
            </a:extLst>
          </p:cNvPr>
          <p:cNvSpPr/>
          <p:nvPr/>
        </p:nvSpPr>
        <p:spPr>
          <a:xfrm>
            <a:off x="6661899" y="2861257"/>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借款偿还期</a:t>
            </a:r>
          </a:p>
        </p:txBody>
      </p:sp>
      <p:sp>
        <p:nvSpPr>
          <p:cNvPr id="46" name="矩形: 圆角 45">
            <a:extLst>
              <a:ext uri="{FF2B5EF4-FFF2-40B4-BE49-F238E27FC236}">
                <a16:creationId xmlns:a16="http://schemas.microsoft.com/office/drawing/2014/main" id="{393671A9-83C3-4326-ACCC-07475B213E01}"/>
              </a:ext>
            </a:extLst>
          </p:cNvPr>
          <p:cNvSpPr/>
          <p:nvPr/>
        </p:nvSpPr>
        <p:spPr>
          <a:xfrm>
            <a:off x="6661899" y="3379715"/>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资产负债率</a:t>
            </a:r>
          </a:p>
        </p:txBody>
      </p:sp>
      <p:sp>
        <p:nvSpPr>
          <p:cNvPr id="48" name="矩形: 圆角 47">
            <a:extLst>
              <a:ext uri="{FF2B5EF4-FFF2-40B4-BE49-F238E27FC236}">
                <a16:creationId xmlns:a16="http://schemas.microsoft.com/office/drawing/2014/main" id="{17CD8525-6D08-449F-92D7-39759EB2C8E8}"/>
              </a:ext>
            </a:extLst>
          </p:cNvPr>
          <p:cNvSpPr/>
          <p:nvPr/>
        </p:nvSpPr>
        <p:spPr>
          <a:xfrm>
            <a:off x="6661899" y="3898173"/>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流动比率</a:t>
            </a:r>
          </a:p>
        </p:txBody>
      </p:sp>
      <p:sp>
        <p:nvSpPr>
          <p:cNvPr id="50" name="矩形: 圆角 49">
            <a:extLst>
              <a:ext uri="{FF2B5EF4-FFF2-40B4-BE49-F238E27FC236}">
                <a16:creationId xmlns:a16="http://schemas.microsoft.com/office/drawing/2014/main" id="{8A8A736F-3A60-4EF6-95FC-D9A494EE39F6}"/>
              </a:ext>
            </a:extLst>
          </p:cNvPr>
          <p:cNvSpPr/>
          <p:nvPr/>
        </p:nvSpPr>
        <p:spPr>
          <a:xfrm>
            <a:off x="6661899" y="4416629"/>
            <a:ext cx="1468985" cy="439737"/>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Arial" panose="020B0604020202020204" pitchFamily="34" charset="0"/>
                <a:cs typeface="Arial" panose="020B0604020202020204" pitchFamily="34" charset="0"/>
              </a:rPr>
              <a:t>速动比率</a:t>
            </a:r>
          </a:p>
        </p:txBody>
      </p:sp>
      <p:sp>
        <p:nvSpPr>
          <p:cNvPr id="51" name="左大括号 50">
            <a:extLst>
              <a:ext uri="{FF2B5EF4-FFF2-40B4-BE49-F238E27FC236}">
                <a16:creationId xmlns:a16="http://schemas.microsoft.com/office/drawing/2014/main" id="{3D2756B2-CED8-43F0-8D5B-EAE3254B7896}"/>
              </a:ext>
            </a:extLst>
          </p:cNvPr>
          <p:cNvSpPr/>
          <p:nvPr/>
        </p:nvSpPr>
        <p:spPr>
          <a:xfrm>
            <a:off x="6186219" y="1958040"/>
            <a:ext cx="475680" cy="2752463"/>
          </a:xfrm>
          <a:prstGeom prst="leftBrace">
            <a:avLst>
              <a:gd name="adj1" fmla="val 51808"/>
              <a:gd name="adj2" fmla="val 1565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52" name="左大括号 51">
            <a:extLst>
              <a:ext uri="{FF2B5EF4-FFF2-40B4-BE49-F238E27FC236}">
                <a16:creationId xmlns:a16="http://schemas.microsoft.com/office/drawing/2014/main" id="{221B92E5-7EA3-45A9-8E33-A5CA8B65742B}"/>
              </a:ext>
            </a:extLst>
          </p:cNvPr>
          <p:cNvSpPr/>
          <p:nvPr/>
        </p:nvSpPr>
        <p:spPr>
          <a:xfrm>
            <a:off x="6230883" y="811040"/>
            <a:ext cx="431016" cy="697144"/>
          </a:xfrm>
          <a:prstGeom prst="leftBrace">
            <a:avLst>
              <a:gd name="adj1" fmla="val 51808"/>
              <a:gd name="adj2" fmla="val 3642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604E3B8B-3B92-46FD-B84C-77475253BEC4}"/>
              </a:ext>
            </a:extLst>
          </p:cNvPr>
          <p:cNvSpPr/>
          <p:nvPr/>
        </p:nvSpPr>
        <p:spPr>
          <a:xfrm>
            <a:off x="1037907" y="3695724"/>
            <a:ext cx="1600050" cy="457739"/>
          </a:xfrm>
          <a:prstGeom prst="roundRect">
            <a:avLst/>
          </a:prstGeom>
          <a:solidFill>
            <a:schemeClr val="tx2">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988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68" name="灯片编号占位符 67"/>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销售收入与营业中的税金及附加</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626689"/>
          <p:cNvSpPr txBox="1">
            <a:spLocks noChangeArrowheads="1"/>
          </p:cNvSpPr>
          <p:nvPr/>
        </p:nvSpPr>
        <p:spPr bwMode="auto">
          <a:xfrm>
            <a:off x="498516" y="1667584"/>
            <a:ext cx="8136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2000" b="1" dirty="0">
                <a:latin typeface="黑体" panose="02010609060101010101" pitchFamily="49" charset="-122"/>
                <a:ea typeface="黑体" panose="02010609060101010101" pitchFamily="49" charset="-122"/>
                <a:cs typeface="楷体_GB2312"/>
              </a:rPr>
              <a:t>营业中的税金及附加</a:t>
            </a:r>
            <a:endParaRPr lang="en-US" altLang="zh-CN" sz="2000" b="1" dirty="0">
              <a:latin typeface="黑体" panose="02010609060101010101" pitchFamily="49" charset="-122"/>
              <a:ea typeface="黑体" panose="02010609060101010101" pitchFamily="49" charset="-122"/>
              <a:cs typeface="楷体_GB2312"/>
            </a:endParaRPr>
          </a:p>
        </p:txBody>
      </p:sp>
      <p:sp>
        <p:nvSpPr>
          <p:cNvPr id="28" name="文本框 626689"/>
          <p:cNvSpPr txBox="1">
            <a:spLocks noChangeArrowheads="1"/>
          </p:cNvSpPr>
          <p:nvPr/>
        </p:nvSpPr>
        <p:spPr bwMode="auto">
          <a:xfrm>
            <a:off x="463095" y="2139702"/>
            <a:ext cx="81369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hangingPunct="1">
              <a:spcBef>
                <a:spcPct val="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单位产品的营业中税金及附加是随产品销售单价变化而变化的，为方便，</a:t>
            </a:r>
            <a:r>
              <a:rPr lang="zh-CN" altLang="en-US" sz="2000" dirty="0">
                <a:solidFill>
                  <a:srgbClr val="FF0000"/>
                </a:solidFill>
                <a:latin typeface="黑体" panose="02010609060101010101" pitchFamily="49" charset="-122"/>
                <a:ea typeface="黑体" panose="02010609060101010101" pitchFamily="49" charset="-122"/>
                <a:cs typeface="楷体_GB2312"/>
              </a:rPr>
              <a:t>两者合并考虑</a:t>
            </a:r>
          </a:p>
        </p:txBody>
      </p:sp>
      <p:sp>
        <p:nvSpPr>
          <p:cNvPr id="29" name="矩形 28">
            <a:extLst>
              <a:ext uri="{FF2B5EF4-FFF2-40B4-BE49-F238E27FC236}">
                <a16:creationId xmlns:a16="http://schemas.microsoft.com/office/drawing/2014/main" id="{641BE555-396D-4F6A-9D1A-5070C70050C8}"/>
              </a:ext>
            </a:extLst>
          </p:cNvPr>
          <p:cNvSpPr/>
          <p:nvPr/>
        </p:nvSpPr>
        <p:spPr>
          <a:xfrm>
            <a:off x="0" y="2958079"/>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626690"/>
          <p:cNvSpPr txBox="1">
            <a:spLocks noChangeArrowheads="1"/>
          </p:cNvSpPr>
          <p:nvPr/>
        </p:nvSpPr>
        <p:spPr bwMode="auto">
          <a:xfrm>
            <a:off x="502344" y="3075806"/>
            <a:ext cx="55818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fontAlgn="base" hangingPunct="1">
              <a:lnSpc>
                <a:spcPct val="150000"/>
              </a:lnSpc>
              <a:spcBef>
                <a:spcPct val="0"/>
              </a:spcBef>
              <a:spcAft>
                <a:spcPct val="0"/>
              </a:spcAft>
              <a:buFont typeface="Wingdings" panose="05000000000000000000" pitchFamily="2" charset="2"/>
              <a:buChar char="u"/>
            </a:pPr>
            <a:r>
              <a:rPr lang="zh-CN" altLang="en-US" sz="2000" dirty="0">
                <a:solidFill>
                  <a:srgbClr val="000000"/>
                </a:solidFill>
                <a:latin typeface="黑体" panose="02010609060101010101" pitchFamily="49" charset="-122"/>
                <a:ea typeface="黑体" panose="02010609060101010101" pitchFamily="49" charset="-122"/>
                <a:cs typeface="楷体_GB2312"/>
              </a:rPr>
              <a:t>经简化</a:t>
            </a:r>
            <a:r>
              <a:rPr lang="en-US" altLang="zh-CN" sz="2000" dirty="0">
                <a:solidFill>
                  <a:srgbClr val="000000"/>
                </a:solidFill>
                <a:latin typeface="黑体" panose="02010609060101010101" pitchFamily="49" charset="-122"/>
                <a:ea typeface="黑体" panose="02010609060101010101" pitchFamily="49" charset="-122"/>
                <a:cs typeface="楷体_GB2312"/>
              </a:rPr>
              <a:t>,</a:t>
            </a:r>
            <a:r>
              <a:rPr lang="zh-CN" altLang="en-US" sz="2000" dirty="0">
                <a:solidFill>
                  <a:srgbClr val="000000"/>
                </a:solidFill>
                <a:latin typeface="黑体" panose="02010609060101010101" pitchFamily="49" charset="-122"/>
                <a:ea typeface="黑体" panose="02010609060101010101" pitchFamily="49" charset="-122"/>
                <a:cs typeface="楷体_GB2312"/>
              </a:rPr>
              <a:t>技术方案销售收入</a:t>
            </a:r>
            <a:r>
              <a:rPr lang="en-US" altLang="zh-CN" sz="2000" dirty="0">
                <a:solidFill>
                  <a:srgbClr val="000000"/>
                </a:solidFill>
                <a:latin typeface="黑体" panose="02010609060101010101" pitchFamily="49" charset="-122"/>
                <a:ea typeface="黑体" panose="02010609060101010101" pitchFamily="49" charset="-122"/>
                <a:cs typeface="楷体_GB231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1996218755"/>
              </p:ext>
            </p:extLst>
          </p:nvPr>
        </p:nvGraphicFramePr>
        <p:xfrm>
          <a:off x="179512" y="4011910"/>
          <a:ext cx="1982267" cy="523781"/>
        </p:xfrm>
        <a:graphic>
          <a:graphicData uri="http://schemas.openxmlformats.org/presentationml/2006/ole">
            <mc:AlternateContent xmlns:mc="http://schemas.openxmlformats.org/markup-compatibility/2006">
              <mc:Choice xmlns:v="urn:schemas-microsoft-com:vml" Requires="v">
                <p:oleObj name="Equation" r:id="rId3" imgW="863280" imgH="228600" progId="Equation.DSMT4">
                  <p:embed/>
                </p:oleObj>
              </mc:Choice>
              <mc:Fallback>
                <p:oleObj name="Equation" r:id="rId3" imgW="863280" imgH="228600" progId="Equation.DSMT4">
                  <p:embed/>
                  <p:pic>
                    <p:nvPicPr>
                      <p:cNvPr id="2" name="对象 1"/>
                      <p:cNvPicPr>
                        <a:picLocks noChangeAspect="1" noChangeArrowheads="1"/>
                      </p:cNvPicPr>
                      <p:nvPr/>
                    </p:nvPicPr>
                    <p:blipFill>
                      <a:blip r:embed="rId4"/>
                      <a:srcRect/>
                      <a:stretch>
                        <a:fillRect/>
                      </a:stretch>
                    </p:blipFill>
                    <p:spPr bwMode="auto">
                      <a:xfrm>
                        <a:off x="179512" y="4011910"/>
                        <a:ext cx="1982267" cy="523781"/>
                      </a:xfrm>
                      <a:prstGeom prst="rect">
                        <a:avLst/>
                      </a:prstGeom>
                      <a:noFill/>
                      <a:ln>
                        <a:noFill/>
                      </a:ln>
                    </p:spPr>
                  </p:pic>
                </p:oleObj>
              </mc:Fallback>
            </mc:AlternateContent>
          </a:graphicData>
        </a:graphic>
      </p:graphicFrame>
      <p:sp>
        <p:nvSpPr>
          <p:cNvPr id="40" name="文本框 626689"/>
          <p:cNvSpPr txBox="1">
            <a:spLocks noChangeArrowheads="1"/>
          </p:cNvSpPr>
          <p:nvPr/>
        </p:nvSpPr>
        <p:spPr bwMode="auto">
          <a:xfrm>
            <a:off x="2339752" y="3629804"/>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en-US" altLang="zh-CN" sz="1800" i="1" dirty="0">
                <a:solidFill>
                  <a:srgbClr val="0070C0"/>
                </a:solidFill>
                <a:latin typeface="黑体" panose="02010609060101010101" pitchFamily="49" charset="-122"/>
                <a:ea typeface="黑体" panose="02010609060101010101" pitchFamily="49" charset="-122"/>
                <a:cs typeface="楷体_GB2312"/>
              </a:rPr>
              <a:t>S</a:t>
            </a:r>
            <a:r>
              <a:rPr lang="zh-CN" altLang="en-US" sz="1800" dirty="0">
                <a:solidFill>
                  <a:srgbClr val="0070C0"/>
                </a:solidFill>
                <a:latin typeface="黑体" panose="02010609060101010101" pitchFamily="49" charset="-122"/>
                <a:ea typeface="黑体" panose="02010609060101010101" pitchFamily="49" charset="-122"/>
                <a:cs typeface="楷体_GB2312"/>
              </a:rPr>
              <a:t>：销售收入</a:t>
            </a:r>
          </a:p>
        </p:txBody>
      </p:sp>
      <p:sp>
        <p:nvSpPr>
          <p:cNvPr id="41" name="文本框 626689"/>
          <p:cNvSpPr txBox="1">
            <a:spLocks noChangeArrowheads="1"/>
          </p:cNvSpPr>
          <p:nvPr/>
        </p:nvSpPr>
        <p:spPr bwMode="auto">
          <a:xfrm>
            <a:off x="2339752" y="4068239"/>
            <a:ext cx="1914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en-US" altLang="zh-CN" sz="1800" i="1" dirty="0">
                <a:solidFill>
                  <a:srgbClr val="0070C0"/>
                </a:solidFill>
                <a:latin typeface="黑体" panose="02010609060101010101" pitchFamily="49" charset="-122"/>
                <a:ea typeface="黑体" panose="02010609060101010101" pitchFamily="49" charset="-122"/>
                <a:cs typeface="楷体_GB2312"/>
              </a:rPr>
              <a:t>p</a:t>
            </a:r>
            <a:r>
              <a:rPr lang="zh-CN" altLang="en-US" sz="1800" dirty="0">
                <a:solidFill>
                  <a:srgbClr val="0070C0"/>
                </a:solidFill>
                <a:latin typeface="黑体" panose="02010609060101010101" pitchFamily="49" charset="-122"/>
                <a:ea typeface="黑体" panose="02010609060101010101" pitchFamily="49" charset="-122"/>
                <a:cs typeface="楷体_GB2312"/>
              </a:rPr>
              <a:t>：单位产品售价</a:t>
            </a:r>
          </a:p>
        </p:txBody>
      </p:sp>
      <p:sp>
        <p:nvSpPr>
          <p:cNvPr id="42" name="文本框 626689"/>
          <p:cNvSpPr txBox="1">
            <a:spLocks noChangeArrowheads="1"/>
          </p:cNvSpPr>
          <p:nvPr/>
        </p:nvSpPr>
        <p:spPr bwMode="auto">
          <a:xfrm>
            <a:off x="2339752" y="4506674"/>
            <a:ext cx="36422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en-US" altLang="zh-CN" sz="1800" i="1" dirty="0" err="1">
                <a:solidFill>
                  <a:srgbClr val="0070C0"/>
                </a:solidFill>
                <a:latin typeface="黑体" panose="02010609060101010101" pitchFamily="49" charset="-122"/>
                <a:ea typeface="黑体" panose="02010609060101010101" pitchFamily="49" charset="-122"/>
                <a:cs typeface="楷体_GB2312"/>
              </a:rPr>
              <a:t>T</a:t>
            </a:r>
            <a:r>
              <a:rPr lang="en-US" altLang="zh-CN" sz="1800" i="1" baseline="-25000" dirty="0" err="1">
                <a:solidFill>
                  <a:srgbClr val="0070C0"/>
                </a:solidFill>
                <a:latin typeface="黑体" panose="02010609060101010101" pitchFamily="49" charset="-122"/>
                <a:ea typeface="黑体" panose="02010609060101010101" pitchFamily="49" charset="-122"/>
                <a:cs typeface="楷体_GB2312"/>
              </a:rPr>
              <a:t>u</a:t>
            </a:r>
            <a:r>
              <a:rPr lang="zh-CN" altLang="en-US" sz="1800" dirty="0">
                <a:solidFill>
                  <a:srgbClr val="0070C0"/>
                </a:solidFill>
                <a:latin typeface="黑体" panose="02010609060101010101" pitchFamily="49" charset="-122"/>
                <a:ea typeface="黑体" panose="02010609060101010101" pitchFamily="49" charset="-122"/>
                <a:cs typeface="楷体_GB2312"/>
              </a:rPr>
              <a:t>：单位产品营业中税金及附加</a:t>
            </a:r>
          </a:p>
        </p:txBody>
      </p:sp>
      <p:sp>
        <p:nvSpPr>
          <p:cNvPr id="43" name="圆角矩形 42"/>
          <p:cNvSpPr/>
          <p:nvPr/>
        </p:nvSpPr>
        <p:spPr>
          <a:xfrm>
            <a:off x="179512" y="3629804"/>
            <a:ext cx="5544616" cy="1264204"/>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p:nvPr/>
        </p:nvCxnSpPr>
        <p:spPr>
          <a:xfrm>
            <a:off x="6651848" y="4737416"/>
            <a:ext cx="15121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p:nvPr/>
        </p:nvCxnSpPr>
        <p:spPr>
          <a:xfrm flipV="1">
            <a:off x="6651848" y="3317560"/>
            <a:ext cx="0" cy="1406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6" name="文本框 34">
            <a:extLst>
              <a:ext uri="{FF2B5EF4-FFF2-40B4-BE49-F238E27FC236}">
                <a16:creationId xmlns:a16="http://schemas.microsoft.com/office/drawing/2014/main" id="{88AB1663-A20D-4BBC-810B-3E9C9F187B0B}"/>
              </a:ext>
            </a:extLst>
          </p:cNvPr>
          <p:cNvSpPr txBox="1"/>
          <p:nvPr/>
        </p:nvSpPr>
        <p:spPr>
          <a:xfrm>
            <a:off x="6379978" y="2992201"/>
            <a:ext cx="902811"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销售收入</a:t>
            </a:r>
          </a:p>
        </p:txBody>
      </p:sp>
      <p:cxnSp>
        <p:nvCxnSpPr>
          <p:cNvPr id="47" name="直接连接符 46"/>
          <p:cNvCxnSpPr/>
          <p:nvPr/>
        </p:nvCxnSpPr>
        <p:spPr>
          <a:xfrm flipV="1">
            <a:off x="6651848" y="3483770"/>
            <a:ext cx="974810" cy="1239836"/>
          </a:xfrm>
          <a:prstGeom prst="line">
            <a:avLst/>
          </a:prstGeom>
          <a:ln w="12700">
            <a:prstDash val="sysDot"/>
          </a:ln>
        </p:spPr>
        <p:style>
          <a:lnRef idx="2">
            <a:schemeClr val="accent2"/>
          </a:lnRef>
          <a:fillRef idx="0">
            <a:schemeClr val="accent2"/>
          </a:fillRef>
          <a:effectRef idx="1">
            <a:schemeClr val="accent2"/>
          </a:effectRef>
          <a:fontRef idx="minor">
            <a:schemeClr val="tx1"/>
          </a:fontRef>
        </p:style>
      </p:cxnSp>
      <p:sp>
        <p:nvSpPr>
          <p:cNvPr id="48" name="文本框 34">
            <a:extLst>
              <a:ext uri="{FF2B5EF4-FFF2-40B4-BE49-F238E27FC236}">
                <a16:creationId xmlns:a16="http://schemas.microsoft.com/office/drawing/2014/main" id="{88AB1663-A20D-4BBC-810B-3E9C9F187B0B}"/>
              </a:ext>
            </a:extLst>
          </p:cNvPr>
          <p:cNvSpPr txBox="1"/>
          <p:nvPr/>
        </p:nvSpPr>
        <p:spPr>
          <a:xfrm>
            <a:off x="7916693" y="4341372"/>
            <a:ext cx="543739"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产量</a:t>
            </a:r>
          </a:p>
        </p:txBody>
      </p:sp>
      <p:cxnSp>
        <p:nvCxnSpPr>
          <p:cNvPr id="55" name="直接连接符 54"/>
          <p:cNvCxnSpPr/>
          <p:nvPr/>
        </p:nvCxnSpPr>
        <p:spPr>
          <a:xfrm flipV="1">
            <a:off x="6651848" y="3814470"/>
            <a:ext cx="1264845" cy="90913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5862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量本利模型</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3" name="椭圆 2"/>
          <p:cNvSpPr/>
          <p:nvPr/>
        </p:nvSpPr>
        <p:spPr>
          <a:xfrm>
            <a:off x="251520" y="1923679"/>
            <a:ext cx="2952328" cy="2520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27584" y="2283718"/>
            <a:ext cx="1080120" cy="854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成本</a:t>
            </a:r>
          </a:p>
        </p:txBody>
      </p:sp>
      <p:sp>
        <p:nvSpPr>
          <p:cNvPr id="31" name="椭圆 30"/>
          <p:cNvSpPr/>
          <p:nvPr/>
        </p:nvSpPr>
        <p:spPr>
          <a:xfrm>
            <a:off x="827584" y="3363839"/>
            <a:ext cx="1080120" cy="854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产销量</a:t>
            </a:r>
          </a:p>
        </p:txBody>
      </p:sp>
      <p:sp>
        <p:nvSpPr>
          <p:cNvPr id="32" name="椭圆 31"/>
          <p:cNvSpPr/>
          <p:nvPr/>
        </p:nvSpPr>
        <p:spPr>
          <a:xfrm>
            <a:off x="1951931" y="2859783"/>
            <a:ext cx="1080120" cy="854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利润</a:t>
            </a:r>
          </a:p>
        </p:txBody>
      </p:sp>
      <p:sp>
        <p:nvSpPr>
          <p:cNvPr id="33" name="文本框 626689"/>
          <p:cNvSpPr txBox="1">
            <a:spLocks noChangeArrowheads="1"/>
          </p:cNvSpPr>
          <p:nvPr/>
        </p:nvSpPr>
        <p:spPr bwMode="auto">
          <a:xfrm>
            <a:off x="751620" y="4524676"/>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统一考虑</a:t>
            </a:r>
          </a:p>
        </p:txBody>
      </p:sp>
      <p:sp>
        <p:nvSpPr>
          <p:cNvPr id="8" name="右箭头 7"/>
          <p:cNvSpPr/>
          <p:nvPr/>
        </p:nvSpPr>
        <p:spPr>
          <a:xfrm>
            <a:off x="3491880" y="2908548"/>
            <a:ext cx="792088" cy="360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269859206"/>
              </p:ext>
            </p:extLst>
          </p:nvPr>
        </p:nvGraphicFramePr>
        <p:xfrm>
          <a:off x="5202907" y="2908548"/>
          <a:ext cx="1457325" cy="407987"/>
        </p:xfrm>
        <a:graphic>
          <a:graphicData uri="http://schemas.openxmlformats.org/presentationml/2006/ole">
            <mc:AlternateContent xmlns:mc="http://schemas.openxmlformats.org/markup-compatibility/2006">
              <mc:Choice xmlns:v="urn:schemas-microsoft-com:vml" Requires="v">
                <p:oleObj name="Equation" r:id="rId3" imgW="634680" imgH="177480" progId="Equation.DSMT4">
                  <p:embed/>
                </p:oleObj>
              </mc:Choice>
              <mc:Fallback>
                <p:oleObj name="Equation" r:id="rId3" imgW="634680" imgH="177480" progId="Equation.DSMT4">
                  <p:embed/>
                  <p:pic>
                    <p:nvPicPr>
                      <p:cNvPr id="9" name="对象 8"/>
                      <p:cNvPicPr>
                        <a:picLocks noChangeAspect="1" noChangeArrowheads="1"/>
                      </p:cNvPicPr>
                      <p:nvPr/>
                    </p:nvPicPr>
                    <p:blipFill>
                      <a:blip r:embed="rId4"/>
                      <a:srcRect/>
                      <a:stretch>
                        <a:fillRect/>
                      </a:stretch>
                    </p:blipFill>
                    <p:spPr bwMode="auto">
                      <a:xfrm>
                        <a:off x="5202907" y="2908548"/>
                        <a:ext cx="1457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椭圆形标注 33"/>
          <p:cNvSpPr/>
          <p:nvPr/>
        </p:nvSpPr>
        <p:spPr>
          <a:xfrm>
            <a:off x="4842867" y="1995686"/>
            <a:ext cx="1656184" cy="576064"/>
          </a:xfrm>
          <a:prstGeom prst="wedgeEllipseCallout">
            <a:avLst>
              <a:gd name="adj1" fmla="val -14794"/>
              <a:gd name="adj2" fmla="val 92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利润</a:t>
            </a:r>
            <a:endParaRPr lang="en-US" altLang="zh-CN" dirty="0">
              <a:latin typeface="黑体" panose="02010609060101010101" pitchFamily="49" charset="-122"/>
              <a:ea typeface="黑体" panose="02010609060101010101" pitchFamily="49" charset="-122"/>
            </a:endParaRPr>
          </a:p>
        </p:txBody>
      </p:sp>
      <p:sp>
        <p:nvSpPr>
          <p:cNvPr id="35" name="文本框 626689"/>
          <p:cNvSpPr txBox="1">
            <a:spLocks noChangeArrowheads="1"/>
          </p:cNvSpPr>
          <p:nvPr/>
        </p:nvSpPr>
        <p:spPr bwMode="auto">
          <a:xfrm>
            <a:off x="4842867" y="3713982"/>
            <a:ext cx="24482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2800" dirty="0">
                <a:solidFill>
                  <a:srgbClr val="0070C0"/>
                </a:solidFill>
                <a:latin typeface="黑体" panose="02010609060101010101" pitchFamily="49" charset="-122"/>
                <a:ea typeface="黑体" panose="02010609060101010101" pitchFamily="49" charset="-122"/>
                <a:cs typeface="楷体_GB2312"/>
              </a:rPr>
              <a:t>量本利模型</a:t>
            </a:r>
          </a:p>
        </p:txBody>
      </p:sp>
      <p:pic>
        <p:nvPicPr>
          <p:cNvPr id="33796" name="Picture 4" descr="http://pic30.photophoto.cn/20140306/0017031042750414_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1191" y="3333328"/>
            <a:ext cx="548946" cy="91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7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线形标注 3(无边框) 29"/>
          <p:cNvSpPr/>
          <p:nvPr/>
        </p:nvSpPr>
        <p:spPr>
          <a:xfrm>
            <a:off x="6804248" y="1893962"/>
            <a:ext cx="2334060" cy="576064"/>
          </a:xfrm>
          <a:prstGeom prst="callout3">
            <a:avLst>
              <a:gd name="adj1" fmla="val 108037"/>
              <a:gd name="adj2" fmla="val 47771"/>
              <a:gd name="adj3" fmla="val 141106"/>
              <a:gd name="adj4" fmla="val 39583"/>
              <a:gd name="adj5" fmla="val 166139"/>
              <a:gd name="adj6" fmla="val 31566"/>
              <a:gd name="adj7" fmla="val 190676"/>
              <a:gd name="adj8" fmla="val 17168"/>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3(无边框) 11"/>
          <p:cNvSpPr/>
          <p:nvPr/>
        </p:nvSpPr>
        <p:spPr>
          <a:xfrm>
            <a:off x="4283968" y="1779662"/>
            <a:ext cx="2088232" cy="576064"/>
          </a:xfrm>
          <a:prstGeom prst="callout3">
            <a:avLst>
              <a:gd name="adj1" fmla="val 108037"/>
              <a:gd name="adj2" fmla="val 47771"/>
              <a:gd name="adj3" fmla="val 147720"/>
              <a:gd name="adj4" fmla="val 64068"/>
              <a:gd name="adj5" fmla="val 152911"/>
              <a:gd name="adj6" fmla="val 80945"/>
              <a:gd name="adj7" fmla="val 190676"/>
              <a:gd name="adj8" fmla="val 102050"/>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量本利模型</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9" name="对象 8"/>
          <p:cNvGraphicFramePr>
            <a:graphicFrameLocks noChangeAspect="1"/>
          </p:cNvGraphicFramePr>
          <p:nvPr>
            <p:extLst>
              <p:ext uri="{D42A27DB-BD31-4B8C-83A1-F6EECF244321}">
                <p14:modId xmlns:p14="http://schemas.microsoft.com/office/powerpoint/2010/main" val="4276135712"/>
              </p:ext>
            </p:extLst>
          </p:nvPr>
        </p:nvGraphicFramePr>
        <p:xfrm>
          <a:off x="400050" y="1995686"/>
          <a:ext cx="1457325" cy="407987"/>
        </p:xfrm>
        <a:graphic>
          <a:graphicData uri="http://schemas.openxmlformats.org/presentationml/2006/ole">
            <mc:AlternateContent xmlns:mc="http://schemas.openxmlformats.org/markup-compatibility/2006">
              <mc:Choice xmlns:v="urn:schemas-microsoft-com:vml" Requires="v">
                <p:oleObj name="Equation" r:id="rId3" imgW="634680" imgH="177480" progId="Equation.DSMT4">
                  <p:embed/>
                </p:oleObj>
              </mc:Choice>
              <mc:Fallback>
                <p:oleObj name="Equation" r:id="rId3" imgW="634680" imgH="177480" progId="Equation.DSMT4">
                  <p:embed/>
                  <p:pic>
                    <p:nvPicPr>
                      <p:cNvPr id="9" name="对象 8"/>
                      <p:cNvPicPr>
                        <a:picLocks noChangeAspect="1" noChangeArrowheads="1"/>
                      </p:cNvPicPr>
                      <p:nvPr/>
                    </p:nvPicPr>
                    <p:blipFill>
                      <a:blip r:embed="rId4"/>
                      <a:srcRect/>
                      <a:stretch>
                        <a:fillRect/>
                      </a:stretch>
                    </p:blipFill>
                    <p:spPr bwMode="auto">
                      <a:xfrm>
                        <a:off x="400050" y="1995686"/>
                        <a:ext cx="1457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文本框 626689"/>
          <p:cNvSpPr txBox="1">
            <a:spLocks noChangeArrowheads="1"/>
          </p:cNvSpPr>
          <p:nvPr/>
        </p:nvSpPr>
        <p:spPr bwMode="auto">
          <a:xfrm>
            <a:off x="313978" y="2571750"/>
            <a:ext cx="1728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引入假设：</a:t>
            </a:r>
          </a:p>
        </p:txBody>
      </p:sp>
      <p:sp>
        <p:nvSpPr>
          <p:cNvPr id="21" name="文本框 626689"/>
          <p:cNvSpPr txBox="1">
            <a:spLocks noChangeArrowheads="1"/>
          </p:cNvSpPr>
          <p:nvPr/>
        </p:nvSpPr>
        <p:spPr bwMode="auto">
          <a:xfrm>
            <a:off x="446608" y="3093482"/>
            <a:ext cx="25412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800" dirty="0">
                <a:latin typeface="黑体" panose="02010609060101010101" pitchFamily="49" charset="-122"/>
                <a:ea typeface="黑体" panose="02010609060101010101" pitchFamily="49" charset="-122"/>
                <a:cs typeface="楷体_GB2312"/>
              </a:rPr>
              <a:t>生产量等于销售量</a:t>
            </a:r>
          </a:p>
        </p:txBody>
      </p:sp>
      <p:sp>
        <p:nvSpPr>
          <p:cNvPr id="22" name="文本框 626689"/>
          <p:cNvSpPr txBox="1">
            <a:spLocks noChangeArrowheads="1"/>
          </p:cNvSpPr>
          <p:nvPr/>
        </p:nvSpPr>
        <p:spPr bwMode="auto">
          <a:xfrm>
            <a:off x="443892" y="3540543"/>
            <a:ext cx="4123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800" dirty="0">
                <a:latin typeface="黑体" panose="02010609060101010101" pitchFamily="49" charset="-122"/>
                <a:ea typeface="黑体" panose="02010609060101010101" pitchFamily="49" charset="-122"/>
                <a:cs typeface="楷体_GB2312"/>
              </a:rPr>
              <a:t>产销量变化，单位可变成本不变</a:t>
            </a:r>
          </a:p>
        </p:txBody>
      </p:sp>
      <p:sp>
        <p:nvSpPr>
          <p:cNvPr id="23" name="文本框 626689"/>
          <p:cNvSpPr txBox="1">
            <a:spLocks noChangeArrowheads="1"/>
          </p:cNvSpPr>
          <p:nvPr/>
        </p:nvSpPr>
        <p:spPr bwMode="auto">
          <a:xfrm>
            <a:off x="443892" y="3987604"/>
            <a:ext cx="4123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800" dirty="0">
                <a:latin typeface="黑体" panose="02010609060101010101" pitchFamily="49" charset="-122"/>
                <a:ea typeface="黑体" panose="02010609060101010101" pitchFamily="49" charset="-122"/>
                <a:cs typeface="楷体_GB2312"/>
              </a:rPr>
              <a:t>产销量变化，销售单价不变</a:t>
            </a:r>
          </a:p>
        </p:txBody>
      </p:sp>
      <p:sp>
        <p:nvSpPr>
          <p:cNvPr id="24" name="文本框 626689"/>
          <p:cNvSpPr txBox="1">
            <a:spLocks noChangeArrowheads="1"/>
          </p:cNvSpPr>
          <p:nvPr/>
        </p:nvSpPr>
        <p:spPr bwMode="auto">
          <a:xfrm>
            <a:off x="448924" y="4434666"/>
            <a:ext cx="2682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800" dirty="0">
                <a:latin typeface="黑体" panose="02010609060101010101" pitchFamily="49" charset="-122"/>
                <a:ea typeface="黑体" panose="02010609060101010101" pitchFamily="49" charset="-122"/>
                <a:cs typeface="楷体_GB2312"/>
              </a:rPr>
              <a:t>单一产品假设</a:t>
            </a:r>
          </a:p>
        </p:txBody>
      </p:sp>
      <p:sp>
        <p:nvSpPr>
          <p:cNvPr id="25" name="矩形 24">
            <a:extLst>
              <a:ext uri="{FF2B5EF4-FFF2-40B4-BE49-F238E27FC236}">
                <a16:creationId xmlns:a16="http://schemas.microsoft.com/office/drawing/2014/main" id="{797179DB-1C1B-4049-959A-03EA0B8780BD}"/>
              </a:ext>
            </a:extLst>
          </p:cNvPr>
          <p:cNvSpPr/>
          <p:nvPr/>
        </p:nvSpPr>
        <p:spPr>
          <a:xfrm rot="5400000" flipV="1">
            <a:off x="2734900" y="3353226"/>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127547278"/>
              </p:ext>
            </p:extLst>
          </p:nvPr>
        </p:nvGraphicFramePr>
        <p:xfrm>
          <a:off x="5724128" y="2851518"/>
          <a:ext cx="1457325" cy="407987"/>
        </p:xfrm>
        <a:graphic>
          <a:graphicData uri="http://schemas.openxmlformats.org/presentationml/2006/ole">
            <mc:AlternateContent xmlns:mc="http://schemas.openxmlformats.org/markup-compatibility/2006">
              <mc:Choice xmlns:v="urn:schemas-microsoft-com:vml" Requires="v">
                <p:oleObj name="Equation" r:id="rId5" imgW="634680" imgH="177480" progId="Equation.DSMT4">
                  <p:embed/>
                </p:oleObj>
              </mc:Choice>
              <mc:Fallback>
                <p:oleObj name="Equation" r:id="rId5" imgW="634680" imgH="177480" progId="Equation.DSMT4">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2851518"/>
                        <a:ext cx="14573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06396719"/>
              </p:ext>
            </p:extLst>
          </p:nvPr>
        </p:nvGraphicFramePr>
        <p:xfrm>
          <a:off x="6870117" y="1865387"/>
          <a:ext cx="2239963" cy="574675"/>
        </p:xfrm>
        <a:graphic>
          <a:graphicData uri="http://schemas.openxmlformats.org/presentationml/2006/ole">
            <mc:AlternateContent xmlns:mc="http://schemas.openxmlformats.org/markup-compatibility/2006">
              <mc:Choice xmlns:v="urn:schemas-microsoft-com:vml" Requires="v">
                <p:oleObj name="Equation" r:id="rId7" imgW="888840" imgH="228600" progId="Equation.DSMT4">
                  <p:embed/>
                </p:oleObj>
              </mc:Choice>
              <mc:Fallback>
                <p:oleObj name="Equation" r:id="rId7" imgW="888840" imgH="228600" progId="Equation.DSMT4">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0117" y="1865387"/>
                        <a:ext cx="22399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82279774"/>
              </p:ext>
            </p:extLst>
          </p:nvPr>
        </p:nvGraphicFramePr>
        <p:xfrm>
          <a:off x="4355976" y="1851670"/>
          <a:ext cx="1982787" cy="523875"/>
        </p:xfrm>
        <a:graphic>
          <a:graphicData uri="http://schemas.openxmlformats.org/presentationml/2006/ole">
            <mc:AlternateContent xmlns:mc="http://schemas.openxmlformats.org/markup-compatibility/2006">
              <mc:Choice xmlns:v="urn:schemas-microsoft-com:vml" Requires="v">
                <p:oleObj name="Equation" r:id="rId9" imgW="863280" imgH="228600" progId="Equation.DSMT4">
                  <p:embed/>
                </p:oleObj>
              </mc:Choice>
              <mc:Fallback>
                <p:oleObj name="Equation" r:id="rId9" imgW="863280" imgH="228600" progId="Equation.DSMT4">
                  <p:embed/>
                  <p:pic>
                    <p:nvPicPr>
                      <p:cNvPr id="11"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851670"/>
                        <a:ext cx="1982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下箭头 12"/>
          <p:cNvSpPr/>
          <p:nvPr/>
        </p:nvSpPr>
        <p:spPr>
          <a:xfrm>
            <a:off x="6516216" y="3291830"/>
            <a:ext cx="28803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32292292"/>
              </p:ext>
            </p:extLst>
          </p:nvPr>
        </p:nvGraphicFramePr>
        <p:xfrm>
          <a:off x="4835525" y="3823147"/>
          <a:ext cx="3649663" cy="525462"/>
        </p:xfrm>
        <a:graphic>
          <a:graphicData uri="http://schemas.openxmlformats.org/presentationml/2006/ole">
            <mc:AlternateContent xmlns:mc="http://schemas.openxmlformats.org/markup-compatibility/2006">
              <mc:Choice xmlns:v="urn:schemas-microsoft-com:vml" Requires="v">
                <p:oleObj name="Equation" r:id="rId11" imgW="1587240" imgH="228600" progId="Equation.DSMT4">
                  <p:embed/>
                </p:oleObj>
              </mc:Choice>
              <mc:Fallback>
                <p:oleObj name="Equation" r:id="rId11" imgW="1587240" imgH="228600" progId="Equation.DSMT4">
                  <p:embed/>
                  <p:pic>
                    <p:nvPicPr>
                      <p:cNvPr id="14" name="对象 13"/>
                      <p:cNvPicPr>
                        <a:picLocks noChangeAspect="1" noChangeArrowheads="1"/>
                      </p:cNvPicPr>
                      <p:nvPr/>
                    </p:nvPicPr>
                    <p:blipFill>
                      <a:blip r:embed="rId12"/>
                      <a:srcRect/>
                      <a:stretch>
                        <a:fillRect/>
                      </a:stretch>
                    </p:blipFill>
                    <p:spPr bwMode="auto">
                      <a:xfrm>
                        <a:off x="4835525" y="3823147"/>
                        <a:ext cx="3649663"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圆角矩形 35"/>
          <p:cNvSpPr/>
          <p:nvPr/>
        </p:nvSpPr>
        <p:spPr>
          <a:xfrm>
            <a:off x="4680012" y="3765859"/>
            <a:ext cx="3960440" cy="606091"/>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626689"/>
          <p:cNvSpPr txBox="1">
            <a:spLocks noChangeArrowheads="1"/>
          </p:cNvSpPr>
          <p:nvPr/>
        </p:nvSpPr>
        <p:spPr bwMode="auto">
          <a:xfrm>
            <a:off x="5652120" y="4443958"/>
            <a:ext cx="230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基本的损益方程式</a:t>
            </a:r>
          </a:p>
        </p:txBody>
      </p:sp>
    </p:spTree>
    <p:extLst>
      <p:ext uri="{BB962C8B-B14F-4D97-AF65-F5344CB8AC3E}">
        <p14:creationId xmlns:p14="http://schemas.microsoft.com/office/powerpoint/2010/main" val="146679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630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808604"/>
            <a:ext cx="5611591" cy="410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27" name="文本框 626689"/>
          <p:cNvSpPr txBox="1">
            <a:spLocks noChangeArrowheads="1"/>
          </p:cNvSpPr>
          <p:nvPr/>
        </p:nvSpPr>
        <p:spPr bwMode="auto">
          <a:xfrm>
            <a:off x="7092279" y="4371950"/>
            <a:ext cx="20517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基本的量本利图</a:t>
            </a:r>
          </a:p>
        </p:txBody>
      </p:sp>
      <p:sp>
        <p:nvSpPr>
          <p:cNvPr id="3" name="椭圆 2"/>
          <p:cNvSpPr/>
          <p:nvPr/>
        </p:nvSpPr>
        <p:spPr>
          <a:xfrm>
            <a:off x="2771800" y="3003798"/>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572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产销量（工程量）盈亏分析方法</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941533512"/>
              </p:ext>
            </p:extLst>
          </p:nvPr>
        </p:nvGraphicFramePr>
        <p:xfrm>
          <a:off x="285750" y="2859782"/>
          <a:ext cx="772340" cy="360238"/>
        </p:xfrm>
        <a:graphic>
          <a:graphicData uri="http://schemas.openxmlformats.org/presentationml/2006/ole">
            <mc:AlternateContent xmlns:mc="http://schemas.openxmlformats.org/markup-compatibility/2006">
              <mc:Choice xmlns:v="urn:schemas-microsoft-com:vml" Requires="v">
                <p:oleObj name="Equation" r:id="rId3" imgW="380880" imgH="177480" progId="Equation.DSMT4">
                  <p:embed/>
                </p:oleObj>
              </mc:Choice>
              <mc:Fallback>
                <p:oleObj name="Equation" r:id="rId3" imgW="380880" imgH="177480" progId="Equation.DSMT4">
                  <p:embed/>
                  <p:pic>
                    <p:nvPicPr>
                      <p:cNvPr id="3" name="对象 2"/>
                      <p:cNvPicPr>
                        <a:picLocks noChangeAspect="1" noChangeArrowheads="1"/>
                      </p:cNvPicPr>
                      <p:nvPr/>
                    </p:nvPicPr>
                    <p:blipFill>
                      <a:blip r:embed="rId4"/>
                      <a:srcRect/>
                      <a:stretch>
                        <a:fillRect/>
                      </a:stretch>
                    </p:blipFill>
                    <p:spPr bwMode="auto">
                      <a:xfrm>
                        <a:off x="285750" y="2859782"/>
                        <a:ext cx="772340" cy="360238"/>
                      </a:xfrm>
                      <a:prstGeom prst="rect">
                        <a:avLst/>
                      </a:prstGeom>
                      <a:noFill/>
                      <a:ln>
                        <a:noFill/>
                      </a:ln>
                    </p:spPr>
                  </p:pic>
                </p:oleObj>
              </mc:Fallback>
            </mc:AlternateContent>
          </a:graphicData>
        </a:graphic>
      </p:graphicFrame>
      <p:sp>
        <p:nvSpPr>
          <p:cNvPr id="27" name="文本框 626689"/>
          <p:cNvSpPr txBox="1">
            <a:spLocks noChangeArrowheads="1"/>
          </p:cNvSpPr>
          <p:nvPr/>
        </p:nvSpPr>
        <p:spPr bwMode="auto">
          <a:xfrm>
            <a:off x="251520" y="2427734"/>
            <a:ext cx="10258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令：</a:t>
            </a:r>
          </a:p>
        </p:txBody>
      </p:sp>
      <p:graphicFrame>
        <p:nvGraphicFramePr>
          <p:cNvPr id="5" name="对象 4"/>
          <p:cNvGraphicFramePr>
            <a:graphicFrameLocks noChangeAspect="1"/>
          </p:cNvGraphicFramePr>
          <p:nvPr>
            <p:extLst>
              <p:ext uri="{D42A27DB-BD31-4B8C-83A1-F6EECF244321}">
                <p14:modId xmlns:p14="http://schemas.microsoft.com/office/powerpoint/2010/main" val="3960708193"/>
              </p:ext>
            </p:extLst>
          </p:nvPr>
        </p:nvGraphicFramePr>
        <p:xfrm>
          <a:off x="285750" y="1931626"/>
          <a:ext cx="3278138" cy="471972"/>
        </p:xfrm>
        <a:graphic>
          <a:graphicData uri="http://schemas.openxmlformats.org/presentationml/2006/ole">
            <mc:AlternateContent xmlns:mc="http://schemas.openxmlformats.org/markup-compatibility/2006">
              <mc:Choice xmlns:v="urn:schemas-microsoft-com:vml" Requires="v">
                <p:oleObj name="Equation" r:id="rId5" imgW="1587240" imgH="228600" progId="Equation.DSMT4">
                  <p:embed/>
                </p:oleObj>
              </mc:Choice>
              <mc:Fallback>
                <p:oleObj name="Equation" r:id="rId5" imgW="1587240" imgH="228600" progId="Equation.DSMT4">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1931626"/>
                        <a:ext cx="3278138" cy="471972"/>
                      </a:xfrm>
                      <a:prstGeom prst="rect">
                        <a:avLst/>
                      </a:prstGeom>
                      <a:noFill/>
                      <a:ln>
                        <a:noFill/>
                      </a:ln>
                    </p:spPr>
                  </p:pic>
                </p:oleObj>
              </mc:Fallback>
            </mc:AlternateContent>
          </a:graphicData>
        </a:graphic>
      </p:graphicFrame>
      <p:sp>
        <p:nvSpPr>
          <p:cNvPr id="29" name="文本框 626689"/>
          <p:cNvSpPr txBox="1">
            <a:spLocks noChangeArrowheads="1"/>
          </p:cNvSpPr>
          <p:nvPr/>
        </p:nvSpPr>
        <p:spPr bwMode="auto">
          <a:xfrm>
            <a:off x="251520" y="3291830"/>
            <a:ext cx="4384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得到：以产销量表示的盈亏平衡点为：</a:t>
            </a:r>
          </a:p>
        </p:txBody>
      </p:sp>
      <p:graphicFrame>
        <p:nvGraphicFramePr>
          <p:cNvPr id="8" name="对象 7"/>
          <p:cNvGraphicFramePr>
            <a:graphicFrameLocks noChangeAspect="1"/>
          </p:cNvGraphicFramePr>
          <p:nvPr>
            <p:extLst>
              <p:ext uri="{D42A27DB-BD31-4B8C-83A1-F6EECF244321}">
                <p14:modId xmlns:p14="http://schemas.microsoft.com/office/powerpoint/2010/main" val="3794916482"/>
              </p:ext>
            </p:extLst>
          </p:nvPr>
        </p:nvGraphicFramePr>
        <p:xfrm>
          <a:off x="755576" y="3867894"/>
          <a:ext cx="2963863" cy="874712"/>
        </p:xfrm>
        <a:graphic>
          <a:graphicData uri="http://schemas.openxmlformats.org/presentationml/2006/ole">
            <mc:AlternateContent xmlns:mc="http://schemas.openxmlformats.org/markup-compatibility/2006">
              <mc:Choice xmlns:v="urn:schemas-microsoft-com:vml" Requires="v">
                <p:oleObj name="Equation" r:id="rId7" imgW="1460160" imgH="431640" progId="Equation.DSMT4">
                  <p:embed/>
                </p:oleObj>
              </mc:Choice>
              <mc:Fallback>
                <p:oleObj name="Equation" r:id="rId7" imgW="1460160" imgH="431640" progId="Equation.DSMT4">
                  <p:embed/>
                  <p:pic>
                    <p:nvPicPr>
                      <p:cNvPr id="8" name="对象 7"/>
                      <p:cNvPicPr>
                        <a:picLocks noChangeAspect="1" noChangeArrowheads="1"/>
                      </p:cNvPicPr>
                      <p:nvPr/>
                    </p:nvPicPr>
                    <p:blipFill>
                      <a:blip r:embed="rId8"/>
                      <a:srcRect/>
                      <a:stretch>
                        <a:fillRect/>
                      </a:stretch>
                    </p:blipFill>
                    <p:spPr bwMode="auto">
                      <a:xfrm>
                        <a:off x="755576" y="3867894"/>
                        <a:ext cx="29638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矩形 30">
            <a:extLst>
              <a:ext uri="{FF2B5EF4-FFF2-40B4-BE49-F238E27FC236}">
                <a16:creationId xmlns:a16="http://schemas.microsoft.com/office/drawing/2014/main" id="{797179DB-1C1B-4049-959A-03EA0B8780BD}"/>
              </a:ext>
            </a:extLst>
          </p:cNvPr>
          <p:cNvSpPr/>
          <p:nvPr/>
        </p:nvSpPr>
        <p:spPr>
          <a:xfrm rot="5400000" flipV="1">
            <a:off x="3302580" y="3112707"/>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626689"/>
          <p:cNvSpPr txBox="1">
            <a:spLocks noChangeArrowheads="1"/>
          </p:cNvSpPr>
          <p:nvPr/>
        </p:nvSpPr>
        <p:spPr bwMode="auto">
          <a:xfrm>
            <a:off x="5076056" y="2139702"/>
            <a:ext cx="36212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en-US" altLang="zh-CN" sz="1800" dirty="0">
                <a:latin typeface="黑体" panose="02010609060101010101" pitchFamily="49" charset="-122"/>
                <a:ea typeface="黑体" panose="02010609060101010101" pitchFamily="49" charset="-122"/>
                <a:cs typeface="楷体_GB2312"/>
              </a:rPr>
              <a:t>BEP(Q)</a:t>
            </a:r>
            <a:r>
              <a:rPr lang="zh-CN" altLang="en-US" sz="1800" dirty="0">
                <a:latin typeface="黑体" panose="02010609060101010101" pitchFamily="49" charset="-122"/>
                <a:ea typeface="黑体" panose="02010609060101010101" pitchFamily="49" charset="-122"/>
                <a:cs typeface="楷体_GB2312"/>
              </a:rPr>
              <a:t>：盈亏平衡点时的销售量</a:t>
            </a:r>
          </a:p>
        </p:txBody>
      </p:sp>
      <p:pic>
        <p:nvPicPr>
          <p:cNvPr id="38923" name="Picture 11" descr="https://pic.90sjimg.com/design/01/40/91/47/58f8ce317d9c3.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62333" y="3135566"/>
            <a:ext cx="1382006" cy="138200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7095447" y="2859782"/>
            <a:ext cx="1653017" cy="923330"/>
          </a:xfrm>
          <a:prstGeom prst="rect">
            <a:avLst/>
          </a:prstGeom>
          <a:noFill/>
        </p:spPr>
        <p:txBody>
          <a:bodyPr wrap="none" lIns="91440" tIns="45720" rIns="91440" bIns="45720">
            <a:spAutoFit/>
          </a:bodyPr>
          <a:lstStyle/>
          <a:p>
            <a:pPr algn="ctr"/>
            <a:r>
              <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大？</a:t>
            </a:r>
          </a:p>
        </p:txBody>
      </p:sp>
      <p:sp>
        <p:nvSpPr>
          <p:cNvPr id="38" name="矩形 37"/>
          <p:cNvSpPr/>
          <p:nvPr/>
        </p:nvSpPr>
        <p:spPr>
          <a:xfrm>
            <a:off x="7095447" y="3787448"/>
            <a:ext cx="1653017" cy="923330"/>
          </a:xfrm>
          <a:prstGeom prst="rect">
            <a:avLst/>
          </a:prstGeom>
          <a:noFill/>
        </p:spPr>
        <p:txBody>
          <a:bodyPr wrap="none" lIns="91440" tIns="45720" rIns="91440" bIns="45720">
            <a:spAutoFit/>
          </a:bodyPr>
          <a:lstStyle/>
          <a:p>
            <a:pPr algn="ctr"/>
            <a:r>
              <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小？</a:t>
            </a:r>
          </a:p>
        </p:txBody>
      </p:sp>
      <p:sp>
        <p:nvSpPr>
          <p:cNvPr id="39" name="文本框 626689"/>
          <p:cNvSpPr txBox="1">
            <a:spLocks noChangeArrowheads="1"/>
          </p:cNvSpPr>
          <p:nvPr/>
        </p:nvSpPr>
        <p:spPr bwMode="auto">
          <a:xfrm>
            <a:off x="5660554" y="2859782"/>
            <a:ext cx="936104"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latin typeface="黑体" panose="02010609060101010101" pitchFamily="49" charset="-122"/>
                <a:ea typeface="黑体" panose="02010609060101010101" pitchFamily="49" charset="-122"/>
                <a:cs typeface="楷体_GB2312"/>
              </a:rPr>
              <a:t>哪个好？</a:t>
            </a:r>
          </a:p>
        </p:txBody>
      </p:sp>
    </p:spTree>
    <p:extLst>
      <p:ext uri="{BB962C8B-B14F-4D97-AF65-F5344CB8AC3E}">
        <p14:creationId xmlns:p14="http://schemas.microsoft.com/office/powerpoint/2010/main" val="164374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eaLnBrk="1" fontAlgn="auto" hangingPunct="1">
              <a:spcBef>
                <a:spcPts val="0"/>
              </a:spcBef>
              <a:spcAft>
                <a:spcPts val="0"/>
              </a:spcAft>
              <a:defRPr/>
            </a:pPr>
            <a:r>
              <a:rPr lang="zh-CN" altLang="en-US" b="1" dirty="0">
                <a:effectLst>
                  <a:outerShdw blurRad="38100" dist="38100" dir="2700000" algn="tl">
                    <a:srgbClr val="000000">
                      <a:alpha val="43137"/>
                    </a:srgbClr>
                  </a:outerShdw>
                </a:effectLst>
                <a:latin typeface="Arial" pitchFamily="34" charset="0"/>
                <a:cs typeface="Arial" pitchFamily="34" charset="0"/>
              </a:rPr>
              <a:t>产销量（工程量）盈亏分析方法</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21" name="图片 628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 y="1746796"/>
            <a:ext cx="914400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0" y="2787774"/>
            <a:ext cx="9136063" cy="201622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66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生产能力利用率盈亏平衡分析的方法</a:t>
            </a:r>
            <a:endParaRPr lang="zh-CN" altLang="en-US"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8" name="文本框 632836"/>
          <p:cNvSpPr txBox="1">
            <a:spLocks noChangeArrowheads="1"/>
          </p:cNvSpPr>
          <p:nvPr/>
        </p:nvSpPr>
        <p:spPr bwMode="auto">
          <a:xfrm>
            <a:off x="179388" y="1791856"/>
            <a:ext cx="8748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sz="2000" dirty="0">
                <a:solidFill>
                  <a:srgbClr val="000000"/>
                </a:solidFill>
                <a:latin typeface="黑体" panose="02010609060101010101" pitchFamily="49" charset="-122"/>
                <a:ea typeface="黑体" panose="02010609060101010101" pitchFamily="49" charset="-122"/>
                <a:cs typeface="楷体_GB2312"/>
              </a:rPr>
              <a:t>生产能力利用率表示的盈亏平衡点</a:t>
            </a:r>
            <a:r>
              <a:rPr lang="en-US" altLang="zh-CN" sz="2000" dirty="0">
                <a:solidFill>
                  <a:srgbClr val="000000"/>
                </a:solidFill>
                <a:latin typeface="黑体" panose="02010609060101010101" pitchFamily="49" charset="-122"/>
                <a:ea typeface="黑体" panose="02010609060101010101" pitchFamily="49" charset="-122"/>
                <a:cs typeface="楷体_GB2312"/>
              </a:rPr>
              <a:t>BEP</a:t>
            </a:r>
            <a:r>
              <a:rPr lang="zh-CN" altLang="en-US" sz="2000" dirty="0">
                <a:solidFill>
                  <a:srgbClr val="000000"/>
                </a:solidFill>
                <a:latin typeface="黑体" panose="02010609060101010101" pitchFamily="49" charset="-122"/>
                <a:ea typeface="黑体" panose="02010609060101010101" pitchFamily="49" charset="-122"/>
                <a:cs typeface="楷体_GB2312"/>
              </a:rPr>
              <a:t>（</a:t>
            </a:r>
            <a:r>
              <a:rPr lang="en-US" altLang="zh-CN" sz="2000" dirty="0">
                <a:solidFill>
                  <a:srgbClr val="000000"/>
                </a:solidFill>
                <a:latin typeface="黑体" panose="02010609060101010101" pitchFamily="49" charset="-122"/>
                <a:ea typeface="黑体" panose="02010609060101010101" pitchFamily="49" charset="-122"/>
                <a:cs typeface="楷体_GB2312"/>
              </a:rPr>
              <a:t>%</a:t>
            </a:r>
            <a:r>
              <a:rPr lang="zh-CN" altLang="en-US" sz="2000" dirty="0">
                <a:solidFill>
                  <a:srgbClr val="000000"/>
                </a:solidFill>
                <a:latin typeface="黑体" panose="02010609060101010101" pitchFamily="49" charset="-122"/>
                <a:ea typeface="黑体" panose="02010609060101010101" pitchFamily="49" charset="-122"/>
                <a:cs typeface="楷体_GB2312"/>
              </a:rPr>
              <a:t>），是</a:t>
            </a:r>
            <a:r>
              <a:rPr lang="zh-CN" altLang="en-US" sz="2000" dirty="0">
                <a:solidFill>
                  <a:srgbClr val="FF0000"/>
                </a:solidFill>
                <a:latin typeface="黑体" panose="02010609060101010101" pitchFamily="49" charset="-122"/>
                <a:ea typeface="黑体" panose="02010609060101010101" pitchFamily="49" charset="-122"/>
                <a:cs typeface="楷体_GB2312"/>
              </a:rPr>
              <a:t>指盈亏平衡点</a:t>
            </a:r>
            <a:r>
              <a:rPr lang="zh-CN" altLang="en-US" sz="2000" dirty="0">
                <a:solidFill>
                  <a:srgbClr val="000000"/>
                </a:solidFill>
                <a:latin typeface="黑体" panose="02010609060101010101" pitchFamily="49" charset="-122"/>
                <a:ea typeface="黑体" panose="02010609060101010101" pitchFamily="49" charset="-122"/>
                <a:cs typeface="楷体_GB2312"/>
              </a:rPr>
              <a:t>产销量占企业</a:t>
            </a:r>
            <a:r>
              <a:rPr lang="zh-CN" altLang="en-US" sz="2000" dirty="0">
                <a:solidFill>
                  <a:srgbClr val="FF0000"/>
                </a:solidFill>
                <a:latin typeface="黑体" panose="02010609060101010101" pitchFamily="49" charset="-122"/>
                <a:ea typeface="黑体" panose="02010609060101010101" pitchFamily="49" charset="-122"/>
                <a:cs typeface="楷体_GB2312"/>
              </a:rPr>
              <a:t>正常</a:t>
            </a:r>
            <a:r>
              <a:rPr lang="zh-CN" altLang="en-US" sz="2000" dirty="0">
                <a:latin typeface="黑体" panose="02010609060101010101" pitchFamily="49" charset="-122"/>
                <a:ea typeface="黑体" panose="02010609060101010101" pitchFamily="49" charset="-122"/>
                <a:cs typeface="楷体_GB2312"/>
              </a:rPr>
              <a:t>产销量</a:t>
            </a:r>
            <a:r>
              <a:rPr lang="zh-CN" altLang="en-US" sz="2000" dirty="0">
                <a:solidFill>
                  <a:srgbClr val="000000"/>
                </a:solidFill>
                <a:latin typeface="黑体" panose="02010609060101010101" pitchFamily="49" charset="-122"/>
                <a:ea typeface="黑体" panose="02010609060101010101" pitchFamily="49" charset="-122"/>
                <a:cs typeface="楷体_GB2312"/>
              </a:rPr>
              <a:t>的</a:t>
            </a:r>
            <a:r>
              <a:rPr lang="zh-CN" altLang="en-US" sz="2000" dirty="0">
                <a:solidFill>
                  <a:srgbClr val="FF0000"/>
                </a:solidFill>
                <a:latin typeface="黑体" panose="02010609060101010101" pitchFamily="49" charset="-122"/>
                <a:ea typeface="黑体" panose="02010609060101010101" pitchFamily="49" charset="-122"/>
                <a:cs typeface="楷体_GB2312"/>
              </a:rPr>
              <a:t>比重</a:t>
            </a:r>
            <a:r>
              <a:rPr lang="zh-CN" altLang="en-US" sz="2000" dirty="0">
                <a:solidFill>
                  <a:srgbClr val="000000"/>
                </a:solidFill>
                <a:latin typeface="黑体" panose="02010609060101010101" pitchFamily="49" charset="-122"/>
                <a:ea typeface="黑体" panose="02010609060101010101" pitchFamily="49" charset="-122"/>
                <a:cs typeface="楷体_GB231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2639571176"/>
              </p:ext>
            </p:extLst>
          </p:nvPr>
        </p:nvGraphicFramePr>
        <p:xfrm>
          <a:off x="252784" y="2787774"/>
          <a:ext cx="3209181" cy="829322"/>
        </p:xfrm>
        <a:graphic>
          <a:graphicData uri="http://schemas.openxmlformats.org/presentationml/2006/ole">
            <mc:AlternateContent xmlns:mc="http://schemas.openxmlformats.org/markup-compatibility/2006">
              <mc:Choice xmlns:v="urn:schemas-microsoft-com:vml" Requires="v">
                <p:oleObj name="Equation" r:id="rId3" imgW="1765080" imgH="457200" progId="Equation.DSMT4">
                  <p:embed/>
                </p:oleObj>
              </mc:Choice>
              <mc:Fallback>
                <p:oleObj name="Equation" r:id="rId3" imgW="1765080" imgH="457200" progId="Equation.DSMT4">
                  <p:embed/>
                  <p:pic>
                    <p:nvPicPr>
                      <p:cNvPr id="3" name="对象 2"/>
                      <p:cNvPicPr>
                        <a:picLocks noChangeAspect="1" noChangeArrowheads="1"/>
                      </p:cNvPicPr>
                      <p:nvPr/>
                    </p:nvPicPr>
                    <p:blipFill>
                      <a:blip r:embed="rId4"/>
                      <a:srcRect/>
                      <a:stretch>
                        <a:fillRect/>
                      </a:stretch>
                    </p:blipFill>
                    <p:spPr bwMode="auto">
                      <a:xfrm>
                        <a:off x="252784" y="2787774"/>
                        <a:ext cx="3209181" cy="829322"/>
                      </a:xfrm>
                      <a:prstGeom prst="rect">
                        <a:avLst/>
                      </a:prstGeom>
                      <a:noFill/>
                      <a:ln>
                        <a:noFill/>
                      </a:ln>
                    </p:spPr>
                  </p:pic>
                </p:oleObj>
              </mc:Fallback>
            </mc:AlternateContent>
          </a:graphicData>
        </a:graphic>
      </p:graphicFrame>
      <p:sp>
        <p:nvSpPr>
          <p:cNvPr id="22" name="文本框 626689"/>
          <p:cNvSpPr txBox="1">
            <a:spLocks noChangeArrowheads="1"/>
          </p:cNvSpPr>
          <p:nvPr/>
        </p:nvSpPr>
        <p:spPr bwMode="auto">
          <a:xfrm>
            <a:off x="467544" y="3939902"/>
            <a:ext cx="3168352"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1800" dirty="0">
                <a:latin typeface="黑体" panose="02010609060101010101" pitchFamily="49" charset="-122"/>
                <a:ea typeface="黑体" panose="02010609060101010101" pitchFamily="49" charset="-122"/>
                <a:cs typeface="楷体_GB2312"/>
              </a:rPr>
              <a:t>正常产销量或设计生产能力</a:t>
            </a:r>
          </a:p>
        </p:txBody>
      </p:sp>
      <p:sp>
        <p:nvSpPr>
          <p:cNvPr id="5" name="上下箭头 4"/>
          <p:cNvSpPr/>
          <p:nvPr/>
        </p:nvSpPr>
        <p:spPr>
          <a:xfrm>
            <a:off x="1979712" y="3651870"/>
            <a:ext cx="72008" cy="2160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35090489"/>
              </p:ext>
            </p:extLst>
          </p:nvPr>
        </p:nvGraphicFramePr>
        <p:xfrm>
          <a:off x="4716016" y="2643758"/>
          <a:ext cx="3892550" cy="874712"/>
        </p:xfrm>
        <a:graphic>
          <a:graphicData uri="http://schemas.openxmlformats.org/presentationml/2006/ole">
            <mc:AlternateContent xmlns:mc="http://schemas.openxmlformats.org/markup-compatibility/2006">
              <mc:Choice xmlns:v="urn:schemas-microsoft-com:vml" Requires="v">
                <p:oleObj name="Equation" r:id="rId5" imgW="1917360" imgH="431640" progId="Equation.DSMT4">
                  <p:embed/>
                </p:oleObj>
              </mc:Choice>
              <mc:Fallback>
                <p:oleObj name="Equation" r:id="rId5" imgW="1917360" imgH="431640" progId="Equation.DSMT4">
                  <p:embed/>
                  <p:pic>
                    <p:nvPicPr>
                      <p:cNvPr id="8" name="对象 7"/>
                      <p:cNvPicPr>
                        <a:picLocks noChangeAspect="1" noChangeArrowheads="1"/>
                      </p:cNvPicPr>
                      <p:nvPr/>
                    </p:nvPicPr>
                    <p:blipFill>
                      <a:blip r:embed="rId6"/>
                      <a:srcRect/>
                      <a:stretch>
                        <a:fillRect/>
                      </a:stretch>
                    </p:blipFill>
                    <p:spPr bwMode="auto">
                      <a:xfrm>
                        <a:off x="4716016" y="2643758"/>
                        <a:ext cx="38925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椭圆形标注 23"/>
          <p:cNvSpPr/>
          <p:nvPr/>
        </p:nvSpPr>
        <p:spPr>
          <a:xfrm>
            <a:off x="4067944" y="3911302"/>
            <a:ext cx="1656184" cy="576064"/>
          </a:xfrm>
          <a:prstGeom prst="wedgeEllipseCallout">
            <a:avLst>
              <a:gd name="adj1" fmla="val 73774"/>
              <a:gd name="adj2" fmla="val -1326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年营业收入</a:t>
            </a:r>
            <a:endParaRPr lang="en-US" altLang="zh-CN" dirty="0">
              <a:latin typeface="黑体" panose="02010609060101010101" pitchFamily="49" charset="-122"/>
              <a:ea typeface="黑体" panose="02010609060101010101" pitchFamily="49" charset="-122"/>
            </a:endParaRPr>
          </a:p>
        </p:txBody>
      </p:sp>
      <p:sp>
        <p:nvSpPr>
          <p:cNvPr id="25" name="椭圆形标注 24"/>
          <p:cNvSpPr/>
          <p:nvPr/>
        </p:nvSpPr>
        <p:spPr>
          <a:xfrm>
            <a:off x="5652120" y="4297774"/>
            <a:ext cx="1656184" cy="576064"/>
          </a:xfrm>
          <a:prstGeom prst="wedgeEllipseCallout">
            <a:avLst>
              <a:gd name="adj1" fmla="val 22014"/>
              <a:gd name="adj2" fmla="val -175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年可变成本</a:t>
            </a:r>
            <a:endParaRPr lang="en-US" altLang="zh-CN" dirty="0">
              <a:latin typeface="黑体" panose="02010609060101010101" pitchFamily="49" charset="-122"/>
              <a:ea typeface="黑体" panose="02010609060101010101" pitchFamily="49" charset="-122"/>
            </a:endParaRPr>
          </a:p>
        </p:txBody>
      </p:sp>
      <p:sp>
        <p:nvSpPr>
          <p:cNvPr id="26" name="椭圆形标注 25"/>
          <p:cNvSpPr/>
          <p:nvPr/>
        </p:nvSpPr>
        <p:spPr>
          <a:xfrm>
            <a:off x="7164288" y="3842266"/>
            <a:ext cx="2016224" cy="645100"/>
          </a:xfrm>
          <a:prstGeom prst="wedgeEllipseCallout">
            <a:avLst>
              <a:gd name="adj1" fmla="val -27734"/>
              <a:gd name="adj2" fmla="val -939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年营业中税金及附加</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010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2</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生产能力利用率盈亏平衡分析的方法</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21" name="图片 628738"/>
          <p:cNvPicPr>
            <a:picLocks noChangeAspect="1" noChangeArrowheads="1"/>
          </p:cNvPicPr>
          <p:nvPr/>
        </p:nvPicPr>
        <p:blipFill rotWithShape="1">
          <a:blip r:embed="rId3">
            <a:extLst>
              <a:ext uri="{28A0092B-C50C-407E-A947-70E740481C1C}">
                <a14:useLocalDpi xmlns:a14="http://schemas.microsoft.com/office/drawing/2010/main" val="0"/>
              </a:ext>
            </a:extLst>
          </a:blip>
          <a:srcRect b="61998"/>
          <a:stretch/>
        </p:blipFill>
        <p:spPr bwMode="auto">
          <a:xfrm>
            <a:off x="-7937" y="1746796"/>
            <a:ext cx="9144000" cy="102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2771800" y="2600325"/>
            <a:ext cx="79208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矩形 7"/>
          <p:cNvSpPr/>
          <p:nvPr/>
        </p:nvSpPr>
        <p:spPr>
          <a:xfrm>
            <a:off x="2772569" y="2754213"/>
            <a:ext cx="2666114" cy="338554"/>
          </a:xfrm>
          <a:prstGeom prst="rect">
            <a:avLst/>
          </a:prstGeom>
        </p:spPr>
        <p:txBody>
          <a:bodyPr wrap="none">
            <a:spAutoFit/>
          </a:bodyPr>
          <a:lstStyle/>
          <a:p>
            <a:r>
              <a:rPr lang="zh-CN" altLang="en-US" sz="1600" b="1" dirty="0">
                <a:effectLst>
                  <a:outerShdw blurRad="38100" dist="38100" dir="2700000" algn="tl">
                    <a:srgbClr val="000000">
                      <a:alpha val="43137"/>
                    </a:srgbClr>
                  </a:outerShdw>
                </a:effectLst>
                <a:latin typeface="Arial" pitchFamily="34" charset="0"/>
                <a:cs typeface="Arial" pitchFamily="34" charset="0"/>
              </a:rPr>
              <a:t>生产能力利用率盈亏平衡点</a:t>
            </a:r>
            <a:endParaRPr lang="zh-CN" altLang="en-US" sz="1600" dirty="0"/>
          </a:p>
        </p:txBody>
      </p:sp>
      <p:graphicFrame>
        <p:nvGraphicFramePr>
          <p:cNvPr id="9" name="对象 8"/>
          <p:cNvGraphicFramePr>
            <a:graphicFrameLocks noChangeAspect="1"/>
          </p:cNvGraphicFramePr>
          <p:nvPr>
            <p:extLst>
              <p:ext uri="{D42A27DB-BD31-4B8C-83A1-F6EECF244321}">
                <p14:modId xmlns:p14="http://schemas.microsoft.com/office/powerpoint/2010/main" val="194871472"/>
              </p:ext>
            </p:extLst>
          </p:nvPr>
        </p:nvGraphicFramePr>
        <p:xfrm>
          <a:off x="112288" y="3795886"/>
          <a:ext cx="3204423" cy="720080"/>
        </p:xfrm>
        <a:graphic>
          <a:graphicData uri="http://schemas.openxmlformats.org/presentationml/2006/ole">
            <mc:AlternateContent xmlns:mc="http://schemas.openxmlformats.org/markup-compatibility/2006">
              <mc:Choice xmlns:v="urn:schemas-microsoft-com:vml" Requires="v">
                <p:oleObj name="Equation" r:id="rId4" imgW="1917360" imgH="431640" progId="Equation.DSMT4">
                  <p:embed/>
                </p:oleObj>
              </mc:Choice>
              <mc:Fallback>
                <p:oleObj name="Equation" r:id="rId4" imgW="1917360" imgH="431640" progId="Equation.DSMT4">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88" y="3795886"/>
                        <a:ext cx="3204423" cy="720080"/>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95193008"/>
              </p:ext>
            </p:extLst>
          </p:nvPr>
        </p:nvGraphicFramePr>
        <p:xfrm>
          <a:off x="3813175" y="3795886"/>
          <a:ext cx="5116513" cy="741363"/>
        </p:xfrm>
        <a:graphic>
          <a:graphicData uri="http://schemas.openxmlformats.org/presentationml/2006/ole">
            <mc:AlternateContent xmlns:mc="http://schemas.openxmlformats.org/markup-compatibility/2006">
              <mc:Choice xmlns:v="urn:schemas-microsoft-com:vml" Requires="v">
                <p:oleObj name="Equation" r:id="rId6" imgW="3060360" imgH="444240" progId="Equation.DSMT4">
                  <p:embed/>
                </p:oleObj>
              </mc:Choice>
              <mc:Fallback>
                <p:oleObj name="Equation" r:id="rId6" imgW="3060360" imgH="444240" progId="Equation.DSMT4">
                  <p:embed/>
                  <p:pic>
                    <p:nvPicPr>
                      <p:cNvPr id="10" name="对象 9"/>
                      <p:cNvPicPr>
                        <a:picLocks noChangeAspect="1" noChangeArrowheads="1"/>
                      </p:cNvPicPr>
                      <p:nvPr/>
                    </p:nvPicPr>
                    <p:blipFill>
                      <a:blip r:embed="rId7"/>
                      <a:srcRect/>
                      <a:stretch>
                        <a:fillRect/>
                      </a:stretch>
                    </p:blipFill>
                    <p:spPr bwMode="auto">
                      <a:xfrm>
                        <a:off x="3813175" y="3795886"/>
                        <a:ext cx="5116513"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440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nvSpPr>
        <p:spPr>
          <a:xfrm>
            <a:off x="6156325" y="0"/>
            <a:ext cx="2987675" cy="2209800"/>
          </a:xfrm>
          <a:prstGeom prst="rect">
            <a:avLst/>
          </a:prstGeom>
          <a:solidFill>
            <a:srgbClr val="7FA6C7">
              <a:lumMod val="60000"/>
              <a:lumOff val="40000"/>
              <a:alpha val="69804"/>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sp>
        <p:nvSpPr>
          <p:cNvPr id="10" name="矩形 4"/>
          <p:cNvSpPr>
            <a:spLocks noChangeArrowheads="1"/>
          </p:cNvSpPr>
          <p:nvPr/>
        </p:nvSpPr>
        <p:spPr bwMode="auto">
          <a:xfrm>
            <a:off x="2312988" y="2209800"/>
            <a:ext cx="6831012" cy="1439863"/>
          </a:xfrm>
          <a:prstGeom prst="rect">
            <a:avLst/>
          </a:prstGeom>
          <a:solidFill>
            <a:srgbClr val="0072C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lvl="0">
              <a:defRPr/>
            </a:pPr>
            <a:r>
              <a:rPr lang="zh-CN" altLang="en-US" sz="2800" kern="0" dirty="0">
                <a:solidFill>
                  <a:sysClr val="window" lastClr="FFFFFF"/>
                </a:solidFill>
                <a:latin typeface="Arial" pitchFamily="34" charset="0"/>
                <a:ea typeface="方正粗宋简体"/>
                <a:cs typeface="Arial" pitchFamily="34" charset="0"/>
              </a:rPr>
              <a:t>         敏感性分析</a:t>
            </a:r>
          </a:p>
        </p:txBody>
      </p:sp>
      <p:sp>
        <p:nvSpPr>
          <p:cNvPr id="11" name="文本框 4"/>
          <p:cNvSpPr txBox="1">
            <a:spLocks noChangeArrowheads="1"/>
          </p:cNvSpPr>
          <p:nvPr/>
        </p:nvSpPr>
        <p:spPr bwMode="auto">
          <a:xfrm>
            <a:off x="6156325" y="1128713"/>
            <a:ext cx="309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微软雅黑" pitchFamily="34" charset="-122"/>
              </a:defRPr>
            </a:lvl1pPr>
            <a:lvl2pPr marL="742950" indent="-285750">
              <a:defRPr>
                <a:solidFill>
                  <a:schemeClr val="tx1"/>
                </a:solidFill>
                <a:latin typeface="Franklin Gothic Medium" pitchFamily="34" charset="0"/>
                <a:ea typeface="微软雅黑" pitchFamily="34" charset="-122"/>
              </a:defRPr>
            </a:lvl2pPr>
            <a:lvl3pPr marL="1143000" indent="-228600">
              <a:defRPr>
                <a:solidFill>
                  <a:schemeClr val="tx1"/>
                </a:solidFill>
                <a:latin typeface="Franklin Gothic Medium" pitchFamily="34" charset="0"/>
                <a:ea typeface="微软雅黑" pitchFamily="34" charset="-122"/>
              </a:defRPr>
            </a:lvl3pPr>
            <a:lvl4pPr marL="1600200" indent="-228600">
              <a:defRPr>
                <a:solidFill>
                  <a:schemeClr val="tx1"/>
                </a:solidFill>
                <a:latin typeface="Franklin Gothic Medium" pitchFamily="34" charset="0"/>
                <a:ea typeface="微软雅黑" pitchFamily="34" charset="-122"/>
              </a:defRPr>
            </a:lvl4pPr>
            <a:lvl5pPr marL="2057400" indent="-228600">
              <a:defRPr>
                <a:solidFill>
                  <a:schemeClr val="tx1"/>
                </a:solidFill>
                <a:latin typeface="Franklin Gothic Medium"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1" u="none" strike="noStrike" kern="0" cap="none" spc="0" normalizeH="0" baseline="0" noProof="0" dirty="0">
                <a:ln>
                  <a:noFill/>
                </a:ln>
                <a:solidFill>
                  <a:srgbClr val="014C8D"/>
                </a:solidFill>
                <a:effectLst/>
                <a:uLnTx/>
                <a:uFillTx/>
                <a:latin typeface="Adobe Gothic Std B"/>
                <a:ea typeface="Adobe Gothic Std B"/>
                <a:cs typeface="Adobe Gothic Std B"/>
              </a:rPr>
              <a:t>Part 3</a:t>
            </a:r>
            <a:endParaRPr kumimoji="0" lang="zh-CN" altLang="en-US" sz="4000" b="1" i="0" u="none" strike="noStrike" kern="0" cap="none" spc="0" normalizeH="0" baseline="0" noProof="0" dirty="0">
              <a:ln>
                <a:noFill/>
              </a:ln>
              <a:solidFill>
                <a:srgbClr val="014C8D"/>
              </a:solidFill>
              <a:effectLst/>
              <a:uLnTx/>
              <a:uFillTx/>
              <a:latin typeface="Adobe Gothic Std B"/>
              <a:ea typeface="微软雅黑" pitchFamily="34" charset="-122"/>
            </a:endParaRPr>
          </a:p>
        </p:txBody>
      </p:sp>
      <p:sp>
        <p:nvSpPr>
          <p:cNvPr id="12" name="矩形 4"/>
          <p:cNvSpPr/>
          <p:nvPr/>
        </p:nvSpPr>
        <p:spPr>
          <a:xfrm>
            <a:off x="1588" y="3649663"/>
            <a:ext cx="2312987" cy="1493837"/>
          </a:xfrm>
          <a:prstGeom prst="rect">
            <a:avLst/>
          </a:prstGeom>
          <a:solidFill>
            <a:srgbClr val="4BACC6">
              <a:lumMod val="40000"/>
              <a:lumOff val="60000"/>
              <a:alpha val="70000"/>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pic>
        <p:nvPicPr>
          <p:cNvPr id="13" name="图片 12" descr="bridge.jpg"/>
          <p:cNvPicPr>
            <a:picLocks/>
          </p:cNvPicPr>
          <p:nvPr/>
        </p:nvPicPr>
        <p:blipFill>
          <a:blip r:embed="rId2"/>
          <a:stretch>
            <a:fillRect/>
          </a:stretch>
        </p:blipFill>
        <p:spPr>
          <a:xfrm>
            <a:off x="0" y="2209800"/>
            <a:ext cx="2314575" cy="1439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4824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日期占位符 49"/>
          <p:cNvSpPr>
            <a:spLocks noGrp="1"/>
          </p:cNvSpPr>
          <p:nvPr>
            <p:ph type="dt" sz="half" idx="10"/>
          </p:nvPr>
        </p:nvSpPr>
        <p:spPr/>
        <p:txBody>
          <a:bodyPr/>
          <a:lstStyle/>
          <a:p>
            <a:r>
              <a:rPr lang="en-US" altLang="zh-CN" dirty="0">
                <a:solidFill>
                  <a:prstClr val="black"/>
                </a:solidFill>
              </a:rPr>
              <a:t>IPDO2019</a:t>
            </a:r>
          </a:p>
          <a:p>
            <a:endParaRPr lang="zh-CN" altLang="en-US" dirty="0">
              <a:solidFill>
                <a:prstClr val="black"/>
              </a:solidFill>
            </a:endParaRPr>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algn="ctr">
              <a:defRPr/>
            </a:pPr>
            <a:endParaRPr lang="zh-CN" altLang="en-US" kern="0">
              <a:solidFill>
                <a:sysClr val="window" lastClr="FFFFFF"/>
              </a:solidFill>
              <a:latin typeface="Franklin Gothic Medium"/>
              <a:ea typeface="微软雅黑"/>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solidFill>
                  <a:prstClr val="black"/>
                </a:solidFill>
                <a:effectLst>
                  <a:outerShdw blurRad="38100" dist="38100" dir="2700000" algn="tl">
                    <a:srgbClr val="000000">
                      <a:alpha val="43137"/>
                    </a:srgbClr>
                  </a:outerShdw>
                </a:effectLst>
                <a:latin typeface="Arial" pitchFamily="34" charset="0"/>
                <a:cs typeface="Arial" pitchFamily="34" charset="0"/>
              </a:rPr>
              <a:t>敏感性分析因素与非敏感性因素</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1" name="文本框 343044"/>
          <p:cNvSpPr txBox="1">
            <a:spLocks noChangeArrowheads="1"/>
          </p:cNvSpPr>
          <p:nvPr/>
        </p:nvSpPr>
        <p:spPr bwMode="auto">
          <a:xfrm>
            <a:off x="611560" y="1851670"/>
            <a:ext cx="777716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hangingPunct="1">
              <a:spcBef>
                <a:spcPct val="50000"/>
              </a:spcBef>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cs typeface="楷体_GB2312"/>
              </a:rPr>
              <a:t>客观事实：技术方案中，各类因素的变化对经济指标的</a:t>
            </a:r>
            <a:r>
              <a:rPr lang="zh-CN" altLang="en-US" sz="2000" dirty="0">
                <a:solidFill>
                  <a:srgbClr val="FF0000"/>
                </a:solidFill>
                <a:latin typeface="黑体" panose="02010609060101010101" pitchFamily="49" charset="-122"/>
                <a:ea typeface="黑体" panose="02010609060101010101" pitchFamily="49" charset="-122"/>
                <a:cs typeface="楷体_GB2312"/>
              </a:rPr>
              <a:t>影响程度</a:t>
            </a:r>
            <a:r>
              <a:rPr lang="zh-CN" altLang="en-US" sz="2000" dirty="0">
                <a:solidFill>
                  <a:prstClr val="black"/>
                </a:solidFill>
                <a:latin typeface="黑体" panose="02010609060101010101" pitchFamily="49" charset="-122"/>
                <a:ea typeface="黑体" panose="02010609060101010101" pitchFamily="49" charset="-122"/>
                <a:cs typeface="楷体_GB2312"/>
              </a:rPr>
              <a:t>是不同的</a:t>
            </a:r>
            <a:endParaRPr lang="en-US" altLang="zh-CN" sz="2000" dirty="0">
              <a:solidFill>
                <a:prstClr val="black"/>
              </a:solidFill>
              <a:latin typeface="黑体" panose="02010609060101010101" pitchFamily="49" charset="-122"/>
              <a:ea typeface="黑体" panose="02010609060101010101" pitchFamily="49" charset="-122"/>
              <a:cs typeface="楷体_GB2312"/>
            </a:endParaRPr>
          </a:p>
          <a:p>
            <a:pPr marL="342900" indent="-342900" eaLnBrk="1" hangingPunct="1">
              <a:spcBef>
                <a:spcPct val="50000"/>
              </a:spcBef>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cs typeface="楷体_GB2312"/>
              </a:rPr>
              <a:t>小变化引起大变动：敏感性因素</a:t>
            </a:r>
            <a:endParaRPr lang="en-US" altLang="zh-CN" sz="2000" dirty="0">
              <a:solidFill>
                <a:prstClr val="black"/>
              </a:solidFill>
              <a:latin typeface="黑体" panose="02010609060101010101" pitchFamily="49" charset="-122"/>
              <a:ea typeface="黑体" panose="02010609060101010101" pitchFamily="49" charset="-122"/>
              <a:cs typeface="楷体_GB2312"/>
            </a:endParaRPr>
          </a:p>
          <a:p>
            <a:pPr marL="342900" indent="-342900" eaLnBrk="1" hangingPunct="1">
              <a:spcBef>
                <a:spcPct val="50000"/>
              </a:spcBef>
              <a:buFont typeface="Wingdings" panose="05000000000000000000" pitchFamily="2" charset="2"/>
              <a:buChar char="Ø"/>
            </a:pPr>
            <a:r>
              <a:rPr lang="zh-CN" altLang="en-US" sz="2000" dirty="0">
                <a:solidFill>
                  <a:prstClr val="black"/>
                </a:solidFill>
                <a:latin typeface="黑体" panose="02010609060101010101" pitchFamily="49" charset="-122"/>
                <a:ea typeface="黑体" panose="02010609060101010101" pitchFamily="49" charset="-122"/>
                <a:cs typeface="楷体_GB2312"/>
              </a:rPr>
              <a:t>大变化引起小变动：非敏感性因素</a:t>
            </a:r>
            <a:endParaRPr lang="zh-CN" altLang="en-US" sz="1600" dirty="0">
              <a:solidFill>
                <a:prstClr val="black"/>
              </a:solidFill>
              <a:latin typeface="黑体" panose="02010609060101010101" pitchFamily="49" charset="-122"/>
              <a:ea typeface="黑体" panose="02010609060101010101" pitchFamily="49" charset="-122"/>
              <a:cs typeface="楷体_GB2312"/>
            </a:endParaRPr>
          </a:p>
        </p:txBody>
      </p:sp>
      <p:sp>
        <p:nvSpPr>
          <p:cNvPr id="22" name="矩形 21">
            <a:extLst>
              <a:ext uri="{FF2B5EF4-FFF2-40B4-BE49-F238E27FC236}">
                <a16:creationId xmlns:a16="http://schemas.microsoft.com/office/drawing/2014/main" id="{641BE555-396D-4F6A-9D1A-5070C70050C8}"/>
              </a:ext>
            </a:extLst>
          </p:cNvPr>
          <p:cNvSpPr/>
          <p:nvPr/>
        </p:nvSpPr>
        <p:spPr>
          <a:xfrm>
            <a:off x="0" y="3678159"/>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右箭头 2"/>
          <p:cNvSpPr/>
          <p:nvPr/>
        </p:nvSpPr>
        <p:spPr>
          <a:xfrm rot="10800000">
            <a:off x="4889475" y="2643757"/>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626689"/>
          <p:cNvSpPr txBox="1">
            <a:spLocks noChangeArrowheads="1"/>
          </p:cNvSpPr>
          <p:nvPr/>
        </p:nvSpPr>
        <p:spPr bwMode="auto">
          <a:xfrm>
            <a:off x="5580112" y="2571750"/>
            <a:ext cx="230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决策者应该重点关注</a:t>
            </a: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877" y="3795886"/>
            <a:ext cx="1580790" cy="73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本框 626689"/>
          <p:cNvSpPr txBox="1">
            <a:spLocks noChangeArrowheads="1"/>
          </p:cNvSpPr>
          <p:nvPr/>
        </p:nvSpPr>
        <p:spPr bwMode="auto">
          <a:xfrm>
            <a:off x="3498441" y="4524676"/>
            <a:ext cx="21536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以出口为主的工厂</a:t>
            </a:r>
          </a:p>
        </p:txBody>
      </p:sp>
      <p:pic>
        <p:nvPicPr>
          <p:cNvPr id="56324" name="Picture 4" descr="https://gimg2.baidu.com/image_search/src=http%3A%2F%2Fe0.ifengimg.com%2F08%2F2019%2F0506%2F0515FFCC679025B1A53EC28952D9BFFD7A7E04D0_size110_w900_h500.jpeg&amp;refer=http%3A%2F%2Fe0.ifengimg.com&amp;app=2002&amp;size=f9999,10000&amp;q=a80&amp;n=0&amp;g=0n&amp;fmt=jpeg?sec=1636679624&amp;t=3c61a121e3afdbbbf189741a6fe2270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826871"/>
            <a:ext cx="1218750" cy="73125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626689"/>
          <p:cNvSpPr txBox="1">
            <a:spLocks noChangeArrowheads="1"/>
          </p:cNvSpPr>
          <p:nvPr/>
        </p:nvSpPr>
        <p:spPr bwMode="auto">
          <a:xfrm>
            <a:off x="716879" y="4558121"/>
            <a:ext cx="144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汇率的变化</a:t>
            </a:r>
          </a:p>
        </p:txBody>
      </p:sp>
      <p:sp>
        <p:nvSpPr>
          <p:cNvPr id="5" name="右箭头 4"/>
          <p:cNvSpPr/>
          <p:nvPr/>
        </p:nvSpPr>
        <p:spPr>
          <a:xfrm>
            <a:off x="2339752" y="4083918"/>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rot="10800000">
            <a:off x="5724129" y="4053036"/>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3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3818116"/>
            <a:ext cx="723231" cy="977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文本框 626689"/>
          <p:cNvSpPr txBox="1">
            <a:spLocks noChangeArrowheads="1"/>
          </p:cNvSpPr>
          <p:nvPr/>
        </p:nvSpPr>
        <p:spPr bwMode="auto">
          <a:xfrm>
            <a:off x="7524328" y="4002618"/>
            <a:ext cx="14124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运输合作伙伴的变更</a:t>
            </a:r>
          </a:p>
        </p:txBody>
      </p:sp>
    </p:spTree>
    <p:extLst>
      <p:ext uri="{BB962C8B-B14F-4D97-AF65-F5344CB8AC3E}">
        <p14:creationId xmlns:p14="http://schemas.microsoft.com/office/powerpoint/2010/main" val="217145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0" y="19089"/>
            <a:ext cx="9138307" cy="583406"/>
          </a:xfrm>
        </p:spPr>
        <p:txBody>
          <a:bodyPr>
            <a:normAutofit/>
          </a:bodyPr>
          <a:lstStyle/>
          <a:p>
            <a:pPr algn="l" eaLnBrk="1" hangingPunct="1">
              <a:defRPr/>
            </a:pPr>
            <a:r>
              <a:rPr lang="zh-CN" altLang="en-US" sz="2200" b="1" dirty="0">
                <a:solidFill>
                  <a:schemeClr val="bg1"/>
                </a:solidFill>
              </a:rPr>
              <a:t>主要内容</a:t>
            </a:r>
            <a:r>
              <a:rPr lang="zh-CN" altLang="en-US" sz="3200" b="1" dirty="0">
                <a:solidFill>
                  <a:schemeClr val="bg1"/>
                </a:solidFill>
              </a:rPr>
              <a:t>                                                                                      </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7" y="4169617"/>
            <a:ext cx="878417" cy="669965"/>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827584" y="1051544"/>
            <a:ext cx="4984070" cy="430887"/>
            <a:chOff x="1043608" y="1051544"/>
            <a:chExt cx="4984070" cy="430887"/>
          </a:xfrm>
        </p:grpSpPr>
        <p:sp>
          <p:nvSpPr>
            <p:cNvPr id="99" name="矩形 98"/>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2" name="TextBox 101"/>
            <p:cNvSpPr txBox="1"/>
            <p:nvPr/>
          </p:nvSpPr>
          <p:spPr>
            <a:xfrm>
              <a:off x="1691680" y="1051544"/>
              <a:ext cx="3006870" cy="430887"/>
            </a:xfrm>
            <a:prstGeom prst="rect">
              <a:avLst/>
            </a:prstGeom>
            <a:noFill/>
          </p:spPr>
          <p:txBody>
            <a:bodyPr wrap="square" rtlCol="0">
              <a:spAutoFit/>
            </a:bodyPr>
            <a:lstStyle/>
            <a:p>
              <a:r>
                <a:rPr lang="zh-CN" altLang="en-US" sz="2200" b="1" dirty="0">
                  <a:latin typeface="Arial" pitchFamily="34" charset="0"/>
                  <a:ea typeface="微软雅黑" pitchFamily="34" charset="-122"/>
                  <a:cs typeface="Arial" pitchFamily="34" charset="0"/>
                </a:rPr>
                <a:t>不确定性分析含义</a:t>
              </a:r>
              <a:endParaRPr lang="en-US" altLang="zh-CN" sz="2200" b="1" dirty="0">
                <a:latin typeface="Arial" pitchFamily="34" charset="0"/>
                <a:ea typeface="微软雅黑" pitchFamily="34" charset="-122"/>
                <a:cs typeface="Arial" pitchFamily="34" charset="0"/>
              </a:endParaRPr>
            </a:p>
          </p:txBody>
        </p:sp>
        <p:cxnSp>
          <p:nvCxnSpPr>
            <p:cNvPr id="128" name="直接连接符 127"/>
            <p:cNvCxnSpPr/>
            <p:nvPr/>
          </p:nvCxnSpPr>
          <p:spPr>
            <a:xfrm>
              <a:off x="1707678" y="1460999"/>
              <a:ext cx="432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827584" y="2062416"/>
            <a:ext cx="6408712" cy="431805"/>
            <a:chOff x="1043608" y="1708617"/>
            <a:chExt cx="6408712" cy="431805"/>
          </a:xfrm>
        </p:grpSpPr>
        <p:sp>
          <p:nvSpPr>
            <p:cNvPr id="100" name="矩形 99"/>
            <p:cNvSpPr/>
            <p:nvPr/>
          </p:nvSpPr>
          <p:spPr>
            <a:xfrm>
              <a:off x="1043608" y="1761462"/>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cxnSp>
          <p:nvCxnSpPr>
            <p:cNvPr id="110" name="直接连接符 109"/>
            <p:cNvCxnSpPr/>
            <p:nvPr/>
          </p:nvCxnSpPr>
          <p:spPr>
            <a:xfrm>
              <a:off x="1707678" y="2140422"/>
              <a:ext cx="540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91680" y="1708617"/>
              <a:ext cx="5760640" cy="430887"/>
            </a:xfrm>
            <a:prstGeom prst="rect">
              <a:avLst/>
            </a:prstGeom>
            <a:noFill/>
          </p:spPr>
          <p:txBody>
            <a:bodyPr wrap="square" rtlCol="0">
              <a:spAutoFit/>
            </a:bodyPr>
            <a:lstStyle/>
            <a:p>
              <a:r>
                <a:rPr lang="zh-CN" altLang="en-US" sz="2200" b="1" dirty="0">
                  <a:latin typeface="Arial" pitchFamily="34" charset="0"/>
                  <a:ea typeface="微软雅黑" pitchFamily="34" charset="-122"/>
                  <a:cs typeface="Arial" pitchFamily="34" charset="0"/>
                </a:rPr>
                <a:t>盈亏平衡分析 </a:t>
              </a:r>
              <a:endParaRPr lang="zh-CN" altLang="en-US" sz="2200" b="1" baseline="-25000" dirty="0">
                <a:latin typeface="Arial" pitchFamily="34" charset="0"/>
                <a:ea typeface="微软雅黑" pitchFamily="34" charset="-122"/>
                <a:cs typeface="Arial" pitchFamily="34" charset="0"/>
              </a:endParaRPr>
            </a:p>
          </p:txBody>
        </p:sp>
      </p:grpSp>
      <p:grpSp>
        <p:nvGrpSpPr>
          <p:cNvPr id="11" name="组合 10"/>
          <p:cNvGrpSpPr/>
          <p:nvPr/>
        </p:nvGrpSpPr>
        <p:grpSpPr>
          <a:xfrm>
            <a:off x="827584" y="3074206"/>
            <a:ext cx="6784070" cy="430887"/>
            <a:chOff x="1043608" y="3292991"/>
            <a:chExt cx="6784070" cy="430887"/>
          </a:xfrm>
        </p:grpSpPr>
        <p:sp>
          <p:nvSpPr>
            <p:cNvPr id="29" name="TextBox 28"/>
            <p:cNvSpPr txBox="1"/>
            <p:nvPr/>
          </p:nvSpPr>
          <p:spPr>
            <a:xfrm>
              <a:off x="1691680" y="3292991"/>
              <a:ext cx="3888432" cy="430887"/>
            </a:xfrm>
            <a:prstGeom prst="rect">
              <a:avLst/>
            </a:prstGeom>
            <a:noFill/>
          </p:spPr>
          <p:txBody>
            <a:bodyPr wrap="square" rtlCol="0">
              <a:spAutoFit/>
            </a:bodyPr>
            <a:lstStyle>
              <a:defPPr>
                <a:defRPr lang="zh-CN"/>
              </a:defPPr>
              <a:lvl1pPr>
                <a:defRPr sz="2200">
                  <a:latin typeface="Arial" pitchFamily="34" charset="0"/>
                  <a:ea typeface="微软雅黑" pitchFamily="34" charset="-122"/>
                  <a:cs typeface="Arial" pitchFamily="34" charset="0"/>
                </a:defRPr>
              </a:lvl1pPr>
            </a:lstStyle>
            <a:p>
              <a:r>
                <a:rPr lang="zh-CN" altLang="en-US" b="1" dirty="0"/>
                <a:t>敏感性分析</a:t>
              </a:r>
              <a:endParaRPr lang="en-US" altLang="zh-CN" b="1" dirty="0"/>
            </a:p>
          </p:txBody>
        </p:sp>
        <p:sp>
          <p:nvSpPr>
            <p:cNvPr id="28" name="矩形 27"/>
            <p:cNvSpPr/>
            <p:nvPr/>
          </p:nvSpPr>
          <p:spPr>
            <a:xfrm>
              <a:off x="1043608" y="3345836"/>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cxnSp>
          <p:nvCxnSpPr>
            <p:cNvPr id="30" name="直接连接符 29"/>
            <p:cNvCxnSpPr/>
            <p:nvPr/>
          </p:nvCxnSpPr>
          <p:spPr>
            <a:xfrm>
              <a:off x="1707678" y="3723878"/>
              <a:ext cx="612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827584" y="4085079"/>
            <a:ext cx="7144070" cy="430887"/>
            <a:chOff x="1043608" y="3941063"/>
            <a:chExt cx="7144070" cy="430887"/>
          </a:xfrm>
        </p:grpSpPr>
        <p:sp>
          <p:nvSpPr>
            <p:cNvPr id="31" name="矩形 30"/>
            <p:cNvSpPr/>
            <p:nvPr/>
          </p:nvSpPr>
          <p:spPr>
            <a:xfrm>
              <a:off x="1043608" y="3993908"/>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4</a:t>
              </a:r>
              <a:endParaRPr lang="zh-CN" altLang="en-US" sz="2800" dirty="0">
                <a:latin typeface="微软雅黑" pitchFamily="34" charset="-122"/>
                <a:ea typeface="微软雅黑" pitchFamily="34" charset="-122"/>
              </a:endParaRPr>
            </a:p>
          </p:txBody>
        </p:sp>
        <p:cxnSp>
          <p:nvCxnSpPr>
            <p:cNvPr id="32" name="直接连接符 31"/>
            <p:cNvCxnSpPr/>
            <p:nvPr/>
          </p:nvCxnSpPr>
          <p:spPr>
            <a:xfrm>
              <a:off x="1707678" y="4350518"/>
              <a:ext cx="648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91680" y="3941063"/>
              <a:ext cx="3888432" cy="430887"/>
            </a:xfrm>
            <a:prstGeom prst="rect">
              <a:avLst/>
            </a:prstGeom>
            <a:noFill/>
          </p:spPr>
          <p:txBody>
            <a:bodyPr wrap="square" rtlCol="0">
              <a:spAutoFit/>
            </a:bodyPr>
            <a:lstStyle>
              <a:defPPr>
                <a:defRPr lang="zh-CN"/>
              </a:defPPr>
              <a:lvl1pPr>
                <a:defRPr sz="2200">
                  <a:latin typeface="Arial" pitchFamily="34" charset="0"/>
                  <a:ea typeface="微软雅黑" pitchFamily="34" charset="-122"/>
                  <a:cs typeface="Arial" pitchFamily="34" charset="0"/>
                </a:defRPr>
              </a:lvl1pPr>
            </a:lstStyle>
            <a:p>
              <a:r>
                <a:rPr lang="zh-CN" altLang="en-US" b="1" dirty="0"/>
                <a:t>随堂习题</a:t>
              </a:r>
              <a:endParaRPr lang="en-US" altLang="zh-CN" b="1" dirty="0"/>
            </a:p>
          </p:txBody>
        </p:sp>
      </p:grpSp>
      <p:pic>
        <p:nvPicPr>
          <p:cNvPr id="39" name="图片 38"/>
          <p:cNvPicPr>
            <a:picLocks noChangeAspect="1"/>
          </p:cNvPicPr>
          <p:nvPr/>
        </p:nvPicPr>
        <p:blipFill>
          <a:blip r:embed="rId2"/>
          <a:stretch>
            <a:fillRect/>
          </a:stretch>
        </p:blipFill>
        <p:spPr>
          <a:xfrm>
            <a:off x="7308304" y="778668"/>
            <a:ext cx="1822547" cy="980793"/>
          </a:xfrm>
          <a:prstGeom prst="rect">
            <a:avLst/>
          </a:prstGeom>
        </p:spPr>
      </p:pic>
      <p:sp>
        <p:nvSpPr>
          <p:cNvPr id="12" name="灯片编号占位符 11"/>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34" name="矩形 33">
            <a:extLst>
              <a:ext uri="{FF2B5EF4-FFF2-40B4-BE49-F238E27FC236}">
                <a16:creationId xmlns:a16="http://schemas.microsoft.com/office/drawing/2014/main" id="{AECE23D8-6A0E-4942-A4F2-EAB93D3FF5EB}"/>
              </a:ext>
            </a:extLst>
          </p:cNvPr>
          <p:cNvSpPr/>
          <p:nvPr/>
        </p:nvSpPr>
        <p:spPr>
          <a:xfrm>
            <a:off x="10420" y="4804946"/>
            <a:ext cx="1314784" cy="338554"/>
          </a:xfrm>
          <a:prstGeom prst="rect">
            <a:avLst/>
          </a:prstGeom>
          <a:noFill/>
        </p:spPr>
        <p:txBody>
          <a:bodyPr wrap="none" lIns="91440" tIns="45720" rIns="91440" bIns="45720">
            <a:spAutoFit/>
          </a:bodyPr>
          <a:lstStyle/>
          <a:p>
            <a:r>
              <a:rPr lang="en-US" altLang="zh-CN" sz="1600" dirty="0">
                <a:latin typeface="Arial" pitchFamily="34" charset="0"/>
                <a:cs typeface="Arial" pitchFamily="34" charset="0"/>
              </a:rPr>
              <a:t>IPDO2019   </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2001766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敏感性分析的内容</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1" name="文本框 343044"/>
          <p:cNvSpPr txBox="1">
            <a:spLocks noChangeArrowheads="1"/>
          </p:cNvSpPr>
          <p:nvPr/>
        </p:nvSpPr>
        <p:spPr bwMode="auto">
          <a:xfrm>
            <a:off x="611560" y="1851670"/>
            <a:ext cx="77771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342900" indent="-342900" eaLnBrk="1" hangingPunct="1">
              <a:spcBef>
                <a:spcPct val="5000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在技术方案</a:t>
            </a:r>
            <a:r>
              <a:rPr lang="zh-CN" altLang="en-US" sz="2000" dirty="0">
                <a:solidFill>
                  <a:srgbClr val="FF0000"/>
                </a:solidFill>
                <a:latin typeface="黑体" panose="02010609060101010101" pitchFamily="49" charset="-122"/>
                <a:ea typeface="黑体" panose="02010609060101010101" pitchFamily="49" charset="-122"/>
                <a:cs typeface="楷体_GB2312"/>
              </a:rPr>
              <a:t>确定性分析</a:t>
            </a:r>
            <a:r>
              <a:rPr lang="zh-CN" altLang="en-US" sz="2000" dirty="0">
                <a:latin typeface="黑体" panose="02010609060101010101" pitchFamily="49" charset="-122"/>
                <a:ea typeface="黑体" panose="02010609060101010101" pitchFamily="49" charset="-122"/>
                <a:cs typeface="楷体_GB2312"/>
              </a:rPr>
              <a:t>的基础上</a:t>
            </a:r>
            <a:endParaRPr lang="en-US" altLang="zh-CN" sz="2000" dirty="0">
              <a:latin typeface="黑体" panose="02010609060101010101" pitchFamily="49" charset="-122"/>
              <a:ea typeface="黑体" panose="02010609060101010101" pitchFamily="49" charset="-122"/>
              <a:cs typeface="楷体_GB2312"/>
            </a:endParaRPr>
          </a:p>
          <a:p>
            <a:pPr marL="342900" indent="-342900" eaLnBrk="1" hangingPunct="1">
              <a:spcBef>
                <a:spcPct val="5000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通过进一步分析、预测技术方案</a:t>
            </a:r>
            <a:r>
              <a:rPr lang="zh-CN" altLang="en-US" sz="2000" dirty="0">
                <a:solidFill>
                  <a:srgbClr val="FF0000"/>
                </a:solidFill>
                <a:latin typeface="黑体" panose="02010609060101010101" pitchFamily="49" charset="-122"/>
                <a:ea typeface="黑体" panose="02010609060101010101" pitchFamily="49" charset="-122"/>
                <a:cs typeface="楷体_GB2312"/>
              </a:rPr>
              <a:t>主要不确定因素的变化</a:t>
            </a:r>
            <a:r>
              <a:rPr lang="zh-CN" altLang="en-US" sz="2000" dirty="0">
                <a:latin typeface="黑体" panose="02010609060101010101" pitchFamily="49" charset="-122"/>
                <a:ea typeface="黑体" panose="02010609060101010101" pitchFamily="49" charset="-122"/>
                <a:cs typeface="楷体_GB2312"/>
              </a:rPr>
              <a:t>对技术方案</a:t>
            </a:r>
            <a:r>
              <a:rPr lang="zh-CN" altLang="en-US" sz="2000" dirty="0">
                <a:solidFill>
                  <a:srgbClr val="FF0000"/>
                </a:solidFill>
                <a:latin typeface="黑体" panose="02010609060101010101" pitchFamily="49" charset="-122"/>
                <a:ea typeface="黑体" panose="02010609060101010101" pitchFamily="49" charset="-122"/>
                <a:cs typeface="楷体_GB2312"/>
              </a:rPr>
              <a:t>评价指标的影响</a:t>
            </a:r>
            <a:r>
              <a:rPr lang="zh-CN" altLang="en-US" sz="2000" dirty="0">
                <a:latin typeface="黑体" panose="02010609060101010101" pitchFamily="49" charset="-122"/>
                <a:ea typeface="黑体" panose="02010609060101010101" pitchFamily="49" charset="-122"/>
                <a:cs typeface="楷体_GB2312"/>
              </a:rPr>
              <a:t>（如财务内部收益率、财务净现值等）</a:t>
            </a:r>
            <a:endParaRPr lang="en-US" altLang="zh-CN" sz="2000" dirty="0">
              <a:latin typeface="黑体" panose="02010609060101010101" pitchFamily="49" charset="-122"/>
              <a:ea typeface="黑体" panose="02010609060101010101" pitchFamily="49" charset="-122"/>
              <a:cs typeface="楷体_GB2312"/>
            </a:endParaRPr>
          </a:p>
          <a:p>
            <a:pPr marL="342900" indent="-342900" eaLnBrk="1" hangingPunct="1">
              <a:spcBef>
                <a:spcPct val="5000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从中找出敏感因素，确定评价指标对该因素的</a:t>
            </a:r>
            <a:r>
              <a:rPr lang="zh-CN" altLang="en-US" sz="2000" dirty="0">
                <a:solidFill>
                  <a:srgbClr val="FF0000"/>
                </a:solidFill>
                <a:latin typeface="黑体" panose="02010609060101010101" pitchFamily="49" charset="-122"/>
                <a:ea typeface="黑体" panose="02010609060101010101" pitchFamily="49" charset="-122"/>
                <a:cs typeface="楷体_GB2312"/>
              </a:rPr>
              <a:t>敏感程度</a:t>
            </a:r>
            <a:r>
              <a:rPr lang="zh-CN" altLang="en-US" sz="2000" dirty="0">
                <a:latin typeface="黑体" panose="02010609060101010101" pitchFamily="49" charset="-122"/>
                <a:ea typeface="黑体" panose="02010609060101010101" pitchFamily="49" charset="-122"/>
                <a:cs typeface="楷体_GB2312"/>
              </a:rPr>
              <a:t>和技术方案对其变化的</a:t>
            </a:r>
            <a:r>
              <a:rPr lang="zh-CN" altLang="en-US" sz="2000" dirty="0">
                <a:solidFill>
                  <a:srgbClr val="FF0000"/>
                </a:solidFill>
                <a:latin typeface="黑体" panose="02010609060101010101" pitchFamily="49" charset="-122"/>
                <a:ea typeface="黑体" panose="02010609060101010101" pitchFamily="49" charset="-122"/>
                <a:cs typeface="楷体_GB2312"/>
              </a:rPr>
              <a:t>承受能力</a:t>
            </a:r>
            <a:r>
              <a:rPr lang="zh-CN" altLang="en-US" sz="2000" dirty="0">
                <a:latin typeface="黑体" panose="02010609060101010101" pitchFamily="49" charset="-122"/>
                <a:ea typeface="黑体" panose="02010609060101010101" pitchFamily="49" charset="-122"/>
                <a:cs typeface="楷体_GB2312"/>
              </a:rPr>
              <a:t>。</a:t>
            </a:r>
            <a:endParaRPr lang="zh-CN" altLang="en-US" sz="1600" dirty="0">
              <a:latin typeface="黑体" panose="02010609060101010101" pitchFamily="49" charset="-122"/>
              <a:ea typeface="黑体" panose="02010609060101010101" pitchFamily="49" charset="-122"/>
              <a:cs typeface="楷体_GB2312"/>
            </a:endParaRPr>
          </a:p>
        </p:txBody>
      </p:sp>
      <p:sp>
        <p:nvSpPr>
          <p:cNvPr id="2" name="矩形 1"/>
          <p:cNvSpPr/>
          <p:nvPr/>
        </p:nvSpPr>
        <p:spPr>
          <a:xfrm>
            <a:off x="645790" y="3966213"/>
            <a:ext cx="535723" cy="923330"/>
          </a:xfrm>
          <a:prstGeom prst="rect">
            <a:avLst/>
          </a:prstGeom>
          <a:noFill/>
        </p:spPr>
        <p:txBody>
          <a:bodyPr wrap="none" lIns="91440" tIns="45720" rIns="91440" bIns="45720">
            <a:spAutoFit/>
          </a:bodyPr>
          <a:lstStyle/>
          <a:p>
            <a:pPr algn="ctr"/>
            <a:r>
              <a:rPr lang="en-US" altLang="zh-CN"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1</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文本框 626689"/>
          <p:cNvSpPr txBox="1">
            <a:spLocks noChangeArrowheads="1"/>
          </p:cNvSpPr>
          <p:nvPr/>
        </p:nvSpPr>
        <p:spPr bwMode="auto">
          <a:xfrm>
            <a:off x="1259632" y="4243212"/>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基础是啥？</a:t>
            </a:r>
          </a:p>
        </p:txBody>
      </p:sp>
      <p:sp>
        <p:nvSpPr>
          <p:cNvPr id="14" name="矩形 13"/>
          <p:cNvSpPr/>
          <p:nvPr/>
        </p:nvSpPr>
        <p:spPr>
          <a:xfrm>
            <a:off x="2987824" y="3952676"/>
            <a:ext cx="535723" cy="923330"/>
          </a:xfrm>
          <a:prstGeom prst="rect">
            <a:avLst/>
          </a:prstGeom>
          <a:noFill/>
        </p:spPr>
        <p:txBody>
          <a:bodyPr wrap="none" lIns="91440" tIns="45720" rIns="91440" bIns="45720">
            <a:spAutoFit/>
          </a:bodyPr>
          <a:lstStyle/>
          <a:p>
            <a:pPr algn="ctr"/>
            <a:r>
              <a:rPr lang="en-US" altLang="zh-CN"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2</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文本框 626689"/>
          <p:cNvSpPr txBox="1">
            <a:spLocks noChangeArrowheads="1"/>
          </p:cNvSpPr>
          <p:nvPr/>
        </p:nvSpPr>
        <p:spPr bwMode="auto">
          <a:xfrm>
            <a:off x="3419872" y="4229675"/>
            <a:ext cx="28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因素变化对指标的影响</a:t>
            </a:r>
          </a:p>
        </p:txBody>
      </p:sp>
      <p:sp>
        <p:nvSpPr>
          <p:cNvPr id="20" name="矩形 19"/>
          <p:cNvSpPr/>
          <p:nvPr/>
        </p:nvSpPr>
        <p:spPr>
          <a:xfrm>
            <a:off x="6228184" y="3952676"/>
            <a:ext cx="535723" cy="923330"/>
          </a:xfrm>
          <a:prstGeom prst="rect">
            <a:avLst/>
          </a:prstGeom>
          <a:noFill/>
        </p:spPr>
        <p:txBody>
          <a:bodyPr wrap="none" lIns="91440" tIns="45720" rIns="91440" bIns="45720">
            <a:spAutoFit/>
          </a:bodyPr>
          <a:lstStyle/>
          <a:p>
            <a:pPr algn="ctr"/>
            <a:r>
              <a:rPr lang="en-US" altLang="zh-CN"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3</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文本框 626689"/>
          <p:cNvSpPr txBox="1">
            <a:spLocks noChangeArrowheads="1"/>
          </p:cNvSpPr>
          <p:nvPr/>
        </p:nvSpPr>
        <p:spPr bwMode="auto">
          <a:xfrm>
            <a:off x="6842026" y="4229675"/>
            <a:ext cx="2284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敏感程度，承受能力</a:t>
            </a:r>
          </a:p>
        </p:txBody>
      </p:sp>
      <p:sp>
        <p:nvSpPr>
          <p:cNvPr id="22" name="矩形 21">
            <a:extLst>
              <a:ext uri="{FF2B5EF4-FFF2-40B4-BE49-F238E27FC236}">
                <a16:creationId xmlns:a16="http://schemas.microsoft.com/office/drawing/2014/main" id="{641BE555-396D-4F6A-9D1A-5070C70050C8}"/>
              </a:ext>
            </a:extLst>
          </p:cNvPr>
          <p:cNvSpPr/>
          <p:nvPr/>
        </p:nvSpPr>
        <p:spPr>
          <a:xfrm>
            <a:off x="0" y="3966191"/>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454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敏感性分析的内容</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9" name="文本框 753665"/>
          <p:cNvSpPr txBox="1">
            <a:spLocks noChangeArrowheads="1"/>
          </p:cNvSpPr>
          <p:nvPr/>
        </p:nvSpPr>
        <p:spPr bwMode="auto">
          <a:xfrm>
            <a:off x="285750" y="2267456"/>
            <a:ext cx="342215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 typeface="Arial" pitchFamily="34" charset="0"/>
              <a:buNone/>
            </a:pPr>
            <a:r>
              <a:rPr lang="zh-CN" altLang="en-US" sz="2000" dirty="0">
                <a:latin typeface="黑体" panose="02010609060101010101" pitchFamily="49" charset="-122"/>
                <a:ea typeface="黑体" panose="02010609060101010101" pitchFamily="49" charset="-122"/>
                <a:cs typeface="楷体_GB2312"/>
              </a:rPr>
              <a:t>敏感性分析</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单因素敏感性分析</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多因素敏感性分析</a:t>
            </a:r>
            <a:endParaRPr lang="zh-CN" altLang="en-US" sz="2000" dirty="0">
              <a:latin typeface="黑体" panose="02010609060101010101" pitchFamily="49" charset="-122"/>
              <a:ea typeface="黑体" panose="02010609060101010101" pitchFamily="49" charset="-122"/>
              <a:cs typeface="楷体_GB2312"/>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808304"/>
            <a:ext cx="1425839" cy="2851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753665"/>
          <p:cNvSpPr txBox="1">
            <a:spLocks noChangeArrowheads="1"/>
          </p:cNvSpPr>
          <p:nvPr/>
        </p:nvSpPr>
        <p:spPr bwMode="auto">
          <a:xfrm>
            <a:off x="5431250" y="2433924"/>
            <a:ext cx="158902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 typeface="Arial" pitchFamily="34" charset="0"/>
              <a:buNone/>
            </a:pPr>
            <a:r>
              <a:rPr lang="zh-CN" altLang="en-US" sz="2000" dirty="0">
                <a:latin typeface="黑体" panose="02010609060101010101" pitchFamily="49" charset="-122"/>
                <a:ea typeface="黑体" panose="02010609060101010101" pitchFamily="49" charset="-122"/>
                <a:cs typeface="楷体_GB2312"/>
              </a:rPr>
              <a:t>导数？          </a:t>
            </a:r>
            <a:endParaRPr lang="en-US" altLang="zh-CN" sz="2000" dirty="0">
              <a:latin typeface="黑体" panose="02010609060101010101" pitchFamily="49" charset="-122"/>
              <a:ea typeface="黑体" panose="02010609060101010101" pitchFamily="49" charset="-122"/>
              <a:cs typeface="楷体_GB2312"/>
            </a:endParaRPr>
          </a:p>
          <a:p>
            <a:pPr eaLnBrk="1" hangingPunct="1">
              <a:lnSpc>
                <a:spcPct val="130000"/>
              </a:lnSpc>
              <a:spcBef>
                <a:spcPct val="50000"/>
              </a:spcBef>
              <a:buFont typeface="Arial" pitchFamily="34" charset="0"/>
              <a:buNone/>
            </a:pPr>
            <a:r>
              <a:rPr lang="zh-CN" altLang="en-US" sz="2000" dirty="0">
                <a:latin typeface="黑体" panose="02010609060101010101" pitchFamily="49" charset="-122"/>
                <a:ea typeface="黑体" panose="02010609060101010101" pitchFamily="49" charset="-122"/>
                <a:cs typeface="楷体_GB2312"/>
              </a:rPr>
              <a:t>偏导？</a:t>
            </a:r>
            <a:endParaRPr lang="en-US" altLang="zh-CN" sz="2000" dirty="0">
              <a:latin typeface="黑体" panose="02010609060101010101" pitchFamily="49" charset="-122"/>
              <a:ea typeface="黑体" panose="02010609060101010101" pitchFamily="49" charset="-122"/>
              <a:cs typeface="楷体_GB2312"/>
            </a:endParaRPr>
          </a:p>
          <a:p>
            <a:pPr eaLnBrk="1" hangingPunct="1">
              <a:lnSpc>
                <a:spcPct val="130000"/>
              </a:lnSpc>
              <a:spcBef>
                <a:spcPct val="50000"/>
              </a:spcBef>
              <a:buFont typeface="Arial" pitchFamily="34" charset="0"/>
              <a:buNone/>
            </a:pPr>
            <a:r>
              <a:rPr lang="zh-CN" altLang="en-US" sz="2000" dirty="0">
                <a:latin typeface="黑体" panose="02010609060101010101" pitchFamily="49" charset="-122"/>
                <a:ea typeface="黑体" panose="02010609060101010101" pitchFamily="49" charset="-122"/>
                <a:cs typeface="楷体_GB2312"/>
              </a:rPr>
              <a:t>全微分？</a:t>
            </a:r>
            <a:endParaRPr lang="en-US" altLang="zh-CN" sz="2000" dirty="0">
              <a:latin typeface="黑体" panose="02010609060101010101" pitchFamily="49" charset="-122"/>
              <a:ea typeface="黑体" panose="02010609060101010101" pitchFamily="49" charset="-122"/>
              <a:cs typeface="楷体_GB2312"/>
            </a:endParaRPr>
          </a:p>
        </p:txBody>
      </p:sp>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67456"/>
            <a:ext cx="14573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0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626689"/>
          <p:cNvSpPr txBox="1">
            <a:spLocks noChangeArrowheads="1"/>
          </p:cNvSpPr>
          <p:nvPr/>
        </p:nvSpPr>
        <p:spPr bwMode="auto">
          <a:xfrm>
            <a:off x="285750" y="1851670"/>
            <a:ext cx="1318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总览图：</a:t>
            </a:r>
          </a:p>
        </p:txBody>
      </p:sp>
      <p:graphicFrame>
        <p:nvGraphicFramePr>
          <p:cNvPr id="2" name="图示 1"/>
          <p:cNvGraphicFramePr/>
          <p:nvPr>
            <p:extLst>
              <p:ext uri="{D42A27DB-BD31-4B8C-83A1-F6EECF244321}">
                <p14:modId xmlns:p14="http://schemas.microsoft.com/office/powerpoint/2010/main" val="2728469892"/>
              </p:ext>
            </p:extLst>
          </p:nvPr>
        </p:nvGraphicFramePr>
        <p:xfrm>
          <a:off x="1524000" y="1791270"/>
          <a:ext cx="7296472" cy="3012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右箭头 2"/>
          <p:cNvSpPr/>
          <p:nvPr/>
        </p:nvSpPr>
        <p:spPr>
          <a:xfrm rot="3075501">
            <a:off x="953756" y="3185476"/>
            <a:ext cx="1296144" cy="57606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02598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8" name="文本框 472065"/>
          <p:cNvSpPr txBox="1">
            <a:spLocks noChangeArrowheads="1"/>
          </p:cNvSpPr>
          <p:nvPr/>
        </p:nvSpPr>
        <p:spPr bwMode="auto">
          <a:xfrm>
            <a:off x="395536" y="1707654"/>
            <a:ext cx="8352928"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（一）确定分析指标</a:t>
            </a:r>
          </a:p>
        </p:txBody>
      </p:sp>
      <p:sp>
        <p:nvSpPr>
          <p:cNvPr id="20" name="文本框 748547"/>
          <p:cNvSpPr txBox="1">
            <a:spLocks noChangeArrowheads="1"/>
          </p:cNvSpPr>
          <p:nvPr/>
        </p:nvSpPr>
        <p:spPr bwMode="auto">
          <a:xfrm>
            <a:off x="196627" y="2802290"/>
            <a:ext cx="1927101" cy="156966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财务净现值</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财务内部收益率</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静态投资回收期</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285750" indent="-285750" eaLnBrk="1" hangingPunct="1">
              <a:spcBef>
                <a:spcPct val="0"/>
              </a:spcBef>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p:txBody>
      </p:sp>
      <p:sp>
        <p:nvSpPr>
          <p:cNvPr id="21" name="文本框 748547"/>
          <p:cNvSpPr txBox="1">
            <a:spLocks noChangeArrowheads="1"/>
          </p:cNvSpPr>
          <p:nvPr/>
        </p:nvSpPr>
        <p:spPr bwMode="auto">
          <a:xfrm>
            <a:off x="196627" y="2463736"/>
            <a:ext cx="1927101" cy="338554"/>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None/>
            </a:pPr>
            <a:r>
              <a:rPr lang="zh-CN" altLang="en-US" sz="1600" dirty="0">
                <a:solidFill>
                  <a:schemeClr val="bg1"/>
                </a:solidFill>
                <a:latin typeface="黑体" panose="02010609060101010101" pitchFamily="49" charset="-122"/>
                <a:ea typeface="黑体" panose="02010609060101010101" pitchFamily="49" charset="-122"/>
              </a:rPr>
              <a:t>经济效果各项指标</a:t>
            </a:r>
            <a:endParaRPr lang="en-US" altLang="zh-CN" sz="1600" dirty="0">
              <a:solidFill>
                <a:schemeClr val="bg1"/>
              </a:solidFill>
              <a:latin typeface="黑体" panose="02010609060101010101" pitchFamily="49" charset="-122"/>
              <a:ea typeface="黑体" panose="02010609060101010101" pitchFamily="49" charset="-122"/>
            </a:endParaRPr>
          </a:p>
        </p:txBody>
      </p:sp>
      <p:sp>
        <p:nvSpPr>
          <p:cNvPr id="2" name="右箭头 1"/>
          <p:cNvSpPr/>
          <p:nvPr/>
        </p:nvSpPr>
        <p:spPr>
          <a:xfrm>
            <a:off x="2411760" y="3219822"/>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626689"/>
          <p:cNvSpPr txBox="1">
            <a:spLocks noChangeArrowheads="1"/>
          </p:cNvSpPr>
          <p:nvPr/>
        </p:nvSpPr>
        <p:spPr bwMode="auto">
          <a:xfrm>
            <a:off x="2411760" y="2812365"/>
            <a:ext cx="792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均可</a:t>
            </a:r>
          </a:p>
        </p:txBody>
      </p:sp>
      <p:sp>
        <p:nvSpPr>
          <p:cNvPr id="23" name="文本框 748547"/>
          <p:cNvSpPr txBox="1">
            <a:spLocks noChangeArrowheads="1"/>
          </p:cNvSpPr>
          <p:nvPr/>
        </p:nvSpPr>
        <p:spPr bwMode="auto">
          <a:xfrm>
            <a:off x="3347864" y="3181697"/>
            <a:ext cx="1927101" cy="338554"/>
          </a:xfrm>
          <a:prstGeom prst="rect">
            <a:avLst/>
          </a:prstGeom>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None/>
            </a:pPr>
            <a:r>
              <a:rPr lang="zh-CN" altLang="en-US" sz="1600" dirty="0">
                <a:solidFill>
                  <a:schemeClr val="bg1"/>
                </a:solidFill>
                <a:latin typeface="黑体" panose="02010609060101010101" pitchFamily="49" charset="-122"/>
                <a:ea typeface="黑体" panose="02010609060101010101" pitchFamily="49" charset="-122"/>
              </a:rPr>
              <a:t>敏感性分析的指标</a:t>
            </a:r>
            <a:endParaRPr lang="en-US" altLang="zh-CN" sz="1600" dirty="0">
              <a:solidFill>
                <a:schemeClr val="bg1"/>
              </a:solidFill>
              <a:latin typeface="黑体" panose="02010609060101010101" pitchFamily="49" charset="-122"/>
              <a:ea typeface="黑体" panose="02010609060101010101" pitchFamily="49" charset="-122"/>
            </a:endParaRPr>
          </a:p>
        </p:txBody>
      </p:sp>
      <p:sp>
        <p:nvSpPr>
          <p:cNvPr id="25" name="矩形 24">
            <a:extLst>
              <a:ext uri="{FF2B5EF4-FFF2-40B4-BE49-F238E27FC236}">
                <a16:creationId xmlns:a16="http://schemas.microsoft.com/office/drawing/2014/main" id="{797179DB-1C1B-4049-959A-03EA0B8780BD}"/>
              </a:ext>
            </a:extLst>
          </p:cNvPr>
          <p:cNvSpPr/>
          <p:nvPr/>
        </p:nvSpPr>
        <p:spPr>
          <a:xfrm rot="5400000" flipV="1">
            <a:off x="4031044" y="3298959"/>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652120" y="2283718"/>
            <a:ext cx="1512168" cy="456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分析的目标</a:t>
            </a:r>
          </a:p>
        </p:txBody>
      </p:sp>
      <p:sp>
        <p:nvSpPr>
          <p:cNvPr id="27" name="圆角矩形 26"/>
          <p:cNvSpPr/>
          <p:nvPr/>
        </p:nvSpPr>
        <p:spPr>
          <a:xfrm>
            <a:off x="7452320" y="2283718"/>
            <a:ext cx="1512168" cy="456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分析的任务</a:t>
            </a:r>
          </a:p>
        </p:txBody>
      </p:sp>
      <p:sp>
        <p:nvSpPr>
          <p:cNvPr id="28" name="文本框 626689"/>
          <p:cNvSpPr txBox="1">
            <a:spLocks noChangeArrowheads="1"/>
          </p:cNvSpPr>
          <p:nvPr/>
        </p:nvSpPr>
        <p:spPr bwMode="auto">
          <a:xfrm>
            <a:off x="5635699" y="1781248"/>
            <a:ext cx="10801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有关联</a:t>
            </a:r>
          </a:p>
        </p:txBody>
      </p:sp>
      <p:sp>
        <p:nvSpPr>
          <p:cNvPr id="30" name="圆角矩形 29"/>
          <p:cNvSpPr/>
          <p:nvPr/>
        </p:nvSpPr>
        <p:spPr>
          <a:xfrm>
            <a:off x="5508104" y="2150580"/>
            <a:ext cx="3528392" cy="661785"/>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5508104" y="3650284"/>
            <a:ext cx="1620180" cy="456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技术方案特点</a:t>
            </a:r>
          </a:p>
        </p:txBody>
      </p:sp>
      <p:sp>
        <p:nvSpPr>
          <p:cNvPr id="32" name="圆角矩形 31"/>
          <p:cNvSpPr/>
          <p:nvPr/>
        </p:nvSpPr>
        <p:spPr>
          <a:xfrm>
            <a:off x="7272300" y="3650284"/>
            <a:ext cx="1692188" cy="456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实际需求情况</a:t>
            </a:r>
          </a:p>
        </p:txBody>
      </p:sp>
      <p:sp>
        <p:nvSpPr>
          <p:cNvPr id="33" name="文本框 626689"/>
          <p:cNvSpPr txBox="1">
            <a:spLocks noChangeArrowheads="1"/>
          </p:cNvSpPr>
          <p:nvPr/>
        </p:nvSpPr>
        <p:spPr bwMode="auto">
          <a:xfrm>
            <a:off x="5635699" y="3147814"/>
            <a:ext cx="18166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综合考虑</a:t>
            </a:r>
          </a:p>
        </p:txBody>
      </p:sp>
      <p:sp>
        <p:nvSpPr>
          <p:cNvPr id="34" name="圆角矩形 33"/>
          <p:cNvSpPr/>
          <p:nvPr/>
        </p:nvSpPr>
        <p:spPr>
          <a:xfrm>
            <a:off x="5436096" y="3517146"/>
            <a:ext cx="3630204" cy="1200368"/>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426206" y="4193593"/>
            <a:ext cx="1692188" cy="456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指标重要程度</a:t>
            </a:r>
          </a:p>
        </p:txBody>
      </p:sp>
      <p:sp>
        <p:nvSpPr>
          <p:cNvPr id="36" name="文本框 626689"/>
          <p:cNvSpPr txBox="1">
            <a:spLocks noChangeArrowheads="1"/>
          </p:cNvSpPr>
          <p:nvPr/>
        </p:nvSpPr>
        <p:spPr bwMode="auto">
          <a:xfrm>
            <a:off x="2267744" y="4003901"/>
            <a:ext cx="2983581" cy="64633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FF0000"/>
                </a:solidFill>
                <a:latin typeface="黑体" panose="02010609060101010101" pitchFamily="49" charset="-122"/>
                <a:ea typeface="黑体" panose="02010609060101010101" pitchFamily="49" charset="-122"/>
                <a:cs typeface="楷体_GB2312"/>
              </a:rPr>
              <a:t>不超出确定性分析经济效果的指标</a:t>
            </a:r>
          </a:p>
        </p:txBody>
      </p:sp>
    </p:spTree>
    <p:extLst>
      <p:ext uri="{BB962C8B-B14F-4D97-AF65-F5344CB8AC3E}">
        <p14:creationId xmlns:p14="http://schemas.microsoft.com/office/powerpoint/2010/main" val="3839855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8" name="文本框 472065"/>
          <p:cNvSpPr txBox="1">
            <a:spLocks noChangeArrowheads="1"/>
          </p:cNvSpPr>
          <p:nvPr/>
        </p:nvSpPr>
        <p:spPr bwMode="auto">
          <a:xfrm>
            <a:off x="395536" y="1707654"/>
            <a:ext cx="8352928"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spcBef>
                <a:spcPct val="0"/>
              </a:spcBef>
              <a:spcAft>
                <a:spcPts val="600"/>
              </a:spcAft>
              <a:buNone/>
            </a:pPr>
            <a:r>
              <a:rPr lang="zh-CN" altLang="en-US" sz="2400" dirty="0">
                <a:latin typeface="黑体" panose="02010609060101010101" pitchFamily="49" charset="-122"/>
                <a:ea typeface="黑体" panose="02010609060101010101" pitchFamily="49" charset="-122"/>
                <a:cs typeface="楷体_GB2312"/>
              </a:rPr>
              <a:t>例如：</a:t>
            </a:r>
            <a:endParaRPr lang="en-US" altLang="zh-CN" sz="2400" dirty="0">
              <a:latin typeface="黑体" panose="02010609060101010101" pitchFamily="49" charset="-122"/>
              <a:ea typeface="黑体" panose="02010609060101010101" pitchFamily="49" charset="-122"/>
              <a:cs typeface="楷体_GB2312"/>
            </a:endParaRPr>
          </a:p>
          <a:p>
            <a:pPr marL="342900" indent="-342900" eaLnBrk="1" fontAlgn="base" hangingPunct="1">
              <a:spcBef>
                <a:spcPct val="0"/>
              </a:spcBef>
              <a:spcAft>
                <a:spcPts val="600"/>
              </a:spcAft>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如果主要分析方案状态和参数变化对方案投资回收快慢的影响，则可选用</a:t>
            </a:r>
            <a:r>
              <a:rPr lang="zh-CN" altLang="en-US" sz="2400" dirty="0">
                <a:solidFill>
                  <a:srgbClr val="FF0000"/>
                </a:solidFill>
                <a:latin typeface="黑体" panose="02010609060101010101" pitchFamily="49" charset="-122"/>
                <a:ea typeface="黑体" panose="02010609060101010101" pitchFamily="49" charset="-122"/>
                <a:cs typeface="楷体_GB2312"/>
              </a:rPr>
              <a:t>投资回收期</a:t>
            </a:r>
            <a:r>
              <a:rPr lang="zh-CN" altLang="en-US" sz="2400" dirty="0">
                <a:latin typeface="黑体" panose="02010609060101010101" pitchFamily="49" charset="-122"/>
                <a:ea typeface="黑体" panose="02010609060101010101" pitchFamily="49" charset="-122"/>
                <a:cs typeface="楷体_GB2312"/>
              </a:rPr>
              <a:t>作为分析指标；</a:t>
            </a:r>
          </a:p>
          <a:p>
            <a:pPr marL="342900" indent="-342900" eaLnBrk="1" fontAlgn="base" hangingPunct="1">
              <a:spcBef>
                <a:spcPct val="0"/>
              </a:spcBef>
              <a:spcAft>
                <a:spcPts val="600"/>
              </a:spcAft>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如果主要分析产品价格波动对方案超额净收益的影响，则可选用</a:t>
            </a:r>
            <a:r>
              <a:rPr lang="zh-CN" altLang="en-US" sz="2400" dirty="0">
                <a:solidFill>
                  <a:srgbClr val="FF0000"/>
                </a:solidFill>
                <a:latin typeface="黑体" panose="02010609060101010101" pitchFamily="49" charset="-122"/>
                <a:ea typeface="黑体" panose="02010609060101010101" pitchFamily="49" charset="-122"/>
                <a:cs typeface="楷体_GB2312"/>
              </a:rPr>
              <a:t>净现值</a:t>
            </a:r>
            <a:r>
              <a:rPr lang="zh-CN" altLang="en-US" sz="2400" dirty="0">
                <a:latin typeface="黑体" panose="02010609060101010101" pitchFamily="49" charset="-122"/>
                <a:ea typeface="黑体" panose="02010609060101010101" pitchFamily="49" charset="-122"/>
                <a:cs typeface="楷体_GB2312"/>
              </a:rPr>
              <a:t>作为分析指标；</a:t>
            </a:r>
          </a:p>
          <a:p>
            <a:pPr marL="342900" indent="-342900" eaLnBrk="1" fontAlgn="base" hangingPunct="1">
              <a:spcBef>
                <a:spcPct val="0"/>
              </a:spcBef>
              <a:spcAft>
                <a:spcPts val="600"/>
              </a:spcAft>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如果主要分析投资大小对方案资金回收能力的影响，则可选用</a:t>
            </a:r>
            <a:r>
              <a:rPr lang="zh-CN" altLang="en-US" sz="2400" dirty="0">
                <a:solidFill>
                  <a:srgbClr val="FF0000"/>
                </a:solidFill>
                <a:latin typeface="黑体" panose="02010609060101010101" pitchFamily="49" charset="-122"/>
                <a:ea typeface="黑体" panose="02010609060101010101" pitchFamily="49" charset="-122"/>
                <a:cs typeface="楷体_GB2312"/>
              </a:rPr>
              <a:t>内部收益率指标</a:t>
            </a:r>
            <a:r>
              <a:rPr lang="zh-CN" altLang="en-US" sz="2400" dirty="0">
                <a:latin typeface="黑体" panose="02010609060101010101" pitchFamily="49" charset="-122"/>
                <a:ea typeface="黑体" panose="02010609060101010101" pitchFamily="49" charset="-122"/>
                <a:cs typeface="楷体_GB2312"/>
              </a:rPr>
              <a:t>等。</a:t>
            </a:r>
          </a:p>
        </p:txBody>
      </p:sp>
    </p:spTree>
    <p:extLst>
      <p:ext uri="{BB962C8B-B14F-4D97-AF65-F5344CB8AC3E}">
        <p14:creationId xmlns:p14="http://schemas.microsoft.com/office/powerpoint/2010/main" val="3458215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8" name="文本框 472065"/>
          <p:cNvSpPr txBox="1">
            <a:spLocks noChangeArrowheads="1"/>
          </p:cNvSpPr>
          <p:nvPr/>
        </p:nvSpPr>
        <p:spPr bwMode="auto">
          <a:xfrm>
            <a:off x="323528" y="1783262"/>
            <a:ext cx="835292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（二）选择需要分析的不确定因素</a:t>
            </a:r>
          </a:p>
        </p:txBody>
      </p:sp>
      <p:sp>
        <p:nvSpPr>
          <p:cNvPr id="29" name="文本框 753665"/>
          <p:cNvSpPr txBox="1">
            <a:spLocks noChangeArrowheads="1"/>
          </p:cNvSpPr>
          <p:nvPr/>
        </p:nvSpPr>
        <p:spPr bwMode="auto">
          <a:xfrm>
            <a:off x="755576" y="2643758"/>
            <a:ext cx="784887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None/>
            </a:pPr>
            <a:r>
              <a:rPr lang="zh-CN" altLang="en-US" sz="2000" dirty="0">
                <a:latin typeface="黑体" panose="02010609060101010101" pitchFamily="49" charset="-122"/>
                <a:ea typeface="黑体" panose="02010609060101010101" pitchFamily="49" charset="-122"/>
                <a:cs typeface="楷体_GB2312"/>
              </a:rPr>
              <a:t>两个原则</a:t>
            </a:r>
            <a:r>
              <a:rPr lang="en-US" altLang="zh-CN" sz="2000" dirty="0">
                <a:latin typeface="黑体" panose="02010609060101010101" pitchFamily="49" charset="-122"/>
                <a:ea typeface="黑体" panose="02010609060101010101" pitchFamily="49" charset="-122"/>
                <a:cs typeface="楷体_GB2312"/>
              </a:rPr>
              <a:t>:</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预计这些因素在其可能变动的范围内对财务评价指标的影响较大。</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对在确定性财务分析中采用该因素的数据的准确性把握不大。</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806" y="1831540"/>
            <a:ext cx="1754882" cy="104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650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3" name="文本框 472065"/>
          <p:cNvSpPr txBox="1">
            <a:spLocks noChangeArrowheads="1"/>
          </p:cNvSpPr>
          <p:nvPr/>
        </p:nvSpPr>
        <p:spPr bwMode="auto">
          <a:xfrm>
            <a:off x="323528" y="1783262"/>
            <a:ext cx="8352928"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（三）分析每个不确定因素的波动程度及其对分析指标可能带来的增减情况</a:t>
            </a:r>
          </a:p>
        </p:txBody>
      </p:sp>
      <p:sp>
        <p:nvSpPr>
          <p:cNvPr id="14" name="文本框 753665"/>
          <p:cNvSpPr txBox="1">
            <a:spLocks noChangeArrowheads="1"/>
          </p:cNvSpPr>
          <p:nvPr/>
        </p:nvSpPr>
        <p:spPr bwMode="auto">
          <a:xfrm>
            <a:off x="412676" y="3007990"/>
            <a:ext cx="8047756"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None/>
            </a:pPr>
            <a:r>
              <a:rPr lang="zh-CN" altLang="en-US" sz="2000" dirty="0">
                <a:latin typeface="黑体" panose="02010609060101010101" pitchFamily="49" charset="-122"/>
                <a:ea typeface="黑体" panose="02010609060101010101" pitchFamily="49" charset="-122"/>
                <a:cs typeface="楷体_GB2312"/>
              </a:rPr>
              <a:t>两个子步</a:t>
            </a:r>
            <a:r>
              <a:rPr lang="en-US" altLang="zh-CN" sz="2000" dirty="0">
                <a:latin typeface="黑体" panose="02010609060101010101" pitchFamily="49" charset="-122"/>
                <a:ea typeface="黑体" panose="02010609060101010101" pitchFamily="49" charset="-122"/>
                <a:cs typeface="楷体_GB2312"/>
              </a:rPr>
              <a:t>:</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一定幅度变化不确定因素（</a:t>
            </a:r>
            <a:r>
              <a:rPr lang="en-US" altLang="zh-CN" sz="2000" dirty="0">
                <a:solidFill>
                  <a:srgbClr val="9900CC"/>
                </a:solidFill>
                <a:latin typeface="黑体" panose="02010609060101010101" pitchFamily="49" charset="-122"/>
                <a:ea typeface="黑体" panose="02010609060101010101" pitchFamily="49" charset="-122"/>
                <a:cs typeface="楷体_GB2312"/>
              </a:rPr>
              <a:t>±5%</a:t>
            </a:r>
            <a:r>
              <a:rPr lang="zh-CN" altLang="en-US" sz="2000" dirty="0">
                <a:solidFill>
                  <a:srgbClr val="9900CC"/>
                </a:solidFill>
                <a:latin typeface="黑体" panose="02010609060101010101" pitchFamily="49" charset="-122"/>
                <a:ea typeface="黑体" panose="02010609060101010101" pitchFamily="49" charset="-122"/>
                <a:cs typeface="楷体_GB2312"/>
              </a:rPr>
              <a:t>，</a:t>
            </a:r>
            <a:r>
              <a:rPr lang="en-US" altLang="zh-CN" sz="2000" dirty="0">
                <a:solidFill>
                  <a:srgbClr val="9900CC"/>
                </a:solidFill>
                <a:latin typeface="黑体" panose="02010609060101010101" pitchFamily="49" charset="-122"/>
                <a:ea typeface="黑体" panose="02010609060101010101" pitchFamily="49" charset="-122"/>
                <a:cs typeface="楷体_GB2312"/>
              </a:rPr>
              <a:t> ±10%, ±15%,… </a:t>
            </a:r>
            <a:r>
              <a:rPr lang="zh-CN" altLang="en-US" sz="2000" dirty="0">
                <a:solidFill>
                  <a:srgbClr val="9900CC"/>
                </a:solidFill>
                <a:latin typeface="黑体" panose="02010609060101010101" pitchFamily="49" charset="-122"/>
                <a:ea typeface="黑体" panose="02010609060101010101" pitchFamily="49" charset="-122"/>
                <a:cs typeface="楷体_GB2312"/>
              </a:rPr>
              <a:t>）</a:t>
            </a: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计算不确定因素变化引起的经济效果指标变化</a:t>
            </a:r>
            <a:r>
              <a:rPr lang="en-US" altLang="zh-CN" sz="2000" dirty="0">
                <a:solidFill>
                  <a:srgbClr val="9900CC"/>
                </a:solidFill>
                <a:latin typeface="黑体" panose="02010609060101010101" pitchFamily="49" charset="-122"/>
                <a:ea typeface="黑体" panose="02010609060101010101" pitchFamily="49" charset="-122"/>
                <a:cs typeface="楷体_GB2312"/>
              </a:rPr>
              <a:t>,</a:t>
            </a:r>
            <a:r>
              <a:rPr lang="zh-CN" altLang="en-US" sz="2000" dirty="0">
                <a:solidFill>
                  <a:srgbClr val="9900CC"/>
                </a:solidFill>
                <a:latin typeface="黑体" panose="02010609060101010101" pitchFamily="49" charset="-122"/>
                <a:ea typeface="黑体" panose="02010609060101010101" pitchFamily="49" charset="-122"/>
                <a:cs typeface="楷体_GB2312"/>
              </a:rPr>
              <a:t>然后绘图或列表</a:t>
            </a:r>
          </a:p>
        </p:txBody>
      </p:sp>
    </p:spTree>
    <p:extLst>
      <p:ext uri="{BB962C8B-B14F-4D97-AF65-F5344CB8AC3E}">
        <p14:creationId xmlns:p14="http://schemas.microsoft.com/office/powerpoint/2010/main" val="887592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845816"/>
            <a:ext cx="4459464" cy="273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接连接符 17"/>
          <p:cNvCxnSpPr/>
          <p:nvPr/>
        </p:nvCxnSpPr>
        <p:spPr>
          <a:xfrm>
            <a:off x="179512" y="3219822"/>
            <a:ext cx="4248472" cy="0"/>
          </a:xfrm>
          <a:prstGeom prst="line">
            <a:avLst/>
          </a:prstGeom>
        </p:spPr>
        <p:style>
          <a:lnRef idx="2">
            <a:schemeClr val="accent2"/>
          </a:lnRef>
          <a:fillRef idx="0">
            <a:schemeClr val="accent2"/>
          </a:fillRef>
          <a:effectRef idx="1">
            <a:schemeClr val="accent2"/>
          </a:effectRef>
          <a:fontRef idx="minor">
            <a:schemeClr val="tx1"/>
          </a:fontRef>
        </p:style>
      </p:cxnSp>
      <p:pic>
        <p:nvPicPr>
          <p:cNvPr id="450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0032" y="1779662"/>
            <a:ext cx="4171970" cy="291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文本框 626689"/>
          <p:cNvSpPr txBox="1">
            <a:spLocks noChangeArrowheads="1"/>
          </p:cNvSpPr>
          <p:nvPr/>
        </p:nvSpPr>
        <p:spPr bwMode="auto">
          <a:xfrm>
            <a:off x="751620" y="4524676"/>
            <a:ext cx="3100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ctr" eaLnBrk="1" hangingPunct="1">
              <a:spcBef>
                <a:spcPct val="0"/>
              </a:spcBef>
              <a:buFont typeface="Arial" pitchFamily="34" charset="0"/>
              <a:buNone/>
            </a:pPr>
            <a:r>
              <a:rPr lang="zh-CN" altLang="en-US" sz="1400" dirty="0">
                <a:solidFill>
                  <a:srgbClr val="0070C0"/>
                </a:solidFill>
                <a:latin typeface="黑体" panose="02010609060101010101" pitchFamily="49" charset="-122"/>
                <a:ea typeface="黑体" panose="02010609060101010101" pitchFamily="49" charset="-122"/>
                <a:cs typeface="楷体_GB2312"/>
              </a:rPr>
              <a:t>单因素变化对</a:t>
            </a:r>
            <a:r>
              <a:rPr lang="en-US" altLang="zh-CN" sz="1400" dirty="0">
                <a:solidFill>
                  <a:srgbClr val="0070C0"/>
                </a:solidFill>
                <a:latin typeface="黑体" panose="02010609060101010101" pitchFamily="49" charset="-122"/>
                <a:ea typeface="黑体" panose="02010609060101010101" pitchFamily="49" charset="-122"/>
                <a:cs typeface="楷体_GB2312"/>
              </a:rPr>
              <a:t>XXX</a:t>
            </a:r>
            <a:r>
              <a:rPr lang="zh-CN" altLang="en-US" sz="1400" dirty="0">
                <a:solidFill>
                  <a:srgbClr val="0070C0"/>
                </a:solidFill>
                <a:latin typeface="黑体" panose="02010609060101010101" pitchFamily="49" charset="-122"/>
                <a:ea typeface="黑体" panose="02010609060101010101" pitchFamily="49" charset="-122"/>
                <a:cs typeface="楷体_GB2312"/>
              </a:rPr>
              <a:t>指标的影响</a:t>
            </a:r>
          </a:p>
        </p:txBody>
      </p:sp>
    </p:spTree>
    <p:extLst>
      <p:ext uri="{BB962C8B-B14F-4D97-AF65-F5344CB8AC3E}">
        <p14:creationId xmlns:p14="http://schemas.microsoft.com/office/powerpoint/2010/main" val="2351710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472065"/>
          <p:cNvSpPr txBox="1">
            <a:spLocks noChangeArrowheads="1"/>
          </p:cNvSpPr>
          <p:nvPr/>
        </p:nvSpPr>
        <p:spPr bwMode="auto">
          <a:xfrm>
            <a:off x="323528" y="1783262"/>
            <a:ext cx="8352928"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（四）确定敏感因素</a:t>
            </a:r>
          </a:p>
        </p:txBody>
      </p:sp>
      <p:sp>
        <p:nvSpPr>
          <p:cNvPr id="19" name="文本框 626689"/>
          <p:cNvSpPr txBox="1">
            <a:spLocks noChangeArrowheads="1"/>
          </p:cNvSpPr>
          <p:nvPr/>
        </p:nvSpPr>
        <p:spPr bwMode="auto">
          <a:xfrm>
            <a:off x="1115616" y="2562458"/>
            <a:ext cx="2880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敏感性分析的目的之一？</a:t>
            </a:r>
          </a:p>
        </p:txBody>
      </p:sp>
      <p:sp>
        <p:nvSpPr>
          <p:cNvPr id="2" name="右箭头 1"/>
          <p:cNvSpPr/>
          <p:nvPr/>
        </p:nvSpPr>
        <p:spPr>
          <a:xfrm>
            <a:off x="4139952" y="2634466"/>
            <a:ext cx="108012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626689"/>
          <p:cNvSpPr txBox="1">
            <a:spLocks noChangeArrowheads="1"/>
          </p:cNvSpPr>
          <p:nvPr/>
        </p:nvSpPr>
        <p:spPr bwMode="auto">
          <a:xfrm>
            <a:off x="5868144" y="2562458"/>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solidFill>
                  <a:srgbClr val="0070C0"/>
                </a:solidFill>
                <a:latin typeface="黑体" panose="02010609060101010101" pitchFamily="49" charset="-122"/>
                <a:ea typeface="黑体" panose="02010609060101010101" pitchFamily="49" charset="-122"/>
                <a:cs typeface="楷体_GB2312"/>
              </a:rPr>
              <a:t>寻求敏感因素</a:t>
            </a:r>
          </a:p>
        </p:txBody>
      </p:sp>
      <p:sp>
        <p:nvSpPr>
          <p:cNvPr id="21" name="圆角矩形 20"/>
          <p:cNvSpPr/>
          <p:nvPr/>
        </p:nvSpPr>
        <p:spPr>
          <a:xfrm>
            <a:off x="1064568" y="2427734"/>
            <a:ext cx="6675784" cy="720080"/>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4139952" y="3291830"/>
            <a:ext cx="262508" cy="36004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2" name="组合 21"/>
          <p:cNvGrpSpPr/>
          <p:nvPr/>
        </p:nvGrpSpPr>
        <p:grpSpPr>
          <a:xfrm>
            <a:off x="1619672" y="3795886"/>
            <a:ext cx="2376264" cy="430887"/>
            <a:chOff x="1043608" y="1051544"/>
            <a:chExt cx="2530374" cy="430887"/>
          </a:xfrm>
        </p:grpSpPr>
        <p:sp>
          <p:nvSpPr>
            <p:cNvPr id="23" name="矩形 22"/>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4" name="TextBox 23"/>
            <p:cNvSpPr txBox="1"/>
            <p:nvPr/>
          </p:nvSpPr>
          <p:spPr>
            <a:xfrm>
              <a:off x="1691681" y="1051544"/>
              <a:ext cx="1805624" cy="369332"/>
            </a:xfrm>
            <a:prstGeom prst="rect">
              <a:avLst/>
            </a:prstGeom>
            <a:noFill/>
          </p:spPr>
          <p:txBody>
            <a:bodyPr wrap="square" rtlCol="0">
              <a:spAutoFit/>
            </a:bodyPr>
            <a:lstStyle/>
            <a:p>
              <a:r>
                <a:rPr lang="zh-CN" altLang="en-US" b="1" dirty="0">
                  <a:latin typeface="Arial" pitchFamily="34" charset="0"/>
                  <a:ea typeface="微软雅黑" pitchFamily="34" charset="-122"/>
                  <a:cs typeface="Arial" pitchFamily="34" charset="0"/>
                </a:rPr>
                <a:t>敏感度系数</a:t>
              </a:r>
              <a:endParaRPr lang="en-US" altLang="zh-CN" b="1" dirty="0">
                <a:latin typeface="Arial" pitchFamily="34" charset="0"/>
                <a:ea typeface="微软雅黑" pitchFamily="34" charset="-122"/>
                <a:cs typeface="Arial" pitchFamily="34" charset="0"/>
              </a:endParaRPr>
            </a:p>
          </p:txBody>
        </p:sp>
        <p:cxnSp>
          <p:nvCxnSpPr>
            <p:cNvPr id="25" name="直接连接符 24"/>
            <p:cNvCxnSpPr/>
            <p:nvPr/>
          </p:nvCxnSpPr>
          <p:spPr>
            <a:xfrm>
              <a:off x="1707678" y="1460999"/>
              <a:ext cx="1866304"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076056" y="3797771"/>
            <a:ext cx="2376264" cy="430887"/>
            <a:chOff x="1043608" y="1051544"/>
            <a:chExt cx="2530374" cy="430887"/>
          </a:xfrm>
        </p:grpSpPr>
        <p:sp>
          <p:nvSpPr>
            <p:cNvPr id="27" name="矩形 26"/>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28" name="TextBox 27"/>
            <p:cNvSpPr txBox="1"/>
            <p:nvPr/>
          </p:nvSpPr>
          <p:spPr>
            <a:xfrm>
              <a:off x="1691681" y="1051544"/>
              <a:ext cx="1805624" cy="369332"/>
            </a:xfrm>
            <a:prstGeom prst="rect">
              <a:avLst/>
            </a:prstGeom>
            <a:noFill/>
          </p:spPr>
          <p:txBody>
            <a:bodyPr wrap="square" rtlCol="0">
              <a:spAutoFit/>
            </a:bodyPr>
            <a:lstStyle/>
            <a:p>
              <a:r>
                <a:rPr lang="zh-CN" altLang="en-US" b="1" dirty="0">
                  <a:latin typeface="Arial" pitchFamily="34" charset="0"/>
                  <a:ea typeface="微软雅黑" pitchFamily="34" charset="-122"/>
                  <a:cs typeface="Arial" pitchFamily="34" charset="0"/>
                </a:rPr>
                <a:t>临界点</a:t>
              </a:r>
              <a:endParaRPr lang="en-US" altLang="zh-CN" b="1" dirty="0">
                <a:latin typeface="Arial" pitchFamily="34" charset="0"/>
                <a:ea typeface="微软雅黑" pitchFamily="34" charset="-122"/>
                <a:cs typeface="Arial" pitchFamily="34" charset="0"/>
              </a:endParaRPr>
            </a:p>
          </p:txBody>
        </p:sp>
        <p:cxnSp>
          <p:nvCxnSpPr>
            <p:cNvPr id="29" name="直接连接符 28"/>
            <p:cNvCxnSpPr/>
            <p:nvPr/>
          </p:nvCxnSpPr>
          <p:spPr>
            <a:xfrm>
              <a:off x="1707678" y="1460999"/>
              <a:ext cx="1866304"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0" name="圆角矩形 29"/>
          <p:cNvSpPr/>
          <p:nvPr/>
        </p:nvSpPr>
        <p:spPr>
          <a:xfrm>
            <a:off x="1064568" y="3723878"/>
            <a:ext cx="6747792" cy="720080"/>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626689"/>
          <p:cNvSpPr txBox="1">
            <a:spLocks noChangeArrowheads="1"/>
          </p:cNvSpPr>
          <p:nvPr/>
        </p:nvSpPr>
        <p:spPr bwMode="auto">
          <a:xfrm>
            <a:off x="4607719" y="3291830"/>
            <a:ext cx="2772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latin typeface="黑体" panose="02010609060101010101" pitchFamily="49" charset="-122"/>
                <a:ea typeface="黑体" panose="02010609060101010101" pitchFamily="49" charset="-122"/>
                <a:cs typeface="楷体_GB2312"/>
              </a:rPr>
              <a:t>计算，并加以判断</a:t>
            </a:r>
          </a:p>
        </p:txBody>
      </p:sp>
      <p:pic>
        <p:nvPicPr>
          <p:cNvPr id="46082" name="Picture 2" descr="https://timgsa.baidu.com/timg?image&amp;quality=80&amp;size=b9999_10000&amp;sec=1569667814173&amp;di=42dcf520c997822817b25f1342f72c19&amp;imgtype=0&amp;src=http%3A%2F%2Fimage.xmcdn.com%2Fgroup50%2FM04%2F20%2F9C%2FwKgKmVvJSXLBPAXLAAJjP-AIGQM675.png%3Fop_type%3D4%26device_type%3Dios%26upload_type%3Dattachment%26name%3Dmobile_lar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591022"/>
            <a:ext cx="1232680" cy="93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0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472065"/>
          <p:cNvSpPr txBox="1">
            <a:spLocks noChangeArrowheads="1"/>
          </p:cNvSpPr>
          <p:nvPr/>
        </p:nvSpPr>
        <p:spPr bwMode="auto">
          <a:xfrm>
            <a:off x="323528" y="1783262"/>
            <a:ext cx="835292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敏感度系数</a:t>
            </a:r>
            <a:r>
              <a:rPr lang="en-US" altLang="zh-CN" sz="2400" dirty="0">
                <a:latin typeface="黑体" panose="02010609060101010101" pitchFamily="49" charset="-122"/>
                <a:ea typeface="黑体" panose="02010609060101010101" pitchFamily="49" charset="-122"/>
                <a:cs typeface="楷体_GB2312"/>
              </a:rPr>
              <a:t>(</a:t>
            </a:r>
            <a:r>
              <a:rPr lang="en-US" altLang="zh-CN" sz="2400" i="1" dirty="0">
                <a:latin typeface="黑体" panose="02010609060101010101" pitchFamily="49" charset="-122"/>
                <a:ea typeface="黑体" panose="02010609060101010101" pitchFamily="49" charset="-122"/>
                <a:cs typeface="楷体_GB2312"/>
              </a:rPr>
              <a:t>S</a:t>
            </a:r>
            <a:r>
              <a:rPr lang="en-US" altLang="zh-CN" sz="2400" i="1" baseline="-25000" dirty="0">
                <a:latin typeface="黑体" panose="02010609060101010101" pitchFamily="49" charset="-122"/>
                <a:ea typeface="黑体" panose="02010609060101010101" pitchFamily="49" charset="-122"/>
                <a:cs typeface="楷体_GB2312"/>
              </a:rPr>
              <a:t>AF</a:t>
            </a:r>
            <a:r>
              <a:rPr lang="en-US" altLang="zh-CN" sz="2400" dirty="0">
                <a:latin typeface="黑体" panose="02010609060101010101" pitchFamily="49" charset="-122"/>
                <a:ea typeface="黑体" panose="02010609060101010101" pitchFamily="49" charset="-122"/>
                <a:cs typeface="楷体_GB2312"/>
              </a:rPr>
              <a:t>)</a:t>
            </a:r>
            <a:endParaRPr lang="zh-CN" altLang="en-US" sz="2400" dirty="0">
              <a:latin typeface="黑体" panose="02010609060101010101" pitchFamily="49" charset="-122"/>
              <a:ea typeface="黑体" panose="02010609060101010101" pitchFamily="49" charset="-122"/>
              <a:cs typeface="楷体_GB231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94140634"/>
              </p:ext>
            </p:extLst>
          </p:nvPr>
        </p:nvGraphicFramePr>
        <p:xfrm>
          <a:off x="736948" y="2787774"/>
          <a:ext cx="1674812" cy="874712"/>
        </p:xfrm>
        <a:graphic>
          <a:graphicData uri="http://schemas.openxmlformats.org/presentationml/2006/ole">
            <mc:AlternateContent xmlns:mc="http://schemas.openxmlformats.org/markup-compatibility/2006">
              <mc:Choice xmlns:v="urn:schemas-microsoft-com:vml" Requires="v">
                <p:oleObj name="Equation" r:id="rId3" imgW="825480" imgH="431640" progId="Equation.DSMT4">
                  <p:embed/>
                </p:oleObj>
              </mc:Choice>
              <mc:Fallback>
                <p:oleObj name="Equation" r:id="rId3" imgW="825480" imgH="431640" progId="Equation.DSMT4">
                  <p:embed/>
                  <p:pic>
                    <p:nvPicPr>
                      <p:cNvPr id="3" name="对象 2"/>
                      <p:cNvPicPr>
                        <a:picLocks noChangeAspect="1" noChangeArrowheads="1"/>
                      </p:cNvPicPr>
                      <p:nvPr/>
                    </p:nvPicPr>
                    <p:blipFill>
                      <a:blip r:embed="rId4"/>
                      <a:srcRect/>
                      <a:stretch>
                        <a:fillRect/>
                      </a:stretch>
                    </p:blipFill>
                    <p:spPr bwMode="auto">
                      <a:xfrm>
                        <a:off x="736948" y="2787774"/>
                        <a:ext cx="1674812"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矩形 31">
            <a:extLst>
              <a:ext uri="{FF2B5EF4-FFF2-40B4-BE49-F238E27FC236}">
                <a16:creationId xmlns:a16="http://schemas.microsoft.com/office/drawing/2014/main" id="{797179DB-1C1B-4049-959A-03EA0B8780BD}"/>
              </a:ext>
            </a:extLst>
          </p:cNvPr>
          <p:cNvSpPr/>
          <p:nvPr/>
        </p:nvSpPr>
        <p:spPr>
          <a:xfrm rot="5400000" flipV="1">
            <a:off x="2878916" y="3419635"/>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626689"/>
          <p:cNvSpPr txBox="1">
            <a:spLocks noChangeArrowheads="1"/>
          </p:cNvSpPr>
          <p:nvPr/>
        </p:nvSpPr>
        <p:spPr bwMode="auto">
          <a:xfrm>
            <a:off x="179512" y="3745364"/>
            <a:ext cx="41536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en-US" altLang="zh-CN" sz="1600" i="1" dirty="0">
                <a:latin typeface="黑体" panose="02010609060101010101" pitchFamily="49" charset="-122"/>
                <a:ea typeface="黑体" panose="02010609060101010101" pitchFamily="49" charset="-122"/>
                <a:cs typeface="楷体_GB2312"/>
              </a:rPr>
              <a:t>S</a:t>
            </a:r>
            <a:r>
              <a:rPr lang="en-US" altLang="zh-CN" sz="1600" i="1" baseline="-25000" dirty="0">
                <a:latin typeface="黑体" panose="02010609060101010101" pitchFamily="49" charset="-122"/>
                <a:ea typeface="黑体" panose="02010609060101010101" pitchFamily="49" charset="-122"/>
                <a:cs typeface="楷体_GB2312"/>
              </a:rPr>
              <a:t>AF</a:t>
            </a:r>
            <a:r>
              <a:rPr lang="en-US" altLang="zh-CN" sz="1400" i="1" baseline="-25000" dirty="0">
                <a:latin typeface="黑体" panose="02010609060101010101" pitchFamily="49" charset="-122"/>
                <a:ea typeface="黑体" panose="02010609060101010101" pitchFamily="49" charset="-122"/>
                <a:cs typeface="楷体_GB2312"/>
              </a:rPr>
              <a:t>      </a:t>
            </a:r>
            <a:r>
              <a:rPr lang="zh-CN" altLang="en-US" sz="1400" dirty="0">
                <a:solidFill>
                  <a:srgbClr val="0070C0"/>
                </a:solidFill>
                <a:latin typeface="黑体" panose="02010609060101010101" pitchFamily="49" charset="-122"/>
                <a:ea typeface="黑体" panose="02010609060101010101" pitchFamily="49" charset="-122"/>
                <a:cs typeface="楷体_GB2312"/>
              </a:rPr>
              <a:t>评价指标</a:t>
            </a:r>
            <a:r>
              <a:rPr lang="en-US" altLang="zh-CN" sz="1400" dirty="0">
                <a:solidFill>
                  <a:srgbClr val="0070C0"/>
                </a:solidFill>
                <a:latin typeface="黑体" panose="02010609060101010101" pitchFamily="49" charset="-122"/>
                <a:ea typeface="黑体" panose="02010609060101010101" pitchFamily="49" charset="-122"/>
                <a:cs typeface="楷体_GB2312"/>
              </a:rPr>
              <a:t>A</a:t>
            </a:r>
            <a:r>
              <a:rPr lang="zh-CN" altLang="en-US" sz="1400" dirty="0">
                <a:solidFill>
                  <a:srgbClr val="0070C0"/>
                </a:solidFill>
                <a:latin typeface="黑体" panose="02010609060101010101" pitchFamily="49" charset="-122"/>
                <a:ea typeface="黑体" panose="02010609060101010101" pitchFamily="49" charset="-122"/>
                <a:cs typeface="楷体_GB2312"/>
              </a:rPr>
              <a:t>对不确定因素</a:t>
            </a:r>
            <a:r>
              <a:rPr lang="en-US" altLang="zh-CN" sz="1400" dirty="0">
                <a:solidFill>
                  <a:srgbClr val="0070C0"/>
                </a:solidFill>
                <a:latin typeface="黑体" panose="02010609060101010101" pitchFamily="49" charset="-122"/>
                <a:ea typeface="黑体" panose="02010609060101010101" pitchFamily="49" charset="-122"/>
                <a:cs typeface="楷体_GB2312"/>
              </a:rPr>
              <a:t>F</a:t>
            </a:r>
            <a:r>
              <a:rPr lang="zh-CN" altLang="en-US" sz="1400" dirty="0">
                <a:solidFill>
                  <a:srgbClr val="0070C0"/>
                </a:solidFill>
                <a:latin typeface="黑体" panose="02010609060101010101" pitchFamily="49" charset="-122"/>
                <a:ea typeface="黑体" panose="02010609060101010101" pitchFamily="49" charset="-122"/>
                <a:cs typeface="楷体_GB2312"/>
              </a:rPr>
              <a:t>的敏感度系数</a:t>
            </a:r>
          </a:p>
        </p:txBody>
      </p:sp>
      <p:graphicFrame>
        <p:nvGraphicFramePr>
          <p:cNvPr id="8" name="对象 7"/>
          <p:cNvGraphicFramePr>
            <a:graphicFrameLocks noChangeAspect="1"/>
          </p:cNvGraphicFramePr>
          <p:nvPr>
            <p:extLst>
              <p:ext uri="{D42A27DB-BD31-4B8C-83A1-F6EECF244321}">
                <p14:modId xmlns:p14="http://schemas.microsoft.com/office/powerpoint/2010/main" val="2942881743"/>
              </p:ext>
            </p:extLst>
          </p:nvPr>
        </p:nvGraphicFramePr>
        <p:xfrm>
          <a:off x="171450" y="4162971"/>
          <a:ext cx="561975" cy="280987"/>
        </p:xfrm>
        <a:graphic>
          <a:graphicData uri="http://schemas.openxmlformats.org/presentationml/2006/ole">
            <mc:AlternateContent xmlns:mc="http://schemas.openxmlformats.org/markup-compatibility/2006">
              <mc:Choice xmlns:v="urn:schemas-microsoft-com:vml" Requires="v">
                <p:oleObj name="Equation" r:id="rId5" imgW="431640" imgH="215640" progId="Equation.DSMT4">
                  <p:embed/>
                </p:oleObj>
              </mc:Choice>
              <mc:Fallback>
                <p:oleObj name="Equation" r:id="rId5" imgW="431640" imgH="215640" progId="Equation.DSMT4">
                  <p:embed/>
                  <p:pic>
                    <p:nvPicPr>
                      <p:cNvPr id="8" name="对象 7"/>
                      <p:cNvPicPr/>
                      <p:nvPr/>
                    </p:nvPicPr>
                    <p:blipFill>
                      <a:blip r:embed="rId6"/>
                      <a:stretch>
                        <a:fillRect/>
                      </a:stretch>
                    </p:blipFill>
                    <p:spPr>
                      <a:xfrm>
                        <a:off x="171450" y="4162971"/>
                        <a:ext cx="561975" cy="280987"/>
                      </a:xfrm>
                      <a:prstGeom prst="rect">
                        <a:avLst/>
                      </a:prstGeom>
                    </p:spPr>
                  </p:pic>
                </p:oleObj>
              </mc:Fallback>
            </mc:AlternateContent>
          </a:graphicData>
        </a:graphic>
      </p:graphicFrame>
      <p:sp>
        <p:nvSpPr>
          <p:cNvPr id="35" name="文本框 626689"/>
          <p:cNvSpPr txBox="1">
            <a:spLocks noChangeArrowheads="1"/>
          </p:cNvSpPr>
          <p:nvPr/>
        </p:nvSpPr>
        <p:spPr bwMode="auto">
          <a:xfrm>
            <a:off x="755576" y="4112870"/>
            <a:ext cx="33123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400" dirty="0">
                <a:solidFill>
                  <a:srgbClr val="0070C0"/>
                </a:solidFill>
                <a:latin typeface="黑体" panose="02010609060101010101" pitchFamily="49" charset="-122"/>
                <a:ea typeface="黑体" panose="02010609060101010101" pitchFamily="49" charset="-122"/>
                <a:cs typeface="楷体_GB2312"/>
              </a:rPr>
              <a:t>不确定因素</a:t>
            </a:r>
            <a:r>
              <a:rPr lang="en-US" altLang="zh-CN" sz="1400" dirty="0">
                <a:solidFill>
                  <a:srgbClr val="0070C0"/>
                </a:solidFill>
                <a:latin typeface="黑体" panose="02010609060101010101" pitchFamily="49" charset="-122"/>
                <a:ea typeface="黑体" panose="02010609060101010101" pitchFamily="49" charset="-122"/>
                <a:cs typeface="楷体_GB2312"/>
              </a:rPr>
              <a:t>F</a:t>
            </a:r>
            <a:r>
              <a:rPr lang="zh-CN" altLang="en-US" sz="1400" dirty="0">
                <a:solidFill>
                  <a:srgbClr val="0070C0"/>
                </a:solidFill>
                <a:latin typeface="黑体" panose="02010609060101010101" pitchFamily="49" charset="-122"/>
                <a:ea typeface="黑体" panose="02010609060101010101" pitchFamily="49" charset="-122"/>
                <a:cs typeface="楷体_GB2312"/>
              </a:rPr>
              <a:t>的变化率（</a:t>
            </a:r>
            <a:r>
              <a:rPr lang="en-US" altLang="zh-CN" sz="1400" dirty="0">
                <a:solidFill>
                  <a:srgbClr val="0070C0"/>
                </a:solidFill>
                <a:latin typeface="黑体" panose="02010609060101010101" pitchFamily="49" charset="-122"/>
                <a:ea typeface="黑体" panose="02010609060101010101" pitchFamily="49" charset="-122"/>
                <a:cs typeface="楷体_GB2312"/>
              </a:rPr>
              <a:t>%</a:t>
            </a:r>
            <a:r>
              <a:rPr lang="zh-CN" altLang="en-US" sz="1400" dirty="0">
                <a:solidFill>
                  <a:srgbClr val="0070C0"/>
                </a:solidFill>
                <a:latin typeface="黑体" panose="02010609060101010101" pitchFamily="49" charset="-122"/>
                <a:ea typeface="黑体" panose="02010609060101010101" pitchFamily="49" charset="-122"/>
                <a:cs typeface="楷体_GB2312"/>
              </a:rPr>
              <a:t>）</a:t>
            </a:r>
          </a:p>
        </p:txBody>
      </p:sp>
      <p:graphicFrame>
        <p:nvGraphicFramePr>
          <p:cNvPr id="9" name="对象 8"/>
          <p:cNvGraphicFramePr>
            <a:graphicFrameLocks noChangeAspect="1"/>
          </p:cNvGraphicFramePr>
          <p:nvPr>
            <p:extLst>
              <p:ext uri="{D42A27DB-BD31-4B8C-83A1-F6EECF244321}">
                <p14:modId xmlns:p14="http://schemas.microsoft.com/office/powerpoint/2010/main" val="3602868270"/>
              </p:ext>
            </p:extLst>
          </p:nvPr>
        </p:nvGraphicFramePr>
        <p:xfrm>
          <a:off x="179512" y="4515966"/>
          <a:ext cx="512762" cy="280988"/>
        </p:xfrm>
        <a:graphic>
          <a:graphicData uri="http://schemas.openxmlformats.org/presentationml/2006/ole">
            <mc:AlternateContent xmlns:mc="http://schemas.openxmlformats.org/markup-compatibility/2006">
              <mc:Choice xmlns:v="urn:schemas-microsoft-com:vml" Requires="v">
                <p:oleObj name="Equation" r:id="rId7" imgW="393480" imgH="215640" progId="Equation.DSMT4">
                  <p:embed/>
                </p:oleObj>
              </mc:Choice>
              <mc:Fallback>
                <p:oleObj name="Equation" r:id="rId7" imgW="393480" imgH="215640" progId="Equation.DSMT4">
                  <p:embed/>
                  <p:pic>
                    <p:nvPicPr>
                      <p:cNvPr id="9" name="对象 8"/>
                      <p:cNvPicPr>
                        <a:picLocks noChangeAspect="1" noChangeArrowheads="1"/>
                      </p:cNvPicPr>
                      <p:nvPr/>
                    </p:nvPicPr>
                    <p:blipFill>
                      <a:blip r:embed="rId8"/>
                      <a:srcRect/>
                      <a:stretch>
                        <a:fillRect/>
                      </a:stretch>
                    </p:blipFill>
                    <p:spPr bwMode="auto">
                      <a:xfrm>
                        <a:off x="179512" y="4515966"/>
                        <a:ext cx="5127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文本框 626689"/>
          <p:cNvSpPr txBox="1">
            <a:spLocks noChangeArrowheads="1"/>
          </p:cNvSpPr>
          <p:nvPr/>
        </p:nvSpPr>
        <p:spPr bwMode="auto">
          <a:xfrm>
            <a:off x="755576" y="4496048"/>
            <a:ext cx="3312368" cy="2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400" dirty="0">
                <a:solidFill>
                  <a:srgbClr val="0070C0"/>
                </a:solidFill>
                <a:latin typeface="黑体" panose="02010609060101010101" pitchFamily="49" charset="-122"/>
                <a:ea typeface="黑体" panose="02010609060101010101" pitchFamily="49" charset="-122"/>
                <a:cs typeface="楷体_GB2312"/>
              </a:rPr>
              <a:t>评价指标</a:t>
            </a:r>
            <a:r>
              <a:rPr lang="en-US" altLang="zh-CN" sz="1400" i="1" dirty="0">
                <a:solidFill>
                  <a:srgbClr val="0070C0"/>
                </a:solidFill>
                <a:latin typeface="黑体" panose="02010609060101010101" pitchFamily="49" charset="-122"/>
                <a:ea typeface="黑体" panose="02010609060101010101" pitchFamily="49" charset="-122"/>
                <a:cs typeface="楷体_GB2312"/>
              </a:rPr>
              <a:t>A</a:t>
            </a:r>
            <a:r>
              <a:rPr lang="zh-CN" altLang="en-US" sz="1400" dirty="0">
                <a:solidFill>
                  <a:srgbClr val="0070C0"/>
                </a:solidFill>
                <a:latin typeface="黑体" panose="02010609060101010101" pitchFamily="49" charset="-122"/>
                <a:ea typeface="黑体" panose="02010609060101010101" pitchFamily="49" charset="-122"/>
                <a:cs typeface="楷体_GB2312"/>
              </a:rPr>
              <a:t>相应的变化率（</a:t>
            </a:r>
            <a:r>
              <a:rPr lang="en-US" altLang="zh-CN" sz="1400" dirty="0">
                <a:solidFill>
                  <a:srgbClr val="0070C0"/>
                </a:solidFill>
                <a:latin typeface="黑体" panose="02010609060101010101" pitchFamily="49" charset="-122"/>
                <a:ea typeface="黑体" panose="02010609060101010101" pitchFamily="49" charset="-122"/>
                <a:cs typeface="楷体_GB2312"/>
              </a:rPr>
              <a:t>%</a:t>
            </a:r>
            <a:r>
              <a:rPr lang="zh-CN" altLang="en-US" sz="1400" dirty="0">
                <a:solidFill>
                  <a:srgbClr val="0070C0"/>
                </a:solidFill>
                <a:latin typeface="黑体" panose="02010609060101010101" pitchFamily="49" charset="-122"/>
                <a:ea typeface="黑体" panose="02010609060101010101" pitchFamily="49" charset="-122"/>
                <a:cs typeface="楷体_GB2312"/>
              </a:rPr>
              <a:t>）</a:t>
            </a:r>
          </a:p>
        </p:txBody>
      </p:sp>
      <p:sp>
        <p:nvSpPr>
          <p:cNvPr id="10" name="五角星 9"/>
          <p:cNvSpPr/>
          <p:nvPr/>
        </p:nvSpPr>
        <p:spPr>
          <a:xfrm>
            <a:off x="3131840" y="3003798"/>
            <a:ext cx="432048" cy="36004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58152" y="3723878"/>
            <a:ext cx="4572000" cy="812530"/>
          </a:xfrm>
          <a:prstGeom prst="rect">
            <a:avLst/>
          </a:prstGeom>
        </p:spPr>
        <p:txBody>
          <a:bodyPr>
            <a:spAutoFit/>
          </a:bodyPr>
          <a:lstStyle/>
          <a:p>
            <a:pPr>
              <a:lnSpc>
                <a:spcPct val="130000"/>
              </a:lnSpc>
              <a:spcBef>
                <a:spcPct val="50000"/>
              </a:spcBef>
            </a:pPr>
            <a:r>
              <a:rPr lang="zh-CN" altLang="en-US" b="1" dirty="0">
                <a:latin typeface="黑体" panose="02010609060101010101" pitchFamily="49" charset="-122"/>
                <a:ea typeface="黑体" panose="02010609060101010101" pitchFamily="49" charset="-122"/>
                <a:cs typeface="楷体_GB2312"/>
              </a:rPr>
              <a:t>︱</a:t>
            </a:r>
            <a:r>
              <a:rPr lang="en-US" altLang="zh-CN" b="1" dirty="0">
                <a:latin typeface="黑体" panose="02010609060101010101" pitchFamily="49" charset="-122"/>
                <a:ea typeface="黑体" panose="02010609060101010101" pitchFamily="49" charset="-122"/>
                <a:cs typeface="楷体_GB2312"/>
              </a:rPr>
              <a:t>S</a:t>
            </a:r>
            <a:r>
              <a:rPr lang="en-US" altLang="zh-CN" b="1" baseline="-25000" dirty="0">
                <a:latin typeface="黑体" panose="02010609060101010101" pitchFamily="49" charset="-122"/>
                <a:ea typeface="黑体" panose="02010609060101010101" pitchFamily="49" charset="-122"/>
                <a:cs typeface="楷体_GB2312"/>
              </a:rPr>
              <a:t>AF</a:t>
            </a:r>
            <a:r>
              <a:rPr lang="zh-CN" altLang="en-US" b="1" dirty="0">
                <a:latin typeface="黑体" panose="02010609060101010101" pitchFamily="49" charset="-122"/>
                <a:ea typeface="黑体" panose="02010609060101010101" pitchFamily="49" charset="-122"/>
                <a:cs typeface="楷体_GB2312"/>
              </a:rPr>
              <a:t>︱越大，表明评价指标 </a:t>
            </a:r>
            <a:r>
              <a:rPr lang="en-US" altLang="zh-CN" b="1" dirty="0">
                <a:latin typeface="黑体" panose="02010609060101010101" pitchFamily="49" charset="-122"/>
                <a:ea typeface="黑体" panose="02010609060101010101" pitchFamily="49" charset="-122"/>
                <a:cs typeface="楷体_GB2312"/>
              </a:rPr>
              <a:t>A </a:t>
            </a:r>
            <a:r>
              <a:rPr lang="zh-CN" altLang="en-US" b="1" dirty="0">
                <a:latin typeface="黑体" panose="02010609060101010101" pitchFamily="49" charset="-122"/>
                <a:ea typeface="黑体" panose="02010609060101010101" pitchFamily="49" charset="-122"/>
                <a:cs typeface="楷体_GB2312"/>
              </a:rPr>
              <a:t>对于不确定性因素 </a:t>
            </a:r>
            <a:r>
              <a:rPr lang="en-US" altLang="zh-CN" b="1" dirty="0">
                <a:latin typeface="黑体" panose="02010609060101010101" pitchFamily="49" charset="-122"/>
                <a:ea typeface="黑体" panose="02010609060101010101" pitchFamily="49" charset="-122"/>
                <a:cs typeface="楷体_GB2312"/>
              </a:rPr>
              <a:t>F </a:t>
            </a:r>
            <a:r>
              <a:rPr lang="zh-CN" altLang="en-US" b="1" dirty="0">
                <a:latin typeface="黑体" panose="02010609060101010101" pitchFamily="49" charset="-122"/>
                <a:ea typeface="黑体" panose="02010609060101010101" pitchFamily="49" charset="-122"/>
                <a:cs typeface="楷体_GB2312"/>
              </a:rPr>
              <a:t>越敏感；反之，则不敏感。</a:t>
            </a:r>
          </a:p>
        </p:txBody>
      </p:sp>
      <p:sp>
        <p:nvSpPr>
          <p:cNvPr id="37" name="矩形 36"/>
          <p:cNvSpPr/>
          <p:nvPr/>
        </p:nvSpPr>
        <p:spPr>
          <a:xfrm>
            <a:off x="4499992" y="2139702"/>
            <a:ext cx="4572000" cy="452432"/>
          </a:xfrm>
          <a:prstGeom prst="rect">
            <a:avLst/>
          </a:prstGeom>
        </p:spPr>
        <p:txBody>
          <a:bodyPr>
            <a:spAutoFit/>
          </a:bodyPr>
          <a:lstStyle/>
          <a:p>
            <a:pPr>
              <a:lnSpc>
                <a:spcPct val="130000"/>
              </a:lnSpc>
              <a:spcBef>
                <a:spcPct val="50000"/>
              </a:spcBef>
            </a:pPr>
            <a:r>
              <a:rPr lang="en-US" altLang="zh-CN" b="1" dirty="0">
                <a:latin typeface="黑体" panose="02010609060101010101" pitchFamily="49" charset="-122"/>
                <a:ea typeface="黑体" panose="02010609060101010101" pitchFamily="49" charset="-122"/>
                <a:cs typeface="楷体_GB2312"/>
              </a:rPr>
              <a:t>S</a:t>
            </a:r>
            <a:r>
              <a:rPr lang="en-US" altLang="zh-CN" b="1" baseline="-25000" dirty="0">
                <a:latin typeface="黑体" panose="02010609060101010101" pitchFamily="49" charset="-122"/>
                <a:ea typeface="黑体" panose="02010609060101010101" pitchFamily="49" charset="-122"/>
                <a:cs typeface="楷体_GB2312"/>
              </a:rPr>
              <a:t>AF</a:t>
            </a:r>
            <a:r>
              <a:rPr lang="en-US" altLang="zh-CN" b="1" dirty="0">
                <a:latin typeface="黑体" panose="02010609060101010101" pitchFamily="49" charset="-122"/>
                <a:ea typeface="黑体" panose="02010609060101010101" pitchFamily="49" charset="-122"/>
                <a:cs typeface="楷体_GB2312"/>
              </a:rPr>
              <a:t>&gt;0,</a:t>
            </a:r>
            <a:r>
              <a:rPr lang="zh-CN" altLang="en-US" b="1" dirty="0">
                <a:latin typeface="黑体" panose="02010609060101010101" pitchFamily="49" charset="-122"/>
                <a:ea typeface="黑体" panose="02010609060101010101" pitchFamily="49" charset="-122"/>
                <a:cs typeface="楷体_GB2312"/>
              </a:rPr>
              <a:t>同方向变化；</a:t>
            </a:r>
          </a:p>
        </p:txBody>
      </p:sp>
      <p:sp>
        <p:nvSpPr>
          <p:cNvPr id="38" name="矩形 37"/>
          <p:cNvSpPr/>
          <p:nvPr/>
        </p:nvSpPr>
        <p:spPr>
          <a:xfrm>
            <a:off x="4499992" y="2547453"/>
            <a:ext cx="4572000" cy="452432"/>
          </a:xfrm>
          <a:prstGeom prst="rect">
            <a:avLst/>
          </a:prstGeom>
        </p:spPr>
        <p:txBody>
          <a:bodyPr>
            <a:spAutoFit/>
          </a:bodyPr>
          <a:lstStyle/>
          <a:p>
            <a:pPr>
              <a:lnSpc>
                <a:spcPct val="130000"/>
              </a:lnSpc>
              <a:spcBef>
                <a:spcPct val="50000"/>
              </a:spcBef>
            </a:pPr>
            <a:r>
              <a:rPr lang="en-US" altLang="zh-CN" b="1" dirty="0">
                <a:latin typeface="黑体" panose="02010609060101010101" pitchFamily="49" charset="-122"/>
                <a:ea typeface="黑体" panose="02010609060101010101" pitchFamily="49" charset="-122"/>
                <a:cs typeface="楷体_GB2312"/>
              </a:rPr>
              <a:t>S</a:t>
            </a:r>
            <a:r>
              <a:rPr lang="en-US" altLang="zh-CN" b="1" baseline="-25000" dirty="0">
                <a:latin typeface="黑体" panose="02010609060101010101" pitchFamily="49" charset="-122"/>
                <a:ea typeface="黑体" panose="02010609060101010101" pitchFamily="49" charset="-122"/>
                <a:cs typeface="楷体_GB2312"/>
              </a:rPr>
              <a:t>AF</a:t>
            </a:r>
            <a:r>
              <a:rPr lang="en-US" altLang="zh-CN" b="1" dirty="0">
                <a:latin typeface="黑体" panose="02010609060101010101" pitchFamily="49" charset="-122"/>
                <a:ea typeface="黑体" panose="02010609060101010101" pitchFamily="49" charset="-122"/>
                <a:cs typeface="楷体_GB2312"/>
              </a:rPr>
              <a:t>&lt;0,</a:t>
            </a:r>
            <a:r>
              <a:rPr lang="zh-CN" altLang="en-US" b="1" dirty="0">
                <a:latin typeface="黑体" panose="02010609060101010101" pitchFamily="49" charset="-122"/>
                <a:ea typeface="黑体" panose="02010609060101010101" pitchFamily="49" charset="-122"/>
                <a:cs typeface="楷体_GB2312"/>
              </a:rPr>
              <a:t>反方向变化；</a:t>
            </a:r>
          </a:p>
        </p:txBody>
      </p:sp>
      <p:sp>
        <p:nvSpPr>
          <p:cNvPr id="39" name="矩形 38"/>
          <p:cNvSpPr/>
          <p:nvPr/>
        </p:nvSpPr>
        <p:spPr>
          <a:xfrm>
            <a:off x="4499992" y="2983414"/>
            <a:ext cx="4572000" cy="452432"/>
          </a:xfrm>
          <a:prstGeom prst="rect">
            <a:avLst/>
          </a:prstGeom>
        </p:spPr>
        <p:txBody>
          <a:bodyPr>
            <a:spAutoFit/>
          </a:bodyPr>
          <a:lstStyle/>
          <a:p>
            <a:pPr>
              <a:lnSpc>
                <a:spcPct val="130000"/>
              </a:lnSpc>
              <a:spcBef>
                <a:spcPct val="50000"/>
              </a:spcBef>
            </a:pPr>
            <a:r>
              <a:rPr lang="en-US" altLang="zh-CN" b="1" dirty="0">
                <a:latin typeface="黑体" panose="02010609060101010101" pitchFamily="49" charset="-122"/>
                <a:ea typeface="黑体" panose="02010609060101010101" pitchFamily="49" charset="-122"/>
                <a:cs typeface="楷体_GB2312"/>
              </a:rPr>
              <a:t>S</a:t>
            </a:r>
            <a:r>
              <a:rPr lang="en-US" altLang="zh-CN" b="1" baseline="-25000" dirty="0">
                <a:latin typeface="黑体" panose="02010609060101010101" pitchFamily="49" charset="-122"/>
                <a:ea typeface="黑体" panose="02010609060101010101" pitchFamily="49" charset="-122"/>
                <a:cs typeface="楷体_GB2312"/>
              </a:rPr>
              <a:t>AF</a:t>
            </a:r>
            <a:r>
              <a:rPr lang="en-US" altLang="zh-CN" b="1" dirty="0">
                <a:latin typeface="黑体" panose="02010609060101010101" pitchFamily="49" charset="-122"/>
                <a:ea typeface="黑体" panose="02010609060101010101" pitchFamily="49" charset="-122"/>
                <a:cs typeface="楷体_GB2312"/>
              </a:rPr>
              <a:t>=0,</a:t>
            </a:r>
            <a:r>
              <a:rPr lang="zh-CN" altLang="en-US" b="1" dirty="0">
                <a:latin typeface="黑体" panose="02010609060101010101" pitchFamily="49" charset="-122"/>
                <a:ea typeface="黑体" panose="02010609060101010101" pitchFamily="49" charset="-122"/>
                <a:cs typeface="楷体_GB2312"/>
              </a:rPr>
              <a:t>没变化，不相干</a:t>
            </a:r>
            <a:r>
              <a:rPr lang="en-US" altLang="zh-CN" b="1" dirty="0">
                <a:latin typeface="黑体" panose="02010609060101010101" pitchFamily="49" charset="-122"/>
                <a:ea typeface="黑体" panose="02010609060101010101" pitchFamily="49" charset="-122"/>
                <a:cs typeface="楷体_GB2312"/>
              </a:rPr>
              <a:t>;</a:t>
            </a:r>
            <a:endParaRPr lang="zh-CN" altLang="en-US" b="1" dirty="0">
              <a:latin typeface="黑体" panose="02010609060101010101" pitchFamily="49" charset="-122"/>
              <a:ea typeface="黑体" panose="02010609060101010101" pitchFamily="49" charset="-122"/>
              <a:cs typeface="楷体_GB2312"/>
            </a:endParaRPr>
          </a:p>
        </p:txBody>
      </p:sp>
      <p:pic>
        <p:nvPicPr>
          <p:cNvPr id="40" name="Picture 2" descr="https://timgsa.baidu.com/timg?image&amp;quality=80&amp;size=b9999_10000&amp;sec=1569667814173&amp;di=42dcf520c997822817b25f1342f72c19&amp;imgtype=0&amp;src=http%3A%2F%2Fimage.xmcdn.com%2Fgroup50%2FM04%2F20%2F9C%2FwKgKmVvJSXLBPAXLAAJjP-AIGQM675.png%3Fop_type%3D4%26device_type%3Dios%26upload_type%3Dattachment%26name%3Dmobile_lar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12360" y="1591022"/>
            <a:ext cx="1232680" cy="93858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直接连接符 40"/>
          <p:cNvCxnSpPr/>
          <p:nvPr/>
        </p:nvCxnSpPr>
        <p:spPr>
          <a:xfrm>
            <a:off x="4355976" y="3507854"/>
            <a:ext cx="424847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6180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nvSpPr>
        <p:spPr>
          <a:xfrm>
            <a:off x="6156325" y="0"/>
            <a:ext cx="2987675" cy="2209800"/>
          </a:xfrm>
          <a:prstGeom prst="rect">
            <a:avLst/>
          </a:prstGeom>
          <a:solidFill>
            <a:srgbClr val="7FA6C7">
              <a:lumMod val="60000"/>
              <a:lumOff val="40000"/>
              <a:alpha val="69804"/>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sp>
        <p:nvSpPr>
          <p:cNvPr id="10" name="矩形 4"/>
          <p:cNvSpPr>
            <a:spLocks noChangeArrowheads="1"/>
          </p:cNvSpPr>
          <p:nvPr/>
        </p:nvSpPr>
        <p:spPr bwMode="auto">
          <a:xfrm>
            <a:off x="2312988" y="2209800"/>
            <a:ext cx="6831012" cy="1439863"/>
          </a:xfrm>
          <a:prstGeom prst="rect">
            <a:avLst/>
          </a:prstGeom>
          <a:solidFill>
            <a:srgbClr val="0072C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ysClr val="window" lastClr="FFFFFF"/>
                </a:solidFill>
                <a:effectLst/>
                <a:uLnTx/>
                <a:uFillTx/>
                <a:latin typeface="Arial" pitchFamily="34" charset="0"/>
                <a:ea typeface="方正粗宋简体"/>
                <a:cs typeface="Arial" pitchFamily="34" charset="0"/>
              </a:rPr>
              <a:t>          </a:t>
            </a:r>
            <a:r>
              <a:rPr lang="zh-CN" altLang="en-US" sz="2800" kern="0" dirty="0">
                <a:solidFill>
                  <a:sysClr val="window" lastClr="FFFFFF"/>
                </a:solidFill>
                <a:latin typeface="Arial" pitchFamily="34" charset="0"/>
                <a:ea typeface="方正粗宋简体"/>
                <a:cs typeface="Arial" pitchFamily="34" charset="0"/>
              </a:rPr>
              <a:t>不确定分析含义</a:t>
            </a:r>
            <a:endParaRPr kumimoji="0" lang="zh-CN" altLang="en-US" sz="2800" b="0" i="0" u="none" strike="noStrike" kern="0" cap="none" spc="0" normalizeH="0" baseline="0" noProof="0" dirty="0">
              <a:ln>
                <a:noFill/>
              </a:ln>
              <a:solidFill>
                <a:sysClr val="window" lastClr="FFFFFF"/>
              </a:solidFill>
              <a:effectLst/>
              <a:uLnTx/>
              <a:uFillTx/>
              <a:latin typeface="Arial" pitchFamily="34" charset="0"/>
              <a:ea typeface="方正粗宋简体"/>
              <a:cs typeface="Arial" pitchFamily="34" charset="0"/>
            </a:endParaRPr>
          </a:p>
        </p:txBody>
      </p:sp>
      <p:sp>
        <p:nvSpPr>
          <p:cNvPr id="11" name="文本框 4"/>
          <p:cNvSpPr txBox="1">
            <a:spLocks noChangeArrowheads="1"/>
          </p:cNvSpPr>
          <p:nvPr/>
        </p:nvSpPr>
        <p:spPr bwMode="auto">
          <a:xfrm>
            <a:off x="6156325" y="1128713"/>
            <a:ext cx="309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微软雅黑" pitchFamily="34" charset="-122"/>
              </a:defRPr>
            </a:lvl1pPr>
            <a:lvl2pPr marL="742950" indent="-285750">
              <a:defRPr>
                <a:solidFill>
                  <a:schemeClr val="tx1"/>
                </a:solidFill>
                <a:latin typeface="Franklin Gothic Medium" pitchFamily="34" charset="0"/>
                <a:ea typeface="微软雅黑" pitchFamily="34" charset="-122"/>
              </a:defRPr>
            </a:lvl2pPr>
            <a:lvl3pPr marL="1143000" indent="-228600">
              <a:defRPr>
                <a:solidFill>
                  <a:schemeClr val="tx1"/>
                </a:solidFill>
                <a:latin typeface="Franklin Gothic Medium" pitchFamily="34" charset="0"/>
                <a:ea typeface="微软雅黑" pitchFamily="34" charset="-122"/>
              </a:defRPr>
            </a:lvl3pPr>
            <a:lvl4pPr marL="1600200" indent="-228600">
              <a:defRPr>
                <a:solidFill>
                  <a:schemeClr val="tx1"/>
                </a:solidFill>
                <a:latin typeface="Franklin Gothic Medium" pitchFamily="34" charset="0"/>
                <a:ea typeface="微软雅黑" pitchFamily="34" charset="-122"/>
              </a:defRPr>
            </a:lvl4pPr>
            <a:lvl5pPr marL="2057400" indent="-228600">
              <a:defRPr>
                <a:solidFill>
                  <a:schemeClr val="tx1"/>
                </a:solidFill>
                <a:latin typeface="Franklin Gothic Medium"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1" u="none" strike="noStrike" kern="0" cap="none" spc="0" normalizeH="0" baseline="0" noProof="0">
                <a:ln>
                  <a:noFill/>
                </a:ln>
                <a:solidFill>
                  <a:srgbClr val="014C8D"/>
                </a:solidFill>
                <a:effectLst/>
                <a:uLnTx/>
                <a:uFillTx/>
                <a:latin typeface="Adobe Gothic Std B"/>
                <a:ea typeface="Adobe Gothic Std B"/>
                <a:cs typeface="Adobe Gothic Std B"/>
              </a:rPr>
              <a:t>Part 1</a:t>
            </a:r>
            <a:endParaRPr kumimoji="0" lang="zh-CN" altLang="en-US" sz="4000" b="1" i="0" u="none" strike="noStrike" kern="0" cap="none" spc="0" normalizeH="0" baseline="0" noProof="0">
              <a:ln>
                <a:noFill/>
              </a:ln>
              <a:solidFill>
                <a:srgbClr val="014C8D"/>
              </a:solidFill>
              <a:effectLst/>
              <a:uLnTx/>
              <a:uFillTx/>
              <a:latin typeface="Adobe Gothic Std B"/>
              <a:ea typeface="微软雅黑" pitchFamily="34" charset="-122"/>
            </a:endParaRPr>
          </a:p>
        </p:txBody>
      </p:sp>
      <p:sp>
        <p:nvSpPr>
          <p:cNvPr id="12" name="矩形 4"/>
          <p:cNvSpPr/>
          <p:nvPr/>
        </p:nvSpPr>
        <p:spPr>
          <a:xfrm>
            <a:off x="1588" y="3649663"/>
            <a:ext cx="2312987" cy="1493837"/>
          </a:xfrm>
          <a:prstGeom prst="rect">
            <a:avLst/>
          </a:prstGeom>
          <a:solidFill>
            <a:srgbClr val="4BACC6">
              <a:lumMod val="40000"/>
              <a:lumOff val="60000"/>
              <a:alpha val="70000"/>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pic>
        <p:nvPicPr>
          <p:cNvPr id="13" name="图片 12" descr="bridge.jpg"/>
          <p:cNvPicPr>
            <a:picLocks/>
          </p:cNvPicPr>
          <p:nvPr/>
        </p:nvPicPr>
        <p:blipFill>
          <a:blip r:embed="rId3"/>
          <a:stretch>
            <a:fillRect/>
          </a:stretch>
        </p:blipFill>
        <p:spPr>
          <a:xfrm>
            <a:off x="0" y="2209800"/>
            <a:ext cx="2314575" cy="1439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3187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3532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853" y="1635646"/>
            <a:ext cx="5296651" cy="316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3">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4" name="文本框 472065"/>
          <p:cNvSpPr txBox="1">
            <a:spLocks noChangeArrowheads="1"/>
          </p:cNvSpPr>
          <p:nvPr/>
        </p:nvSpPr>
        <p:spPr bwMode="auto">
          <a:xfrm>
            <a:off x="323528" y="1783262"/>
            <a:ext cx="8352928"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fontAlgn="base" hangingPunct="1">
              <a:lnSpc>
                <a:spcPct val="130000"/>
              </a:lnSpc>
              <a:spcBef>
                <a:spcPct val="50000"/>
              </a:spcBef>
              <a:spcAft>
                <a:spcPct val="0"/>
              </a:spcAft>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临界点</a:t>
            </a:r>
          </a:p>
        </p:txBody>
      </p:sp>
      <p:sp>
        <p:nvSpPr>
          <p:cNvPr id="27" name="文本框 754689"/>
          <p:cNvSpPr txBox="1">
            <a:spLocks noChangeArrowheads="1"/>
          </p:cNvSpPr>
          <p:nvPr/>
        </p:nvSpPr>
        <p:spPr bwMode="auto">
          <a:xfrm>
            <a:off x="251521" y="2643758"/>
            <a:ext cx="363468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spcAft>
                <a:spcPts val="1200"/>
              </a:spcAft>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cs typeface="楷体_GB2312"/>
              </a:rPr>
              <a:t>临界点是指技术方案允许不确定性因素向</a:t>
            </a:r>
            <a:r>
              <a:rPr lang="zh-CN" altLang="en-US" sz="2000" b="1" dirty="0">
                <a:solidFill>
                  <a:srgbClr val="FF0000"/>
                </a:solidFill>
                <a:latin typeface="黑体" panose="02010609060101010101" pitchFamily="49" charset="-122"/>
                <a:ea typeface="黑体" panose="02010609060101010101" pitchFamily="49" charset="-122"/>
                <a:cs typeface="楷体_GB2312"/>
              </a:rPr>
              <a:t>不利方向</a:t>
            </a:r>
            <a:r>
              <a:rPr lang="zh-CN" altLang="en-US" sz="2000" b="1" dirty="0">
                <a:latin typeface="黑体" panose="02010609060101010101" pitchFamily="49" charset="-122"/>
                <a:ea typeface="黑体" panose="02010609060101010101" pitchFamily="49" charset="-122"/>
                <a:cs typeface="楷体_GB2312"/>
              </a:rPr>
              <a:t>变化的</a:t>
            </a:r>
            <a:r>
              <a:rPr lang="zh-CN" altLang="en-US" sz="2000" b="1" dirty="0">
                <a:solidFill>
                  <a:srgbClr val="FF0000"/>
                </a:solidFill>
                <a:latin typeface="黑体" panose="02010609060101010101" pitchFamily="49" charset="-122"/>
                <a:ea typeface="黑体" panose="02010609060101010101" pitchFamily="49" charset="-122"/>
                <a:cs typeface="楷体_GB2312"/>
              </a:rPr>
              <a:t>极限值</a:t>
            </a:r>
            <a:r>
              <a:rPr lang="zh-CN" altLang="en-US" sz="2000" b="1" dirty="0">
                <a:latin typeface="黑体" panose="02010609060101010101" pitchFamily="49" charset="-122"/>
                <a:ea typeface="黑体" panose="02010609060101010101" pitchFamily="49" charset="-122"/>
                <a:cs typeface="楷体_GB2312"/>
              </a:rPr>
              <a:t>。</a:t>
            </a:r>
            <a:endParaRPr lang="en-US" altLang="zh-CN" sz="2000" b="1" dirty="0">
              <a:latin typeface="黑体" panose="02010609060101010101" pitchFamily="49" charset="-122"/>
              <a:ea typeface="黑体" panose="02010609060101010101" pitchFamily="49" charset="-122"/>
              <a:cs typeface="楷体_GB2312"/>
            </a:endParaRPr>
          </a:p>
          <a:p>
            <a:pPr eaLnBrk="1" hangingPunct="1">
              <a:spcBef>
                <a:spcPct val="0"/>
              </a:spcBef>
              <a:spcAft>
                <a:spcPts val="1200"/>
              </a:spcAft>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cs typeface="楷体_GB2312"/>
              </a:rPr>
              <a:t>超过极限</a:t>
            </a:r>
            <a:r>
              <a:rPr lang="zh-CN" altLang="en-US" sz="2000" b="1" dirty="0">
                <a:latin typeface="黑体" panose="02010609060101010101" pitchFamily="49" charset="-122"/>
                <a:ea typeface="黑体" panose="02010609060101010101" pitchFamily="49" charset="-122"/>
                <a:cs typeface="楷体_GB2312"/>
              </a:rPr>
              <a:t>，技术方案的效益指标</a:t>
            </a:r>
            <a:r>
              <a:rPr lang="zh-CN" altLang="en-US" sz="2000" b="1" dirty="0">
                <a:solidFill>
                  <a:srgbClr val="FF0000"/>
                </a:solidFill>
                <a:latin typeface="黑体" panose="02010609060101010101" pitchFamily="49" charset="-122"/>
                <a:ea typeface="黑体" panose="02010609060101010101" pitchFamily="49" charset="-122"/>
                <a:cs typeface="楷体_GB2312"/>
              </a:rPr>
              <a:t>将不可行</a:t>
            </a:r>
            <a:r>
              <a:rPr lang="zh-CN" altLang="en-US" sz="2000" b="1" dirty="0">
                <a:latin typeface="黑体" panose="02010609060101010101" pitchFamily="49" charset="-122"/>
                <a:ea typeface="黑体" panose="02010609060101010101" pitchFamily="49" charset="-122"/>
                <a:cs typeface="楷体_GB2312"/>
              </a:rPr>
              <a:t>。</a:t>
            </a:r>
            <a:r>
              <a:rPr lang="zh-CN" altLang="en-US" sz="2000" dirty="0">
                <a:latin typeface="黑体" panose="02010609060101010101" pitchFamily="49" charset="-122"/>
                <a:ea typeface="黑体" panose="02010609060101010101" pitchFamily="49" charset="-122"/>
                <a:cs typeface="楷体_GB2312"/>
              </a:rPr>
              <a:t> </a:t>
            </a:r>
            <a:endParaRPr lang="zh-CN" altLang="en-US" sz="2000" dirty="0">
              <a:solidFill>
                <a:srgbClr val="9900CC"/>
              </a:solidFill>
              <a:latin typeface="黑体" panose="02010609060101010101" pitchFamily="49" charset="-122"/>
              <a:ea typeface="黑体" panose="02010609060101010101" pitchFamily="49" charset="-122"/>
              <a:cs typeface="楷体_GB2312"/>
            </a:endParaRPr>
          </a:p>
        </p:txBody>
      </p:sp>
      <p:sp>
        <p:nvSpPr>
          <p:cNvPr id="28" name="矩形 27">
            <a:extLst>
              <a:ext uri="{FF2B5EF4-FFF2-40B4-BE49-F238E27FC236}">
                <a16:creationId xmlns:a16="http://schemas.microsoft.com/office/drawing/2014/main" id="{797179DB-1C1B-4049-959A-03EA0B8780BD}"/>
              </a:ext>
            </a:extLst>
          </p:cNvPr>
          <p:cNvSpPr/>
          <p:nvPr/>
        </p:nvSpPr>
        <p:spPr>
          <a:xfrm rot="5400000" flipV="1">
            <a:off x="2617172" y="3409713"/>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626689"/>
          <p:cNvSpPr txBox="1">
            <a:spLocks noChangeArrowheads="1"/>
          </p:cNvSpPr>
          <p:nvPr/>
        </p:nvSpPr>
        <p:spPr bwMode="auto">
          <a:xfrm>
            <a:off x="4103948" y="1707336"/>
            <a:ext cx="972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1800" dirty="0">
                <a:latin typeface="黑体" panose="02010609060101010101" pitchFamily="49" charset="-122"/>
                <a:ea typeface="黑体" panose="02010609060101010101" pitchFamily="49" charset="-122"/>
                <a:cs typeface="楷体_GB2312"/>
              </a:rPr>
              <a:t>图解法：</a:t>
            </a:r>
          </a:p>
        </p:txBody>
      </p:sp>
    </p:spTree>
    <p:extLst>
      <p:ext uri="{BB962C8B-B14F-4D97-AF65-F5344CB8AC3E}">
        <p14:creationId xmlns:p14="http://schemas.microsoft.com/office/powerpoint/2010/main" val="1566597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敏感性分析的步骤</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8" name="文本框 755713"/>
          <p:cNvSpPr txBox="1">
            <a:spLocks noChangeArrowheads="1"/>
          </p:cNvSpPr>
          <p:nvPr/>
        </p:nvSpPr>
        <p:spPr bwMode="auto">
          <a:xfrm>
            <a:off x="467543" y="1635646"/>
            <a:ext cx="8280921"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 typeface="Arial" pitchFamily="34" charset="0"/>
              <a:buNone/>
            </a:pPr>
            <a:r>
              <a:rPr lang="zh-CN" altLang="en-US" sz="2400" dirty="0">
                <a:latin typeface="黑体" panose="02010609060101010101" pitchFamily="49" charset="-122"/>
                <a:ea typeface="黑体" panose="02010609060101010101" pitchFamily="49" charset="-122"/>
                <a:cs typeface="楷体_GB2312"/>
              </a:rPr>
              <a:t>（五）选择方案</a:t>
            </a:r>
          </a:p>
          <a:p>
            <a:pPr indent="0" eaLnBrk="1" hangingPunct="1">
              <a:lnSpc>
                <a:spcPct val="130000"/>
              </a:lnSpc>
              <a:spcBef>
                <a:spcPct val="50000"/>
              </a:spcBef>
              <a:buFont typeface="Arial" pitchFamily="34" charset="0"/>
              <a:buNone/>
            </a:pPr>
            <a:r>
              <a:rPr lang="zh-CN" altLang="en-US" sz="2000" b="1" dirty="0">
                <a:latin typeface="黑体" panose="02010609060101010101" pitchFamily="49" charset="-122"/>
                <a:ea typeface="黑体" panose="02010609060101010101" pitchFamily="49" charset="-122"/>
                <a:cs typeface="楷体_GB2312"/>
              </a:rPr>
              <a:t>一般应选择技术方案具备：</a:t>
            </a:r>
            <a:endParaRPr lang="en-US" altLang="zh-CN" sz="2000" b="1" dirty="0">
              <a:latin typeface="黑体" panose="02010609060101010101" pitchFamily="49" charset="-122"/>
              <a:ea typeface="黑体" panose="02010609060101010101" pitchFamily="49" charset="-122"/>
              <a:cs typeface="楷体_GB2312"/>
            </a:endParaRPr>
          </a:p>
        </p:txBody>
      </p:sp>
      <p:sp>
        <p:nvSpPr>
          <p:cNvPr id="2" name="矩形 1"/>
          <p:cNvSpPr/>
          <p:nvPr/>
        </p:nvSpPr>
        <p:spPr>
          <a:xfrm>
            <a:off x="899592" y="2931790"/>
            <a:ext cx="2952328" cy="1600438"/>
          </a:xfrm>
          <a:prstGeom prst="rect">
            <a:avLst/>
          </a:prstGeom>
        </p:spPr>
        <p:txBody>
          <a:bodyPr wrap="square">
            <a:spAutoFit/>
          </a:bodyPr>
          <a:lstStyle/>
          <a:p>
            <a:pPr>
              <a:lnSpc>
                <a:spcPct val="130000"/>
              </a:lnSpc>
              <a:spcBef>
                <a:spcPct val="50000"/>
              </a:spcBef>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cs typeface="楷体_GB2312"/>
              </a:rPr>
              <a:t>敏感程度小</a:t>
            </a:r>
            <a:endParaRPr lang="en-US" altLang="zh-CN" sz="2000" b="1" dirty="0">
              <a:solidFill>
                <a:srgbClr val="FF0000"/>
              </a:solidFill>
              <a:latin typeface="黑体" panose="02010609060101010101" pitchFamily="49" charset="-122"/>
              <a:ea typeface="黑体" panose="02010609060101010101" pitchFamily="49" charset="-122"/>
              <a:cs typeface="楷体_GB2312"/>
            </a:endParaRPr>
          </a:p>
          <a:p>
            <a:pPr>
              <a:lnSpc>
                <a:spcPct val="130000"/>
              </a:lnSpc>
              <a:spcBef>
                <a:spcPct val="50000"/>
              </a:spcBef>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cs typeface="楷体_GB2312"/>
              </a:rPr>
              <a:t>承受风险能力强</a:t>
            </a:r>
            <a:endParaRPr lang="en-US" altLang="zh-CN" sz="2000" b="1" dirty="0">
              <a:solidFill>
                <a:srgbClr val="FF0000"/>
              </a:solidFill>
              <a:latin typeface="黑体" panose="02010609060101010101" pitchFamily="49" charset="-122"/>
              <a:ea typeface="黑体" panose="02010609060101010101" pitchFamily="49" charset="-122"/>
              <a:cs typeface="楷体_GB2312"/>
            </a:endParaRPr>
          </a:p>
          <a:p>
            <a:pPr>
              <a:lnSpc>
                <a:spcPct val="130000"/>
              </a:lnSpc>
              <a:spcBef>
                <a:spcPct val="50000"/>
              </a:spcBef>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cs typeface="楷体_GB2312"/>
              </a:rPr>
              <a:t>可靠性大</a:t>
            </a:r>
            <a:endParaRPr lang="zh-CN" altLang="en-US" sz="2000" dirty="0">
              <a:solidFill>
                <a:srgbClr val="FF0000"/>
              </a:solidFill>
              <a:latin typeface="黑体" panose="02010609060101010101" pitchFamily="49" charset="-122"/>
              <a:ea typeface="黑体" panose="02010609060101010101" pitchFamily="49" charset="-122"/>
              <a:cs typeface="楷体_GB2312"/>
            </a:endParaRPr>
          </a:p>
        </p:txBody>
      </p:sp>
      <p:sp>
        <p:nvSpPr>
          <p:cNvPr id="19" name="矩形 18">
            <a:extLst>
              <a:ext uri="{FF2B5EF4-FFF2-40B4-BE49-F238E27FC236}">
                <a16:creationId xmlns:a16="http://schemas.microsoft.com/office/drawing/2014/main" id="{797179DB-1C1B-4049-959A-03EA0B8780BD}"/>
              </a:ext>
            </a:extLst>
          </p:cNvPr>
          <p:cNvSpPr/>
          <p:nvPr/>
        </p:nvSpPr>
        <p:spPr>
          <a:xfrm rot="5400000" flipV="1">
            <a:off x="2905204" y="3409713"/>
            <a:ext cx="27118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753665"/>
          <p:cNvSpPr txBox="1">
            <a:spLocks noChangeArrowheads="1"/>
          </p:cNvSpPr>
          <p:nvPr/>
        </p:nvSpPr>
        <p:spPr bwMode="auto">
          <a:xfrm>
            <a:off x="4750246" y="2139702"/>
            <a:ext cx="3422154"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None/>
            </a:pPr>
            <a:r>
              <a:rPr lang="zh-CN" altLang="en-US" sz="2000" dirty="0">
                <a:solidFill>
                  <a:schemeClr val="tx1">
                    <a:lumMod val="95000"/>
                    <a:lumOff val="5000"/>
                  </a:schemeClr>
                </a:solidFill>
                <a:latin typeface="黑体" panose="02010609060101010101" pitchFamily="49" charset="-122"/>
                <a:ea typeface="黑体" panose="02010609060101010101" pitchFamily="49" charset="-122"/>
                <a:cs typeface="楷体_GB2312"/>
              </a:rPr>
              <a:t>实际情况复杂时</a:t>
            </a:r>
            <a:endParaRPr lang="en-US" altLang="zh-CN" sz="2000" dirty="0">
              <a:solidFill>
                <a:schemeClr val="tx1">
                  <a:lumMod val="95000"/>
                  <a:lumOff val="5000"/>
                </a:schemeClr>
              </a:solidFill>
              <a:latin typeface="黑体" panose="02010609060101010101" pitchFamily="49" charset="-122"/>
              <a:ea typeface="黑体" panose="02010609060101010101" pitchFamily="49" charset="-122"/>
              <a:cs typeface="楷体_GB2312"/>
            </a:endParaRPr>
          </a:p>
          <a:p>
            <a:pPr marL="457200" indent="-457200" eaLnBrk="1" hangingPunct="1">
              <a:lnSpc>
                <a:spcPct val="130000"/>
              </a:lnSpc>
              <a:spcBef>
                <a:spcPct val="50000"/>
              </a:spcBef>
              <a:buFont typeface="Wingdings" panose="05000000000000000000" pitchFamily="2" charset="2"/>
              <a:buChar char="Ø"/>
            </a:pPr>
            <a:r>
              <a:rPr lang="zh-CN" altLang="en-US" sz="2000" dirty="0">
                <a:solidFill>
                  <a:srgbClr val="9900CC"/>
                </a:solidFill>
                <a:latin typeface="黑体" panose="02010609060101010101" pitchFamily="49" charset="-122"/>
                <a:ea typeface="黑体" panose="02010609060101010101" pitchFamily="49" charset="-122"/>
                <a:cs typeface="楷体_GB2312"/>
              </a:rPr>
              <a:t>考虑多因素敏感性分析</a:t>
            </a:r>
            <a:endParaRPr lang="zh-CN" altLang="en-US" sz="2000" dirty="0">
              <a:latin typeface="黑体" panose="02010609060101010101" pitchFamily="49" charset="-122"/>
              <a:ea typeface="黑体" panose="02010609060101010101" pitchFamily="49" charset="-122"/>
              <a:cs typeface="楷体_GB2312"/>
            </a:endParaRPr>
          </a:p>
        </p:txBody>
      </p:sp>
      <p:pic>
        <p:nvPicPr>
          <p:cNvPr id="57346" name="Picture 2" descr="https://timgsa.baidu.com/timg?image&amp;quality=80&amp;size=b9999_10000&amp;sec=1569669293366&amp;di=27375b5e9ee27a7317d1ce01aa060f9d&amp;imgtype=jpg&amp;src=http%3A%2F%2Fimg3.imgtn.bdimg.com%2Fit%2Fu%3D3934932508%2C3331653674%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62" y="3291830"/>
            <a:ext cx="3638178" cy="135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gtEl>
                                        <p:attrNameLst>
                                          <p:attrName>style.visibility</p:attrName>
                                        </p:attrNameLst>
                                      </p:cBhvr>
                                      <p:to>
                                        <p:strVal val="visible"/>
                                      </p:to>
                                    </p:set>
                                    <p:anim calcmode="lin" valueType="num">
                                      <p:cBhvr additive="base">
                                        <p:cTn id="11" dur="500" fill="hold"/>
                                        <p:tgtEl>
                                          <p:spTgt spid="57346"/>
                                        </p:tgtEl>
                                        <p:attrNameLst>
                                          <p:attrName>ppt_x</p:attrName>
                                        </p:attrNameLst>
                                      </p:cBhvr>
                                      <p:tavLst>
                                        <p:tav tm="0">
                                          <p:val>
                                            <p:strVal val="#ppt_x"/>
                                          </p:val>
                                        </p:tav>
                                        <p:tav tm="100000">
                                          <p:val>
                                            <p:strVal val="#ppt_x"/>
                                          </p:val>
                                        </p:tav>
                                      </p:tavLst>
                                    </p:anim>
                                    <p:anim calcmode="lin" valueType="num">
                                      <p:cBhvr additive="base">
                                        <p:cTn id="12"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敏感性分析的特点</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21" name="文本框 474116"/>
          <p:cNvSpPr txBox="1">
            <a:spLocks noChangeArrowheads="1"/>
          </p:cNvSpPr>
          <p:nvPr/>
        </p:nvSpPr>
        <p:spPr bwMode="auto">
          <a:xfrm>
            <a:off x="438385" y="1779662"/>
            <a:ext cx="845409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Arial" pitchFamily="34" charset="0"/>
              <a:buNone/>
            </a:pPr>
            <a:r>
              <a:rPr lang="zh-CN" altLang="en-US" sz="2800" dirty="0">
                <a:solidFill>
                  <a:srgbClr val="FF3300"/>
                </a:solidFill>
                <a:ea typeface="楷体_GB2312"/>
                <a:cs typeface="楷体_GB2312"/>
              </a:rPr>
              <a:t>敏感分析的优点：</a:t>
            </a:r>
          </a:p>
          <a:p>
            <a:pPr eaLnBrk="1" hangingPunct="1">
              <a:lnSpc>
                <a:spcPct val="130000"/>
              </a:lnSpc>
              <a:spcBef>
                <a:spcPct val="0"/>
              </a:spcBef>
              <a:buFont typeface="Arial" pitchFamily="34" charset="0"/>
              <a:buNone/>
            </a:pPr>
            <a:r>
              <a:rPr lang="zh-CN" altLang="en-US" sz="2800" dirty="0">
                <a:solidFill>
                  <a:srgbClr val="9900CC"/>
                </a:solidFill>
                <a:ea typeface="楷体_GB2312"/>
                <a:cs typeface="楷体_GB2312"/>
              </a:rPr>
              <a:t>      敏感性分析在一定程度上对不确定性因素的变动对技术方案投资效果的影响做了</a:t>
            </a:r>
            <a:r>
              <a:rPr lang="zh-CN" altLang="en-US" sz="2800" dirty="0">
                <a:solidFill>
                  <a:srgbClr val="FF3300"/>
                </a:solidFill>
                <a:ea typeface="楷体_GB2312"/>
                <a:cs typeface="楷体_GB2312"/>
              </a:rPr>
              <a:t>定量的描述</a:t>
            </a:r>
            <a:r>
              <a:rPr lang="zh-CN" altLang="en-US" sz="2800" dirty="0">
                <a:solidFill>
                  <a:srgbClr val="9900CC"/>
                </a:solidFill>
                <a:ea typeface="楷体_GB2312"/>
                <a:cs typeface="楷体_GB2312"/>
              </a:rPr>
              <a:t>，有助于搞清技术方案对不确定性因素的不利变动所能容许的</a:t>
            </a:r>
            <a:r>
              <a:rPr lang="zh-CN" altLang="en-US" sz="2800" dirty="0">
                <a:solidFill>
                  <a:srgbClr val="FF3300"/>
                </a:solidFill>
                <a:ea typeface="楷体_GB2312"/>
                <a:cs typeface="楷体_GB2312"/>
              </a:rPr>
              <a:t>风险程度</a:t>
            </a:r>
            <a:r>
              <a:rPr lang="zh-CN" altLang="en-US" sz="2800" dirty="0">
                <a:solidFill>
                  <a:srgbClr val="9900CC"/>
                </a:solidFill>
                <a:ea typeface="楷体_GB2312"/>
                <a:cs typeface="楷体_GB2312"/>
              </a:rPr>
              <a:t>，有助于鉴别何者是敏感因素。</a:t>
            </a:r>
          </a:p>
        </p:txBody>
      </p:sp>
    </p:spTree>
    <p:extLst>
      <p:ext uri="{BB962C8B-B14F-4D97-AF65-F5344CB8AC3E}">
        <p14:creationId xmlns:p14="http://schemas.microsoft.com/office/powerpoint/2010/main" val="1764967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敏感性分析的特点</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1" name="文本框 757761"/>
          <p:cNvSpPr txBox="1">
            <a:spLocks noChangeArrowheads="1"/>
          </p:cNvSpPr>
          <p:nvPr/>
        </p:nvSpPr>
        <p:spPr bwMode="auto">
          <a:xfrm>
            <a:off x="431577" y="1923678"/>
            <a:ext cx="8352283"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 typeface="Arial" pitchFamily="34" charset="0"/>
              <a:buNone/>
            </a:pPr>
            <a:r>
              <a:rPr lang="en-US" altLang="zh-CN" sz="2400" dirty="0">
                <a:solidFill>
                  <a:srgbClr val="9900CC"/>
                </a:solidFill>
                <a:ea typeface="楷体_GB2312"/>
                <a:cs typeface="楷体_GB2312"/>
              </a:rPr>
              <a:t>      </a:t>
            </a:r>
            <a:r>
              <a:rPr lang="zh-CN" altLang="en-US" sz="2800" dirty="0">
                <a:solidFill>
                  <a:srgbClr val="FF3300"/>
                </a:solidFill>
                <a:ea typeface="楷体_GB2312"/>
                <a:cs typeface="楷体_GB2312"/>
              </a:rPr>
              <a:t>敏感性分析局限性</a:t>
            </a:r>
            <a:endParaRPr lang="zh-CN" altLang="en-US" sz="2800" dirty="0">
              <a:solidFill>
                <a:srgbClr val="9900CC"/>
              </a:solidFill>
              <a:ea typeface="楷体_GB2312"/>
              <a:cs typeface="楷体_GB2312"/>
            </a:endParaRPr>
          </a:p>
          <a:p>
            <a:pPr lvl="1" eaLnBrk="1" hangingPunct="1">
              <a:lnSpc>
                <a:spcPct val="130000"/>
              </a:lnSpc>
              <a:spcBef>
                <a:spcPct val="0"/>
              </a:spcBef>
              <a:buClr>
                <a:srgbClr val="FF3300"/>
              </a:buClr>
              <a:buFont typeface="Wingdings" pitchFamily="2" charset="2"/>
              <a:buChar char="n"/>
            </a:pPr>
            <a:r>
              <a:rPr lang="zh-CN" altLang="en-US" sz="2400" dirty="0">
                <a:solidFill>
                  <a:srgbClr val="9900CC"/>
                </a:solidFill>
                <a:ea typeface="楷体_GB2312"/>
                <a:cs typeface="楷体_GB2312"/>
              </a:rPr>
              <a:t>主要依靠分析人员凭借主观经验来分析判断，难免存在片面性。</a:t>
            </a:r>
          </a:p>
          <a:p>
            <a:pPr lvl="1" eaLnBrk="1" hangingPunct="1">
              <a:lnSpc>
                <a:spcPct val="130000"/>
              </a:lnSpc>
              <a:spcBef>
                <a:spcPct val="0"/>
              </a:spcBef>
              <a:buClr>
                <a:srgbClr val="FF3300"/>
              </a:buClr>
              <a:buFont typeface="Wingdings" pitchFamily="2" charset="2"/>
              <a:buChar char="n"/>
            </a:pPr>
            <a:r>
              <a:rPr lang="zh-CN" altLang="en-US" sz="2400" dirty="0">
                <a:solidFill>
                  <a:srgbClr val="9900CC"/>
                </a:solidFill>
                <a:ea typeface="楷体_GB2312"/>
                <a:cs typeface="楷体_GB2312"/>
              </a:rPr>
              <a:t>不能说明不确定性因素发生变动的可能性是大还是小。</a:t>
            </a:r>
          </a:p>
        </p:txBody>
      </p:sp>
    </p:spTree>
    <p:extLst>
      <p:ext uri="{BB962C8B-B14F-4D97-AF65-F5344CB8AC3E}">
        <p14:creationId xmlns:p14="http://schemas.microsoft.com/office/powerpoint/2010/main" val="1014131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3</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2" name="文本框 476163"/>
          <p:cNvSpPr txBox="1">
            <a:spLocks noChangeArrowheads="1"/>
          </p:cNvSpPr>
          <p:nvPr/>
        </p:nvSpPr>
        <p:spPr bwMode="auto">
          <a:xfrm>
            <a:off x="336280" y="805730"/>
            <a:ext cx="84613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zh-CN" altLang="en-US" sz="2000" dirty="0">
                <a:latin typeface="楷体_GB2312"/>
                <a:ea typeface="楷体_GB2312"/>
                <a:cs typeface="楷体_GB2312"/>
              </a:rPr>
              <a:t>例题讲解：</a:t>
            </a:r>
          </a:p>
          <a:p>
            <a:pPr eaLnBrk="1" hangingPunct="1">
              <a:spcBef>
                <a:spcPct val="0"/>
              </a:spcBef>
              <a:buFont typeface="Arial" pitchFamily="34" charset="0"/>
              <a:buNone/>
            </a:pPr>
            <a:r>
              <a:rPr lang="en-US" altLang="zh-CN" sz="2000" dirty="0">
                <a:latin typeface="楷体_GB2312"/>
                <a:ea typeface="楷体_GB2312"/>
                <a:cs typeface="楷体_GB2312"/>
              </a:rPr>
              <a:t>1.[2007</a:t>
            </a:r>
            <a:r>
              <a:rPr lang="zh-CN" altLang="en-US" sz="2000" dirty="0">
                <a:latin typeface="楷体_GB2312"/>
                <a:ea typeface="楷体_GB2312"/>
                <a:cs typeface="楷体_GB2312"/>
              </a:rPr>
              <a:t>真题</a:t>
            </a:r>
            <a:r>
              <a:rPr lang="en-US" altLang="zh-CN" sz="2000" dirty="0">
                <a:latin typeface="楷体_GB2312"/>
                <a:ea typeface="楷体_GB2312"/>
                <a:cs typeface="楷体_GB2312"/>
              </a:rPr>
              <a:t>]</a:t>
            </a:r>
            <a:r>
              <a:rPr lang="zh-CN" altLang="en-US" sz="2000" dirty="0">
                <a:latin typeface="楷体_GB2312"/>
                <a:ea typeface="楷体_GB2312"/>
                <a:cs typeface="楷体_GB2312"/>
              </a:rPr>
              <a:t>进行建设项目敏感性分析时</a:t>
            </a:r>
            <a:r>
              <a:rPr lang="en-US" altLang="zh-CN" sz="2000" dirty="0">
                <a:latin typeface="楷体_GB2312"/>
                <a:ea typeface="楷体_GB2312"/>
                <a:cs typeface="楷体_GB2312"/>
              </a:rPr>
              <a:t>,</a:t>
            </a:r>
            <a:r>
              <a:rPr lang="zh-CN" altLang="en-US" sz="2000" dirty="0">
                <a:latin typeface="楷体_GB2312"/>
                <a:ea typeface="楷体_GB2312"/>
                <a:cs typeface="楷体_GB2312"/>
              </a:rPr>
              <a:t>如果主要分析方案状态和参数变化对投资回收快慢与对方案超额净收益的影响</a:t>
            </a:r>
            <a:r>
              <a:rPr lang="en-US" altLang="zh-CN" sz="2000" dirty="0">
                <a:latin typeface="楷体_GB2312"/>
                <a:ea typeface="楷体_GB2312"/>
                <a:cs typeface="楷体_GB2312"/>
              </a:rPr>
              <a:t>,</a:t>
            </a:r>
            <a:r>
              <a:rPr lang="zh-CN" altLang="en-US" sz="2000" dirty="0">
                <a:latin typeface="楷体_GB2312"/>
                <a:ea typeface="楷体_GB2312"/>
                <a:cs typeface="楷体_GB2312"/>
              </a:rPr>
              <a:t>应选取的分析指标为</a:t>
            </a:r>
            <a:r>
              <a:rPr lang="en-US" altLang="zh-CN" sz="2000" dirty="0">
                <a:latin typeface="楷体_GB2312"/>
                <a:ea typeface="楷体_GB2312"/>
                <a:cs typeface="楷体_GB2312"/>
              </a:rPr>
              <a:t>( C )</a:t>
            </a:r>
            <a:r>
              <a:rPr lang="zh-CN" altLang="en-US" sz="2000" dirty="0">
                <a:latin typeface="楷体_GB2312"/>
                <a:ea typeface="楷体_GB2312"/>
                <a:cs typeface="楷体_GB2312"/>
              </a:rPr>
              <a:t>。</a:t>
            </a:r>
          </a:p>
          <a:p>
            <a:pPr eaLnBrk="1" hangingPunct="1">
              <a:spcBef>
                <a:spcPct val="0"/>
              </a:spcBef>
              <a:buFont typeface="Arial" pitchFamily="34" charset="0"/>
              <a:buNone/>
            </a:pPr>
            <a:endParaRPr lang="zh-CN" altLang="en-US" sz="2000" dirty="0">
              <a:latin typeface="楷体_GB2312"/>
              <a:ea typeface="楷体_GB2312"/>
              <a:cs typeface="楷体_GB2312"/>
            </a:endParaRPr>
          </a:p>
          <a:p>
            <a:pPr eaLnBrk="1" hangingPunct="1">
              <a:spcBef>
                <a:spcPct val="0"/>
              </a:spcBef>
              <a:buFont typeface="Arial" pitchFamily="34" charset="0"/>
              <a:buNone/>
            </a:pPr>
            <a:r>
              <a:rPr lang="en-US" altLang="zh-CN" sz="2000" dirty="0">
                <a:latin typeface="楷体_GB2312"/>
                <a:ea typeface="楷体_GB2312"/>
                <a:cs typeface="楷体_GB2312"/>
              </a:rPr>
              <a:t>A.</a:t>
            </a:r>
            <a:r>
              <a:rPr lang="zh-CN" altLang="en-US" sz="2000" dirty="0">
                <a:latin typeface="楷体_GB2312"/>
                <a:ea typeface="楷体_GB2312"/>
                <a:cs typeface="楷体_GB2312"/>
              </a:rPr>
              <a:t>财务内部收益率与财务净现值      </a:t>
            </a:r>
            <a:r>
              <a:rPr lang="en-US" altLang="zh-CN" sz="2000" dirty="0">
                <a:latin typeface="楷体_GB2312"/>
                <a:ea typeface="楷体_GB2312"/>
                <a:cs typeface="楷体_GB2312"/>
              </a:rPr>
              <a:t>B.</a:t>
            </a:r>
            <a:r>
              <a:rPr lang="zh-CN" altLang="en-US" sz="2000" dirty="0">
                <a:latin typeface="楷体_GB2312"/>
                <a:ea typeface="楷体_GB2312"/>
                <a:cs typeface="楷体_GB2312"/>
              </a:rPr>
              <a:t>投资回收期与财务内部收益率</a:t>
            </a:r>
            <a:br>
              <a:rPr lang="zh-CN" altLang="en-US" sz="2000" dirty="0">
                <a:latin typeface="楷体_GB2312"/>
                <a:ea typeface="楷体_GB2312"/>
                <a:cs typeface="楷体_GB2312"/>
              </a:rPr>
            </a:br>
            <a:r>
              <a:rPr lang="en-US" altLang="zh-CN" sz="2000" dirty="0">
                <a:latin typeface="楷体_GB2312"/>
                <a:ea typeface="楷体_GB2312"/>
                <a:cs typeface="楷体_GB2312"/>
              </a:rPr>
              <a:t>C.</a:t>
            </a:r>
            <a:r>
              <a:rPr lang="zh-CN" altLang="en-US" sz="2000" dirty="0">
                <a:latin typeface="楷体_GB2312"/>
                <a:ea typeface="楷体_GB2312"/>
                <a:cs typeface="楷体_GB2312"/>
              </a:rPr>
              <a:t>投资回收期与财务净现值          </a:t>
            </a:r>
            <a:r>
              <a:rPr lang="en-US" altLang="zh-CN" sz="2000" dirty="0">
                <a:latin typeface="楷体_GB2312"/>
                <a:ea typeface="楷体_GB2312"/>
                <a:cs typeface="楷体_GB2312"/>
              </a:rPr>
              <a:t>D.</a:t>
            </a:r>
            <a:r>
              <a:rPr lang="zh-CN" altLang="en-US" sz="2000" dirty="0">
                <a:latin typeface="楷体_GB2312"/>
                <a:ea typeface="楷体_GB2312"/>
                <a:cs typeface="楷体_GB2312"/>
              </a:rPr>
              <a:t>建设工期与财务净现值</a:t>
            </a:r>
          </a:p>
          <a:p>
            <a:pPr eaLnBrk="1" hangingPunct="1">
              <a:spcBef>
                <a:spcPct val="0"/>
              </a:spcBef>
              <a:buFont typeface="Arial" pitchFamily="34" charset="0"/>
              <a:buNone/>
            </a:pPr>
            <a:endParaRPr lang="en-US" altLang="zh-CN" sz="2000" dirty="0">
              <a:latin typeface="楷体_GB2312"/>
              <a:ea typeface="楷体_GB2312"/>
              <a:cs typeface="楷体_GB2312"/>
            </a:endParaRPr>
          </a:p>
          <a:p>
            <a:pPr eaLnBrk="1" hangingPunct="1">
              <a:spcBef>
                <a:spcPct val="0"/>
              </a:spcBef>
              <a:buFont typeface="Arial" pitchFamily="34" charset="0"/>
              <a:buNone/>
            </a:pPr>
            <a:endParaRPr lang="zh-CN" altLang="en-US" sz="2000" dirty="0">
              <a:latin typeface="楷体_GB2312"/>
              <a:ea typeface="楷体_GB2312"/>
              <a:cs typeface="楷体_GB2312"/>
            </a:endParaRPr>
          </a:p>
          <a:p>
            <a:pPr eaLnBrk="1" hangingPunct="1">
              <a:spcBef>
                <a:spcPct val="0"/>
              </a:spcBef>
              <a:buFont typeface="Arial" pitchFamily="34" charset="0"/>
              <a:buNone/>
            </a:pPr>
            <a:r>
              <a:rPr lang="en-US" altLang="zh-CN" sz="2000" dirty="0">
                <a:latin typeface="楷体_GB2312"/>
                <a:ea typeface="楷体_GB2312"/>
                <a:cs typeface="楷体_GB2312"/>
              </a:rPr>
              <a:t>2</a:t>
            </a:r>
            <a:r>
              <a:rPr lang="zh-CN" altLang="en-US" sz="2000" dirty="0">
                <a:latin typeface="楷体_GB2312"/>
                <a:ea typeface="楷体_GB2312"/>
                <a:cs typeface="楷体_GB2312"/>
              </a:rPr>
              <a:t>．</a:t>
            </a:r>
            <a:r>
              <a:rPr lang="en-US" altLang="zh-CN" sz="2000" dirty="0">
                <a:latin typeface="楷体_GB2312"/>
                <a:ea typeface="楷体_GB2312"/>
                <a:cs typeface="楷体_GB2312"/>
              </a:rPr>
              <a:t>[2006</a:t>
            </a:r>
            <a:r>
              <a:rPr lang="zh-CN" altLang="en-US" sz="2000" dirty="0">
                <a:latin typeface="楷体_GB2312"/>
                <a:ea typeface="楷体_GB2312"/>
                <a:cs typeface="楷体_GB2312"/>
              </a:rPr>
              <a:t>真题</a:t>
            </a:r>
            <a:r>
              <a:rPr lang="en-US" altLang="zh-CN" sz="2000" dirty="0">
                <a:latin typeface="楷体_GB2312"/>
                <a:ea typeface="楷体_GB2312"/>
                <a:cs typeface="楷体_GB2312"/>
              </a:rPr>
              <a:t>]</a:t>
            </a:r>
            <a:r>
              <a:rPr lang="zh-CN" altLang="en-US" sz="2000" dirty="0">
                <a:latin typeface="楷体_GB2312"/>
                <a:ea typeface="楷体_GB2312"/>
                <a:cs typeface="楷体_GB2312"/>
              </a:rPr>
              <a:t>根据对项目不同方案的敏感性分析，投资者应选择（ </a:t>
            </a:r>
            <a:r>
              <a:rPr lang="en-US" altLang="zh-CN" sz="2000" dirty="0">
                <a:latin typeface="楷体_GB2312"/>
                <a:ea typeface="楷体_GB2312"/>
                <a:cs typeface="楷体_GB2312"/>
              </a:rPr>
              <a:t>D </a:t>
            </a:r>
            <a:r>
              <a:rPr lang="zh-CN" altLang="en-US" sz="2000" dirty="0">
                <a:latin typeface="楷体_GB2312"/>
                <a:ea typeface="楷体_GB2312"/>
                <a:cs typeface="楷体_GB2312"/>
              </a:rPr>
              <a:t>）的方案实施。   </a:t>
            </a:r>
            <a:br>
              <a:rPr lang="zh-CN" altLang="en-US" sz="2000" dirty="0">
                <a:latin typeface="楷体_GB2312"/>
                <a:ea typeface="楷体_GB2312"/>
                <a:cs typeface="楷体_GB2312"/>
              </a:rPr>
            </a:br>
            <a:r>
              <a:rPr lang="en-US" altLang="zh-CN" sz="2000" dirty="0">
                <a:latin typeface="楷体_GB2312"/>
                <a:ea typeface="楷体_GB2312"/>
                <a:cs typeface="楷体_GB2312"/>
              </a:rPr>
              <a:t>A.</a:t>
            </a:r>
            <a:r>
              <a:rPr lang="zh-CN" altLang="en-US" sz="2000" dirty="0">
                <a:latin typeface="楷体_GB2312"/>
                <a:ea typeface="楷体_GB2312"/>
                <a:cs typeface="楷体_GB2312"/>
              </a:rPr>
              <a:t>盈亏平衡点高，抗风险能力适中  </a:t>
            </a:r>
            <a:r>
              <a:rPr lang="en-US" altLang="zh-CN" sz="2000" dirty="0">
                <a:latin typeface="楷体_GB2312"/>
                <a:ea typeface="楷体_GB2312"/>
                <a:cs typeface="楷体_GB2312"/>
              </a:rPr>
              <a:t>B.</a:t>
            </a:r>
            <a:r>
              <a:rPr lang="zh-CN" altLang="en-US" sz="2000" dirty="0">
                <a:latin typeface="楷体_GB2312"/>
                <a:ea typeface="楷体_GB2312"/>
                <a:cs typeface="楷体_GB2312"/>
              </a:rPr>
              <a:t>盈亏平衡点低，承受风险能力弱     </a:t>
            </a:r>
            <a:r>
              <a:rPr lang="en-US" altLang="zh-CN" sz="2000" dirty="0">
                <a:latin typeface="楷体_GB2312"/>
                <a:ea typeface="楷体_GB2312"/>
                <a:cs typeface="楷体_GB2312"/>
              </a:rPr>
              <a:t>                        C.</a:t>
            </a:r>
            <a:r>
              <a:rPr lang="zh-CN" altLang="en-US" sz="2000" dirty="0">
                <a:latin typeface="楷体_GB2312"/>
                <a:ea typeface="楷体_GB2312"/>
                <a:cs typeface="楷体_GB2312"/>
              </a:rPr>
              <a:t>项目敏感程度大，抗风险能力强  </a:t>
            </a:r>
            <a:r>
              <a:rPr lang="en-US" altLang="zh-CN" sz="2000" dirty="0">
                <a:latin typeface="楷体_GB2312"/>
                <a:ea typeface="楷体_GB2312"/>
                <a:cs typeface="楷体_GB2312"/>
              </a:rPr>
              <a:t>D.</a:t>
            </a:r>
            <a:r>
              <a:rPr lang="zh-CN" altLang="en-US" sz="2000" dirty="0">
                <a:latin typeface="楷体_GB2312"/>
                <a:ea typeface="楷体_GB2312"/>
                <a:cs typeface="楷体_GB2312"/>
              </a:rPr>
              <a:t>项目敏感程度小，抗风险能力强  </a:t>
            </a:r>
            <a:endParaRPr lang="en-US" altLang="zh-CN" sz="2000" dirty="0">
              <a:latin typeface="楷体_GB2312"/>
              <a:ea typeface="楷体_GB2312"/>
              <a:cs typeface="楷体_GB2312"/>
            </a:endParaRPr>
          </a:p>
        </p:txBody>
      </p:sp>
      <p:sp>
        <p:nvSpPr>
          <p:cNvPr id="2" name="圆角矩形 1"/>
          <p:cNvSpPr/>
          <p:nvPr/>
        </p:nvSpPr>
        <p:spPr>
          <a:xfrm>
            <a:off x="7956376" y="1491630"/>
            <a:ext cx="432048" cy="2538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8028384" y="3326010"/>
            <a:ext cx="216024" cy="2538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234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
          <p:cNvSpPr/>
          <p:nvPr/>
        </p:nvSpPr>
        <p:spPr>
          <a:xfrm>
            <a:off x="6156325" y="0"/>
            <a:ext cx="2987675" cy="2209800"/>
          </a:xfrm>
          <a:prstGeom prst="rect">
            <a:avLst/>
          </a:prstGeom>
          <a:solidFill>
            <a:srgbClr val="7FA6C7">
              <a:lumMod val="60000"/>
              <a:lumOff val="40000"/>
              <a:alpha val="69804"/>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sp>
        <p:nvSpPr>
          <p:cNvPr id="10" name="矩形 4"/>
          <p:cNvSpPr>
            <a:spLocks noChangeArrowheads="1"/>
          </p:cNvSpPr>
          <p:nvPr/>
        </p:nvSpPr>
        <p:spPr bwMode="auto">
          <a:xfrm>
            <a:off x="2312988" y="2209800"/>
            <a:ext cx="6831012" cy="1439863"/>
          </a:xfrm>
          <a:prstGeom prst="rect">
            <a:avLst/>
          </a:prstGeom>
          <a:solidFill>
            <a:srgbClr val="0072C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lvl="0">
              <a:defRPr/>
            </a:pPr>
            <a:r>
              <a:rPr lang="zh-CN" altLang="en-US" sz="2800" kern="0" dirty="0">
                <a:solidFill>
                  <a:sysClr val="window" lastClr="FFFFFF"/>
                </a:solidFill>
                <a:latin typeface="Arial" pitchFamily="34" charset="0"/>
                <a:ea typeface="方正粗宋简体"/>
                <a:cs typeface="Arial" pitchFamily="34" charset="0"/>
              </a:rPr>
              <a:t>        随堂习题</a:t>
            </a:r>
          </a:p>
        </p:txBody>
      </p:sp>
      <p:sp>
        <p:nvSpPr>
          <p:cNvPr id="11" name="文本框 4"/>
          <p:cNvSpPr txBox="1">
            <a:spLocks noChangeArrowheads="1"/>
          </p:cNvSpPr>
          <p:nvPr/>
        </p:nvSpPr>
        <p:spPr bwMode="auto">
          <a:xfrm>
            <a:off x="6156325" y="1128713"/>
            <a:ext cx="309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微软雅黑" pitchFamily="34" charset="-122"/>
              </a:defRPr>
            </a:lvl1pPr>
            <a:lvl2pPr marL="742950" indent="-285750">
              <a:defRPr>
                <a:solidFill>
                  <a:schemeClr val="tx1"/>
                </a:solidFill>
                <a:latin typeface="Franklin Gothic Medium" pitchFamily="34" charset="0"/>
                <a:ea typeface="微软雅黑" pitchFamily="34" charset="-122"/>
              </a:defRPr>
            </a:lvl2pPr>
            <a:lvl3pPr marL="1143000" indent="-228600">
              <a:defRPr>
                <a:solidFill>
                  <a:schemeClr val="tx1"/>
                </a:solidFill>
                <a:latin typeface="Franklin Gothic Medium" pitchFamily="34" charset="0"/>
                <a:ea typeface="微软雅黑" pitchFamily="34" charset="-122"/>
              </a:defRPr>
            </a:lvl3pPr>
            <a:lvl4pPr marL="1600200" indent="-228600">
              <a:defRPr>
                <a:solidFill>
                  <a:schemeClr val="tx1"/>
                </a:solidFill>
                <a:latin typeface="Franklin Gothic Medium" pitchFamily="34" charset="0"/>
                <a:ea typeface="微软雅黑" pitchFamily="34" charset="-122"/>
              </a:defRPr>
            </a:lvl4pPr>
            <a:lvl5pPr marL="2057400" indent="-228600">
              <a:defRPr>
                <a:solidFill>
                  <a:schemeClr val="tx1"/>
                </a:solidFill>
                <a:latin typeface="Franklin Gothic Medium"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Franklin Gothic Medium" pitchFamily="34" charset="0"/>
                <a:ea typeface="微软雅黑" pitchFamily="34"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1" u="none" strike="noStrike" kern="0" cap="none" spc="0" normalizeH="0" baseline="0" noProof="0" dirty="0">
                <a:ln>
                  <a:noFill/>
                </a:ln>
                <a:solidFill>
                  <a:srgbClr val="014C8D"/>
                </a:solidFill>
                <a:effectLst/>
                <a:uLnTx/>
                <a:uFillTx/>
                <a:latin typeface="Adobe Gothic Std B"/>
                <a:ea typeface="Adobe Gothic Std B"/>
                <a:cs typeface="Adobe Gothic Std B"/>
              </a:rPr>
              <a:t>Part 4</a:t>
            </a:r>
            <a:endParaRPr kumimoji="0" lang="zh-CN" altLang="en-US" sz="4000" b="1" i="0" u="none" strike="noStrike" kern="0" cap="none" spc="0" normalizeH="0" baseline="0" noProof="0" dirty="0">
              <a:ln>
                <a:noFill/>
              </a:ln>
              <a:solidFill>
                <a:srgbClr val="014C8D"/>
              </a:solidFill>
              <a:effectLst/>
              <a:uLnTx/>
              <a:uFillTx/>
              <a:latin typeface="Adobe Gothic Std B"/>
              <a:ea typeface="微软雅黑" pitchFamily="34" charset="-122"/>
            </a:endParaRPr>
          </a:p>
        </p:txBody>
      </p:sp>
      <p:sp>
        <p:nvSpPr>
          <p:cNvPr id="12" name="矩形 4"/>
          <p:cNvSpPr/>
          <p:nvPr/>
        </p:nvSpPr>
        <p:spPr>
          <a:xfrm>
            <a:off x="1588" y="3649663"/>
            <a:ext cx="2312987" cy="1493837"/>
          </a:xfrm>
          <a:prstGeom prst="rect">
            <a:avLst/>
          </a:prstGeom>
          <a:solidFill>
            <a:srgbClr val="4BACC6">
              <a:lumMod val="40000"/>
              <a:lumOff val="60000"/>
              <a:alpha val="70000"/>
            </a:srgbClr>
          </a:solidFill>
          <a:ln w="12700" cap="flat" cmpd="sng" algn="ctr">
            <a:noFill/>
            <a:prstDash val="solid"/>
            <a:miter lim="800000"/>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dirty="0">
              <a:ln>
                <a:noFill/>
              </a:ln>
              <a:solidFill>
                <a:sysClr val="window" lastClr="FFFFFF"/>
              </a:solidFill>
              <a:effectLst/>
              <a:uLnTx/>
              <a:uFillTx/>
              <a:latin typeface="方正粗宋简体"/>
              <a:ea typeface="方正粗宋简体"/>
            </a:endParaRPr>
          </a:p>
        </p:txBody>
      </p:sp>
      <p:pic>
        <p:nvPicPr>
          <p:cNvPr id="13" name="图片 12" descr="bridge.jpg"/>
          <p:cNvPicPr>
            <a:picLocks/>
          </p:cNvPicPr>
          <p:nvPr/>
        </p:nvPicPr>
        <p:blipFill>
          <a:blip r:embed="rId2"/>
          <a:stretch>
            <a:fillRect/>
          </a:stretch>
        </p:blipFill>
        <p:spPr>
          <a:xfrm>
            <a:off x="0" y="2209800"/>
            <a:ext cx="2314575" cy="1439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2919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0" y="19089"/>
            <a:ext cx="9138307" cy="583406"/>
          </a:xfrm>
        </p:spPr>
        <p:txBody>
          <a:bodyPr>
            <a:normAutofit/>
          </a:bodyPr>
          <a:lstStyle/>
          <a:p>
            <a:pPr algn="l" eaLnBrk="1" hangingPunct="1">
              <a:defRPr/>
            </a:pPr>
            <a:r>
              <a:rPr lang="en-US" altLang="zh-CN" sz="2200" b="1" dirty="0">
                <a:solidFill>
                  <a:schemeClr val="bg1"/>
                </a:solidFill>
              </a:rPr>
              <a:t>Part 4</a:t>
            </a:r>
            <a:r>
              <a:rPr lang="zh-CN" altLang="en-US" sz="3200" b="1" dirty="0">
                <a:solidFill>
                  <a:schemeClr val="bg1"/>
                </a:solidFill>
              </a:rPr>
              <a:t>                                                                                      </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86917" y="4169617"/>
            <a:ext cx="878417" cy="669965"/>
            <a:chOff x="8230456" y="5603029"/>
            <a:chExt cx="878417" cy="893287"/>
          </a:xfrm>
        </p:grpSpPr>
        <p:sp>
          <p:nvSpPr>
            <p:cNvPr id="52" name="矩形 51"/>
            <p:cNvSpPr/>
            <p:nvPr/>
          </p:nvSpPr>
          <p:spPr>
            <a:xfrm>
              <a:off x="8849633"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849633" y="5920578"/>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540044" y="6237076"/>
              <a:ext cx="259240" cy="259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849633" y="5603029"/>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8540044" y="5920578"/>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8230456" y="6237076"/>
              <a:ext cx="259240" cy="259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827584" y="1051544"/>
            <a:ext cx="4984070" cy="430887"/>
            <a:chOff x="1043608" y="1051544"/>
            <a:chExt cx="4984070" cy="430887"/>
          </a:xfrm>
        </p:grpSpPr>
        <p:sp>
          <p:nvSpPr>
            <p:cNvPr id="99" name="矩形 98"/>
            <p:cNvSpPr/>
            <p:nvPr/>
          </p:nvSpPr>
          <p:spPr>
            <a:xfrm>
              <a:off x="1043608" y="1104389"/>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02" name="TextBox 101"/>
            <p:cNvSpPr txBox="1"/>
            <p:nvPr/>
          </p:nvSpPr>
          <p:spPr>
            <a:xfrm>
              <a:off x="1691680" y="1051544"/>
              <a:ext cx="3006870" cy="430887"/>
            </a:xfrm>
            <a:prstGeom prst="rect">
              <a:avLst/>
            </a:prstGeom>
            <a:noFill/>
          </p:spPr>
          <p:txBody>
            <a:bodyPr wrap="square" rtlCol="0">
              <a:spAutoFit/>
            </a:bodyPr>
            <a:lstStyle/>
            <a:p>
              <a:r>
                <a:rPr lang="zh-CN" altLang="en-US" sz="2200" b="1" dirty="0">
                  <a:latin typeface="Arial" pitchFamily="34" charset="0"/>
                  <a:ea typeface="微软雅黑" pitchFamily="34" charset="-122"/>
                  <a:cs typeface="Arial" pitchFamily="34" charset="0"/>
                </a:rPr>
                <a:t>不确定性分析含义</a:t>
              </a:r>
              <a:endParaRPr lang="en-US" altLang="zh-CN" sz="2200" b="1" dirty="0">
                <a:latin typeface="Arial" pitchFamily="34" charset="0"/>
                <a:ea typeface="微软雅黑" pitchFamily="34" charset="-122"/>
                <a:cs typeface="Arial" pitchFamily="34" charset="0"/>
              </a:endParaRPr>
            </a:p>
          </p:txBody>
        </p:sp>
        <p:cxnSp>
          <p:nvCxnSpPr>
            <p:cNvPr id="128" name="直接连接符 127"/>
            <p:cNvCxnSpPr/>
            <p:nvPr/>
          </p:nvCxnSpPr>
          <p:spPr>
            <a:xfrm>
              <a:off x="1707678" y="1460999"/>
              <a:ext cx="432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827584" y="2355969"/>
            <a:ext cx="6408712" cy="431805"/>
            <a:chOff x="1043608" y="1708617"/>
            <a:chExt cx="6408712" cy="431805"/>
          </a:xfrm>
        </p:grpSpPr>
        <p:sp>
          <p:nvSpPr>
            <p:cNvPr id="100" name="矩形 99"/>
            <p:cNvSpPr/>
            <p:nvPr/>
          </p:nvSpPr>
          <p:spPr>
            <a:xfrm>
              <a:off x="1043608" y="1761462"/>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cxnSp>
          <p:nvCxnSpPr>
            <p:cNvPr id="110" name="直接连接符 109"/>
            <p:cNvCxnSpPr/>
            <p:nvPr/>
          </p:nvCxnSpPr>
          <p:spPr>
            <a:xfrm>
              <a:off x="1707678" y="2140422"/>
              <a:ext cx="540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91680" y="1708617"/>
              <a:ext cx="5760640" cy="430887"/>
            </a:xfrm>
            <a:prstGeom prst="rect">
              <a:avLst/>
            </a:prstGeom>
            <a:noFill/>
          </p:spPr>
          <p:txBody>
            <a:bodyPr wrap="square" rtlCol="0">
              <a:spAutoFit/>
            </a:bodyPr>
            <a:lstStyle/>
            <a:p>
              <a:r>
                <a:rPr lang="zh-CN" altLang="en-US" sz="2200" b="1" dirty="0">
                  <a:latin typeface="Arial" pitchFamily="34" charset="0"/>
                  <a:ea typeface="微软雅黑" pitchFamily="34" charset="-122"/>
                  <a:cs typeface="Arial" pitchFamily="34" charset="0"/>
                </a:rPr>
                <a:t>盈亏平衡分析 </a:t>
              </a:r>
              <a:endParaRPr lang="zh-CN" altLang="en-US" sz="2200" b="1" baseline="-25000" dirty="0">
                <a:latin typeface="Arial" pitchFamily="34" charset="0"/>
                <a:ea typeface="微软雅黑" pitchFamily="34" charset="-122"/>
                <a:cs typeface="Arial" pitchFamily="34" charset="0"/>
              </a:endParaRPr>
            </a:p>
          </p:txBody>
        </p:sp>
      </p:grpSp>
      <p:grpSp>
        <p:nvGrpSpPr>
          <p:cNvPr id="11" name="组合 10"/>
          <p:cNvGrpSpPr/>
          <p:nvPr/>
        </p:nvGrpSpPr>
        <p:grpSpPr>
          <a:xfrm>
            <a:off x="827584" y="3725039"/>
            <a:ext cx="6784070" cy="430887"/>
            <a:chOff x="1043608" y="3292991"/>
            <a:chExt cx="6784070" cy="430887"/>
          </a:xfrm>
        </p:grpSpPr>
        <p:sp>
          <p:nvSpPr>
            <p:cNvPr id="29" name="TextBox 28"/>
            <p:cNvSpPr txBox="1"/>
            <p:nvPr/>
          </p:nvSpPr>
          <p:spPr>
            <a:xfrm>
              <a:off x="1691680" y="3292991"/>
              <a:ext cx="3888432" cy="430887"/>
            </a:xfrm>
            <a:prstGeom prst="rect">
              <a:avLst/>
            </a:prstGeom>
            <a:noFill/>
          </p:spPr>
          <p:txBody>
            <a:bodyPr wrap="square" rtlCol="0">
              <a:spAutoFit/>
            </a:bodyPr>
            <a:lstStyle>
              <a:defPPr>
                <a:defRPr lang="zh-CN"/>
              </a:defPPr>
              <a:lvl1pPr>
                <a:defRPr sz="2200">
                  <a:latin typeface="Arial" pitchFamily="34" charset="0"/>
                  <a:ea typeface="微软雅黑" pitchFamily="34" charset="-122"/>
                  <a:cs typeface="Arial" pitchFamily="34" charset="0"/>
                </a:defRPr>
              </a:lvl1pPr>
            </a:lstStyle>
            <a:p>
              <a:r>
                <a:rPr lang="zh-CN" altLang="en-US" b="1" dirty="0"/>
                <a:t>敏感性分析</a:t>
              </a:r>
              <a:endParaRPr lang="en-US" altLang="zh-CN" b="1" dirty="0"/>
            </a:p>
          </p:txBody>
        </p:sp>
        <p:sp>
          <p:nvSpPr>
            <p:cNvPr id="28" name="矩形 27"/>
            <p:cNvSpPr/>
            <p:nvPr/>
          </p:nvSpPr>
          <p:spPr>
            <a:xfrm>
              <a:off x="1043608" y="3345836"/>
              <a:ext cx="504056" cy="3780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cxnSp>
          <p:nvCxnSpPr>
            <p:cNvPr id="30" name="直接连接符 29"/>
            <p:cNvCxnSpPr/>
            <p:nvPr/>
          </p:nvCxnSpPr>
          <p:spPr>
            <a:xfrm>
              <a:off x="1707678" y="3723878"/>
              <a:ext cx="6120000" cy="0"/>
            </a:xfrm>
            <a:prstGeom prst="line">
              <a:avLst/>
            </a:prstGeom>
            <a:ln w="2540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9" name="图片 38"/>
          <p:cNvPicPr>
            <a:picLocks noChangeAspect="1"/>
          </p:cNvPicPr>
          <p:nvPr/>
        </p:nvPicPr>
        <p:blipFill>
          <a:blip r:embed="rId2"/>
          <a:stretch>
            <a:fillRect/>
          </a:stretch>
        </p:blipFill>
        <p:spPr>
          <a:xfrm>
            <a:off x="7308304" y="778668"/>
            <a:ext cx="1822547" cy="980793"/>
          </a:xfrm>
          <a:prstGeom prst="rect">
            <a:avLst/>
          </a:prstGeom>
        </p:spPr>
      </p:pic>
      <p:sp>
        <p:nvSpPr>
          <p:cNvPr id="12" name="灯片编号占位符 11"/>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34" name="矩形 33">
            <a:extLst>
              <a:ext uri="{FF2B5EF4-FFF2-40B4-BE49-F238E27FC236}">
                <a16:creationId xmlns:a16="http://schemas.microsoft.com/office/drawing/2014/main" id="{AECE23D8-6A0E-4942-A4F2-EAB93D3FF5EB}"/>
              </a:ext>
            </a:extLst>
          </p:cNvPr>
          <p:cNvSpPr/>
          <p:nvPr/>
        </p:nvSpPr>
        <p:spPr>
          <a:xfrm>
            <a:off x="10420" y="4804946"/>
            <a:ext cx="1314784" cy="338554"/>
          </a:xfrm>
          <a:prstGeom prst="rect">
            <a:avLst/>
          </a:prstGeom>
          <a:noFill/>
        </p:spPr>
        <p:txBody>
          <a:bodyPr wrap="none" lIns="91440" tIns="45720" rIns="91440" bIns="45720">
            <a:spAutoFit/>
          </a:bodyPr>
          <a:lstStyle/>
          <a:p>
            <a:r>
              <a:rPr lang="en-US" altLang="zh-CN" sz="1600" dirty="0">
                <a:latin typeface="Arial" pitchFamily="34" charset="0"/>
                <a:cs typeface="Arial" pitchFamily="34" charset="0"/>
              </a:rPr>
              <a:t>IPDO2019   </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2498056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4</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sp>
        <p:nvSpPr>
          <p:cNvPr id="15" name="矩形 1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16" name="TextBox 15"/>
          <p:cNvSpPr txBox="1"/>
          <p:nvPr/>
        </p:nvSpPr>
        <p:spPr>
          <a:xfrm>
            <a:off x="1857375" y="1019522"/>
            <a:ext cx="7072313" cy="369887"/>
          </a:xfrm>
          <a:prstGeom prst="rect">
            <a:avLst/>
          </a:prstGeom>
          <a:noFill/>
          <a:ln>
            <a:noFill/>
          </a:ln>
        </p:spPr>
        <p:txBody>
          <a:bodyPr>
            <a:spAutoFit/>
          </a:bodyPr>
          <a:lstStyle/>
          <a:p>
            <a:pPr>
              <a:defRPr/>
            </a:pPr>
            <a:r>
              <a:rPr lang="zh-CN" altLang="en-US" b="1" dirty="0">
                <a:effectLst>
                  <a:outerShdw blurRad="38100" dist="38100" dir="2700000" algn="tl">
                    <a:srgbClr val="000000">
                      <a:alpha val="43137"/>
                    </a:srgbClr>
                  </a:outerShdw>
                </a:effectLst>
                <a:latin typeface="Arial" pitchFamily="34" charset="0"/>
                <a:cs typeface="Arial" pitchFamily="34" charset="0"/>
              </a:rPr>
              <a:t>综合练习题</a:t>
            </a:r>
          </a:p>
        </p:txBody>
      </p:sp>
      <p:pic>
        <p:nvPicPr>
          <p:cNvPr id="17"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19" name="图片 6318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 y="2132831"/>
            <a:ext cx="91440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87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4</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pic>
        <p:nvPicPr>
          <p:cNvPr id="11" name="图片 6338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558"/>
            <a:ext cx="9144000"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51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284314"/>
            <a:ext cx="89281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858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normAutofit/>
          </a:bodyPr>
          <a:lstStyle/>
          <a:p>
            <a:pPr algn="l">
              <a:defRPr/>
            </a:pPr>
            <a:r>
              <a:rPr lang="en-US" altLang="zh-CN" sz="2000" b="1" dirty="0">
                <a:solidFill>
                  <a:schemeClr val="bg1"/>
                </a:solidFill>
                <a:latin typeface="Arial" pitchFamily="34" charset="0"/>
                <a:ea typeface="Arial Unicode MS" pitchFamily="34" charset="-122"/>
                <a:cs typeface="Arial" pitchFamily="34" charset="0"/>
              </a:rPr>
              <a:t>Part 4</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日期占位符 49"/>
          <p:cNvSpPr>
            <a:spLocks noGrp="1"/>
          </p:cNvSpPr>
          <p:nvPr>
            <p:ph type="dt" sz="half" idx="10"/>
          </p:nvPr>
        </p:nvSpPr>
        <p:spPr/>
        <p:txBody>
          <a:bodyPr/>
          <a:lstStyle/>
          <a:p>
            <a:r>
              <a:rPr lang="en-US" altLang="zh-CN" dirty="0"/>
              <a:t>IPDO2019</a:t>
            </a:r>
          </a:p>
          <a:p>
            <a:endParaRPr lang="zh-CN" altLang="en-US" dirty="0"/>
          </a:p>
        </p:txBody>
      </p:sp>
      <p:pic>
        <p:nvPicPr>
          <p:cNvPr id="12" name="图片 752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851670"/>
            <a:ext cx="90725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48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5</a:t>
            </a:fld>
            <a:endParaRPr lang="zh-CN" altLang="en-US" dirty="0"/>
          </a:p>
        </p:txBody>
      </p:sp>
      <p:sp>
        <p:nvSpPr>
          <p:cNvPr id="25" name="矩形 2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6" name="TextBox 25"/>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什么是不确定性</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9" name="图片 15" descr="bridge6.jpg"/>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8" name="流程图: 可选过程 7">
            <a:extLst>
              <a:ext uri="{FF2B5EF4-FFF2-40B4-BE49-F238E27FC236}">
                <a16:creationId xmlns:a16="http://schemas.microsoft.com/office/drawing/2014/main" id="{9E19A979-CF4C-4947-8B69-09A82B4C2DF7}"/>
              </a:ext>
            </a:extLst>
          </p:cNvPr>
          <p:cNvSpPr/>
          <p:nvPr/>
        </p:nvSpPr>
        <p:spPr>
          <a:xfrm>
            <a:off x="251520" y="2204593"/>
            <a:ext cx="1377950" cy="511173"/>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latin typeface="黑体" panose="02010609060101010101" pitchFamily="49" charset="-122"/>
                <a:ea typeface="黑体" panose="02010609060101010101" pitchFamily="49" charset="-122"/>
                <a:cs typeface="Arial" panose="020B0604020202020204" pitchFamily="34" charset="0"/>
              </a:rPr>
              <a:t>不确定性</a:t>
            </a:r>
          </a:p>
        </p:txBody>
      </p:sp>
      <p:sp>
        <p:nvSpPr>
          <p:cNvPr id="30" name="流程图: 可选过程 29">
            <a:extLst>
              <a:ext uri="{FF2B5EF4-FFF2-40B4-BE49-F238E27FC236}">
                <a16:creationId xmlns:a16="http://schemas.microsoft.com/office/drawing/2014/main" id="{544A7EEF-7F02-4115-B2F1-261B81965B04}"/>
              </a:ext>
            </a:extLst>
          </p:cNvPr>
          <p:cNvSpPr/>
          <p:nvPr/>
        </p:nvSpPr>
        <p:spPr>
          <a:xfrm>
            <a:off x="3209279" y="2204593"/>
            <a:ext cx="1377950" cy="511173"/>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a:latin typeface="黑体" panose="02010609060101010101" pitchFamily="49" charset="-122"/>
                <a:ea typeface="黑体" panose="02010609060101010101" pitchFamily="49" charset="-122"/>
                <a:cs typeface="Arial" panose="020B0604020202020204" pitchFamily="34" charset="0"/>
              </a:rPr>
              <a:t>确定性</a:t>
            </a:r>
          </a:p>
        </p:txBody>
      </p:sp>
      <p:sp>
        <p:nvSpPr>
          <p:cNvPr id="9" name="箭头: 左右 8">
            <a:extLst>
              <a:ext uri="{FF2B5EF4-FFF2-40B4-BE49-F238E27FC236}">
                <a16:creationId xmlns:a16="http://schemas.microsoft.com/office/drawing/2014/main" id="{F97EC42F-83CC-4B6F-82C2-F83937E46D2E}"/>
              </a:ext>
            </a:extLst>
          </p:cNvPr>
          <p:cNvSpPr/>
          <p:nvPr/>
        </p:nvSpPr>
        <p:spPr>
          <a:xfrm>
            <a:off x="1881479" y="2272566"/>
            <a:ext cx="1008112" cy="3752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02A092F-1063-4DF2-9B11-71EF6F6A2BEE}"/>
              </a:ext>
            </a:extLst>
          </p:cNvPr>
          <p:cNvSpPr txBox="1"/>
          <p:nvPr/>
        </p:nvSpPr>
        <p:spPr>
          <a:xfrm>
            <a:off x="1946953" y="1908473"/>
            <a:ext cx="800219" cy="338554"/>
          </a:xfrm>
          <a:prstGeom prst="rect">
            <a:avLst/>
          </a:prstGeom>
          <a:noFill/>
        </p:spPr>
        <p:txBody>
          <a:bodyPr wrap="none" rtlCol="0">
            <a:spAutoFit/>
          </a:bodyPr>
          <a:lstStyle/>
          <a:p>
            <a:r>
              <a:rPr lang="zh-CN" altLang="en-US" sz="1600" dirty="0">
                <a:latin typeface="黑体" panose="02010609060101010101" pitchFamily="49" charset="-122"/>
                <a:ea typeface="黑体" panose="02010609060101010101" pitchFamily="49" charset="-122"/>
              </a:rPr>
              <a:t>相对应</a:t>
            </a:r>
          </a:p>
        </p:txBody>
      </p:sp>
      <p:pic>
        <p:nvPicPr>
          <p:cNvPr id="19" name="图片 18">
            <a:extLst>
              <a:ext uri="{FF2B5EF4-FFF2-40B4-BE49-F238E27FC236}">
                <a16:creationId xmlns:a16="http://schemas.microsoft.com/office/drawing/2014/main" id="{1987B335-3407-413D-8B6A-81F45BE5293E}"/>
              </a:ext>
            </a:extLst>
          </p:cNvPr>
          <p:cNvPicPr>
            <a:picLocks noChangeAspect="1"/>
          </p:cNvPicPr>
          <p:nvPr/>
        </p:nvPicPr>
        <p:blipFill>
          <a:blip r:embed="rId3"/>
          <a:stretch>
            <a:fillRect/>
          </a:stretch>
        </p:blipFill>
        <p:spPr>
          <a:xfrm>
            <a:off x="5292080" y="1674665"/>
            <a:ext cx="3771136" cy="3197975"/>
          </a:xfrm>
          <a:prstGeom prst="rect">
            <a:avLst/>
          </a:prstGeom>
        </p:spPr>
      </p:pic>
      <p:pic>
        <p:nvPicPr>
          <p:cNvPr id="21" name="图片 20">
            <a:extLst>
              <a:ext uri="{FF2B5EF4-FFF2-40B4-BE49-F238E27FC236}">
                <a16:creationId xmlns:a16="http://schemas.microsoft.com/office/drawing/2014/main" id="{0828929B-0F66-49B1-AC71-0472DA97D870}"/>
              </a:ext>
            </a:extLst>
          </p:cNvPr>
          <p:cNvPicPr>
            <a:picLocks noChangeAspect="1"/>
          </p:cNvPicPr>
          <p:nvPr/>
        </p:nvPicPr>
        <p:blipFill>
          <a:blip r:embed="rId4"/>
          <a:stretch>
            <a:fillRect/>
          </a:stretch>
        </p:blipFill>
        <p:spPr>
          <a:xfrm>
            <a:off x="393434" y="3251315"/>
            <a:ext cx="1909531" cy="1466520"/>
          </a:xfrm>
          <a:prstGeom prst="rect">
            <a:avLst/>
          </a:prstGeom>
        </p:spPr>
      </p:pic>
      <p:sp>
        <p:nvSpPr>
          <p:cNvPr id="22" name="矩形 21">
            <a:extLst>
              <a:ext uri="{FF2B5EF4-FFF2-40B4-BE49-F238E27FC236}">
                <a16:creationId xmlns:a16="http://schemas.microsoft.com/office/drawing/2014/main" id="{5FD14C2D-DC3E-47CC-887F-74B739D2E93D}"/>
              </a:ext>
            </a:extLst>
          </p:cNvPr>
          <p:cNvSpPr/>
          <p:nvPr/>
        </p:nvSpPr>
        <p:spPr>
          <a:xfrm>
            <a:off x="2411760" y="3381386"/>
            <a:ext cx="2662731" cy="1200329"/>
          </a:xfrm>
          <a:prstGeom prst="rect">
            <a:avLst/>
          </a:prstGeom>
          <a:noFill/>
        </p:spPr>
        <p:txBody>
          <a:bodyPr wrap="square" lIns="91440" tIns="45720" rIns="91440" bIns="45720">
            <a:spAutoFit/>
          </a:bodyPr>
          <a:lstStyle/>
          <a:p>
            <a:pPr algn="ctr"/>
            <a:r>
              <a:rPr lang="zh-CN" altLang="en-US" sz="3600" b="1" dirty="0">
                <a:ln w="22225">
                  <a:solidFill>
                    <a:schemeClr val="accent2"/>
                  </a:solidFill>
                  <a:prstDash val="solid"/>
                </a:ln>
                <a:solidFill>
                  <a:schemeClr val="accent2">
                    <a:lumMod val="40000"/>
                    <a:lumOff val="60000"/>
                  </a:schemeClr>
                </a:solidFill>
                <a:latin typeface="黑体" panose="02010609060101010101" pitchFamily="49" charset="-122"/>
                <a:ea typeface="黑体" panose="02010609060101010101" pitchFamily="49" charset="-122"/>
              </a:rPr>
              <a:t>接触过的</a:t>
            </a:r>
            <a:endParaRPr lang="en-US" altLang="zh-CN" sz="3600" b="1" dirty="0">
              <a:ln w="22225">
                <a:solidFill>
                  <a:schemeClr val="accent2"/>
                </a:solidFill>
                <a:prstDash val="solid"/>
              </a:ln>
              <a:solidFill>
                <a:schemeClr val="accent2">
                  <a:lumMod val="40000"/>
                  <a:lumOff val="60000"/>
                </a:schemeClr>
              </a:solidFill>
              <a:latin typeface="黑体" panose="02010609060101010101" pitchFamily="49" charset="-122"/>
              <a:ea typeface="黑体" panose="02010609060101010101" pitchFamily="49" charset="-122"/>
            </a:endParaRPr>
          </a:p>
          <a:p>
            <a:pPr algn="ctr"/>
            <a:r>
              <a:rPr lang="zh-CN" altLang="en-US" sz="3600" b="1" dirty="0">
                <a:ln w="22225">
                  <a:solidFill>
                    <a:schemeClr val="accent2"/>
                  </a:solidFill>
                  <a:prstDash val="solid"/>
                </a:ln>
                <a:solidFill>
                  <a:schemeClr val="accent2">
                    <a:lumMod val="40000"/>
                    <a:lumOff val="60000"/>
                  </a:schemeClr>
                </a:solidFill>
                <a:latin typeface="黑体" panose="02010609060101010101" pitchFamily="49" charset="-122"/>
                <a:ea typeface="黑体" panose="02010609060101010101" pitchFamily="49" charset="-122"/>
              </a:rPr>
              <a:t>不确定性？</a:t>
            </a:r>
            <a:endParaRPr lang="zh-CN" altLang="en-US" sz="3600" b="1" cap="none" spc="0"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83027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2008114134834969_2"/>
          <p:cNvPicPr>
            <a:picLocks noChangeAspect="1" noChangeArrowheads="1"/>
          </p:cNvPicPr>
          <p:nvPr/>
        </p:nvPicPr>
        <p:blipFill rotWithShape="1">
          <a:blip r:embed="rId2">
            <a:extLst>
              <a:ext uri="{28A0092B-C50C-407E-A947-70E740481C1C}">
                <a14:useLocalDpi xmlns:a14="http://schemas.microsoft.com/office/drawing/2010/main" val="0"/>
              </a:ext>
            </a:extLst>
          </a:blip>
          <a:srcRect l="4355" t="7061" r="4527"/>
          <a:stretch/>
        </p:blipFill>
        <p:spPr bwMode="auto">
          <a:xfrm>
            <a:off x="45215" y="681540"/>
            <a:ext cx="5246865" cy="340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386618" y="1513537"/>
            <a:ext cx="4577870" cy="2492990"/>
          </a:xfrm>
          <a:prstGeom prst="rect">
            <a:avLst/>
          </a:prstGeom>
          <a:noFill/>
        </p:spPr>
        <p:txBody>
          <a:bodyPr wrap="square" rtlCol="0">
            <a:spAutoFit/>
          </a:bodyPr>
          <a:lstStyle/>
          <a:p>
            <a:r>
              <a:rPr lang="en-US" altLang="zh-CN" sz="6000" dirty="0">
                <a:solidFill>
                  <a:schemeClr val="tx2">
                    <a:lumMod val="60000"/>
                    <a:lumOff val="40000"/>
                  </a:schemeClr>
                </a:solidFill>
                <a:latin typeface="Cambria Math" pitchFamily="18" charset="0"/>
                <a:ea typeface="Cambria Math" pitchFamily="18" charset="0"/>
              </a:rPr>
              <a:t>Thank you</a:t>
            </a:r>
          </a:p>
          <a:p>
            <a:endParaRPr lang="en-US" altLang="zh-CN" sz="3200" dirty="0">
              <a:solidFill>
                <a:schemeClr val="tx2">
                  <a:lumMod val="60000"/>
                  <a:lumOff val="40000"/>
                </a:schemeClr>
              </a:solidFill>
              <a:latin typeface="Cambria Math" pitchFamily="18" charset="0"/>
              <a:ea typeface="Cambria Math" pitchFamily="18" charset="0"/>
            </a:endParaRPr>
          </a:p>
          <a:p>
            <a:endParaRPr lang="en-US" altLang="zh-CN" sz="3200" dirty="0">
              <a:solidFill>
                <a:schemeClr val="tx2">
                  <a:lumMod val="60000"/>
                  <a:lumOff val="40000"/>
                </a:schemeClr>
              </a:solidFill>
              <a:latin typeface="Cambria Math" pitchFamily="18" charset="0"/>
              <a:ea typeface="Cambria Math" pitchFamily="18" charset="0"/>
            </a:endParaRPr>
          </a:p>
          <a:p>
            <a:r>
              <a:rPr lang="en-US" altLang="zh-CN" sz="3200" dirty="0">
                <a:solidFill>
                  <a:schemeClr val="tx2">
                    <a:lumMod val="60000"/>
                    <a:lumOff val="40000"/>
                  </a:schemeClr>
                </a:solidFill>
                <a:latin typeface="Cambria Math" pitchFamily="18" charset="0"/>
                <a:ea typeface="Cambria Math" pitchFamily="18" charset="0"/>
              </a:rPr>
              <a:t>pancd2009@163.com</a:t>
            </a:r>
            <a:endParaRPr lang="zh-CN" altLang="en-US" sz="3200" dirty="0">
              <a:solidFill>
                <a:schemeClr val="tx2">
                  <a:lumMod val="60000"/>
                  <a:lumOff val="40000"/>
                </a:schemeClr>
              </a:solidFill>
              <a:latin typeface="Cambria Math" pitchFamily="18" charset="0"/>
            </a:endParaRPr>
          </a:p>
        </p:txBody>
      </p:sp>
    </p:spTree>
    <p:extLst>
      <p:ext uri="{BB962C8B-B14F-4D97-AF65-F5344CB8AC3E}">
        <p14:creationId xmlns:p14="http://schemas.microsoft.com/office/powerpoint/2010/main" val="42909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E4C0B0-0B81-4822-845F-731E8F483B96}"/>
              </a:ext>
            </a:extLst>
          </p:cNvPr>
          <p:cNvPicPr>
            <a:picLocks noChangeAspect="1"/>
          </p:cNvPicPr>
          <p:nvPr/>
        </p:nvPicPr>
        <p:blipFill rotWithShape="1">
          <a:blip r:embed="rId2"/>
          <a:srcRect b="8168"/>
          <a:stretch/>
        </p:blipFill>
        <p:spPr>
          <a:xfrm>
            <a:off x="5292080" y="3500330"/>
            <a:ext cx="1327704" cy="1303668"/>
          </a:xfrm>
          <a:prstGeom prst="rect">
            <a:avLst/>
          </a:prstGeom>
        </p:spPr>
      </p:pic>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6</a:t>
            </a:fld>
            <a:endParaRPr lang="zh-CN" altLang="en-US" dirty="0"/>
          </a:p>
        </p:txBody>
      </p:sp>
      <p:sp>
        <p:nvSpPr>
          <p:cNvPr id="25" name="矩形 24"/>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6" name="TextBox 25"/>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什么是不确定性</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9" name="图片 15" descr="bridge6.jpg"/>
          <p:cNvPicPr>
            <a:picLocks/>
          </p:cNvPicPr>
          <p:nvPr/>
        </p:nvPicPr>
        <p:blipFill>
          <a:blip r:embed="rId3">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1987B335-3407-413D-8B6A-81F45BE5293E}"/>
              </a:ext>
            </a:extLst>
          </p:cNvPr>
          <p:cNvPicPr>
            <a:picLocks noChangeAspect="1"/>
          </p:cNvPicPr>
          <p:nvPr/>
        </p:nvPicPr>
        <p:blipFill>
          <a:blip r:embed="rId4"/>
          <a:stretch>
            <a:fillRect/>
          </a:stretch>
        </p:blipFill>
        <p:spPr>
          <a:xfrm>
            <a:off x="6409138" y="1583039"/>
            <a:ext cx="2057806" cy="1745047"/>
          </a:xfrm>
          <a:prstGeom prst="rect">
            <a:avLst/>
          </a:prstGeom>
        </p:spPr>
      </p:pic>
      <p:sp>
        <p:nvSpPr>
          <p:cNvPr id="31" name="流程图: 可选过程 30">
            <a:extLst>
              <a:ext uri="{FF2B5EF4-FFF2-40B4-BE49-F238E27FC236}">
                <a16:creationId xmlns:a16="http://schemas.microsoft.com/office/drawing/2014/main" id="{5B9590C2-3406-4F4B-A057-AC495C3B2770}"/>
              </a:ext>
            </a:extLst>
          </p:cNvPr>
          <p:cNvSpPr/>
          <p:nvPr/>
        </p:nvSpPr>
        <p:spPr>
          <a:xfrm>
            <a:off x="341313" y="2053489"/>
            <a:ext cx="1926432" cy="655993"/>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cs typeface="Arial" panose="020B0604020202020204" pitchFamily="34" charset="0"/>
              </a:rPr>
              <a:t>技术方案的经济效果评价</a:t>
            </a:r>
          </a:p>
        </p:txBody>
      </p:sp>
      <p:sp>
        <p:nvSpPr>
          <p:cNvPr id="32" name="流程图: 可选过程 31">
            <a:extLst>
              <a:ext uri="{FF2B5EF4-FFF2-40B4-BE49-F238E27FC236}">
                <a16:creationId xmlns:a16="http://schemas.microsoft.com/office/drawing/2014/main" id="{C08821A7-2766-43DE-8FB2-911BA1D34FAD}"/>
              </a:ext>
            </a:extLst>
          </p:cNvPr>
          <p:cNvSpPr/>
          <p:nvPr/>
        </p:nvSpPr>
        <p:spPr>
          <a:xfrm>
            <a:off x="3851920" y="2060326"/>
            <a:ext cx="911934" cy="655812"/>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cs typeface="Arial" panose="020B0604020202020204" pitchFamily="34" charset="0"/>
              </a:rPr>
              <a:t>决策</a:t>
            </a:r>
          </a:p>
        </p:txBody>
      </p:sp>
      <p:sp>
        <p:nvSpPr>
          <p:cNvPr id="20" name="箭头: 右 19">
            <a:extLst>
              <a:ext uri="{FF2B5EF4-FFF2-40B4-BE49-F238E27FC236}">
                <a16:creationId xmlns:a16="http://schemas.microsoft.com/office/drawing/2014/main" id="{04821B77-51BA-46CD-BFCF-30DBB0E31FB7}"/>
              </a:ext>
            </a:extLst>
          </p:cNvPr>
          <p:cNvSpPr/>
          <p:nvPr/>
        </p:nvSpPr>
        <p:spPr>
          <a:xfrm>
            <a:off x="2555776" y="2190224"/>
            <a:ext cx="1104695" cy="36759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501AFAED-AB24-4FAA-A110-3A7C473C9510}"/>
              </a:ext>
            </a:extLst>
          </p:cNvPr>
          <p:cNvSpPr txBox="1"/>
          <p:nvPr/>
        </p:nvSpPr>
        <p:spPr>
          <a:xfrm>
            <a:off x="2555776" y="1851670"/>
            <a:ext cx="1005403" cy="338554"/>
          </a:xfrm>
          <a:prstGeom prst="rect">
            <a:avLst/>
          </a:prstGeom>
          <a:noFill/>
        </p:spPr>
        <p:txBody>
          <a:bodyPr wrap="none" rtlCol="0">
            <a:spAutoFit/>
          </a:bodyPr>
          <a:lstStyle/>
          <a:p>
            <a:r>
              <a:rPr lang="zh-CN" altLang="en-US" sz="1600" dirty="0">
                <a:solidFill>
                  <a:srgbClr val="FF0000"/>
                </a:solidFill>
                <a:latin typeface="黑体" panose="02010609060101010101" pitchFamily="49" charset="-122"/>
                <a:ea typeface="黑体" panose="02010609060101010101" pitchFamily="49" charset="-122"/>
              </a:rPr>
              <a:t>依据之一</a:t>
            </a:r>
          </a:p>
        </p:txBody>
      </p:sp>
      <p:sp>
        <p:nvSpPr>
          <p:cNvPr id="34" name="流程图: 可选过程 33">
            <a:extLst>
              <a:ext uri="{FF2B5EF4-FFF2-40B4-BE49-F238E27FC236}">
                <a16:creationId xmlns:a16="http://schemas.microsoft.com/office/drawing/2014/main" id="{0696C41D-71F4-4EFF-B30A-171BF9DC5F65}"/>
              </a:ext>
            </a:extLst>
          </p:cNvPr>
          <p:cNvSpPr/>
          <p:nvPr/>
        </p:nvSpPr>
        <p:spPr>
          <a:xfrm>
            <a:off x="1548319" y="3795886"/>
            <a:ext cx="2112152" cy="429222"/>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cs typeface="Arial" panose="020B0604020202020204" pitchFamily="34" charset="0"/>
              </a:rPr>
              <a:t>确定的数据和参数</a:t>
            </a:r>
          </a:p>
        </p:txBody>
      </p:sp>
      <p:sp>
        <p:nvSpPr>
          <p:cNvPr id="22" name="流程图: 可选过程 21">
            <a:extLst>
              <a:ext uri="{FF2B5EF4-FFF2-40B4-BE49-F238E27FC236}">
                <a16:creationId xmlns:a16="http://schemas.microsoft.com/office/drawing/2014/main" id="{8B60C990-E161-4135-87E3-BDE6AD88FD2E}"/>
              </a:ext>
            </a:extLst>
          </p:cNvPr>
          <p:cNvSpPr/>
          <p:nvPr/>
        </p:nvSpPr>
        <p:spPr>
          <a:xfrm>
            <a:off x="523083" y="4354951"/>
            <a:ext cx="4248472" cy="429222"/>
          </a:xfrm>
          <a:prstGeom prst="flowChartAlternateProcess">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latin typeface="黑体" panose="02010609060101010101" pitchFamily="49" charset="-122"/>
                <a:ea typeface="黑体" panose="02010609060101010101" pitchFamily="49" charset="-122"/>
                <a:cs typeface="Arial" panose="020B0604020202020204" pitchFamily="34" charset="0"/>
              </a:rPr>
              <a:t>总投资，建设期，年销售收入，年经营成本，年利率</a:t>
            </a:r>
            <a:r>
              <a:rPr lang="en-US" altLang="zh-CN" sz="1600" dirty="0">
                <a:latin typeface="黑体" panose="02010609060101010101" pitchFamily="49" charset="-122"/>
                <a:ea typeface="黑体" panose="02010609060101010101" pitchFamily="49" charset="-122"/>
                <a:cs typeface="Arial" panose="020B0604020202020204" pitchFamily="34" charset="0"/>
              </a:rPr>
              <a:t>,</a:t>
            </a:r>
            <a:r>
              <a:rPr lang="zh-CN" altLang="en-US" sz="1600" dirty="0">
                <a:latin typeface="黑体" panose="02010609060101010101" pitchFamily="49" charset="-122"/>
                <a:ea typeface="黑体" panose="02010609060101010101" pitchFamily="49" charset="-122"/>
                <a:cs typeface="Arial" panose="020B0604020202020204" pitchFamily="34" charset="0"/>
              </a:rPr>
              <a:t>设备残值</a:t>
            </a:r>
          </a:p>
        </p:txBody>
      </p:sp>
      <p:sp>
        <p:nvSpPr>
          <p:cNvPr id="28" name="箭头: 右 27">
            <a:extLst>
              <a:ext uri="{FF2B5EF4-FFF2-40B4-BE49-F238E27FC236}">
                <a16:creationId xmlns:a16="http://schemas.microsoft.com/office/drawing/2014/main" id="{DCC434E1-8B2C-42FC-8B98-259A141AF562}"/>
              </a:ext>
            </a:extLst>
          </p:cNvPr>
          <p:cNvSpPr/>
          <p:nvPr/>
        </p:nvSpPr>
        <p:spPr>
          <a:xfrm rot="14320677">
            <a:off x="1464182" y="3046712"/>
            <a:ext cx="1104695" cy="36759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8AB1663-A20D-4BBC-810B-3E9C9F187B0B}"/>
              </a:ext>
            </a:extLst>
          </p:cNvPr>
          <p:cNvSpPr txBox="1"/>
          <p:nvPr/>
        </p:nvSpPr>
        <p:spPr>
          <a:xfrm>
            <a:off x="755576" y="3228582"/>
            <a:ext cx="1210588" cy="338554"/>
          </a:xfrm>
          <a:prstGeom prst="rect">
            <a:avLst/>
          </a:prstGeom>
          <a:noFill/>
        </p:spPr>
        <p:txBody>
          <a:bodyPr wrap="none" rtlCol="0">
            <a:spAutoFit/>
          </a:bodyPr>
          <a:lstStyle/>
          <a:p>
            <a:r>
              <a:rPr lang="zh-CN" altLang="en-US" sz="1600" dirty="0">
                <a:solidFill>
                  <a:srgbClr val="FF0000"/>
                </a:solidFill>
                <a:latin typeface="黑体" panose="02010609060101010101" pitchFamily="49" charset="-122"/>
                <a:ea typeface="黑体" panose="02010609060101010101" pitchFamily="49" charset="-122"/>
              </a:rPr>
              <a:t>分析的基础</a:t>
            </a:r>
          </a:p>
        </p:txBody>
      </p:sp>
      <p:sp>
        <p:nvSpPr>
          <p:cNvPr id="36" name="箭头: 右 35">
            <a:extLst>
              <a:ext uri="{FF2B5EF4-FFF2-40B4-BE49-F238E27FC236}">
                <a16:creationId xmlns:a16="http://schemas.microsoft.com/office/drawing/2014/main" id="{54F517FD-183E-4803-8137-F41910173777}"/>
              </a:ext>
            </a:extLst>
          </p:cNvPr>
          <p:cNvSpPr/>
          <p:nvPr/>
        </p:nvSpPr>
        <p:spPr>
          <a:xfrm rot="18337444">
            <a:off x="3056993" y="3056051"/>
            <a:ext cx="1104695" cy="367597"/>
          </a:xfrm>
          <a:prstGeom prst="rightArrow">
            <a:avLst/>
          </a:prstGeom>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4D9AE802-4EB5-41E7-B1AB-C49E609A7085}"/>
              </a:ext>
            </a:extLst>
          </p:cNvPr>
          <p:cNvSpPr txBox="1"/>
          <p:nvPr/>
        </p:nvSpPr>
        <p:spPr>
          <a:xfrm>
            <a:off x="3779912" y="3139103"/>
            <a:ext cx="1938351" cy="584775"/>
          </a:xfrm>
          <a:prstGeom prst="rect">
            <a:avLst/>
          </a:prstGeom>
          <a:noFill/>
        </p:spPr>
        <p:txBody>
          <a:bodyPr wrap="none" rtlCol="0">
            <a:spAutoFit/>
          </a:bodyPr>
          <a:lstStyle/>
          <a:p>
            <a:r>
              <a:rPr lang="zh-CN" altLang="en-US" sz="1600" dirty="0">
                <a:solidFill>
                  <a:srgbClr val="0070C0"/>
                </a:solidFill>
                <a:latin typeface="黑体" panose="02010609060101010101" pitchFamily="49" charset="-122"/>
                <a:ea typeface="黑体" panose="02010609060101010101" pitchFamily="49" charset="-122"/>
              </a:rPr>
              <a:t>假设数据真实</a:t>
            </a:r>
            <a:r>
              <a:rPr lang="en-US" altLang="zh-CN" sz="1600" dirty="0">
                <a:solidFill>
                  <a:srgbClr val="0070C0"/>
                </a:solidFill>
                <a:latin typeface="黑体" panose="02010609060101010101" pitchFamily="49" charset="-122"/>
                <a:ea typeface="黑体" panose="02010609060101010101" pitchFamily="49" charset="-122"/>
              </a:rPr>
              <a:t>/</a:t>
            </a:r>
            <a:r>
              <a:rPr lang="zh-CN" altLang="en-US" sz="1600" dirty="0">
                <a:solidFill>
                  <a:srgbClr val="0070C0"/>
                </a:solidFill>
                <a:latin typeface="黑体" panose="02010609060101010101" pitchFamily="49" charset="-122"/>
                <a:ea typeface="黑体" panose="02010609060101010101" pitchFamily="49" charset="-122"/>
              </a:rPr>
              <a:t>可靠</a:t>
            </a:r>
            <a:endParaRPr lang="en-US" altLang="zh-CN" sz="1600" dirty="0">
              <a:solidFill>
                <a:srgbClr val="0070C0"/>
              </a:solidFill>
              <a:latin typeface="黑体" panose="02010609060101010101" pitchFamily="49" charset="-122"/>
              <a:ea typeface="黑体" panose="02010609060101010101" pitchFamily="49" charset="-122"/>
            </a:endParaRPr>
          </a:p>
          <a:p>
            <a:pPr algn="ctr"/>
            <a:r>
              <a:rPr lang="zh-CN" altLang="en-US" sz="1600" dirty="0">
                <a:solidFill>
                  <a:srgbClr val="0070C0"/>
                </a:solidFill>
                <a:latin typeface="黑体" panose="02010609060101010101" pitchFamily="49" charset="-122"/>
                <a:ea typeface="黑体" panose="02010609060101010101" pitchFamily="49" charset="-122"/>
              </a:rPr>
              <a:t>结果则有可预测性</a:t>
            </a:r>
          </a:p>
        </p:txBody>
      </p:sp>
      <p:sp>
        <p:nvSpPr>
          <p:cNvPr id="38" name="文本框 37">
            <a:extLst>
              <a:ext uri="{FF2B5EF4-FFF2-40B4-BE49-F238E27FC236}">
                <a16:creationId xmlns:a16="http://schemas.microsoft.com/office/drawing/2014/main" id="{28C7B851-A023-48B7-9CAA-F19F0B53B7B6}"/>
              </a:ext>
            </a:extLst>
          </p:cNvPr>
          <p:cNvSpPr txBox="1"/>
          <p:nvPr/>
        </p:nvSpPr>
        <p:spPr>
          <a:xfrm>
            <a:off x="6300192" y="3507854"/>
            <a:ext cx="2699792" cy="646331"/>
          </a:xfrm>
          <a:prstGeom prst="rect">
            <a:avLst/>
          </a:prstGeom>
          <a:noFill/>
        </p:spPr>
        <p:txBody>
          <a:bodyPr wrap="square" rtlCol="0">
            <a:spAutoFit/>
          </a:bodyPr>
          <a:lstStyle/>
          <a:p>
            <a:r>
              <a:rPr lang="zh-CN" altLang="en-US" dirty="0">
                <a:solidFill>
                  <a:schemeClr val="tx1">
                    <a:lumMod val="95000"/>
                    <a:lumOff val="5000"/>
                  </a:schemeClr>
                </a:solidFill>
                <a:latin typeface="黑体" panose="02010609060101010101" pitchFamily="49" charset="-122"/>
                <a:ea typeface="黑体" panose="02010609060101010101" pitchFamily="49" charset="-122"/>
              </a:rPr>
              <a:t>事实上呢？</a:t>
            </a:r>
            <a:endParaRPr lang="en-US" altLang="zh-CN" dirty="0">
              <a:solidFill>
                <a:schemeClr val="tx1">
                  <a:lumMod val="95000"/>
                  <a:lumOff val="5000"/>
                </a:schemeClr>
              </a:solidFill>
              <a:latin typeface="黑体" panose="02010609060101010101" pitchFamily="49" charset="-122"/>
              <a:ea typeface="黑体" panose="02010609060101010101" pitchFamily="49" charset="-122"/>
            </a:endParaRPr>
          </a:p>
          <a:p>
            <a:r>
              <a:rPr lang="zh-CN" altLang="en-US" dirty="0">
                <a:solidFill>
                  <a:schemeClr val="tx1">
                    <a:lumMod val="95000"/>
                    <a:lumOff val="5000"/>
                  </a:schemeClr>
                </a:solidFill>
                <a:latin typeface="黑体" panose="02010609060101010101" pitchFamily="49" charset="-122"/>
                <a:ea typeface="黑体" panose="02010609060101010101" pitchFamily="49" charset="-122"/>
              </a:rPr>
              <a:t>如果数据存在不确定性呢？</a:t>
            </a:r>
          </a:p>
        </p:txBody>
      </p:sp>
      <p:sp>
        <p:nvSpPr>
          <p:cNvPr id="10" name="矩形 9">
            <a:extLst>
              <a:ext uri="{FF2B5EF4-FFF2-40B4-BE49-F238E27FC236}">
                <a16:creationId xmlns:a16="http://schemas.microsoft.com/office/drawing/2014/main" id="{2B871D48-2F45-4FF6-B5F7-F02FA76DAE5D}"/>
              </a:ext>
            </a:extLst>
          </p:cNvPr>
          <p:cNvSpPr/>
          <p:nvPr/>
        </p:nvSpPr>
        <p:spPr>
          <a:xfrm>
            <a:off x="6589161" y="4018689"/>
            <a:ext cx="503119" cy="923330"/>
          </a:xfrm>
          <a:prstGeom prst="rect">
            <a:avLst/>
          </a:prstGeom>
          <a:noFill/>
        </p:spPr>
        <p:txBody>
          <a:bodyPr wrap="squar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A</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39" name="矩形 38">
            <a:extLst>
              <a:ext uri="{FF2B5EF4-FFF2-40B4-BE49-F238E27FC236}">
                <a16:creationId xmlns:a16="http://schemas.microsoft.com/office/drawing/2014/main" id="{A1F63839-5E91-4484-972F-CCDBDF4A0CF3}"/>
              </a:ext>
            </a:extLst>
          </p:cNvPr>
          <p:cNvSpPr/>
          <p:nvPr/>
        </p:nvSpPr>
        <p:spPr>
          <a:xfrm>
            <a:off x="7283494" y="4013259"/>
            <a:ext cx="503119" cy="923330"/>
          </a:xfrm>
          <a:prstGeom prst="rect">
            <a:avLst/>
          </a:prstGeom>
          <a:noFill/>
        </p:spPr>
        <p:txBody>
          <a:bodyPr wrap="squar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B</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40" name="矩形 39">
            <a:extLst>
              <a:ext uri="{FF2B5EF4-FFF2-40B4-BE49-F238E27FC236}">
                <a16:creationId xmlns:a16="http://schemas.microsoft.com/office/drawing/2014/main" id="{106AAC01-8F67-4B76-A139-5444D13B79E3}"/>
              </a:ext>
            </a:extLst>
          </p:cNvPr>
          <p:cNvSpPr/>
          <p:nvPr/>
        </p:nvSpPr>
        <p:spPr>
          <a:xfrm>
            <a:off x="7831398" y="4299690"/>
            <a:ext cx="1306910" cy="400110"/>
          </a:xfrm>
          <a:prstGeom prst="rect">
            <a:avLst/>
          </a:prstGeom>
          <a:noFill/>
        </p:spPr>
        <p:txBody>
          <a:bodyPr wrap="square" lIns="91440" tIns="45720" rIns="91440" bIns="45720">
            <a:spAutoFit/>
          </a:bodyPr>
          <a:lstStyle/>
          <a:p>
            <a:pPr algn="ctr"/>
            <a:r>
              <a:rPr lang="zh-CN" altLang="en-US" sz="2000" b="1" cap="none" spc="0" dirty="0">
                <a:ln w="22225">
                  <a:solidFill>
                    <a:schemeClr val="accent2"/>
                  </a:solidFill>
                  <a:prstDash val="solid"/>
                </a:ln>
                <a:solidFill>
                  <a:schemeClr val="accent2">
                    <a:lumMod val="40000"/>
                    <a:lumOff val="60000"/>
                  </a:schemeClr>
                </a:solidFill>
                <a:effectLst/>
              </a:rPr>
              <a:t>。。。</a:t>
            </a:r>
          </a:p>
        </p:txBody>
      </p:sp>
      <p:sp>
        <p:nvSpPr>
          <p:cNvPr id="41" name="矩形 40">
            <a:extLst>
              <a:ext uri="{FF2B5EF4-FFF2-40B4-BE49-F238E27FC236}">
                <a16:creationId xmlns:a16="http://schemas.microsoft.com/office/drawing/2014/main" id="{1D590D47-356E-454B-9569-6F4ED84839D9}"/>
              </a:ext>
            </a:extLst>
          </p:cNvPr>
          <p:cNvSpPr/>
          <p:nvPr/>
        </p:nvSpPr>
        <p:spPr>
          <a:xfrm>
            <a:off x="5889851" y="2219415"/>
            <a:ext cx="3110133" cy="584775"/>
          </a:xfrm>
          <a:prstGeom prst="rect">
            <a:avLst/>
          </a:prstGeom>
          <a:noFill/>
        </p:spPr>
        <p:txBody>
          <a:bodyPr wrap="square" lIns="91440" tIns="45720" rIns="91440" bIns="45720">
            <a:spAutoFit/>
          </a:bodyPr>
          <a:lstStyle/>
          <a:p>
            <a:pPr algn="ctr"/>
            <a:r>
              <a:rPr lang="zh-CN" altLang="en-US" sz="3200" b="1" dirty="0">
                <a:ln w="22225">
                  <a:solidFill>
                    <a:schemeClr val="accent2"/>
                  </a:solidFill>
                  <a:prstDash val="solid"/>
                </a:ln>
                <a:solidFill>
                  <a:schemeClr val="accent2">
                    <a:lumMod val="40000"/>
                    <a:lumOff val="60000"/>
                  </a:schemeClr>
                </a:solidFill>
              </a:rPr>
              <a:t>固有的内在属性</a:t>
            </a:r>
          </a:p>
        </p:txBody>
      </p:sp>
    </p:spTree>
    <p:extLst>
      <p:ext uri="{BB962C8B-B14F-4D97-AF65-F5344CB8AC3E}">
        <p14:creationId xmlns:p14="http://schemas.microsoft.com/office/powerpoint/2010/main" val="21263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7</a:t>
            </a:fld>
            <a:endParaRPr lang="zh-CN" altLang="en-US" dirty="0"/>
          </a:p>
        </p:txBody>
      </p:sp>
      <p:pic>
        <p:nvPicPr>
          <p:cNvPr id="8" name="图片 7">
            <a:extLst>
              <a:ext uri="{FF2B5EF4-FFF2-40B4-BE49-F238E27FC236}">
                <a16:creationId xmlns:a16="http://schemas.microsoft.com/office/drawing/2014/main" id="{CBCFDBB8-7849-4054-A38D-B0E9A60CECC7}"/>
              </a:ext>
            </a:extLst>
          </p:cNvPr>
          <p:cNvPicPr>
            <a:picLocks noChangeAspect="1"/>
          </p:cNvPicPr>
          <p:nvPr/>
        </p:nvPicPr>
        <p:blipFill>
          <a:blip r:embed="rId2"/>
          <a:stretch>
            <a:fillRect/>
          </a:stretch>
        </p:blipFill>
        <p:spPr>
          <a:xfrm>
            <a:off x="5004048" y="1350539"/>
            <a:ext cx="4020376" cy="2918793"/>
          </a:xfrm>
          <a:prstGeom prst="rect">
            <a:avLst/>
          </a:prstGeom>
        </p:spPr>
      </p:pic>
      <p:sp>
        <p:nvSpPr>
          <p:cNvPr id="30" name="文本框 29">
            <a:extLst>
              <a:ext uri="{FF2B5EF4-FFF2-40B4-BE49-F238E27FC236}">
                <a16:creationId xmlns:a16="http://schemas.microsoft.com/office/drawing/2014/main" id="{AE83BCC5-64C4-40F2-8FB5-234DC8665BCA}"/>
              </a:ext>
            </a:extLst>
          </p:cNvPr>
          <p:cNvSpPr txBox="1"/>
          <p:nvPr/>
        </p:nvSpPr>
        <p:spPr>
          <a:xfrm>
            <a:off x="200300" y="987574"/>
            <a:ext cx="1980029" cy="400110"/>
          </a:xfrm>
          <a:prstGeom prst="rect">
            <a:avLst/>
          </a:prstGeom>
          <a:noFill/>
        </p:spPr>
        <p:txBody>
          <a:bodyPr wrap="none" rtlCol="0">
            <a:spAutoFit/>
          </a:bodyPr>
          <a:lstStyle/>
          <a:p>
            <a:r>
              <a:rPr lang="zh-CN" altLang="en-US" sz="2000" b="1" dirty="0">
                <a:latin typeface="黑体" panose="02010609060101010101" pitchFamily="49" charset="-122"/>
                <a:ea typeface="黑体" panose="02010609060101010101" pitchFamily="49" charset="-122"/>
              </a:rPr>
              <a:t>不确定性与风险</a:t>
            </a:r>
          </a:p>
        </p:txBody>
      </p:sp>
      <p:sp>
        <p:nvSpPr>
          <p:cNvPr id="41" name="文本框 40">
            <a:extLst>
              <a:ext uri="{FF2B5EF4-FFF2-40B4-BE49-F238E27FC236}">
                <a16:creationId xmlns:a16="http://schemas.microsoft.com/office/drawing/2014/main" id="{AAC45308-788E-4022-9695-87CFF8D1CFA7}"/>
              </a:ext>
            </a:extLst>
          </p:cNvPr>
          <p:cNvSpPr txBox="1"/>
          <p:nvPr/>
        </p:nvSpPr>
        <p:spPr>
          <a:xfrm>
            <a:off x="313252" y="3081691"/>
            <a:ext cx="1813317"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b="1" dirty="0">
                <a:solidFill>
                  <a:srgbClr val="0070C0"/>
                </a:solidFill>
                <a:latin typeface="黑体" panose="02010609060101010101" pitchFamily="49" charset="-122"/>
                <a:ea typeface="黑体" panose="02010609060101010101" pitchFamily="49" charset="-122"/>
              </a:rPr>
              <a:t>不确定性</a:t>
            </a:r>
            <a:r>
              <a:rPr lang="zh-CN" altLang="en-US" sz="2000" dirty="0">
                <a:latin typeface="黑体" panose="02010609060101010101" pitchFamily="49" charset="-122"/>
                <a:ea typeface="黑体" panose="02010609060101010101" pitchFamily="49" charset="-122"/>
              </a:rPr>
              <a:t>：</a:t>
            </a:r>
          </a:p>
        </p:txBody>
      </p:sp>
      <p:sp>
        <p:nvSpPr>
          <p:cNvPr id="42" name="文本框 41">
            <a:extLst>
              <a:ext uri="{FF2B5EF4-FFF2-40B4-BE49-F238E27FC236}">
                <a16:creationId xmlns:a16="http://schemas.microsoft.com/office/drawing/2014/main" id="{249B6DD7-6760-4DC7-81BF-B521D52FCC6F}"/>
              </a:ext>
            </a:extLst>
          </p:cNvPr>
          <p:cNvSpPr txBox="1"/>
          <p:nvPr/>
        </p:nvSpPr>
        <p:spPr>
          <a:xfrm>
            <a:off x="313252" y="1596590"/>
            <a:ext cx="130035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b="1" dirty="0">
                <a:solidFill>
                  <a:srgbClr val="0070C0"/>
                </a:solidFill>
                <a:latin typeface="黑体" panose="02010609060101010101" pitchFamily="49" charset="-122"/>
                <a:ea typeface="黑体" panose="02010609060101010101" pitchFamily="49" charset="-122"/>
              </a:rPr>
              <a:t>风险</a:t>
            </a:r>
            <a:r>
              <a:rPr lang="zh-CN" altLang="en-US" sz="2000" dirty="0">
                <a:latin typeface="黑体" panose="02010609060101010101" pitchFamily="49" charset="-122"/>
                <a:ea typeface="黑体" panose="02010609060101010101" pitchFamily="49" charset="-122"/>
              </a:rPr>
              <a:t>：</a:t>
            </a:r>
          </a:p>
        </p:txBody>
      </p:sp>
      <p:sp>
        <p:nvSpPr>
          <p:cNvPr id="43" name="文本框 42">
            <a:extLst>
              <a:ext uri="{FF2B5EF4-FFF2-40B4-BE49-F238E27FC236}">
                <a16:creationId xmlns:a16="http://schemas.microsoft.com/office/drawing/2014/main" id="{9473195F-8882-4456-AF1A-38E2818E8B5E}"/>
              </a:ext>
            </a:extLst>
          </p:cNvPr>
          <p:cNvSpPr txBox="1"/>
          <p:nvPr/>
        </p:nvSpPr>
        <p:spPr>
          <a:xfrm>
            <a:off x="742409" y="2102638"/>
            <a:ext cx="2749471" cy="400110"/>
          </a:xfrm>
          <a:prstGeom prst="rect">
            <a:avLst/>
          </a:prstGeom>
          <a:noFill/>
        </p:spPr>
        <p:txBody>
          <a:bodyPr wrap="none" rtlCol="0">
            <a:spAutoFit/>
          </a:bodyPr>
          <a:lstStyle/>
          <a:p>
            <a:r>
              <a:rPr lang="zh-CN" altLang="en-US" sz="2000" dirty="0">
                <a:solidFill>
                  <a:srgbClr val="FF0000"/>
                </a:solidFill>
                <a:latin typeface="黑体" panose="02010609060101010101" pitchFamily="49" charset="-122"/>
                <a:ea typeface="黑体" panose="02010609060101010101" pitchFamily="49" charset="-122"/>
              </a:rPr>
              <a:t>不利事件发生</a:t>
            </a:r>
            <a:r>
              <a:rPr lang="zh-CN" altLang="en-US" sz="2000" dirty="0">
                <a:latin typeface="黑体" panose="02010609060101010101" pitchFamily="49" charset="-122"/>
                <a:ea typeface="黑体" panose="02010609060101010101" pitchFamily="49" charset="-122"/>
              </a:rPr>
              <a:t>的可能性</a:t>
            </a:r>
          </a:p>
        </p:txBody>
      </p:sp>
      <p:sp>
        <p:nvSpPr>
          <p:cNvPr id="44" name="文本框 43">
            <a:extLst>
              <a:ext uri="{FF2B5EF4-FFF2-40B4-BE49-F238E27FC236}">
                <a16:creationId xmlns:a16="http://schemas.microsoft.com/office/drawing/2014/main" id="{F4DAE074-E50F-4162-9BE8-F60A7E8A5B3E}"/>
              </a:ext>
            </a:extLst>
          </p:cNvPr>
          <p:cNvSpPr txBox="1"/>
          <p:nvPr/>
        </p:nvSpPr>
        <p:spPr>
          <a:xfrm>
            <a:off x="1880796" y="2652034"/>
            <a:ext cx="146706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概率</a:t>
            </a:r>
            <a:r>
              <a:rPr lang="zh-CN" altLang="en-US" sz="2000" dirty="0">
                <a:solidFill>
                  <a:srgbClr val="0070C0"/>
                </a:solidFill>
                <a:latin typeface="黑体" panose="02010609060101010101" pitchFamily="49" charset="-122"/>
                <a:ea typeface="黑体" panose="02010609060101010101" pitchFamily="49" charset="-122"/>
              </a:rPr>
              <a:t>可计量</a:t>
            </a:r>
          </a:p>
        </p:txBody>
      </p:sp>
      <p:sp>
        <p:nvSpPr>
          <p:cNvPr id="9" name="箭头: 圆角右 8">
            <a:extLst>
              <a:ext uri="{FF2B5EF4-FFF2-40B4-BE49-F238E27FC236}">
                <a16:creationId xmlns:a16="http://schemas.microsoft.com/office/drawing/2014/main" id="{E6D6901C-CC58-4BB4-B3F7-05F00427D2CB}"/>
              </a:ext>
            </a:extLst>
          </p:cNvPr>
          <p:cNvSpPr/>
          <p:nvPr/>
        </p:nvSpPr>
        <p:spPr>
          <a:xfrm rot="16200000">
            <a:off x="1416759" y="2549923"/>
            <a:ext cx="393698" cy="34172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44">
            <a:extLst>
              <a:ext uri="{FF2B5EF4-FFF2-40B4-BE49-F238E27FC236}">
                <a16:creationId xmlns:a16="http://schemas.microsoft.com/office/drawing/2014/main" id="{FAB6674B-733C-45AF-89B4-74DBACC31B62}"/>
              </a:ext>
            </a:extLst>
          </p:cNvPr>
          <p:cNvSpPr txBox="1"/>
          <p:nvPr/>
        </p:nvSpPr>
        <p:spPr>
          <a:xfrm>
            <a:off x="742409" y="3578738"/>
            <a:ext cx="1957384" cy="707886"/>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所有</a:t>
            </a:r>
            <a:r>
              <a:rPr lang="zh-CN" altLang="en-US" sz="2000" dirty="0">
                <a:solidFill>
                  <a:srgbClr val="FF0000"/>
                </a:solidFill>
                <a:latin typeface="黑体" panose="02010609060101010101" pitchFamily="49" charset="-122"/>
                <a:ea typeface="黑体" panose="02010609060101010101" pitchFamily="49" charset="-122"/>
              </a:rPr>
              <a:t>可能结果</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出现的</a:t>
            </a:r>
            <a:r>
              <a:rPr lang="zh-CN" altLang="en-US" sz="2000" dirty="0">
                <a:solidFill>
                  <a:srgbClr val="FF0000"/>
                </a:solidFill>
                <a:latin typeface="黑体" panose="02010609060101010101" pitchFamily="49" charset="-122"/>
                <a:ea typeface="黑体" panose="02010609060101010101" pitchFamily="49" charset="-122"/>
              </a:rPr>
              <a:t>可能性</a:t>
            </a:r>
          </a:p>
        </p:txBody>
      </p:sp>
      <p:sp>
        <p:nvSpPr>
          <p:cNvPr id="11" name="右大括号 10">
            <a:extLst>
              <a:ext uri="{FF2B5EF4-FFF2-40B4-BE49-F238E27FC236}">
                <a16:creationId xmlns:a16="http://schemas.microsoft.com/office/drawing/2014/main" id="{7E7FC758-A7EE-47E4-B855-ED607F978130}"/>
              </a:ext>
            </a:extLst>
          </p:cNvPr>
          <p:cNvSpPr/>
          <p:nvPr/>
        </p:nvSpPr>
        <p:spPr>
          <a:xfrm>
            <a:off x="2555777" y="3689759"/>
            <a:ext cx="216023" cy="504056"/>
          </a:xfrm>
          <a:prstGeom prst="rightBrace">
            <a:avLst>
              <a:gd name="adj1" fmla="val 5577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2D69C42-71FB-4F11-BAD3-1DD1941280B9}"/>
              </a:ext>
            </a:extLst>
          </p:cNvPr>
          <p:cNvSpPr txBox="1"/>
          <p:nvPr/>
        </p:nvSpPr>
        <p:spPr>
          <a:xfrm>
            <a:off x="2899807" y="3428295"/>
            <a:ext cx="1024121" cy="1015663"/>
          </a:xfrm>
          <a:prstGeom prst="rect">
            <a:avLst/>
          </a:prstGeom>
          <a:noFill/>
        </p:spPr>
        <p:txBody>
          <a:bodyPr wrap="square" rtlCol="0">
            <a:spAutoFit/>
          </a:bodyPr>
          <a:lstStyle/>
          <a:p>
            <a:r>
              <a:rPr lang="zh-CN" altLang="en-US" sz="2000" dirty="0">
                <a:solidFill>
                  <a:srgbClr val="FF0000"/>
                </a:solidFill>
                <a:latin typeface="黑体" panose="02010609060101010101" pitchFamily="49" charset="-122"/>
                <a:ea typeface="黑体" panose="02010609060101010101" pitchFamily="49" charset="-122"/>
              </a:rPr>
              <a:t>知一</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或</a:t>
            </a:r>
            <a:endParaRPr lang="en-US" altLang="zh-CN" sz="2000" dirty="0">
              <a:latin typeface="黑体" panose="02010609060101010101" pitchFamily="49" charset="-122"/>
              <a:ea typeface="黑体" panose="02010609060101010101" pitchFamily="49" charset="-122"/>
            </a:endParaRPr>
          </a:p>
          <a:p>
            <a:r>
              <a:rPr lang="zh-CN" altLang="en-US" sz="2000" dirty="0">
                <a:solidFill>
                  <a:srgbClr val="FF0000"/>
                </a:solidFill>
                <a:latin typeface="黑体" panose="02010609060101010101" pitchFamily="49" charset="-122"/>
                <a:ea typeface="黑体" panose="02010609060101010101" pitchFamily="49" charset="-122"/>
              </a:rPr>
              <a:t>全不知</a:t>
            </a:r>
          </a:p>
        </p:txBody>
      </p:sp>
      <p:sp>
        <p:nvSpPr>
          <p:cNvPr id="47" name="文本框 46">
            <a:extLst>
              <a:ext uri="{FF2B5EF4-FFF2-40B4-BE49-F238E27FC236}">
                <a16:creationId xmlns:a16="http://schemas.microsoft.com/office/drawing/2014/main" id="{1F7E7D5E-E89D-4071-B61D-4A75556C9E6C}"/>
              </a:ext>
            </a:extLst>
          </p:cNvPr>
          <p:cNvSpPr txBox="1"/>
          <p:nvPr/>
        </p:nvSpPr>
        <p:spPr>
          <a:xfrm>
            <a:off x="1950483" y="4487366"/>
            <a:ext cx="1210588" cy="400110"/>
          </a:xfrm>
          <a:prstGeom prst="rect">
            <a:avLst/>
          </a:prstGeom>
          <a:noFill/>
        </p:spPr>
        <p:txBody>
          <a:bodyPr wrap="none" rtlCol="0">
            <a:spAutoFit/>
          </a:bodyPr>
          <a:lstStyle/>
          <a:p>
            <a:r>
              <a:rPr lang="zh-CN" altLang="en-US" sz="2000" dirty="0">
                <a:solidFill>
                  <a:srgbClr val="0070C0"/>
                </a:solidFill>
                <a:latin typeface="黑体" panose="02010609060101010101" pitchFamily="49" charset="-122"/>
                <a:ea typeface="黑体" panose="02010609060101010101" pitchFamily="49" charset="-122"/>
              </a:rPr>
              <a:t>难以计量</a:t>
            </a:r>
          </a:p>
        </p:txBody>
      </p:sp>
      <p:sp>
        <p:nvSpPr>
          <p:cNvPr id="48" name="箭头: 圆角右 47">
            <a:extLst>
              <a:ext uri="{FF2B5EF4-FFF2-40B4-BE49-F238E27FC236}">
                <a16:creationId xmlns:a16="http://schemas.microsoft.com/office/drawing/2014/main" id="{8BF2CE0A-1DA3-4626-A673-AAB84C7E0C93}"/>
              </a:ext>
            </a:extLst>
          </p:cNvPr>
          <p:cNvSpPr/>
          <p:nvPr/>
        </p:nvSpPr>
        <p:spPr>
          <a:xfrm rot="16200000">
            <a:off x="1467986" y="4436288"/>
            <a:ext cx="393698" cy="34172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3326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8</a:t>
            </a:fld>
            <a:endParaRPr lang="zh-CN" altLang="en-US" dirty="0"/>
          </a:p>
        </p:txBody>
      </p:sp>
      <p:sp>
        <p:nvSpPr>
          <p:cNvPr id="20" name="矩形 19">
            <a:extLst>
              <a:ext uri="{FF2B5EF4-FFF2-40B4-BE49-F238E27FC236}">
                <a16:creationId xmlns:a16="http://schemas.microsoft.com/office/drawing/2014/main" id="{0BB7CD0A-C0B0-484C-B2C7-37E619DE07C1}"/>
              </a:ext>
            </a:extLst>
          </p:cNvPr>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1" name="TextBox 25">
            <a:extLst>
              <a:ext uri="{FF2B5EF4-FFF2-40B4-BE49-F238E27FC236}">
                <a16:creationId xmlns:a16="http://schemas.microsoft.com/office/drawing/2014/main" id="{9F9E4847-1FD4-4A7D-AA23-0CD46E3188E8}"/>
              </a:ext>
            </a:extLst>
          </p:cNvPr>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什么是不确定性分析</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2" name="图片 15" descr="bridge6.jpg">
            <a:extLst>
              <a:ext uri="{FF2B5EF4-FFF2-40B4-BE49-F238E27FC236}">
                <a16:creationId xmlns:a16="http://schemas.microsoft.com/office/drawing/2014/main" id="{EDBE365A-1BB0-4B20-BD02-35526F1CCE07}"/>
              </a:ext>
            </a:extLst>
          </p:cNvPr>
          <p:cNvPicPr>
            <a:picLocks/>
          </p:cNvPicPr>
          <p:nvPr/>
        </p:nvPicPr>
        <p:blipFill>
          <a:blip r:embed="rId2">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8464C84F-66EC-44A0-B3F9-4E1ADE4FF56B}"/>
              </a:ext>
            </a:extLst>
          </p:cNvPr>
          <p:cNvSpPr txBox="1"/>
          <p:nvPr/>
        </p:nvSpPr>
        <p:spPr>
          <a:xfrm>
            <a:off x="539552" y="1781403"/>
            <a:ext cx="8280920"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指研究和分析当影响技术方案经济效果的</a:t>
            </a:r>
            <a:r>
              <a:rPr lang="zh-CN" altLang="en-US" dirty="0">
                <a:solidFill>
                  <a:srgbClr val="FF0000"/>
                </a:solidFill>
                <a:latin typeface="黑体" panose="02010609060101010101" pitchFamily="49" charset="-122"/>
                <a:ea typeface="黑体" panose="02010609060101010101" pitchFamily="49" charset="-122"/>
              </a:rPr>
              <a:t>各项主要因素发生变化时</a:t>
            </a:r>
            <a:r>
              <a:rPr lang="zh-CN" altLang="en-US" dirty="0">
                <a:latin typeface="黑体" panose="02010609060101010101" pitchFamily="49" charset="-122"/>
                <a:ea typeface="黑体" panose="02010609060101010101" pitchFamily="49" charset="-122"/>
              </a:rPr>
              <a:t>，拟实施技术方案的经济效果</a:t>
            </a:r>
            <a:r>
              <a:rPr lang="zh-CN" altLang="en-US" dirty="0">
                <a:solidFill>
                  <a:srgbClr val="FF0000"/>
                </a:solidFill>
                <a:latin typeface="黑体" panose="02010609060101010101" pitchFamily="49" charset="-122"/>
                <a:ea typeface="黑体" panose="02010609060101010101" pitchFamily="49" charset="-122"/>
              </a:rPr>
              <a:t>会发生什么样的变化</a:t>
            </a:r>
            <a:r>
              <a:rPr lang="zh-CN" altLang="en-US" dirty="0">
                <a:latin typeface="黑体" panose="02010609060101010101" pitchFamily="49" charset="-122"/>
                <a:ea typeface="黑体" panose="02010609060101010101" pitchFamily="49" charset="-122"/>
              </a:rPr>
              <a:t>，以便为</a:t>
            </a:r>
            <a:r>
              <a:rPr lang="zh-CN" altLang="en-US" dirty="0">
                <a:solidFill>
                  <a:srgbClr val="FF0000"/>
                </a:solidFill>
                <a:latin typeface="黑体" panose="02010609060101010101" pitchFamily="49" charset="-122"/>
                <a:ea typeface="黑体" panose="02010609060101010101" pitchFamily="49" charset="-122"/>
              </a:rPr>
              <a:t>正确决策</a:t>
            </a:r>
            <a:r>
              <a:rPr lang="zh-CN" altLang="en-US" dirty="0">
                <a:latin typeface="黑体" panose="02010609060101010101" pitchFamily="49" charset="-122"/>
                <a:ea typeface="黑体" panose="02010609060101010101" pitchFamily="49" charset="-122"/>
              </a:rPr>
              <a:t>服务的一项工作</a:t>
            </a:r>
            <a:endParaRPr lang="en-US" altLang="zh-CN" dirty="0">
              <a:latin typeface="黑体" panose="02010609060101010101" pitchFamily="49" charset="-122"/>
              <a:ea typeface="黑体" panose="02010609060101010101" pitchFamily="49" charset="-122"/>
            </a:endParaRPr>
          </a:p>
        </p:txBody>
      </p:sp>
      <p:sp>
        <p:nvSpPr>
          <p:cNvPr id="24" name="矩形 23">
            <a:extLst>
              <a:ext uri="{FF2B5EF4-FFF2-40B4-BE49-F238E27FC236}">
                <a16:creationId xmlns:a16="http://schemas.microsoft.com/office/drawing/2014/main" id="{797179DB-1C1B-4049-959A-03EA0B8780BD}"/>
              </a:ext>
            </a:extLst>
          </p:cNvPr>
          <p:cNvSpPr/>
          <p:nvPr/>
        </p:nvSpPr>
        <p:spPr>
          <a:xfrm>
            <a:off x="0" y="2571750"/>
            <a:ext cx="9138308" cy="45719"/>
          </a:xfrm>
          <a:prstGeom prst="rect">
            <a:avLst/>
          </a:prstGeom>
          <a:gradFill flip="none" rotWithShape="1">
            <a:gsLst>
              <a:gs pos="98000">
                <a:schemeClr val="bg1"/>
              </a:gs>
              <a:gs pos="52000">
                <a:schemeClr val="tx2">
                  <a:lumMod val="20000"/>
                  <a:lumOff val="80000"/>
                </a:schemeClr>
              </a:gs>
              <a:gs pos="5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D17F72E-ADEC-4E67-857B-5C1312D604BF}"/>
              </a:ext>
            </a:extLst>
          </p:cNvPr>
          <p:cNvSpPr txBox="1"/>
          <p:nvPr/>
        </p:nvSpPr>
        <p:spPr>
          <a:xfrm>
            <a:off x="323528" y="3092804"/>
            <a:ext cx="201622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70C0"/>
                </a:solidFill>
                <a:latin typeface="黑体" panose="02010609060101010101" pitchFamily="49" charset="-122"/>
                <a:ea typeface="黑体" panose="02010609060101010101" pitchFamily="49" charset="-122"/>
              </a:rPr>
              <a:t>看谁（对象）：</a:t>
            </a:r>
            <a:endParaRPr lang="en-US" altLang="zh-CN" dirty="0">
              <a:solidFill>
                <a:srgbClr val="0070C0"/>
              </a:solidFill>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25AB49E-3D32-495B-8F1E-E034E6FF4D43}"/>
              </a:ext>
            </a:extLst>
          </p:cNvPr>
          <p:cNvSpPr/>
          <p:nvPr/>
        </p:nvSpPr>
        <p:spPr>
          <a:xfrm>
            <a:off x="2339753" y="3129230"/>
            <a:ext cx="1569660"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各项主要因素</a:t>
            </a:r>
            <a:endParaRPr lang="zh-CN" altLang="en-US" dirty="0"/>
          </a:p>
        </p:txBody>
      </p:sp>
      <p:sp>
        <p:nvSpPr>
          <p:cNvPr id="27" name="文本框 26">
            <a:extLst>
              <a:ext uri="{FF2B5EF4-FFF2-40B4-BE49-F238E27FC236}">
                <a16:creationId xmlns:a16="http://schemas.microsoft.com/office/drawing/2014/main" id="{F3E97134-2684-4ABD-8D60-186DCE0F83EB}"/>
              </a:ext>
            </a:extLst>
          </p:cNvPr>
          <p:cNvSpPr txBox="1"/>
          <p:nvPr/>
        </p:nvSpPr>
        <p:spPr>
          <a:xfrm>
            <a:off x="323528" y="3686959"/>
            <a:ext cx="286580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70C0"/>
                </a:solidFill>
                <a:latin typeface="黑体" panose="02010609060101010101" pitchFamily="49" charset="-122"/>
                <a:ea typeface="黑体" panose="02010609060101010101" pitchFamily="49" charset="-122"/>
              </a:rPr>
              <a:t>看他的什么（起因）：</a:t>
            </a:r>
            <a:endParaRPr lang="en-US" altLang="zh-CN" dirty="0">
              <a:solidFill>
                <a:srgbClr val="0070C0"/>
              </a:solidFill>
              <a:latin typeface="黑体" panose="02010609060101010101" pitchFamily="49" charset="-122"/>
              <a:ea typeface="黑体" panose="02010609060101010101" pitchFamily="49" charset="-122"/>
            </a:endParaRPr>
          </a:p>
        </p:txBody>
      </p:sp>
      <p:sp>
        <p:nvSpPr>
          <p:cNvPr id="28" name="矩形 27">
            <a:extLst>
              <a:ext uri="{FF2B5EF4-FFF2-40B4-BE49-F238E27FC236}">
                <a16:creationId xmlns:a16="http://schemas.microsoft.com/office/drawing/2014/main" id="{7C4F7645-9620-477E-A50D-C58598D371BF}"/>
              </a:ext>
            </a:extLst>
          </p:cNvPr>
          <p:cNvSpPr/>
          <p:nvPr/>
        </p:nvSpPr>
        <p:spPr>
          <a:xfrm>
            <a:off x="2987824" y="3665045"/>
            <a:ext cx="2723823"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各项主要因素</a:t>
            </a:r>
            <a:r>
              <a:rPr lang="zh-CN" altLang="en-US" dirty="0">
                <a:solidFill>
                  <a:srgbClr val="FF0000"/>
                </a:solidFill>
                <a:latin typeface="黑体" panose="02010609060101010101" pitchFamily="49" charset="-122"/>
                <a:ea typeface="黑体" panose="02010609060101010101" pitchFamily="49" charset="-122"/>
              </a:rPr>
              <a:t>发生变化时</a:t>
            </a:r>
            <a:endParaRPr lang="zh-CN" altLang="en-US" dirty="0"/>
          </a:p>
        </p:txBody>
      </p:sp>
      <p:sp>
        <p:nvSpPr>
          <p:cNvPr id="29" name="文本框 28">
            <a:extLst>
              <a:ext uri="{FF2B5EF4-FFF2-40B4-BE49-F238E27FC236}">
                <a16:creationId xmlns:a16="http://schemas.microsoft.com/office/drawing/2014/main" id="{08109859-8553-4276-B0C5-E0F06DBF313E}"/>
              </a:ext>
            </a:extLst>
          </p:cNvPr>
          <p:cNvSpPr txBox="1"/>
          <p:nvPr/>
        </p:nvSpPr>
        <p:spPr>
          <a:xfrm>
            <a:off x="323528" y="4218642"/>
            <a:ext cx="286580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0070C0"/>
                </a:solidFill>
                <a:latin typeface="黑体" panose="02010609060101010101" pitchFamily="49" charset="-122"/>
                <a:ea typeface="黑体" panose="02010609060101010101" pitchFamily="49" charset="-122"/>
              </a:rPr>
              <a:t>想看到什么（结果）：</a:t>
            </a:r>
            <a:endParaRPr lang="en-US" altLang="zh-CN" dirty="0">
              <a:solidFill>
                <a:srgbClr val="0070C0"/>
              </a:solidFill>
              <a:latin typeface="黑体" panose="02010609060101010101" pitchFamily="49" charset="-122"/>
              <a:ea typeface="黑体" panose="02010609060101010101" pitchFamily="49" charset="-122"/>
            </a:endParaRPr>
          </a:p>
        </p:txBody>
      </p:sp>
      <p:sp>
        <p:nvSpPr>
          <p:cNvPr id="31" name="矩形 30">
            <a:extLst>
              <a:ext uri="{FF2B5EF4-FFF2-40B4-BE49-F238E27FC236}">
                <a16:creationId xmlns:a16="http://schemas.microsoft.com/office/drawing/2014/main" id="{6E1F2581-D3E3-4639-80C2-94E4EB8D080B}"/>
              </a:ext>
            </a:extLst>
          </p:cNvPr>
          <p:cNvSpPr/>
          <p:nvPr/>
        </p:nvSpPr>
        <p:spPr>
          <a:xfrm>
            <a:off x="2987824" y="4209350"/>
            <a:ext cx="2954655"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经济效果</a:t>
            </a:r>
            <a:r>
              <a:rPr lang="zh-CN" altLang="en-US" dirty="0">
                <a:solidFill>
                  <a:srgbClr val="FF0000"/>
                </a:solidFill>
                <a:latin typeface="黑体" panose="02010609060101010101" pitchFamily="49" charset="-122"/>
                <a:ea typeface="黑体" panose="02010609060101010101" pitchFamily="49" charset="-122"/>
              </a:rPr>
              <a:t>发生什么样的变化</a:t>
            </a:r>
            <a:endParaRPr lang="zh-CN" altLang="en-US" dirty="0">
              <a:solidFill>
                <a:srgbClr val="FF0000"/>
              </a:solidFill>
            </a:endParaRPr>
          </a:p>
        </p:txBody>
      </p:sp>
      <p:sp>
        <p:nvSpPr>
          <p:cNvPr id="10" name="右大括号 9">
            <a:extLst>
              <a:ext uri="{FF2B5EF4-FFF2-40B4-BE49-F238E27FC236}">
                <a16:creationId xmlns:a16="http://schemas.microsoft.com/office/drawing/2014/main" id="{89901D01-4345-4EBD-9349-9A6EF6B2B2B7}"/>
              </a:ext>
            </a:extLst>
          </p:cNvPr>
          <p:cNvSpPr/>
          <p:nvPr/>
        </p:nvSpPr>
        <p:spPr>
          <a:xfrm>
            <a:off x="5940152" y="2986468"/>
            <a:ext cx="300514" cy="1469468"/>
          </a:xfrm>
          <a:prstGeom prst="rightBrace">
            <a:avLst>
              <a:gd name="adj1" fmla="val 5340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EEE7331-D1F3-4520-93C8-DD45FDA911E6}"/>
              </a:ext>
            </a:extLst>
          </p:cNvPr>
          <p:cNvSpPr txBox="1"/>
          <p:nvPr/>
        </p:nvSpPr>
        <p:spPr>
          <a:xfrm>
            <a:off x="6613402" y="3060289"/>
            <a:ext cx="2016225" cy="369332"/>
          </a:xfrm>
          <a:prstGeom prst="rect">
            <a:avLst/>
          </a:prstGeom>
          <a:noFill/>
        </p:spPr>
        <p:txBody>
          <a:bodyPr wrap="square" rtlCol="0">
            <a:spAutoFit/>
          </a:bodyPr>
          <a:lstStyle/>
          <a:p>
            <a:r>
              <a:rPr lang="zh-CN" altLang="en-US" dirty="0">
                <a:solidFill>
                  <a:srgbClr val="0070C0"/>
                </a:solidFill>
                <a:latin typeface="黑体" panose="02010609060101010101" pitchFamily="49" charset="-122"/>
                <a:ea typeface="黑体" panose="02010609060101010101" pitchFamily="49" charset="-122"/>
              </a:rPr>
              <a:t>为什么做？（目的）</a:t>
            </a:r>
            <a:endParaRPr lang="en-US" altLang="zh-CN" dirty="0">
              <a:solidFill>
                <a:srgbClr val="0070C0"/>
              </a:solidFill>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7165E200-0E5E-4552-B0DB-C55276BFA548}"/>
              </a:ext>
            </a:extLst>
          </p:cNvPr>
          <p:cNvSpPr/>
          <p:nvPr/>
        </p:nvSpPr>
        <p:spPr>
          <a:xfrm>
            <a:off x="6836684" y="3562071"/>
            <a:ext cx="1569660"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服务正确决策</a:t>
            </a:r>
            <a:endParaRPr lang="zh-CN" altLang="en-US" dirty="0"/>
          </a:p>
        </p:txBody>
      </p:sp>
      <p:sp>
        <p:nvSpPr>
          <p:cNvPr id="13" name="文本框 12">
            <a:extLst>
              <a:ext uri="{FF2B5EF4-FFF2-40B4-BE49-F238E27FC236}">
                <a16:creationId xmlns:a16="http://schemas.microsoft.com/office/drawing/2014/main" id="{EFADD9FD-C590-4B76-95C6-1794B02A2EF4}"/>
              </a:ext>
            </a:extLst>
          </p:cNvPr>
          <p:cNvSpPr txBox="1"/>
          <p:nvPr/>
        </p:nvSpPr>
        <p:spPr>
          <a:xfrm>
            <a:off x="6197765" y="4259872"/>
            <a:ext cx="2954655"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Ye, that is what we want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37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31" grpId="0"/>
      <p:bldP spid="10" grpId="0" animBg="1"/>
      <p:bldP spid="32"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https://5b0988e595225.cdn.sohucs.com/images/20190328/68471cf31ddf4bf980f20b95b3690af7.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071" t="28712" r="18728" b="1765"/>
          <a:stretch/>
        </p:blipFill>
        <p:spPr bwMode="auto">
          <a:xfrm>
            <a:off x="5652120" y="2931790"/>
            <a:ext cx="1698513" cy="10885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5950"/>
            <a:ext cx="9144000" cy="633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
          <p:cNvSpPr>
            <a:spLocks noGrp="1" noChangeArrowheads="1"/>
          </p:cNvSpPr>
          <p:nvPr>
            <p:ph type="title"/>
          </p:nvPr>
        </p:nvSpPr>
        <p:spPr>
          <a:xfrm>
            <a:off x="250825" y="19089"/>
            <a:ext cx="8642350" cy="583406"/>
          </a:xfrm>
        </p:spPr>
        <p:txBody>
          <a:bodyPr/>
          <a:lstStyle/>
          <a:p>
            <a:pPr algn="l" eaLnBrk="1" hangingPunct="1">
              <a:defRPr/>
            </a:pPr>
            <a:r>
              <a:rPr lang="en-US" altLang="zh-CN" sz="2000" b="1" dirty="0">
                <a:solidFill>
                  <a:schemeClr val="bg1"/>
                </a:solidFill>
                <a:latin typeface="Arial" pitchFamily="34" charset="0"/>
                <a:ea typeface="Arial Unicode MS" pitchFamily="34" charset="-122"/>
                <a:cs typeface="Arial" pitchFamily="34" charset="0"/>
              </a:rPr>
              <a:t>Part 1</a:t>
            </a:r>
            <a:endParaRPr lang="zh-CN" altLang="en-US" sz="2000" b="1" dirty="0">
              <a:solidFill>
                <a:schemeClr val="bg1"/>
              </a:solidFill>
              <a:latin typeface="Arial" pitchFamily="34" charset="0"/>
              <a:ea typeface="Arial Unicode MS" pitchFamily="34" charset="-122"/>
              <a:cs typeface="Arial" pitchFamily="34" charset="0"/>
            </a:endParaRPr>
          </a:p>
        </p:txBody>
      </p:sp>
      <p:sp>
        <p:nvSpPr>
          <p:cNvPr id="4" name="矩形 3"/>
          <p:cNvSpPr/>
          <p:nvPr/>
        </p:nvSpPr>
        <p:spPr>
          <a:xfrm>
            <a:off x="0" y="4894008"/>
            <a:ext cx="9138308" cy="249492"/>
          </a:xfrm>
          <a:prstGeom prst="rect">
            <a:avLst/>
          </a:prstGeom>
          <a:gradFill flip="none" rotWithShape="1">
            <a:gsLst>
              <a:gs pos="55000">
                <a:schemeClr val="tx2">
                  <a:alpha val="29000"/>
                </a:schemeClr>
              </a:gs>
              <a:gs pos="100000">
                <a:schemeClr val="bg1">
                  <a:alpha val="69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064" y="670234"/>
            <a:ext cx="9154065" cy="1084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r>
              <a:rPr lang="en-US" altLang="zh-CN" dirty="0"/>
              <a:t>IPDO2019</a:t>
            </a:r>
          </a:p>
          <a:p>
            <a:endParaRPr lang="zh-CN" altLang="en-US" dirty="0"/>
          </a:p>
        </p:txBody>
      </p:sp>
      <p:sp>
        <p:nvSpPr>
          <p:cNvPr id="5" name="灯片编号占位符 4"/>
          <p:cNvSpPr>
            <a:spLocks noGrp="1"/>
          </p:cNvSpPr>
          <p:nvPr>
            <p:ph type="sldNum" sz="quarter" idx="12"/>
          </p:nvPr>
        </p:nvSpPr>
        <p:spPr>
          <a:xfrm>
            <a:off x="6963251" y="4869656"/>
            <a:ext cx="2133600" cy="273844"/>
          </a:xfrm>
        </p:spPr>
        <p:txBody>
          <a:bodyPr/>
          <a:lstStyle/>
          <a:p>
            <a:fld id="{0C913308-F349-4B6D-A68A-DD1791B4A57B}" type="slidenum">
              <a:rPr lang="zh-CN" altLang="en-US" smtClean="0"/>
              <a:pPr/>
              <a:t>9</a:t>
            </a:fld>
            <a:endParaRPr lang="zh-CN" altLang="en-US" dirty="0"/>
          </a:p>
        </p:txBody>
      </p:sp>
      <p:sp>
        <p:nvSpPr>
          <p:cNvPr id="20" name="矩形 19">
            <a:extLst>
              <a:ext uri="{FF2B5EF4-FFF2-40B4-BE49-F238E27FC236}">
                <a16:creationId xmlns:a16="http://schemas.microsoft.com/office/drawing/2014/main" id="{0BB7CD0A-C0B0-484C-B2C7-37E619DE07C1}"/>
              </a:ext>
            </a:extLst>
          </p:cNvPr>
          <p:cNvSpPr/>
          <p:nvPr/>
        </p:nvSpPr>
        <p:spPr>
          <a:xfrm>
            <a:off x="285750" y="876647"/>
            <a:ext cx="8643938" cy="714375"/>
          </a:xfrm>
          <a:prstGeom prst="rect">
            <a:avLst/>
          </a:prstGeom>
          <a:solidFill>
            <a:srgbClr val="2E9AF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21" name="TextBox 25">
            <a:extLst>
              <a:ext uri="{FF2B5EF4-FFF2-40B4-BE49-F238E27FC236}">
                <a16:creationId xmlns:a16="http://schemas.microsoft.com/office/drawing/2014/main" id="{9F9E4847-1FD4-4A7D-AA23-0CD46E3188E8}"/>
              </a:ext>
            </a:extLst>
          </p:cNvPr>
          <p:cNvSpPr txBox="1"/>
          <p:nvPr/>
        </p:nvSpPr>
        <p:spPr>
          <a:xfrm>
            <a:off x="1857375" y="1019522"/>
            <a:ext cx="7072313" cy="461665"/>
          </a:xfrm>
          <a:prstGeom prst="rect">
            <a:avLst/>
          </a:prstGeom>
          <a:noFill/>
          <a:ln>
            <a:noFill/>
          </a:ln>
        </p:spPr>
        <p:txBody>
          <a:bodyPr>
            <a:spAutoFit/>
          </a:bodyPr>
          <a:lstStyle/>
          <a:p>
            <a:pPr eaLnBrk="1" fontAlgn="auto" hangingPunct="1">
              <a:spcBef>
                <a:spcPts val="0"/>
              </a:spcBef>
              <a:spcAft>
                <a:spcPts val="0"/>
              </a:spcAft>
              <a:defRPr/>
            </a:pPr>
            <a:r>
              <a:rPr lang="zh-CN" altLang="en-US" sz="2400" b="1" dirty="0">
                <a:effectLst>
                  <a:outerShdw blurRad="38100" dist="38100" dir="2700000" algn="tl">
                    <a:srgbClr val="000000">
                      <a:alpha val="43137"/>
                    </a:srgbClr>
                  </a:outerShdw>
                </a:effectLst>
                <a:latin typeface="Arial" pitchFamily="34" charset="0"/>
                <a:cs typeface="Arial" pitchFamily="34" charset="0"/>
              </a:rPr>
              <a:t>不确定性因素产生的原因</a:t>
            </a:r>
            <a:r>
              <a:rPr lang="en-US" altLang="zh-CN" sz="2400" b="1" dirty="0">
                <a:effectLst>
                  <a:outerShdw blurRad="38100" dist="38100" dir="2700000" algn="tl">
                    <a:srgbClr val="000000">
                      <a:alpha val="43137"/>
                    </a:srgbClr>
                  </a:outerShdw>
                </a:effectLst>
                <a:latin typeface="Arial" pitchFamily="34" charset="0"/>
                <a:cs typeface="Arial" pitchFamily="34" charset="0"/>
              </a:rPr>
              <a:t> </a:t>
            </a:r>
            <a:endParaRPr lang="zh-CN" altLang="en-US" sz="2400" b="1" dirty="0">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22" name="图片 15" descr="bridge6.jpg">
            <a:extLst>
              <a:ext uri="{FF2B5EF4-FFF2-40B4-BE49-F238E27FC236}">
                <a16:creationId xmlns:a16="http://schemas.microsoft.com/office/drawing/2014/main" id="{EDBE365A-1BB0-4B20-BD02-35526F1CCE07}"/>
              </a:ext>
            </a:extLst>
          </p:cNvPr>
          <p:cNvPicPr>
            <a:picLocks/>
          </p:cNvPicPr>
          <p:nvPr/>
        </p:nvPicPr>
        <p:blipFill>
          <a:blip r:embed="rId3">
            <a:extLst>
              <a:ext uri="{28A0092B-C50C-407E-A947-70E740481C1C}">
                <a14:useLocalDpi xmlns:a14="http://schemas.microsoft.com/office/drawing/2010/main" val="0"/>
              </a:ext>
            </a:extLst>
          </a:blip>
          <a:srcRect b="8089"/>
          <a:stretch>
            <a:fillRect/>
          </a:stretch>
        </p:blipFill>
        <p:spPr bwMode="auto">
          <a:xfrm>
            <a:off x="285750" y="876647"/>
            <a:ext cx="1428750" cy="714375"/>
          </a:xfrm>
          <a:prstGeom prst="rect">
            <a:avLst/>
          </a:prstGeom>
          <a:noFill/>
          <a:ln w="25400" cap="rnd">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pic>
      <p:sp>
        <p:nvSpPr>
          <p:cNvPr id="11" name="文本框 746499"/>
          <p:cNvSpPr txBox="1">
            <a:spLocks noChangeArrowheads="1"/>
          </p:cNvSpPr>
          <p:nvPr/>
        </p:nvSpPr>
        <p:spPr bwMode="auto">
          <a:xfrm>
            <a:off x="683641" y="1803705"/>
            <a:ext cx="8424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Arial" pitchFamily="34" charset="0"/>
                <a:ea typeface="宋体" pitchFamily="2" charset="-122"/>
              </a:defRPr>
            </a:lvl1pPr>
            <a:lvl2pPr marL="742950" indent="-285750">
              <a:spcBef>
                <a:spcPct val="20000"/>
              </a:spcBef>
              <a:buFont typeface="Arial" pitchFamily="34" charset="0"/>
              <a:buChar char="–"/>
              <a:defRPr sz="2800">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400">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eaLnBrk="1" hangingPunct="1">
              <a:spcBef>
                <a:spcPct val="0"/>
              </a:spcBef>
              <a:buFont typeface="Arial" pitchFamily="34" charset="0"/>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所依据的</a:t>
            </a:r>
            <a:r>
              <a:rPr lang="zh-CN" altLang="en-US" sz="2000" dirty="0">
                <a:solidFill>
                  <a:srgbClr val="FF0000"/>
                </a:solidFill>
                <a:latin typeface="黑体" panose="02010609060101010101" pitchFamily="49" charset="-122"/>
                <a:ea typeface="黑体" panose="02010609060101010101" pitchFamily="49" charset="-122"/>
              </a:rPr>
              <a:t>基本数据不足或者统计偏差</a:t>
            </a:r>
            <a:endParaRPr lang="zh-CN" altLang="en-US" sz="2000" dirty="0">
              <a:latin typeface="黑体" panose="02010609060101010101" pitchFamily="49" charset="-122"/>
              <a:ea typeface="黑体" panose="02010609060101010101" pitchFamily="49" charset="-122"/>
            </a:endParaRPr>
          </a:p>
        </p:txBody>
      </p:sp>
      <p:sp>
        <p:nvSpPr>
          <p:cNvPr id="2" name="矩形 1"/>
          <p:cNvSpPr/>
          <p:nvPr/>
        </p:nvSpPr>
        <p:spPr>
          <a:xfrm>
            <a:off x="683641" y="2317354"/>
            <a:ext cx="4544834" cy="400110"/>
          </a:xfrm>
          <a:prstGeom prst="rect">
            <a:avLst/>
          </a:prstGeom>
        </p:spPr>
        <p:txBody>
          <a:bodyPr wrap="none">
            <a:spAutoFit/>
          </a:bodyPr>
          <a:lstStyle/>
          <a:p>
            <a:pPr>
              <a:spcBef>
                <a:spcPct val="0"/>
              </a:spcBef>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预测</a:t>
            </a:r>
            <a:r>
              <a:rPr lang="zh-CN" altLang="en-US" sz="2000" dirty="0">
                <a:solidFill>
                  <a:srgbClr val="FF0000"/>
                </a:solidFill>
                <a:latin typeface="黑体" panose="02010609060101010101" pitchFamily="49" charset="-122"/>
                <a:ea typeface="黑体" panose="02010609060101010101" pitchFamily="49" charset="-122"/>
              </a:rPr>
              <a:t>方法的局限</a:t>
            </a:r>
            <a:r>
              <a:rPr lang="zh-CN" altLang="en-US" sz="2000" dirty="0">
                <a:latin typeface="黑体" panose="02010609060101010101" pitchFamily="49" charset="-122"/>
                <a:ea typeface="黑体" panose="02010609060101010101" pitchFamily="49" charset="-122"/>
              </a:rPr>
              <a:t>，预测的</a:t>
            </a:r>
            <a:r>
              <a:rPr lang="zh-CN" altLang="en-US" sz="2000" dirty="0">
                <a:solidFill>
                  <a:srgbClr val="FF0000"/>
                </a:solidFill>
                <a:latin typeface="黑体" panose="02010609060101010101" pitchFamily="49" charset="-122"/>
                <a:ea typeface="黑体" panose="02010609060101010101" pitchFamily="49" charset="-122"/>
              </a:rPr>
              <a:t>假设不准确</a:t>
            </a:r>
            <a:endParaRPr lang="zh-CN" altLang="en-US" sz="2000" dirty="0">
              <a:latin typeface="黑体" panose="02010609060101010101" pitchFamily="49" charset="-122"/>
              <a:ea typeface="黑体" panose="02010609060101010101" pitchFamily="49" charset="-122"/>
            </a:endParaRPr>
          </a:p>
        </p:txBody>
      </p:sp>
      <p:sp>
        <p:nvSpPr>
          <p:cNvPr id="13" name="矩形 12"/>
          <p:cNvSpPr/>
          <p:nvPr/>
        </p:nvSpPr>
        <p:spPr>
          <a:xfrm>
            <a:off x="683641" y="2831003"/>
            <a:ext cx="2749471" cy="400110"/>
          </a:xfrm>
          <a:prstGeom prst="rect">
            <a:avLst/>
          </a:prstGeom>
        </p:spPr>
        <p:txBody>
          <a:bodyPr wrap="none">
            <a:spAutoFit/>
          </a:bodyPr>
          <a:lstStyle/>
          <a:p>
            <a:pPr>
              <a:spcBef>
                <a:spcPct val="0"/>
              </a:spcBef>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未来</a:t>
            </a:r>
            <a:r>
              <a:rPr lang="zh-CN" altLang="en-US" sz="2000" dirty="0">
                <a:solidFill>
                  <a:srgbClr val="FF0000"/>
                </a:solidFill>
                <a:latin typeface="黑体" panose="02010609060101010101" pitchFamily="49" charset="-122"/>
                <a:ea typeface="黑体" panose="02010609060101010101" pitchFamily="49" charset="-122"/>
              </a:rPr>
              <a:t>经济形势</a:t>
            </a:r>
            <a:r>
              <a:rPr lang="zh-CN" altLang="en-US" sz="2000" dirty="0">
                <a:latin typeface="黑体" panose="02010609060101010101" pitchFamily="49" charset="-122"/>
                <a:ea typeface="黑体" panose="02010609060101010101" pitchFamily="49" charset="-122"/>
              </a:rPr>
              <a:t>的变化</a:t>
            </a:r>
          </a:p>
        </p:txBody>
      </p:sp>
      <p:sp>
        <p:nvSpPr>
          <p:cNvPr id="14" name="矩形 13"/>
          <p:cNvSpPr/>
          <p:nvPr/>
        </p:nvSpPr>
        <p:spPr>
          <a:xfrm>
            <a:off x="683641" y="3344652"/>
            <a:ext cx="1467068" cy="400110"/>
          </a:xfrm>
          <a:prstGeom prst="rect">
            <a:avLst/>
          </a:prstGeom>
        </p:spPr>
        <p:txBody>
          <a:bodyPr wrap="none">
            <a:spAutoFit/>
          </a:bodyPr>
          <a:lstStyle/>
          <a:p>
            <a:pPr>
              <a:spcBef>
                <a:spcPct val="0"/>
              </a:spcBef>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技术进步</a:t>
            </a:r>
          </a:p>
        </p:txBody>
      </p:sp>
      <p:sp>
        <p:nvSpPr>
          <p:cNvPr id="15" name="矩形 14"/>
          <p:cNvSpPr/>
          <p:nvPr/>
        </p:nvSpPr>
        <p:spPr>
          <a:xfrm>
            <a:off x="683641" y="3858301"/>
            <a:ext cx="4544834" cy="400110"/>
          </a:xfrm>
          <a:prstGeom prst="rect">
            <a:avLst/>
          </a:prstGeom>
        </p:spPr>
        <p:txBody>
          <a:bodyPr wrap="none">
            <a:spAutoFit/>
          </a:bodyPr>
          <a:lstStyle/>
          <a:p>
            <a:pPr>
              <a:spcBef>
                <a:spcPct val="0"/>
              </a:spcBef>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无法以</a:t>
            </a:r>
            <a:r>
              <a:rPr lang="zh-CN" altLang="en-US" sz="2000" dirty="0">
                <a:solidFill>
                  <a:srgbClr val="FF0000"/>
                </a:solidFill>
                <a:latin typeface="黑体" panose="02010609060101010101" pitchFamily="49" charset="-122"/>
                <a:ea typeface="黑体" panose="02010609060101010101" pitchFamily="49" charset="-122"/>
              </a:rPr>
              <a:t>定量</a:t>
            </a:r>
            <a:r>
              <a:rPr lang="zh-CN" altLang="en-US" sz="2000" dirty="0">
                <a:latin typeface="黑体" panose="02010609060101010101" pitchFamily="49" charset="-122"/>
                <a:ea typeface="黑体" panose="02010609060101010101" pitchFamily="49" charset="-122"/>
              </a:rPr>
              <a:t>来表示的定性因素的影响</a:t>
            </a:r>
          </a:p>
        </p:txBody>
      </p:sp>
      <p:sp>
        <p:nvSpPr>
          <p:cNvPr id="16" name="矩形 15"/>
          <p:cNvSpPr/>
          <p:nvPr/>
        </p:nvSpPr>
        <p:spPr>
          <a:xfrm>
            <a:off x="683641" y="4371950"/>
            <a:ext cx="2492990" cy="400110"/>
          </a:xfrm>
          <a:prstGeom prst="rect">
            <a:avLst/>
          </a:prstGeom>
        </p:spPr>
        <p:txBody>
          <a:bodyPr wrap="none">
            <a:spAutoFit/>
          </a:bodyPr>
          <a:lstStyle/>
          <a:p>
            <a:pPr>
              <a:spcBef>
                <a:spcPct val="0"/>
              </a:spcBef>
            </a:pP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其他外部影响因素</a:t>
            </a:r>
          </a:p>
        </p:txBody>
      </p:sp>
      <p:pic>
        <p:nvPicPr>
          <p:cNvPr id="266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8248" y="3867894"/>
            <a:ext cx="1871440" cy="935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106" t="8295" r="8260" b="2818"/>
          <a:stretch/>
        </p:blipFill>
        <p:spPr bwMode="auto">
          <a:xfrm>
            <a:off x="6948264" y="1803705"/>
            <a:ext cx="1888434" cy="122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36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4235</TotalTime>
  <Words>2049</Words>
  <Application>Microsoft Office PowerPoint</Application>
  <PresentationFormat>全屏显示(16:9)</PresentationFormat>
  <Paragraphs>463</Paragraphs>
  <Slides>50</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2" baseType="lpstr">
      <vt:lpstr>Adobe Gothic Std B</vt:lpstr>
      <vt:lpstr>方正粗宋简体</vt:lpstr>
      <vt:lpstr>黑体</vt:lpstr>
      <vt:lpstr>楷体_GB2312</vt:lpstr>
      <vt:lpstr>微软雅黑</vt:lpstr>
      <vt:lpstr>Arial</vt:lpstr>
      <vt:lpstr>Calibri</vt:lpstr>
      <vt:lpstr>Cambria Math</vt:lpstr>
      <vt:lpstr>Franklin Gothic Medium</vt:lpstr>
      <vt:lpstr>Wingdings</vt:lpstr>
      <vt:lpstr>Office 主题</vt:lpstr>
      <vt:lpstr>Equation</vt:lpstr>
      <vt:lpstr>PowerPoint 演示文稿</vt:lpstr>
      <vt:lpstr>内容回顾</vt:lpstr>
      <vt:lpstr>主要内容                                                                                      </vt:lpstr>
      <vt:lpstr>PowerPoint 演示文稿</vt:lpstr>
      <vt:lpstr>Part 1</vt:lpstr>
      <vt:lpstr>Part 1</vt:lpstr>
      <vt:lpstr>Part 1</vt:lpstr>
      <vt:lpstr>Part 1</vt:lpstr>
      <vt:lpstr>Part 1</vt:lpstr>
      <vt:lpstr>Part 1</vt:lpstr>
      <vt:lpstr>Part 1</vt:lpstr>
      <vt:lpstr>PowerPoint 演示文稿</vt:lpstr>
      <vt:lpstr>Part 2</vt:lpstr>
      <vt:lpstr>Part 2</vt:lpstr>
      <vt:lpstr>Part 2</vt:lpstr>
      <vt:lpstr>Part 2</vt:lpstr>
      <vt:lpstr>Part 2</vt:lpstr>
      <vt:lpstr>Part 2</vt:lpstr>
      <vt:lpstr>Part 2</vt:lpstr>
      <vt:lpstr>Part 2</vt:lpstr>
      <vt:lpstr>Part 2</vt:lpstr>
      <vt:lpstr>Part 2</vt:lpstr>
      <vt:lpstr>Part 2</vt:lpstr>
      <vt:lpstr>Part 2</vt:lpstr>
      <vt:lpstr>Part 2</vt:lpstr>
      <vt:lpstr>Part 2</vt:lpstr>
      <vt:lpstr>Part 2</vt:lpstr>
      <vt:lpstr>PowerPoint 演示文稿</vt:lpstr>
      <vt:lpstr>Part 3</vt:lpstr>
      <vt:lpstr>Part 3</vt:lpstr>
      <vt:lpstr>Part 3</vt:lpstr>
      <vt:lpstr>Part 3</vt:lpstr>
      <vt:lpstr>Part 3</vt:lpstr>
      <vt:lpstr>Part 3</vt:lpstr>
      <vt:lpstr>Part 3</vt:lpstr>
      <vt:lpstr>Part 3</vt:lpstr>
      <vt:lpstr>Part 3</vt:lpstr>
      <vt:lpstr>Part 3</vt:lpstr>
      <vt:lpstr>Part 3</vt:lpstr>
      <vt:lpstr>Part 3</vt:lpstr>
      <vt:lpstr>Part 3</vt:lpstr>
      <vt:lpstr>Part 3</vt:lpstr>
      <vt:lpstr>Part 3</vt:lpstr>
      <vt:lpstr>Part 3</vt:lpstr>
      <vt:lpstr>PowerPoint 演示文稿</vt:lpstr>
      <vt:lpstr>Part 4                                                                                      </vt:lpstr>
      <vt:lpstr>Part 4</vt:lpstr>
      <vt:lpstr>Part 4</vt:lpstr>
      <vt:lpstr>Part 4</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pcdong</dc:creator>
  <cp:lastModifiedBy>zhang liwen</cp:lastModifiedBy>
  <cp:revision>460</cp:revision>
  <dcterms:modified xsi:type="dcterms:W3CDTF">2023-02-22T07:38:59Z</dcterms:modified>
</cp:coreProperties>
</file>