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Red Lobster</c:v>
                </c:pt>
                <c:pt idx="1">
                  <c:v>CDR Avg</c:v>
                </c:pt>
                <c:pt idx="2">
                  <c:v>Olive Garden</c:v>
                </c:pt>
                <c:pt idx="3">
                  <c:v>Brio Tuscan Grille</c:v>
                </c:pt>
                <c:pt idx="4">
                  <c:v>The Cheesecake Factory</c:v>
                </c:pt>
                <c:pt idx="5">
                  <c:v>Bonefish Grill</c:v>
                </c:pt>
                <c:pt idx="6">
                  <c:v>P.F. Chang's China Bistro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0.6152737752161384</c:v>
                </c:pt>
                <c:pt idx="1">
                  <c:v>0.617340931566192</c:v>
                </c:pt>
                <c:pt idx="2">
                  <c:v>0.6284470246734397</c:v>
                </c:pt>
                <c:pt idx="3">
                  <c:v>0.6368876080691642</c:v>
                </c:pt>
                <c:pt idx="4">
                  <c:v>0.6473988439306358</c:v>
                </c:pt>
                <c:pt idx="5">
                  <c:v>0.6503597122302158</c:v>
                </c:pt>
                <c:pt idx="6">
                  <c:v>0.6566091954022989</c:v>
                </c:pt>
                <c:pt idx="7">
                  <c:v>0.7008670520231214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Brio Tuscan Grille</c:v>
                </c:pt>
                <c:pt idx="1">
                  <c:v>CDR Avg</c:v>
                </c:pt>
                <c:pt idx="2">
                  <c:v>Red Lobster</c:v>
                </c:pt>
                <c:pt idx="3">
                  <c:v>Olive Garden</c:v>
                </c:pt>
                <c:pt idx="4">
                  <c:v>The Cheesecake Factory</c:v>
                </c:pt>
                <c:pt idx="5">
                  <c:v>Bonefish Grill</c:v>
                </c:pt>
                <c:pt idx="6">
                  <c:v>P.F. Chang's China Bistro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0.6302158273381295</c:v>
                </c:pt>
                <c:pt idx="1">
                  <c:v>0.6473716294388625</c:v>
                </c:pt>
                <c:pt idx="2">
                  <c:v>0.6507936507936508</c:v>
                </c:pt>
                <c:pt idx="3">
                  <c:v>0.6598837209302325</c:v>
                </c:pt>
                <c:pt idx="4">
                  <c:v>0.670028818443804</c:v>
                </c:pt>
                <c:pt idx="5">
                  <c:v>0.6796536796536796</c:v>
                </c:pt>
                <c:pt idx="6">
                  <c:v>0.6863309352517986</c:v>
                </c:pt>
                <c:pt idx="7">
                  <c:v>0.7227866473149492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Beef</c:v>
                </c:pt>
                <c:pt idx="2">
                  <c:v>Pasta/Noodles</c:v>
                </c:pt>
                <c:pt idx="3">
                  <c:v>Seafood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0.06504065</c:v>
                </c:pt>
                <c:pt idx="1">
                  <c:v>0.095528455</c:v>
                </c:pt>
                <c:pt idx="2">
                  <c:v>0.138211382</c:v>
                </c:pt>
                <c:pt idx="3">
                  <c:v>0.174796748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Red Lobster</c:v>
                </c:pt>
                <c:pt idx="1">
                  <c:v>Olive Garden</c:v>
                </c:pt>
                <c:pt idx="2">
                  <c:v>The Cheesecake Factory</c:v>
                </c:pt>
                <c:pt idx="3">
                  <c:v>CDR Avg</c:v>
                </c:pt>
                <c:pt idx="4">
                  <c:v>P.F. Chang's China Bistro</c:v>
                </c:pt>
                <c:pt idx="5">
                  <c:v>Brio Tuscan Grille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0.6414219474497682</c:v>
                </c:pt>
                <c:pt idx="1">
                  <c:v>0.6549520766773163</c:v>
                </c:pt>
                <c:pt idx="2">
                  <c:v>0.6578538102643857</c:v>
                </c:pt>
                <c:pt idx="3">
                  <c:v>0.6582061753386391</c:v>
                </c:pt>
                <c:pt idx="4">
                  <c:v>0.6795665634674922</c:v>
                </c:pt>
                <c:pt idx="5">
                  <c:v>0.6851549755301795</c:v>
                </c:pt>
                <c:pt idx="6">
                  <c:v>0.6879875195007801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Red Lobster</c:v>
                </c:pt>
                <c:pt idx="1">
                  <c:v>The Cheesecake Factory</c:v>
                </c:pt>
                <c:pt idx="2">
                  <c:v>CDR Avg</c:v>
                </c:pt>
                <c:pt idx="3">
                  <c:v>Olive Garden</c:v>
                </c:pt>
                <c:pt idx="4">
                  <c:v>P.F. Chang's China Bistro</c:v>
                </c:pt>
                <c:pt idx="5">
                  <c:v>Bonefish Grill</c:v>
                </c:pt>
                <c:pt idx="6">
                  <c:v>Carrabba's Italian Grill</c:v>
                </c:pt>
                <c:pt idx="7">
                  <c:v>Brio Tuscan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0.5492537313432836</c:v>
                </c:pt>
                <c:pt idx="1">
                  <c:v>0.586053412462908</c:v>
                </c:pt>
                <c:pt idx="2">
                  <c:v>0.5874249581224165</c:v>
                </c:pt>
                <c:pt idx="3">
                  <c:v>0.5877061469265368</c:v>
                </c:pt>
                <c:pt idx="4">
                  <c:v>0.6050670640834576</c:v>
                </c:pt>
                <c:pt idx="5">
                  <c:v>0.6332842415316642</c:v>
                </c:pt>
                <c:pt idx="6">
                  <c:v>0.6632047477744807</c:v>
                </c:pt>
                <c:pt idx="7">
                  <c:v>0.6656891495601173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Red Lobster</c:v>
                </c:pt>
                <c:pt idx="1">
                  <c:v>CDR Avg</c:v>
                </c:pt>
                <c:pt idx="2">
                  <c:v>Olive Garden</c:v>
                </c:pt>
                <c:pt idx="3">
                  <c:v>The Cheesecake Factory</c:v>
                </c:pt>
                <c:pt idx="4">
                  <c:v>P.F. Chang's China Bistro</c:v>
                </c:pt>
                <c:pt idx="5">
                  <c:v>Bonefish Grill</c:v>
                </c:pt>
                <c:pt idx="6">
                  <c:v>Brio Tuscan Grille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0.5705967976710334</c:v>
                </c:pt>
                <c:pt idx="1">
                  <c:v>0.6046296160774198</c:v>
                </c:pt>
                <c:pt idx="2">
                  <c:v>0.6206395348837209</c:v>
                </c:pt>
                <c:pt idx="3">
                  <c:v>0.637956204379562</c:v>
                </c:pt>
                <c:pt idx="4">
                  <c:v>0.6451612903225806</c:v>
                </c:pt>
                <c:pt idx="5">
                  <c:v>0.6700434153400868</c:v>
                </c:pt>
                <c:pt idx="6">
                  <c:v>0.6793002915451894</c:v>
                </c:pt>
                <c:pt idx="7">
                  <c:v>0.6915204678362573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Olive Garden</c:v>
                </c:pt>
                <c:pt idx="1">
                  <c:v>Red Lobster</c:v>
                </c:pt>
                <c:pt idx="2">
                  <c:v>CDR Avg</c:v>
                </c:pt>
                <c:pt idx="3">
                  <c:v>P.F. Chang's China Bistro</c:v>
                </c:pt>
                <c:pt idx="4">
                  <c:v>Bonefish Grill</c:v>
                </c:pt>
                <c:pt idx="5">
                  <c:v>The Cheesecake Factory</c:v>
                </c:pt>
                <c:pt idx="6">
                  <c:v>Carrabba's Italian Grill</c:v>
                </c:pt>
                <c:pt idx="7">
                  <c:v>Brio Tuscan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0.501628664495114</c:v>
                </c:pt>
                <c:pt idx="1">
                  <c:v>0.5206349206349207</c:v>
                </c:pt>
                <c:pt idx="2">
                  <c:v>0.534918200721923</c:v>
                </c:pt>
                <c:pt idx="3">
                  <c:v>0.5467032967032966</c:v>
                </c:pt>
                <c:pt idx="4">
                  <c:v>0.5523809523809524</c:v>
                </c:pt>
                <c:pt idx="5">
                  <c:v>0.5596590909090909</c:v>
                </c:pt>
                <c:pt idx="6">
                  <c:v>0.6359223300970874</c:v>
                </c:pt>
                <c:pt idx="7">
                  <c:v>0.6540284360189573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Olive Garden</c:v>
                </c:pt>
                <c:pt idx="1">
                  <c:v>CDR Avg</c:v>
                </c:pt>
                <c:pt idx="2">
                  <c:v>Red Lobster</c:v>
                </c:pt>
                <c:pt idx="3">
                  <c:v>P.F. Chang's China Bistro</c:v>
                </c:pt>
                <c:pt idx="4">
                  <c:v>The Cheesecake Factory</c:v>
                </c:pt>
                <c:pt idx="5">
                  <c:v>Brio Tuscan Grille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0.5249643366619116</c:v>
                </c:pt>
                <c:pt idx="1">
                  <c:v>0.5264056181824033</c:v>
                </c:pt>
                <c:pt idx="2">
                  <c:v>0.5271428571428571</c:v>
                </c:pt>
                <c:pt idx="3">
                  <c:v>0.5442857142857143</c:v>
                </c:pt>
                <c:pt idx="4">
                  <c:v>0.5657142857142857</c:v>
                </c:pt>
                <c:pt idx="5">
                  <c:v>0.57</c:v>
                </c:pt>
                <c:pt idx="6">
                  <c:v>0.5828571428571429</c:v>
                </c:pt>
                <c:pt idx="7">
                  <c:v>0.5857142857142857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rio Tuscan Grill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Brio Tuscan Grille's Competitors</a:t>
            </a:r>
          </a:p>
        </p:txBody>
      </p:sp>
      <p:pic>
        <p:nvPicPr>
          <p:cNvPr id="3" name="Picture Placeholder 2" descr="The Cheesecake Factor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rrabba's Itali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.F. Chang's China Bistro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onefish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13.3%</a:t>
            </a:r>
            <a:r>
              <a:t> of recent Brio Tuscan Grille guests considered visiting </a:t>
            </a:r>
            <a:r>
              <a:t>The Cheesecake Factory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Carrabba's Italian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2.5%</a:t>
            </a:r>
            <a:r>
              <a:t> considered visiting </a:t>
            </a:r>
            <a:r>
              <a:t>Bonefish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P.F. Chang's China Bistro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Brio Tuscan Grille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63.4%</a:t>
            </a:r>
            <a:r>
              <a:t> would have gone to another restaurant as an alternative to Brio Tuscan Grille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66.3%</a:t>
            </a:r>
            <a:r>
              <a:t> Of Brio Tuscan Grille's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64.3%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68.4%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30.2%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Brio Tuscan Grille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Brio Tuscan Grille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492 recent Brio Tuscan Grille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