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Domino's</c:v>
                </c:pt>
                <c:pt idx="2">
                  <c:v>Chili's</c:v>
                </c:pt>
                <c:pt idx="3">
                  <c:v>Pizza Hut</c:v>
                </c:pt>
                <c:pt idx="4">
                  <c:v>California Pizza Kitchen</c:v>
                </c:pt>
                <c:pt idx="5">
                  <c:v>CDR Avg</c:v>
                </c:pt>
                <c:pt idx="6">
                  <c:v>Olive Garden</c:v>
                </c:pt>
                <c:pt idx="7">
                  <c:v>The Cheesecake Factory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0.49273255813953487</c:v>
                </c:pt>
                <c:pt idx="2">
                  <c:v>0.5402298850574713</c:v>
                </c:pt>
                <c:pt idx="3">
                  <c:v>0.5651537335285505</c:v>
                </c:pt>
                <c:pt idx="4">
                  <c:v>0.5699708454810496</c:v>
                </c:pt>
                <c:pt idx="5">
                  <c:v>0.617340931566192</c:v>
                </c:pt>
                <c:pt idx="6">
                  <c:v>0.6284470246734397</c:v>
                </c:pt>
                <c:pt idx="7">
                  <c:v>0.6473988439306358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Domino's</c:v>
                </c:pt>
                <c:pt idx="2">
                  <c:v>Chili's</c:v>
                </c:pt>
                <c:pt idx="3">
                  <c:v>California Pizza Kitchen</c:v>
                </c:pt>
                <c:pt idx="4">
                  <c:v>Pizza Hut</c:v>
                </c:pt>
                <c:pt idx="5">
                  <c:v>CDR Avg</c:v>
                </c:pt>
                <c:pt idx="6">
                  <c:v>Olive Garden</c:v>
                </c:pt>
                <c:pt idx="7">
                  <c:v>The Cheesecake Factory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0.5552325581395349</c:v>
                </c:pt>
                <c:pt idx="2">
                  <c:v>0.5911047345767575</c:v>
                </c:pt>
                <c:pt idx="3">
                  <c:v>0.5985507246376811</c:v>
                </c:pt>
                <c:pt idx="4">
                  <c:v>0.607871720116618</c:v>
                </c:pt>
                <c:pt idx="5">
                  <c:v>0.6473716294388625</c:v>
                </c:pt>
                <c:pt idx="6">
                  <c:v>0.6598837209302325</c:v>
                </c:pt>
                <c:pt idx="7">
                  <c:v>0.670028818443804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Dips</c:v>
                </c:pt>
                <c:pt idx="1">
                  <c:v>Add-Ons/Toppings</c:v>
                </c:pt>
                <c:pt idx="2">
                  <c:v>Other Appetizers/Sides</c:v>
                </c:pt>
                <c:pt idx="3">
                  <c:v>Chicken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0.02268431</c:v>
                </c:pt>
                <c:pt idx="1">
                  <c:v>0.030245747</c:v>
                </c:pt>
                <c:pt idx="2">
                  <c:v>0.0396975429999999</c:v>
                </c:pt>
                <c:pt idx="3">
                  <c:v>0.049149338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Chili's</c:v>
                </c:pt>
                <c:pt idx="2">
                  <c:v>Domino's</c:v>
                </c:pt>
                <c:pt idx="3">
                  <c:v>Pizza Hut</c:v>
                </c:pt>
                <c:pt idx="4">
                  <c:v>California Pizza Kitchen</c:v>
                </c:pt>
                <c:pt idx="5">
                  <c:v>Olive Garden</c:v>
                </c:pt>
                <c:pt idx="6">
                  <c:v>The Cheesecake Factory</c:v>
                </c:pt>
                <c:pt idx="7">
                  <c:v>CDR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0.595679012345679</c:v>
                </c:pt>
                <c:pt idx="2">
                  <c:v>0.638235294117647</c:v>
                </c:pt>
                <c:pt idx="3">
                  <c:v>0.6395864106351551</c:v>
                </c:pt>
                <c:pt idx="4">
                  <c:v>0.6404320987654321</c:v>
                </c:pt>
                <c:pt idx="5">
                  <c:v>0.6549520766773163</c:v>
                </c:pt>
                <c:pt idx="6">
                  <c:v>0.6578538102643857</c:v>
                </c:pt>
                <c:pt idx="7">
                  <c:v>0.6582061753386391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Domino's</c:v>
                </c:pt>
                <c:pt idx="1">
                  <c:v>McDonald's</c:v>
                </c:pt>
                <c:pt idx="2">
                  <c:v>Pizza Hut</c:v>
                </c:pt>
                <c:pt idx="3">
                  <c:v>Chili's</c:v>
                </c:pt>
                <c:pt idx="4">
                  <c:v>California Pizza Kitchen</c:v>
                </c:pt>
                <c:pt idx="5">
                  <c:v>The Cheesecake Factory</c:v>
                </c:pt>
                <c:pt idx="6">
                  <c:v>CDR Avg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0.5212121212121212</c:v>
                </c:pt>
                <c:pt idx="4">
                  <c:v>0.5633587786259542</c:v>
                </c:pt>
                <c:pt idx="5">
                  <c:v>0.586053412462908</c:v>
                </c:pt>
                <c:pt idx="6">
                  <c:v>0.5874249581224165</c:v>
                </c:pt>
                <c:pt idx="7">
                  <c:v>0.5877061469265368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Domino's</c:v>
                </c:pt>
                <c:pt idx="2">
                  <c:v>Pizza Hut</c:v>
                </c:pt>
                <c:pt idx="3">
                  <c:v>Chili's</c:v>
                </c:pt>
                <c:pt idx="4">
                  <c:v>California Pizza Kitchen</c:v>
                </c:pt>
                <c:pt idx="5">
                  <c:v>CDR Avg</c:v>
                </c:pt>
                <c:pt idx="6">
                  <c:v>Olive Garden</c:v>
                </c:pt>
                <c:pt idx="7">
                  <c:v>The Cheesecake Factory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0.46421267893660534</c:v>
                </c:pt>
                <c:pt idx="2">
                  <c:v>0.4658040665434381</c:v>
                </c:pt>
                <c:pt idx="3">
                  <c:v>0.5238095238095238</c:v>
                </c:pt>
                <c:pt idx="4">
                  <c:v>0.5807407407407408</c:v>
                </c:pt>
                <c:pt idx="5">
                  <c:v>0.6046296160774198</c:v>
                </c:pt>
                <c:pt idx="6">
                  <c:v>0.6206395348837209</c:v>
                </c:pt>
                <c:pt idx="7">
                  <c:v>0.637956204379562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Domino's</c:v>
                </c:pt>
                <c:pt idx="2">
                  <c:v>Chili's</c:v>
                </c:pt>
                <c:pt idx="3">
                  <c:v>Pizza Hut</c:v>
                </c:pt>
                <c:pt idx="4">
                  <c:v>Olive Garden</c:v>
                </c:pt>
                <c:pt idx="5">
                  <c:v>CDR Avg</c:v>
                </c:pt>
                <c:pt idx="6">
                  <c:v>California Pizza Kitchen</c:v>
                </c:pt>
                <c:pt idx="7">
                  <c:v>The Cheesecake Factory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0.4158878504672897</c:v>
                </c:pt>
                <c:pt idx="2">
                  <c:v>0.4514285714285714</c:v>
                </c:pt>
                <c:pt idx="3">
                  <c:v>0.45979899497487436</c:v>
                </c:pt>
                <c:pt idx="4">
                  <c:v>0.501628664495114</c:v>
                </c:pt>
                <c:pt idx="5">
                  <c:v>0.534918200721923</c:v>
                </c:pt>
                <c:pt idx="6">
                  <c:v>0.5427350427350427</c:v>
                </c:pt>
                <c:pt idx="7">
                  <c:v>0.5596590909090909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Chili's</c:v>
                </c:pt>
                <c:pt idx="2">
                  <c:v>Pizza Hut</c:v>
                </c:pt>
                <c:pt idx="3">
                  <c:v>Domino's</c:v>
                </c:pt>
                <c:pt idx="4">
                  <c:v>California Pizza Kitchen</c:v>
                </c:pt>
                <c:pt idx="5">
                  <c:v>Olive Garden</c:v>
                </c:pt>
                <c:pt idx="6">
                  <c:v>CDR Avg</c:v>
                </c:pt>
                <c:pt idx="7">
                  <c:v>The Cheesecake Factory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0.4357142857142857</c:v>
                </c:pt>
                <c:pt idx="2">
                  <c:v>0.4585714285714286</c:v>
                </c:pt>
                <c:pt idx="3">
                  <c:v>0.4657142857142857</c:v>
                </c:pt>
                <c:pt idx="4">
                  <c:v>0.4828571428571429</c:v>
                </c:pt>
                <c:pt idx="5">
                  <c:v>0.5249643366619116</c:v>
                </c:pt>
                <c:pt idx="6">
                  <c:v>0.5264056181824033</c:v>
                </c:pt>
                <c:pt idx="7">
                  <c:v>0.5657142857142857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California Pizza Kitchen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California Pizza Kitchen's Competitors</a:t>
            </a:r>
          </a:p>
        </p:txBody>
      </p:sp>
      <p:pic>
        <p:nvPicPr>
          <p:cNvPr id="3" name="Picture Placeholder 2" descr="The Cheesecake Factory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Chili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Pizza Hut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Olive Garden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Domino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McDonald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6.9%</a:t>
            </a:r>
            <a:r>
              <a:t> of recent California Pizza Kitchen guests considered visiting </a:t>
            </a:r>
            <a:r>
              <a:t>The Cheesecake Factory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4.0%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3.3%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3.3%</a:t>
            </a:r>
            <a:r>
              <a:t> considered visiting </a:t>
            </a:r>
            <a:r>
              <a:t>Domino's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4.3%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6.7%</a:t>
            </a:r>
            <a:r>
              <a:t> considered visiting </a:t>
            </a:r>
            <a:r>
              <a:t>Pizza Hut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California Pizza Kitchen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60.0%</a:t>
            </a:r>
            <a:r>
              <a:t> would have gone to another restaurant as an alternative to California Pizza Kitchen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60.6%</a:t>
            </a:r>
            <a:r>
              <a:t> Of California Pizza Kitchen's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57.9%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58.2%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23.3%</a:t>
            </a:r>
            <a:r>
              <a:t> Of frequent guest are $75K - $100K compared to </a:t>
            </a:r>
            <a:r>
              <a:rPr b="1"/>
              <a:t>21.3%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California Pizza Kitchen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California Pizza Kitchen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529 recent California Pizza Kitchen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