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Dunkin' Donuts</c:v>
                </c:pt>
                <c:pt idx="3">
                  <c:v>Starbucks</c:v>
                </c:pt>
                <c:pt idx="4">
                  <c:v>QSR Avg</c:v>
                </c:pt>
                <c:pt idx="5">
                  <c:v>Caribou Coffee</c:v>
                </c:pt>
                <c:pt idx="6">
                  <c:v>Subway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0.4246376811594203</c:v>
                </c:pt>
                <c:pt idx="2">
                  <c:v>0.437403400309119</c:v>
                </c:pt>
                <c:pt idx="3">
                  <c:v>0.47549909255898365</c:v>
                </c:pt>
                <c:pt idx="4">
                  <c:v>0.5557230181952063</c:v>
                </c:pt>
                <c:pt idx="5">
                  <c:v>0.5719237435008665</c:v>
                </c:pt>
                <c:pt idx="6">
                  <c:v>0.575801749271137</c:v>
                </c:pt>
                <c:pt idx="7">
                  <c:v>0.6816208393632417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Dunkin' Donuts</c:v>
                </c:pt>
                <c:pt idx="3">
                  <c:v>Starbucks</c:v>
                </c:pt>
                <c:pt idx="4">
                  <c:v>Subway</c:v>
                </c:pt>
                <c:pt idx="5">
                  <c:v>QSR Avg</c:v>
                </c:pt>
                <c:pt idx="6">
                  <c:v>Caribou Coffee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0.48554913294797686</c:v>
                </c:pt>
                <c:pt idx="2">
                  <c:v>0.4916030534351145</c:v>
                </c:pt>
                <c:pt idx="3">
                  <c:v>0.5202821869488536</c:v>
                </c:pt>
                <c:pt idx="4">
                  <c:v>0.6081871345029239</c:v>
                </c:pt>
                <c:pt idx="5">
                  <c:v>0.6103315537838361</c:v>
                </c:pt>
                <c:pt idx="6">
                  <c:v>0.6280276816608996</c:v>
                </c:pt>
                <c:pt idx="7">
                  <c:v>0.7010159651669086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Dunkin' Donuts</c:v>
                </c:pt>
                <c:pt idx="3">
                  <c:v>Starbucks</c:v>
                </c:pt>
                <c:pt idx="4">
                  <c:v>Caribou Coffee</c:v>
                </c:pt>
                <c:pt idx="5">
                  <c:v>QSR Avg</c:v>
                </c:pt>
                <c:pt idx="6">
                  <c:v>Subway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0.3228511530398323</c:v>
                </c:pt>
                <c:pt idx="1">
                  <c:v>0.41612200435729846</c:v>
                </c:pt>
                <c:pt idx="2">
                  <c:v>0.4291497975708502</c:v>
                </c:pt>
                <c:pt idx="3">
                  <c:v>0.4437869822485207</c:v>
                </c:pt>
                <c:pt idx="4">
                  <c:v>0.5306122448979592</c:v>
                </c:pt>
                <c:pt idx="5">
                  <c:v>0.5369864655731007</c:v>
                </c:pt>
                <c:pt idx="6">
                  <c:v>0.5968063872255489</c:v>
                </c:pt>
                <c:pt idx="7">
                  <c:v>0.7136752136752137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Other Non-Alcohol Beverage</c:v>
                </c:pt>
                <c:pt idx="1">
                  <c:v>Breads</c:v>
                </c:pt>
                <c:pt idx="2">
                  <c:v>Baked Goods</c:v>
                </c:pt>
                <c:pt idx="3">
                  <c:v>Coffee/Espresso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0.068965517</c:v>
                </c:pt>
                <c:pt idx="1">
                  <c:v>0.127789047</c:v>
                </c:pt>
                <c:pt idx="2">
                  <c:v>0.154158215</c:v>
                </c:pt>
                <c:pt idx="3">
                  <c:v>0.440162272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Dunkin' Donuts</c:v>
                </c:pt>
                <c:pt idx="3">
                  <c:v>QSR Avg</c:v>
                </c:pt>
                <c:pt idx="4">
                  <c:v>Subway</c:v>
                </c:pt>
                <c:pt idx="5">
                  <c:v>Panera Bread</c:v>
                </c:pt>
                <c:pt idx="6">
                  <c:v>Starbucks</c:v>
                </c:pt>
                <c:pt idx="7">
                  <c:v>Caribou Coffee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0.5383502170767004</c:v>
                </c:pt>
                <c:pt idx="2">
                  <c:v>0.615606936416185</c:v>
                </c:pt>
                <c:pt idx="3">
                  <c:v>0.6576275709323115</c:v>
                </c:pt>
                <c:pt idx="4">
                  <c:v>0.6743849493487699</c:v>
                </c:pt>
                <c:pt idx="5">
                  <c:v>0.6863905325443787</c:v>
                </c:pt>
                <c:pt idx="6">
                  <c:v>0.6928675400291121</c:v>
                </c:pt>
                <c:pt idx="7">
                  <c:v>0.7536231884057971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Dunkin' Donuts</c:v>
                </c:pt>
                <c:pt idx="3">
                  <c:v>QSR Avg</c:v>
                </c:pt>
                <c:pt idx="4">
                  <c:v>Starbucks</c:v>
                </c:pt>
                <c:pt idx="5">
                  <c:v>Subway</c:v>
                </c:pt>
                <c:pt idx="6">
                  <c:v>Panera Bread</c:v>
                </c:pt>
                <c:pt idx="7">
                  <c:v>Caribou Coffee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0.35827664399092973</c:v>
                </c:pt>
                <c:pt idx="2">
                  <c:v>0.4064665127020785</c:v>
                </c:pt>
                <c:pt idx="3">
                  <c:v>0.4873708417667816</c:v>
                </c:pt>
                <c:pt idx="4">
                  <c:v>0.5395033860045146</c:v>
                </c:pt>
                <c:pt idx="5">
                  <c:v>0.5396290050590219</c:v>
                </c:pt>
                <c:pt idx="6">
                  <c:v>0.558695652173913</c:v>
                </c:pt>
                <c:pt idx="7">
                  <c:v>0.5640495867768595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Dunkin' Donuts</c:v>
                </c:pt>
                <c:pt idx="2">
                  <c:v>Burger King</c:v>
                </c:pt>
                <c:pt idx="3">
                  <c:v>QSR Avg</c:v>
                </c:pt>
                <c:pt idx="4">
                  <c:v>Subway</c:v>
                </c:pt>
                <c:pt idx="5">
                  <c:v>Starbucks</c:v>
                </c:pt>
                <c:pt idx="6">
                  <c:v>Panera Bread</c:v>
                </c:pt>
                <c:pt idx="7">
                  <c:v>Caribou Coffee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0.42105263157894735</c:v>
                </c:pt>
                <c:pt idx="2">
                  <c:v>0.42314990512333966</c:v>
                </c:pt>
                <c:pt idx="3">
                  <c:v>0.4999984061843208</c:v>
                </c:pt>
                <c:pt idx="4">
                  <c:v>0.5317220543806647</c:v>
                </c:pt>
                <c:pt idx="5">
                  <c:v>0.5501618122977346</c:v>
                </c:pt>
                <c:pt idx="6">
                  <c:v>0.5811836115326252</c:v>
                </c:pt>
                <c:pt idx="7">
                  <c:v>0.6282051282051282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Dunkin' Donuts</c:v>
                </c:pt>
                <c:pt idx="3">
                  <c:v>Subway</c:v>
                </c:pt>
                <c:pt idx="4">
                  <c:v>QSR Avg</c:v>
                </c:pt>
                <c:pt idx="5">
                  <c:v>Starbucks</c:v>
                </c:pt>
                <c:pt idx="6">
                  <c:v>Panera Bread</c:v>
                </c:pt>
                <c:pt idx="7">
                  <c:v>Caribou Coffee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0.3457142857142857</c:v>
                </c:pt>
                <c:pt idx="2">
                  <c:v>0.42796005706134094</c:v>
                </c:pt>
                <c:pt idx="3">
                  <c:v>0.4507845934379458</c:v>
                </c:pt>
                <c:pt idx="4">
                  <c:v>0.48877176778400844</c:v>
                </c:pt>
                <c:pt idx="5">
                  <c:v>0.5128571428571429</c:v>
                </c:pt>
                <c:pt idx="6">
                  <c:v>0.5314285714285715</c:v>
                </c:pt>
                <c:pt idx="7">
                  <c:v>0.5834522111269614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chart" Target="../charts/char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Caribou Coffee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Caribou Coffee's Competitors</a:t>
            </a:r>
          </a:p>
        </p:txBody>
      </p:sp>
      <p:pic>
        <p:nvPicPr>
          <p:cNvPr id="3" name="Picture Placeholder 2" descr="Starbuck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Panera Bread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McDonald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Dunkin' Donuts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Burger King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Subway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50.3%</a:t>
            </a:r>
            <a:r>
              <a:t> of recent Caribou Coffee guests considered visiting </a:t>
            </a:r>
            <a:r>
              <a:t>Starbucks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4.1%</a:t>
            </a:r>
            <a:r>
              <a:t> considered visiting </a:t>
            </a:r>
            <a:r>
              <a:t>Panera Bread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2.1%</a:t>
            </a:r>
            <a:r>
              <a:t> considered visiting </a:t>
            </a:r>
            <a:r>
              <a:t>Subway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1.5%</a:t>
            </a:r>
            <a:r>
              <a:t> considered visiting </a:t>
            </a:r>
            <a:r>
              <a:t>Burger King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8.6%</a:t>
            </a:r>
            <a:r>
              <a:t> considered visiting </a:t>
            </a:r>
            <a:r>
              <a:t>Dunkin' Donuts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9.2%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701 recent Caribou Coffee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48.2%</a:t>
            </a:r>
            <a:r>
              <a:t> would have gone to another restaurant as an alternative to Caribou Coffee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53.6%</a:t>
            </a:r>
            <a:r>
              <a:t> Of Caribou Coffee's frequent guest are Male compared to </a:t>
            </a:r>
            <a:r>
              <a:rPr b="1"/>
              <a:t>54.6%</a:t>
            </a:r>
            <a:r>
              <a:t> across all </a:t>
            </a:r>
            <a:r>
              <a:t>QSRs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50.0%</a:t>
            </a:r>
            <a:r>
              <a:t> Of frequent guest are Millennials compared to </a:t>
            </a:r>
            <a:r>
              <a:rPr b="1"/>
              <a:t>41.5%</a:t>
            </a:r>
            <a:r>
              <a:t> across all </a:t>
            </a:r>
            <a:r>
              <a:t>QSRs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71.2%</a:t>
            </a:r>
            <a:r>
              <a:t> Of frequent guest are Caucasian compared to </a:t>
            </a:r>
            <a:r>
              <a:rPr b="1"/>
              <a:t>53.4%</a:t>
            </a:r>
            <a:r>
              <a:t> across all </a:t>
            </a:r>
            <a:r>
              <a:t>QSRs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22.5%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QSRs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Caribou Coffee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72,630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 When Ordered for Takeout*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Caribou Coffee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493 recent Caribou Coffee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