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788" r:id="rId2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</p:sldIdLst>
  <p:sldSz cx="12192000" cy="6858000"/>
  <p:notesSz cx="7023100" cy="9309100"/>
  <p:custDataLst>
    <p:tags r:id="rId5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2F963-D31F-4553-8F37-EF78116B06FC}">
          <p14:sldIdLst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A6A6A6"/>
    <a:srgbClr val="D22630"/>
    <a:srgbClr val="9063CD"/>
    <a:srgbClr val="00B0F0"/>
    <a:srgbClr val="0084C8"/>
    <a:srgbClr val="1679C4"/>
    <a:srgbClr val="FFC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634" autoAdjust="0"/>
  </p:normalViewPr>
  <p:slideViewPr>
    <p:cSldViewPr showGuides="1">
      <p:cViewPr varScale="1">
        <p:scale>
          <a:sx n="84" d="100"/>
          <a:sy n="8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822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Jack in the Box</c:v>
                </c:pt>
                <c:pt idx="3">
                  <c:v>Burger King</c:v>
                </c:pt>
                <c:pt idx="4">
                  <c:v>Wendy's</c:v>
                </c:pt>
                <c:pt idx="5">
                  <c:v>Carl's Jr.</c:v>
                </c:pt>
                <c:pt idx="6">
                  <c:v>QSR Avg</c:v>
                </c:pt>
                <c:pt idx="7">
                  <c:v>Subway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0.32392273402674593</c:v>
                </c:pt>
                <c:pt idx="1">
                  <c:v>0.3991291727140784</c:v>
                </c:pt>
                <c:pt idx="2">
                  <c:v>0.41739130434782606</c:v>
                </c:pt>
                <c:pt idx="3">
                  <c:v>0.4246376811594203</c:v>
                </c:pt>
                <c:pt idx="4">
                  <c:v>0.47153284671532847</c:v>
                </c:pt>
                <c:pt idx="5">
                  <c:v>0.47883211678832116</c:v>
                </c:pt>
                <c:pt idx="6">
                  <c:v>0.5557230181952063</c:v>
                </c:pt>
                <c:pt idx="7">
                  <c:v>0.575801749271137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Burger King</c:v>
                </c:pt>
                <c:pt idx="3">
                  <c:v>Jack in the Box</c:v>
                </c:pt>
                <c:pt idx="4">
                  <c:v>Carl's Jr.</c:v>
                </c:pt>
                <c:pt idx="5">
                  <c:v>Wendy's</c:v>
                </c:pt>
                <c:pt idx="6">
                  <c:v>Subway</c:v>
                </c:pt>
                <c:pt idx="7">
                  <c:v>QSR Avg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0.3837037037037037</c:v>
                </c:pt>
                <c:pt idx="1">
                  <c:v>0.4809384164222874</c:v>
                </c:pt>
                <c:pt idx="2">
                  <c:v>0.48554913294797686</c:v>
                </c:pt>
                <c:pt idx="3">
                  <c:v>0.48773448773448774</c:v>
                </c:pt>
                <c:pt idx="4">
                  <c:v>0.5349854227405247</c:v>
                </c:pt>
                <c:pt idx="5">
                  <c:v>0.5385735080058224</c:v>
                </c:pt>
                <c:pt idx="6">
                  <c:v>0.6081871345029239</c:v>
                </c:pt>
                <c:pt idx="7">
                  <c:v>0.6103315537838361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Jack in the Box</c:v>
                </c:pt>
                <c:pt idx="3">
                  <c:v>Burger King</c:v>
                </c:pt>
                <c:pt idx="4">
                  <c:v>Wendy's</c:v>
                </c:pt>
                <c:pt idx="5">
                  <c:v>Carl's Jr.</c:v>
                </c:pt>
                <c:pt idx="6">
                  <c:v>QSR Avg</c:v>
                </c:pt>
                <c:pt idx="7">
                  <c:v>Subway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0.3228511530398323</c:v>
                </c:pt>
                <c:pt idx="1">
                  <c:v>0.3760330578512397</c:v>
                </c:pt>
                <c:pt idx="2">
                  <c:v>0.39436619718309857</c:v>
                </c:pt>
                <c:pt idx="3">
                  <c:v>0.41612200435729846</c:v>
                </c:pt>
                <c:pt idx="4">
                  <c:v>0.46296296296296297</c:v>
                </c:pt>
                <c:pt idx="5">
                  <c:v>0.47754137115839246</c:v>
                </c:pt>
                <c:pt idx="6">
                  <c:v>0.5369864655731007</c:v>
                </c:pt>
                <c:pt idx="7">
                  <c:v>0.5968063872255489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0084C0"/>
            </a:solidFill>
          </c:spPr>
          <c:cat>
            <c:strRef>
              <c:f>Sheet1!$A$2:$A$5</c:f>
              <c:strCache>
                <c:ptCount val="4"/>
                <c:pt idx="0">
                  <c:v>Baked Goods</c:v>
                </c:pt>
                <c:pt idx="1">
                  <c:v>Breads</c:v>
                </c:pt>
                <c:pt idx="2">
                  <c:v>Chicken</c:v>
                </c:pt>
                <c:pt idx="3">
                  <c:v>Burgers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0.036036036</c:v>
                </c:pt>
                <c:pt idx="1">
                  <c:v>0.0463320459999999</c:v>
                </c:pt>
                <c:pt idx="2">
                  <c:v>0.064350064</c:v>
                </c:pt>
                <c:pt idx="3">
                  <c:v>0.460746461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Taco Bell</c:v>
                </c:pt>
                <c:pt idx="3">
                  <c:v>Jack in the Box</c:v>
                </c:pt>
                <c:pt idx="4">
                  <c:v>Wendy's</c:v>
                </c:pt>
                <c:pt idx="5">
                  <c:v>Carl's Jr.</c:v>
                </c:pt>
                <c:pt idx="6">
                  <c:v>QSR Avg</c:v>
                </c:pt>
                <c:pt idx="7">
                  <c:v>Subway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0.4752186588921283</c:v>
                </c:pt>
                <c:pt idx="1">
                  <c:v>0.5383502170767004</c:v>
                </c:pt>
                <c:pt idx="2">
                  <c:v>0.5586107091172214</c:v>
                </c:pt>
                <c:pt idx="3">
                  <c:v>0.5749279538904899</c:v>
                </c:pt>
                <c:pt idx="4">
                  <c:v>0.583941605839416</c:v>
                </c:pt>
                <c:pt idx="5">
                  <c:v>0.602919708029197</c:v>
                </c:pt>
                <c:pt idx="6">
                  <c:v>0.6576275709323115</c:v>
                </c:pt>
                <c:pt idx="7">
                  <c:v>0.6743849493487699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Jack in the Box</c:v>
                </c:pt>
                <c:pt idx="1">
                  <c:v>McDonald's</c:v>
                </c:pt>
                <c:pt idx="2">
                  <c:v>Burger King</c:v>
                </c:pt>
                <c:pt idx="3">
                  <c:v>Taco Bell</c:v>
                </c:pt>
                <c:pt idx="4">
                  <c:v>Carl's Jr.</c:v>
                </c:pt>
                <c:pt idx="5">
                  <c:v>Wendy's</c:v>
                </c:pt>
                <c:pt idx="6">
                  <c:v>QSR Avg</c:v>
                </c:pt>
                <c:pt idx="7">
                  <c:v>Subway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0.34793187347931875</c:v>
                </c:pt>
                <c:pt idx="1">
                  <c:v>0.35570469798657717</c:v>
                </c:pt>
                <c:pt idx="2">
                  <c:v>0.35827664399092973</c:v>
                </c:pt>
                <c:pt idx="3">
                  <c:v>0.3728813559322034</c:v>
                </c:pt>
                <c:pt idx="4">
                  <c:v>0.39952718676122934</c:v>
                </c:pt>
                <c:pt idx="5">
                  <c:v>0.42494226327944573</c:v>
                </c:pt>
                <c:pt idx="6">
                  <c:v>0.4873708417667816</c:v>
                </c:pt>
                <c:pt idx="7">
                  <c:v>0.5396290050590219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2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Jack in the Box</c:v>
                </c:pt>
                <c:pt idx="2">
                  <c:v>Carl's Jr.</c:v>
                </c:pt>
                <c:pt idx="3">
                  <c:v>Taco Bell</c:v>
                </c:pt>
                <c:pt idx="4">
                  <c:v>Burger King</c:v>
                </c:pt>
                <c:pt idx="5">
                  <c:v>Wendy's</c:v>
                </c:pt>
                <c:pt idx="6">
                  <c:v>QSR Avg</c:v>
                </c:pt>
                <c:pt idx="7">
                  <c:v>Subway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0.3560311284046693</c:v>
                </c:pt>
                <c:pt idx="1">
                  <c:v>0.3775933609958506</c:v>
                </c:pt>
                <c:pt idx="2">
                  <c:v>0.3996101364522417</c:v>
                </c:pt>
                <c:pt idx="3">
                  <c:v>0.41596638655462187</c:v>
                </c:pt>
                <c:pt idx="4">
                  <c:v>0.42314990512333966</c:v>
                </c:pt>
                <c:pt idx="5">
                  <c:v>0.42911877394636017</c:v>
                </c:pt>
                <c:pt idx="6">
                  <c:v>0.4999984061843208</c:v>
                </c:pt>
                <c:pt idx="7">
                  <c:v>0.5317220543806647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3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Jack in the Box</c:v>
                </c:pt>
                <c:pt idx="2">
                  <c:v>Burger King</c:v>
                </c:pt>
                <c:pt idx="3">
                  <c:v>Carl's Jr.</c:v>
                </c:pt>
                <c:pt idx="4">
                  <c:v>Taco Bell</c:v>
                </c:pt>
                <c:pt idx="5">
                  <c:v>Wendy's</c:v>
                </c:pt>
                <c:pt idx="6">
                  <c:v>Subway</c:v>
                </c:pt>
                <c:pt idx="7">
                  <c:v>QSR Avg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0.2796005706134094</c:v>
                </c:pt>
                <c:pt idx="1">
                  <c:v>0.32857142857142857</c:v>
                </c:pt>
                <c:pt idx="2">
                  <c:v>0.3457142857142857</c:v>
                </c:pt>
                <c:pt idx="3">
                  <c:v>0.36142857142857143</c:v>
                </c:pt>
                <c:pt idx="4">
                  <c:v>0.37</c:v>
                </c:pt>
                <c:pt idx="5">
                  <c:v>0.3871428571428571</c:v>
                </c:pt>
                <c:pt idx="6">
                  <c:v>0.4507845934379458</c:v>
                </c:pt>
                <c:pt idx="7">
                  <c:v>0.48877176778400844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9/17/2018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08001" y="2438400"/>
            <a:ext cx="5362448" cy="10483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3600" b="0" cap="none" baseline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A1613-052C-442F-8D16-A7A09AC3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7" y="414713"/>
            <a:ext cx="2004506" cy="59436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4EBC08-40DC-4ECA-AA0E-E5B58778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366012"/>
            <a:ext cx="5362448" cy="800100"/>
          </a:xfrm>
        </p:spPr>
        <p:txBody>
          <a:bodyPr anchor="t"/>
          <a:lstStyle>
            <a:lvl1pPr algn="l">
              <a:lnSpc>
                <a:spcPct val="90000"/>
              </a:lnSpc>
              <a:spcAft>
                <a:spcPts val="0"/>
              </a:spcAft>
              <a:defRPr sz="8000" spc="-150" baseline="0">
                <a:solidFill>
                  <a:schemeClr val="tx1"/>
                </a:solidFill>
                <a:latin typeface="+mj-lt"/>
              </a:defRPr>
            </a:lvl1pPr>
            <a:lvl2pPr marL="17145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1B4BC25-0BC8-46A1-B0F8-28C68D6BB4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904" y="0"/>
            <a:ext cx="610209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F4E3-BC27-4B81-B166-280658330E63}"/>
              </a:ext>
            </a:extLst>
          </p:cNvPr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392C5-0B9A-4676-85E2-602768BB09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4E8459-D9FC-45D7-8F5F-AC65B21BA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28" y="6572885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810C4B-6854-4716-BD0A-020EC4C3C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568" y="6550981"/>
            <a:ext cx="2592832" cy="174939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208547-54B0-E54A-91D8-0711799CD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61896" y="3661098"/>
            <a:ext cx="2592832" cy="2286000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9F7C6-3597-4EF1-BF06-96A40D714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FC3C9-394D-4860-B334-08B7073DF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2E6F5-03EA-478C-B755-8379F80CE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_Text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3" y="304801"/>
            <a:ext cx="7311135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08000" y="6198018"/>
            <a:ext cx="11176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2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579000"/>
            <a:ext cx="7315197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8000" y="2178424"/>
            <a:ext cx="11176000" cy="3917576"/>
          </a:xfrm>
        </p:spPr>
        <p:txBody>
          <a:bodyPr numCol="3" spcCol="36576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9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0" y="1600200"/>
            <a:ext cx="1686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Taste And Flavor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0200" y="1600200"/>
            <a:ext cx="1559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5E00B-86E1-4A2B-A97F-33B7C0D48363}"/>
              </a:ext>
            </a:extLst>
          </p:cNvPr>
          <p:cNvSpPr/>
          <p:nvPr userDrawn="1"/>
        </p:nvSpPr>
        <p:spPr>
          <a:xfrm>
            <a:off x="5334000" y="157179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19876-E67C-43DF-9D85-09746F9730A0}"/>
              </a:ext>
            </a:extLst>
          </p:cNvPr>
          <p:cNvSpPr/>
          <p:nvPr userDrawn="1"/>
        </p:nvSpPr>
        <p:spPr>
          <a:xfrm>
            <a:off x="9072338" y="157179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07704D0-5710-449D-9127-A6F1C2479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8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68825-215B-45F9-9720-A295D2D2FCE7}"/>
              </a:ext>
            </a:extLst>
          </p:cNvPr>
          <p:cNvSpPr/>
          <p:nvPr userDrawn="1"/>
        </p:nvSpPr>
        <p:spPr>
          <a:xfrm>
            <a:off x="48903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17311D6-C74B-4694-A6BA-A53F52E0E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7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E2234-3A1F-4D35-A120-07C1A7FB5EB2}"/>
              </a:ext>
            </a:extLst>
          </p:cNvPr>
          <p:cNvSpPr/>
          <p:nvPr userDrawn="1"/>
        </p:nvSpPr>
        <p:spPr>
          <a:xfrm>
            <a:off x="4865545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E6264A-0A91-493B-87DE-EDE9870E3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84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1600200"/>
            <a:ext cx="24384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Food Taste &amp; Flavor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7119" y="1600200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1600200"/>
            <a:ext cx="28194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 When Ordered for Takeout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EFE41-ED05-4F95-975C-CE2AC708660A}"/>
              </a:ext>
            </a:extLst>
          </p:cNvPr>
          <p:cNvSpPr/>
          <p:nvPr userDrawn="1"/>
        </p:nvSpPr>
        <p:spPr>
          <a:xfrm>
            <a:off x="10041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4966592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610600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AFAED3-66F0-4674-990B-928C632503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71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0" y="1512467"/>
            <a:ext cx="2067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Interior Cleanliness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12467"/>
            <a:ext cx="25908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626CB-D24E-47B7-9ED5-9C2E4CBA6AA8}"/>
              </a:ext>
            </a:extLst>
          </p:cNvPr>
          <p:cNvSpPr/>
          <p:nvPr userDrawn="1"/>
        </p:nvSpPr>
        <p:spPr>
          <a:xfrm>
            <a:off x="8646702" y="14902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3BFF-F6B7-4E70-8087-E000ACDC0343}"/>
              </a:ext>
            </a:extLst>
          </p:cNvPr>
          <p:cNvSpPr/>
          <p:nvPr userDrawn="1"/>
        </p:nvSpPr>
        <p:spPr>
          <a:xfrm>
            <a:off x="4724400" y="14902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AB0D71-51E3-4618-ADC0-88D196A951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643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630D3-AC0F-4437-B12C-72322A3AA2F2}"/>
              </a:ext>
            </a:extLst>
          </p:cNvPr>
          <p:cNvSpPr/>
          <p:nvPr userDrawn="1"/>
        </p:nvSpPr>
        <p:spPr>
          <a:xfrm>
            <a:off x="573498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D7F83C-56DA-428B-B799-1ACACA17B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36220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C827D2F-EA71-480D-8AB2-70A4386A7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_Exten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7717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AB702-7E13-0042-AC72-23F8F2937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7444" y="1487874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8DB68-1D23-3A4A-B046-DA07954615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7444" y="3702542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BB6A8E8-187A-D647-A5A0-ABBF8652E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1640" y="151425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FAB7A58-5525-2646-9FDD-DE3487DD0C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9740" y="1492541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950BF72-3186-FF46-B676-24D0217AD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740" y="376428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1DB57F-4ECA-3D4C-B35F-A61C6B795A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1640" y="3715106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234F8-3109-D44E-9382-4A1D4415B0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504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marL="0" marR="0" indent="0" algn="ctr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 lang="en-US" sz="1600" b="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B941B4-B89D-1A4C-B025-8907FF6986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4504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C804708-D383-3D46-9FFD-2D246F14CE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38700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0581078-8CAC-AD41-90EB-D466B89218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86800" y="5002902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7FDD93-5E8E-954E-A6EA-1D0F92B545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86800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E981809-BEB2-A240-859E-16F2EBE1C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38700" y="2747391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549F-2FFB-1F4A-A6A9-B424F31E06D7}"/>
              </a:ext>
            </a:extLst>
          </p:cNvPr>
          <p:cNvSpPr txBox="1"/>
          <p:nvPr userDrawn="1"/>
        </p:nvSpPr>
        <p:spPr>
          <a:xfrm>
            <a:off x="2369713" y="292350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err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D895CE-2102-427D-88A3-ED98600F5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165" y="6324600"/>
            <a:ext cx="10820400" cy="3048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A6A37-AFA5-435C-ADAB-945CA1BEC5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6866" y="199266"/>
            <a:ext cx="3450334" cy="1314984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03B5-A82C-415A-A727-3AAA472E1F95}"/>
              </a:ext>
            </a:extLst>
          </p:cNvPr>
          <p:cNvSpPr/>
          <p:nvPr userDrawn="1"/>
        </p:nvSpPr>
        <p:spPr>
          <a:xfrm>
            <a:off x="533400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BB646EF-E5ED-444A-ACD0-3E468C42D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586074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EAEF70-0F10-4668-B83E-F6F6B5DC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3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4F02-262C-4668-B0FE-189F9E0C39EA}"/>
              </a:ext>
            </a:extLst>
          </p:cNvPr>
          <p:cNvSpPr/>
          <p:nvPr userDrawn="1"/>
        </p:nvSpPr>
        <p:spPr>
          <a:xfrm>
            <a:off x="533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C80EDFF-1BC9-4322-A745-C4ACA26706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86512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0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5E8E9D-642D-4996-9434-98FCCDE19D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112088"/>
              </p:ext>
            </p:extLst>
          </p:nvPr>
        </p:nvGraphicFramePr>
        <p:xfrm>
          <a:off x="507999" y="2576050"/>
          <a:ext cx="11176000" cy="315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410091"/>
                  </a:ext>
                </a:extLst>
              </a:tr>
              <a:tr h="17851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BB1-8AF5-3F42-A86D-8E0CE5465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635101"/>
            <a:ext cx="2286000" cy="1097280"/>
          </a:xfrm>
        </p:spPr>
        <p:txBody>
          <a:bodyPr/>
          <a:lstStyle>
            <a:lvl1pPr algn="ctr">
              <a:defRPr sz="3600" b="1">
                <a:solidFill>
                  <a:schemeClr val="accent1"/>
                </a:solidFill>
              </a:defRPr>
            </a:lvl1pPr>
            <a:lvl2pPr algn="ctr">
              <a:defRPr sz="3600" b="1">
                <a:solidFill>
                  <a:schemeClr val="accent1"/>
                </a:solidFill>
              </a:defRPr>
            </a:lvl2pPr>
            <a:lvl3pPr algn="ctr">
              <a:defRPr sz="3600" b="1">
                <a:solidFill>
                  <a:schemeClr val="accent1"/>
                </a:solidFill>
              </a:defRPr>
            </a:lvl3pPr>
            <a:lvl4pPr algn="ctr">
              <a:defRPr sz="3600" b="1">
                <a:solidFill>
                  <a:schemeClr val="accent1"/>
                </a:solidFill>
              </a:defRPr>
            </a:lvl4pPr>
            <a:lvl5pPr algn="ctr">
              <a:defRPr sz="3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AA14C-7F18-064C-9D5B-350B9969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85" y="2635101"/>
            <a:ext cx="2642615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288057-2F07-0A4D-8100-BD46A5AC9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1267" y="2635101"/>
            <a:ext cx="2679196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E865F55-F5AC-124A-A58D-8E6CF50FD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2635101"/>
            <a:ext cx="3034790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C08D6-57F2-624C-ABC4-28333F20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301833"/>
            <a:ext cx="2286000" cy="1371600"/>
          </a:xfrm>
        </p:spPr>
        <p:txBody>
          <a:bodyPr/>
          <a:lstStyle>
            <a:lvl1pPr algn="ctr">
              <a:defRPr sz="1600" b="0"/>
            </a:lvl1pPr>
            <a:lvl2pPr algn="ctr">
              <a:defRPr sz="1600" b="0"/>
            </a:lvl2pPr>
            <a:lvl3pPr algn="ctr">
              <a:defRPr sz="1600" b="0"/>
            </a:lvl3pPr>
            <a:lvl4pPr algn="ctr">
              <a:defRPr sz="1600" b="0"/>
            </a:lvl4pPr>
            <a:lvl5pPr algn="ctr"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873323-0396-0C4E-BA1C-B8C55FB0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55492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097599-0AFB-5243-AE1D-072134E6C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6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B743EC-75E4-4D40-AFB6-3B6D336191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979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4">
            <a:extLst>
              <a:ext uri="{FF2B5EF4-FFF2-40B4-BE49-F238E27FC236}">
                <a16:creationId xmlns:a16="http://schemas.microsoft.com/office/drawing/2014/main" id="{D7370EF9-70DC-9C4D-8C44-673FAF190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9622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C6996-061F-4492-8A1C-F03540B5A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6302" y="6479758"/>
            <a:ext cx="11011411" cy="454442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28640" y="1512467"/>
            <a:ext cx="1686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9440" y="1512467"/>
            <a:ext cx="1559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41E28A-C2AC-4DE6-A0E0-EC196066E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6098219"/>
            <a:ext cx="4953000" cy="607381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4136136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368800" y="304800"/>
            <a:ext cx="7315200" cy="6135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8EA6739-E244-4077-BE43-1315AD294A1E}"/>
              </a:ext>
            </a:extLst>
          </p:cNvPr>
          <p:cNvSpPr/>
          <p:nvPr userDrawn="1"/>
        </p:nvSpPr>
        <p:spPr>
          <a:xfrm>
            <a:off x="11364829" y="7587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B11CA7C-4E33-4A41-8023-F403812E15A9}"/>
              </a:ext>
            </a:extLst>
          </p:cNvPr>
          <p:cNvSpPr/>
          <p:nvPr userDrawn="1"/>
        </p:nvSpPr>
        <p:spPr>
          <a:xfrm>
            <a:off x="11364829" y="2017777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D818B6-7141-4D12-B355-0DCD50E70E4C}"/>
              </a:ext>
            </a:extLst>
          </p:cNvPr>
          <p:cNvSpPr/>
          <p:nvPr userDrawn="1"/>
        </p:nvSpPr>
        <p:spPr>
          <a:xfrm>
            <a:off x="11364829" y="32346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842B61-5603-4A87-A594-EA1EC18415BA}"/>
              </a:ext>
            </a:extLst>
          </p:cNvPr>
          <p:cNvSpPr/>
          <p:nvPr userDrawn="1"/>
        </p:nvSpPr>
        <p:spPr>
          <a:xfrm>
            <a:off x="11364829" y="4451433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A076-DF87-4066-AB22-B6DE04D6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504611"/>
            <a:ext cx="5029200" cy="353389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207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5816092"/>
            <a:ext cx="36703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1600" y="1525719"/>
            <a:ext cx="2438400" cy="4572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7800" y="1525719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4956" y="1525719"/>
            <a:ext cx="2249844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0348AB-62EE-4104-AB56-A1394EF28B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793" y="5810794"/>
            <a:ext cx="7728003" cy="786384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495-C537-DE4B-87F7-7FF3129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5969000" cy="2209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E6D0-5DB7-9E48-8B83-FD01208A3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2A2BB9D-D291-5D42-AD64-5C4F1EB96D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291649" y="609600"/>
            <a:ext cx="38354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095E0-034C-4D79-B166-10B773D8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172200"/>
            <a:ext cx="35814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6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7313C-E5E9-4FF2-9B17-E22C8AEAAF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0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368800" y="304806"/>
            <a:ext cx="34544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8000" y="304804"/>
            <a:ext cx="34544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508000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2018 Technomic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8000" y="6198022"/>
            <a:ext cx="1117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695" r:id="rId3"/>
    <p:sldLayoutId id="2147483713" r:id="rId4"/>
    <p:sldLayoutId id="2147483679" r:id="rId5"/>
    <p:sldLayoutId id="2147483684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05" r:id="rId13"/>
    <p:sldLayoutId id="2147483706" r:id="rId14"/>
    <p:sldLayoutId id="2147483714" r:id="rId15"/>
    <p:sldLayoutId id="2147483721" r:id="rId16"/>
    <p:sldLayoutId id="2147483715" r:id="rId17"/>
    <p:sldLayoutId id="2147483716" r:id="rId18"/>
    <p:sldLayoutId id="2147483718" r:id="rId19"/>
    <p:sldLayoutId id="2147483719" r:id="rId20"/>
    <p:sldLayoutId id="2147483720" r:id="rId21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5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320" userDrawn="1">
          <p15:clr>
            <a:srgbClr val="000000"/>
          </p15:clr>
        </p15:guide>
        <p15:guide id="3" pos="736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2496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18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Relationship Id="rId4" Type="http://schemas.openxmlformats.org/officeDocument/2006/relationships/chart" Target="../charts/chart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4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chart" Target="../charts/chart5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chart" Target="../charts/chart6.xml"/><Relationship Id="rId3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304801"/>
            <a:ext cx="7311137" cy="878541"/>
          </a:xfrm>
        </p:spPr>
        <p:txBody>
          <a:bodyPr/>
          <a:lstStyle/>
          <a:p>
            <a:r>
              <a:rPr lang="en-US" spc="-250" dirty="0"/>
              <a:t>About Consumer Tracking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E4696-9BCB-4EDE-95E9-1F0164182C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1" y="1687576"/>
            <a:ext cx="3454399" cy="962449"/>
          </a:xfrm>
        </p:spPr>
        <p:txBody>
          <a:bodyPr/>
          <a:lstStyle/>
          <a:p>
            <a:r>
              <a:rPr lang="en-US" dirty="0"/>
              <a:t>CBM utilizes 140,000 consumer foodservice visits each year for 200 brands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6E08EE-64F2-4D94-B780-1EF8BE5FF315}"/>
              </a:ext>
            </a:extLst>
          </p:cNvPr>
          <p:cNvSpPr/>
          <p:nvPr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9E70BE-667B-42CC-870D-998203881FB1}"/>
              </a:ext>
            </a:extLst>
          </p:cNvPr>
          <p:cNvGrpSpPr/>
          <p:nvPr/>
        </p:nvGrpSpPr>
        <p:grpSpPr>
          <a:xfrm>
            <a:off x="7790836" y="5579786"/>
            <a:ext cx="4971635" cy="709021"/>
            <a:chOff x="7898377" y="6054135"/>
            <a:chExt cx="4971635" cy="7090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F839E7-91AE-405C-AE5B-82AECE993E26}"/>
                </a:ext>
              </a:extLst>
            </p:cNvPr>
            <p:cNvSpPr txBox="1"/>
            <p:nvPr/>
          </p:nvSpPr>
          <p:spPr>
            <a:xfrm>
              <a:off x="10226345" y="6054135"/>
              <a:ext cx="2643667" cy="509225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ts val="1688"/>
                </a:spcBef>
              </a:pPr>
              <a:r>
                <a:rPr lang="en-US" sz="1400" b="1" dirty="0">
                  <a:solidFill>
                    <a:srgbClr val="000000"/>
                  </a:solidFill>
                  <a:cs typeface="Tahoma" pitchFamily="34" charset="0"/>
                </a:rPr>
                <a:t>|  technomic.com</a:t>
              </a:r>
              <a:endParaRPr lang="en-US" sz="1400" b="1" dirty="0">
                <a:solidFill>
                  <a:schemeClr val="bg1"/>
                </a:solidFill>
                <a:cs typeface="Tahoma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CA21A0-F9D5-4B83-8E8C-56D9246B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377" y="6123076"/>
              <a:ext cx="2158701" cy="640080"/>
            </a:xfrm>
            <a:prstGeom prst="rect">
              <a:avLst/>
            </a:prstGeom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694EFA-A1ED-49D2-BDBD-52B1EE41D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600" y="304800"/>
            <a:ext cx="3454399" cy="5664897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Ratings</a:t>
            </a:r>
            <a:br>
              <a:rPr lang="en-US" dirty="0">
                <a:latin typeface="+mj-lt"/>
              </a:rPr>
            </a:br>
            <a:r>
              <a:rPr lang="en-US" sz="1400" dirty="0"/>
              <a:t>Identify operator strengths and weaknesses based on attribute ratings</a:t>
            </a:r>
          </a:p>
          <a:p>
            <a:r>
              <a:rPr lang="en-US" dirty="0">
                <a:latin typeface="+mj-lt"/>
              </a:rPr>
              <a:t>Competition</a:t>
            </a:r>
            <a:br>
              <a:rPr lang="en-US" dirty="0">
                <a:latin typeface="+mj-lt"/>
              </a:rPr>
            </a:br>
            <a:r>
              <a:rPr lang="en-US" sz="1400" dirty="0"/>
              <a:t>Know other players in the market and find lost business based on the consumer consideration set</a:t>
            </a:r>
          </a:p>
          <a:p>
            <a:r>
              <a:rPr lang="en-US" dirty="0">
                <a:latin typeface="+mj-lt"/>
              </a:rPr>
              <a:t>Brand Mentions</a:t>
            </a:r>
            <a:br>
              <a:rPr lang="en-US" sz="1600" dirty="0">
                <a:latin typeface="+mj-lt"/>
              </a:rPr>
            </a:br>
            <a:r>
              <a:rPr lang="en-US" sz="1400" dirty="0"/>
              <a:t>Use social listening to engage with influencers and tap into the buzz around brands</a:t>
            </a:r>
          </a:p>
          <a:p>
            <a:r>
              <a:rPr lang="en-US" dirty="0">
                <a:latin typeface="+mj-lt"/>
              </a:rPr>
              <a:t>Visit Occasions</a:t>
            </a:r>
            <a:br>
              <a:rPr lang="en-US" dirty="0">
                <a:latin typeface="+mj-lt"/>
              </a:rPr>
            </a:br>
            <a:r>
              <a:rPr lang="en-US" sz="1400" dirty="0"/>
              <a:t>Understand consumers’ characteristics and what drives their visits.</a:t>
            </a:r>
          </a:p>
          <a:p>
            <a:r>
              <a:rPr lang="en-US" dirty="0">
                <a:latin typeface="+mj-lt"/>
              </a:rPr>
              <a:t>Menu Items</a:t>
            </a:r>
            <a:br>
              <a:rPr lang="en-US" dirty="0">
                <a:latin typeface="+mj-lt"/>
              </a:rPr>
            </a:br>
            <a:r>
              <a:rPr lang="en-US" sz="1400" dirty="0"/>
              <a:t>See what items consumers purchase most</a:t>
            </a:r>
          </a:p>
          <a:p>
            <a:r>
              <a:rPr lang="en-US" dirty="0">
                <a:latin typeface="+mj-lt"/>
              </a:rPr>
              <a:t>Download</a:t>
            </a:r>
            <a:br>
              <a:rPr lang="en-US" dirty="0">
                <a:latin typeface="+mj-lt"/>
              </a:rPr>
            </a:br>
            <a:r>
              <a:rPr lang="en-US" sz="1400" dirty="0"/>
              <a:t>Get PowerPoint presentations of your data with a click of a button</a:t>
            </a:r>
          </a:p>
          <a:p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BCE3D-1A2C-44DD-BE43-DAF3E89F94CE}"/>
              </a:ext>
            </a:extLst>
          </p:cNvPr>
          <p:cNvCxnSpPr/>
          <p:nvPr/>
        </p:nvCxnSpPr>
        <p:spPr>
          <a:xfrm>
            <a:off x="507999" y="5395199"/>
            <a:ext cx="11403585" cy="0"/>
          </a:xfrm>
          <a:prstGeom prst="line">
            <a:avLst/>
          </a:prstGeom>
          <a:ln w="1270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377C4-6AD3-4E0D-BC05-15C355D16B9B}"/>
              </a:ext>
            </a:extLst>
          </p:cNvPr>
          <p:cNvGrpSpPr>
            <a:grpSpLocks noChangeAspect="1"/>
          </p:cNvGrpSpPr>
          <p:nvPr/>
        </p:nvGrpSpPr>
        <p:grpSpPr>
          <a:xfrm>
            <a:off x="-738637" y="2660706"/>
            <a:ext cx="7663533" cy="4197294"/>
            <a:chOff x="5807783" y="1414271"/>
            <a:chExt cx="5891516" cy="322676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51" t="77590" r="-1344" b="-1214"/>
            <a:stretch/>
          </p:blipFill>
          <p:spPr>
            <a:xfrm rot="5400000">
              <a:off x="7140158" y="81896"/>
              <a:ext cx="3226766" cy="589151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6774400" y="1836847"/>
              <a:ext cx="4078957" cy="2356029"/>
              <a:chOff x="1317829" y="1285663"/>
              <a:chExt cx="5009000" cy="289322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927054"/>
                <a:ext cx="5009000" cy="1501222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317829" y="2677665"/>
                <a:ext cx="5009000" cy="1501222"/>
                <a:chOff x="6457074" y="2449407"/>
                <a:chExt cx="5009000" cy="1501223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457074" y="2449407"/>
                  <a:ext cx="5009000" cy="35489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4642" b="15507"/>
                <a:stretch/>
              </p:blipFill>
              <p:spPr>
                <a:xfrm>
                  <a:off x="6457074" y="2754138"/>
                  <a:ext cx="5009000" cy="1196492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285663"/>
                <a:ext cx="5009000" cy="6413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694381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Visit Satisfaction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2" sz="quarter"/>
          </p:nvPr>
        </p:nvGraphicFramePr>
        <p:xfrm>
          <a:off x="7291649" y="609600"/>
          <a:ext cx="3835400" cy="5638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Top-Line Competitive Brand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KPI Stats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April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Powered by Consumer Brand Metrics</a:t>
            </a:r>
          </a:p>
        </p:txBody>
      </p:sp>
      <p:pic>
        <p:nvPicPr>
          <p:cNvPr id="7" name="Picture Placeholder 6" descr="Carl's Jr..pn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Carl's Jr. Competitors</a:t>
            </a:r>
          </a:p>
        </p:txBody>
      </p:sp>
      <p:pic>
        <p:nvPicPr>
          <p:cNvPr id="3" name="Picture Placeholder 2" descr="McDonald's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4" name="Picture Placeholder 3" descr="Jack in the Box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5" name="Picture Placeholder 4" descr="Burger King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6" name="Picture Placeholder 5" descr="Wendy's.png"/>
          <p:cNvPicPr>
            <a:picLocks noGrp="1" noChangeAspect="1"/>
          </p:cNvPicPr>
          <p:nvPr>
            <p:ph type="pic" idx="17" sz="quarter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7" name="Picture Placeholder 6" descr="Subway.png"/>
          <p:cNvPicPr>
            <a:picLocks noGrp="1" noChangeAspect="1"/>
          </p:cNvPicPr>
          <p:nvPr>
            <p:ph type="pic" idx="18" sz="quarter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8" name="Picture Placeholder 7" descr="Taco Bell.png"/>
          <p:cNvPicPr>
            <a:picLocks noGrp="1" noChangeAspect="1"/>
          </p:cNvPicPr>
          <p:nvPr>
            <p:ph type="pic" idx="19" sz="quarter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/>
              <a:t>26.6%</a:t>
            </a:r>
            <a:r>
              <a:t> of recent Carl's Jr. guests considered visiting </a:t>
            </a:r>
            <a:r>
              <a:t>McDonald's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/>
              <a:t>11.0%</a:t>
            </a:r>
            <a:r>
              <a:t> considered visiting </a:t>
            </a:r>
            <a:r>
              <a:t>Jack in the Box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rPr b="1"/>
              <a:t>10.7%</a:t>
            </a:r>
            <a:r>
              <a:t> considered visiting </a:t>
            </a:r>
            <a:r>
              <a:t>Taco Bell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rPr b="1"/>
              <a:t>5.4%</a:t>
            </a:r>
            <a:r>
              <a:t> considered visiting </a:t>
            </a:r>
            <a:r>
              <a:t>Subway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rPr b="1"/>
              <a:t>11.0%</a:t>
            </a:r>
            <a:r>
              <a:t> considered visiting </a:t>
            </a:r>
            <a:r>
              <a:t>Wendy's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rPr b="1"/>
              <a:t>16.3%</a:t>
            </a:r>
            <a:r>
              <a:t> considered visiting </a:t>
            </a:r>
            <a:r>
              <a:t>Burger King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Total base: 700 recent Carl's Jr. guests (Q3 - Q2'18)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pPr>
              <a:defRPr sz="2000">
                <a:solidFill>
                  <a:srgbClr val="898D8D"/>
                </a:solidFill>
                <a:latin typeface="Arial (Body)"/>
              </a:defRPr>
            </a:pPr>
            <a:r>
              <a:rPr b="1"/>
              <a:t>58.6%</a:t>
            </a:r>
            <a:r>
              <a:t> would have gone to another restaurant as an alternative to Carl's Jr.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Male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Millennials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Caucasian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$50K - $75K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60.0%</a:t>
            </a:r>
            <a:r>
              <a:t> Of Carl's Jr.'s frequent guest are Male compared to </a:t>
            </a:r>
            <a:r>
              <a:rPr b="1"/>
              <a:t>54.6%</a:t>
            </a:r>
            <a:r>
              <a:t> across all </a:t>
            </a:r>
            <a:r>
              <a:t>QSRs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38.4%</a:t>
            </a:r>
            <a:r>
              <a:t> Of frequent guest are Millennials compared to </a:t>
            </a:r>
            <a:r>
              <a:rPr b="1"/>
              <a:t>41.5%</a:t>
            </a:r>
            <a:r>
              <a:t> across all </a:t>
            </a:r>
            <a:r>
              <a:t>QSRs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45.8%</a:t>
            </a:r>
            <a:r>
              <a:t> Of frequent guest are Caucasian compared to </a:t>
            </a:r>
            <a:r>
              <a:rPr b="1"/>
              <a:t>53.4%</a:t>
            </a:r>
            <a:r>
              <a:t> across all </a:t>
            </a:r>
            <a:r>
              <a:t>QSRs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23.2%</a:t>
            </a:r>
            <a:r>
              <a:t> Of frequent guest are $50K - $75K compared to </a:t>
            </a:r>
            <a:r>
              <a:rPr b="1"/>
              <a:t>21.7%</a:t>
            </a:r>
            <a:r>
              <a:t> across all </a:t>
            </a:r>
            <a:r>
              <a:t>QSRs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Carl's Jr. Frequent Guest Demographic Skews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Frequent guest = consumers that visit the chain once a month or more Base: 72,630 once a month+ fast casual consumers (Q3 – Q2‘18)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6" sz="quarter"/>
          </p:nvPr>
        </p:nvGraphicFramePr>
        <p:xfrm>
          <a:off x="4876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Food Taste &amp; Flavor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Food Quality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Food Quality When Ordered for Takeout*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Craveable Carl's Jr. Items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68800" y="304800"/>
          <a:ext cx="7315200" cy="61356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777 recent Carl's Jr. guests who rated the chain as "good" or "very good" for craveable items"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</a:t>
            </a:r>
            <a:br/>
            <a:r>
              <a:t>Attribute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idx="17" sz="quarter"/>
          </p:nvPr>
        </p:nvGraphicFramePr>
        <p:xfrm>
          <a:off x="304800" y="2158492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Order Accuracy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Cleanliness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Interior Cleanliness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Kitchen or Food Prep Area Cleanliness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3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22630"/>
      </a:accent2>
      <a:accent3>
        <a:srgbClr val="43B02A"/>
      </a:accent3>
      <a:accent4>
        <a:srgbClr val="FFCD00"/>
      </a:accent4>
      <a:accent5>
        <a:srgbClr val="00938A"/>
      </a:accent5>
      <a:accent6>
        <a:srgbClr val="FF82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AppleSymbols</vt:lpstr>
      <vt:lpstr>Arial</vt:lpstr>
      <vt:lpstr>Arial Black</vt:lpstr>
      <vt:lpstr>Calibri</vt:lpstr>
      <vt:lpstr>Georgia</vt:lpstr>
      <vt:lpstr>Helvetica</vt:lpstr>
      <vt:lpstr>Tahoma</vt:lpstr>
      <vt:lpstr>Wingdings</vt:lpstr>
      <vt:lpstr>1_Corporate Report Template 05-2014</vt:lpstr>
      <vt:lpstr>About Consumer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Joseph Saye</cp:lastModifiedBy>
  <cp:revision>1237</cp:revision>
  <cp:lastPrinted>2017-02-24T19:48:09Z</cp:lastPrinted>
  <dcterms:created xsi:type="dcterms:W3CDTF">2014-06-24T14:01:10Z</dcterms:created>
  <dcterms:modified xsi:type="dcterms:W3CDTF">2018-09-17T14:55:27Z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