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"/>
  </p:notesMasterIdLst>
  <p:handoutMasterIdLst>
    <p:handoutMasterId r:id="rId4"/>
  </p:handoutMasterIdLst>
  <p:sldIdLst>
    <p:sldId id="788" r:id="rId2"/>
    <p:sldId id="789" r:id="rId10"/>
    <p:sldId id="790" r:id="rId11"/>
    <p:sldId id="791" r:id="rId12"/>
    <p:sldId id="792" r:id="rId13"/>
    <p:sldId id="793" r:id="rId14"/>
    <p:sldId id="794" r:id="rId15"/>
    <p:sldId id="795" r:id="rId16"/>
    <p:sldId id="796" r:id="rId17"/>
    <p:sldId id="797" r:id="rId18"/>
  </p:sldIdLst>
  <p:sldSz cx="12192000" cy="6858000"/>
  <p:notesSz cx="7023100" cy="9309100"/>
  <p:custDataLst>
    <p:tags r:id="rId5"/>
  </p:custDataLst>
  <p:defaultTextStyle>
    <a:defPPr>
      <a:defRPr lang="en-US"/>
    </a:defPPr>
    <a:lvl1pPr marL="0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7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92F963-D31F-4553-8F37-EF78116B06FC}">
          <p14:sldIdLst>
            <p14:sldId id="78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AEEF"/>
    <a:srgbClr val="A6A6A6"/>
    <a:srgbClr val="D22630"/>
    <a:srgbClr val="9063CD"/>
    <a:srgbClr val="00B0F0"/>
    <a:srgbClr val="0084C8"/>
    <a:srgbClr val="1679C4"/>
    <a:srgbClr val="FFCD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5634" autoAdjust="0"/>
  </p:normalViewPr>
  <p:slideViewPr>
    <p:cSldViewPr showGuides="1">
      <p:cViewPr varScale="1">
        <p:scale>
          <a:sx n="84" d="100"/>
          <a:sy n="84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3822" y="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0.32392273402674593</c:v>
                </c:pt>
                <c:pt idx="1">
                  <c:v>0.3991291727140784</c:v>
                </c:pt>
                <c:pt idx="2">
                  <c:v>0.41739130434782606</c:v>
                </c:pt>
                <c:pt idx="3">
                  <c:v>0.4246376811594203</c:v>
                </c:pt>
                <c:pt idx="4">
                  <c:v>0.47153284671532847</c:v>
                </c:pt>
                <c:pt idx="5">
                  <c:v>0.47883211678832116</c:v>
                </c:pt>
                <c:pt idx="6">
                  <c:v>0.5557230181952063</c:v>
                </c:pt>
                <c:pt idx="7">
                  <c:v>0.6768115942028986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Burger King</c:v>
                </c:pt>
                <c:pt idx="3">
                  <c:v>Jack in the Box</c:v>
                </c:pt>
                <c:pt idx="4">
                  <c:v>Carl's Jr.</c:v>
                </c:pt>
                <c:pt idx="5">
                  <c:v>Wendy's</c:v>
                </c:pt>
                <c:pt idx="6">
                  <c:v>QSR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0.3837037037037037</c:v>
                </c:pt>
                <c:pt idx="1">
                  <c:v>0.4809384164222874</c:v>
                </c:pt>
                <c:pt idx="2">
                  <c:v>0.48554913294797686</c:v>
                </c:pt>
                <c:pt idx="3">
                  <c:v>0.48773448773448774</c:v>
                </c:pt>
                <c:pt idx="4">
                  <c:v>0.5349854227405247</c:v>
                </c:pt>
                <c:pt idx="5">
                  <c:v>0.5385735080058224</c:v>
                </c:pt>
                <c:pt idx="6">
                  <c:v>0.6103315537838361</c:v>
                </c:pt>
                <c:pt idx="7">
                  <c:v>0.7307132459970888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Taco Bell</c:v>
                </c:pt>
                <c:pt idx="2">
                  <c:v>Jack in the Box</c:v>
                </c:pt>
                <c:pt idx="3">
                  <c:v>Burger King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0.3228511530398323</c:v>
                </c:pt>
                <c:pt idx="1">
                  <c:v>0.3760330578512397</c:v>
                </c:pt>
                <c:pt idx="2">
                  <c:v>0.39436619718309857</c:v>
                </c:pt>
                <c:pt idx="3">
                  <c:v>0.41612200435729846</c:v>
                </c:pt>
                <c:pt idx="4">
                  <c:v>0.46296296296296297</c:v>
                </c:pt>
                <c:pt idx="5">
                  <c:v>0.47754137115839246</c:v>
                </c:pt>
                <c:pt idx="6">
                  <c:v>0.5369864655731007</c:v>
                </c:pt>
                <c:pt idx="7">
                  <c:v>0.6938775510204082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0084C0"/>
            </a:solidFill>
          </c:spPr>
          <c:cat>
            <c:strRef>
              <c:f>Sheet1!$A$2:$A$5</c:f>
              <c:strCache>
                <c:ptCount val="4"/>
                <c:pt idx="0">
                  <c:v/>
                </c:pt>
                <c:pt idx="1">
                  <c:v>Ice Cream/Yogurt</c:v>
                </c:pt>
                <c:pt idx="2">
                  <c:v>Fries</c:v>
                </c:pt>
                <c:pt idx="3">
                  <c:v>Burgers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</c:v>
                </c:pt>
                <c:pt idx="1">
                  <c:v>0.089928058</c:v>
                </c:pt>
                <c:pt idx="2">
                  <c:v>0.341726619</c:v>
                </c:pt>
                <c:pt idx="3">
                  <c:v>0.568345324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Burger King</c:v>
                </c:pt>
                <c:pt idx="2">
                  <c:v>Taco Bell</c:v>
                </c:pt>
                <c:pt idx="3">
                  <c:v>Jack in the Box</c:v>
                </c:pt>
                <c:pt idx="4">
                  <c:v>Wendy's</c:v>
                </c:pt>
                <c:pt idx="5">
                  <c:v>Carl's Jr.</c:v>
                </c:pt>
                <c:pt idx="6">
                  <c:v>QSR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0.4752186588921283</c:v>
                </c:pt>
                <c:pt idx="1">
                  <c:v>0.5383502170767004</c:v>
                </c:pt>
                <c:pt idx="2">
                  <c:v>0.5586107091172214</c:v>
                </c:pt>
                <c:pt idx="3">
                  <c:v>0.5749279538904899</c:v>
                </c:pt>
                <c:pt idx="4">
                  <c:v>0.583941605839416</c:v>
                </c:pt>
                <c:pt idx="5">
                  <c:v>0.602919708029197</c:v>
                </c:pt>
                <c:pt idx="6">
                  <c:v>0.6576275709323115</c:v>
                </c:pt>
                <c:pt idx="7">
                  <c:v>0.751453488372093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Jack in the Box</c:v>
                </c:pt>
                <c:pt idx="1">
                  <c:v>McDonald's</c:v>
                </c:pt>
                <c:pt idx="2">
                  <c:v>Burger King</c:v>
                </c:pt>
                <c:pt idx="3">
                  <c:v>Taco Bell</c:v>
                </c:pt>
                <c:pt idx="4">
                  <c:v>Carl's Jr.</c:v>
                </c:pt>
                <c:pt idx="5">
                  <c:v>Wendy's</c:v>
                </c:pt>
                <c:pt idx="6">
                  <c:v>QSR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0.34793187347931875</c:v>
                </c:pt>
                <c:pt idx="1">
                  <c:v>0.35570469798657717</c:v>
                </c:pt>
                <c:pt idx="2">
                  <c:v>0.35827664399092973</c:v>
                </c:pt>
                <c:pt idx="3">
                  <c:v>0.3728813559322034</c:v>
                </c:pt>
                <c:pt idx="4">
                  <c:v>0.39952718676122934</c:v>
                </c:pt>
                <c:pt idx="5">
                  <c:v>0.42494226327944573</c:v>
                </c:pt>
                <c:pt idx="6">
                  <c:v>0.4873708417667816</c:v>
                </c:pt>
                <c:pt idx="7">
                  <c:v>0.6323268206039077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Carl's Jr.</c:v>
                </c:pt>
                <c:pt idx="3">
                  <c:v>Taco Bell</c:v>
                </c:pt>
                <c:pt idx="4">
                  <c:v>Burger King</c:v>
                </c:pt>
                <c:pt idx="5">
                  <c:v>Wendy's</c:v>
                </c:pt>
                <c:pt idx="6">
                  <c:v>QSR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0.3560311284046693</c:v>
                </c:pt>
                <c:pt idx="1">
                  <c:v>0.3775933609958506</c:v>
                </c:pt>
                <c:pt idx="2">
                  <c:v>0.3996101364522417</c:v>
                </c:pt>
                <c:pt idx="3">
                  <c:v>0.41596638655462187</c:v>
                </c:pt>
                <c:pt idx="4">
                  <c:v>0.42314990512333966</c:v>
                </c:pt>
                <c:pt idx="5">
                  <c:v>0.42911877394636017</c:v>
                </c:pt>
                <c:pt idx="6">
                  <c:v>0.4999984061843208</c:v>
                </c:pt>
                <c:pt idx="7">
                  <c:v>0.5783783783783784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rgbClr val="C0C0C0"/>
            </a:solidFill>
          </c:spPr>
          <c:dPt>
            <c:idx val="7"/>
            <c:spPr>
              <a:solidFill>
                <a:srgbClr val="E12222"/>
              </a:solidFill>
            </c:spPr>
          </c:dPt>
          <c:cat>
            <c:strRef>
              <c:f>Sheet1!$A$2:$A$9</c:f>
              <c:strCache>
                <c:ptCount val="8"/>
                <c:pt idx="0">
                  <c:v>McDonald's</c:v>
                </c:pt>
                <c:pt idx="1">
                  <c:v>Jack in the Box</c:v>
                </c:pt>
                <c:pt idx="2">
                  <c:v>Burger King</c:v>
                </c:pt>
                <c:pt idx="3">
                  <c:v>Carl's Jr.</c:v>
                </c:pt>
                <c:pt idx="4">
                  <c:v>Taco Bell</c:v>
                </c:pt>
                <c:pt idx="5">
                  <c:v>Wendy's</c:v>
                </c:pt>
                <c:pt idx="6">
                  <c:v>QSR Avg</c:v>
                </c:pt>
                <c:pt idx="7">
                  <c:v>In-N-Out Burger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0.2796005706134094</c:v>
                </c:pt>
                <c:pt idx="1">
                  <c:v>0.32857142857142857</c:v>
                </c:pt>
                <c:pt idx="2">
                  <c:v>0.3457142857142857</c:v>
                </c:pt>
                <c:pt idx="3">
                  <c:v>0.36142857142857143</c:v>
                </c:pt>
                <c:pt idx="4">
                  <c:v>0.37</c:v>
                </c:pt>
                <c:pt idx="5">
                  <c:v>0.3871428571428571</c:v>
                </c:pt>
                <c:pt idx="6">
                  <c:v>0.48877176778400844</c:v>
                </c:pt>
                <c:pt idx="7">
                  <c:v>0.6914285714285714</c:v>
                </c:pt>
              </c:numCache>
            </c:numRef>
          </c:val>
        </c:ser>
        <c:dLbls>
          <c:numFmt formatCode="#,##0.0%" sourceLinked="0"/>
          <c:txPr>
            <a:bodyPr/>
            <a:lstStyle/>
            <a:p>
              <a:pPr>
                <a:defRPr sz="1400"/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ln>
            <a:solidFill>
              <a:srgbClr val="FFFFFF"/>
            </a:solidFill>
          </a:ln>
        </c:sp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0.95"/>
        </c:scaling>
        <c:delete/>
        <c:axPos val="b"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2" Type="http://schemas.openxmlformats.org/officeDocument/2006/relationships/tags" Target="../tags/tag12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0141D-9A38-5047-BDE7-EB6430C00520}" type="datetimeFigureOut">
              <a:rPr lang="en-US" smtClean="0"/>
              <a:t>9/17/2018</a:t>
            </a:fld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305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3" tIns="46466" rIns="92933" bIns="4646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933" tIns="46466" rIns="92933" bIns="4646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59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1pPr>
    <a:lvl2pPr marL="457159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2pPr>
    <a:lvl3pPr marL="914318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3pPr>
    <a:lvl4pPr marL="137147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4pPr>
    <a:lvl5pPr marL="182863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5pPr>
    <a:lvl6pPr marL="2285797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6pPr>
    <a:lvl7pPr marL="2742956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7pPr>
    <a:lvl8pPr marL="3200115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8pPr>
    <a:lvl9pPr marL="3657274" algn="l" defTabSz="914318" rtl="0" eaLnBrk="1" latinLnBrk="0" hangingPunct="1">
      <a:defRPr sz="1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21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08001" y="2438400"/>
            <a:ext cx="5362448" cy="10483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3600" b="0" cap="none" baseline="0">
                <a:solidFill>
                  <a:schemeClr val="tx2">
                    <a:lumMod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FA1613-052C-442F-8D16-A7A09AC3D9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457" y="414713"/>
            <a:ext cx="2004506" cy="59436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C4EBC08-40DC-4ECA-AA0E-E5B587786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8000" y="1366012"/>
            <a:ext cx="5362448" cy="800100"/>
          </a:xfrm>
        </p:spPr>
        <p:txBody>
          <a:bodyPr anchor="t"/>
          <a:lstStyle>
            <a:lvl1pPr algn="l">
              <a:lnSpc>
                <a:spcPct val="90000"/>
              </a:lnSpc>
              <a:spcAft>
                <a:spcPts val="0"/>
              </a:spcAft>
              <a:defRPr sz="8000" spc="-150" baseline="0">
                <a:solidFill>
                  <a:schemeClr val="tx1"/>
                </a:solidFill>
                <a:latin typeface="+mj-lt"/>
              </a:defRPr>
            </a:lvl1pPr>
            <a:lvl2pPr marL="171450" indent="0" algn="r">
              <a:buNone/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41B4BC25-0BC8-46A1-B0F8-28C68D6BB47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89904" y="0"/>
            <a:ext cx="610209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51F4E3-BC27-4B81-B166-280658330E63}"/>
              </a:ext>
            </a:extLst>
          </p:cNvPr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0392C5-0B9A-4676-85E2-602768BB09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"/>
            <a:ext cx="3008270" cy="891987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84E8459-D9FC-45D7-8F5F-AC65B21BAC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728" y="6572885"/>
            <a:ext cx="1529080" cy="153035"/>
          </a:xfrm>
        </p:spPr>
        <p:txBody>
          <a:bodyPr/>
          <a:lstStyle>
            <a:lvl1pPr>
              <a:defRPr spc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/>
              <a:t>Date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810C4B-6854-4716-BD0A-020EC4C3C3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568" y="6550981"/>
            <a:ext cx="2592832" cy="174939"/>
          </a:xfrm>
        </p:spPr>
        <p:txBody>
          <a:bodyPr/>
          <a:lstStyle>
            <a:lvl1pPr>
              <a:defRPr spc="0" baseline="0"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Project Number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208547-54B0-E54A-91D8-0711799CDA4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961896" y="3661098"/>
            <a:ext cx="2592832" cy="2286000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327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C9F7C6-3597-4EF1-BF06-96A40D714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5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FC3C9-394D-4860-B334-08B7073DFA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2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B72E6F5-03EA-478C-B755-8379F80CE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12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9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_Text_X_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3" y="304801"/>
            <a:ext cx="7311135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08000" y="6198018"/>
            <a:ext cx="11176000" cy="355183"/>
          </a:xfrm>
        </p:spPr>
        <p:txBody>
          <a:bodyPr/>
          <a:lstStyle/>
          <a:p>
            <a:r>
              <a:rPr lang="en-US" dirty="0"/>
              <a:t>Base:</a:t>
            </a:r>
            <a:br>
              <a:rPr lang="en-US" dirty="0"/>
            </a:br>
            <a:r>
              <a:rPr lang="en-US" dirty="0"/>
              <a:t>Q:</a:t>
            </a:r>
            <a:br>
              <a:rPr lang="en-US" dirty="0"/>
            </a:br>
            <a:r>
              <a:rPr lang="en-US" dirty="0"/>
              <a:t>Note:</a:t>
            </a:r>
          </a:p>
        </p:txBody>
      </p:sp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2" y="6550977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08000" y="1579000"/>
            <a:ext cx="7315197" cy="371764"/>
          </a:xfrm>
        </p:spPr>
        <p:txBody>
          <a:bodyPr/>
          <a:lstStyle>
            <a:lvl1pPr>
              <a:lnSpc>
                <a:spcPct val="90000"/>
              </a:lnSpc>
              <a:defRPr sz="2400" spc="-15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508000" y="2178424"/>
            <a:ext cx="11176000" cy="3917576"/>
          </a:xfrm>
        </p:spPr>
        <p:txBody>
          <a:bodyPr numCol="3" spcCol="36576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902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6400" y="1600200"/>
            <a:ext cx="1686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Taste And Flavor 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20200" y="1600200"/>
            <a:ext cx="1559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5E00B-86E1-4A2B-A97F-33B7C0D48363}"/>
              </a:ext>
            </a:extLst>
          </p:cNvPr>
          <p:cNvSpPr/>
          <p:nvPr userDrawn="1"/>
        </p:nvSpPr>
        <p:spPr>
          <a:xfrm>
            <a:off x="5334000" y="1571790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719876-E67C-43DF-9D85-09746F9730A0}"/>
              </a:ext>
            </a:extLst>
          </p:cNvPr>
          <p:cNvSpPr/>
          <p:nvPr userDrawn="1"/>
        </p:nvSpPr>
        <p:spPr>
          <a:xfrm>
            <a:off x="9072338" y="1571790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07704D0-5710-449D-9127-A6F1C2479A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478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68825-215B-45F9-9720-A295D2D2FCE7}"/>
              </a:ext>
            </a:extLst>
          </p:cNvPr>
          <p:cNvSpPr/>
          <p:nvPr userDrawn="1"/>
        </p:nvSpPr>
        <p:spPr>
          <a:xfrm>
            <a:off x="48903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17311D6-C74B-4694-A6BA-A53F52E0EC8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7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69999" y="1563820"/>
            <a:ext cx="28956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Cleanliness of Dishware and Silverware</a:t>
            </a:r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1563820"/>
            <a:ext cx="2565400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Interior Cleanliness</a:t>
            </a:r>
            <a:endParaRPr lang="en-US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63820"/>
            <a:ext cx="2611717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993501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534400" y="1545223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3E2234-3A1F-4D35-A120-07C1A7FB5EB2}"/>
              </a:ext>
            </a:extLst>
          </p:cNvPr>
          <p:cNvSpPr/>
          <p:nvPr userDrawn="1"/>
        </p:nvSpPr>
        <p:spPr>
          <a:xfrm>
            <a:off x="4865545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5E6264A-0A91-493B-87DE-EDE9870E36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841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66800" y="1600200"/>
            <a:ext cx="2438400" cy="457200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 dirty="0"/>
              <a:t>Food Taste &amp; Flavor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7119" y="1600200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Food Quality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1600200"/>
            <a:ext cx="28194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Food Quality When Ordered for Takeout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CEFE41-ED05-4F95-975C-CE2AC708660A}"/>
              </a:ext>
            </a:extLst>
          </p:cNvPr>
          <p:cNvSpPr/>
          <p:nvPr userDrawn="1"/>
        </p:nvSpPr>
        <p:spPr>
          <a:xfrm>
            <a:off x="1004192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87F0-3B98-45AC-B879-F84F06D28FBB}"/>
              </a:ext>
            </a:extLst>
          </p:cNvPr>
          <p:cNvSpPr/>
          <p:nvPr userDrawn="1"/>
        </p:nvSpPr>
        <p:spPr>
          <a:xfrm>
            <a:off x="4966592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D692F-7FFF-4FA1-972A-91EEC12C66E5}"/>
              </a:ext>
            </a:extLst>
          </p:cNvPr>
          <p:cNvSpPr/>
          <p:nvPr userDrawn="1"/>
        </p:nvSpPr>
        <p:spPr>
          <a:xfrm>
            <a:off x="8610600" y="1583405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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4AFAED3-66F0-4674-990B-928C632503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071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53000" y="1512467"/>
            <a:ext cx="206756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Interior Cleanliness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15400" y="1512467"/>
            <a:ext cx="2590800" cy="457200"/>
          </a:xfrm>
        </p:spPr>
        <p:txBody>
          <a:bodyPr/>
          <a:lstStyle>
            <a:lvl1pPr algn="ctr"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z="1800" dirty="0">
                <a:latin typeface="Georgia" panose="02040502050405020303" pitchFamily="18" charset="0"/>
              </a:rPr>
              <a:t>Kitchen or Food Prep Area Cleanliness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D626CB-D24E-47B7-9ED5-9C2E4CBA6AA8}"/>
              </a:ext>
            </a:extLst>
          </p:cNvPr>
          <p:cNvSpPr/>
          <p:nvPr userDrawn="1"/>
        </p:nvSpPr>
        <p:spPr>
          <a:xfrm>
            <a:off x="8646702" y="14902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63BFF-F6B7-4E70-8087-E000ACDC0343}"/>
              </a:ext>
            </a:extLst>
          </p:cNvPr>
          <p:cNvSpPr/>
          <p:nvPr userDrawn="1"/>
        </p:nvSpPr>
        <p:spPr>
          <a:xfrm>
            <a:off x="4724400" y="14902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8AB0D71-51E3-4618-ADC0-88D196A9512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3643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630D3-AC0F-4437-B12C-72322A3AA2F2}"/>
              </a:ext>
            </a:extLst>
          </p:cNvPr>
          <p:cNvSpPr/>
          <p:nvPr userDrawn="1"/>
        </p:nvSpPr>
        <p:spPr>
          <a:xfrm>
            <a:off x="573498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</a:t>
            </a:r>
            <a:r>
              <a:rPr lang="en-US" sz="1600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D7F83C-56DA-428B-B799-1ACACA17B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36220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2C827D2F-EA71-480D-8AB2-70A4386A7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13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_Extend_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7717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AB702-7E13-0042-AC72-23F8F2937E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47444" y="1487874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3398DB68-1D23-3A4A-B046-DA07954615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7444" y="3702542"/>
            <a:ext cx="1188720" cy="118872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3BB6A8E8-187A-D647-A5A0-ABBF8652E5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01640" y="151425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4FAB7A58-5525-2646-9FDD-DE3487DD0C3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49740" y="1492541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950BF72-3186-FF46-B676-24D0217AD5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349740" y="3764280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F11DB57F-4ECA-3D4C-B35F-A61C6B795A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1640" y="3715106"/>
            <a:ext cx="1188720" cy="11887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29234F8-3109-D44E-9382-4A1D4415B0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84504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marL="0" marR="0" indent="0" algn="ctr" defTabSz="90619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Calibri" panose="020F0502020204030204" pitchFamily="34" charset="0"/>
              <a:buNone/>
              <a:tabLst/>
              <a:defRPr lang="en-US" sz="1600" b="0" kern="1200" dirty="0">
                <a:solidFill>
                  <a:schemeClr val="tx1"/>
                </a:solidFill>
                <a:latin typeface="Georgia" panose="0204050205040502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CEB941B4-B89D-1A4C-B025-8907FF6986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84504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DC804708-D383-3D46-9FFD-2D246F14CE0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38700" y="4953719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B0581078-8CAC-AD41-90EB-D466B89218D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86800" y="5002902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017FDD93-5E8E-954E-A6EA-1D0F92B545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86800" y="2731008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E981809-BEB2-A240-859E-16F2EBE1C2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838700" y="2747391"/>
            <a:ext cx="2514600" cy="9144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4549F-2FFB-1F4A-A6A9-B424F31E06D7}"/>
              </a:ext>
            </a:extLst>
          </p:cNvPr>
          <p:cNvSpPr txBox="1"/>
          <p:nvPr userDrawn="1"/>
        </p:nvSpPr>
        <p:spPr>
          <a:xfrm>
            <a:off x="2369713" y="292350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endParaRPr lang="en-US" sz="1400" b="1" dirty="0" err="1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5D895CE-2102-427D-88A3-ED98600F501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5165" y="6324600"/>
            <a:ext cx="10820400" cy="3048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AA6A37-AFA5-435C-ADAB-945CA1BEC5B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36866" y="199266"/>
            <a:ext cx="3450334" cy="1314984"/>
          </a:xfrm>
        </p:spPr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2000">
                <a:solidFill>
                  <a:schemeClr val="tx2"/>
                </a:solidFill>
              </a:defRPr>
            </a:lvl2pPr>
            <a:lvl3pPr>
              <a:defRPr sz="20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F03B5-A82C-415A-A727-3AAA472E1F95}"/>
              </a:ext>
            </a:extLst>
          </p:cNvPr>
          <p:cNvSpPr/>
          <p:nvPr userDrawn="1"/>
        </p:nvSpPr>
        <p:spPr>
          <a:xfrm>
            <a:off x="533400" y="1566446"/>
            <a:ext cx="417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 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BB646EF-E5ED-444A-ACD0-3E468C42D5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586074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9EAEF70-0F10-4668-B83E-F6F6B5DC80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137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304800" y="2158492"/>
            <a:ext cx="3474720" cy="3657600"/>
          </a:xfrm>
        </p:spPr>
        <p:txBody>
          <a:bodyPr/>
          <a:lstStyle>
            <a:lvl1pPr>
              <a:defRPr sz="14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4800" y="6181437"/>
            <a:ext cx="3670300" cy="482092"/>
          </a:xfrm>
        </p:spPr>
        <p:txBody>
          <a:bodyPr/>
          <a:lstStyle>
            <a:lvl1pPr algn="l">
              <a:defRPr sz="800">
                <a:solidFill>
                  <a:schemeClr val="tx2"/>
                </a:solidFill>
              </a:defRPr>
            </a:lvl1pPr>
            <a:lvl2pPr algn="l">
              <a:defRPr sz="800">
                <a:solidFill>
                  <a:schemeClr val="tx2"/>
                </a:solidFill>
              </a:defRPr>
            </a:lvl2pPr>
            <a:lvl3pPr algn="l">
              <a:defRPr sz="800">
                <a:solidFill>
                  <a:schemeClr val="tx2"/>
                </a:solidFill>
              </a:defRPr>
            </a:lvl3pPr>
            <a:lvl4pPr algn="l">
              <a:defRPr sz="800">
                <a:solidFill>
                  <a:schemeClr val="tx2"/>
                </a:solidFill>
              </a:defRPr>
            </a:lvl4pPr>
            <a:lvl5pPr algn="l"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B4F02-262C-4668-B0FE-189F9E0C39EA}"/>
              </a:ext>
            </a:extLst>
          </p:cNvPr>
          <p:cNvSpPr/>
          <p:nvPr userDrawn="1"/>
        </p:nvSpPr>
        <p:spPr>
          <a:xfrm>
            <a:off x="533400" y="1566446"/>
            <a:ext cx="3674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eorgia" panose="02040502050405020303" pitchFamily="18" charset="0"/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C80EDFF-1BC9-4322-A745-C4ACA267069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4400" y="1587754"/>
            <a:ext cx="2865120" cy="48209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109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5E8E9D-642D-4996-9434-98FCCDE19D1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69112088"/>
              </p:ext>
            </p:extLst>
          </p:nvPr>
        </p:nvGraphicFramePr>
        <p:xfrm>
          <a:off x="507999" y="2576050"/>
          <a:ext cx="11176000" cy="31567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dirty="0">
                        <a:solidFill>
                          <a:schemeClr val="accent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49410091"/>
                  </a:ext>
                </a:extLst>
              </a:tr>
              <a:tr h="1785156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CBB1-8AF5-3F42-A86D-8E0CE5465E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2635101"/>
            <a:ext cx="2286000" cy="1097280"/>
          </a:xfrm>
        </p:spPr>
        <p:txBody>
          <a:bodyPr/>
          <a:lstStyle>
            <a:lvl1pPr algn="ctr">
              <a:defRPr sz="3600" b="1">
                <a:solidFill>
                  <a:schemeClr val="accent1"/>
                </a:solidFill>
              </a:defRPr>
            </a:lvl1pPr>
            <a:lvl2pPr algn="ctr">
              <a:defRPr sz="3600" b="1">
                <a:solidFill>
                  <a:schemeClr val="accent1"/>
                </a:solidFill>
              </a:defRPr>
            </a:lvl2pPr>
            <a:lvl3pPr algn="ctr">
              <a:defRPr sz="3600" b="1">
                <a:solidFill>
                  <a:schemeClr val="accent1"/>
                </a:solidFill>
              </a:defRPr>
            </a:lvl3pPr>
            <a:lvl4pPr algn="ctr">
              <a:defRPr sz="3600" b="1">
                <a:solidFill>
                  <a:schemeClr val="accent1"/>
                </a:solidFill>
              </a:defRPr>
            </a:lvl4pPr>
            <a:lvl5pPr algn="ctr">
              <a:defRPr sz="36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68AA14C-7F18-064C-9D5B-350B9969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77185" y="2635101"/>
            <a:ext cx="2642615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288057-2F07-0A4D-8100-BD46A5AC91A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1267" y="2635101"/>
            <a:ext cx="2679196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E865F55-F5AC-124A-A58D-8E6CF50FDC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2635101"/>
            <a:ext cx="3034790" cy="1097280"/>
          </a:xfrm>
        </p:spPr>
        <p:txBody>
          <a:bodyPr vert="horz" lIns="0" tIns="0" rIns="0" bIns="0" rtlCol="0">
            <a:noAutofit/>
          </a:bodyPr>
          <a:lstStyle>
            <a:lvl1pPr algn="ctr">
              <a:defRPr lang="en-US" sz="3600" b="1" dirty="0">
                <a:solidFill>
                  <a:schemeClr val="accent1"/>
                </a:solidFill>
              </a:defRPr>
            </a:lvl1pPr>
            <a:lvl2pPr algn="ctr">
              <a:defRPr lang="en-US" sz="3600" b="1" dirty="0">
                <a:solidFill>
                  <a:schemeClr val="accent1"/>
                </a:solidFill>
              </a:defRPr>
            </a:lvl2pPr>
            <a:lvl3pPr algn="ctr">
              <a:defRPr lang="en-US" sz="3600" b="1" dirty="0">
                <a:solidFill>
                  <a:schemeClr val="accent1"/>
                </a:solidFill>
              </a:defRPr>
            </a:lvl3pPr>
            <a:lvl4pPr algn="ctr">
              <a:defRPr lang="en-US" sz="3600" b="1" dirty="0">
                <a:solidFill>
                  <a:schemeClr val="accent1"/>
                </a:solidFill>
              </a:defRPr>
            </a:lvl4pPr>
            <a:lvl5pPr algn="ctr">
              <a:defRPr lang="en-US" sz="3600" b="1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D9C08D6-57F2-624C-ABC4-28333F2055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4400" y="4301833"/>
            <a:ext cx="2286000" cy="1371600"/>
          </a:xfrm>
        </p:spPr>
        <p:txBody>
          <a:bodyPr/>
          <a:lstStyle>
            <a:lvl1pPr algn="ctr">
              <a:defRPr sz="1600" b="0"/>
            </a:lvl1pPr>
            <a:lvl2pPr algn="ctr">
              <a:defRPr sz="1600" b="0"/>
            </a:lvl2pPr>
            <a:lvl3pPr algn="ctr">
              <a:defRPr sz="1600" b="0"/>
            </a:lvl3pPr>
            <a:lvl4pPr algn="ctr">
              <a:defRPr sz="1600" b="0"/>
            </a:lvl4pPr>
            <a:lvl5pPr algn="ctr">
              <a:defRPr sz="1600" b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8873323-0396-0C4E-BA1C-B8C55FB0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555492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69097599-0AFB-5243-AE1D-072134E6C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3786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68B743EC-75E4-4D40-AFB6-3B6D336191A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89795" y="4301833"/>
            <a:ext cx="2286000" cy="1371600"/>
          </a:xfrm>
        </p:spPr>
        <p:txBody>
          <a:bodyPr/>
          <a:lstStyle>
            <a:lvl1pPr algn="ctr"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Placeholder 4">
            <a:extLst>
              <a:ext uri="{FF2B5EF4-FFF2-40B4-BE49-F238E27FC236}">
                <a16:creationId xmlns:a16="http://schemas.microsoft.com/office/drawing/2014/main" id="{D7370EF9-70DC-9C4D-8C44-673FAF190D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6" y="304805"/>
            <a:ext cx="9622534" cy="87854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35C6996-061F-4492-8A1C-F03540B5A4D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6302" y="6479758"/>
            <a:ext cx="11011411" cy="454442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9855200" cy="7863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94DA716-F2BA-6345-9B35-E522108BB0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28640" y="1512467"/>
            <a:ext cx="1686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1847E6E-6925-2645-8C6F-0D7A14C654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9440" y="1512467"/>
            <a:ext cx="1559560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41E28A-C2AC-4DE6-A0E0-EC196066E8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6098219"/>
            <a:ext cx="4953000" cy="607381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906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4136136" cy="17526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4368800" y="304800"/>
            <a:ext cx="7315200" cy="613562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8EA6739-E244-4077-BE43-1315AD294A1E}"/>
              </a:ext>
            </a:extLst>
          </p:cNvPr>
          <p:cNvSpPr/>
          <p:nvPr userDrawn="1"/>
        </p:nvSpPr>
        <p:spPr>
          <a:xfrm>
            <a:off x="11364829" y="7587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B11CA7C-4E33-4A41-8023-F403812E15A9}"/>
              </a:ext>
            </a:extLst>
          </p:cNvPr>
          <p:cNvSpPr/>
          <p:nvPr userDrawn="1"/>
        </p:nvSpPr>
        <p:spPr>
          <a:xfrm>
            <a:off x="11364829" y="2017777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0D818B6-7141-4D12-B355-0DCD50E70E4C}"/>
              </a:ext>
            </a:extLst>
          </p:cNvPr>
          <p:cNvSpPr/>
          <p:nvPr userDrawn="1"/>
        </p:nvSpPr>
        <p:spPr>
          <a:xfrm>
            <a:off x="11364829" y="3234605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F842B61-5603-4A87-A594-EA1EC18415BA}"/>
              </a:ext>
            </a:extLst>
          </p:cNvPr>
          <p:cNvSpPr/>
          <p:nvPr userDrawn="1"/>
        </p:nvSpPr>
        <p:spPr>
          <a:xfrm>
            <a:off x="11364829" y="4451433"/>
            <a:ext cx="3113171" cy="653967"/>
          </a:xfrm>
          <a:prstGeom prst="wedgeRectCallout">
            <a:avLst>
              <a:gd name="adj1" fmla="val -38312"/>
              <a:gd name="adj2" fmla="val 9001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i="1" dirty="0">
                <a:solidFill>
                  <a:schemeClr val="accent1"/>
                </a:solidFill>
                <a:latin typeface="Georgia" panose="02040502050405020303" pitchFamily="18" charset="0"/>
              </a:rPr>
              <a:t>“”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EA076-DF87-4066-AB22-B6DE04D6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0" y="6504611"/>
            <a:ext cx="5029200" cy="353389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imary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4374776" y="0"/>
            <a:ext cx="7817224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Placeholder 4"/>
          <p:cNvSpPr>
            <a:spLocks noGrp="1"/>
          </p:cNvSpPr>
          <p:nvPr>
            <p:ph type="title" hasCustomPrompt="1"/>
          </p:nvPr>
        </p:nvSpPr>
        <p:spPr>
          <a:xfrm>
            <a:off x="512065" y="304800"/>
            <a:ext cx="8229600" cy="7863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5FF1FE-D052-5E4B-B614-E0AB0B4B344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20700" y="2158492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61731A-F9C4-4417-9813-420AC34AD5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0700" y="5816092"/>
            <a:ext cx="36703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8AC8-8308-B347-B417-C91BB3559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8229600" cy="7863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63A69E-B1AD-B84C-9948-1DDEFCD579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5" name="Chart Placeholder 2">
            <a:extLst>
              <a:ext uri="{FF2B5EF4-FFF2-40B4-BE49-F238E27FC236}">
                <a16:creationId xmlns:a16="http://schemas.microsoft.com/office/drawing/2014/main" id="{4B42E6A6-65EC-4D43-8D55-68CB8F3CCE98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3484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hart Placeholder 2">
            <a:extLst>
              <a:ext uri="{FF2B5EF4-FFF2-40B4-BE49-F238E27FC236}">
                <a16:creationId xmlns:a16="http://schemas.microsoft.com/office/drawing/2014/main" id="{E0BDF9F8-0B36-C64C-AC32-BAEBC79419E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204797" y="2133600"/>
            <a:ext cx="3474720" cy="3657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Chart Placeholder 2">
            <a:extLst>
              <a:ext uri="{FF2B5EF4-FFF2-40B4-BE49-F238E27FC236}">
                <a16:creationId xmlns:a16="http://schemas.microsoft.com/office/drawing/2014/main" id="{248B7192-422F-EE4D-A227-A488F059CF8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487680" y="2133600"/>
            <a:ext cx="3474720" cy="3657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D932807-8EC9-1240-82FB-209296A70B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71600" y="1525719"/>
            <a:ext cx="2438400" cy="457200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808124E-A009-E54F-AAE0-15482D4219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57800" y="1525719"/>
            <a:ext cx="1814681" cy="4572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100AAF1A-0EE7-CA43-A576-0045379A74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84956" y="1525719"/>
            <a:ext cx="2249844" cy="4572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0348AB-62EE-4104-AB56-A1394EF28B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6793" y="5810794"/>
            <a:ext cx="7728003" cy="786384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9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BE495-C537-DE4B-87F7-7FF31291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04804"/>
            <a:ext cx="5969000" cy="2209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7FE6D0-5DB7-9E48-8B83-FD01208A3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02A2BB9D-D291-5D42-AD64-5C4F1EB96D6D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291649" y="609600"/>
            <a:ext cx="3835400" cy="56388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19095E0-034C-4D79-B166-10B773D8F0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172200"/>
            <a:ext cx="3581400" cy="914400"/>
          </a:xfrm>
        </p:spPr>
        <p:txBody>
          <a:bodyPr/>
          <a:lstStyle>
            <a:lvl1pPr>
              <a:defRPr sz="800">
                <a:solidFill>
                  <a:schemeClr val="tx2"/>
                </a:solidFill>
                <a:latin typeface="+mn-lt"/>
              </a:defRPr>
            </a:lvl1pPr>
            <a:lvl2pPr>
              <a:defRPr sz="800">
                <a:solidFill>
                  <a:schemeClr val="tx2"/>
                </a:solidFill>
                <a:latin typeface="+mn-lt"/>
              </a:defRPr>
            </a:lvl2pPr>
            <a:lvl3pPr>
              <a:defRPr sz="800">
                <a:solidFill>
                  <a:schemeClr val="tx2"/>
                </a:solidFill>
                <a:latin typeface="+mn-lt"/>
              </a:defRPr>
            </a:lvl3pPr>
            <a:lvl4pPr>
              <a:defRPr sz="800">
                <a:solidFill>
                  <a:schemeClr val="tx2"/>
                </a:solidFill>
                <a:latin typeface="+mn-lt"/>
              </a:defRPr>
            </a:lvl4pPr>
            <a:lvl5pPr>
              <a:defRPr sz="80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466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A7313C-E5E9-4FF2-9B17-E22C8AEAAF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1595597" cy="669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90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PH-Text"/>
          <p:cNvSpPr>
            <a:spLocks noGrp="1"/>
          </p:cNvSpPr>
          <p:nvPr>
            <p:ph type="body" idx="1"/>
          </p:nvPr>
        </p:nvSpPr>
        <p:spPr>
          <a:xfrm>
            <a:off x="4368800" y="304806"/>
            <a:ext cx="3454400" cy="22097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508000" y="304804"/>
            <a:ext cx="3454400" cy="22098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PH-SlideNo"/>
          <p:cNvSpPr>
            <a:spLocks noGrp="1"/>
          </p:cNvSpPr>
          <p:nvPr>
            <p:ph type="sldNum" sz="quarter" idx="4"/>
          </p:nvPr>
        </p:nvSpPr>
        <p:spPr>
          <a:xfrm>
            <a:off x="10566405" y="6550981"/>
            <a:ext cx="1117599" cy="230823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r">
              <a:spcBef>
                <a:spcPts val="0"/>
              </a:spcBef>
              <a:defRPr sz="800" b="1">
                <a:solidFill>
                  <a:schemeClr val="tx2"/>
                </a:solidFill>
                <a:latin typeface="+mn-lt"/>
              </a:defRPr>
            </a:lvl1pPr>
          </a:lstStyle>
          <a:p>
            <a:pPr defTabSz="856716"/>
            <a:fld id="{7B6B1C32-E567-445C-9FD5-2A0B0A08DD29}" type="slidenum">
              <a:rPr lang="en-US" smtClean="0"/>
              <a:pPr defTabSz="856716"/>
              <a:t>‹#›</a:t>
            </a:fld>
            <a:endParaRPr lang="en-US" dirty="0"/>
          </a:p>
        </p:txBody>
      </p:sp>
      <p:sp>
        <p:nvSpPr>
          <p:cNvPr id="6" name="Footer Placeholder 5"/>
          <p:cNvSpPr txBox="1">
            <a:spLocks/>
          </p:cNvSpPr>
          <p:nvPr userDrawn="1"/>
        </p:nvSpPr>
        <p:spPr>
          <a:xfrm>
            <a:off x="508000" y="6563146"/>
            <a:ext cx="3912000" cy="218657"/>
          </a:xfrm>
          <a:prstGeom prst="rect">
            <a:avLst/>
          </a:prstGeom>
        </p:spPr>
        <p:txBody>
          <a:bodyPr lIns="0" tIns="0" rIns="0" bIns="0" anchor="b"/>
          <a:lstStyle>
            <a:defPPr>
              <a:defRPr lang="en-US"/>
            </a:defPPr>
            <a:lvl1pPr marL="0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412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824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8237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7649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7061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6473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5886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5298" algn="l" defTabSz="1018824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56716">
              <a:spcBef>
                <a:spcPts val="0"/>
              </a:spcBef>
              <a:defRPr/>
            </a:pPr>
            <a:r>
              <a:rPr lang="en-US" sz="900" b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© 2018 Technomic Inc.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08000" y="6198022"/>
            <a:ext cx="1117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spcBef>
                <a:spcPts val="0"/>
              </a:spcBef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204600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4" r:id="rId2"/>
    <p:sldLayoutId id="2147483695" r:id="rId3"/>
    <p:sldLayoutId id="2147483713" r:id="rId4"/>
    <p:sldLayoutId id="2147483679" r:id="rId5"/>
    <p:sldLayoutId id="2147483684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05" r:id="rId13"/>
    <p:sldLayoutId id="2147483706" r:id="rId14"/>
    <p:sldLayoutId id="2147483714" r:id="rId15"/>
    <p:sldLayoutId id="2147483721" r:id="rId16"/>
    <p:sldLayoutId id="2147483715" r:id="rId17"/>
    <p:sldLayoutId id="2147483716" r:id="rId18"/>
    <p:sldLayoutId id="2147483718" r:id="rId19"/>
    <p:sldLayoutId id="2147483719" r:id="rId20"/>
    <p:sldLayoutId id="2147483720" r:id="rId21"/>
  </p:sldLayoutIdLst>
  <p:hf hdr="0" dt="0"/>
  <p:txStyles>
    <p:titleStyle>
      <a:lvl1pPr algn="l" defTabSz="906199" rtl="0" eaLnBrk="1" latinLnBrk="0" hangingPunct="1">
        <a:lnSpc>
          <a:spcPct val="80000"/>
        </a:lnSpc>
        <a:spcBef>
          <a:spcPts val="0"/>
        </a:spcBef>
        <a:buNone/>
        <a:tabLst>
          <a:tab pos="214313" algn="l"/>
        </a:tabLst>
        <a:defRPr sz="5400" b="1" kern="1200" spc="-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06199" rtl="0" eaLnBrk="1" latinLnBrk="0" hangingPunct="1">
        <a:spcBef>
          <a:spcPts val="0"/>
        </a:spcBef>
        <a:spcAft>
          <a:spcPts val="800"/>
        </a:spcAft>
        <a:buClrTx/>
        <a:buFont typeface="Calibri" panose="020F0502020204030204" pitchFamily="34" charset="0"/>
        <a:buNone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1pPr>
      <a:lvl2pPr marL="406400" indent="-234950" algn="l" defTabSz="906199" rtl="0" eaLnBrk="1" latinLnBrk="0" hangingPunct="1">
        <a:spcBef>
          <a:spcPts val="0"/>
        </a:spcBef>
        <a:spcAft>
          <a:spcPts val="400"/>
        </a:spcAft>
        <a:buClr>
          <a:schemeClr val="accent1"/>
        </a:buClr>
        <a:buFont typeface="Helvetica" charset="0"/>
        <a:buChar char="●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2pPr>
      <a:lvl3pPr marL="750888" indent="-284163" algn="l" defTabSz="906199" rtl="0" eaLnBrk="1" latinLnBrk="0" hangingPunct="1">
        <a:spcBef>
          <a:spcPts val="0"/>
        </a:spcBef>
        <a:spcAft>
          <a:spcPts val="400"/>
        </a:spcAft>
        <a:buClrTx/>
        <a:buFont typeface="AppleSymbols" charset="0"/>
        <a:buChar char="⎯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3pPr>
      <a:lvl4pPr marL="1035050" indent="-233363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4pPr>
      <a:lvl5pPr marL="1320800" indent="-234950" algn="l" defTabSz="906199" rtl="0" eaLnBrk="1" latinLnBrk="0" hangingPunct="1">
        <a:spcBef>
          <a:spcPts val="0"/>
        </a:spcBef>
        <a:spcAft>
          <a:spcPts val="400"/>
        </a:spcAft>
        <a:buClrTx/>
        <a:buFont typeface="Calibri" panose="020F0502020204030204" pitchFamily="34" charset="0"/>
        <a:buChar char="‒"/>
        <a:tabLst/>
        <a:defRPr sz="1100" kern="1200" spc="-50" baseline="0">
          <a:solidFill>
            <a:schemeClr val="tx1"/>
          </a:solidFill>
          <a:latin typeface="Georgia" charset="0"/>
          <a:ea typeface="Georgia" charset="0"/>
          <a:cs typeface="Georgia" charset="0"/>
        </a:defRPr>
      </a:lvl5pPr>
      <a:lvl6pPr marL="2492048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6pPr>
      <a:lvl7pPr marL="2945147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7pPr>
      <a:lvl8pPr marL="33982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8pPr>
      <a:lvl9pPr marL="3851346" indent="-226550" algn="l" defTabSz="906199" rtl="0" eaLnBrk="1" latinLnBrk="0" hangingPunct="1">
        <a:spcBef>
          <a:spcPct val="20000"/>
        </a:spcBef>
        <a:buFont typeface="Arial" panose="020B0604020202020204" pitchFamily="34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1pPr>
      <a:lvl2pPr marL="4530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2pPr>
      <a:lvl3pPr marL="906199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3592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4pPr>
      <a:lvl5pPr marL="18123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5pPr>
      <a:lvl6pPr marL="2265498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6pPr>
      <a:lvl7pPr marL="27185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7pPr>
      <a:lvl8pPr marL="3171697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8pPr>
      <a:lvl9pPr marL="3624796" algn="l" defTabSz="906199" rtl="0" eaLnBrk="1" latinLnBrk="0" hangingPunct="1">
        <a:defRPr sz="17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92" userDrawn="1">
          <p15:clr>
            <a:srgbClr val="000000"/>
          </p15:clr>
        </p15:guide>
        <p15:guide id="2" pos="320" userDrawn="1">
          <p15:clr>
            <a:srgbClr val="000000"/>
          </p15:clr>
        </p15:guide>
        <p15:guide id="3" pos="7360" userDrawn="1">
          <p15:clr>
            <a:srgbClr val="000000"/>
          </p15:clr>
        </p15:guide>
        <p15:guide id="4" orient="horz" pos="4128" userDrawn="1">
          <p15:clr>
            <a:srgbClr val="000000"/>
          </p15:clr>
        </p15:guide>
        <p15:guide id="5" pos="2496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184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12063" y="304801"/>
            <a:ext cx="7311137" cy="878541"/>
          </a:xfrm>
        </p:spPr>
        <p:txBody>
          <a:bodyPr/>
          <a:lstStyle/>
          <a:p>
            <a:r>
              <a:rPr lang="en-US" spc="-250" dirty="0"/>
              <a:t>About Consumer Tracking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9E4696-9BCB-4EDE-95E9-1F0164182C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001" y="1687576"/>
            <a:ext cx="3454399" cy="962449"/>
          </a:xfrm>
        </p:spPr>
        <p:txBody>
          <a:bodyPr/>
          <a:lstStyle/>
          <a:p>
            <a:r>
              <a:rPr lang="en-US" dirty="0"/>
              <a:t>CBM utilizes 140,000 consumer foodservice visits each year for 200 brands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6E08EE-64F2-4D94-B780-1EF8BE5FF315}"/>
              </a:ext>
            </a:extLst>
          </p:cNvPr>
          <p:cNvSpPr/>
          <p:nvPr/>
        </p:nvSpPr>
        <p:spPr>
          <a:xfrm>
            <a:off x="-1" y="304800"/>
            <a:ext cx="203201" cy="655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7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D9E70BE-667B-42CC-870D-998203881FB1}"/>
              </a:ext>
            </a:extLst>
          </p:cNvPr>
          <p:cNvGrpSpPr/>
          <p:nvPr/>
        </p:nvGrpSpPr>
        <p:grpSpPr>
          <a:xfrm>
            <a:off x="7790836" y="5579786"/>
            <a:ext cx="4971635" cy="709021"/>
            <a:chOff x="7898377" y="6054135"/>
            <a:chExt cx="4971635" cy="7090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F839E7-91AE-405C-AE5B-82AECE993E26}"/>
                </a:ext>
              </a:extLst>
            </p:cNvPr>
            <p:cNvSpPr txBox="1"/>
            <p:nvPr/>
          </p:nvSpPr>
          <p:spPr>
            <a:xfrm>
              <a:off x="10226345" y="6054135"/>
              <a:ext cx="2643667" cy="509225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noAutofit/>
            </a:bodyPr>
            <a:lstStyle/>
            <a:p>
              <a:pPr>
                <a:lnSpc>
                  <a:spcPct val="90000"/>
                </a:lnSpc>
                <a:spcBef>
                  <a:spcPts val="1688"/>
                </a:spcBef>
              </a:pPr>
              <a:r>
                <a:rPr lang="en-US" sz="1400" b="1" dirty="0">
                  <a:solidFill>
                    <a:srgbClr val="000000"/>
                  </a:solidFill>
                  <a:cs typeface="Tahoma" pitchFamily="34" charset="0"/>
                </a:rPr>
                <a:t>|  technomic.com</a:t>
              </a:r>
              <a:endParaRPr lang="en-US" sz="1400" b="1" dirty="0">
                <a:solidFill>
                  <a:schemeClr val="bg1"/>
                </a:solidFill>
                <a:cs typeface="Tahoma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1CA21A0-F9D5-4B83-8E8C-56D9246BE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8377" y="6123076"/>
              <a:ext cx="2158701" cy="640080"/>
            </a:xfrm>
            <a:prstGeom prst="rect">
              <a:avLst/>
            </a:prstGeom>
          </p:spPr>
        </p:pic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694EFA-A1ED-49D2-BDBD-52B1EE41D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29600" y="304800"/>
            <a:ext cx="3454399" cy="5664897"/>
          </a:xfrm>
        </p:spPr>
        <p:txBody>
          <a:bodyPr numCol="1"/>
          <a:lstStyle/>
          <a:p>
            <a:r>
              <a:rPr lang="en-US" dirty="0">
                <a:latin typeface="+mj-lt"/>
              </a:rPr>
              <a:t>Ratings</a:t>
            </a:r>
            <a:br>
              <a:rPr lang="en-US" dirty="0">
                <a:latin typeface="+mj-lt"/>
              </a:rPr>
            </a:br>
            <a:r>
              <a:rPr lang="en-US" sz="1400" dirty="0"/>
              <a:t>Identify operator strengths and weaknesses based on attribute ratings</a:t>
            </a:r>
          </a:p>
          <a:p>
            <a:r>
              <a:rPr lang="en-US" dirty="0">
                <a:latin typeface="+mj-lt"/>
              </a:rPr>
              <a:t>Competition</a:t>
            </a:r>
            <a:br>
              <a:rPr lang="en-US" dirty="0">
                <a:latin typeface="+mj-lt"/>
              </a:rPr>
            </a:br>
            <a:r>
              <a:rPr lang="en-US" sz="1400" dirty="0"/>
              <a:t>Know other players in the market and find lost business based on the consumer consideration set</a:t>
            </a:r>
          </a:p>
          <a:p>
            <a:r>
              <a:rPr lang="en-US" dirty="0">
                <a:latin typeface="+mj-lt"/>
              </a:rPr>
              <a:t>Brand Mentions</a:t>
            </a:r>
            <a:br>
              <a:rPr lang="en-US" sz="1600" dirty="0">
                <a:latin typeface="+mj-lt"/>
              </a:rPr>
            </a:br>
            <a:r>
              <a:rPr lang="en-US" sz="1400" dirty="0"/>
              <a:t>Use social listening to engage with influencers and tap into the buzz around brands</a:t>
            </a:r>
          </a:p>
          <a:p>
            <a:r>
              <a:rPr lang="en-US" dirty="0">
                <a:latin typeface="+mj-lt"/>
              </a:rPr>
              <a:t>Visit Occasions</a:t>
            </a:r>
            <a:br>
              <a:rPr lang="en-US" dirty="0">
                <a:latin typeface="+mj-lt"/>
              </a:rPr>
            </a:br>
            <a:r>
              <a:rPr lang="en-US" sz="1400" dirty="0"/>
              <a:t>Understand consumers’ characteristics and what drives their visits.</a:t>
            </a:r>
          </a:p>
          <a:p>
            <a:r>
              <a:rPr lang="en-US" dirty="0">
                <a:latin typeface="+mj-lt"/>
              </a:rPr>
              <a:t>Menu Items</a:t>
            </a:r>
            <a:br>
              <a:rPr lang="en-US" dirty="0">
                <a:latin typeface="+mj-lt"/>
              </a:rPr>
            </a:br>
            <a:r>
              <a:rPr lang="en-US" sz="1400" dirty="0"/>
              <a:t>See what items consumers purchase most</a:t>
            </a:r>
          </a:p>
          <a:p>
            <a:r>
              <a:rPr lang="en-US" dirty="0">
                <a:latin typeface="+mj-lt"/>
              </a:rPr>
              <a:t>Download</a:t>
            </a:r>
            <a:br>
              <a:rPr lang="en-US" dirty="0">
                <a:latin typeface="+mj-lt"/>
              </a:rPr>
            </a:br>
            <a:r>
              <a:rPr lang="en-US" sz="1400" dirty="0"/>
              <a:t>Get PowerPoint presentations of your data with a click of a button</a:t>
            </a:r>
          </a:p>
          <a:p>
            <a:endParaRPr lang="en-US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1BBCE3D-1A2C-44DD-BE43-DAF3E89F94CE}"/>
              </a:ext>
            </a:extLst>
          </p:cNvPr>
          <p:cNvCxnSpPr/>
          <p:nvPr/>
        </p:nvCxnSpPr>
        <p:spPr>
          <a:xfrm>
            <a:off x="507999" y="5395199"/>
            <a:ext cx="11403585" cy="0"/>
          </a:xfrm>
          <a:prstGeom prst="line">
            <a:avLst/>
          </a:prstGeom>
          <a:ln w="127000" cap="rnd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377C4-6AD3-4E0D-BC05-15C355D16B9B}"/>
              </a:ext>
            </a:extLst>
          </p:cNvPr>
          <p:cNvGrpSpPr>
            <a:grpSpLocks noChangeAspect="1"/>
          </p:cNvGrpSpPr>
          <p:nvPr/>
        </p:nvGrpSpPr>
        <p:grpSpPr>
          <a:xfrm>
            <a:off x="-738637" y="2660706"/>
            <a:ext cx="7663533" cy="4197294"/>
            <a:chOff x="5807783" y="1414271"/>
            <a:chExt cx="5891516" cy="3226766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51" t="77590" r="-1344" b="-1214"/>
            <a:stretch/>
          </p:blipFill>
          <p:spPr>
            <a:xfrm rot="5400000">
              <a:off x="7140158" y="81896"/>
              <a:ext cx="3226766" cy="5891516"/>
            </a:xfrm>
            <a:prstGeom prst="rect">
              <a:avLst/>
            </a:prstGeom>
          </p:spPr>
        </p:pic>
        <p:grpSp>
          <p:nvGrpSpPr>
            <p:cNvPr id="29" name="Group 28"/>
            <p:cNvGrpSpPr/>
            <p:nvPr/>
          </p:nvGrpSpPr>
          <p:grpSpPr>
            <a:xfrm>
              <a:off x="6774400" y="1836847"/>
              <a:ext cx="4078957" cy="2356029"/>
              <a:chOff x="1317829" y="1285663"/>
              <a:chExt cx="5009000" cy="2893224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927054"/>
                <a:ext cx="5009000" cy="1501222"/>
              </a:xfrm>
              <a:prstGeom prst="rect">
                <a:avLst/>
              </a:prstGeom>
            </p:spPr>
          </p:pic>
          <p:grpSp>
            <p:nvGrpSpPr>
              <p:cNvPr id="35" name="Group 34"/>
              <p:cNvGrpSpPr/>
              <p:nvPr/>
            </p:nvGrpSpPr>
            <p:grpSpPr>
              <a:xfrm>
                <a:off x="1317829" y="2677665"/>
                <a:ext cx="5009000" cy="1501222"/>
                <a:chOff x="6457074" y="2449407"/>
                <a:chExt cx="5009000" cy="1501223"/>
              </a:xfrm>
            </p:grpSpPr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6457074" y="2449407"/>
                  <a:ext cx="5009000" cy="354894"/>
                </a:xfrm>
                <a:prstGeom prst="rect">
                  <a:avLst/>
                </a:prstGeom>
              </p:spPr>
            </p:pic>
            <p:pic>
              <p:nvPicPr>
                <p:cNvPr id="38" name="Picture 37"/>
                <p:cNvPicPr>
                  <a:picLocks noChangeAspect="1"/>
                </p:cNvPicPr>
                <p:nvPr/>
              </p:nvPicPr>
              <p:blipFill rotWithShape="1">
                <a:blip r:embed="rId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r="4642" b="15507"/>
                <a:stretch/>
              </p:blipFill>
              <p:spPr>
                <a:xfrm>
                  <a:off x="6457074" y="2754138"/>
                  <a:ext cx="5009000" cy="1196492"/>
                </a:xfrm>
                <a:prstGeom prst="rect">
                  <a:avLst/>
                </a:prstGeom>
              </p:spPr>
            </p:pic>
          </p:grpSp>
          <p:pic>
            <p:nvPicPr>
              <p:cNvPr id="36" name="Picture 35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4642"/>
              <a:stretch/>
            </p:blipFill>
            <p:spPr>
              <a:xfrm>
                <a:off x="1317829" y="1285663"/>
                <a:ext cx="5009000" cy="6413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6943814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Visit Satisfaction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2" sz="quarter"/>
          </p:nvPr>
        </p:nvGraphicFramePr>
        <p:xfrm>
          <a:off x="7291649" y="609600"/>
          <a:ext cx="3835400" cy="5638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Top-Line Competitive Brand Assessment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KPI Stats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April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Powered by Consumer Brand Metrics</a:t>
            </a:r>
          </a:p>
        </p:txBody>
      </p:sp>
      <p:pic>
        <p:nvPicPr>
          <p:cNvPr id="7" name="Picture Placeholder 6" descr="In-N-Out Burger.png"/>
          <p:cNvPicPr>
            <a:picLocks noGrp="1" noChangeAspect="1"/>
          </p:cNvPicPr>
          <p:nvPr>
            <p:ph type="pic" idx="19" sz="quarter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In-N-Out Burger's Competitors</a:t>
            </a:r>
          </a:p>
        </p:txBody>
      </p:sp>
      <p:pic>
        <p:nvPicPr>
          <p:cNvPr id="3" name="Picture Placeholder 2" descr="McDonald's.png"/>
          <p:cNvPicPr>
            <a:picLocks noGrp="1" noChangeAspect="1"/>
          </p:cNvPicPr>
          <p:nvPr>
            <p:ph type="pic" idx="14" sz="quarter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4" name="Picture Placeholder 3" descr="Burger King.png"/>
          <p:cNvPicPr>
            <a:picLocks noGrp="1" noChangeAspect="1"/>
          </p:cNvPicPr>
          <p:nvPr>
            <p:ph type="pic" idx="15" sz="quarter"/>
          </p:nvPr>
        </p:nvPicPr>
        <p:blipFill>
          <a:blip r:embed="rId3"/>
          <a:srcRect/>
          <a:stretch>
            <a:fillRect/>
          </a:stretch>
        </p:blipFill>
        <p:spPr/>
      </p:pic>
      <p:pic>
        <p:nvPicPr>
          <p:cNvPr id="5" name="Picture Placeholder 4" descr="Jack in the Box.png"/>
          <p:cNvPicPr>
            <a:picLocks noGrp="1" noChangeAspect="1"/>
          </p:cNvPicPr>
          <p:nvPr>
            <p:ph type="pic" idx="16" sz="quarter"/>
          </p:nvPr>
        </p:nvPicPr>
        <p:blipFill>
          <a:blip r:embed="rId4"/>
          <a:srcRect/>
          <a:stretch>
            <a:fillRect/>
          </a:stretch>
        </p:blipFill>
        <p:spPr/>
      </p:pic>
      <p:pic>
        <p:nvPicPr>
          <p:cNvPr id="6" name="Picture Placeholder 5" descr="Carl's Jr..png"/>
          <p:cNvPicPr>
            <a:picLocks noGrp="1" noChangeAspect="1"/>
          </p:cNvPicPr>
          <p:nvPr>
            <p:ph type="pic" idx="17" sz="quarter"/>
          </p:nvPr>
        </p:nvPicPr>
        <p:blipFill>
          <a:blip r:embed="rId5"/>
          <a:srcRect/>
          <a:stretch>
            <a:fillRect/>
          </a:stretch>
        </p:blipFill>
        <p:spPr/>
      </p:pic>
      <p:pic>
        <p:nvPicPr>
          <p:cNvPr id="7" name="Picture Placeholder 6" descr="Taco Bell.png"/>
          <p:cNvPicPr>
            <a:picLocks noGrp="1" noChangeAspect="1"/>
          </p:cNvPicPr>
          <p:nvPr>
            <p:ph type="pic" idx="18" sz="quarter"/>
          </p:nvPr>
        </p:nvPicPr>
        <p:blipFill>
          <a:blip r:embed="rId6"/>
          <a:srcRect/>
          <a:stretch>
            <a:fillRect/>
          </a:stretch>
        </p:blipFill>
        <p:spPr/>
      </p:pic>
      <p:pic>
        <p:nvPicPr>
          <p:cNvPr id="8" name="Picture Placeholder 7" descr="Wendy's.png"/>
          <p:cNvPicPr>
            <a:picLocks noGrp="1" noChangeAspect="1"/>
          </p:cNvPicPr>
          <p:nvPr>
            <p:ph type="pic" idx="19" sz="quarter"/>
          </p:nvPr>
        </p:nvPicPr>
        <p:blipFill>
          <a:blip r:embed="rId7"/>
          <a:srcRect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/>
              <a:t>16.8%</a:t>
            </a:r>
            <a:r>
              <a:t> of recent In-N-Out Burger guests considered visiting </a:t>
            </a:r>
            <a:r>
              <a:t>McDonald's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/>
              <a:t>7.5%</a:t>
            </a:r>
            <a:r>
              <a:t> considered visiting </a:t>
            </a:r>
            <a:r>
              <a:t>Burger King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rPr b="1"/>
              <a:t>5.9%</a:t>
            </a:r>
            <a:r>
              <a:t> considered visiting </a:t>
            </a:r>
            <a:r>
              <a:t>Wendy's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3" sz="quarter"/>
          </p:nvPr>
        </p:nvSpPr>
        <p:spPr/>
        <p:txBody>
          <a:bodyPr/>
          <a:lstStyle/>
          <a:p>
            <a:r>
              <a:rPr b="1"/>
              <a:t>5.9%</a:t>
            </a:r>
            <a:r>
              <a:t> considered visiting </a:t>
            </a:r>
            <a:r>
              <a:t>Taco Bell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rPr b="1"/>
              <a:t>8.5%</a:t>
            </a:r>
            <a:r>
              <a:t> considered visiting </a:t>
            </a:r>
            <a:r>
              <a:t>Carl's Jr.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idx="25" sz="quarter"/>
          </p:nvPr>
        </p:nvSpPr>
        <p:spPr/>
        <p:txBody>
          <a:bodyPr/>
          <a:lstStyle/>
          <a:p>
            <a:r>
              <a:rPr b="1"/>
              <a:t>8.8%</a:t>
            </a:r>
            <a:r>
              <a:t> considered visiting </a:t>
            </a:r>
            <a:r>
              <a:t>Jack in the Box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Total base: 700 recent In-N-Out Burger guests (Q3 - Q2'18)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27" sz="quarter"/>
          </p:nvPr>
        </p:nvSpPr>
        <p:spPr/>
        <p:txBody>
          <a:bodyPr/>
          <a:lstStyle/>
          <a:p>
            <a:pPr>
              <a:defRPr sz="2000">
                <a:solidFill>
                  <a:srgbClr val="898D8D"/>
                </a:solidFill>
                <a:latin typeface="Arial (Body)"/>
              </a:defRPr>
            </a:pPr>
            <a:r>
              <a:rPr b="1"/>
              <a:t>55.3%</a:t>
            </a:r>
            <a:r>
              <a:t> would have gone to another restaurant as an alternative to In-N-Out Burger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Male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Millennials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r>
              <a:t>Caucasian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$50K - $75K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54.8%</a:t>
            </a:r>
            <a:r>
              <a:t> Of In-N-Out Burger's frequent guest are Male compared to </a:t>
            </a:r>
            <a:r>
              <a:rPr b="1"/>
              <a:t>54.6%</a:t>
            </a:r>
            <a:r>
              <a:t> across all </a:t>
            </a:r>
            <a:r>
              <a:t>QSRs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39.4%</a:t>
            </a:r>
            <a:r>
              <a:t> Of frequent guest are Millennials compared to </a:t>
            </a:r>
            <a:r>
              <a:rPr b="1"/>
              <a:t>41.5%</a:t>
            </a:r>
            <a:r>
              <a:t> across all </a:t>
            </a:r>
            <a:r>
              <a:t>QSRs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44.6%</a:t>
            </a:r>
            <a:r>
              <a:t> Of frequent guest are Caucasian compared to </a:t>
            </a:r>
            <a:r>
              <a:rPr b="1"/>
              <a:t>53.4%</a:t>
            </a:r>
            <a:r>
              <a:t> across all </a:t>
            </a:r>
            <a:r>
              <a:t>QSRs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1" sz="quarter"/>
          </p:nvPr>
        </p:nvSpPr>
        <p:spPr/>
        <p:txBody>
          <a:bodyPr/>
          <a:lstStyle/>
          <a:p>
            <a:r>
              <a:rPr b="1">
                <a:solidFill>
                  <a:srgbClr val="C82222"/>
                </a:solidFill>
              </a:rPr>
              <a:t>23.5%</a:t>
            </a:r>
            <a:r>
              <a:t> Of frequent guest are $50K - $75K compared to </a:t>
            </a:r>
            <a:r>
              <a:rPr b="1"/>
              <a:t>21.7%</a:t>
            </a:r>
            <a:r>
              <a:t> across all </a:t>
            </a:r>
            <a:r>
              <a:t>QSRs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In-N-Out Burger Frequent Guest Demographic Skews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pPr>
              <a:defRPr sz="800">
                <a:solidFill>
                  <a:srgbClr val="898D8D"/>
                </a:solidFill>
                <a:latin typeface="Arial (Body)"/>
              </a:defRPr>
            </a:pPr>
            <a:r>
              <a:t>Frequent guest = consumers that visit the chain once a month or more Base: 72,630 once a month+ fast casual consumers (Q3 – Q2‘18)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5" name="Chart Placeholder 4"/>
          <p:cNvGraphicFramePr>
            <a:graphicFrameLocks noGrp="1"/>
          </p:cNvGraphicFramePr>
          <p:nvPr>
            <p:ph type="chart" idx="16" sz="quarter"/>
          </p:nvPr>
        </p:nvGraphicFramePr>
        <p:xfrm>
          <a:off x="4876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r>
              <a:t>Food Taste &amp; Flavor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Food Quality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Food Quality When Ordered for Takeout*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Most Craveable In-N-Out Burger Items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68800" y="304800"/>
          <a:ext cx="7315200" cy="6135624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556 recent In-N-Out Burger guests who rated the chain as "good" or "very good" for craveable items"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6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Accuracy </a:t>
            </a:r>
            <a:br/>
            <a:r>
              <a:t>Attribute</a:t>
            </a:r>
          </a:p>
        </p:txBody>
      </p:sp>
      <p:graphicFrame>
        <p:nvGraphicFramePr>
          <p:cNvPr id="4" name="Chart Placeholder 3"/>
          <p:cNvGraphicFramePr>
            <a:graphicFrameLocks noGrp="1"/>
          </p:cNvGraphicFramePr>
          <p:nvPr>
            <p:ph type="chart" idx="17" sz="quarter"/>
          </p:nvPr>
        </p:nvGraphicFramePr>
        <p:xfrm>
          <a:off x="304800" y="2158492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Order Accuracy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Cleanliness Attributes</a:t>
            </a:r>
          </a:p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4" sz="quarter"/>
          </p:nvPr>
        </p:nvGraphicFramePr>
        <p:xfrm>
          <a:off x="4348480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4" name="Chart Placeholder 3"/>
          <p:cNvGraphicFramePr>
            <a:graphicFrameLocks noGrp="1"/>
          </p:cNvGraphicFramePr>
          <p:nvPr>
            <p:ph type="chart" idx="15" sz="quarter"/>
          </p:nvPr>
        </p:nvGraphicFramePr>
        <p:xfrm>
          <a:off x="8204797" y="2133600"/>
          <a:ext cx="347472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idx="18" sz="quarter"/>
          </p:nvPr>
        </p:nvSpPr>
        <p:spPr/>
        <p:txBody>
          <a:bodyPr/>
          <a:lstStyle/>
          <a:p>
            <a:r>
              <a:t>Interior Cleanliness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9" sz="quarter"/>
          </p:nvPr>
        </p:nvSpPr>
        <p:spPr/>
        <p:txBody>
          <a:bodyPr/>
          <a:lstStyle/>
          <a:p>
            <a:r>
              <a:t>Kitchen or Food Prep Area Cleanliness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Based on your recent visit, how would you rate the chain on _________?                                           Total base: 700 recent guests per brand (Q3 – Q2‘18) Showing percentage selecting “very good” (top-box rating)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20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Corporate Report Template 05-2014">
  <a:themeElements>
    <a:clrScheme name="Custom 3">
      <a:dk1>
        <a:srgbClr val="2C2A28"/>
      </a:dk1>
      <a:lt1>
        <a:srgbClr val="FFFFFF"/>
      </a:lt1>
      <a:dk2>
        <a:srgbClr val="898D8D"/>
      </a:dk2>
      <a:lt2>
        <a:srgbClr val="DCDCDC"/>
      </a:lt2>
      <a:accent1>
        <a:srgbClr val="0084C8"/>
      </a:accent1>
      <a:accent2>
        <a:srgbClr val="D22630"/>
      </a:accent2>
      <a:accent3>
        <a:srgbClr val="43B02A"/>
      </a:accent3>
      <a:accent4>
        <a:srgbClr val="FFCD00"/>
      </a:accent4>
      <a:accent5>
        <a:srgbClr val="00938A"/>
      </a:accent5>
      <a:accent6>
        <a:srgbClr val="FF8200"/>
      </a:accent6>
      <a:hlink>
        <a:srgbClr val="0084C8"/>
      </a:hlink>
      <a:folHlink>
        <a:srgbClr val="00A499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noAutofit/>
      </a:bodyPr>
      <a:lstStyle>
        <a:defPPr algn="ctr">
          <a:defRPr sz="1400" b="1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rporate template 2014">
      <a:dk1>
        <a:srgbClr val="000000"/>
      </a:dk1>
      <a:lt1>
        <a:srgbClr val="FFFFFF"/>
      </a:lt1>
      <a:dk2>
        <a:srgbClr val="595959"/>
      </a:dk2>
      <a:lt2>
        <a:srgbClr val="BFBEC1"/>
      </a:lt2>
      <a:accent1>
        <a:srgbClr val="67AF22"/>
      </a:accent1>
      <a:accent2>
        <a:srgbClr val="0084C8"/>
      </a:accent2>
      <a:accent3>
        <a:srgbClr val="DD4A28"/>
      </a:accent3>
      <a:accent4>
        <a:srgbClr val="FBB03B"/>
      </a:accent4>
      <a:accent5>
        <a:srgbClr val="AC59A5"/>
      </a:accent5>
      <a:accent6>
        <a:srgbClr val="04A09C"/>
      </a:accent6>
      <a:hlink>
        <a:srgbClr val="0084C8"/>
      </a:hlink>
      <a:folHlink>
        <a:srgbClr val="0084C8"/>
      </a:folHlink>
    </a:clrScheme>
    <a:fontScheme name="Custom 23">
      <a:majorFont>
        <a:latin typeface="Rockwel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40432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AppleSymbols</vt:lpstr>
      <vt:lpstr>Arial</vt:lpstr>
      <vt:lpstr>Arial Black</vt:lpstr>
      <vt:lpstr>Calibri</vt:lpstr>
      <vt:lpstr>Georgia</vt:lpstr>
      <vt:lpstr>Helvetica</vt:lpstr>
      <vt:lpstr>Tahoma</vt:lpstr>
      <vt:lpstr>Wingdings</vt:lpstr>
      <vt:lpstr>1_Corporate Report Template 05-2014</vt:lpstr>
      <vt:lpstr>About Consumer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Technomic</dc:subject>
  <dc:creator>Marisela Rios</dc:creator>
  <cp:lastModifiedBy>Joseph Saye</cp:lastModifiedBy>
  <cp:revision>1237</cp:revision>
  <cp:lastPrinted>2017-02-24T19:48:09Z</cp:lastPrinted>
  <dcterms:created xsi:type="dcterms:W3CDTF">2014-06-24T14:01:10Z</dcterms:created>
  <dcterms:modified xsi:type="dcterms:W3CDTF">2018-09-17T14:55:27Z</dcterms:modified>
  <cp:category>Technomic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90A24BCC-CDED-42DB-9482-33D7D07BC502</vt:lpwstr>
  </property>
  <property fmtid="{D5CDD505-2E9C-101B-9397-08002B2CF9AE}" pid="3" name="ArticulatePath">
    <vt:lpwstr>report_template_draft3</vt:lpwstr>
  </property>
</Properties>
</file>