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Domino's</c:v>
                </c:pt>
                <c:pt idx="1">
                  <c:v>Applebee's</c:v>
                </c:pt>
                <c:pt idx="2">
                  <c:v>Chili's</c:v>
                </c:pt>
                <c:pt idx="3">
                  <c:v>Pizza Hut</c:v>
                </c:pt>
                <c:pt idx="4">
                  <c:v>Papa John's</c:v>
                </c:pt>
                <c:pt idx="5">
                  <c:v>CDR Avg</c:v>
                </c:pt>
                <c:pt idx="6">
                  <c:v>Olive Garden</c:v>
                </c:pt>
                <c:pt idx="7">
                  <c:v>Mellow Mushroom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0.49273255813953487</c:v>
                </c:pt>
                <c:pt idx="1">
                  <c:v>0.5094339622641509</c:v>
                </c:pt>
                <c:pt idx="2">
                  <c:v>0.5402298850574713</c:v>
                </c:pt>
                <c:pt idx="3">
                  <c:v>0.5651537335285505</c:v>
                </c:pt>
                <c:pt idx="4">
                  <c:v>0.5891812865497076</c:v>
                </c:pt>
                <c:pt idx="5">
                  <c:v>0.617340931566192</c:v>
                </c:pt>
                <c:pt idx="6">
                  <c:v>0.6284470246734397</c:v>
                </c:pt>
                <c:pt idx="7">
                  <c:v>0.7027417027417028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Domino's</c:v>
                </c:pt>
                <c:pt idx="2">
                  <c:v>Chili's</c:v>
                </c:pt>
                <c:pt idx="3">
                  <c:v>Papa John's</c:v>
                </c:pt>
                <c:pt idx="4">
                  <c:v>Pizza Hut</c:v>
                </c:pt>
                <c:pt idx="5">
                  <c:v>CDR Avg</c:v>
                </c:pt>
                <c:pt idx="6">
                  <c:v>Olive Garden</c:v>
                </c:pt>
                <c:pt idx="7">
                  <c:v>Mellow Mushroom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0.5332369942196532</c:v>
                </c:pt>
                <c:pt idx="1">
                  <c:v>0.5552325581395349</c:v>
                </c:pt>
                <c:pt idx="2">
                  <c:v>0.5911047345767575</c:v>
                </c:pt>
                <c:pt idx="3">
                  <c:v>0.6046852122986823</c:v>
                </c:pt>
                <c:pt idx="4">
                  <c:v>0.607871720116618</c:v>
                </c:pt>
                <c:pt idx="5">
                  <c:v>0.6473716294388625</c:v>
                </c:pt>
                <c:pt idx="6">
                  <c:v>0.6598837209302325</c:v>
                </c:pt>
                <c:pt idx="7">
                  <c:v>0.726878612716763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Beef</c:v>
                </c:pt>
                <c:pt idx="1">
                  <c:v>Cheese Sticks/Fried Cheese</c:v>
                </c:pt>
                <c:pt idx="2">
                  <c:v>Breads</c:v>
                </c:pt>
                <c:pt idx="3">
                  <c:v>Pizza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0.035019455</c:v>
                </c:pt>
                <c:pt idx="1">
                  <c:v>0.068093385</c:v>
                </c:pt>
                <c:pt idx="2">
                  <c:v>0.09922179</c:v>
                </c:pt>
                <c:pt idx="3">
                  <c:v>0.570038911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Applebee's</c:v>
                </c:pt>
                <c:pt idx="2">
                  <c:v>Domino's</c:v>
                </c:pt>
                <c:pt idx="3">
                  <c:v>Pizza Hut</c:v>
                </c:pt>
                <c:pt idx="4">
                  <c:v>Olive Garden</c:v>
                </c:pt>
                <c:pt idx="5">
                  <c:v>CDR Avg</c:v>
                </c:pt>
                <c:pt idx="6">
                  <c:v>Papa John's</c:v>
                </c:pt>
                <c:pt idx="7">
                  <c:v>Mellow Mushroom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0.595679012345679</c:v>
                </c:pt>
                <c:pt idx="1">
                  <c:v>0.5960061443932412</c:v>
                </c:pt>
                <c:pt idx="2">
                  <c:v>0.638235294117647</c:v>
                </c:pt>
                <c:pt idx="3">
                  <c:v>0.6395864106351551</c:v>
                </c:pt>
                <c:pt idx="4">
                  <c:v>0.6549520766773163</c:v>
                </c:pt>
                <c:pt idx="5">
                  <c:v>0.6582061753386391</c:v>
                </c:pt>
                <c:pt idx="6">
                  <c:v>0.6753623188405797</c:v>
                </c:pt>
                <c:pt idx="7">
                  <c:v>0.717357910906298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Domino's</c:v>
                </c:pt>
                <c:pt idx="1">
                  <c:v>Papa John's</c:v>
                </c:pt>
                <c:pt idx="2">
                  <c:v>Pizza Hut</c:v>
                </c:pt>
                <c:pt idx="3">
                  <c:v>Applebee's</c:v>
                </c:pt>
                <c:pt idx="4">
                  <c:v>Chili's</c:v>
                </c:pt>
                <c:pt idx="5">
                  <c:v>CDR Avg</c:v>
                </c:pt>
                <c:pt idx="6">
                  <c:v>Olive Garden</c:v>
                </c:pt>
                <c:pt idx="7">
                  <c:v>Mellow Mushroom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0.5205479452054794</c:v>
                </c:pt>
                <c:pt idx="4">
                  <c:v>0.5212121212121212</c:v>
                </c:pt>
                <c:pt idx="5">
                  <c:v>0.5874249581224165</c:v>
                </c:pt>
                <c:pt idx="6">
                  <c:v>0.5877061469265368</c:v>
                </c:pt>
                <c:pt idx="7">
                  <c:v>0.6106870229007634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Domino's</c:v>
                </c:pt>
                <c:pt idx="1">
                  <c:v>Pizza Hut</c:v>
                </c:pt>
                <c:pt idx="2">
                  <c:v>Papa John's</c:v>
                </c:pt>
                <c:pt idx="3">
                  <c:v>Chili's</c:v>
                </c:pt>
                <c:pt idx="4">
                  <c:v>Applebee's</c:v>
                </c:pt>
                <c:pt idx="5">
                  <c:v>CDR Avg</c:v>
                </c:pt>
                <c:pt idx="6">
                  <c:v>Mellow Mushroom</c:v>
                </c:pt>
                <c:pt idx="7">
                  <c:v>Olive Garden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0.46421267893660534</c:v>
                </c:pt>
                <c:pt idx="1">
                  <c:v>0.4658040665434381</c:v>
                </c:pt>
                <c:pt idx="2">
                  <c:v>0.4908722109533469</c:v>
                </c:pt>
                <c:pt idx="3">
                  <c:v>0.5238095238095238</c:v>
                </c:pt>
                <c:pt idx="4">
                  <c:v>0.524300441826215</c:v>
                </c:pt>
                <c:pt idx="5">
                  <c:v>0.6046296160774198</c:v>
                </c:pt>
                <c:pt idx="6">
                  <c:v>0.6085672082717873</c:v>
                </c:pt>
                <c:pt idx="7">
                  <c:v>0.6206395348837209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Domino's</c:v>
                </c:pt>
                <c:pt idx="1">
                  <c:v>Chili's</c:v>
                </c:pt>
                <c:pt idx="2">
                  <c:v>Applebee's</c:v>
                </c:pt>
                <c:pt idx="3">
                  <c:v>Pizza Hut</c:v>
                </c:pt>
                <c:pt idx="4">
                  <c:v>Papa John's</c:v>
                </c:pt>
                <c:pt idx="5">
                  <c:v>Olive Garden</c:v>
                </c:pt>
                <c:pt idx="6">
                  <c:v>CDR Avg</c:v>
                </c:pt>
                <c:pt idx="7">
                  <c:v>Mellow Mushroom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0.4158878504672897</c:v>
                </c:pt>
                <c:pt idx="1">
                  <c:v>0.4514285714285714</c:v>
                </c:pt>
                <c:pt idx="2">
                  <c:v>0.4540229885057471</c:v>
                </c:pt>
                <c:pt idx="3">
                  <c:v>0.45979899497487436</c:v>
                </c:pt>
                <c:pt idx="4">
                  <c:v>0.47540983606557374</c:v>
                </c:pt>
                <c:pt idx="5">
                  <c:v>0.501628664495114</c:v>
                </c:pt>
                <c:pt idx="6">
                  <c:v>0.534918200721923</c:v>
                </c:pt>
                <c:pt idx="7">
                  <c:v>0.6119402985074627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Pizza Hut</c:v>
                </c:pt>
                <c:pt idx="3">
                  <c:v>Domino's</c:v>
                </c:pt>
                <c:pt idx="4">
                  <c:v>Papa John's</c:v>
                </c:pt>
                <c:pt idx="5">
                  <c:v>Olive Garden</c:v>
                </c:pt>
                <c:pt idx="6">
                  <c:v>CDR Avg</c:v>
                </c:pt>
                <c:pt idx="7">
                  <c:v>Mellow Mushroom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0.4057142857142857</c:v>
                </c:pt>
                <c:pt idx="1">
                  <c:v>0.4357142857142857</c:v>
                </c:pt>
                <c:pt idx="2">
                  <c:v>0.4585714285714286</c:v>
                </c:pt>
                <c:pt idx="3">
                  <c:v>0.4657142857142857</c:v>
                </c:pt>
                <c:pt idx="4">
                  <c:v>0.4893009985734665</c:v>
                </c:pt>
                <c:pt idx="5">
                  <c:v>0.5249643366619116</c:v>
                </c:pt>
                <c:pt idx="6">
                  <c:v>0.5264056181824033</c:v>
                </c:pt>
                <c:pt idx="7">
                  <c:v>0.5971428571428572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Mellow Mushroom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Mellow Mushroom's Competitors</a:t>
            </a:r>
          </a:p>
        </p:txBody>
      </p:sp>
      <p:pic>
        <p:nvPicPr>
          <p:cNvPr id="3" name="Picture Placeholder 2" descr="Pizza Hut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Papa John's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Chili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Olive Garden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Applebee's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Domino's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4.8%</a:t>
            </a:r>
            <a:r>
              <a:t> of recent Mellow Mushroom guests considered visiting </a:t>
            </a:r>
            <a:r>
              <a:t>Pizza Hut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3.2%</a:t>
            </a:r>
            <a:r>
              <a:t> considered visiting </a:t>
            </a:r>
            <a:r>
              <a:t>Papa John's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3.0%</a:t>
            </a:r>
            <a:r>
              <a:t> considered visiting </a:t>
            </a:r>
            <a:r>
              <a:t>Domino's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2.6%</a:t>
            </a:r>
            <a:r>
              <a:t> considered visiting </a:t>
            </a:r>
            <a:r>
              <a:t>Applebee's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3.4%</a:t>
            </a:r>
            <a:r>
              <a:t> considered visiting </a:t>
            </a:r>
            <a:r>
              <a:t>Olive Garden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3.8%</a:t>
            </a:r>
            <a:r>
              <a:t> considered visiting </a:t>
            </a:r>
            <a:r>
              <a:t>Chili's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Mellow Mushroom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70.7%</a:t>
            </a:r>
            <a:r>
              <a:t> would have gone to another restaurant as an alternative to Mellow Mushroom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$75K - $100K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54.0%</a:t>
            </a:r>
            <a:r>
              <a:t> Of Mellow Mushroom's frequent guest are Male compared to </a:t>
            </a:r>
            <a:r>
              <a:rPr b="1"/>
              <a:t>57.4%</a:t>
            </a:r>
            <a:r>
              <a:t> across all </a:t>
            </a:r>
            <a:r>
              <a:t>CDRs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46.1%</a:t>
            </a:r>
            <a:r>
              <a:t> Of frequent guest are Millennials compared to </a:t>
            </a:r>
            <a:r>
              <a:rPr b="1"/>
              <a:t>46.4%</a:t>
            </a:r>
            <a:r>
              <a:t> across all </a:t>
            </a:r>
            <a:r>
              <a:t>CDRs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77.5%</a:t>
            </a:r>
            <a:r>
              <a:t> Of frequent guest are Caucasian compared to </a:t>
            </a:r>
            <a:r>
              <a:rPr b="1"/>
              <a:t>57.5%</a:t>
            </a:r>
            <a:r>
              <a:t> across all </a:t>
            </a:r>
            <a:r>
              <a:t>CDRs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21.4%</a:t>
            </a:r>
            <a:r>
              <a:t> Of frequent guest are $75K - $100K compared to </a:t>
            </a:r>
            <a:r>
              <a:rPr b="1"/>
              <a:t>21.3%</a:t>
            </a:r>
            <a:r>
              <a:t> across all </a:t>
            </a:r>
            <a:r>
              <a:t>CDRs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Mellow Mushroom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36,498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Mellow Mushroom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514 recent Mellow Mushroom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