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CDR Avg</c:v>
                </c:pt>
                <c:pt idx="3">
                  <c:v>Outback Steakhouse</c:v>
                </c:pt>
                <c:pt idx="4">
                  <c:v>O'Charley's</c:v>
                </c:pt>
                <c:pt idx="5">
                  <c:v>Olive Garden</c:v>
                </c:pt>
                <c:pt idx="6">
                  <c:v>Cracker Barrel Old Country Store</c:v>
                </c:pt>
                <c:pt idx="7">
                  <c:v>LongHorn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0.5094339622641509</c:v>
                </c:pt>
                <c:pt idx="1">
                  <c:v>0.5402298850574713</c:v>
                </c:pt>
                <c:pt idx="2">
                  <c:v>0.617340931566192</c:v>
                </c:pt>
                <c:pt idx="3">
                  <c:v>0.6195965417867435</c:v>
                </c:pt>
                <c:pt idx="4">
                  <c:v>0.6215827338129496</c:v>
                </c:pt>
                <c:pt idx="5">
                  <c:v>0.6284470246734397</c:v>
                </c:pt>
                <c:pt idx="6">
                  <c:v>0.6652298850574713</c:v>
                </c:pt>
                <c:pt idx="7">
                  <c:v>0.6852646638054364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CDR Avg</c:v>
                </c:pt>
                <c:pt idx="3">
                  <c:v>O'Charley's</c:v>
                </c:pt>
                <c:pt idx="4">
                  <c:v>Olive Garden</c:v>
                </c:pt>
                <c:pt idx="5">
                  <c:v>Outback Steakhouse</c:v>
                </c:pt>
                <c:pt idx="6">
                  <c:v>Cracker Barrel Old Country Store</c:v>
                </c:pt>
                <c:pt idx="7">
                  <c:v>LongHorn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0.5332369942196532</c:v>
                </c:pt>
                <c:pt idx="1">
                  <c:v>0.5911047345767575</c:v>
                </c:pt>
                <c:pt idx="2">
                  <c:v>0.6473716294388625</c:v>
                </c:pt>
                <c:pt idx="3">
                  <c:v>0.6575144508670521</c:v>
                </c:pt>
                <c:pt idx="4">
                  <c:v>0.6598837209302325</c:v>
                </c:pt>
                <c:pt idx="5">
                  <c:v>0.6657060518731989</c:v>
                </c:pt>
                <c:pt idx="6">
                  <c:v>0.6876790830945558</c:v>
                </c:pt>
                <c:pt idx="7">
                  <c:v>0.7134670487106017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Ribs</c:v>
                </c:pt>
                <c:pt idx="1">
                  <c:v>Beef</c:v>
                </c:pt>
                <c:pt idx="2">
                  <c:v>Chicken</c:v>
                </c:pt>
                <c:pt idx="3">
                  <c:v>Baked Goods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0.084886128</c:v>
                </c:pt>
                <c:pt idx="1">
                  <c:v>0.122153209</c:v>
                </c:pt>
                <c:pt idx="2">
                  <c:v>0.132505176</c:v>
                </c:pt>
                <c:pt idx="3">
                  <c:v>0.213250518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Outback Steakhouse</c:v>
                </c:pt>
                <c:pt idx="3">
                  <c:v>Olive Garden</c:v>
                </c:pt>
                <c:pt idx="4">
                  <c:v>CDR Avg</c:v>
                </c:pt>
                <c:pt idx="5">
                  <c:v>O'Charley's</c:v>
                </c:pt>
                <c:pt idx="6">
                  <c:v>LongHorn Steakhouse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0.595679012345679</c:v>
                </c:pt>
                <c:pt idx="1">
                  <c:v>0.5960061443932412</c:v>
                </c:pt>
                <c:pt idx="2">
                  <c:v>0.6471544715447154</c:v>
                </c:pt>
                <c:pt idx="3">
                  <c:v>0.6549520766773163</c:v>
                </c:pt>
                <c:pt idx="4">
                  <c:v>0.6582061753386391</c:v>
                </c:pt>
                <c:pt idx="5">
                  <c:v>0.6816720257234726</c:v>
                </c:pt>
                <c:pt idx="6">
                  <c:v>0.696969696969697</c:v>
                </c:pt>
                <c:pt idx="7">
                  <c:v>0.6987577639751553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CDR Avg</c:v>
                </c:pt>
                <c:pt idx="3">
                  <c:v>Olive Garden</c:v>
                </c:pt>
                <c:pt idx="4">
                  <c:v>O'Charley's</c:v>
                </c:pt>
                <c:pt idx="5">
                  <c:v>Outback Steakhouse</c:v>
                </c:pt>
                <c:pt idx="6">
                  <c:v>LongHorn Steakhouse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0.5205479452054794</c:v>
                </c:pt>
                <c:pt idx="1">
                  <c:v>0.5212121212121212</c:v>
                </c:pt>
                <c:pt idx="2">
                  <c:v>0.5874249581224165</c:v>
                </c:pt>
                <c:pt idx="3">
                  <c:v>0.5877061469265368</c:v>
                </c:pt>
                <c:pt idx="4">
                  <c:v>0.5991058122205664</c:v>
                </c:pt>
                <c:pt idx="5">
                  <c:v>0.606015037593985</c:v>
                </c:pt>
                <c:pt idx="6">
                  <c:v>0.6187683284457478</c:v>
                </c:pt>
                <c:pt idx="7">
                  <c:v>0.6312684365781711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CDR Avg</c:v>
                </c:pt>
                <c:pt idx="3">
                  <c:v>Outback Steakhouse</c:v>
                </c:pt>
                <c:pt idx="4">
                  <c:v>O'Charley's</c:v>
                </c:pt>
                <c:pt idx="5">
                  <c:v>Olive Garden</c:v>
                </c:pt>
                <c:pt idx="6">
                  <c:v>LongHorn Steakhouse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0.5238095238095238</c:v>
                </c:pt>
                <c:pt idx="1">
                  <c:v>0.524300441826215</c:v>
                </c:pt>
                <c:pt idx="2">
                  <c:v>0.6046296160774198</c:v>
                </c:pt>
                <c:pt idx="3">
                  <c:v>0.6082474226804123</c:v>
                </c:pt>
                <c:pt idx="4">
                  <c:v>0.6119186046511628</c:v>
                </c:pt>
                <c:pt idx="5">
                  <c:v>0.6206395348837209</c:v>
                </c:pt>
                <c:pt idx="6">
                  <c:v>0.6358381502890174</c:v>
                </c:pt>
                <c:pt idx="7">
                  <c:v>0.6518624641833811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Olive Garden</c:v>
                </c:pt>
                <c:pt idx="3">
                  <c:v>LongHorn Steakhouse</c:v>
                </c:pt>
                <c:pt idx="4">
                  <c:v>CDR Avg</c:v>
                </c:pt>
                <c:pt idx="5">
                  <c:v>Cracker Barrel Old Country Store</c:v>
                </c:pt>
                <c:pt idx="6">
                  <c:v>Outback Steakhouse</c:v>
                </c:pt>
                <c:pt idx="7">
                  <c:v>O'Charley's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0.4514285714285714</c:v>
                </c:pt>
                <c:pt idx="1">
                  <c:v>0.4540229885057471</c:v>
                </c:pt>
                <c:pt idx="2">
                  <c:v>0.501628664495114</c:v>
                </c:pt>
                <c:pt idx="3">
                  <c:v>0.5070422535211268</c:v>
                </c:pt>
                <c:pt idx="4">
                  <c:v>0.534918200721923</c:v>
                </c:pt>
                <c:pt idx="5">
                  <c:v>0.5397923875432526</c:v>
                </c:pt>
                <c:pt idx="6">
                  <c:v>0.5609756097560976</c:v>
                </c:pt>
                <c:pt idx="7">
                  <c:v>0.5866261398176292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O'Charley's</c:v>
                </c:pt>
                <c:pt idx="3">
                  <c:v>Outback Steakhouse</c:v>
                </c:pt>
                <c:pt idx="4">
                  <c:v>Olive Garden</c:v>
                </c:pt>
                <c:pt idx="5">
                  <c:v>CDR Avg</c:v>
                </c:pt>
                <c:pt idx="6">
                  <c:v>Cracker Barrel Old Country Store</c:v>
                </c:pt>
                <c:pt idx="7">
                  <c:v>LongHorn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0.4057142857142857</c:v>
                </c:pt>
                <c:pt idx="1">
                  <c:v>0.4357142857142857</c:v>
                </c:pt>
                <c:pt idx="2">
                  <c:v>0.5106990014265336</c:v>
                </c:pt>
                <c:pt idx="3">
                  <c:v>0.5214285714285715</c:v>
                </c:pt>
                <c:pt idx="4">
                  <c:v>0.5249643366619116</c:v>
                </c:pt>
                <c:pt idx="5">
                  <c:v>0.5264056181824033</c:v>
                </c:pt>
                <c:pt idx="6">
                  <c:v>0.5842857142857143</c:v>
                </c:pt>
                <c:pt idx="7">
                  <c:v>0.59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O'Charley'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O'Charley's Competitors</a:t>
            </a:r>
          </a:p>
        </p:txBody>
      </p:sp>
      <p:pic>
        <p:nvPicPr>
          <p:cNvPr id="3" name="Picture Placeholder 2" descr="Applebee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Olive Garden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Chili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LongHorn Steakhouse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Cracker Barrel Old Country Store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Outback Steakhouse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17.4%</a:t>
            </a:r>
            <a:r>
              <a:t> of recent O'Charley's guests considered visiting </a:t>
            </a:r>
            <a:r>
              <a:t>Applebee's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6.0%</a:t>
            </a:r>
            <a:r>
              <a:t> considered visiting </a:t>
            </a:r>
            <a:r>
              <a:t>Olive Garden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5.6%</a:t>
            </a:r>
            <a:r>
              <a:t> considered visiting </a:t>
            </a:r>
            <a:r>
              <a:t>Outback Steakhouse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5.6%</a:t>
            </a:r>
            <a:r>
              <a:t> considered visiting </a:t>
            </a:r>
            <a:r>
              <a:t>Cracker Barrel Old Country Store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6.8%</a:t>
            </a:r>
            <a:r>
              <a:t> considered visiting </a:t>
            </a:r>
            <a:r>
              <a:t>LongHorn Steakhouse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8.1%</a:t>
            </a:r>
            <a:r>
              <a:t> considered visiting </a:t>
            </a:r>
            <a:r>
              <a:t>Chili's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701 recent O'Charley's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68.8%</a:t>
            </a:r>
            <a:r>
              <a:t> would have gone to another restaurant as an alternative to O'Charley's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50.4%</a:t>
            </a:r>
            <a:r>
              <a:t> Of O'Charley's's frequent guest are Male compared to </a:t>
            </a:r>
            <a:r>
              <a:rPr b="1"/>
              <a:t>57.4%</a:t>
            </a:r>
            <a:r>
              <a:t> across all </a:t>
            </a:r>
            <a:r>
              <a:t>CDRs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42.1%</a:t>
            </a:r>
            <a:r>
              <a:t> Of frequent guest are Millennials compared to </a:t>
            </a:r>
            <a:r>
              <a:rPr b="1"/>
              <a:t>46.4%</a:t>
            </a:r>
            <a:r>
              <a:t> across all </a:t>
            </a:r>
            <a:r>
              <a:t>CDRs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70.1%</a:t>
            </a:r>
            <a:r>
              <a:t> Of frequent guest are Caucasian compared to </a:t>
            </a:r>
            <a:r>
              <a:rPr b="1"/>
              <a:t>57.5%</a:t>
            </a:r>
            <a:r>
              <a:t> across all </a:t>
            </a:r>
            <a:r>
              <a:t>CDRs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23.2%</a:t>
            </a:r>
            <a:r>
              <a:t> Of frequent guest are $50K - $75K compared to </a:t>
            </a:r>
            <a:r>
              <a:rPr b="1"/>
              <a:t>22.1%</a:t>
            </a:r>
            <a:r>
              <a:t> across all </a:t>
            </a:r>
            <a:r>
              <a:t>CDRs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O'Charley's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36,498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O'Charley's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483 recent O'Charley's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