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Wendy's</c:v>
                </c:pt>
                <c:pt idx="3">
                  <c:v>Popeyes Louisiana Kitchen</c:v>
                </c:pt>
                <c:pt idx="4">
                  <c:v>El Pollo Loco</c:v>
                </c:pt>
                <c:pt idx="5">
                  <c:v>Pollo Tropical</c:v>
                </c:pt>
                <c:pt idx="6">
                  <c:v>Pollo Campero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0.4563953488372093</c:v>
                </c:pt>
                <c:pt idx="2">
                  <c:v>0.47153284671532847</c:v>
                </c:pt>
                <c:pt idx="3">
                  <c:v>0.539568345323741</c:v>
                </c:pt>
                <c:pt idx="4">
                  <c:v>0.5429799426934098</c:v>
                </c:pt>
                <c:pt idx="5">
                  <c:v>0.5476878612716763</c:v>
                </c:pt>
                <c:pt idx="6">
                  <c:v>0.5606936416184971</c:v>
                </c:pt>
                <c:pt idx="7">
                  <c:v>0.6281943400690045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Wendy's</c:v>
                </c:pt>
                <c:pt idx="3">
                  <c:v>El Pollo Loco</c:v>
                </c:pt>
                <c:pt idx="4">
                  <c:v>Pollo Campero</c:v>
                </c:pt>
                <c:pt idx="5">
                  <c:v>Popeyes Louisiana Kitchen</c:v>
                </c:pt>
                <c:pt idx="6">
                  <c:v>Pollo Tropical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0.5343065693430656</c:v>
                </c:pt>
                <c:pt idx="2">
                  <c:v>0.5385735080058224</c:v>
                </c:pt>
                <c:pt idx="3">
                  <c:v>0.5821325648414986</c:v>
                </c:pt>
                <c:pt idx="4">
                  <c:v>0.5944767441860465</c:v>
                </c:pt>
                <c:pt idx="5">
                  <c:v>0.6063675832127352</c:v>
                </c:pt>
                <c:pt idx="6">
                  <c:v>0.6072463768115942</c:v>
                </c:pt>
                <c:pt idx="7">
                  <c:v>0.6689551518472145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Fries</c:v>
                </c:pt>
                <c:pt idx="1">
                  <c:v>Other Desserts</c:v>
                </c:pt>
                <c:pt idx="2">
                  <c:v>Other Mexican Items</c:v>
                </c:pt>
                <c:pt idx="3">
                  <c:v>Chicken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0.050233645</c:v>
                </c:pt>
                <c:pt idx="1">
                  <c:v>0.057827103</c:v>
                </c:pt>
                <c:pt idx="2">
                  <c:v>0.093457944</c:v>
                </c:pt>
                <c:pt idx="3">
                  <c:v>0.330023364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Popeyes Louisiana Kitchen</c:v>
                </c:pt>
                <c:pt idx="3">
                  <c:v>Wendy's</c:v>
                </c:pt>
                <c:pt idx="4">
                  <c:v>Pollo Tropical</c:v>
                </c:pt>
                <c:pt idx="5">
                  <c:v>Pollo Campero</c:v>
                </c:pt>
                <c:pt idx="6">
                  <c:v>El Pollo Loco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0.5542691751085383</c:v>
                </c:pt>
                <c:pt idx="2">
                  <c:v>0.5631349782293179</c:v>
                </c:pt>
                <c:pt idx="3">
                  <c:v>0.583941605839416</c:v>
                </c:pt>
                <c:pt idx="4">
                  <c:v>0.5841874084919473</c:v>
                </c:pt>
                <c:pt idx="5">
                  <c:v>0.5850439882697948</c:v>
                </c:pt>
                <c:pt idx="6">
                  <c:v>0.600864553314121</c:v>
                </c:pt>
                <c:pt idx="7">
                  <c:v>0.6925554882268848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KFC</c:v>
                </c:pt>
                <c:pt idx="1">
                  <c:v>McDonald's</c:v>
                </c:pt>
                <c:pt idx="2">
                  <c:v>Popeyes Louisiana Kitchen</c:v>
                </c:pt>
                <c:pt idx="3">
                  <c:v>Wendy's</c:v>
                </c:pt>
                <c:pt idx="4">
                  <c:v>El Pollo Loco</c:v>
                </c:pt>
                <c:pt idx="5">
                  <c:v>Pollo Tropical</c:v>
                </c:pt>
                <c:pt idx="6">
                  <c:v>FCR Avg</c:v>
                </c:pt>
                <c:pt idx="7">
                  <c:v>Pollo Campero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0.43775933609958506</c:v>
                </c:pt>
                <c:pt idx="5">
                  <c:v>0.4749536178107607</c:v>
                </c:pt>
                <c:pt idx="6">
                  <c:v>0.5517788823148677</c:v>
                </c:pt>
                <c:pt idx="7">
                  <c:v>0.553125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El Pollo Loco</c:v>
                </c:pt>
                <c:pt idx="3">
                  <c:v>Wendy's</c:v>
                </c:pt>
                <c:pt idx="4">
                  <c:v>Popeyes Louisiana Kitchen</c:v>
                </c:pt>
                <c:pt idx="5">
                  <c:v>Pollo Tropical</c:v>
                </c:pt>
                <c:pt idx="6">
                  <c:v>Pollo Campero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0.3970856102003643</c:v>
                </c:pt>
                <c:pt idx="2">
                  <c:v>0.42517006802721086</c:v>
                </c:pt>
                <c:pt idx="3">
                  <c:v>0.42911877394636017</c:v>
                </c:pt>
                <c:pt idx="4">
                  <c:v>0.4460694698354662</c:v>
                </c:pt>
                <c:pt idx="5">
                  <c:v>0.45484949832775917</c:v>
                </c:pt>
                <c:pt idx="6">
                  <c:v>0.5313432835820896</c:v>
                </c:pt>
                <c:pt idx="7">
                  <c:v>0.5587967236335207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El Pollo Loco</c:v>
                </c:pt>
                <c:pt idx="3">
                  <c:v>Wendy's</c:v>
                </c:pt>
                <c:pt idx="4">
                  <c:v>Popeyes Louisiana Kitchen</c:v>
                </c:pt>
                <c:pt idx="5">
                  <c:v>Pollo Tropical</c:v>
                </c:pt>
                <c:pt idx="6">
                  <c:v>Pollo Campero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0.3940774487471526</c:v>
                </c:pt>
                <c:pt idx="2">
                  <c:v>0.42407407407407405</c:v>
                </c:pt>
                <c:pt idx="3">
                  <c:v>0.42494226327944573</c:v>
                </c:pt>
                <c:pt idx="4">
                  <c:v>0.4270386266094421</c:v>
                </c:pt>
                <c:pt idx="5">
                  <c:v>0.4499054820415879</c:v>
                </c:pt>
                <c:pt idx="6">
                  <c:v>0.5310457516339869</c:v>
                </c:pt>
                <c:pt idx="7">
                  <c:v>0.5462541527354652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Wendy's</c:v>
                </c:pt>
                <c:pt idx="3">
                  <c:v>El Pollo Loco</c:v>
                </c:pt>
                <c:pt idx="4">
                  <c:v>Popeyes Louisiana Kitchen</c:v>
                </c:pt>
                <c:pt idx="5">
                  <c:v>Pollo Tropical</c:v>
                </c:pt>
                <c:pt idx="6">
                  <c:v>FCR Avg</c:v>
                </c:pt>
                <c:pt idx="7">
                  <c:v>Pollo Campero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0.3680456490727532</c:v>
                </c:pt>
                <c:pt idx="2">
                  <c:v>0.3871428571428571</c:v>
                </c:pt>
                <c:pt idx="3">
                  <c:v>0.43</c:v>
                </c:pt>
                <c:pt idx="4">
                  <c:v>0.4357142857142857</c:v>
                </c:pt>
                <c:pt idx="5">
                  <c:v>0.47503566333808844</c:v>
                </c:pt>
                <c:pt idx="6">
                  <c:v>0.5508410886941557</c:v>
                </c:pt>
                <c:pt idx="7">
                  <c:v>0.5785714285714286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Pollo Campero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Pollo Campero's Competitors</a:t>
            </a:r>
          </a:p>
        </p:txBody>
      </p:sp>
      <p:pic>
        <p:nvPicPr>
          <p:cNvPr id="3" name="Picture Placeholder 2" descr="KFC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Pollo Tropica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El Pollo Loco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Wendy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Popeyes Louisiana Kitchen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13.6%</a:t>
            </a:r>
            <a:r>
              <a:t> of recent Pollo Campero guests considered visiting </a:t>
            </a:r>
            <a:r>
              <a:t>KFC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7.1%</a:t>
            </a:r>
            <a:r>
              <a:t> considered visiting </a:t>
            </a:r>
            <a:r>
              <a:t>Pollo Tropical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6.8%</a:t>
            </a:r>
            <a:r>
              <a:t> considered visiting </a:t>
            </a:r>
            <a:r>
              <a:t>Popeyes Louisiana Kitchen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4.4%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7.5%</a:t>
            </a:r>
            <a:r>
              <a:t> considered visiting </a:t>
            </a:r>
            <a:r>
              <a:t>El Pollo Loco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9.2%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Pollo Campero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46.6%</a:t>
            </a:r>
            <a:r>
              <a:t> would have gone to another restaurant as an alternative to Pollo Campero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Hispanic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66.4%</a:t>
            </a:r>
            <a:r>
              <a:t> Of Pollo Campero's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69.2%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46.9%</a:t>
            </a:r>
            <a:r>
              <a:t> Of frequent guest are Hispanic compared to </a:t>
            </a:r>
            <a:r>
              <a:rPr b="1"/>
              <a:t>21.5%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29.6%</a:t>
            </a:r>
            <a:r>
              <a:t> Of frequent guest are $75K - $100K compared to </a:t>
            </a:r>
            <a:r>
              <a:rPr b="1"/>
              <a:t>20.9%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Pollo Campero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Pollo Campero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1712 recent Pollo Campero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