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1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Applebee's</c:v>
                </c:pt>
                <c:pt idx="2">
                  <c:v>Chili's</c:v>
                </c:pt>
                <c:pt idx="3">
                  <c:v>TGI Fridays</c:v>
                </c:pt>
                <c:pt idx="4">
                  <c:v>Red Lobster</c:v>
                </c:pt>
                <c:pt idx="5">
                  <c:v>CDR Avg</c:v>
                </c:pt>
                <c:pt idx="6">
                  <c:v>Outback Steakhouse</c:v>
                </c:pt>
                <c:pt idx="7">
                  <c:v>Olive Garden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0.5094339622641509</c:v>
                </c:pt>
                <c:pt idx="2">
                  <c:v>0.5402298850574713</c:v>
                </c:pt>
                <c:pt idx="3">
                  <c:v>0.5765895953757225</c:v>
                </c:pt>
                <c:pt idx="4">
                  <c:v>0.6152737752161384</c:v>
                </c:pt>
                <c:pt idx="5">
                  <c:v>0.617340931566192</c:v>
                </c:pt>
                <c:pt idx="6">
                  <c:v>0.6195965417867435</c:v>
                </c:pt>
                <c:pt idx="7">
                  <c:v>0.6284470246734397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1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Applebee's</c:v>
                </c:pt>
                <c:pt idx="2">
                  <c:v>Chili's</c:v>
                </c:pt>
                <c:pt idx="3">
                  <c:v>TGI Fridays</c:v>
                </c:pt>
                <c:pt idx="4">
                  <c:v>CDR Avg</c:v>
                </c:pt>
                <c:pt idx="5">
                  <c:v>Red Lobster</c:v>
                </c:pt>
                <c:pt idx="6">
                  <c:v>Olive Garden</c:v>
                </c:pt>
                <c:pt idx="7">
                  <c:v>Outback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0.5332369942196532</c:v>
                </c:pt>
                <c:pt idx="2">
                  <c:v>0.5911047345767575</c:v>
                </c:pt>
                <c:pt idx="3">
                  <c:v>0.6026011560693642</c:v>
                </c:pt>
                <c:pt idx="4">
                  <c:v>0.6473716294388625</c:v>
                </c:pt>
                <c:pt idx="5">
                  <c:v>0.6507936507936508</c:v>
                </c:pt>
                <c:pt idx="6">
                  <c:v>0.6598837209302325</c:v>
                </c:pt>
                <c:pt idx="7">
                  <c:v>0.6657060518731989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Cheese Sticks/Fried Cheese</c:v>
                </c:pt>
                <c:pt idx="1">
                  <c:v>Baked Goods</c:v>
                </c:pt>
                <c:pt idx="2">
                  <c:v>Beef</c:v>
                </c:pt>
                <c:pt idx="3">
                  <c:v>Burgers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0.034324943</c:v>
                </c:pt>
                <c:pt idx="1">
                  <c:v>0.041189931</c:v>
                </c:pt>
                <c:pt idx="2">
                  <c:v>0.064073227</c:v>
                </c:pt>
                <c:pt idx="3">
                  <c:v>0.107551486999999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Chili's</c:v>
                </c:pt>
                <c:pt idx="2">
                  <c:v>Applebee's</c:v>
                </c:pt>
                <c:pt idx="3">
                  <c:v>TGI Fridays</c:v>
                </c:pt>
                <c:pt idx="4">
                  <c:v>Red Lobster</c:v>
                </c:pt>
                <c:pt idx="5">
                  <c:v>Outback Steakhouse</c:v>
                </c:pt>
                <c:pt idx="6">
                  <c:v>Olive Garden</c:v>
                </c:pt>
                <c:pt idx="7">
                  <c:v>CDR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0.595679012345679</c:v>
                </c:pt>
                <c:pt idx="2">
                  <c:v>0.5960061443932412</c:v>
                </c:pt>
                <c:pt idx="3">
                  <c:v>0.6248085758039816</c:v>
                </c:pt>
                <c:pt idx="4">
                  <c:v>0.6414219474497682</c:v>
                </c:pt>
                <c:pt idx="5">
                  <c:v>0.6471544715447154</c:v>
                </c:pt>
                <c:pt idx="6">
                  <c:v>0.6549520766773163</c:v>
                </c:pt>
                <c:pt idx="7">
                  <c:v>0.6582061753386391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1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Applebee's</c:v>
                </c:pt>
                <c:pt idx="2">
                  <c:v>Chili's</c:v>
                </c:pt>
                <c:pt idx="3">
                  <c:v>Red Lobster</c:v>
                </c:pt>
                <c:pt idx="4">
                  <c:v>TGI Fridays</c:v>
                </c:pt>
                <c:pt idx="5">
                  <c:v>CDR Avg</c:v>
                </c:pt>
                <c:pt idx="6">
                  <c:v>Olive Garden</c:v>
                </c:pt>
                <c:pt idx="7">
                  <c:v>Outback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0.5205479452054794</c:v>
                </c:pt>
                <c:pt idx="2">
                  <c:v>0.5212121212121212</c:v>
                </c:pt>
                <c:pt idx="3">
                  <c:v>0.5492537313432836</c:v>
                </c:pt>
                <c:pt idx="4">
                  <c:v>0.5565476190476191</c:v>
                </c:pt>
                <c:pt idx="5">
                  <c:v>0.5874249581224165</c:v>
                </c:pt>
                <c:pt idx="6">
                  <c:v>0.5877061469265368</c:v>
                </c:pt>
                <c:pt idx="7">
                  <c:v>0.606015037593985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Chili's</c:v>
                </c:pt>
                <c:pt idx="2">
                  <c:v>Applebee's</c:v>
                </c:pt>
                <c:pt idx="3">
                  <c:v>Red Lobster</c:v>
                </c:pt>
                <c:pt idx="4">
                  <c:v>TGI Fridays</c:v>
                </c:pt>
                <c:pt idx="5">
                  <c:v>CDR Avg</c:v>
                </c:pt>
                <c:pt idx="6">
                  <c:v>Outback Steakhouse</c:v>
                </c:pt>
                <c:pt idx="7">
                  <c:v>Olive Garden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0.5238095238095238</c:v>
                </c:pt>
                <c:pt idx="2">
                  <c:v>0.524300441826215</c:v>
                </c:pt>
                <c:pt idx="3">
                  <c:v>0.5705967976710334</c:v>
                </c:pt>
                <c:pt idx="4">
                  <c:v>0.5845481049562682</c:v>
                </c:pt>
                <c:pt idx="5">
                  <c:v>0.6046296160774198</c:v>
                </c:pt>
                <c:pt idx="6">
                  <c:v>0.6082474226804123</c:v>
                </c:pt>
                <c:pt idx="7">
                  <c:v>0.6206395348837209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Chili's</c:v>
                </c:pt>
                <c:pt idx="2">
                  <c:v>Applebee's</c:v>
                </c:pt>
                <c:pt idx="3">
                  <c:v>TGI Fridays</c:v>
                </c:pt>
                <c:pt idx="4">
                  <c:v>Olive Garden</c:v>
                </c:pt>
                <c:pt idx="5">
                  <c:v>Red Lobster</c:v>
                </c:pt>
                <c:pt idx="6">
                  <c:v>CDR Avg</c:v>
                </c:pt>
                <c:pt idx="7">
                  <c:v>Outback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0.4514285714285714</c:v>
                </c:pt>
                <c:pt idx="2">
                  <c:v>0.4540229885057471</c:v>
                </c:pt>
                <c:pt idx="3">
                  <c:v>0.5</c:v>
                </c:pt>
                <c:pt idx="4">
                  <c:v>0.501628664495114</c:v>
                </c:pt>
                <c:pt idx="5">
                  <c:v>0.5206349206349207</c:v>
                </c:pt>
                <c:pt idx="6">
                  <c:v>0.534918200721923</c:v>
                </c:pt>
                <c:pt idx="7">
                  <c:v>0.5609756097560976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1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Applebee's</c:v>
                </c:pt>
                <c:pt idx="2">
                  <c:v>Chili's</c:v>
                </c:pt>
                <c:pt idx="3">
                  <c:v>TGI Fridays</c:v>
                </c:pt>
                <c:pt idx="4">
                  <c:v>Outback Steakhouse</c:v>
                </c:pt>
                <c:pt idx="5">
                  <c:v>Olive Garden</c:v>
                </c:pt>
                <c:pt idx="6">
                  <c:v>CDR Avg</c:v>
                </c:pt>
                <c:pt idx="7">
                  <c:v>Red Lobster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0.4057142857142857</c:v>
                </c:pt>
                <c:pt idx="2">
                  <c:v>0.4357142857142857</c:v>
                </c:pt>
                <c:pt idx="3">
                  <c:v>0.4550641940085592</c:v>
                </c:pt>
                <c:pt idx="4">
                  <c:v>0.5214285714285715</c:v>
                </c:pt>
                <c:pt idx="5">
                  <c:v>0.5249643366619116</c:v>
                </c:pt>
                <c:pt idx="6">
                  <c:v>0.5264056181824033</c:v>
                </c:pt>
                <c:pt idx="7">
                  <c:v>0.5271428571428571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Applebee'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Applebee's Competitors</a:t>
            </a:r>
          </a:p>
        </p:txBody>
      </p:sp>
      <p:pic>
        <p:nvPicPr>
          <p:cNvPr id="3" name="Picture Placeholder 2" descr="Chili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TGI Friday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Olive Garden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McDonald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Outback Steakhouse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Red Lobster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9.4%</a:t>
            </a:r>
            <a:r>
              <a:t> of recent Applebee's guests considered visiting </a:t>
            </a:r>
            <a:r>
              <a:t>Chili's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4.4%</a:t>
            </a:r>
            <a:r>
              <a:t> considered visiting </a:t>
            </a:r>
            <a:r>
              <a:t>TGI Fridays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3.6%</a:t>
            </a:r>
            <a:r>
              <a:t> considered visiting </a:t>
            </a:r>
            <a:r>
              <a:t>Red Lobster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3.6%</a:t>
            </a:r>
            <a:r>
              <a:t> considered visiting </a:t>
            </a:r>
            <a:r>
              <a:t>Outback Steakhouse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4.7%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8.1%</a:t>
            </a:r>
            <a:r>
              <a:t> considered visiting </a:t>
            </a:r>
            <a:r>
              <a:t>Olive Garden</a:t>
            </a:r>
            <a:r>
              <a:rPr b="1"/>
              <a:t>8.1%</a:t>
            </a:r>
            <a:r>
              <a:t> considered visiting </a:t>
            </a:r>
            <a:r>
              <a:t>Olive Garden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Applebee's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54.9%</a:t>
            </a:r>
            <a:r>
              <a:t> would have gone to another restaurant as an alternative to Applebee's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57.9%</a:t>
            </a:r>
            <a:r>
              <a:t> Of Applebee's's frequent guest are Male compared to </a:t>
            </a:r>
            <a:r>
              <a:rPr b="1"/>
              <a:t>57.4%</a:t>
            </a:r>
            <a:r>
              <a:t> across all </a:t>
            </a:r>
            <a:r>
              <a:t>CDRs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39.4%</a:t>
            </a:r>
            <a:r>
              <a:t> Of frequent guest are Millennials compared to </a:t>
            </a:r>
            <a:r>
              <a:rPr b="1"/>
              <a:t>46.4%</a:t>
            </a:r>
            <a:r>
              <a:t> across all </a:t>
            </a:r>
            <a:r>
              <a:t>CDRs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37.7%</a:t>
            </a:r>
            <a:r>
              <a:t> Of frequent guest are Caucasian compared to </a:t>
            </a:r>
            <a:r>
              <a:rPr b="1"/>
              <a:t>57.5%</a:t>
            </a:r>
            <a:r>
              <a:t> across all </a:t>
            </a:r>
            <a:r>
              <a:t>CDRs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22.7%</a:t>
            </a:r>
            <a:r>
              <a:t> Of frequent guest are $50K - $75K compared to </a:t>
            </a:r>
            <a:r>
              <a:rPr b="1"/>
              <a:t>22.1%</a:t>
            </a:r>
            <a:r>
              <a:t> across all </a:t>
            </a:r>
            <a:r>
              <a:t>CDRs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Applebee's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36,498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Applebee's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437 recent Applebee's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