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3"/>
  </p:notesMasterIdLst>
  <p:handoutMasterIdLst>
    <p:handoutMasterId r:id="rId4"/>
  </p:handoutMasterIdLst>
  <p:sldIdLst>
    <p:sldId id="788" r:id="rId2"/>
    <p:sldId id="789" r:id="rId10"/>
    <p:sldId id="790" r:id="rId11"/>
    <p:sldId id="791" r:id="rId12"/>
    <p:sldId id="792" r:id="rId13"/>
    <p:sldId id="793" r:id="rId14"/>
    <p:sldId id="794" r:id="rId15"/>
    <p:sldId id="795" r:id="rId16"/>
    <p:sldId id="796" r:id="rId17"/>
    <p:sldId id="797" r:id="rId18"/>
  </p:sldIdLst>
  <p:sldSz cx="12192000" cy="6858000"/>
  <p:notesSz cx="7023100" cy="9309100"/>
  <p:custDataLst>
    <p:tags r:id="rId5"/>
  </p:custDataLst>
  <p:defaultTextStyle>
    <a:defPPr>
      <a:defRPr lang="en-US"/>
    </a:defPPr>
    <a:lvl1pPr marL="0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492F963-D31F-4553-8F37-EF78116B06FC}">
          <p14:sldIdLst>
            <p14:sldId id="78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932" userDrawn="1">
          <p15:clr>
            <a:srgbClr val="A4A3A4"/>
          </p15:clr>
        </p15:guide>
        <p15:guide id="2" pos="221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AEEF"/>
    <a:srgbClr val="A6A6A6"/>
    <a:srgbClr val="D22630"/>
    <a:srgbClr val="9063CD"/>
    <a:srgbClr val="00B0F0"/>
    <a:srgbClr val="0084C8"/>
    <a:srgbClr val="1679C4"/>
    <a:srgbClr val="FFCD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75" autoAdjust="0"/>
    <p:restoredTop sz="95634" autoAdjust="0"/>
  </p:normalViewPr>
  <p:slideViewPr>
    <p:cSldViewPr showGuides="1">
      <p:cViewPr varScale="1">
        <p:scale>
          <a:sx n="84" d="100"/>
          <a:sy n="84" d="100"/>
        </p:scale>
        <p:origin x="6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6" d="100"/>
          <a:sy n="86" d="100"/>
        </p:scale>
        <p:origin x="3822" y="78"/>
      </p:cViewPr>
      <p:guideLst>
        <p:guide orient="horz" pos="2932"/>
        <p:guide pos="2212"/>
      </p:guideLst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_rels/chart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4.xlsx"/></Relationships>
</file>

<file path=ppt/charts/_rels/chart5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5.xlsx"/></Relationships>
</file>

<file path=ppt/charts/_rels/chart6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6.xlsx"/></Relationships>
</file>

<file path=ppt/charts/_rels/chart7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7.xlsx"/></Relationships>
</file>

<file path=ppt/charts/_rels/chart8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6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Applebee's</c:v>
                </c:pt>
                <c:pt idx="1">
                  <c:v>Chili's</c:v>
                </c:pt>
                <c:pt idx="2">
                  <c:v>Red Lobster</c:v>
                </c:pt>
                <c:pt idx="3">
                  <c:v>CDR Avg</c:v>
                </c:pt>
                <c:pt idx="4">
                  <c:v>Outback Steakhouse</c:v>
                </c:pt>
                <c:pt idx="5">
                  <c:v>Olive Garden</c:v>
                </c:pt>
                <c:pt idx="6">
                  <c:v>Bonefish Grill</c:v>
                </c:pt>
                <c:pt idx="7">
                  <c:v>Carrabba's Italian Grill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0.5094339622641509</c:v>
                </c:pt>
                <c:pt idx="1">
                  <c:v>0.5402298850574713</c:v>
                </c:pt>
                <c:pt idx="2">
                  <c:v>0.6152737752161384</c:v>
                </c:pt>
                <c:pt idx="3">
                  <c:v>0.617340931566192</c:v>
                </c:pt>
                <c:pt idx="4">
                  <c:v>0.6195965417867435</c:v>
                </c:pt>
                <c:pt idx="5">
                  <c:v>0.6284470246734397</c:v>
                </c:pt>
                <c:pt idx="6">
                  <c:v>0.6503597122302158</c:v>
                </c:pt>
                <c:pt idx="7">
                  <c:v>0.7008670520231214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6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Applebee's</c:v>
                </c:pt>
                <c:pt idx="1">
                  <c:v>Chili's</c:v>
                </c:pt>
                <c:pt idx="2">
                  <c:v>CDR Avg</c:v>
                </c:pt>
                <c:pt idx="3">
                  <c:v>Red Lobster</c:v>
                </c:pt>
                <c:pt idx="4">
                  <c:v>Olive Garden</c:v>
                </c:pt>
                <c:pt idx="5">
                  <c:v>Outback Steakhouse</c:v>
                </c:pt>
                <c:pt idx="6">
                  <c:v>Bonefish Grill</c:v>
                </c:pt>
                <c:pt idx="7">
                  <c:v>Carrabba's Italian Grill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0.5332369942196532</c:v>
                </c:pt>
                <c:pt idx="1">
                  <c:v>0.5911047345767575</c:v>
                </c:pt>
                <c:pt idx="2">
                  <c:v>0.6473716294388625</c:v>
                </c:pt>
                <c:pt idx="3">
                  <c:v>0.6507936507936508</c:v>
                </c:pt>
                <c:pt idx="4">
                  <c:v>0.6598837209302325</c:v>
                </c:pt>
                <c:pt idx="5">
                  <c:v>0.6657060518731989</c:v>
                </c:pt>
                <c:pt idx="6">
                  <c:v>0.6796536796536796</c:v>
                </c:pt>
                <c:pt idx="7">
                  <c:v>0.7227866473149492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0084C0"/>
            </a:solidFill>
          </c:spPr>
          <c:cat>
            <c:strRef>
              <c:f>Sheet1!$A$2:$A$5</c:f>
              <c:strCache>
                <c:ptCount val="4"/>
                <c:pt idx="0">
                  <c:v/>
                </c:pt>
                <c:pt idx="1">
                  <c:v>Beef</c:v>
                </c:pt>
                <c:pt idx="2">
                  <c:v>Baked Goods</c:v>
                </c:pt>
                <c:pt idx="3">
                  <c:v>Seafood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0.0</c:v>
                </c:pt>
                <c:pt idx="1">
                  <c:v>0.040618956</c:v>
                </c:pt>
                <c:pt idx="2">
                  <c:v>0.0754352029999999</c:v>
                </c:pt>
                <c:pt idx="3">
                  <c:v>0.715667310999999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out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6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Chili's</c:v>
                </c:pt>
                <c:pt idx="1">
                  <c:v>Applebee's</c:v>
                </c:pt>
                <c:pt idx="2">
                  <c:v>Red Lobster</c:v>
                </c:pt>
                <c:pt idx="3">
                  <c:v>Outback Steakhouse</c:v>
                </c:pt>
                <c:pt idx="4">
                  <c:v>Olive Garden</c:v>
                </c:pt>
                <c:pt idx="5">
                  <c:v>CDR Avg</c:v>
                </c:pt>
                <c:pt idx="6">
                  <c:v>Bonefish Grill</c:v>
                </c:pt>
                <c:pt idx="7">
                  <c:v>Carrabba's Italian Grill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0.595679012345679</c:v>
                </c:pt>
                <c:pt idx="1">
                  <c:v>0.5960061443932412</c:v>
                </c:pt>
                <c:pt idx="2">
                  <c:v>0.6414219474497682</c:v>
                </c:pt>
                <c:pt idx="3">
                  <c:v>0.6471544715447154</c:v>
                </c:pt>
                <c:pt idx="4">
                  <c:v>0.6549520766773163</c:v>
                </c:pt>
                <c:pt idx="5">
                  <c:v>0.6582061753386391</c:v>
                </c:pt>
                <c:pt idx="6">
                  <c:v>0.6879875195007801</c:v>
                </c:pt>
                <c:pt idx="7">
                  <c:v>0.7193548387096774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6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Applebee's</c:v>
                </c:pt>
                <c:pt idx="1">
                  <c:v>Chili's</c:v>
                </c:pt>
                <c:pt idx="2">
                  <c:v>Red Lobster</c:v>
                </c:pt>
                <c:pt idx="3">
                  <c:v>CDR Avg</c:v>
                </c:pt>
                <c:pt idx="4">
                  <c:v>Olive Garden</c:v>
                </c:pt>
                <c:pt idx="5">
                  <c:v>Outback Steakhouse</c:v>
                </c:pt>
                <c:pt idx="6">
                  <c:v>Bonefish Grill</c:v>
                </c:pt>
                <c:pt idx="7">
                  <c:v>Carrabba's Italian Grill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0.5205479452054794</c:v>
                </c:pt>
                <c:pt idx="1">
                  <c:v>0.5212121212121212</c:v>
                </c:pt>
                <c:pt idx="2">
                  <c:v>0.5492537313432836</c:v>
                </c:pt>
                <c:pt idx="3">
                  <c:v>0.5874249581224165</c:v>
                </c:pt>
                <c:pt idx="4">
                  <c:v>0.5877061469265368</c:v>
                </c:pt>
                <c:pt idx="5">
                  <c:v>0.606015037593985</c:v>
                </c:pt>
                <c:pt idx="6">
                  <c:v>0.6332842415316642</c:v>
                </c:pt>
                <c:pt idx="7">
                  <c:v>0.6632047477744807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6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Chili's</c:v>
                </c:pt>
                <c:pt idx="1">
                  <c:v>Applebee's</c:v>
                </c:pt>
                <c:pt idx="2">
                  <c:v>Red Lobster</c:v>
                </c:pt>
                <c:pt idx="3">
                  <c:v>CDR Avg</c:v>
                </c:pt>
                <c:pt idx="4">
                  <c:v>Outback Steakhouse</c:v>
                </c:pt>
                <c:pt idx="5">
                  <c:v>Olive Garden</c:v>
                </c:pt>
                <c:pt idx="6">
                  <c:v>Bonefish Grill</c:v>
                </c:pt>
                <c:pt idx="7">
                  <c:v>Carrabba's Italian Grill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0.5238095238095238</c:v>
                </c:pt>
                <c:pt idx="1">
                  <c:v>0.524300441826215</c:v>
                </c:pt>
                <c:pt idx="2">
                  <c:v>0.5705967976710334</c:v>
                </c:pt>
                <c:pt idx="3">
                  <c:v>0.6046296160774198</c:v>
                </c:pt>
                <c:pt idx="4">
                  <c:v>0.6082474226804123</c:v>
                </c:pt>
                <c:pt idx="5">
                  <c:v>0.6206395348837209</c:v>
                </c:pt>
                <c:pt idx="6">
                  <c:v>0.6700434153400868</c:v>
                </c:pt>
                <c:pt idx="7">
                  <c:v>0.6915204678362573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5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Chili's</c:v>
                </c:pt>
                <c:pt idx="1">
                  <c:v>Applebee's</c:v>
                </c:pt>
                <c:pt idx="2">
                  <c:v>Olive Garden</c:v>
                </c:pt>
                <c:pt idx="3">
                  <c:v>Red Lobster</c:v>
                </c:pt>
                <c:pt idx="4">
                  <c:v>CDR Avg</c:v>
                </c:pt>
                <c:pt idx="5">
                  <c:v>Bonefish Grill</c:v>
                </c:pt>
                <c:pt idx="6">
                  <c:v>Outback Steakhouse</c:v>
                </c:pt>
                <c:pt idx="7">
                  <c:v>Carrabba's Italian Grill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0.4514285714285714</c:v>
                </c:pt>
                <c:pt idx="1">
                  <c:v>0.4540229885057471</c:v>
                </c:pt>
                <c:pt idx="2">
                  <c:v>0.501628664495114</c:v>
                </c:pt>
                <c:pt idx="3">
                  <c:v>0.5206349206349207</c:v>
                </c:pt>
                <c:pt idx="4">
                  <c:v>0.534918200721923</c:v>
                </c:pt>
                <c:pt idx="5">
                  <c:v>0.5523809523809524</c:v>
                </c:pt>
                <c:pt idx="6">
                  <c:v>0.5609756097560976</c:v>
                </c:pt>
                <c:pt idx="7">
                  <c:v>0.6359223300970874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6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Applebee's</c:v>
                </c:pt>
                <c:pt idx="1">
                  <c:v>Chili's</c:v>
                </c:pt>
                <c:pt idx="2">
                  <c:v>Outback Steakhouse</c:v>
                </c:pt>
                <c:pt idx="3">
                  <c:v>Olive Garden</c:v>
                </c:pt>
                <c:pt idx="4">
                  <c:v>CDR Avg</c:v>
                </c:pt>
                <c:pt idx="5">
                  <c:v>Red Lobster</c:v>
                </c:pt>
                <c:pt idx="6">
                  <c:v>Bonefish Grill</c:v>
                </c:pt>
                <c:pt idx="7">
                  <c:v>Carrabba's Italian Grill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0.4057142857142857</c:v>
                </c:pt>
                <c:pt idx="1">
                  <c:v>0.4357142857142857</c:v>
                </c:pt>
                <c:pt idx="2">
                  <c:v>0.5214285714285715</c:v>
                </c:pt>
                <c:pt idx="3">
                  <c:v>0.5249643366619116</c:v>
                </c:pt>
                <c:pt idx="4">
                  <c:v>0.5264056181824033</c:v>
                </c:pt>
                <c:pt idx="5">
                  <c:v>0.5271428571428571</c:v>
                </c:pt>
                <c:pt idx="6">
                  <c:v>0.5828571428571429</c:v>
                </c:pt>
                <c:pt idx="7">
                  <c:v>0.5857142857142857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'1.0' encoding='UTF-8' standalone='yes'?>
<Relationships xmlns="http://schemas.openxmlformats.org/package/2006/relationships"><Relationship Id="rId2" Type="http://schemas.openxmlformats.org/officeDocument/2006/relationships/tags" Target="../tags/tag12.xm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"/>
          </p:nvPr>
        </p:nvSpPr>
        <p:spPr>
          <a:xfrm>
            <a:off x="3978275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80141D-9A38-5047-BDE7-EB6430C00520}" type="datetimeFigureOut">
              <a:rPr lang="en-US" smtClean="0"/>
              <a:t>9/17/2018</a:t>
            </a:fld>
            <a:endParaRPr lang="en-US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730586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39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33" tIns="46466" rIns="92933" bIns="46466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</p:spPr>
        <p:txBody>
          <a:bodyPr vert="horz" lIns="92933" tIns="46466" rIns="92933" bIns="4646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55932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openxmlformats.org/officeDocument/2006/relationships/image" Target="../media/image2.png"/></Relationships>
</file>

<file path=ppt/slideLayouts/_rels/slideLayout10.xml.rels><?xml version='1.0' encoding='UTF-8' standalone='yes'?>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2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20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21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6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Primary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08001" y="2438400"/>
            <a:ext cx="5362448" cy="10483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>
              <a:defRPr sz="3600" b="0" cap="none" baseline="0">
                <a:solidFill>
                  <a:schemeClr val="tx2">
                    <a:lumMod val="75000"/>
                  </a:schemeClr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6FA1613-052C-442F-8D16-A7A09AC3D99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457" y="414713"/>
            <a:ext cx="2004506" cy="594360"/>
          </a:xfrm>
          <a:prstGeom prst="rect">
            <a:avLst/>
          </a:prstGeom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C4EBC08-40DC-4ECA-AA0E-E5B587786E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8000" y="1366012"/>
            <a:ext cx="5362448" cy="800100"/>
          </a:xfrm>
        </p:spPr>
        <p:txBody>
          <a:bodyPr anchor="t"/>
          <a:lstStyle>
            <a:lvl1pPr algn="l">
              <a:lnSpc>
                <a:spcPct val="90000"/>
              </a:lnSpc>
              <a:spcAft>
                <a:spcPts val="0"/>
              </a:spcAft>
              <a:defRPr sz="8000" spc="-150" baseline="0">
                <a:solidFill>
                  <a:schemeClr val="tx1"/>
                </a:solidFill>
                <a:latin typeface="+mj-lt"/>
              </a:defRPr>
            </a:lvl1pPr>
            <a:lvl2pPr marL="171450" indent="0" algn="r">
              <a:buNone/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41B4BC25-0BC8-46A1-B0F8-28C68D6BB47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89904" y="0"/>
            <a:ext cx="6102096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51F4E3-BC27-4B81-B166-280658330E63}"/>
              </a:ext>
            </a:extLst>
          </p:cNvPr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60392C5-0B9A-4676-85E2-602768BB095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04800"/>
            <a:ext cx="3008270" cy="891987"/>
          </a:xfrm>
          <a:prstGeom prst="rect">
            <a:avLst/>
          </a:prstGeom>
        </p:spPr>
      </p:pic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484E8459-D9FC-45D7-8F5F-AC65B21BACA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0728" y="6572885"/>
            <a:ext cx="1529080" cy="153035"/>
          </a:xfrm>
        </p:spPr>
        <p:txBody>
          <a:bodyPr/>
          <a:lstStyle>
            <a:lvl1pPr>
              <a:defRPr spc="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/>
              <a:t>Date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FA810C4B-6854-4716-BD0A-020EC4C3C34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512568" y="6550981"/>
            <a:ext cx="2592832" cy="174939"/>
          </a:xfrm>
        </p:spPr>
        <p:txBody>
          <a:bodyPr/>
          <a:lstStyle>
            <a:lvl1pPr>
              <a:defRPr spc="0" baseline="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Project Number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5208547-54B0-E54A-91D8-0711799CDA4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961896" y="3661098"/>
            <a:ext cx="2592832" cy="2286000"/>
          </a:xfrm>
        </p:spPr>
        <p:txBody>
          <a:bodyPr/>
          <a:lstStyle/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93277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FC9F7C6-3597-4EF1-BF06-96A40D71498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567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49CFC3C9-394D-4860-B334-08B7073DFA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12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7276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B72E6F5-03EA-478C-B755-8379F80CE6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12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7904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T_Text_X_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3" y="304801"/>
            <a:ext cx="7311135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>
          <a:xfrm>
            <a:off x="508000" y="6198018"/>
            <a:ext cx="11176000" cy="355183"/>
          </a:xfrm>
        </p:spPr>
        <p:txBody>
          <a:bodyPr/>
          <a:lstStyle/>
          <a:p>
            <a:r>
              <a:rPr lang="en-US" dirty="0"/>
              <a:t>Base:</a:t>
            </a:r>
            <a:br>
              <a:rPr lang="en-US" dirty="0"/>
            </a:br>
            <a:r>
              <a:rPr lang="en-US" dirty="0"/>
              <a:t>Q:</a:t>
            </a:r>
            <a:br>
              <a:rPr lang="en-US" dirty="0"/>
            </a:br>
            <a:r>
              <a:rPr lang="en-US" dirty="0"/>
              <a:t>Note:</a:t>
            </a:r>
          </a:p>
        </p:txBody>
      </p:sp>
      <p:sp>
        <p:nvSpPr>
          <p:cNvPr id="5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2" y="6550977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508000" y="1579000"/>
            <a:ext cx="7315197" cy="371764"/>
          </a:xfrm>
        </p:spPr>
        <p:txBody>
          <a:bodyPr/>
          <a:lstStyle>
            <a:lvl1pPr>
              <a:lnSpc>
                <a:spcPct val="90000"/>
              </a:lnSpc>
              <a:defRPr sz="2400" spc="-15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508000" y="2178424"/>
            <a:ext cx="11176000" cy="3917576"/>
          </a:xfrm>
        </p:spPr>
        <p:txBody>
          <a:bodyPr numCol="3" spcCol="365760"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939024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86400" y="1600200"/>
            <a:ext cx="1686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Taste And Flavor 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220200" y="1600200"/>
            <a:ext cx="1559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Quality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75E00B-86E1-4A2B-A97F-33B7C0D48363}"/>
              </a:ext>
            </a:extLst>
          </p:cNvPr>
          <p:cNvSpPr/>
          <p:nvPr userDrawn="1"/>
        </p:nvSpPr>
        <p:spPr>
          <a:xfrm>
            <a:off x="5334000" y="1571790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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5719876-E67C-43DF-9D85-09746F9730A0}"/>
              </a:ext>
            </a:extLst>
          </p:cNvPr>
          <p:cNvSpPr/>
          <p:nvPr userDrawn="1"/>
        </p:nvSpPr>
        <p:spPr>
          <a:xfrm>
            <a:off x="9072338" y="1571790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 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07704D0-5710-449D-9127-A6F1C2479AD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047899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69999" y="1563820"/>
            <a:ext cx="28956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Cleanliness of Dishware and Silverware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6800" y="1563820"/>
            <a:ext cx="2565400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Interior Cleanliness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63820"/>
            <a:ext cx="2611717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993501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534400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4568825-215B-45F9-9720-A295D2D2FCE7}"/>
              </a:ext>
            </a:extLst>
          </p:cNvPr>
          <p:cNvSpPr/>
          <p:nvPr userDrawn="1"/>
        </p:nvSpPr>
        <p:spPr>
          <a:xfrm>
            <a:off x="4890392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17311D6-C74B-4694-A6BA-A53F52E0EC8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727999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69999" y="1563820"/>
            <a:ext cx="28956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Cleanliness of Dishware and Silverware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6800" y="1563820"/>
            <a:ext cx="2565400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Interior Cleanliness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63820"/>
            <a:ext cx="2611717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993501" y="1545223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534400" y="1545223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C3E2234-3A1F-4D35-A120-07C1A7FB5EB2}"/>
              </a:ext>
            </a:extLst>
          </p:cNvPr>
          <p:cNvSpPr/>
          <p:nvPr userDrawn="1"/>
        </p:nvSpPr>
        <p:spPr>
          <a:xfrm>
            <a:off x="4865545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5E6264A-0A91-493B-87DE-EDE9870E36A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098414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66800" y="1600200"/>
            <a:ext cx="24384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dirty="0"/>
              <a:t>Food Taste &amp; Flavor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67119" y="1600200"/>
            <a:ext cx="1814681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Food Quality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839200" y="1600200"/>
            <a:ext cx="281940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Quality When Ordered for Takeout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FCEFE41-ED05-4F95-975C-CE2AC708660A}"/>
              </a:ext>
            </a:extLst>
          </p:cNvPr>
          <p:cNvSpPr/>
          <p:nvPr userDrawn="1"/>
        </p:nvSpPr>
        <p:spPr>
          <a:xfrm>
            <a:off x="1004192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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4966592" y="158340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610600" y="158340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4AFAED3-66F0-4674-990B-928C6325034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520712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53000" y="1512467"/>
            <a:ext cx="2067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Interior Cleanliness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12467"/>
            <a:ext cx="259080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2D626CB-D24E-47B7-9ED5-9C2E4CBA6AA8}"/>
              </a:ext>
            </a:extLst>
          </p:cNvPr>
          <p:cNvSpPr/>
          <p:nvPr userDrawn="1"/>
        </p:nvSpPr>
        <p:spPr>
          <a:xfrm>
            <a:off x="8646702" y="14902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D763BFF-F6B7-4E70-8087-E000ACDC0343}"/>
              </a:ext>
            </a:extLst>
          </p:cNvPr>
          <p:cNvSpPr/>
          <p:nvPr userDrawn="1"/>
        </p:nvSpPr>
        <p:spPr>
          <a:xfrm>
            <a:off x="4724400" y="14902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E8AB0D71-51E3-4618-ADC0-88D196A9512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36437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4A630D3-AC0F-4437-B12C-72322A3AA2F2}"/>
              </a:ext>
            </a:extLst>
          </p:cNvPr>
          <p:cNvSpPr/>
          <p:nvPr userDrawn="1"/>
        </p:nvSpPr>
        <p:spPr>
          <a:xfrm>
            <a:off x="573498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FD7F83C-56DA-428B-B799-1ACACA17BDD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362200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2C827D2F-EA71-480D-8AB2-70A4386A7BB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4138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ont_Extend_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6" y="304805"/>
            <a:ext cx="7717534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4AB702-7E13-0042-AC72-23F8F2937EF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647444" y="1487874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3398DB68-1D23-3A4A-B046-DA07954615D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647444" y="3702542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3BB6A8E8-187A-D647-A5A0-ABBF8652E59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01640" y="1514250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4FAB7A58-5525-2646-9FDD-DE3487DD0C3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349740" y="1492541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7950BF72-3186-FF46-B676-24D0217AD59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349740" y="3764280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F11DB57F-4ECA-3D4C-B35F-A61C6B795AE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501640" y="3715106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729234F8-3109-D44E-9382-4A1D4415B0E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84504" y="2731008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marL="0" marR="0" indent="0" algn="ctr" defTabSz="9061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 typeface="Calibri" panose="020F0502020204030204" pitchFamily="34" charset="0"/>
              <a:buNone/>
              <a:tabLst/>
              <a:defRPr lang="en-US" sz="1600" b="0" kern="1200" dirty="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CEB941B4-B89D-1A4C-B025-8907FF6986D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84504" y="4953719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DC804708-D383-3D46-9FFD-2D246F14CE0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838700" y="4953719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B0581078-8CAC-AD41-90EB-D466B89218D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686800" y="5002902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017FDD93-5E8E-954E-A6EA-1D0F92B5453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686800" y="2731008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ext Placeholder 13">
            <a:extLst>
              <a:ext uri="{FF2B5EF4-FFF2-40B4-BE49-F238E27FC236}">
                <a16:creationId xmlns:a16="http://schemas.microsoft.com/office/drawing/2014/main" id="{CE981809-BEB2-A240-859E-16F2EBE1C2E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838700" y="2747391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24549F-2FFB-1F4A-A6A9-B424F31E06D7}"/>
              </a:ext>
            </a:extLst>
          </p:cNvPr>
          <p:cNvSpPr txBox="1"/>
          <p:nvPr userDrawn="1"/>
        </p:nvSpPr>
        <p:spPr>
          <a:xfrm>
            <a:off x="2369713" y="2923504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endParaRPr lang="en-US" sz="1400" b="1" dirty="0" err="1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15D895CE-2102-427D-88A3-ED98600F501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55165" y="6324600"/>
            <a:ext cx="10820400" cy="3048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0AA6A37-AFA5-435C-ADAB-945CA1BEC5B1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436866" y="199266"/>
            <a:ext cx="3450334" cy="1314984"/>
          </a:xfrm>
        </p:spPr>
        <p:txBody>
          <a:bodyPr/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2000">
                <a:solidFill>
                  <a:schemeClr val="tx2"/>
                </a:solidFill>
              </a:defRPr>
            </a:lvl2pPr>
            <a:lvl3pPr>
              <a:defRPr sz="2000">
                <a:solidFill>
                  <a:schemeClr val="tx2"/>
                </a:solidFill>
              </a:defRPr>
            </a:lvl3pPr>
            <a:lvl4pPr>
              <a:defRPr sz="2000">
                <a:solidFill>
                  <a:schemeClr val="tx2"/>
                </a:solidFill>
              </a:defRPr>
            </a:lvl4pPr>
            <a:lvl5pPr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3F03B5-A82C-415A-A727-3AAA472E1F95}"/>
              </a:ext>
            </a:extLst>
          </p:cNvPr>
          <p:cNvSpPr/>
          <p:nvPr userDrawn="1"/>
        </p:nvSpPr>
        <p:spPr>
          <a:xfrm>
            <a:off x="533400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 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6BB646EF-E5ED-444A-ACD0-3E468C42D59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586074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39EAEF70-0F10-4668-B83E-F6F6B5DC806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951371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61731A-F9C4-4417-9813-420AC34AD5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AB4F02-262C-4668-B0FE-189F9E0C39EA}"/>
              </a:ext>
            </a:extLst>
          </p:cNvPr>
          <p:cNvSpPr/>
          <p:nvPr userDrawn="1"/>
        </p:nvSpPr>
        <p:spPr>
          <a:xfrm>
            <a:off x="533400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FC80EDFF-1BC9-4322-A745-C4ACA267069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865120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91091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C85E8E9D-642D-4996-9434-98FCCDE19D1F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669112088"/>
              </p:ext>
            </p:extLst>
          </p:nvPr>
        </p:nvGraphicFramePr>
        <p:xfrm>
          <a:off x="507999" y="2576050"/>
          <a:ext cx="11176000" cy="31567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9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1600"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49410091"/>
                  </a:ext>
                </a:extLst>
              </a:tr>
              <a:tr h="1785156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11CBB1-8AF5-3F42-A86D-8E0CE5465E6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14400" y="2635101"/>
            <a:ext cx="2286000" cy="1097280"/>
          </a:xfrm>
        </p:spPr>
        <p:txBody>
          <a:bodyPr/>
          <a:lstStyle>
            <a:lvl1pPr algn="ctr">
              <a:defRPr sz="3600" b="1">
                <a:solidFill>
                  <a:schemeClr val="accent1"/>
                </a:solidFill>
              </a:defRPr>
            </a:lvl1pPr>
            <a:lvl2pPr algn="ctr">
              <a:defRPr sz="3600" b="1">
                <a:solidFill>
                  <a:schemeClr val="accent1"/>
                </a:solidFill>
              </a:defRPr>
            </a:lvl2pPr>
            <a:lvl3pPr algn="ctr">
              <a:defRPr sz="3600" b="1">
                <a:solidFill>
                  <a:schemeClr val="accent1"/>
                </a:solidFill>
              </a:defRPr>
            </a:lvl3pPr>
            <a:lvl4pPr algn="ctr">
              <a:defRPr sz="3600" b="1">
                <a:solidFill>
                  <a:schemeClr val="accent1"/>
                </a:solidFill>
              </a:defRPr>
            </a:lvl4pPr>
            <a:lvl5pPr algn="ctr">
              <a:defRPr sz="3600"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68AA14C-7F18-064C-9D5B-350B9969B94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377185" y="2635101"/>
            <a:ext cx="2642615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7288057-2F07-0A4D-8100-BD46A5AC91A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41267" y="2635101"/>
            <a:ext cx="2679196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E865F55-F5AC-124A-A58D-8E6CF50FDCE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915400" y="2635101"/>
            <a:ext cx="3034790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D9C08D6-57F2-624C-ABC4-28333F2055B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14400" y="4301833"/>
            <a:ext cx="2286000" cy="1371600"/>
          </a:xfrm>
        </p:spPr>
        <p:txBody>
          <a:bodyPr/>
          <a:lstStyle>
            <a:lvl1pPr algn="ctr">
              <a:defRPr sz="1600" b="0"/>
            </a:lvl1pPr>
            <a:lvl2pPr algn="ctr">
              <a:defRPr sz="1600" b="0"/>
            </a:lvl2pPr>
            <a:lvl3pPr algn="ctr">
              <a:defRPr sz="1600" b="0"/>
            </a:lvl3pPr>
            <a:lvl4pPr algn="ctr">
              <a:defRPr sz="1600" b="0"/>
            </a:lvl4pPr>
            <a:lvl5pPr algn="ctr">
              <a:defRPr sz="1600" b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A8873323-0396-0C4E-BA1C-B8C55FB0582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555492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69097599-0AFB-5243-AE1D-072134E6CB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37865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68B743EC-75E4-4D40-AFB6-3B6D336191A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289795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itle Placeholder 4">
            <a:extLst>
              <a:ext uri="{FF2B5EF4-FFF2-40B4-BE49-F238E27FC236}">
                <a16:creationId xmlns:a16="http://schemas.microsoft.com/office/drawing/2014/main" id="{D7370EF9-70DC-9C4D-8C44-673FAF190D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2066" y="304805"/>
            <a:ext cx="9622534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35C6996-061F-4492-8A1C-F03540B5A4D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36302" y="6479758"/>
            <a:ext cx="11011411" cy="454442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628640" y="1512467"/>
            <a:ext cx="1686560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89440" y="1512467"/>
            <a:ext cx="1559560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C41E28A-C2AC-4DE6-A0E0-EC196066E85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09600" y="6098219"/>
            <a:ext cx="4953000" cy="607381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89062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4136136" cy="17526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4"/>
          </p:nvPr>
        </p:nvSpPr>
        <p:spPr>
          <a:xfrm>
            <a:off x="4368800" y="304800"/>
            <a:ext cx="7315200" cy="613562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28EA6739-E244-4077-BE43-1315AD294A1E}"/>
              </a:ext>
            </a:extLst>
          </p:cNvPr>
          <p:cNvSpPr/>
          <p:nvPr userDrawn="1"/>
        </p:nvSpPr>
        <p:spPr>
          <a:xfrm>
            <a:off x="11364829" y="758705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8B11CA7C-4E33-4A41-8023-F403812E15A9}"/>
              </a:ext>
            </a:extLst>
          </p:cNvPr>
          <p:cNvSpPr/>
          <p:nvPr userDrawn="1"/>
        </p:nvSpPr>
        <p:spPr>
          <a:xfrm>
            <a:off x="11364829" y="2017777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D0D818B6-7141-4D12-B355-0DCD50E70E4C}"/>
              </a:ext>
            </a:extLst>
          </p:cNvPr>
          <p:cNvSpPr/>
          <p:nvPr userDrawn="1"/>
        </p:nvSpPr>
        <p:spPr>
          <a:xfrm>
            <a:off x="11364829" y="3234605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3F842B61-5603-4A87-A594-EA1EC18415BA}"/>
              </a:ext>
            </a:extLst>
          </p:cNvPr>
          <p:cNvSpPr/>
          <p:nvPr userDrawn="1"/>
        </p:nvSpPr>
        <p:spPr>
          <a:xfrm>
            <a:off x="11364829" y="4451433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3EA076-DF87-4066-AB22-B6DE04D67BF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81000" y="6504611"/>
            <a:ext cx="5029200" cy="353389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5207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61731A-F9C4-4417-9813-420AC34AD5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0700" y="5816092"/>
            <a:ext cx="3670300" cy="9144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371600" y="1525719"/>
            <a:ext cx="2438400" cy="457200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57800" y="1525719"/>
            <a:ext cx="1814681" cy="45720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84956" y="1525719"/>
            <a:ext cx="2249844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E0348AB-62EE-4104-AB56-A1394EF28B0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76793" y="5810794"/>
            <a:ext cx="7728003" cy="786384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99998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BE495-C537-DE4B-87F7-7FF31291B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5969000" cy="2209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97FE6D0-5DB7-9E48-8B83-FD01208A33D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02A2BB9D-D291-5D42-AD64-5C4F1EB96D6D}"/>
              </a:ext>
            </a:extLst>
          </p:cNvPr>
          <p:cNvSpPr>
            <a:spLocks noGrp="1"/>
          </p:cNvSpPr>
          <p:nvPr>
            <p:ph type="chart" sz="quarter" idx="12"/>
          </p:nvPr>
        </p:nvSpPr>
        <p:spPr>
          <a:xfrm>
            <a:off x="7291649" y="609600"/>
            <a:ext cx="3835400" cy="56388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19095E0-034C-4D79-B166-10B773D8F0C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1000" y="6172200"/>
            <a:ext cx="3581400" cy="9144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84661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FA7313C-E5E9-4FF2-9B17-E22C8AEAAFD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39054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PH-Text"/>
          <p:cNvSpPr>
            <a:spLocks noGrp="1"/>
          </p:cNvSpPr>
          <p:nvPr>
            <p:ph type="body" idx="1"/>
          </p:nvPr>
        </p:nvSpPr>
        <p:spPr>
          <a:xfrm>
            <a:off x="4368800" y="304806"/>
            <a:ext cx="3454400" cy="22097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508000" y="304804"/>
            <a:ext cx="3454400" cy="220980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Footer Placeholder 5"/>
          <p:cNvSpPr txBox="1">
            <a:spLocks/>
          </p:cNvSpPr>
          <p:nvPr userDrawn="1"/>
        </p:nvSpPr>
        <p:spPr>
          <a:xfrm>
            <a:off x="508000" y="6563146"/>
            <a:ext cx="3912000" cy="218657"/>
          </a:xfrm>
          <a:prstGeom prst="rect">
            <a:avLst/>
          </a:prstGeom>
        </p:spPr>
        <p:txBody>
          <a:bodyPr lIns="0" tIns="0" rIns="0" bIns="0" anchor="b"/>
          <a:lstStyle>
            <a:defPPr>
              <a:defRPr lang="en-US"/>
            </a:defPPr>
            <a:lvl1pPr marL="0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9412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8824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8237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37649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47061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56473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65886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5298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56716">
              <a:spcBef>
                <a:spcPts val="0"/>
              </a:spcBef>
              <a:defRPr/>
            </a:pPr>
            <a:r>
              <a:rPr lang="en-US" sz="9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© 2018 Technomic Inc.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08000" y="6198022"/>
            <a:ext cx="111760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</p:spTree>
    <p:custDataLst>
      <p:tags r:id="rId23"/>
    </p:custDataLst>
    <p:extLst>
      <p:ext uri="{BB962C8B-B14F-4D97-AF65-F5344CB8AC3E}">
        <p14:creationId xmlns:p14="http://schemas.microsoft.com/office/powerpoint/2010/main" val="2046005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694" r:id="rId2"/>
    <p:sldLayoutId id="2147483695" r:id="rId3"/>
    <p:sldLayoutId id="2147483713" r:id="rId4"/>
    <p:sldLayoutId id="2147483679" r:id="rId5"/>
    <p:sldLayoutId id="2147483684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05" r:id="rId13"/>
    <p:sldLayoutId id="2147483706" r:id="rId14"/>
    <p:sldLayoutId id="2147483714" r:id="rId15"/>
    <p:sldLayoutId id="2147483721" r:id="rId16"/>
    <p:sldLayoutId id="2147483715" r:id="rId17"/>
    <p:sldLayoutId id="2147483716" r:id="rId18"/>
    <p:sldLayoutId id="2147483718" r:id="rId19"/>
    <p:sldLayoutId id="2147483719" r:id="rId20"/>
    <p:sldLayoutId id="2147483720" r:id="rId21"/>
  </p:sldLayoutIdLst>
  <p:hf hdr="0" dt="0"/>
  <p:txStyles>
    <p:titleStyle>
      <a:lvl1pPr algn="l" defTabSz="906199" rtl="0" eaLnBrk="1" latinLnBrk="0" hangingPunct="1">
        <a:lnSpc>
          <a:spcPct val="80000"/>
        </a:lnSpc>
        <a:spcBef>
          <a:spcPts val="0"/>
        </a:spcBef>
        <a:buNone/>
        <a:tabLst>
          <a:tab pos="214313" algn="l"/>
        </a:tabLst>
        <a:defRPr sz="5400" b="1" kern="1200" spc="-15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06199" rtl="0" eaLnBrk="1" latinLnBrk="0" hangingPunct="1">
        <a:spcBef>
          <a:spcPts val="0"/>
        </a:spcBef>
        <a:spcAft>
          <a:spcPts val="800"/>
        </a:spcAft>
        <a:buClrTx/>
        <a:buFont typeface="Calibri" panose="020F0502020204030204" pitchFamily="34" charset="0"/>
        <a:buNone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1pPr>
      <a:lvl2pPr marL="406400" indent="-234950" algn="l" defTabSz="906199" rtl="0" eaLnBrk="1" latinLnBrk="0" hangingPunct="1">
        <a:spcBef>
          <a:spcPts val="0"/>
        </a:spcBef>
        <a:spcAft>
          <a:spcPts val="400"/>
        </a:spcAft>
        <a:buClr>
          <a:schemeClr val="accent1"/>
        </a:buClr>
        <a:buFont typeface="Helvetica" charset="0"/>
        <a:buChar char="●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2pPr>
      <a:lvl3pPr marL="750888" indent="-284163" algn="l" defTabSz="906199" rtl="0" eaLnBrk="1" latinLnBrk="0" hangingPunct="1">
        <a:spcBef>
          <a:spcPts val="0"/>
        </a:spcBef>
        <a:spcAft>
          <a:spcPts val="400"/>
        </a:spcAft>
        <a:buClrTx/>
        <a:buFont typeface="AppleSymbols" charset="0"/>
        <a:buChar char="⎯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3pPr>
      <a:lvl4pPr marL="1035050" indent="-233363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4pPr>
      <a:lvl5pPr marL="1320800" indent="-234950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5pPr>
      <a:lvl6pPr marL="2492048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6pPr>
      <a:lvl7pPr marL="2945147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7pPr>
      <a:lvl8pPr marL="33982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8pPr>
      <a:lvl9pPr marL="38513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1pPr>
      <a:lvl2pPr marL="4530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2pPr>
      <a:lvl3pPr marL="9061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3pPr>
      <a:lvl4pPr marL="13592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4pPr>
      <a:lvl5pPr marL="18123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5pPr>
      <a:lvl6pPr marL="22654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6pPr>
      <a:lvl7pPr marL="27185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7pPr>
      <a:lvl8pPr marL="31716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8pPr>
      <a:lvl9pPr marL="3624796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92" userDrawn="1">
          <p15:clr>
            <a:srgbClr val="000000"/>
          </p15:clr>
        </p15:guide>
        <p15:guide id="2" pos="320" userDrawn="1">
          <p15:clr>
            <a:srgbClr val="000000"/>
          </p15:clr>
        </p15:guide>
        <p15:guide id="3" pos="7360" userDrawn="1">
          <p15:clr>
            <a:srgbClr val="000000"/>
          </p15:clr>
        </p15:guide>
        <p15:guide id="4" orient="horz" pos="4128" userDrawn="1">
          <p15:clr>
            <a:srgbClr val="000000"/>
          </p15:clr>
        </p15:guide>
        <p15:guide id="5" pos="2496" userDrawn="1">
          <p15:clr>
            <a:srgbClr val="F26B43"/>
          </p15:clr>
        </p15:guide>
        <p15:guide id="6" pos="2752" userDrawn="1">
          <p15:clr>
            <a:srgbClr val="F26B43"/>
          </p15:clr>
        </p15:guide>
        <p15:guide id="7" pos="4928" userDrawn="1">
          <p15:clr>
            <a:srgbClr val="F26B43"/>
          </p15:clr>
        </p15:guide>
        <p15:guide id="8" pos="5184" userDrawn="1">
          <p15:clr>
            <a:srgbClr val="F26B43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chart" Target="../charts/chart8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chart" Target="../charts/chart1.xml"/><Relationship Id="rId3" Type="http://schemas.openxmlformats.org/officeDocument/2006/relationships/chart" Target="../charts/char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chart" Target="../charts/chart3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chart" Target="../charts/chart4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chart" Target="../charts/chart5.xml"/><Relationship Id="rId3" Type="http://schemas.openxmlformats.org/officeDocument/2006/relationships/chart" Target="../charts/chart6.xml"/><Relationship Id="rId4" Type="http://schemas.openxmlformats.org/officeDocument/2006/relationships/chart" Target="../charts/char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12063" y="304801"/>
            <a:ext cx="7311137" cy="878541"/>
          </a:xfrm>
        </p:spPr>
        <p:txBody>
          <a:bodyPr/>
          <a:lstStyle/>
          <a:p>
            <a:r>
              <a:rPr lang="en-US" spc="-250" dirty="0"/>
              <a:t>About Consumer Tracking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D9E4696-9BCB-4EDE-95E9-1F0164182C0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8001" y="1687576"/>
            <a:ext cx="3454399" cy="962449"/>
          </a:xfrm>
        </p:spPr>
        <p:txBody>
          <a:bodyPr/>
          <a:lstStyle/>
          <a:p>
            <a:r>
              <a:rPr lang="en-US" dirty="0"/>
              <a:t>CBM utilizes 140,000 consumer foodservice visits each year for 200 brands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B6E08EE-64F2-4D94-B780-1EF8BE5FF315}"/>
              </a:ext>
            </a:extLst>
          </p:cNvPr>
          <p:cNvSpPr/>
          <p:nvPr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D9E70BE-667B-42CC-870D-998203881FB1}"/>
              </a:ext>
            </a:extLst>
          </p:cNvPr>
          <p:cNvGrpSpPr/>
          <p:nvPr/>
        </p:nvGrpSpPr>
        <p:grpSpPr>
          <a:xfrm>
            <a:off x="7790836" y="5579786"/>
            <a:ext cx="4971635" cy="709021"/>
            <a:chOff x="7898377" y="6054135"/>
            <a:chExt cx="4971635" cy="709021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DF839E7-91AE-405C-AE5B-82AECE993E26}"/>
                </a:ext>
              </a:extLst>
            </p:cNvPr>
            <p:cNvSpPr txBox="1"/>
            <p:nvPr/>
          </p:nvSpPr>
          <p:spPr>
            <a:xfrm>
              <a:off x="10226345" y="6054135"/>
              <a:ext cx="2643667" cy="509225"/>
            </a:xfrm>
            <a:prstGeom prst="rect">
              <a:avLst/>
            </a:prstGeom>
            <a:noFill/>
          </p:spPr>
          <p:txBody>
            <a:bodyPr wrap="none" lIns="0" tIns="0" rIns="0" bIns="0" rtlCol="0" anchor="b">
              <a:noAutofit/>
            </a:bodyPr>
            <a:lstStyle/>
            <a:p>
              <a:pPr>
                <a:lnSpc>
                  <a:spcPct val="90000"/>
                </a:lnSpc>
                <a:spcBef>
                  <a:spcPts val="1688"/>
                </a:spcBef>
              </a:pPr>
              <a:r>
                <a:rPr lang="en-US" sz="1400" b="1" dirty="0">
                  <a:solidFill>
                    <a:srgbClr val="000000"/>
                  </a:solidFill>
                  <a:cs typeface="Tahoma" pitchFamily="34" charset="0"/>
                </a:rPr>
                <a:t>|  technomic.com</a:t>
              </a:r>
              <a:endParaRPr lang="en-US" sz="1400" b="1" dirty="0">
                <a:solidFill>
                  <a:schemeClr val="bg1"/>
                </a:solidFill>
                <a:cs typeface="Tahoma" pitchFamily="34" charset="0"/>
              </a:endParaRP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B1CA21A0-F9D5-4B83-8E8C-56D9246BEA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98377" y="6123076"/>
              <a:ext cx="2158701" cy="640080"/>
            </a:xfrm>
            <a:prstGeom prst="rect">
              <a:avLst/>
            </a:prstGeom>
          </p:spPr>
        </p:pic>
      </p:grp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2694EFA-A1ED-49D2-BDBD-52B1EE41D38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229600" y="304800"/>
            <a:ext cx="3454399" cy="5664897"/>
          </a:xfrm>
        </p:spPr>
        <p:txBody>
          <a:bodyPr numCol="1"/>
          <a:lstStyle/>
          <a:p>
            <a:r>
              <a:rPr lang="en-US" dirty="0">
                <a:latin typeface="+mj-lt"/>
              </a:rPr>
              <a:t>Ratings</a:t>
            </a:r>
            <a:br>
              <a:rPr lang="en-US" dirty="0">
                <a:latin typeface="+mj-lt"/>
              </a:rPr>
            </a:br>
            <a:r>
              <a:rPr lang="en-US" sz="1400" dirty="0"/>
              <a:t>Identify operator strengths and weaknesses based on attribute ratings</a:t>
            </a:r>
          </a:p>
          <a:p>
            <a:r>
              <a:rPr lang="en-US" dirty="0">
                <a:latin typeface="+mj-lt"/>
              </a:rPr>
              <a:t>Competition</a:t>
            </a:r>
            <a:br>
              <a:rPr lang="en-US" dirty="0">
                <a:latin typeface="+mj-lt"/>
              </a:rPr>
            </a:br>
            <a:r>
              <a:rPr lang="en-US" sz="1400" dirty="0"/>
              <a:t>Know other players in the market and find lost business based on the consumer consideration set</a:t>
            </a:r>
          </a:p>
          <a:p>
            <a:r>
              <a:rPr lang="en-US" dirty="0">
                <a:latin typeface="+mj-lt"/>
              </a:rPr>
              <a:t>Brand Mentions</a:t>
            </a:r>
            <a:br>
              <a:rPr lang="en-US" sz="1600" dirty="0">
                <a:latin typeface="+mj-lt"/>
              </a:rPr>
            </a:br>
            <a:r>
              <a:rPr lang="en-US" sz="1400" dirty="0"/>
              <a:t>Use social listening to engage with influencers and tap into the buzz around brands</a:t>
            </a:r>
          </a:p>
          <a:p>
            <a:r>
              <a:rPr lang="en-US" dirty="0">
                <a:latin typeface="+mj-lt"/>
              </a:rPr>
              <a:t>Visit Occasions</a:t>
            </a:r>
            <a:br>
              <a:rPr lang="en-US" dirty="0">
                <a:latin typeface="+mj-lt"/>
              </a:rPr>
            </a:br>
            <a:r>
              <a:rPr lang="en-US" sz="1400" dirty="0"/>
              <a:t>Understand consumers’ characteristics and what drives their visits.</a:t>
            </a:r>
          </a:p>
          <a:p>
            <a:r>
              <a:rPr lang="en-US" dirty="0">
                <a:latin typeface="+mj-lt"/>
              </a:rPr>
              <a:t>Menu Items</a:t>
            </a:r>
            <a:br>
              <a:rPr lang="en-US" dirty="0">
                <a:latin typeface="+mj-lt"/>
              </a:rPr>
            </a:br>
            <a:r>
              <a:rPr lang="en-US" sz="1400" dirty="0"/>
              <a:t>See what items consumers purchase most</a:t>
            </a:r>
          </a:p>
          <a:p>
            <a:r>
              <a:rPr lang="en-US" dirty="0">
                <a:latin typeface="+mj-lt"/>
              </a:rPr>
              <a:t>Download</a:t>
            </a:r>
            <a:br>
              <a:rPr lang="en-US" dirty="0">
                <a:latin typeface="+mj-lt"/>
              </a:rPr>
            </a:br>
            <a:r>
              <a:rPr lang="en-US" sz="1400" dirty="0"/>
              <a:t>Get PowerPoint presentations of your data with a click of a button</a:t>
            </a:r>
          </a:p>
          <a:p>
            <a:endParaRPr lang="en-US" sz="1600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1BBCE3D-1A2C-44DD-BE43-DAF3E89F94CE}"/>
              </a:ext>
            </a:extLst>
          </p:cNvPr>
          <p:cNvCxnSpPr/>
          <p:nvPr/>
        </p:nvCxnSpPr>
        <p:spPr>
          <a:xfrm>
            <a:off x="507999" y="5395199"/>
            <a:ext cx="11403585" cy="0"/>
          </a:xfrm>
          <a:prstGeom prst="line">
            <a:avLst/>
          </a:prstGeom>
          <a:ln w="127000" cap="rnd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5F377C4-6AD3-4E0D-BC05-15C355D16B9B}"/>
              </a:ext>
            </a:extLst>
          </p:cNvPr>
          <p:cNvGrpSpPr>
            <a:grpSpLocks noChangeAspect="1"/>
          </p:cNvGrpSpPr>
          <p:nvPr/>
        </p:nvGrpSpPr>
        <p:grpSpPr>
          <a:xfrm>
            <a:off x="-738637" y="2660706"/>
            <a:ext cx="7663533" cy="4197294"/>
            <a:chOff x="5807783" y="1414271"/>
            <a:chExt cx="5891516" cy="3226766"/>
          </a:xfrm>
        </p:grpSpPr>
        <p:pic>
          <p:nvPicPr>
            <p:cNvPr id="28" name="Picture 2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8151" t="77590" r="-1344" b="-1214"/>
            <a:stretch/>
          </p:blipFill>
          <p:spPr>
            <a:xfrm rot="5400000">
              <a:off x="7140158" y="81896"/>
              <a:ext cx="3226766" cy="5891516"/>
            </a:xfrm>
            <a:prstGeom prst="rect">
              <a:avLst/>
            </a:prstGeom>
          </p:spPr>
        </p:pic>
        <p:grpSp>
          <p:nvGrpSpPr>
            <p:cNvPr id="29" name="Group 28"/>
            <p:cNvGrpSpPr/>
            <p:nvPr/>
          </p:nvGrpSpPr>
          <p:grpSpPr>
            <a:xfrm>
              <a:off x="6774400" y="1836847"/>
              <a:ext cx="4078957" cy="2356029"/>
              <a:chOff x="1317829" y="1285663"/>
              <a:chExt cx="5009000" cy="2893224"/>
            </a:xfrm>
          </p:grpSpPr>
          <p:pic>
            <p:nvPicPr>
              <p:cNvPr id="34" name="Picture 33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642"/>
              <a:stretch/>
            </p:blipFill>
            <p:spPr>
              <a:xfrm>
                <a:off x="1317829" y="1927054"/>
                <a:ext cx="5009000" cy="1501222"/>
              </a:xfrm>
              <a:prstGeom prst="rect">
                <a:avLst/>
              </a:prstGeom>
            </p:spPr>
          </p:pic>
          <p:grpSp>
            <p:nvGrpSpPr>
              <p:cNvPr id="35" name="Group 34"/>
              <p:cNvGrpSpPr/>
              <p:nvPr/>
            </p:nvGrpSpPr>
            <p:grpSpPr>
              <a:xfrm>
                <a:off x="1317829" y="2677665"/>
                <a:ext cx="5009000" cy="1501222"/>
                <a:chOff x="6457074" y="2449407"/>
                <a:chExt cx="5009000" cy="1501223"/>
              </a:xfrm>
            </p:grpSpPr>
            <p:pic>
              <p:nvPicPr>
                <p:cNvPr id="37" name="Picture 36"/>
                <p:cNvPicPr>
                  <a:picLocks noChangeAspect="1"/>
                </p:cNvPicPr>
                <p:nvPr/>
              </p:nvPicPr>
              <p:blipFill rotWithShape="1">
                <a:blip r:embed="rId5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/>
              </p:blipFill>
              <p:spPr>
                <a:xfrm>
                  <a:off x="6457074" y="2449407"/>
                  <a:ext cx="5009000" cy="354894"/>
                </a:xfrm>
                <a:prstGeom prst="rect">
                  <a:avLst/>
                </a:prstGeom>
              </p:spPr>
            </p:pic>
            <p:pic>
              <p:nvPicPr>
                <p:cNvPr id="38" name="Picture 37"/>
                <p:cNvPicPr>
                  <a:picLocks noChangeAspect="1"/>
                </p:cNvPicPr>
                <p:nvPr/>
              </p:nvPicPr>
              <p:blipFill rotWithShape="1">
                <a:blip r:embed="rId6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 r="4642" b="15507"/>
                <a:stretch/>
              </p:blipFill>
              <p:spPr>
                <a:xfrm>
                  <a:off x="6457074" y="2754138"/>
                  <a:ext cx="5009000" cy="1196492"/>
                </a:xfrm>
                <a:prstGeom prst="rect">
                  <a:avLst/>
                </a:prstGeom>
              </p:spPr>
            </p:pic>
          </p:grpSp>
          <p:pic>
            <p:nvPicPr>
              <p:cNvPr id="36" name="Picture 35"/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642"/>
              <a:stretch/>
            </p:blipFill>
            <p:spPr>
              <a:xfrm>
                <a:off x="1317829" y="1285663"/>
                <a:ext cx="5009000" cy="641392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016943814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Overall Visit Satisfaction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2" sz="quarter"/>
          </p:nvPr>
        </p:nvGraphicFramePr>
        <p:xfrm>
          <a:off x="7291649" y="609600"/>
          <a:ext cx="3835400" cy="56388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Top-Line Competitive Brand Assessment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KPI Stats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idx="16" sz="quarter"/>
          </p:nvPr>
        </p:nvSpPr>
        <p:spPr/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April 2019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Powered by Consumer Brand Metrics</a:t>
            </a:r>
          </a:p>
        </p:txBody>
      </p:sp>
      <p:pic>
        <p:nvPicPr>
          <p:cNvPr id="7" name="Picture Placeholder 6" descr="Bonefish Grill.png"/>
          <p:cNvPicPr>
            <a:picLocks noGrp="1" noChangeAspect="1"/>
          </p:cNvPicPr>
          <p:nvPr>
            <p:ph type="pic" idx="19" sz="quarter"/>
          </p:nvPr>
        </p:nvPicPr>
        <p:blipFill>
          <a:blip r:embed="rId2"/>
          <a:srcRect/>
          <a:stretch>
            <a:fillRect/>
          </a:stretch>
        </p:blipFill>
        <p:spPr/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 Bonefish Grill's Competitors</a:t>
            </a:r>
          </a:p>
        </p:txBody>
      </p:sp>
      <p:pic>
        <p:nvPicPr>
          <p:cNvPr id="3" name="Picture Placeholder 2" descr="Outback Steakhouse.png"/>
          <p:cNvPicPr>
            <a:picLocks noGrp="1" noChangeAspect="1"/>
          </p:cNvPicPr>
          <p:nvPr>
            <p:ph type="pic" idx="14" sz="quarter"/>
          </p:nvPr>
        </p:nvPicPr>
        <p:blipFill>
          <a:blip r:embed="rId2"/>
          <a:srcRect/>
          <a:stretch>
            <a:fillRect/>
          </a:stretch>
        </p:blipFill>
        <p:spPr/>
      </p:pic>
      <p:pic>
        <p:nvPicPr>
          <p:cNvPr id="4" name="Picture Placeholder 3" descr="Applebee's.png"/>
          <p:cNvPicPr>
            <a:picLocks noGrp="1" noChangeAspect="1"/>
          </p:cNvPicPr>
          <p:nvPr>
            <p:ph type="pic" idx="15" sz="quarter"/>
          </p:nvPr>
        </p:nvPicPr>
        <p:blipFill>
          <a:blip r:embed="rId3"/>
          <a:srcRect/>
          <a:stretch>
            <a:fillRect/>
          </a:stretch>
        </p:blipFill>
        <p:spPr/>
      </p:pic>
      <p:pic>
        <p:nvPicPr>
          <p:cNvPr id="5" name="Picture Placeholder 4" descr="Red Lobster.png"/>
          <p:cNvPicPr>
            <a:picLocks noGrp="1" noChangeAspect="1"/>
          </p:cNvPicPr>
          <p:nvPr>
            <p:ph type="pic" idx="16" sz="quarter"/>
          </p:nvPr>
        </p:nvPicPr>
        <p:blipFill>
          <a:blip r:embed="rId4"/>
          <a:srcRect/>
          <a:stretch>
            <a:fillRect/>
          </a:stretch>
        </p:blipFill>
        <p:spPr/>
      </p:pic>
      <p:pic>
        <p:nvPicPr>
          <p:cNvPr id="6" name="Picture Placeholder 5" descr="Olive Garden.png"/>
          <p:cNvPicPr>
            <a:picLocks noGrp="1" noChangeAspect="1"/>
          </p:cNvPicPr>
          <p:nvPr>
            <p:ph type="pic" idx="17" sz="quarter"/>
          </p:nvPr>
        </p:nvPicPr>
        <p:blipFill>
          <a:blip r:embed="rId5"/>
          <a:srcRect/>
          <a:stretch>
            <a:fillRect/>
          </a:stretch>
        </p:blipFill>
        <p:spPr/>
      </p:pic>
      <p:pic>
        <p:nvPicPr>
          <p:cNvPr id="7" name="Picture Placeholder 6" descr="Carrabba's Italian Grill.png"/>
          <p:cNvPicPr>
            <a:picLocks noGrp="1" noChangeAspect="1"/>
          </p:cNvPicPr>
          <p:nvPr>
            <p:ph type="pic" idx="18" sz="quarter"/>
          </p:nvPr>
        </p:nvPicPr>
        <p:blipFill>
          <a:blip r:embed="rId6"/>
          <a:srcRect/>
          <a:stretch>
            <a:fillRect/>
          </a:stretch>
        </p:blipFill>
        <p:spPr/>
      </p:pic>
      <p:pic>
        <p:nvPicPr>
          <p:cNvPr id="8" name="Picture Placeholder 7" descr="Chili's.png"/>
          <p:cNvPicPr>
            <a:picLocks noGrp="1" noChangeAspect="1"/>
          </p:cNvPicPr>
          <p:nvPr>
            <p:ph type="pic" idx="19" sz="quarter"/>
          </p:nvPr>
        </p:nvPicPr>
        <p:blipFill>
          <a:blip r:embed="rId7"/>
          <a:srcRect/>
          <a:stretch>
            <a:fillRect/>
          </a:stretch>
        </p:blipFill>
        <p:spPr/>
      </p:pic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rPr b="1"/>
              <a:t>11.5%</a:t>
            </a:r>
            <a:r>
              <a:t> of recent Bonefish Grill guests considered visiting </a:t>
            </a:r>
            <a:r>
              <a:t>Outback Steakhouse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rPr b="1"/>
              <a:t>5.3%</a:t>
            </a:r>
            <a:r>
              <a:t> considered visiting </a:t>
            </a:r>
            <a:r>
              <a:t>Applebee's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r>
              <a:rPr b="1"/>
              <a:t>4.2%</a:t>
            </a:r>
            <a:r>
              <a:t> considered visiting </a:t>
            </a:r>
            <a:r>
              <a:t>Chili's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idx="23" sz="quarter"/>
          </p:nvPr>
        </p:nvSpPr>
        <p:spPr/>
        <p:txBody>
          <a:bodyPr/>
          <a:lstStyle/>
          <a:p>
            <a:r>
              <a:rPr b="1"/>
              <a:t>3.7%</a:t>
            </a:r>
            <a:r>
              <a:t> considered visiting </a:t>
            </a:r>
            <a:r>
              <a:t>Carrabba's Italian Grill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24" sz="quarter"/>
          </p:nvPr>
        </p:nvSpPr>
        <p:spPr/>
        <p:txBody>
          <a:bodyPr/>
          <a:lstStyle/>
          <a:p>
            <a:r>
              <a:rPr b="1"/>
              <a:t>7.7%</a:t>
            </a:r>
            <a:r>
              <a:t> considered visiting </a:t>
            </a:r>
            <a:r>
              <a:t>Olive Garden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idx="25" sz="quarter"/>
          </p:nvPr>
        </p:nvSpPr>
        <p:spPr/>
        <p:txBody>
          <a:bodyPr/>
          <a:lstStyle/>
          <a:p>
            <a:r>
              <a:rPr b="1"/>
              <a:t>9.9%</a:t>
            </a:r>
            <a:r>
              <a:t> considered visiting </a:t>
            </a:r>
            <a:r>
              <a:t>Red Lobster</a:t>
            </a:r>
            <a:r>
              <a:rPr b="1"/>
              <a:t>9.9%</a:t>
            </a:r>
            <a:r>
              <a:t> considered visiting </a:t>
            </a:r>
            <a:r>
              <a:t>Red Lobster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idx="26" sz="quarter"/>
          </p:nvPr>
        </p:nvSpPr>
        <p:spPr/>
        <p:txBody>
          <a:bodyPr/>
          <a:lstStyle/>
          <a:p>
            <a:pPr>
              <a:defRPr sz="800">
                <a:solidFill>
                  <a:srgbClr val="898D8D"/>
                </a:solidFill>
                <a:latin typeface="Arial (Body)"/>
              </a:defRPr>
            </a:pPr>
            <a:r>
              <a:t>Total base: 700 recent Bonefish Grill guests (Q3 - Q2'18)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idx="27" sz="quarter"/>
          </p:nvPr>
        </p:nvSpPr>
        <p:spPr/>
        <p:txBody>
          <a:bodyPr/>
          <a:lstStyle/>
          <a:p>
            <a:pPr>
              <a:defRPr sz="2000">
                <a:solidFill>
                  <a:srgbClr val="898D8D"/>
                </a:solidFill>
                <a:latin typeface="Arial (Body)"/>
              </a:defRPr>
            </a:pPr>
            <a:r>
              <a:rPr b="1"/>
              <a:t>64.9%</a:t>
            </a:r>
            <a:r>
              <a:t> would have gone to another restaurant as an alternative to Bonefish Grill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Male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Millennials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6" sz="quarter"/>
          </p:nvPr>
        </p:nvSpPr>
        <p:spPr/>
        <p:txBody>
          <a:bodyPr/>
          <a:lstStyle/>
          <a:p>
            <a:r>
              <a:t>Caucasian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$75K - $100K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60.8%</a:t>
            </a:r>
            <a:r>
              <a:t> Of Bonefish Grill's frequent guest are Male compared to </a:t>
            </a:r>
            <a:r>
              <a:rPr b="1"/>
              <a:t>57.4%</a:t>
            </a:r>
            <a:r>
              <a:t> across all </a:t>
            </a:r>
            <a:r>
              <a:t>CDRs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46.8%</a:t>
            </a:r>
            <a:r>
              <a:t> Of frequent guest are Millennials compared to </a:t>
            </a:r>
            <a:r>
              <a:rPr b="1"/>
              <a:t>46.4%</a:t>
            </a:r>
            <a:r>
              <a:t> across all </a:t>
            </a:r>
            <a:r>
              <a:t>CDRs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58.1%</a:t>
            </a:r>
            <a:r>
              <a:t> Of frequent guest are Caucasian compared to </a:t>
            </a:r>
            <a:r>
              <a:rPr b="1"/>
              <a:t>57.5%</a:t>
            </a:r>
            <a:r>
              <a:t> across all </a:t>
            </a:r>
            <a:r>
              <a:t>CDRs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23.6%</a:t>
            </a:r>
            <a:r>
              <a:t> Of frequent guest are $75K - $100K compared to </a:t>
            </a:r>
            <a:r>
              <a:rPr b="1"/>
              <a:t>21.3%</a:t>
            </a:r>
            <a:r>
              <a:t> across all </a:t>
            </a:r>
            <a:r>
              <a:t>CDRs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Bonefish Grill Frequent Guest Demographic Skews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pPr>
              <a:defRPr sz="800">
                <a:solidFill>
                  <a:srgbClr val="898D8D"/>
                </a:solidFill>
                <a:latin typeface="Arial (Body)"/>
              </a:defRPr>
            </a:pPr>
            <a:r>
              <a:t>Frequent guest = consumers that visit the chain once a month or more Base: 36,498 once a month+ fast casual consumers (Q3 – Q2‘18)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Food Attributes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484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" name="Chart Placeholder 3"/>
          <p:cNvGraphicFramePr>
            <a:graphicFrameLocks noGrp="1"/>
          </p:cNvGraphicFramePr>
          <p:nvPr>
            <p:ph type="chart" idx="15" sz="quarter"/>
          </p:nvPr>
        </p:nvGraphicFramePr>
        <p:xfrm>
          <a:off x="8204797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Food Taste &amp; Flavor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Food Quality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Most Craveable Bonefish Grill Items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68800" y="304800"/>
          <a:ext cx="7315200" cy="6135624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517 recent Bonefish Grill guests who rated the chain as "good" or "very good" for craveable items"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Picture Placeholder 1"/>
          <p:cNvSpPr>
            <a:spLocks noGrp="1"/>
          </p:cNvSpPr>
          <p:nvPr>
            <p:ph type="pic" idx="16" sz="quarter"/>
          </p:nvPr>
        </p:nvSpPr>
        <p:spPr/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Accuracy </a:t>
            </a:r>
            <a:br/>
            <a:r>
              <a:t>Attribute</a:t>
            </a:r>
          </a:p>
        </p:txBody>
      </p:sp>
      <p:graphicFrame>
        <p:nvGraphicFramePr>
          <p:cNvPr id="4" name="Chart Placeholder 3"/>
          <p:cNvGraphicFramePr>
            <a:graphicFrameLocks noGrp="1"/>
          </p:cNvGraphicFramePr>
          <p:nvPr>
            <p:ph type="chart" idx="17" sz="quarter"/>
          </p:nvPr>
        </p:nvGraphicFramePr>
        <p:xfrm>
          <a:off x="304800" y="2158492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Order Accuracy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Cleanliness Attributes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484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" name="Chart Placeholder 3"/>
          <p:cNvGraphicFramePr>
            <a:graphicFrameLocks noGrp="1"/>
          </p:cNvGraphicFramePr>
          <p:nvPr>
            <p:ph type="chart" idx="15" sz="quarter"/>
          </p:nvPr>
        </p:nvGraphicFramePr>
        <p:xfrm>
          <a:off x="8204797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4"/>
          </a:graphicData>
        </a:graphic>
      </p:graphicFrame>
      <p:graphicFrame>
        <p:nvGraphicFramePr>
          <p:cNvPr id="5" name="Chart Placeholder 4"/>
          <p:cNvGraphicFramePr>
            <a:graphicFrameLocks noGrp="1"/>
          </p:cNvGraphicFramePr>
          <p:nvPr>
            <p:ph type="chart" idx="16" sz="quarter"/>
          </p:nvPr>
        </p:nvGraphicFramePr>
        <p:xfrm>
          <a:off x="4876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6" name="Text Placeholder 5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Cleanliness of Dishware and Silverware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Interior Cleanliness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Kitchen or Food Prep Area Cleanliness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20"/>
  <p:tag name="ARTICULATE_SLIDE_THUMBNAIL_REFRESH" val="1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1_Corporate Report Template 05-2014">
  <a:themeElements>
    <a:clrScheme name="Custom 3">
      <a:dk1>
        <a:srgbClr val="2C2A28"/>
      </a:dk1>
      <a:lt1>
        <a:srgbClr val="FFFFFF"/>
      </a:lt1>
      <a:dk2>
        <a:srgbClr val="898D8D"/>
      </a:dk2>
      <a:lt2>
        <a:srgbClr val="DCDCDC"/>
      </a:lt2>
      <a:accent1>
        <a:srgbClr val="0084C8"/>
      </a:accent1>
      <a:accent2>
        <a:srgbClr val="D22630"/>
      </a:accent2>
      <a:accent3>
        <a:srgbClr val="43B02A"/>
      </a:accent3>
      <a:accent4>
        <a:srgbClr val="FFCD00"/>
      </a:accent4>
      <a:accent5>
        <a:srgbClr val="00938A"/>
      </a:accent5>
      <a:accent6>
        <a:srgbClr val="FF8200"/>
      </a:accent6>
      <a:hlink>
        <a:srgbClr val="0084C8"/>
      </a:hlink>
      <a:folHlink>
        <a:srgbClr val="00A499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noAutofit/>
      </a:bodyPr>
      <a:lstStyle>
        <a:defPPr algn="ctr">
          <a:defRPr sz="1400" b="1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40432</TotalTime>
  <Words>19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AppleSymbols</vt:lpstr>
      <vt:lpstr>Arial</vt:lpstr>
      <vt:lpstr>Arial Black</vt:lpstr>
      <vt:lpstr>Calibri</vt:lpstr>
      <vt:lpstr>Georgia</vt:lpstr>
      <vt:lpstr>Helvetica</vt:lpstr>
      <vt:lpstr>Tahoma</vt:lpstr>
      <vt:lpstr>Wingdings</vt:lpstr>
      <vt:lpstr>1_Corporate Report Template 05-2014</vt:lpstr>
      <vt:lpstr>About Consumer Tracking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Technomic</dc:subject>
  <dc:creator>Marisela Rios</dc:creator>
  <cp:lastModifiedBy>Joseph Saye</cp:lastModifiedBy>
  <cp:revision>1237</cp:revision>
  <cp:lastPrinted>2017-02-24T19:48:09Z</cp:lastPrinted>
  <dcterms:created xsi:type="dcterms:W3CDTF">2014-06-24T14:01:10Z</dcterms:created>
  <dcterms:modified xsi:type="dcterms:W3CDTF">2018-09-17T14:55:27Z</dcterms:modified>
  <cp:category>Technomic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90A24BCC-CDED-42DB-9482-33D7D07BC502</vt:lpwstr>
  </property>
  <property fmtid="{D5CDD505-2E9C-101B-9397-08002B2CF9AE}" pid="3" name="ArticulatePath">
    <vt:lpwstr>report_template_draft3</vt:lpwstr>
  </property>
</Properties>
</file>