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Denny's</c:v>
                </c:pt>
                <c:pt idx="3">
                  <c:v>IHOP</c:v>
                </c:pt>
                <c:pt idx="4">
                  <c:v>Chipotle Mexican Grill</c:v>
                </c:pt>
                <c:pt idx="5">
                  <c:v>Corner Bakery Cafe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0.47549909255898365</c:v>
                </c:pt>
                <c:pt idx="2">
                  <c:v>0.5211062590975255</c:v>
                </c:pt>
                <c:pt idx="3">
                  <c:v>0.5230547550432276</c:v>
                </c:pt>
                <c:pt idx="4">
                  <c:v>0.5708029197080292</c:v>
                </c:pt>
                <c:pt idx="5">
                  <c:v>0.5818965517241379</c:v>
                </c:pt>
                <c:pt idx="6">
                  <c:v>0.6281943400690045</c:v>
                </c:pt>
                <c:pt idx="7">
                  <c:v>0.6816208393632417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Denny's</c:v>
                </c:pt>
                <c:pt idx="3">
                  <c:v>IHOP</c:v>
                </c:pt>
                <c:pt idx="4">
                  <c:v>Chipotle Mexican Grill</c:v>
                </c:pt>
                <c:pt idx="5">
                  <c:v>Corner Bakery Cafe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0.5202821869488536</c:v>
                </c:pt>
                <c:pt idx="2">
                  <c:v>0.532561505065123</c:v>
                </c:pt>
                <c:pt idx="3">
                  <c:v>0.5603448275862069</c:v>
                </c:pt>
                <c:pt idx="4">
                  <c:v>0.6064139941690962</c:v>
                </c:pt>
                <c:pt idx="5">
                  <c:v>0.6408045977011494</c:v>
                </c:pt>
                <c:pt idx="6">
                  <c:v>0.6689551518472145</c:v>
                </c:pt>
                <c:pt idx="7">
                  <c:v>0.7010159651669086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Pasta/Noodles</c:v>
                </c:pt>
                <c:pt idx="1">
                  <c:v>Salads</c:v>
                </c:pt>
                <c:pt idx="2">
                  <c:v>Sandwiches</c:v>
                </c:pt>
                <c:pt idx="3">
                  <c:v>Baked Goods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0.086444008</c:v>
                </c:pt>
                <c:pt idx="1">
                  <c:v>0.117878193</c:v>
                </c:pt>
                <c:pt idx="2">
                  <c:v>0.223968566</c:v>
                </c:pt>
                <c:pt idx="3">
                  <c:v>0.271119843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IHOP</c:v>
                </c:pt>
                <c:pt idx="3">
                  <c:v>Chipotle Mexican Grill</c:v>
                </c:pt>
                <c:pt idx="4">
                  <c:v>Corner Bakery Cafe</c:v>
                </c:pt>
                <c:pt idx="5">
                  <c:v>Panera Bread</c:v>
                </c:pt>
                <c:pt idx="6">
                  <c:v>FCR Avg</c:v>
                </c:pt>
                <c:pt idx="7">
                  <c:v>Starbucks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0.5957446808510638</c:v>
                </c:pt>
                <c:pt idx="3">
                  <c:v>0.635036496350365</c:v>
                </c:pt>
                <c:pt idx="4">
                  <c:v>0.6701030927835051</c:v>
                </c:pt>
                <c:pt idx="5">
                  <c:v>0.6863905325443787</c:v>
                </c:pt>
                <c:pt idx="6">
                  <c:v>0.6925554882268848</c:v>
                </c:pt>
                <c:pt idx="7">
                  <c:v>0.6928675400291121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Starbucks</c:v>
                </c:pt>
                <c:pt idx="2">
                  <c:v>Chipotle Mexican Grill</c:v>
                </c:pt>
                <c:pt idx="3">
                  <c:v>Denny's</c:v>
                </c:pt>
                <c:pt idx="4">
                  <c:v>IHOP</c:v>
                </c:pt>
                <c:pt idx="5">
                  <c:v>FCR Avg</c:v>
                </c:pt>
                <c:pt idx="6">
                  <c:v>Corner Bakery Cafe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0.4770992366412214</c:v>
                </c:pt>
                <c:pt idx="3">
                  <c:v>0.4917541229385307</c:v>
                </c:pt>
                <c:pt idx="4">
                  <c:v>0.49550898203592814</c:v>
                </c:pt>
                <c:pt idx="5">
                  <c:v>0.5517788823148677</c:v>
                </c:pt>
                <c:pt idx="6">
                  <c:v>0.5544388609715243</c:v>
                </c:pt>
                <c:pt idx="7">
                  <c:v>0.5978062157221207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Chipotle Mexican Grill</c:v>
                </c:pt>
                <c:pt idx="3">
                  <c:v>IHOP</c:v>
                </c:pt>
                <c:pt idx="4">
                  <c:v>Starbucks</c:v>
                </c:pt>
                <c:pt idx="5">
                  <c:v>FCR Avg</c:v>
                </c:pt>
                <c:pt idx="6">
                  <c:v>Corner Bakery Cafe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0.47076023391812866</c:v>
                </c:pt>
                <c:pt idx="2">
                  <c:v>0.47640117994100295</c:v>
                </c:pt>
                <c:pt idx="3">
                  <c:v>0.48326055312954874</c:v>
                </c:pt>
                <c:pt idx="4">
                  <c:v>0.5501618122977346</c:v>
                </c:pt>
                <c:pt idx="5">
                  <c:v>0.5587967236335207</c:v>
                </c:pt>
                <c:pt idx="6">
                  <c:v>0.5657894736842105</c:v>
                </c:pt>
                <c:pt idx="7">
                  <c:v>0.5811836115326252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IHOP</c:v>
                </c:pt>
                <c:pt idx="3">
                  <c:v>Chipotle Mexican Grill</c:v>
                </c:pt>
                <c:pt idx="4">
                  <c:v>Corner Bakery Cafe</c:v>
                </c:pt>
                <c:pt idx="5">
                  <c:v>Starbucks</c:v>
                </c:pt>
                <c:pt idx="6">
                  <c:v>FCR Avg</c:v>
                </c:pt>
                <c:pt idx="7">
                  <c:v>Panera Bread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0.40240963855421685</c:v>
                </c:pt>
                <c:pt idx="2">
                  <c:v>0.42162162162162165</c:v>
                </c:pt>
                <c:pt idx="3">
                  <c:v>0.49</c:v>
                </c:pt>
                <c:pt idx="4">
                  <c:v>0.5077605321507761</c:v>
                </c:pt>
                <c:pt idx="5">
                  <c:v>0.5395033860045146</c:v>
                </c:pt>
                <c:pt idx="6">
                  <c:v>0.5462541527354652</c:v>
                </c:pt>
                <c:pt idx="7">
                  <c:v>0.558695652173913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IHOP</c:v>
                </c:pt>
                <c:pt idx="3">
                  <c:v>Corner Bakery Cafe</c:v>
                </c:pt>
                <c:pt idx="4">
                  <c:v>Starbucks</c:v>
                </c:pt>
                <c:pt idx="5">
                  <c:v>Chipotle Mexican Grill</c:v>
                </c:pt>
                <c:pt idx="6">
                  <c:v>Panera Bread</c:v>
                </c:pt>
                <c:pt idx="7">
                  <c:v>FCR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0.4550641940085592</c:v>
                </c:pt>
                <c:pt idx="3">
                  <c:v>0.5114285714285715</c:v>
                </c:pt>
                <c:pt idx="4">
                  <c:v>0.5128571428571429</c:v>
                </c:pt>
                <c:pt idx="5">
                  <c:v>0.5214285714285715</c:v>
                </c:pt>
                <c:pt idx="6">
                  <c:v>0.5314285714285715</c:v>
                </c:pt>
                <c:pt idx="7">
                  <c:v>0.5508410886941557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Corner Bakery Caf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Corner Bakery Cafe's Competitors</a:t>
            </a:r>
          </a:p>
        </p:txBody>
      </p:sp>
      <p:pic>
        <p:nvPicPr>
          <p:cNvPr id="3" name="Picture Placeholder 2" descr="Panera Bread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IHOP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Starbucks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Denn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Chipotle Mexican Grill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20.9%</a:t>
            </a:r>
            <a:r>
              <a:t> of recent Corner Bakery Cafe guests considered visiting </a:t>
            </a:r>
            <a:r>
              <a:t>Panera Bread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3.3%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3.1%</a:t>
            </a:r>
            <a:r>
              <a:t> considered visiting </a:t>
            </a:r>
            <a:r>
              <a:t>Chipotle Mexican Grill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2.8%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6.1%</a:t>
            </a:r>
            <a:r>
              <a:t> considered visiting </a:t>
            </a:r>
            <a:r>
              <a:t>Starbucks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6.3%</a:t>
            </a:r>
            <a:r>
              <a:t> considered visiting </a:t>
            </a:r>
            <a:r>
              <a:t>McDonald's</a:t>
            </a:r>
            <a:r>
              <a:rPr b="1"/>
              <a:t>6.3%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Corner Bakery Cafe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60.9%</a:t>
            </a:r>
            <a:r>
              <a:t> would have gone to another restaurant as an alternative to Corner Bakery Cafe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Female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$75K - $100K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51.3%</a:t>
            </a:r>
            <a:r>
              <a:t> Of Corner Bakery Cafe's frequent guest are Female compared to </a:t>
            </a:r>
            <a:r>
              <a:rPr b="1"/>
              <a:t>45.2%</a:t>
            </a:r>
            <a:r>
              <a:t> across all </a:t>
            </a:r>
            <a:r>
              <a:t>FCRs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49.0%</a:t>
            </a:r>
            <a:r>
              <a:t> Of frequent guest are Millennials compared to </a:t>
            </a:r>
            <a:r>
              <a:rPr b="1"/>
              <a:t>46.6%</a:t>
            </a:r>
            <a:r>
              <a:t> across all </a:t>
            </a:r>
            <a:r>
              <a:t>FCRs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53.1%</a:t>
            </a:r>
            <a:r>
              <a:t> Of frequent guest are Caucasian compared to </a:t>
            </a:r>
            <a:r>
              <a:rPr b="1"/>
              <a:t>59.6%</a:t>
            </a:r>
            <a:r>
              <a:t> across all </a:t>
            </a:r>
            <a:r>
              <a:t>FCRs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23.4%</a:t>
            </a:r>
            <a:r>
              <a:t> Of frequent guest are $75K - $100K compared to </a:t>
            </a:r>
            <a:r>
              <a:rPr b="1"/>
              <a:t>20.9%</a:t>
            </a:r>
            <a:r>
              <a:t> across all </a:t>
            </a:r>
            <a:r>
              <a:t>FCRs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Corner Bakery Cafe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Corner Bakery Cafe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509 recent Corner Bakery Cafe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