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Panda Express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Pei Wei Asian Diner</c:v>
                </c:pt>
                <c:pt idx="4">
                  <c:v>FCR Avg</c:v>
                </c:pt>
                <c:pt idx="5">
                  <c:v>P.F. Chang's China Bistro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0.5244956772334294</c:v>
                </c:pt>
                <c:pt idx="1">
                  <c:v>0.5402298850574713</c:v>
                </c:pt>
                <c:pt idx="2">
                  <c:v>0.5708029197080292</c:v>
                </c:pt>
                <c:pt idx="3">
                  <c:v>0.6005747126436781</c:v>
                </c:pt>
                <c:pt idx="4">
                  <c:v>0.6281943400690045</c:v>
                </c:pt>
                <c:pt idx="5">
                  <c:v>0.6566091954022989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Pei Wei Asian Diner</c:v>
                </c:pt>
                <c:pt idx="4">
                  <c:v>FCR Avg</c:v>
                </c:pt>
                <c:pt idx="5">
                  <c:v>P.F. Chang's China Bistro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0.5911047345767575</c:v>
                </c:pt>
                <c:pt idx="1">
                  <c:v>0.5982658959537572</c:v>
                </c:pt>
                <c:pt idx="2">
                  <c:v>0.6064139941690962</c:v>
                </c:pt>
                <c:pt idx="3">
                  <c:v>0.6273381294964029</c:v>
                </c:pt>
                <c:pt idx="4">
                  <c:v>0.6689551518472145</c:v>
                </c:pt>
                <c:pt idx="5">
                  <c:v>0.6863309352517986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Appetizers/Sides</c:v>
                </c:pt>
                <c:pt idx="1">
                  <c:v>Seafood</c:v>
                </c:pt>
                <c:pt idx="2">
                  <c:v>Asian Bowls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0.127102804</c:v>
                </c:pt>
                <c:pt idx="1">
                  <c:v>0.158878505</c:v>
                </c:pt>
                <c:pt idx="2">
                  <c:v>0.201869159</c:v>
                </c:pt>
                <c:pt idx="3">
                  <c:v>0.21682243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Pei Wei Asian Diner</c:v>
                </c:pt>
                <c:pt idx="4">
                  <c:v>P.F. Chang's China Bistro</c:v>
                </c:pt>
                <c:pt idx="5">
                  <c:v>Panera Bread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0.632183908045977</c:v>
                </c:pt>
                <c:pt idx="2">
                  <c:v>0.635036496350365</c:v>
                </c:pt>
                <c:pt idx="3">
                  <c:v>0.6751117734724292</c:v>
                </c:pt>
                <c:pt idx="4">
                  <c:v>0.6795665634674922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Chipotle Mexican Grill</c:v>
                </c:pt>
                <c:pt idx="2">
                  <c:v>Panda Express</c:v>
                </c:pt>
                <c:pt idx="3">
                  <c:v>Chili's</c:v>
                </c:pt>
                <c:pt idx="4">
                  <c:v>FCR Avg</c:v>
                </c:pt>
                <c:pt idx="5">
                  <c:v>Pei Wei Asian Diner</c:v>
                </c:pt>
                <c:pt idx="6">
                  <c:v>Panera Bread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0.4770992366412214</c:v>
                </c:pt>
                <c:pt idx="2">
                  <c:v>0.5204918032786885</c:v>
                </c:pt>
                <c:pt idx="3">
                  <c:v>0.5212121212121212</c:v>
                </c:pt>
                <c:pt idx="4">
                  <c:v>0.5517788823148677</c:v>
                </c:pt>
                <c:pt idx="5">
                  <c:v>0.5566666666666666</c:v>
                </c:pt>
                <c:pt idx="6">
                  <c:v>0.5978062157221207</c:v>
                </c:pt>
                <c:pt idx="7">
                  <c:v>0.6050670640834576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Panda Express</c:v>
                </c:pt>
                <c:pt idx="2">
                  <c:v>Chili's</c:v>
                </c:pt>
                <c:pt idx="3">
                  <c:v>Pei Wei Asian Diner</c:v>
                </c:pt>
                <c:pt idx="4">
                  <c:v>FCR Avg</c:v>
                </c:pt>
                <c:pt idx="5">
                  <c:v>Panera Bread</c:v>
                </c:pt>
                <c:pt idx="6">
                  <c:v>P.F. Chang's China Bistro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0.48220064724919093</c:v>
                </c:pt>
                <c:pt idx="2">
                  <c:v>0.5238095238095238</c:v>
                </c:pt>
                <c:pt idx="3">
                  <c:v>0.5518796992481203</c:v>
                </c:pt>
                <c:pt idx="4">
                  <c:v>0.5587967236335207</c:v>
                </c:pt>
                <c:pt idx="5">
                  <c:v>0.5811836115326252</c:v>
                </c:pt>
                <c:pt idx="6">
                  <c:v>0.6451612903225806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Chipotle Mexican Grill</c:v>
                </c:pt>
                <c:pt idx="2">
                  <c:v>Panda Express</c:v>
                </c:pt>
                <c:pt idx="3">
                  <c:v>FCR Avg</c:v>
                </c:pt>
                <c:pt idx="4">
                  <c:v>P.F. Chang's China Bistro</c:v>
                </c:pt>
                <c:pt idx="5">
                  <c:v>Panera Bread</c:v>
                </c:pt>
                <c:pt idx="6">
                  <c:v>Pei Wei Asian Diner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0.49</c:v>
                </c:pt>
                <c:pt idx="2">
                  <c:v>0.4972875226039783</c:v>
                </c:pt>
                <c:pt idx="3">
                  <c:v>0.5462541527354652</c:v>
                </c:pt>
                <c:pt idx="4">
                  <c:v>0.5467032967032966</c:v>
                </c:pt>
                <c:pt idx="5">
                  <c:v>0.558695652173913</c:v>
                </c:pt>
                <c:pt idx="6">
                  <c:v>0.5797101449275363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Panda Express</c:v>
                </c:pt>
                <c:pt idx="2">
                  <c:v>Pei Wei Asian Diner</c:v>
                </c:pt>
                <c:pt idx="3">
                  <c:v>Chipotle Mexican Grill</c:v>
                </c:pt>
                <c:pt idx="4">
                  <c:v>Panera Bread</c:v>
                </c:pt>
                <c:pt idx="5">
                  <c:v>P.F. Chang's China Bistro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0.4357142857142857</c:v>
                </c:pt>
                <c:pt idx="1">
                  <c:v>0.4585714285714286</c:v>
                </c:pt>
                <c:pt idx="2">
                  <c:v>0.48787446504992865</c:v>
                </c:pt>
                <c:pt idx="3">
                  <c:v>0.5214285714285715</c:v>
                </c:pt>
                <c:pt idx="4">
                  <c:v>0.5314285714285715</c:v>
                </c:pt>
                <c:pt idx="5">
                  <c:v>0.5442857142857143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ei Wei Asian Din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Pei Wei Asian Diner's Competitors</a:t>
            </a:r>
          </a:p>
        </p:txBody>
      </p:sp>
      <p:pic>
        <p:nvPicPr>
          <p:cNvPr id="3" name="Picture Placeholder 2" descr="Panda Expres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.F. Chang's China Bistro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potle Mexican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12.4%</a:t>
            </a:r>
            <a:r>
              <a:t> of recent Pei Wei Asian Diner guests considered visiting </a:t>
            </a:r>
            <a:r>
              <a:t>Panda Express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P.F. Chang's China Bistro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Chipotle Mexican Grill</a:t>
            </a:r>
            <a:r>
              <a:rPr b="1"/>
              <a:t>8.6%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Pei Wei Asian Diner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66.5%</a:t>
            </a:r>
            <a:r>
              <a:t> would have gone to another restaurant as an alternative to Pei Wei Asian Diner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51.9%</a:t>
            </a:r>
            <a:r>
              <a:t> Of Pei Wei Asian Diner's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47.7%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56.3%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Pei Wei Asian Diner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Pei Wei Asian Diner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535 recent Pei Wei Asian Diner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