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MSR Avg</c:v>
                </c:pt>
                <c:pt idx="2">
                  <c:v>Applebee's</c:v>
                </c:pt>
                <c:pt idx="3">
                  <c:v>Denny's</c:v>
                </c:pt>
                <c:pt idx="4">
                  <c:v>IHOP</c:v>
                </c:pt>
                <c:pt idx="5">
                  <c:v>Perkins Restaurants and Bakery</c:v>
                </c:pt>
                <c:pt idx="6">
                  <c:v>Bob Evans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0.5021645021645021</c:v>
                </c:pt>
                <c:pt idx="2">
                  <c:v>0.5094339622641509</c:v>
                </c:pt>
                <c:pt idx="3">
                  <c:v>0.5211062590975255</c:v>
                </c:pt>
                <c:pt idx="4">
                  <c:v>0.5230547550432276</c:v>
                </c:pt>
                <c:pt idx="5">
                  <c:v>0.5382395382395382</c:v>
                </c:pt>
                <c:pt idx="6">
                  <c:v>0.5568345323741007</c:v>
                </c:pt>
                <c:pt idx="7">
                  <c:v>0.6652298850574713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Denny's</c:v>
                </c:pt>
                <c:pt idx="2">
                  <c:v>Applebee's</c:v>
                </c:pt>
                <c:pt idx="3">
                  <c:v>IHOP</c:v>
                </c:pt>
                <c:pt idx="4">
                  <c:v>Perkins Restaurants and Bakery</c:v>
                </c:pt>
                <c:pt idx="5">
                  <c:v>MSR Avg</c:v>
                </c:pt>
                <c:pt idx="6">
                  <c:v>Bob Evans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0.532561505065123</c:v>
                </c:pt>
                <c:pt idx="2">
                  <c:v>0.5332369942196532</c:v>
                </c:pt>
                <c:pt idx="3">
                  <c:v>0.5603448275862069</c:v>
                </c:pt>
                <c:pt idx="4">
                  <c:v>0.5643994211287988</c:v>
                </c:pt>
                <c:pt idx="5">
                  <c:v>0.5681159420289855</c:v>
                </c:pt>
                <c:pt idx="6">
                  <c:v>0.5775862068965517</c:v>
                </c:pt>
                <c:pt idx="7">
                  <c:v>0.6876790830945558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Beef</c:v>
                </c:pt>
                <c:pt idx="1">
                  <c:v>Breads</c:v>
                </c:pt>
                <c:pt idx="2">
                  <c:v>Breakfast Starches</c:v>
                </c:pt>
                <c:pt idx="3">
                  <c:v>Baked Goods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0.090686275</c:v>
                </c:pt>
                <c:pt idx="1">
                  <c:v>0.12745098</c:v>
                </c:pt>
                <c:pt idx="2">
                  <c:v>0.134803922</c:v>
                </c:pt>
                <c:pt idx="3">
                  <c:v>0.203431373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Denny's</c:v>
                </c:pt>
                <c:pt idx="2">
                  <c:v>MSR Avg</c:v>
                </c:pt>
                <c:pt idx="3">
                  <c:v>IHOP</c:v>
                </c:pt>
                <c:pt idx="4">
                  <c:v>Applebee's</c:v>
                </c:pt>
                <c:pt idx="5">
                  <c:v>Bob Evans</c:v>
                </c:pt>
                <c:pt idx="6">
                  <c:v>Perkins Restaurants and Bakery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0.5773353751914242</c:v>
                </c:pt>
                <c:pt idx="2">
                  <c:v>0.5797317436661699</c:v>
                </c:pt>
                <c:pt idx="3">
                  <c:v>0.5957446808510638</c:v>
                </c:pt>
                <c:pt idx="4">
                  <c:v>0.5960061443932412</c:v>
                </c:pt>
                <c:pt idx="5">
                  <c:v>0.615146831530139</c:v>
                </c:pt>
                <c:pt idx="6">
                  <c:v>0.6495327102803738</c:v>
                </c:pt>
                <c:pt idx="7">
                  <c:v>0.6987577639751553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MSR Avg</c:v>
                </c:pt>
                <c:pt idx="2">
                  <c:v>Denny's</c:v>
                </c:pt>
                <c:pt idx="3">
                  <c:v>IHOP</c:v>
                </c:pt>
                <c:pt idx="4">
                  <c:v>Applebee's</c:v>
                </c:pt>
                <c:pt idx="5">
                  <c:v>Bob Evans</c:v>
                </c:pt>
                <c:pt idx="6">
                  <c:v>Perkins Restaurants and Bakery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0.4465875370919881</c:v>
                </c:pt>
                <c:pt idx="2">
                  <c:v>0.4917541229385307</c:v>
                </c:pt>
                <c:pt idx="3">
                  <c:v>0.49550898203592814</c:v>
                </c:pt>
                <c:pt idx="4">
                  <c:v>0.5205479452054794</c:v>
                </c:pt>
                <c:pt idx="5">
                  <c:v>0.5365126676602087</c:v>
                </c:pt>
                <c:pt idx="6">
                  <c:v>0.5607613469985359</c:v>
                </c:pt>
                <c:pt idx="7">
                  <c:v>0.6312684365781711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MSR Avg</c:v>
                </c:pt>
                <c:pt idx="2">
                  <c:v>Denny's</c:v>
                </c:pt>
                <c:pt idx="3">
                  <c:v>IHOP</c:v>
                </c:pt>
                <c:pt idx="4">
                  <c:v>Applebee's</c:v>
                </c:pt>
                <c:pt idx="5">
                  <c:v>Bob Evans</c:v>
                </c:pt>
                <c:pt idx="6">
                  <c:v>Perkins Restaurants and Bakery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0.40524781341107874</c:v>
                </c:pt>
                <c:pt idx="2">
                  <c:v>0.47076023391812866</c:v>
                </c:pt>
                <c:pt idx="3">
                  <c:v>0.48326055312954874</c:v>
                </c:pt>
                <c:pt idx="4">
                  <c:v>0.524300441826215</c:v>
                </c:pt>
                <c:pt idx="5">
                  <c:v>0.5297532656023222</c:v>
                </c:pt>
                <c:pt idx="6">
                  <c:v>0.5608695652173913</c:v>
                </c:pt>
                <c:pt idx="7">
                  <c:v>0.6518624641833811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MSR Avg</c:v>
                </c:pt>
                <c:pt idx="2">
                  <c:v>Denny's</c:v>
                </c:pt>
                <c:pt idx="3">
                  <c:v>IHOP</c:v>
                </c:pt>
                <c:pt idx="4">
                  <c:v>Perkins Restaurants and Bakery</c:v>
                </c:pt>
                <c:pt idx="5">
                  <c:v>Applebee's</c:v>
                </c:pt>
                <c:pt idx="6">
                  <c:v>Bob Evans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0.37681159420289856</c:v>
                </c:pt>
                <c:pt idx="2">
                  <c:v>0.40240963855421685</c:v>
                </c:pt>
                <c:pt idx="3">
                  <c:v>0.42162162162162165</c:v>
                </c:pt>
                <c:pt idx="4">
                  <c:v>0.44333333333333336</c:v>
                </c:pt>
                <c:pt idx="5">
                  <c:v>0.4540229885057471</c:v>
                </c:pt>
                <c:pt idx="6">
                  <c:v>0.4641025641025641</c:v>
                </c:pt>
                <c:pt idx="7">
                  <c:v>0.5397923875432526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Denny's</c:v>
                </c:pt>
                <c:pt idx="2">
                  <c:v>Applebee's</c:v>
                </c:pt>
                <c:pt idx="3">
                  <c:v>MSR Avg</c:v>
                </c:pt>
                <c:pt idx="4">
                  <c:v>Perkins Restaurants and Bakery</c:v>
                </c:pt>
                <c:pt idx="5">
                  <c:v>Bob Evans</c:v>
                </c:pt>
                <c:pt idx="6">
                  <c:v>IHOP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0.38</c:v>
                </c:pt>
                <c:pt idx="2">
                  <c:v>0.4057142857142857</c:v>
                </c:pt>
                <c:pt idx="3">
                  <c:v>0.4114285714285714</c:v>
                </c:pt>
                <c:pt idx="4">
                  <c:v>0.42142857142857143</c:v>
                </c:pt>
                <c:pt idx="5">
                  <c:v>0.44</c:v>
                </c:pt>
                <c:pt idx="6">
                  <c:v>0.4550641940085592</c:v>
                </c:pt>
                <c:pt idx="7">
                  <c:v>0.5842857142857143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Perkins Restaurants and Bakery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Perkins Restaurants and Bakery's Competitors</a:t>
            </a:r>
          </a:p>
        </p:txBody>
      </p:sp>
      <p:pic>
        <p:nvPicPr>
          <p:cNvPr id="3" name="Picture Placeholder 2" descr="Applebee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Bob Evan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Denny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IHOP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McDonald's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Cracker Barrel Old Country Store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11.0%</a:t>
            </a:r>
            <a:r>
              <a:t> of recent Perkins Restaurants and Bakery guests considered visiting </a:t>
            </a:r>
            <a:r>
              <a:t>Applebee's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6.0%</a:t>
            </a:r>
            <a:r>
              <a:t> considered visiting </a:t>
            </a:r>
            <a:r>
              <a:t>Bob Evans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5.2%</a:t>
            </a:r>
            <a:r>
              <a:t> considered visiting </a:t>
            </a:r>
            <a:r>
              <a:t>Cracker Barrel Old Country Store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4.7%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9.2%</a:t>
            </a:r>
            <a:r>
              <a:t> considered visiting </a:t>
            </a:r>
            <a:r>
              <a:t>IHOP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10.3%</a:t>
            </a:r>
            <a:r>
              <a:t> considered visiting </a:t>
            </a:r>
            <a:r>
              <a:t>Denny's</a:t>
            </a:r>
            <a:r>
              <a:rPr b="1"/>
              <a:t>10.3%</a:t>
            </a:r>
            <a:r>
              <a:t> considered visiting </a:t>
            </a:r>
            <a:r>
              <a:t>Denny's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Perkins Restaurants and Bakery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66.4%</a:t>
            </a:r>
            <a:r>
              <a:t> would have gone to another restaurant as an alternative to Perkins Restaurants and Bakery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Baby Boomers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53.2%</a:t>
            </a:r>
            <a:r>
              <a:t> Of Perkins Restaurants and Bakery's frequent guest are Male compared to </a:t>
            </a:r>
            <a:r>
              <a:rPr b="1"/>
              <a:t>55.4%</a:t>
            </a:r>
            <a:r>
              <a:t> across all </a:t>
            </a:r>
            <a:r>
              <a:t>MSRs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34.7%</a:t>
            </a:r>
            <a:r>
              <a:t> Of frequent guest are Baby Boomers compared to </a:t>
            </a:r>
            <a:r>
              <a:rPr b="1"/>
              <a:t>28.1%</a:t>
            </a:r>
            <a:r>
              <a:t> across all </a:t>
            </a:r>
            <a:r>
              <a:t>MSRs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75.5%</a:t>
            </a:r>
            <a:r>
              <a:t> Of frequent guest are Caucasian compared to </a:t>
            </a:r>
            <a:r>
              <a:rPr b="1"/>
              <a:t>61.3%</a:t>
            </a:r>
            <a:r>
              <a:t> across all </a:t>
            </a:r>
            <a:r>
              <a:t>MSRs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23.2%</a:t>
            </a:r>
            <a:r>
              <a:t> Of frequent guest are $50K - $75K compared to </a:t>
            </a:r>
            <a:r>
              <a:rPr b="1"/>
              <a:t>22.2%</a:t>
            </a:r>
            <a:r>
              <a:t> across all </a:t>
            </a:r>
            <a:r>
              <a:t>MSRs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Perkins Restaurants and Bakery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18,711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Perkins Restaurants and Bakery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408 recent Perkins Restaurants and Bakery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