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CDR Avg</c:v>
                </c:pt>
                <c:pt idx="1">
                  <c:v>Outback Steakhouse</c:v>
                </c:pt>
                <c:pt idx="2">
                  <c:v>The Cheesecake Factory</c:v>
                </c:pt>
                <c:pt idx="3">
                  <c:v>Bonefish Grill</c:v>
                </c:pt>
                <c:pt idx="4">
                  <c:v>P.F. Chang's China Bistro</c:v>
                </c:pt>
                <c:pt idx="5">
                  <c:v>Maggiano's Little Italy</c:v>
                </c:pt>
                <c:pt idx="6">
                  <c:v>Seasons 52</c:v>
                </c:pt>
                <c:pt idx="7">
                  <c:v>The Capital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0.617340931566192</c:v>
                </c:pt>
                <c:pt idx="1">
                  <c:v>0.6195965417867435</c:v>
                </c:pt>
                <c:pt idx="2">
                  <c:v>0.6473988439306358</c:v>
                </c:pt>
                <c:pt idx="3">
                  <c:v>0.6503597122302158</c:v>
                </c:pt>
                <c:pt idx="4">
                  <c:v>0.6566091954022989</c:v>
                </c:pt>
                <c:pt idx="5">
                  <c:v>0.7025862068965517</c:v>
                </c:pt>
                <c:pt idx="6">
                  <c:v>0.7134587554269175</c:v>
                </c:pt>
                <c:pt idx="7">
                  <c:v>0.7153179190751445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CDR Avg</c:v>
                </c:pt>
                <c:pt idx="1">
                  <c:v>Outback Steakhouse</c:v>
                </c:pt>
                <c:pt idx="2">
                  <c:v>The Cheesecake Factory</c:v>
                </c:pt>
                <c:pt idx="3">
                  <c:v>Bonefish Grill</c:v>
                </c:pt>
                <c:pt idx="4">
                  <c:v>P.F. Chang's China Bistro</c:v>
                </c:pt>
                <c:pt idx="5">
                  <c:v>Seasons 52</c:v>
                </c:pt>
                <c:pt idx="6">
                  <c:v>The Capital Grille</c:v>
                </c:pt>
                <c:pt idx="7">
                  <c:v>Maggiano's Little Italy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0.6473716294388625</c:v>
                </c:pt>
                <c:pt idx="1">
                  <c:v>0.6657060518731989</c:v>
                </c:pt>
                <c:pt idx="2">
                  <c:v>0.670028818443804</c:v>
                </c:pt>
                <c:pt idx="3">
                  <c:v>0.6796536796536796</c:v>
                </c:pt>
                <c:pt idx="4">
                  <c:v>0.6863309352517986</c:v>
                </c:pt>
                <c:pt idx="5">
                  <c:v>0.7159420289855073</c:v>
                </c:pt>
                <c:pt idx="6">
                  <c:v>0.726878612716763</c:v>
                </c:pt>
                <c:pt idx="7">
                  <c:v>0.7341040462427746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Beef</c:v>
                </c:pt>
                <c:pt idx="2">
                  <c:v>Pizza</c:v>
                </c:pt>
                <c:pt idx="3">
                  <c:v>Other Desserts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0.067326733</c:v>
                </c:pt>
                <c:pt idx="1">
                  <c:v>0.069306931</c:v>
                </c:pt>
                <c:pt idx="2">
                  <c:v>0.136633663</c:v>
                </c:pt>
                <c:pt idx="3">
                  <c:v>0.148514851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Outback Steakhouse</c:v>
                </c:pt>
                <c:pt idx="1">
                  <c:v>The Cheesecake Factory</c:v>
                </c:pt>
                <c:pt idx="2">
                  <c:v>CDR Avg</c:v>
                </c:pt>
                <c:pt idx="3">
                  <c:v>P.F. Chang's China Bistro</c:v>
                </c:pt>
                <c:pt idx="4">
                  <c:v>Bonefish Grill</c:v>
                </c:pt>
                <c:pt idx="5">
                  <c:v>Maggiano's Little Italy</c:v>
                </c:pt>
                <c:pt idx="6">
                  <c:v>The Capital Grille</c:v>
                </c:pt>
                <c:pt idx="7">
                  <c:v>Seasons 52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0.6471544715447154</c:v>
                </c:pt>
                <c:pt idx="1">
                  <c:v>0.6578538102643857</c:v>
                </c:pt>
                <c:pt idx="2">
                  <c:v>0.6582061753386391</c:v>
                </c:pt>
                <c:pt idx="3">
                  <c:v>0.6795665634674922</c:v>
                </c:pt>
                <c:pt idx="4">
                  <c:v>0.6879875195007801</c:v>
                </c:pt>
                <c:pt idx="5">
                  <c:v>0.7112903225806452</c:v>
                </c:pt>
                <c:pt idx="6">
                  <c:v>0.730829420970266</c:v>
                </c:pt>
                <c:pt idx="7">
                  <c:v>0.7346600331674958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The Cheesecake Factory</c:v>
                </c:pt>
                <c:pt idx="1">
                  <c:v>CDR Avg</c:v>
                </c:pt>
                <c:pt idx="2">
                  <c:v>P.F. Chang's China Bistro</c:v>
                </c:pt>
                <c:pt idx="3">
                  <c:v>Outback Steakhouse</c:v>
                </c:pt>
                <c:pt idx="4">
                  <c:v>Bonefish Grill</c:v>
                </c:pt>
                <c:pt idx="5">
                  <c:v>The Capital Grille</c:v>
                </c:pt>
                <c:pt idx="6">
                  <c:v>Maggiano's Little Italy</c:v>
                </c:pt>
                <c:pt idx="7">
                  <c:v>Seasons 52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0.586053412462908</c:v>
                </c:pt>
                <c:pt idx="1">
                  <c:v>0.5874249581224165</c:v>
                </c:pt>
                <c:pt idx="2">
                  <c:v>0.6050670640834576</c:v>
                </c:pt>
                <c:pt idx="3">
                  <c:v>0.606015037593985</c:v>
                </c:pt>
                <c:pt idx="4">
                  <c:v>0.6332842415316642</c:v>
                </c:pt>
                <c:pt idx="5">
                  <c:v>0.686046511627907</c:v>
                </c:pt>
                <c:pt idx="6">
                  <c:v>0.6872246696035242</c:v>
                </c:pt>
                <c:pt idx="7">
                  <c:v>0.7063142437591777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CDR Avg</c:v>
                </c:pt>
                <c:pt idx="1">
                  <c:v>Outback Steakhouse</c:v>
                </c:pt>
                <c:pt idx="2">
                  <c:v>The Cheesecake Factory</c:v>
                </c:pt>
                <c:pt idx="3">
                  <c:v>P.F. Chang's China Bistro</c:v>
                </c:pt>
                <c:pt idx="4">
                  <c:v>Bonefish Grill</c:v>
                </c:pt>
                <c:pt idx="5">
                  <c:v>Maggiano's Little Italy</c:v>
                </c:pt>
                <c:pt idx="6">
                  <c:v>The Capital Grille</c:v>
                </c:pt>
                <c:pt idx="7">
                  <c:v>Seasons 52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0.6046296160774198</c:v>
                </c:pt>
                <c:pt idx="1">
                  <c:v>0.6082474226804123</c:v>
                </c:pt>
                <c:pt idx="2">
                  <c:v>0.637956204379562</c:v>
                </c:pt>
                <c:pt idx="3">
                  <c:v>0.6451612903225806</c:v>
                </c:pt>
                <c:pt idx="4">
                  <c:v>0.6700434153400868</c:v>
                </c:pt>
                <c:pt idx="5">
                  <c:v>0.7111756168359942</c:v>
                </c:pt>
                <c:pt idx="6">
                  <c:v>0.7159420289855073</c:v>
                </c:pt>
                <c:pt idx="7">
                  <c:v>0.7543352601156069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CDR Avg</c:v>
                </c:pt>
                <c:pt idx="1">
                  <c:v>P.F. Chang's China Bistro</c:v>
                </c:pt>
                <c:pt idx="2">
                  <c:v>Bonefish Grill</c:v>
                </c:pt>
                <c:pt idx="3">
                  <c:v>The Cheesecake Factory</c:v>
                </c:pt>
                <c:pt idx="4">
                  <c:v>Outback Steakhouse</c:v>
                </c:pt>
                <c:pt idx="5">
                  <c:v>Maggiano's Little Italy</c:v>
                </c:pt>
                <c:pt idx="6">
                  <c:v>The Capital Grille</c:v>
                </c:pt>
                <c:pt idx="7">
                  <c:v>Seasons 52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0.534918200721923</c:v>
                </c:pt>
                <c:pt idx="1">
                  <c:v>0.5467032967032966</c:v>
                </c:pt>
                <c:pt idx="2">
                  <c:v>0.5523809523809524</c:v>
                </c:pt>
                <c:pt idx="3">
                  <c:v>0.5596590909090909</c:v>
                </c:pt>
                <c:pt idx="4">
                  <c:v>0.5609756097560976</c:v>
                </c:pt>
                <c:pt idx="5">
                  <c:v>0.5862068965517241</c:v>
                </c:pt>
                <c:pt idx="6">
                  <c:v>0.6018518518518519</c:v>
                </c:pt>
                <c:pt idx="7">
                  <c:v>0.6291866028708134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Outback Steakhouse</c:v>
                </c:pt>
                <c:pt idx="1">
                  <c:v>CDR Avg</c:v>
                </c:pt>
                <c:pt idx="2">
                  <c:v>P.F. Chang's China Bistro</c:v>
                </c:pt>
                <c:pt idx="3">
                  <c:v>The Cheesecake Factory</c:v>
                </c:pt>
                <c:pt idx="4">
                  <c:v>Bonefish Grill</c:v>
                </c:pt>
                <c:pt idx="5">
                  <c:v>Maggiano's Little Italy</c:v>
                </c:pt>
                <c:pt idx="6">
                  <c:v>Seasons 52</c:v>
                </c:pt>
                <c:pt idx="7">
                  <c:v>The Capital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0.5214285714285715</c:v>
                </c:pt>
                <c:pt idx="1">
                  <c:v>0.5264056181824033</c:v>
                </c:pt>
                <c:pt idx="2">
                  <c:v>0.5442857142857143</c:v>
                </c:pt>
                <c:pt idx="3">
                  <c:v>0.5657142857142857</c:v>
                </c:pt>
                <c:pt idx="4">
                  <c:v>0.5828571428571429</c:v>
                </c:pt>
                <c:pt idx="5">
                  <c:v>0.6457142857142857</c:v>
                </c:pt>
                <c:pt idx="6">
                  <c:v>0.6485714285714286</c:v>
                </c:pt>
                <c:pt idx="7">
                  <c:v>0.6604850213980028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easons 52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Seasons 52's Competitors</a:t>
            </a:r>
          </a:p>
        </p:txBody>
      </p:sp>
      <p:pic>
        <p:nvPicPr>
          <p:cNvPr id="3" name="Picture Placeholder 2" descr="The Cheesecake Factor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he Capital Grill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onefish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aggiano's Little Ital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.F. Chang's China Bistro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utback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of recent Seasons 52 guests considered visiting </a:t>
            </a:r>
            <a:r>
              <a:t>The Cheesecake Factory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The Capital Grille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P.F. Chang's China Bistro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Maggiano's Little Italy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Bonefish Grill</a:t>
            </a:r>
            <a:r>
              <a:rPr b="1"/>
              <a:t>5.5%</a:t>
            </a:r>
            <a:r>
              <a:t> considered visiting </a:t>
            </a:r>
            <a:r>
              <a:t>Bonefish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Seasons 52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67.3%</a:t>
            </a:r>
            <a:r>
              <a:t> would have gone to another restaurant as an alternative to Seasons 52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61.4%</a:t>
            </a:r>
            <a:r>
              <a:t> Of Seasons 52's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60.5%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62.5%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28.6%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Seasons 52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Seasons 52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 recent Seasons 52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