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Smashburger</c:v>
                </c:pt>
                <c:pt idx="5">
                  <c:v>FCR Avg</c:v>
                </c:pt>
                <c:pt idx="6">
                  <c:v>Five Guys Burgers and Fries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0.47153284671532847</c:v>
                </c:pt>
                <c:pt idx="3">
                  <c:v>0.5708029197080292</c:v>
                </c:pt>
                <c:pt idx="4">
                  <c:v>0.6037463976945245</c:v>
                </c:pt>
                <c:pt idx="5">
                  <c:v>0.6281943400690045</c:v>
                </c:pt>
                <c:pt idx="6">
                  <c:v>0.6473149492017417</c:v>
                </c:pt>
                <c:pt idx="7">
                  <c:v>0.6816208393632417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Smashburger</c:v>
                </c:pt>
                <c:pt idx="5">
                  <c:v>FCR Avg</c:v>
                </c:pt>
                <c:pt idx="6">
                  <c:v>Panera Bread</c:v>
                </c:pt>
                <c:pt idx="7">
                  <c:v>Five Guys Burgers and Fries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0.5385735080058224</c:v>
                </c:pt>
                <c:pt idx="3">
                  <c:v>0.6064139941690962</c:v>
                </c:pt>
                <c:pt idx="4">
                  <c:v>0.629842180774749</c:v>
                </c:pt>
                <c:pt idx="5">
                  <c:v>0.6689551518472145</c:v>
                </c:pt>
                <c:pt idx="6">
                  <c:v>0.7010159651669086</c:v>
                </c:pt>
                <c:pt idx="7">
                  <c:v>0.7188405797101449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Add-Ons/Toppings</c:v>
                </c:pt>
                <c:pt idx="1">
                  <c:v>Ice Cream/Yogurt</c:v>
                </c:pt>
                <c:pt idx="2">
                  <c:v>Fries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0.076767677</c:v>
                </c:pt>
                <c:pt idx="1">
                  <c:v>0.092929293</c:v>
                </c:pt>
                <c:pt idx="2">
                  <c:v>0.319191919</c:v>
                </c:pt>
                <c:pt idx="3">
                  <c:v>0.436363636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Smashburger</c:v>
                </c:pt>
                <c:pt idx="5">
                  <c:v>Panera Bread</c:v>
                </c:pt>
                <c:pt idx="6">
                  <c:v>FCR Avg</c:v>
                </c:pt>
                <c:pt idx="7">
                  <c:v>Five Guys Burgers and Fries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0.583941605839416</c:v>
                </c:pt>
                <c:pt idx="3">
                  <c:v>0.635036496350365</c:v>
                </c:pt>
                <c:pt idx="4">
                  <c:v>0.6652046783625731</c:v>
                </c:pt>
                <c:pt idx="5">
                  <c:v>0.6863905325443787</c:v>
                </c:pt>
                <c:pt idx="6">
                  <c:v>0.6925554882268848</c:v>
                </c:pt>
                <c:pt idx="7">
                  <c:v>0.7205240174672489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Burger King</c:v>
                </c:pt>
                <c:pt idx="1">
                  <c:v>McDonald's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Smashburger</c:v>
                </c:pt>
                <c:pt idx="5">
                  <c:v>FCR Avg</c:v>
                </c:pt>
                <c:pt idx="6">
                  <c:v>Five Guys Burgers and Fries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0.4770992366412214</c:v>
                </c:pt>
                <c:pt idx="4">
                  <c:v>0.5281306715063521</c:v>
                </c:pt>
                <c:pt idx="5">
                  <c:v>0.5517788823148677</c:v>
                </c:pt>
                <c:pt idx="6">
                  <c:v>0.5630630630630631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Smashburger</c:v>
                </c:pt>
                <c:pt idx="5">
                  <c:v>Five Guys Burgers and Fries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0.42314990512333966</c:v>
                </c:pt>
                <c:pt idx="2">
                  <c:v>0.42911877394636017</c:v>
                </c:pt>
                <c:pt idx="3">
                  <c:v>0.47640117994100295</c:v>
                </c:pt>
                <c:pt idx="4">
                  <c:v>0.5236686390532544</c:v>
                </c:pt>
                <c:pt idx="5">
                  <c:v>0.5330396475770925</c:v>
                </c:pt>
                <c:pt idx="6">
                  <c:v>0.5587967236335207</c:v>
                </c:pt>
                <c:pt idx="7">
                  <c:v>0.5811836115326252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Smashburger</c:v>
                </c:pt>
                <c:pt idx="5">
                  <c:v>FCR Avg</c:v>
                </c:pt>
                <c:pt idx="6">
                  <c:v>Panera Bread</c:v>
                </c:pt>
                <c:pt idx="7">
                  <c:v>Five Guys Burgers and Fries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0.42494226327944573</c:v>
                </c:pt>
                <c:pt idx="3">
                  <c:v>0.49</c:v>
                </c:pt>
                <c:pt idx="4">
                  <c:v>0.5</c:v>
                </c:pt>
                <c:pt idx="5">
                  <c:v>0.5462541527354652</c:v>
                </c:pt>
                <c:pt idx="6">
                  <c:v>0.558695652173913</c:v>
                </c:pt>
                <c:pt idx="7">
                  <c:v>0.5618729096989966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Smashburger</c:v>
                </c:pt>
                <c:pt idx="4">
                  <c:v>Chipotle Mexican Grill</c:v>
                </c:pt>
                <c:pt idx="5">
                  <c:v>Panera Bread</c:v>
                </c:pt>
                <c:pt idx="6">
                  <c:v>FCR Avg</c:v>
                </c:pt>
                <c:pt idx="7">
                  <c:v>Five Guys Burgers and Fries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0.3871428571428571</c:v>
                </c:pt>
                <c:pt idx="3">
                  <c:v>0.5028571428571429</c:v>
                </c:pt>
                <c:pt idx="4">
                  <c:v>0.5214285714285715</c:v>
                </c:pt>
                <c:pt idx="5">
                  <c:v>0.5314285714285715</c:v>
                </c:pt>
                <c:pt idx="6">
                  <c:v>0.5508410886941557</c:v>
                </c:pt>
                <c:pt idx="7">
                  <c:v>0.6128571428571429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Smashburger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Smashburger's Competitors</a:t>
            </a:r>
          </a:p>
        </p:txBody>
      </p:sp>
      <p:pic>
        <p:nvPicPr>
          <p:cNvPr id="3" name="Picture Placeholder 2" descr="Five Guys Burgers and Frie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potle Mexican Gri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Wendy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urger King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Panera Bread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13.0%</a:t>
            </a:r>
            <a:r>
              <a:t> of recent Smashburger guests considered visiting </a:t>
            </a:r>
            <a:r>
              <a:t>Five Guys Burgers and Fries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5.4%</a:t>
            </a:r>
            <a:r>
              <a:t> considered visiting </a:t>
            </a:r>
            <a:r>
              <a:t>Chipotle Mexican Grill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5.2%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4.8%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5.8%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7.2%</a:t>
            </a:r>
            <a:r>
              <a:t> considered visiting </a:t>
            </a:r>
            <a:r>
              <a:t>McDonald's</a:t>
            </a:r>
            <a:r>
              <a:rPr b="1"/>
              <a:t>7.2%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Smashburger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71.3%</a:t>
            </a:r>
            <a:r>
              <a:t> would have gone to another restaurant as an alternative to Smashburger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59.8%</a:t>
            </a:r>
            <a:r>
              <a:t> Of Smashburger's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46.9%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62.6%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23.6%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Smashburger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Smashburger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495 recent Smashburger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