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74" r:id="rId8"/>
    <p:sldId id="264" r:id="rId9"/>
    <p:sldId id="265" r:id="rId10"/>
    <p:sldId id="277" r:id="rId11"/>
    <p:sldId id="263" r:id="rId12"/>
    <p:sldId id="27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0552-9271-42F7-AB71-FC129A3F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1CD3-B9A4-496E-98AF-1626087E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DB1C-AC5E-4F08-B51B-73BB50BE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CDE3-5E6E-4478-BF99-C50C5DC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2D77-8D6B-403B-9D17-B6FEF19F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2413-6E44-4BEB-A449-FAA634C9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E5FDC-A79A-476D-989E-83305DEF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41FC-9FA7-44DB-B92E-4B04B3D6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1A4C-C0E7-4AD7-A3EC-A3EBE2A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87F9-4B1A-424C-BD49-DC3B2326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76252-C0FE-46EC-ACF1-355B020DC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28089-740A-44D6-BA3F-8A5150B73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069C-37CD-4334-B98E-3AC96207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6C7E-7233-43BA-8487-0DCA7D01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7353-03E4-4AFF-9FD2-2CFDF48A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77C4-CD24-42E6-98F9-AA5E9DDA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1EA4-10DC-4009-9415-A98203BE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45FA-EDBB-4AD0-BDF6-5C82BABD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5040-C5EF-4DE3-A320-1FFC5A73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EBA1-2C92-4883-8566-D0F786BA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7F46-B2CC-425E-A6B4-A779D113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B79C-7890-4014-A253-FB36DBDC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5138-D941-4A37-AD7F-FCD0EFEB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4B6B-9967-4E09-B652-C10BC508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7DD1-1DEF-4F1E-B106-006192DA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CFF-6108-4573-BAC1-A36B5A8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5EAF-26E3-461D-AD1C-4DCD8D63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6BD7-49AF-4AAC-BC62-BCB2AAA8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A9E9-9813-4EAC-B386-868451B4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2093-9607-4D90-83D3-B8761D6F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4A813-A38B-4D00-AAA0-88054829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B68-1459-4F7F-852E-5284F516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E497A-A40C-45FD-9536-7629AA62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11B6-D2DD-4C5D-A5DB-99B8FB35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D4D21-A11F-475F-B56E-42BB79A94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3C527-8C34-4C5F-BFC1-1C72C63A7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36342-8705-4B25-B89E-56605713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C37DF-6A42-497A-B5EC-327F5671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4B0FD-6C06-471E-BF86-C09521E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858D-C023-495B-9344-92FCD99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376A9-9C2B-445E-B0E7-ABCFC2DE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7B6A5-99B4-44CE-974D-C26AED0F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7732-18CA-4C5D-9669-56E06CF1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DA4F9-31F4-4FEF-97EE-71393210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392DD-20A6-4DB9-A855-0584B18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0BCE8-EAB1-4FAF-8D68-07C80327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7488-8093-4B10-A85E-80C8BBB2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B04F-E78F-4134-99A4-236B580C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F9330-835E-438A-8491-EEB84414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79AE-41B2-488C-B63F-6149CECC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582D-0948-4710-BB26-E4196524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D02A3-46FD-4E33-BFA1-6C0E1C5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E588-289E-4182-88DF-3E3A68EE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F1D6F-CE3E-4B0B-AE0D-53C535D29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D549-A41E-4594-A989-75E27A7B1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3A43-C4BE-4815-B2F0-8049FAB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7DB-5124-4A0A-9062-A85A838E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0406-6DC7-4F8B-8C26-CB708E4D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3578E-87B6-4DD1-909F-F414962A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D01B-2FAE-4325-A714-6A326E7B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EE57-147F-407F-8D42-7E47B647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3559-6AD4-4BC2-B446-52D7F9B4B8F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774-B469-4D28-BAB4-AD624C481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DDA1-82CC-4D40-94C9-2FB81C7D6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92DD-3CB0-4A84-8751-0A9C4E8E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now.com/bundle/orlando-servicenow-platform/page/product/knowledge-management/task/t_ImportADocument.html#t_ImportADocument" TargetMode="External"/><Relationship Id="rId2" Type="http://schemas.openxmlformats.org/officeDocument/2006/relationships/hyperlink" Target="https://docs.servicenow.com/bundle/orlando-servicenow-platform/page/product/knowledge-management/task/create-knowledge-artic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ervicenow.com/bundle/newyork-servicenow-platform/page/product/knowledge-management/reference/r_KnowledgeSearch.html" TargetMode="External"/><Relationship Id="rId5" Type="http://schemas.openxmlformats.org/officeDocument/2006/relationships/hyperlink" Target="https://docs.servicenow.com/bundle/newyork-servicenow-platform/page/product/knowledge-management/concept/c_KnowledgeHomepage.html" TargetMode="External"/><Relationship Id="rId4" Type="http://schemas.openxmlformats.org/officeDocument/2006/relationships/hyperlink" Target="https://docs.servicenow.com/bundle/orlando-servicenow-platform/page/product/knowledge-management/task/t_ApproveKnowledgeSubmission.html#t_ApproveKnowledgeSubmiss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now.com/bundle/newyork-servicenow-platform/page/use/using-social-it/task/t_CreateAChatRoom.html#t_CreateAChatRo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566-3775-4329-B0BE-B74F6AB1D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ServiceNow Internal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2E20-9641-42DE-978F-02D3C8951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For ECG End Users</a:t>
            </a:r>
          </a:p>
        </p:txBody>
      </p:sp>
    </p:spTree>
    <p:extLst>
      <p:ext uri="{BB962C8B-B14F-4D97-AF65-F5344CB8AC3E}">
        <p14:creationId xmlns:p14="http://schemas.microsoft.com/office/powerpoint/2010/main" val="46174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workflow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5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477397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161B1C"/>
                </a:solidFill>
              </a:rPr>
              <a:t>Create knowledge articles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61B1C"/>
                </a:solidFill>
              </a:rPr>
              <a:t>If you have the required permissions for a knowledge base, you can create articles for it. You can create articles from the </a:t>
            </a:r>
            <a:r>
              <a:rPr lang="en-US" altLang="en-US" sz="2000" dirty="0">
                <a:solidFill>
                  <a:srgbClr val="01778E"/>
                </a:solidFill>
                <a:hlinkClick r:id="rId2" tooltip="Knowledge contributors can create and edit knowledge articles within a knowledge base to share information across your organization."/>
              </a:rPr>
              <a:t>Self-Service application menu</a:t>
            </a:r>
            <a:r>
              <a:rPr lang="en-US" altLang="en-US" sz="2000" dirty="0">
                <a:solidFill>
                  <a:srgbClr val="161B1C"/>
                </a:solidFill>
              </a:rPr>
              <a:t> or by </a:t>
            </a:r>
            <a:r>
              <a:rPr lang="en-US" altLang="en-US" sz="2000" dirty="0">
                <a:solidFill>
                  <a:srgbClr val="01778E"/>
                </a:solidFill>
                <a:hlinkClick r:id="rId3" tooltip="Import a Microsoft Word document using Knowledge Management v3 homepage to create a knowledge article."/>
              </a:rPr>
              <a:t>importing Word documents</a:t>
            </a:r>
            <a:r>
              <a:rPr lang="en-US" altLang="en-US" sz="2000" dirty="0">
                <a:solidFill>
                  <a:srgbClr val="161B1C"/>
                </a:solidFill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61B1C"/>
                </a:solidFill>
              </a:rPr>
              <a:t>You can also create knowledge articles from </a:t>
            </a:r>
            <a:r>
              <a:rPr lang="en-US" altLang="en-US" sz="2000" dirty="0">
                <a:solidFill>
                  <a:srgbClr val="01778E"/>
                </a:solidFill>
                <a:hlinkClick r:id="rId4" tooltip="Create a knowledge article, so the next time the issue comes up the resolution is easy to find."/>
              </a:rPr>
              <a:t>incidents and problems</a:t>
            </a:r>
            <a:r>
              <a:rPr lang="en-US" altLang="en-US" sz="2000" dirty="0">
                <a:solidFill>
                  <a:srgbClr val="161B1C"/>
                </a:solidFill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rgbClr val="161B1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5FAC7-F1EE-4C56-95D3-DACADE28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68EA38-2FA3-45FB-995C-CBFBFB86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76" y="3113380"/>
            <a:ext cx="909007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Search for knowledge articles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From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1778E"/>
                </a:solidFill>
                <a:effectLst/>
                <a:latin typeface="Source Sans Pro" panose="020B0503030403020204" pitchFamily="34" charset="0"/>
                <a:hlinkClick r:id="rId5" tooltip="The Knowledge Management V3 homepage displays knowledge articles and social Q&amp;A questions organized by knowledge base and category, as well as featured content and popular articles."/>
              </a:rPr>
              <a:t>Knowledge homepage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, you can select a knowledge base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1778E"/>
                </a:solidFill>
                <a:effectLst/>
                <a:latin typeface="Source Sans Pro" panose="020B0503030403020204" pitchFamily="34" charset="0"/>
                <a:hlinkClick r:id="rId6" tooltip="Search for knowledge articles and social Q&amp;A questions from the knowledge homepage using the search bar on the Knowledge Management v3 homepage."/>
              </a:rPr>
              <a:t>search for articles and answers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. You can view only the  knowledge bases to which you have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19"/>
            <a:ext cx="10515600" cy="1325563"/>
          </a:xfrm>
        </p:spPr>
        <p:txBody>
          <a:bodyPr/>
          <a:lstStyle/>
          <a:p>
            <a:r>
              <a:rPr lang="en-US" dirty="0"/>
              <a:t>Chat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Connect Chat is a real-time messaging tool that enables users to chat with individuals and groups, quickly share files, and collaborate on any record by connecting with the right people instantly.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Features include:</a:t>
            </a:r>
          </a:p>
          <a:p>
            <a:r>
              <a:rPr lang="en-US" sz="1600" dirty="0"/>
              <a:t>Direct conversations between two users.</a:t>
            </a:r>
          </a:p>
          <a:p>
            <a:r>
              <a:rPr lang="en-US" sz="1600" dirty="0"/>
              <a:t>Group conversations between three or more users.</a:t>
            </a:r>
          </a:p>
          <a:p>
            <a:r>
              <a:rPr lang="en-US" sz="1600" dirty="0"/>
              <a:t>Conversations linked to records. Comments and work notes appear in conversations in real time and users can update the record directly</a:t>
            </a:r>
            <a:r>
              <a:rPr lang="en-US" dirty="0"/>
              <a:t> </a:t>
            </a:r>
            <a:r>
              <a:rPr lang="en-US" sz="1600" dirty="0"/>
              <a:t>from the conversation.</a:t>
            </a:r>
          </a:p>
          <a:p>
            <a:r>
              <a:rPr lang="en-US" sz="1600" dirty="0"/>
              <a:t>Drag-and-drop sharing of links, files, and records.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136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19"/>
            <a:ext cx="10515600" cy="1325563"/>
          </a:xfrm>
        </p:spPr>
        <p:txBody>
          <a:bodyPr/>
          <a:lstStyle/>
          <a:p>
            <a:r>
              <a:rPr lang="en-US" dirty="0"/>
              <a:t>Chat Feature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31649-7AA7-4494-A5D4-BDCE1B5F6F84}"/>
              </a:ext>
            </a:extLst>
          </p:cNvPr>
          <p:cNvSpPr/>
          <p:nvPr/>
        </p:nvSpPr>
        <p:spPr>
          <a:xfrm>
            <a:off x="838200" y="1631677"/>
            <a:ext cx="10794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Click the </a:t>
            </a:r>
            <a:r>
              <a:rPr lang="en-US" b="1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create</a:t>
            </a: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 link at the bottom of the window.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Enter the room details as you would for a </a:t>
            </a:r>
            <a:r>
              <a:rPr lang="en-US" b="0" i="0" u="none" strike="noStrike" dirty="0">
                <a:solidFill>
                  <a:srgbClr val="01778E"/>
                </a:solidFill>
                <a:effectLst/>
                <a:latin typeface="Source Sans Pro" panose="020B0503030403020204" pitchFamily="34" charset="0"/>
                <a:hlinkClick r:id="rId2" tooltip="How to start a chat with multiple users from the legacy chat desktop."/>
              </a:rPr>
              <a:t>chat room</a:t>
            </a: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Click </a:t>
            </a:r>
            <a:r>
              <a:rPr lang="en-US" b="1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Create Room</a:t>
            </a: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. An email notification is sent and appears in the favorites list for all invited users (the assignment group and the watch list, if selected, and additional invited users).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In the New Room Created message, click </a:t>
            </a:r>
            <a:r>
              <a:rPr lang="en-US" b="1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Join </a:t>
            </a:r>
            <a:r>
              <a:rPr lang="en-US" b="1" i="0" dirty="0" err="1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Room</a:t>
            </a:r>
            <a:r>
              <a:rPr lang="en-US" b="0" i="0" dirty="0" err="1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.A</a:t>
            </a: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 new chat window opens on your chat desktop.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61B1C"/>
                </a:solidFill>
                <a:effectLst/>
                <a:latin typeface="Source Sans Pro" panose="020B0503030403020204" pitchFamily="34" charset="0"/>
              </a:rPr>
              <a:t>All invited users are listed in the chat member list. Invited users that are not currently participating in the chat are listed in gray.</a:t>
            </a:r>
          </a:p>
          <a:p>
            <a:endParaRPr lang="en-US" b="0" i="0" dirty="0">
              <a:solidFill>
                <a:srgbClr val="161B1C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access ServiceNow via Self Service and Portal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New Service Catalog items</a:t>
            </a:r>
          </a:p>
          <a:p>
            <a:r>
              <a:rPr lang="en-US" dirty="0"/>
              <a:t>Change Request</a:t>
            </a:r>
          </a:p>
          <a:p>
            <a:r>
              <a:rPr lang="en-US" dirty="0"/>
              <a:t>Incident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Knowledge</a:t>
            </a:r>
          </a:p>
          <a:p>
            <a:r>
              <a:rPr lang="en-US" dirty="0"/>
              <a:t>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ServiceNow is scheduled to replace the current ESMT process. </a:t>
            </a:r>
          </a:p>
          <a:p>
            <a:pPr lvl="1"/>
            <a:r>
              <a:rPr lang="en-US" dirty="0"/>
              <a:t>ServiceNow will be used for ordering supplies, submitting change request and incident, and a knowledge database that will have documents to assist everyone. </a:t>
            </a:r>
          </a:p>
          <a:p>
            <a:r>
              <a:rPr lang="en-US" dirty="0"/>
              <a:t>Service Catalog enables you to view and order items from departments within your organization.</a:t>
            </a:r>
          </a:p>
          <a:p>
            <a:r>
              <a:rPr lang="en-US" dirty="0"/>
              <a:t>When an item is ordered, the base system generates a request to track the order and displays a summary that includes the order status in the </a:t>
            </a:r>
            <a:r>
              <a:rPr lang="en-US" b="1" dirty="0"/>
              <a:t>Stage</a:t>
            </a:r>
            <a:r>
              <a:rPr lang="en-US" dirty="0"/>
              <a:t> column: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7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ServiceNow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 Catalog Request Status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ervice Catalog Request Status">
            <a:extLst>
              <a:ext uri="{FF2B5EF4-FFF2-40B4-BE49-F238E27FC236}">
                <a16:creationId xmlns:a16="http://schemas.microsoft.com/office/drawing/2014/main" id="{EE758E47-6CF3-40DD-8720-7207C4F3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59" y="1809353"/>
            <a:ext cx="9233126" cy="42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056884-33D1-45E0-BD10-C6BD207E95EC}"/>
              </a:ext>
            </a:extLst>
          </p:cNvPr>
          <p:cNvCxnSpPr>
            <a:cxnSpLocks/>
          </p:cNvCxnSpPr>
          <p:nvPr/>
        </p:nvCxnSpPr>
        <p:spPr>
          <a:xfrm flipH="1">
            <a:off x="7287065" y="1392702"/>
            <a:ext cx="88626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9C16ED-75D0-4162-A4CE-6B6D4DF95B1A}"/>
              </a:ext>
            </a:extLst>
          </p:cNvPr>
          <p:cNvSpPr txBox="1"/>
          <p:nvPr/>
        </p:nvSpPr>
        <p:spPr>
          <a:xfrm>
            <a:off x="7843839" y="820057"/>
            <a:ext cx="30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provide you with the status of your request</a:t>
            </a:r>
          </a:p>
        </p:txBody>
      </p:sp>
    </p:spTree>
    <p:extLst>
      <p:ext uri="{BB962C8B-B14F-4D97-AF65-F5344CB8AC3E}">
        <p14:creationId xmlns:p14="http://schemas.microsoft.com/office/powerpoint/2010/main" val="97997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ServiceNow Self Service and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Service now can be access via </a:t>
            </a:r>
            <a:r>
              <a:rPr lang="en-US" dirty="0" err="1"/>
              <a:t>servicenow</a:t>
            </a:r>
            <a:r>
              <a:rPr lang="en-US" dirty="0"/>
              <a:t> catalog or the </a:t>
            </a:r>
            <a:r>
              <a:rPr lang="en-US" dirty="0" err="1"/>
              <a:t>servicenow</a:t>
            </a:r>
            <a:r>
              <a:rPr lang="en-US" dirty="0"/>
              <a:t> portal</a:t>
            </a:r>
          </a:p>
          <a:p>
            <a:endParaRPr lang="en-US" dirty="0"/>
          </a:p>
          <a:p>
            <a:r>
              <a:rPr lang="en-US" dirty="0"/>
              <a:t>Service Catalog enables you to view and order items from departments within your organization.</a:t>
            </a:r>
          </a:p>
          <a:p>
            <a:r>
              <a:rPr lang="en-US" dirty="0"/>
              <a:t>These catalog items can include goods, services, and information.</a:t>
            </a:r>
          </a:p>
          <a:p>
            <a:r>
              <a:rPr lang="en-US" dirty="0"/>
              <a:t>Anything that can be ordered individually can be ordered as a catalog item. Anything that only exists as a part of a larger whole cannot be a catalog item. For example, a laptop can be a catalog item, but a high-resolution display for a laptop cannot.</a:t>
            </a:r>
          </a:p>
          <a:p>
            <a:r>
              <a:rPr lang="en-US" dirty="0"/>
              <a:t>After placing an order, the customer can track its progress. Predefined groups follow a series of tasks to deliver the item, based on a fulfillment process, including any approvals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we have 55 queues in our organization.  In the ECG portal there is a document that shows all the names, owners, and services being offered.  Link to the listing of queue names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Request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workflow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workflow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0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60B1-322E-45B0-A5A4-E7EC220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3B56-C882-4DCC-AD6A-4515A67B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workflow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606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 Theme</vt:lpstr>
      <vt:lpstr>ServiceNow Internal Training</vt:lpstr>
      <vt:lpstr>Agenda </vt:lpstr>
      <vt:lpstr>Overview </vt:lpstr>
      <vt:lpstr>ServiceNow Overview </vt:lpstr>
      <vt:lpstr>How to access ServiceNow Self Service and Portal</vt:lpstr>
      <vt:lpstr>Queue </vt:lpstr>
      <vt:lpstr>Change Request </vt:lpstr>
      <vt:lpstr>Incident  </vt:lpstr>
      <vt:lpstr>Project  </vt:lpstr>
      <vt:lpstr>Knowledge  </vt:lpstr>
      <vt:lpstr>Knowledge  </vt:lpstr>
      <vt:lpstr>Chat  </vt:lpstr>
      <vt:lpstr>Chat Feature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 Internal Training</dc:title>
  <dc:creator>Ginger Purdy</dc:creator>
  <cp:lastModifiedBy>Ginger Purdy</cp:lastModifiedBy>
  <cp:revision>21</cp:revision>
  <dcterms:created xsi:type="dcterms:W3CDTF">2020-04-21T18:04:00Z</dcterms:created>
  <dcterms:modified xsi:type="dcterms:W3CDTF">2020-04-30T16:05:22Z</dcterms:modified>
</cp:coreProperties>
</file>