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9" r:id="rId6"/>
    <p:sldId id="262" r:id="rId7"/>
    <p:sldId id="260" r:id="rId8"/>
    <p:sldId id="271" r:id="rId9"/>
    <p:sldId id="275" r:id="rId10"/>
    <p:sldId id="277" r:id="rId11"/>
    <p:sldId id="263" r:id="rId12"/>
    <p:sldId id="278" r:id="rId13"/>
    <p:sldId id="281" r:id="rId14"/>
    <p:sldId id="270" r:id="rId15"/>
    <p:sldId id="264" r:id="rId16"/>
    <p:sldId id="276" r:id="rId17"/>
    <p:sldId id="282" r:id="rId18"/>
    <p:sldId id="273" r:id="rId19"/>
    <p:sldId id="265" r:id="rId20"/>
    <p:sldId id="280" r:id="rId21"/>
    <p:sldId id="279" r:id="rId22"/>
    <p:sldId id="283" r:id="rId23"/>
    <p:sldId id="274"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7" autoAdjust="0"/>
    <p:restoredTop sz="90909" autoAdjust="0"/>
  </p:normalViewPr>
  <p:slideViewPr>
    <p:cSldViewPr snapToGrid="0">
      <p:cViewPr>
        <p:scale>
          <a:sx n="60" d="100"/>
          <a:sy n="60" d="100"/>
        </p:scale>
        <p:origin x="492"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0552-9271-42F7-AB71-FC129A3FF2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561CD3-B9A4-496E-98AF-1626087E6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62DB1C-AC5E-4F08-B51B-73BB50BE7F94}"/>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5" name="Footer Placeholder 4">
            <a:extLst>
              <a:ext uri="{FF2B5EF4-FFF2-40B4-BE49-F238E27FC236}">
                <a16:creationId xmlns:a16="http://schemas.microsoft.com/office/drawing/2014/main" id="{6F83CDE3-5E6E-4478-BF99-C50C5DC1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F2D77-8D6B-403B-9D17-B6FEF19F89C6}"/>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308718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2413-6E44-4BEB-A449-FAA634C953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E5FDC-A79A-476D-989E-83305DEF4B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441FC-9FA7-44DB-B92E-4B04B3D61F4C}"/>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5" name="Footer Placeholder 4">
            <a:extLst>
              <a:ext uri="{FF2B5EF4-FFF2-40B4-BE49-F238E27FC236}">
                <a16:creationId xmlns:a16="http://schemas.microsoft.com/office/drawing/2014/main" id="{5B071A4C-C0E7-4AD7-A3EC-A3EBE2AB8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B87F9-4B1A-424C-BD49-DC3B23268C4D}"/>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425854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E76252-C0FE-46EC-ACF1-355B020DC1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28089-740A-44D6-BA3F-8A5150B73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F069C-37CD-4334-B98E-3AC96207803B}"/>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5" name="Footer Placeholder 4">
            <a:extLst>
              <a:ext uri="{FF2B5EF4-FFF2-40B4-BE49-F238E27FC236}">
                <a16:creationId xmlns:a16="http://schemas.microsoft.com/office/drawing/2014/main" id="{D7426C7E-7233-43BA-8487-0DCA7D01F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57353-03E4-4AFF-9FD2-2CFDF48A5BCE}"/>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62170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77C4-CD24-42E6-98F9-AA5E9DDA1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F71EA4-10DC-4009-9415-A98203BE8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F45FA-EDBB-4AD0-BDF6-5C82BABDEAD7}"/>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5" name="Footer Placeholder 4">
            <a:extLst>
              <a:ext uri="{FF2B5EF4-FFF2-40B4-BE49-F238E27FC236}">
                <a16:creationId xmlns:a16="http://schemas.microsoft.com/office/drawing/2014/main" id="{9FA05040-C5EF-4DE3-A320-1FFC5A733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CEBA1-2C92-4883-8566-D0F786BAF591}"/>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239242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7F46-B2CC-425E-A6B4-A779D113A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CB79C-7890-4014-A253-FB36DBDC0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E5138-D941-4A37-AD7F-FCD0EFEBD9D7}"/>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5" name="Footer Placeholder 4">
            <a:extLst>
              <a:ext uri="{FF2B5EF4-FFF2-40B4-BE49-F238E27FC236}">
                <a16:creationId xmlns:a16="http://schemas.microsoft.com/office/drawing/2014/main" id="{3B7E4B6B-9967-4E09-B652-C10BC5082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A7DD1-1DEF-4F1E-B106-006192DA1E59}"/>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425855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DCFF-6108-4573-BAC1-A36B5A851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05EAF-26E3-461D-AD1C-4DCD8D639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AB6BD7-49AF-4AAC-BC62-BCB2AAA8DB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08A9E9-9813-4EAC-B386-868451B41786}"/>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6" name="Footer Placeholder 5">
            <a:extLst>
              <a:ext uri="{FF2B5EF4-FFF2-40B4-BE49-F238E27FC236}">
                <a16:creationId xmlns:a16="http://schemas.microsoft.com/office/drawing/2014/main" id="{635B2093-9607-4D90-83D3-B8761D6F5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4A813-A38B-4D00-AAA0-88054829E498}"/>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266822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7B68-1459-4F7F-852E-5284F51646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E497A-A40C-45FD-9536-7629AA62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6711B6-D2DD-4C5D-A5DB-99B8FB35B6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BD4D21-A11F-475F-B56E-42BB79A94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3C527-8C34-4C5F-BFC1-1C72C63A7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436342-8705-4B25-B89E-56605713CFEE}"/>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8" name="Footer Placeholder 7">
            <a:extLst>
              <a:ext uri="{FF2B5EF4-FFF2-40B4-BE49-F238E27FC236}">
                <a16:creationId xmlns:a16="http://schemas.microsoft.com/office/drawing/2014/main" id="{A33C37DF-6A42-497A-B5EC-327F567171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74B0FD-6C06-471E-BF86-C09521ECEFE6}"/>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330136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858D-C023-495B-9344-92FCD99C23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9376A9-9C2B-445E-B0E7-ABCFC2DEA0E9}"/>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4" name="Footer Placeholder 3">
            <a:extLst>
              <a:ext uri="{FF2B5EF4-FFF2-40B4-BE49-F238E27FC236}">
                <a16:creationId xmlns:a16="http://schemas.microsoft.com/office/drawing/2014/main" id="{65D7B6A5-99B4-44CE-974D-C26AED0F09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87732-18CA-4C5D-9669-56E06CF1DAF7}"/>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63997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DA4F9-31F4-4FEF-97EE-713932102662}"/>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3" name="Footer Placeholder 2">
            <a:extLst>
              <a:ext uri="{FF2B5EF4-FFF2-40B4-BE49-F238E27FC236}">
                <a16:creationId xmlns:a16="http://schemas.microsoft.com/office/drawing/2014/main" id="{F16392DD-20A6-4DB9-A855-0584B185EA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E0BCE8-EAB1-4FAF-8D68-07C803277604}"/>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286976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7488-8093-4B10-A85E-80C8BBB21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E3B04F-E78F-4134-99A4-236B580C1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FF9330-835E-438A-8491-EEB844147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C79AE-41B2-488C-B63F-6149CECCCC13}"/>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6" name="Footer Placeholder 5">
            <a:extLst>
              <a:ext uri="{FF2B5EF4-FFF2-40B4-BE49-F238E27FC236}">
                <a16:creationId xmlns:a16="http://schemas.microsoft.com/office/drawing/2014/main" id="{CE4F582D-0948-4710-BB26-E41965249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7D02A3-46FD-4E33-BFA1-6C0E1C5CE9D7}"/>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313270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E588-289E-4182-88DF-3E3A68EE8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2F1D6F-CE3E-4B0B-AE0D-53C535D29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6D549-A41E-4594-A989-75E27A7B1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93A43-C4BE-4815-B2F0-8049FAB9F5E2}"/>
              </a:ext>
            </a:extLst>
          </p:cNvPr>
          <p:cNvSpPr>
            <a:spLocks noGrp="1"/>
          </p:cNvSpPr>
          <p:nvPr>
            <p:ph type="dt" sz="half" idx="10"/>
          </p:nvPr>
        </p:nvSpPr>
        <p:spPr/>
        <p:txBody>
          <a:bodyPr/>
          <a:lstStyle/>
          <a:p>
            <a:fld id="{C8303559-6AD4-4BC2-B446-52D7F9B4B8FB}" type="datetimeFigureOut">
              <a:rPr lang="en-US" smtClean="0"/>
              <a:t>4/30/2020</a:t>
            </a:fld>
            <a:endParaRPr lang="en-US"/>
          </a:p>
        </p:txBody>
      </p:sp>
      <p:sp>
        <p:nvSpPr>
          <p:cNvPr id="6" name="Footer Placeholder 5">
            <a:extLst>
              <a:ext uri="{FF2B5EF4-FFF2-40B4-BE49-F238E27FC236}">
                <a16:creationId xmlns:a16="http://schemas.microsoft.com/office/drawing/2014/main" id="{C20177DB-5124-4A0A-9062-A85A838EE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B0406-6DC7-4F8B-8C26-CB708E4DD408}"/>
              </a:ext>
            </a:extLst>
          </p:cNvPr>
          <p:cNvSpPr>
            <a:spLocks noGrp="1"/>
          </p:cNvSpPr>
          <p:nvPr>
            <p:ph type="sldNum" sz="quarter" idx="12"/>
          </p:nvPr>
        </p:nvSpPr>
        <p:spPr/>
        <p:txBody>
          <a:bodyPr/>
          <a:lstStyle/>
          <a:p>
            <a:fld id="{085B92DD-3CB0-4A84-8751-0A9C4E8E5E50}" type="slidenum">
              <a:rPr lang="en-US" smtClean="0"/>
              <a:t>‹#›</a:t>
            </a:fld>
            <a:endParaRPr lang="en-US"/>
          </a:p>
        </p:txBody>
      </p:sp>
    </p:spTree>
    <p:extLst>
      <p:ext uri="{BB962C8B-B14F-4D97-AF65-F5344CB8AC3E}">
        <p14:creationId xmlns:p14="http://schemas.microsoft.com/office/powerpoint/2010/main" val="3826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3578E-87B6-4DD1-909F-F414962AC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2D01B-2FAE-4325-A714-6A326E7B3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9EE57-147F-407F-8D42-7E47B647F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03559-6AD4-4BC2-B446-52D7F9B4B8FB}" type="datetimeFigureOut">
              <a:rPr lang="en-US" smtClean="0"/>
              <a:t>4/30/2020</a:t>
            </a:fld>
            <a:endParaRPr lang="en-US"/>
          </a:p>
        </p:txBody>
      </p:sp>
      <p:sp>
        <p:nvSpPr>
          <p:cNvPr id="5" name="Footer Placeholder 4">
            <a:extLst>
              <a:ext uri="{FF2B5EF4-FFF2-40B4-BE49-F238E27FC236}">
                <a16:creationId xmlns:a16="http://schemas.microsoft.com/office/drawing/2014/main" id="{CF981774-B469-4D28-BAB4-AD624C481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6FDDA1-82CC-4D40-94C9-2FB81C7D6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B92DD-3CB0-4A84-8751-0A9C4E8E5E50}" type="slidenum">
              <a:rPr lang="en-US" smtClean="0"/>
              <a:t>‹#›</a:t>
            </a:fld>
            <a:endParaRPr lang="en-US"/>
          </a:p>
        </p:txBody>
      </p:sp>
    </p:spTree>
    <p:extLst>
      <p:ext uri="{BB962C8B-B14F-4D97-AF65-F5344CB8AC3E}">
        <p14:creationId xmlns:p14="http://schemas.microsoft.com/office/powerpoint/2010/main" val="185343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servicenow.com/bundle/newyork-it-service-management/page/product/incident-management/image/IM_StateModel.png?_LANG=enu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servicenow.com/bundle/newyork-performance-analytics-and-reporting/page/use/dashboards/concept/differences-between-respsonsive-and-non-responsive-dashboards.html#differences-between-respsonsive-and-non-responsive-dashboar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servicenow.com/bundle/newyork-servicenow-platform/page/use/using-social-it/image/ChatTaskLink.png" TargetMode="External"/><Relationship Id="rId1" Type="http://schemas.openxmlformats.org/officeDocument/2006/relationships/slideLayout" Target="../slideLayouts/slideLayout2.xml"/><Relationship Id="rId6" Type="http://schemas.openxmlformats.org/officeDocument/2006/relationships/hyperlink" Target="https://docs.servicenow.com/bundle/newyork-servicenow-platform/page/use/using-social-it/task/t_CreateAChatRoom.html#t_CreateAChatRoom" TargetMode="External"/><Relationship Id="rId5" Type="http://schemas.openxmlformats.org/officeDocument/2006/relationships/image" Target="../media/image2.png"/><Relationship Id="rId4" Type="http://schemas.openxmlformats.org/officeDocument/2006/relationships/hyperlink" Target="https://docs.servicenow.com/bundle/newyork-servicenow-platform/page/use/using-social-it/image/ChatTaskOpen.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A566-3775-4329-B0BE-B74F6AB1DE2B}"/>
              </a:ext>
            </a:extLst>
          </p:cNvPr>
          <p:cNvSpPr>
            <a:spLocks noGrp="1"/>
          </p:cNvSpPr>
          <p:nvPr>
            <p:ph type="ctrTitle"/>
          </p:nvPr>
        </p:nvSpPr>
        <p:spPr/>
        <p:txBody>
          <a:bodyPr/>
          <a:lstStyle/>
          <a:p>
            <a:r>
              <a:rPr lang="en-US" dirty="0"/>
              <a:t>ServiceNow Internal Training</a:t>
            </a:r>
          </a:p>
        </p:txBody>
      </p:sp>
      <p:sp>
        <p:nvSpPr>
          <p:cNvPr id="3" name="Subtitle 2">
            <a:extLst>
              <a:ext uri="{FF2B5EF4-FFF2-40B4-BE49-F238E27FC236}">
                <a16:creationId xmlns:a16="http://schemas.microsoft.com/office/drawing/2014/main" id="{7F422E20-9641-42DE-978F-02D3C8951369}"/>
              </a:ext>
            </a:extLst>
          </p:cNvPr>
          <p:cNvSpPr>
            <a:spLocks noGrp="1"/>
          </p:cNvSpPr>
          <p:nvPr>
            <p:ph type="subTitle" idx="1"/>
          </p:nvPr>
        </p:nvSpPr>
        <p:spPr/>
        <p:txBody>
          <a:bodyPr/>
          <a:lstStyle/>
          <a:p>
            <a:r>
              <a:rPr lang="en-US" dirty="0"/>
              <a:t> For </a:t>
            </a:r>
            <a:r>
              <a:rPr lang="en-US" dirty="0" err="1"/>
              <a:t>SuperUser</a:t>
            </a:r>
            <a:endParaRPr lang="en-US" dirty="0"/>
          </a:p>
        </p:txBody>
      </p:sp>
    </p:spTree>
    <p:extLst>
      <p:ext uri="{BB962C8B-B14F-4D97-AF65-F5344CB8AC3E}">
        <p14:creationId xmlns:p14="http://schemas.microsoft.com/office/powerpoint/2010/main" val="46174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Change Workflow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a:xfrm>
            <a:off x="838200" y="1949450"/>
            <a:ext cx="10515600" cy="4351338"/>
          </a:xfrm>
        </p:spPr>
        <p:txBody>
          <a:bodyPr>
            <a:normAutofit/>
          </a:bodyPr>
          <a:lstStyle/>
          <a:p>
            <a:pPr marL="0" indent="0">
              <a:buNone/>
            </a:pPr>
            <a:r>
              <a:rPr lang="en-US" dirty="0"/>
              <a:t>Changes offers a state model to move and track change requests through several states.</a:t>
            </a:r>
          </a:p>
          <a:p>
            <a:r>
              <a:rPr lang="en-US" dirty="0"/>
              <a:t>Example of state transitions for a normal change request</a:t>
            </a:r>
          </a:p>
          <a:p>
            <a:endParaRPr lang="en-US" dirty="0"/>
          </a:p>
          <a:p>
            <a:endParaRPr lang="en-US" dirty="0"/>
          </a:p>
          <a:p>
            <a:endParaRPr lang="en-US" dirty="0"/>
          </a:p>
        </p:txBody>
      </p:sp>
      <p:pic>
        <p:nvPicPr>
          <p:cNvPr id="3074" name="Picture 2" descr="State transitions in a normal change request">
            <a:extLst>
              <a:ext uri="{FF2B5EF4-FFF2-40B4-BE49-F238E27FC236}">
                <a16:creationId xmlns:a16="http://schemas.microsoft.com/office/drawing/2014/main" id="{1B48EB75-44BF-4D0A-AC7C-FC3597644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3333750"/>
            <a:ext cx="85820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44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Change Status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a:xfrm>
            <a:off x="838200" y="1253331"/>
            <a:ext cx="10515600" cy="4351338"/>
          </a:xfrm>
        </p:spPr>
        <p:txBody>
          <a:bodyPr>
            <a:normAutofit/>
          </a:bodyPr>
          <a:lstStyle/>
          <a:p>
            <a:pPr marL="0" indent="0">
              <a:buNone/>
            </a:pPr>
            <a:endParaRPr lang="en-US" dirty="0"/>
          </a:p>
        </p:txBody>
      </p:sp>
      <p:graphicFrame>
        <p:nvGraphicFramePr>
          <p:cNvPr id="4" name="Table 4">
            <a:extLst>
              <a:ext uri="{FF2B5EF4-FFF2-40B4-BE49-F238E27FC236}">
                <a16:creationId xmlns:a16="http://schemas.microsoft.com/office/drawing/2014/main" id="{76FC92D5-5F5F-49DE-B673-A6E12D2A8AE3}"/>
              </a:ext>
            </a:extLst>
          </p:cNvPr>
          <p:cNvGraphicFramePr>
            <a:graphicFrameLocks noGrp="1"/>
          </p:cNvGraphicFramePr>
          <p:nvPr>
            <p:extLst>
              <p:ext uri="{D42A27DB-BD31-4B8C-83A1-F6EECF244321}">
                <p14:modId xmlns:p14="http://schemas.microsoft.com/office/powerpoint/2010/main" val="2484801380"/>
              </p:ext>
            </p:extLst>
          </p:nvPr>
        </p:nvGraphicFramePr>
        <p:xfrm>
          <a:off x="1100138" y="1690689"/>
          <a:ext cx="10253662" cy="4726571"/>
        </p:xfrm>
        <a:graphic>
          <a:graphicData uri="http://schemas.openxmlformats.org/drawingml/2006/table">
            <a:tbl>
              <a:tblPr firstRow="1" bandRow="1">
                <a:tableStyleId>{5C22544A-7EE6-4342-B048-85BDC9FD1C3A}</a:tableStyleId>
              </a:tblPr>
              <a:tblGrid>
                <a:gridCol w="2124325">
                  <a:extLst>
                    <a:ext uri="{9D8B030D-6E8A-4147-A177-3AD203B41FA5}">
                      <a16:colId xmlns:a16="http://schemas.microsoft.com/office/drawing/2014/main" val="2121818237"/>
                    </a:ext>
                  </a:extLst>
                </a:gridCol>
                <a:gridCol w="8129337">
                  <a:extLst>
                    <a:ext uri="{9D8B030D-6E8A-4147-A177-3AD203B41FA5}">
                      <a16:colId xmlns:a16="http://schemas.microsoft.com/office/drawing/2014/main" val="3935735482"/>
                    </a:ext>
                  </a:extLst>
                </a:gridCol>
              </a:tblGrid>
              <a:tr h="306782">
                <a:tc>
                  <a:txBody>
                    <a:bodyPr/>
                    <a:lstStyle/>
                    <a:p>
                      <a:r>
                        <a:rPr lang="en-US" dirty="0"/>
                        <a:t>Status</a:t>
                      </a:r>
                    </a:p>
                  </a:txBody>
                  <a:tcPr/>
                </a:tc>
                <a:tc>
                  <a:txBody>
                    <a:bodyPr/>
                    <a:lstStyle/>
                    <a:p>
                      <a:r>
                        <a:rPr lang="en-US" dirty="0"/>
                        <a:t>Description</a:t>
                      </a:r>
                    </a:p>
                  </a:txBody>
                  <a:tcPr/>
                </a:tc>
                <a:extLst>
                  <a:ext uri="{0D108BD9-81ED-4DB2-BD59-A6C34878D82A}">
                    <a16:rowId xmlns:a16="http://schemas.microsoft.com/office/drawing/2014/main" val="2004325894"/>
                  </a:ext>
                </a:extLst>
              </a:tr>
              <a:tr h="636206">
                <a:tc>
                  <a:txBody>
                    <a:bodyPr/>
                    <a:lstStyle/>
                    <a:p>
                      <a:r>
                        <a:rPr lang="en-US" sz="1400" dirty="0"/>
                        <a:t>New</a:t>
                      </a:r>
                    </a:p>
                  </a:txBody>
                  <a:tcPr/>
                </a:tc>
                <a:tc>
                  <a:txBody>
                    <a:bodyPr/>
                    <a:lstStyle/>
                    <a:p>
                      <a:r>
                        <a:rPr lang="en-US" sz="1400" kern="1200" dirty="0">
                          <a:solidFill>
                            <a:schemeClr val="dk1"/>
                          </a:solidFill>
                          <a:effectLst/>
                          <a:latin typeface="+mn-lt"/>
                          <a:ea typeface="+mn-ea"/>
                          <a:cs typeface="+mn-cs"/>
                        </a:rPr>
                        <a:t>Change request is not yet submitted for review and authorization. A change requester can save a change request as many times as necessary while building out the details of the change prior to submission.</a:t>
                      </a:r>
                      <a:endParaRPr lang="en-US" sz="1400" dirty="0"/>
                    </a:p>
                  </a:txBody>
                  <a:tcPr/>
                </a:tc>
                <a:extLst>
                  <a:ext uri="{0D108BD9-81ED-4DB2-BD59-A6C34878D82A}">
                    <a16:rowId xmlns:a16="http://schemas.microsoft.com/office/drawing/2014/main" val="1108205846"/>
                  </a:ext>
                </a:extLst>
              </a:tr>
              <a:tr h="452369">
                <a:tc>
                  <a:txBody>
                    <a:bodyPr/>
                    <a:lstStyle/>
                    <a:p>
                      <a:r>
                        <a:rPr lang="en-US" sz="1400" dirty="0"/>
                        <a:t>Assess</a:t>
                      </a:r>
                    </a:p>
                  </a:txBody>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Peer review and technical approval of the change details are preformed during this state</a:t>
                      </a:r>
                    </a:p>
                  </a:txBody>
                  <a:tcPr marL="76200" marR="76200" marT="38100" marB="38100"/>
                </a:tc>
                <a:extLst>
                  <a:ext uri="{0D108BD9-81ED-4DB2-BD59-A6C34878D82A}">
                    <a16:rowId xmlns:a16="http://schemas.microsoft.com/office/drawing/2014/main" val="3076928799"/>
                  </a:ext>
                </a:extLst>
              </a:tr>
              <a:tr h="445344">
                <a:tc>
                  <a:txBody>
                    <a:bodyPr/>
                    <a:lstStyle/>
                    <a:p>
                      <a:r>
                        <a:rPr lang="en-US" sz="1400" dirty="0"/>
                        <a:t>Authorization</a:t>
                      </a:r>
                    </a:p>
                  </a:txBody>
                  <a:tcPr/>
                </a:tc>
                <a:tc>
                  <a:txBody>
                    <a:bodyPr/>
                    <a:lstStyle/>
                    <a:p>
                      <a:r>
                        <a:rPr lang="en-US" sz="1400" dirty="0"/>
                        <a:t>Change Management and the CAB schedule the change and provide final authorization to proceed,</a:t>
                      </a:r>
                    </a:p>
                  </a:txBody>
                  <a:tcPr/>
                </a:tc>
                <a:extLst>
                  <a:ext uri="{0D108BD9-81ED-4DB2-BD59-A6C34878D82A}">
                    <a16:rowId xmlns:a16="http://schemas.microsoft.com/office/drawing/2014/main" val="4206075045"/>
                  </a:ext>
                </a:extLst>
              </a:tr>
              <a:tr h="445344">
                <a:tc>
                  <a:txBody>
                    <a:bodyPr/>
                    <a:lstStyle/>
                    <a:p>
                      <a:r>
                        <a:rPr lang="en-US" sz="1400" dirty="0"/>
                        <a:t>Scheduled</a:t>
                      </a:r>
                    </a:p>
                  </a:txBody>
                  <a:tcPr/>
                </a:tc>
                <a:tc>
                  <a:txBody>
                    <a:bodyPr/>
                    <a:lstStyle/>
                    <a:p>
                      <a:r>
                        <a:rPr lang="en-US" sz="1400" dirty="0"/>
                        <a:t>The change is fully scheduled and authorized and is waiting for the planned start date.  An email notification is sent to the user who request the change.  </a:t>
                      </a:r>
                    </a:p>
                  </a:txBody>
                  <a:tcPr/>
                </a:tc>
                <a:extLst>
                  <a:ext uri="{0D108BD9-81ED-4DB2-BD59-A6C34878D82A}">
                    <a16:rowId xmlns:a16="http://schemas.microsoft.com/office/drawing/2014/main" val="4002603270"/>
                  </a:ext>
                </a:extLst>
              </a:tr>
              <a:tr h="636206">
                <a:tc>
                  <a:txBody>
                    <a:bodyPr/>
                    <a:lstStyle/>
                    <a:p>
                      <a:r>
                        <a:rPr lang="en-US" sz="1400" dirty="0"/>
                        <a:t>Implementation</a:t>
                      </a:r>
                    </a:p>
                  </a:txBody>
                  <a:tcPr/>
                </a:tc>
                <a:tc>
                  <a:txBody>
                    <a:bodyPr/>
                    <a:lstStyle/>
                    <a:p>
                      <a:r>
                        <a:rPr lang="en-US" sz="1400" dirty="0"/>
                        <a:t>The planned start date has approached and the actual work to implement the change is being conducted.  An email notification is sent to the user, who requested the change.</a:t>
                      </a:r>
                    </a:p>
                  </a:txBody>
                  <a:tcPr/>
                </a:tc>
                <a:extLst>
                  <a:ext uri="{0D108BD9-81ED-4DB2-BD59-A6C34878D82A}">
                    <a16:rowId xmlns:a16="http://schemas.microsoft.com/office/drawing/2014/main" val="2685723986"/>
                  </a:ext>
                </a:extLst>
              </a:tr>
              <a:tr h="636206">
                <a:tc>
                  <a:txBody>
                    <a:bodyPr/>
                    <a:lstStyle/>
                    <a:p>
                      <a:r>
                        <a:rPr lang="en-US" sz="1400" dirty="0"/>
                        <a:t>Review</a:t>
                      </a:r>
                    </a:p>
                  </a:txBody>
                  <a:tcPr/>
                </a:tc>
                <a:tc>
                  <a:txBody>
                    <a:bodyPr/>
                    <a:lstStyle/>
                    <a:p>
                      <a:r>
                        <a:rPr lang="en-US" sz="1400" dirty="0"/>
                        <a:t>The work has been completed.  The change requester determined whether the change was successful.  A post-implementation review can be conducted during this state.  An email notification is sent to the user who requested the change.  </a:t>
                      </a:r>
                    </a:p>
                  </a:txBody>
                  <a:tcPr/>
                </a:tc>
                <a:extLst>
                  <a:ext uri="{0D108BD9-81ED-4DB2-BD59-A6C34878D82A}">
                    <a16:rowId xmlns:a16="http://schemas.microsoft.com/office/drawing/2014/main" val="134864159"/>
                  </a:ext>
                </a:extLst>
              </a:tr>
              <a:tr h="298881">
                <a:tc>
                  <a:txBody>
                    <a:bodyPr/>
                    <a:lstStyle/>
                    <a:p>
                      <a:r>
                        <a:rPr lang="en-US" sz="1400" dirty="0"/>
                        <a:t>Closed</a:t>
                      </a:r>
                    </a:p>
                  </a:txBody>
                  <a:tcPr/>
                </a:tc>
                <a:tc>
                  <a:txBody>
                    <a:bodyPr/>
                    <a:lstStyle/>
                    <a:p>
                      <a:r>
                        <a:rPr lang="en-US" sz="1400" dirty="0"/>
                        <a:t>All review work is complete.  The change is closed with no further action required.</a:t>
                      </a:r>
                    </a:p>
                  </a:txBody>
                  <a:tcPr/>
                </a:tc>
                <a:extLst>
                  <a:ext uri="{0D108BD9-81ED-4DB2-BD59-A6C34878D82A}">
                    <a16:rowId xmlns:a16="http://schemas.microsoft.com/office/drawing/2014/main" val="1730038787"/>
                  </a:ext>
                </a:extLst>
              </a:tr>
              <a:tr h="636206">
                <a:tc>
                  <a:txBody>
                    <a:bodyPr/>
                    <a:lstStyle/>
                    <a:p>
                      <a:r>
                        <a:rPr lang="en-US" sz="1400" dirty="0"/>
                        <a:t>Canceled</a:t>
                      </a:r>
                    </a:p>
                  </a:txBody>
                  <a:tcPr/>
                </a:tc>
                <a:tc>
                  <a:txBody>
                    <a:bodyPr/>
                    <a:lstStyle/>
                    <a:p>
                      <a:r>
                        <a:rPr lang="en-US" sz="1400" dirty="0"/>
                        <a:t>A change can be canceled at any point when it is no longer required.  However, a change cannot be canceled from a closed state.  An email notification is sent to the user who requested the change.</a:t>
                      </a:r>
                    </a:p>
                  </a:txBody>
                  <a:tcPr/>
                </a:tc>
                <a:extLst>
                  <a:ext uri="{0D108BD9-81ED-4DB2-BD59-A6C34878D82A}">
                    <a16:rowId xmlns:a16="http://schemas.microsoft.com/office/drawing/2014/main" val="569627969"/>
                  </a:ext>
                </a:extLst>
              </a:tr>
            </a:tbl>
          </a:graphicData>
        </a:graphic>
      </p:graphicFrame>
    </p:spTree>
    <p:extLst>
      <p:ext uri="{BB962C8B-B14F-4D97-AF65-F5344CB8AC3E}">
        <p14:creationId xmlns:p14="http://schemas.microsoft.com/office/powerpoint/2010/main" val="295154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Change Type Status</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a:xfrm>
            <a:off x="838200" y="1253331"/>
            <a:ext cx="10515600" cy="4351338"/>
          </a:xfrm>
        </p:spPr>
        <p:txBody>
          <a:bodyPr>
            <a:normAutofit/>
          </a:bodyPr>
          <a:lstStyle/>
          <a:p>
            <a:pPr marL="0" indent="0">
              <a:buNone/>
            </a:pPr>
            <a:endParaRPr lang="en-US" dirty="0"/>
          </a:p>
        </p:txBody>
      </p:sp>
      <p:pic>
        <p:nvPicPr>
          <p:cNvPr id="4098" name="Picture 2" descr="Change state progress for different types of changes">
            <a:extLst>
              <a:ext uri="{FF2B5EF4-FFF2-40B4-BE49-F238E27FC236}">
                <a16:creationId xmlns:a16="http://schemas.microsoft.com/office/drawing/2014/main" id="{41FFBAD9-92F6-45F7-8BB5-B217BEB6F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6683"/>
            <a:ext cx="9377363" cy="338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57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How to create a Change Request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r>
              <a:rPr lang="en-US" dirty="0"/>
              <a:t>Insert picture on how to create an Change from</a:t>
            </a:r>
          </a:p>
          <a:p>
            <a:r>
              <a:rPr lang="en-US" dirty="0"/>
              <a:t>CI</a:t>
            </a:r>
          </a:p>
          <a:p>
            <a:r>
              <a:rPr lang="en-US" dirty="0"/>
              <a:t>Catalog</a:t>
            </a:r>
          </a:p>
          <a:p>
            <a:r>
              <a:rPr lang="en-US" dirty="0"/>
              <a:t>Portal</a:t>
            </a:r>
          </a:p>
          <a:p>
            <a:endParaRPr lang="en-US" dirty="0"/>
          </a:p>
        </p:txBody>
      </p:sp>
    </p:spTree>
    <p:extLst>
      <p:ext uri="{BB962C8B-B14F-4D97-AF65-F5344CB8AC3E}">
        <p14:creationId xmlns:p14="http://schemas.microsoft.com/office/powerpoint/2010/main" val="90473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a:xfrm>
            <a:off x="416169" y="500062"/>
            <a:ext cx="10515600" cy="1325563"/>
          </a:xfrm>
        </p:spPr>
        <p:txBody>
          <a:bodyPr/>
          <a:lstStyle/>
          <a:p>
            <a:r>
              <a:rPr lang="en-US" dirty="0"/>
              <a:t>Change Request Templates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r>
              <a:rPr lang="en-US" dirty="0"/>
              <a:t>A change request has the ability to apply templates that has been created from the ESMT job plan.</a:t>
            </a:r>
          </a:p>
          <a:p>
            <a:r>
              <a:rPr lang="en-US" dirty="0">
                <a:highlight>
                  <a:srgbClr val="FFFF00"/>
                </a:highlight>
              </a:rPr>
              <a:t>Link to ECG templates table </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6C89DF4A-1FB3-434B-8DAA-71263DBC323D}"/>
                  </a:ext>
                </a:extLst>
              </p:cNvPr>
              <p:cNvGraphicFramePr>
                <a:graphicFrameLocks noChangeAspect="1"/>
              </p:cNvGraphicFramePr>
              <p:nvPr>
                <p:extLst>
                  <p:ext uri="{D42A27DB-BD31-4B8C-83A1-F6EECF244321}">
                    <p14:modId xmlns:p14="http://schemas.microsoft.com/office/powerpoint/2010/main" val="1036885785"/>
                  </p:ext>
                </p:extLst>
              </p:nvPr>
            </p:nvGraphicFramePr>
            <p:xfrm>
              <a:off x="-2614863" y="408596"/>
              <a:ext cx="3048000" cy="1714500"/>
            </p:xfrm>
            <a:graphic>
              <a:graphicData uri="http://schemas.microsoft.com/office/powerpoint/2016/slidezoom">
                <pslz:sldZm>
                  <pslz:sldZmObj sldId="281" cId="904731536">
                    <pslz:zmPr id="{FADC5FAF-787E-4D58-A6C3-118FF393AA8B}"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6C89DF4A-1FB3-434B-8DAA-71263DBC323D}"/>
                  </a:ext>
                </a:extLst>
              </p:cNvPr>
              <p:cNvPicPr>
                <a:picLocks noGrp="1" noRot="1" noChangeAspect="1" noMove="1" noResize="1" noEditPoints="1" noAdjustHandles="1" noChangeArrowheads="1" noChangeShapeType="1"/>
              </p:cNvPicPr>
              <p:nvPr/>
            </p:nvPicPr>
            <p:blipFill>
              <a:blip r:embed="rId2"/>
              <a:stretch>
                <a:fillRect/>
              </a:stretch>
            </p:blipFill>
            <p:spPr>
              <a:xfrm>
                <a:off x="-2614863" y="40859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61375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Incident Workflow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a:xfrm>
            <a:off x="838200" y="1452646"/>
            <a:ext cx="10515600" cy="4351338"/>
          </a:xfrm>
        </p:spPr>
        <p:txBody>
          <a:bodyPr>
            <a:normAutofit/>
          </a:bodyPr>
          <a:lstStyle/>
          <a:p>
            <a:r>
              <a:rPr lang="en-US" dirty="0"/>
              <a:t>Incident will follow this workflow</a:t>
            </a:r>
          </a:p>
          <a:p>
            <a:endParaRPr lang="en-US" dirty="0"/>
          </a:p>
        </p:txBody>
      </p:sp>
      <p:pic>
        <p:nvPicPr>
          <p:cNvPr id="1026" name="Picture 2">
            <a:hlinkClick r:id="rId2"/>
            <a:extLst>
              <a:ext uri="{FF2B5EF4-FFF2-40B4-BE49-F238E27FC236}">
                <a16:creationId xmlns:a16="http://schemas.microsoft.com/office/drawing/2014/main" id="{FFED26ED-55D8-4A96-86A0-C23B6400C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352" y="2080884"/>
            <a:ext cx="7167880" cy="363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60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a:xfrm>
            <a:off x="838200" y="365125"/>
            <a:ext cx="10515600" cy="777875"/>
          </a:xfrm>
        </p:spPr>
        <p:txBody>
          <a:bodyPr/>
          <a:lstStyle/>
          <a:p>
            <a:r>
              <a:rPr lang="en-US" dirty="0"/>
              <a:t>Incident Status Definitions</a:t>
            </a:r>
          </a:p>
        </p:txBody>
      </p:sp>
      <p:graphicFrame>
        <p:nvGraphicFramePr>
          <p:cNvPr id="5" name="Table 5">
            <a:extLst>
              <a:ext uri="{FF2B5EF4-FFF2-40B4-BE49-F238E27FC236}">
                <a16:creationId xmlns:a16="http://schemas.microsoft.com/office/drawing/2014/main" id="{FC0A6A73-2C98-486C-AEB0-1AB941238579}"/>
              </a:ext>
            </a:extLst>
          </p:cNvPr>
          <p:cNvGraphicFramePr>
            <a:graphicFrameLocks noGrp="1"/>
          </p:cNvGraphicFramePr>
          <p:nvPr>
            <p:ph idx="1"/>
            <p:extLst>
              <p:ext uri="{D42A27DB-BD31-4B8C-83A1-F6EECF244321}">
                <p14:modId xmlns:p14="http://schemas.microsoft.com/office/powerpoint/2010/main" val="3882202983"/>
              </p:ext>
            </p:extLst>
          </p:nvPr>
        </p:nvGraphicFramePr>
        <p:xfrm>
          <a:off x="622300" y="1225615"/>
          <a:ext cx="10515600" cy="5323840"/>
        </p:xfrm>
        <a:graphic>
          <a:graphicData uri="http://schemas.openxmlformats.org/drawingml/2006/table">
            <a:tbl>
              <a:tblPr firstRow="1" bandRow="1">
                <a:tableStyleId>{7DF18680-E054-41AD-8BC1-D1AEF772440D}</a:tableStyleId>
              </a:tblPr>
              <a:tblGrid>
                <a:gridCol w="1917700">
                  <a:extLst>
                    <a:ext uri="{9D8B030D-6E8A-4147-A177-3AD203B41FA5}">
                      <a16:colId xmlns:a16="http://schemas.microsoft.com/office/drawing/2014/main" val="1312964731"/>
                    </a:ext>
                  </a:extLst>
                </a:gridCol>
                <a:gridCol w="8597900">
                  <a:extLst>
                    <a:ext uri="{9D8B030D-6E8A-4147-A177-3AD203B41FA5}">
                      <a16:colId xmlns:a16="http://schemas.microsoft.com/office/drawing/2014/main" val="2275649904"/>
                    </a:ext>
                  </a:extLst>
                </a:gridCol>
              </a:tblGrid>
              <a:tr h="370840">
                <a:tc>
                  <a:txBody>
                    <a:bodyPr/>
                    <a:lstStyle/>
                    <a:p>
                      <a:r>
                        <a:rPr lang="en-US" dirty="0"/>
                        <a:t>Status</a:t>
                      </a:r>
                    </a:p>
                  </a:txBody>
                  <a:tcPr/>
                </a:tc>
                <a:tc>
                  <a:txBody>
                    <a:bodyPr/>
                    <a:lstStyle/>
                    <a:p>
                      <a:r>
                        <a:rPr lang="en-US" dirty="0"/>
                        <a:t>Description</a:t>
                      </a:r>
                    </a:p>
                  </a:txBody>
                  <a:tcPr/>
                </a:tc>
                <a:extLst>
                  <a:ext uri="{0D108BD9-81ED-4DB2-BD59-A6C34878D82A}">
                    <a16:rowId xmlns:a16="http://schemas.microsoft.com/office/drawing/2014/main" val="410084778"/>
                  </a:ext>
                </a:extLst>
              </a:tr>
              <a:tr h="370840">
                <a:tc>
                  <a:txBody>
                    <a:bodyPr/>
                    <a:lstStyle/>
                    <a:p>
                      <a:r>
                        <a:rPr lang="en-US" dirty="0"/>
                        <a:t>New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Incident is logged but not yet triaged.</a:t>
                      </a:r>
                    </a:p>
                  </a:txBody>
                  <a:tcPr/>
                </a:tc>
                <a:extLst>
                  <a:ext uri="{0D108BD9-81ED-4DB2-BD59-A6C34878D82A}">
                    <a16:rowId xmlns:a16="http://schemas.microsoft.com/office/drawing/2014/main" val="4294420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In progress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Incident is assigned and is being investigated.</a:t>
                      </a:r>
                    </a:p>
                  </a:txBody>
                  <a:tcPr/>
                </a:tc>
                <a:extLst>
                  <a:ext uri="{0D108BD9-81ED-4DB2-BD59-A6C34878D82A}">
                    <a16:rowId xmlns:a16="http://schemas.microsoft.com/office/drawing/2014/main" val="1689952589"/>
                  </a:ext>
                </a:extLst>
              </a:tr>
              <a:tr h="370840">
                <a:tc>
                  <a:txBody>
                    <a:bodyPr/>
                    <a:lstStyle/>
                    <a:p>
                      <a:r>
                        <a:rPr lang="en-US" dirty="0"/>
                        <a:t>On Hold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The responsibility for the incident shifts temporarily to another entity to provide further information, evidence, or a resolution. When you select the </a:t>
                      </a:r>
                      <a:r>
                        <a:rPr lang="en-US" sz="1800" b="1" dirty="0">
                          <a:effectLst/>
                        </a:rPr>
                        <a:t>On Hold</a:t>
                      </a:r>
                      <a:r>
                        <a:rPr lang="en-US" sz="1800" dirty="0">
                          <a:effectLst/>
                        </a:rPr>
                        <a:t> option, the </a:t>
                      </a:r>
                      <a:r>
                        <a:rPr lang="en-US" sz="1800" b="1" dirty="0">
                          <a:effectLst/>
                        </a:rPr>
                        <a:t>On hold reason</a:t>
                      </a:r>
                      <a:r>
                        <a:rPr lang="en-US" sz="1800" dirty="0">
                          <a:effectLst/>
                        </a:rPr>
                        <a:t> choice list appears. If the </a:t>
                      </a:r>
                      <a:r>
                        <a:rPr lang="en-US" sz="1800" b="1" dirty="0">
                          <a:effectLst/>
                        </a:rPr>
                        <a:t>On Hold reason</a:t>
                      </a:r>
                      <a:r>
                        <a:rPr lang="en-US" sz="1800" dirty="0">
                          <a:effectLst/>
                        </a:rPr>
                        <a:t> is </a:t>
                      </a:r>
                      <a:r>
                        <a:rPr lang="en-US" sz="1800" b="1" dirty="0">
                          <a:effectLst/>
                        </a:rPr>
                        <a:t>Awaiting Caller</a:t>
                      </a:r>
                      <a:r>
                        <a:rPr lang="en-US" sz="1800" dirty="0">
                          <a:effectLst/>
                        </a:rPr>
                        <a:t>, the </a:t>
                      </a:r>
                      <a:r>
                        <a:rPr lang="en-US" sz="1800" b="1" dirty="0">
                          <a:effectLst/>
                        </a:rPr>
                        <a:t>Additional comments</a:t>
                      </a:r>
                      <a:r>
                        <a:rPr lang="en-US" sz="1800" dirty="0">
                          <a:effectLst/>
                        </a:rPr>
                        <a:t> becomes mandatory. </a:t>
                      </a:r>
                      <a:r>
                        <a:rPr lang="en-US" sz="1800" b="1" dirty="0">
                          <a:effectLst/>
                        </a:rPr>
                        <a:t>Note:</a:t>
                      </a:r>
                      <a:r>
                        <a:rPr lang="en-US" sz="1800" dirty="0">
                          <a:effectLst/>
                        </a:rPr>
                        <a:t> If the caller updates the incident, the </a:t>
                      </a:r>
                      <a:r>
                        <a:rPr lang="en-US" sz="1800" b="1" dirty="0">
                          <a:effectLst/>
                        </a:rPr>
                        <a:t>On hold reason</a:t>
                      </a:r>
                      <a:r>
                        <a:rPr lang="en-US" sz="1800" dirty="0">
                          <a:effectLst/>
                        </a:rPr>
                        <a:t> field is cleared and the state of the incident is changed to </a:t>
                      </a:r>
                      <a:r>
                        <a:rPr lang="en-US" sz="1800" b="1" dirty="0">
                          <a:effectLst/>
                        </a:rPr>
                        <a:t>In Progress</a:t>
                      </a:r>
                      <a:r>
                        <a:rPr lang="en-US" sz="1800" dirty="0">
                          <a:effectLst/>
                        </a:rPr>
                        <a:t>. An email notification is sent to the user in the </a:t>
                      </a:r>
                      <a:r>
                        <a:rPr lang="en-US" sz="1800" b="1" dirty="0">
                          <a:effectLst/>
                        </a:rPr>
                        <a:t>Assigned to</a:t>
                      </a:r>
                      <a:r>
                        <a:rPr lang="en-US" sz="1800" dirty="0">
                          <a:effectLst/>
                        </a:rPr>
                        <a:t> field as well as to the users in the </a:t>
                      </a:r>
                      <a:r>
                        <a:rPr lang="en-US" sz="1800" b="1" dirty="0">
                          <a:effectLst/>
                        </a:rPr>
                        <a:t>Watch list</a:t>
                      </a:r>
                      <a:r>
                        <a:rPr lang="en-US" sz="1800" dirty="0">
                          <a:effectLst/>
                        </a:rPr>
                        <a:t>. An incident can be placed in the </a:t>
                      </a:r>
                      <a:r>
                        <a:rPr lang="en-US" sz="1800" b="1" dirty="0">
                          <a:effectLst/>
                        </a:rPr>
                        <a:t>On hold</a:t>
                      </a:r>
                      <a:r>
                        <a:rPr lang="en-US" sz="1800" dirty="0">
                          <a:effectLst/>
                        </a:rPr>
                        <a:t> state one or more times prior to being closed.</a:t>
                      </a:r>
                    </a:p>
                    <a:p>
                      <a:endParaRPr lang="en-US" dirty="0"/>
                    </a:p>
                  </a:txBody>
                  <a:tcPr/>
                </a:tc>
                <a:extLst>
                  <a:ext uri="{0D108BD9-81ED-4DB2-BD59-A6C34878D82A}">
                    <a16:rowId xmlns:a16="http://schemas.microsoft.com/office/drawing/2014/main" val="25880002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Resolved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 satisfactory fix is provided for the incident to ensure that it does not occur again.</a:t>
                      </a:r>
                    </a:p>
                  </a:txBody>
                  <a:tcPr/>
                </a:tc>
                <a:extLst>
                  <a:ext uri="{0D108BD9-81ED-4DB2-BD59-A6C34878D82A}">
                    <a16:rowId xmlns:a16="http://schemas.microsoft.com/office/drawing/2014/main" val="29641034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Closed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Incident is marked </a:t>
                      </a:r>
                      <a:r>
                        <a:rPr lang="en-US" sz="1800" b="1" dirty="0">
                          <a:effectLst/>
                        </a:rPr>
                        <a:t>Closed</a:t>
                      </a:r>
                      <a:r>
                        <a:rPr lang="en-US" sz="1800" dirty="0">
                          <a:effectLst/>
                        </a:rPr>
                        <a:t> after it is in the </a:t>
                      </a:r>
                      <a:r>
                        <a:rPr lang="en-US" sz="1800" b="1" dirty="0">
                          <a:effectLst/>
                        </a:rPr>
                        <a:t>Resolved</a:t>
                      </a:r>
                      <a:r>
                        <a:rPr lang="en-US" sz="1800" dirty="0">
                          <a:effectLst/>
                        </a:rPr>
                        <a:t> state for a specific duration and it is confirmed that the incident is satisfactorily resolved.</a:t>
                      </a:r>
                    </a:p>
                  </a:txBody>
                  <a:tcPr/>
                </a:tc>
                <a:extLst>
                  <a:ext uri="{0D108BD9-81ED-4DB2-BD59-A6C34878D82A}">
                    <a16:rowId xmlns:a16="http://schemas.microsoft.com/office/drawing/2014/main" val="574152000"/>
                  </a:ext>
                </a:extLst>
              </a:tr>
              <a:tr h="370840">
                <a:tc>
                  <a:txBody>
                    <a:bodyPr/>
                    <a:lstStyle/>
                    <a:p>
                      <a:r>
                        <a:rPr lang="en-US" dirty="0"/>
                        <a:t>Canceled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Incident was triaged but found to be a duplicate incident, and unnecessary incident, or not an incident at all.</a:t>
                      </a:r>
                    </a:p>
                  </a:txBody>
                  <a:tcPr/>
                </a:tc>
                <a:extLst>
                  <a:ext uri="{0D108BD9-81ED-4DB2-BD59-A6C34878D82A}">
                    <a16:rowId xmlns:a16="http://schemas.microsoft.com/office/drawing/2014/main" val="3359682805"/>
                  </a:ext>
                </a:extLst>
              </a:tr>
            </a:tbl>
          </a:graphicData>
        </a:graphic>
      </p:graphicFrame>
    </p:spTree>
    <p:extLst>
      <p:ext uri="{BB962C8B-B14F-4D97-AF65-F5344CB8AC3E}">
        <p14:creationId xmlns:p14="http://schemas.microsoft.com/office/powerpoint/2010/main" val="426783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How to create an Incident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r>
              <a:rPr lang="en-US" dirty="0"/>
              <a:t>Insert picture on how to create a Change from</a:t>
            </a:r>
          </a:p>
          <a:p>
            <a:r>
              <a:rPr lang="en-US" dirty="0"/>
              <a:t>CI</a:t>
            </a:r>
          </a:p>
          <a:p>
            <a:r>
              <a:rPr lang="en-US" dirty="0"/>
              <a:t>Catalog</a:t>
            </a:r>
          </a:p>
          <a:p>
            <a:r>
              <a:rPr lang="en-US" dirty="0"/>
              <a:t>Portal</a:t>
            </a:r>
          </a:p>
          <a:p>
            <a:endParaRPr lang="en-US" dirty="0"/>
          </a:p>
        </p:txBody>
      </p:sp>
    </p:spTree>
    <p:extLst>
      <p:ext uri="{BB962C8B-B14F-4D97-AF65-F5344CB8AC3E}">
        <p14:creationId xmlns:p14="http://schemas.microsoft.com/office/powerpoint/2010/main" val="182157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Incidents Templates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r>
              <a:rPr lang="en-US" dirty="0">
                <a:highlight>
                  <a:srgbClr val="FFFF00"/>
                </a:highlight>
              </a:rPr>
              <a:t>Link to ECG templates table </a:t>
            </a:r>
          </a:p>
          <a:p>
            <a:pPr marL="0" indent="0">
              <a:buNone/>
            </a:pPr>
            <a:endParaRPr lang="en-US" dirty="0"/>
          </a:p>
          <a:p>
            <a:endParaRPr lang="en-US" dirty="0"/>
          </a:p>
        </p:txBody>
      </p:sp>
    </p:spTree>
    <p:extLst>
      <p:ext uri="{BB962C8B-B14F-4D97-AF65-F5344CB8AC3E}">
        <p14:creationId xmlns:p14="http://schemas.microsoft.com/office/powerpoint/2010/main" val="125916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Project Workflow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r>
              <a:rPr lang="en-US" dirty="0"/>
              <a:t>Projects will follow this workflow</a:t>
            </a:r>
          </a:p>
          <a:p>
            <a:endParaRPr lang="en-US" dirty="0"/>
          </a:p>
        </p:txBody>
      </p:sp>
    </p:spTree>
    <p:extLst>
      <p:ext uri="{BB962C8B-B14F-4D97-AF65-F5344CB8AC3E}">
        <p14:creationId xmlns:p14="http://schemas.microsoft.com/office/powerpoint/2010/main" val="57919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a:xfrm>
            <a:off x="838200" y="1873751"/>
            <a:ext cx="10515600" cy="4351338"/>
          </a:xfrm>
        </p:spPr>
        <p:txBody>
          <a:bodyPr>
            <a:normAutofit fontScale="92500" lnSpcReduction="20000"/>
          </a:bodyPr>
          <a:lstStyle/>
          <a:p>
            <a:r>
              <a:rPr lang="en-US" dirty="0"/>
              <a:t>Overview</a:t>
            </a:r>
          </a:p>
          <a:p>
            <a:r>
              <a:rPr lang="en-US" dirty="0"/>
              <a:t>Queue</a:t>
            </a:r>
          </a:p>
          <a:p>
            <a:r>
              <a:rPr lang="en-US" dirty="0"/>
              <a:t>Request for new Catalog Item</a:t>
            </a:r>
          </a:p>
          <a:p>
            <a:r>
              <a:rPr lang="en-US" dirty="0"/>
              <a:t>Roles</a:t>
            </a:r>
          </a:p>
          <a:p>
            <a:r>
              <a:rPr lang="en-US" dirty="0"/>
              <a:t>How to access ServiceNow via Self Service and Portal</a:t>
            </a:r>
          </a:p>
          <a:p>
            <a:r>
              <a:rPr lang="en-US" dirty="0"/>
              <a:t>Chat Feature</a:t>
            </a:r>
          </a:p>
          <a:p>
            <a:r>
              <a:rPr lang="en-US" dirty="0"/>
              <a:t>Change</a:t>
            </a:r>
          </a:p>
          <a:p>
            <a:r>
              <a:rPr lang="en-US"/>
              <a:t>Incidents</a:t>
            </a:r>
            <a:endParaRPr lang="en-US" dirty="0"/>
          </a:p>
          <a:p>
            <a:r>
              <a:rPr lang="en-US" dirty="0"/>
              <a:t>Project</a:t>
            </a:r>
          </a:p>
          <a:p>
            <a:r>
              <a:rPr lang="en-US" dirty="0"/>
              <a:t>Dashboard</a:t>
            </a:r>
          </a:p>
          <a:p>
            <a:endParaRPr lang="en-US" dirty="0"/>
          </a:p>
        </p:txBody>
      </p:sp>
    </p:spTree>
    <p:extLst>
      <p:ext uri="{BB962C8B-B14F-4D97-AF65-F5344CB8AC3E}">
        <p14:creationId xmlns:p14="http://schemas.microsoft.com/office/powerpoint/2010/main" val="1742228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Project Request Fields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pPr marL="0" indent="0">
              <a:buNone/>
            </a:pPr>
            <a:r>
              <a:rPr lang="en-US" dirty="0"/>
              <a:t>Request and track the changes related to the resource, scope, cost, and schedule for your project.</a:t>
            </a:r>
          </a:p>
          <a:p>
            <a:pPr marL="0" indent="0">
              <a:buNone/>
            </a:pPr>
            <a:endParaRPr lang="en-US" dirty="0"/>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635A41B6-0B04-42F3-8F17-E562A567A026}"/>
              </a:ext>
            </a:extLst>
          </p:cNvPr>
          <p:cNvGraphicFramePr>
            <a:graphicFrameLocks noGrp="1"/>
          </p:cNvGraphicFramePr>
          <p:nvPr>
            <p:extLst>
              <p:ext uri="{D42A27DB-BD31-4B8C-83A1-F6EECF244321}">
                <p14:modId xmlns:p14="http://schemas.microsoft.com/office/powerpoint/2010/main" val="3399960521"/>
              </p:ext>
            </p:extLst>
          </p:nvPr>
        </p:nvGraphicFramePr>
        <p:xfrm>
          <a:off x="977685" y="2638488"/>
          <a:ext cx="9855631" cy="3854387"/>
        </p:xfrm>
        <a:graphic>
          <a:graphicData uri="http://schemas.openxmlformats.org/drawingml/2006/table">
            <a:tbl>
              <a:tblPr firstRow="1" firstCol="1" bandRow="1">
                <a:tableStyleId>{5C22544A-7EE6-4342-B048-85BDC9FD1C3A}</a:tableStyleId>
              </a:tblPr>
              <a:tblGrid>
                <a:gridCol w="2386217">
                  <a:extLst>
                    <a:ext uri="{9D8B030D-6E8A-4147-A177-3AD203B41FA5}">
                      <a16:colId xmlns:a16="http://schemas.microsoft.com/office/drawing/2014/main" val="883387810"/>
                    </a:ext>
                  </a:extLst>
                </a:gridCol>
                <a:gridCol w="7469414">
                  <a:extLst>
                    <a:ext uri="{9D8B030D-6E8A-4147-A177-3AD203B41FA5}">
                      <a16:colId xmlns:a16="http://schemas.microsoft.com/office/drawing/2014/main" val="2752219786"/>
                    </a:ext>
                  </a:extLst>
                </a:gridCol>
              </a:tblGrid>
              <a:tr h="270651">
                <a:tc>
                  <a:txBody>
                    <a:bodyPr/>
                    <a:lstStyle/>
                    <a:p>
                      <a:pPr marL="0" marR="0">
                        <a:lnSpc>
                          <a:spcPct val="107000"/>
                        </a:lnSpc>
                        <a:spcBef>
                          <a:spcPts val="0"/>
                        </a:spcBef>
                        <a:spcAft>
                          <a:spcPts val="0"/>
                        </a:spcAft>
                      </a:pPr>
                      <a:r>
                        <a:rPr lang="en-US" sz="1600">
                          <a:effectLst/>
                        </a:rPr>
                        <a:t>Field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1050382"/>
                  </a:ext>
                </a:extLst>
              </a:tr>
              <a:tr h="270651">
                <a:tc>
                  <a:txBody>
                    <a:bodyPr/>
                    <a:lstStyle/>
                    <a:p>
                      <a:pPr marL="0" marR="0">
                        <a:lnSpc>
                          <a:spcPct val="107000"/>
                        </a:lnSpc>
                        <a:spcBef>
                          <a:spcPts val="0"/>
                        </a:spcBef>
                        <a:spcAft>
                          <a:spcPts val="0"/>
                        </a:spcAft>
                      </a:pPr>
                      <a:r>
                        <a:rPr lang="en-US" sz="1600">
                          <a:effectLst/>
                        </a:rPr>
                        <a:t>Number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System-Generated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1292542"/>
                  </a:ext>
                </a:extLst>
              </a:tr>
              <a:tr h="270651">
                <a:tc>
                  <a:txBody>
                    <a:bodyPr/>
                    <a:lstStyle/>
                    <a:p>
                      <a:pPr marL="0" marR="0">
                        <a:lnSpc>
                          <a:spcPct val="107000"/>
                        </a:lnSpc>
                        <a:spcBef>
                          <a:spcPts val="0"/>
                        </a:spcBef>
                        <a:spcAft>
                          <a:spcPts val="0"/>
                        </a:spcAft>
                      </a:pPr>
                      <a:r>
                        <a:rPr lang="en-US" sz="1600">
                          <a:effectLst/>
                        </a:rPr>
                        <a:t>Category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Category for the request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9160533"/>
                  </a:ext>
                </a:extLst>
              </a:tr>
              <a:tr h="270651">
                <a:tc>
                  <a:txBody>
                    <a:bodyPr/>
                    <a:lstStyle/>
                    <a:p>
                      <a:pPr marL="0" marR="0">
                        <a:lnSpc>
                          <a:spcPct val="107000"/>
                        </a:lnSpc>
                        <a:spcBef>
                          <a:spcPts val="0"/>
                        </a:spcBef>
                        <a:spcAft>
                          <a:spcPts val="0"/>
                        </a:spcAft>
                      </a:pPr>
                      <a:r>
                        <a:rPr lang="en-US" sz="1600">
                          <a:effectLst/>
                        </a:rPr>
                        <a:t>Priority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Priority for the change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0679896"/>
                  </a:ext>
                </a:extLst>
              </a:tr>
              <a:tr h="270651">
                <a:tc>
                  <a:txBody>
                    <a:bodyPr/>
                    <a:lstStyle/>
                    <a:p>
                      <a:pPr marL="0" marR="0">
                        <a:lnSpc>
                          <a:spcPct val="107000"/>
                        </a:lnSpc>
                        <a:spcBef>
                          <a:spcPts val="0"/>
                        </a:spcBef>
                        <a:spcAft>
                          <a:spcPts val="0"/>
                        </a:spcAft>
                      </a:pPr>
                      <a:r>
                        <a:rPr lang="en-US" sz="1600">
                          <a:effectLst/>
                        </a:rPr>
                        <a:t>State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Current state of the change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0005634"/>
                  </a:ext>
                </a:extLst>
              </a:tr>
              <a:tr h="270651">
                <a:tc>
                  <a:txBody>
                    <a:bodyPr/>
                    <a:lstStyle/>
                    <a:p>
                      <a:pPr marL="0" marR="0">
                        <a:lnSpc>
                          <a:spcPct val="107000"/>
                        </a:lnSpc>
                        <a:spcBef>
                          <a:spcPts val="0"/>
                        </a:spcBef>
                        <a:spcAft>
                          <a:spcPts val="0"/>
                        </a:spcAft>
                      </a:pPr>
                      <a:r>
                        <a:rPr lang="en-US" sz="1600">
                          <a:effectLst/>
                        </a:rPr>
                        <a:t>Impact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Impact level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4038479"/>
                  </a:ext>
                </a:extLst>
              </a:tr>
              <a:tr h="270651">
                <a:tc>
                  <a:txBody>
                    <a:bodyPr/>
                    <a:lstStyle/>
                    <a:p>
                      <a:pPr marL="0" marR="0">
                        <a:lnSpc>
                          <a:spcPct val="107000"/>
                        </a:lnSpc>
                        <a:spcBef>
                          <a:spcPts val="0"/>
                        </a:spcBef>
                        <a:spcAft>
                          <a:spcPts val="0"/>
                        </a:spcAft>
                      </a:pPr>
                      <a:r>
                        <a:rPr lang="en-US" sz="1600">
                          <a:effectLst/>
                        </a:rPr>
                        <a:t>Estimate Cost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Estimate cost to carry out the change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9897217"/>
                  </a:ext>
                </a:extLst>
              </a:tr>
              <a:tr h="270651">
                <a:tc>
                  <a:txBody>
                    <a:bodyPr/>
                    <a:lstStyle/>
                    <a:p>
                      <a:pPr marL="0" marR="0">
                        <a:lnSpc>
                          <a:spcPct val="107000"/>
                        </a:lnSpc>
                        <a:spcBef>
                          <a:spcPts val="0"/>
                        </a:spcBef>
                        <a:spcAft>
                          <a:spcPts val="0"/>
                        </a:spcAft>
                      </a:pPr>
                      <a:r>
                        <a:rPr lang="en-US" sz="1600">
                          <a:effectLst/>
                        </a:rPr>
                        <a:t>Due 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Planned date to complete the change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2760343"/>
                  </a:ext>
                </a:extLst>
              </a:tr>
              <a:tr h="270651">
                <a:tc>
                  <a:txBody>
                    <a:bodyPr/>
                    <a:lstStyle/>
                    <a:p>
                      <a:pPr marL="0" marR="0">
                        <a:lnSpc>
                          <a:spcPct val="107000"/>
                        </a:lnSpc>
                        <a:spcBef>
                          <a:spcPts val="0"/>
                        </a:spcBef>
                        <a:spcAft>
                          <a:spcPts val="0"/>
                        </a:spcAft>
                      </a:pPr>
                      <a:r>
                        <a:rPr lang="en-US" sz="1600">
                          <a:effectLst/>
                        </a:rPr>
                        <a:t>Approval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Approval status for the change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5767778"/>
                  </a:ext>
                </a:extLst>
              </a:tr>
              <a:tr h="270651">
                <a:tc>
                  <a:txBody>
                    <a:bodyPr/>
                    <a:lstStyle/>
                    <a:p>
                      <a:pPr marL="0" marR="0">
                        <a:lnSpc>
                          <a:spcPct val="107000"/>
                        </a:lnSpc>
                        <a:spcBef>
                          <a:spcPts val="0"/>
                        </a:spcBef>
                        <a:spcAft>
                          <a:spcPts val="0"/>
                        </a:spcAft>
                      </a:pPr>
                      <a:r>
                        <a:rPr lang="en-US" sz="1600">
                          <a:effectLst/>
                        </a:rPr>
                        <a:t>Title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Title for the change request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212902"/>
                  </a:ext>
                </a:extLst>
              </a:tr>
              <a:tr h="270651">
                <a:tc>
                  <a:txBody>
                    <a:bodyPr/>
                    <a:lstStyle/>
                    <a:p>
                      <a:pPr marL="0" marR="0">
                        <a:lnSpc>
                          <a:spcPct val="107000"/>
                        </a:lnSpc>
                        <a:spcBef>
                          <a:spcPts val="0"/>
                        </a:spcBef>
                        <a:spcAft>
                          <a:spcPts val="0"/>
                        </a:spcAft>
                      </a:pPr>
                      <a:r>
                        <a:rPr lang="en-US" sz="1600">
                          <a:effectLst/>
                        </a:rPr>
                        <a:t>Description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Detailed description of the change request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4517672"/>
                  </a:ext>
                </a:extLst>
              </a:tr>
              <a:tr h="438613">
                <a:tc>
                  <a:txBody>
                    <a:bodyPr/>
                    <a:lstStyle/>
                    <a:p>
                      <a:pPr marL="0" marR="0">
                        <a:lnSpc>
                          <a:spcPct val="107000"/>
                        </a:lnSpc>
                        <a:spcBef>
                          <a:spcPts val="0"/>
                        </a:spcBef>
                        <a:spcAft>
                          <a:spcPts val="0"/>
                        </a:spcAft>
                      </a:pPr>
                      <a:r>
                        <a:rPr lang="en-US" sz="1600">
                          <a:effectLst/>
                        </a:rPr>
                        <a:t>Business Justification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Reason why the proposed change in project is required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556162"/>
                  </a:ext>
                </a:extLst>
              </a:tr>
              <a:tr h="438613">
                <a:tc>
                  <a:txBody>
                    <a:bodyPr/>
                    <a:lstStyle/>
                    <a:p>
                      <a:pPr marL="0" marR="0">
                        <a:lnSpc>
                          <a:spcPct val="107000"/>
                        </a:lnSpc>
                        <a:spcBef>
                          <a:spcPts val="0"/>
                        </a:spcBef>
                        <a:spcAft>
                          <a:spcPts val="0"/>
                        </a:spcAft>
                      </a:pPr>
                      <a:r>
                        <a:rPr lang="en-US" sz="1600">
                          <a:effectLst/>
                        </a:rPr>
                        <a:t>Additional Comments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Comments to indicate progress on the change request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4734459"/>
                  </a:ext>
                </a:extLst>
              </a:tr>
            </a:tbl>
          </a:graphicData>
        </a:graphic>
      </p:graphicFrame>
    </p:spTree>
    <p:extLst>
      <p:ext uri="{BB962C8B-B14F-4D97-AF65-F5344CB8AC3E}">
        <p14:creationId xmlns:p14="http://schemas.microsoft.com/office/powerpoint/2010/main" val="3329062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Project Templates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pPr marL="0" indent="0">
              <a:buNone/>
            </a:pPr>
            <a:r>
              <a:rPr lang="en-US" dirty="0"/>
              <a:t>A project template defines the basic structure of a project.</a:t>
            </a:r>
          </a:p>
          <a:p>
            <a:r>
              <a:rPr lang="en-US" dirty="0"/>
              <a:t>Project templates can include project tasks and subtasks, attachments, checklists, and other project information. Because projects often get repeated, templates enable you to create, save, and reuse project structure. You can also modify existing templates, create projects from templates, and apply templates to empty projects. A project is considered empty when it does not contain any subtasks.</a:t>
            </a:r>
          </a:p>
          <a:p>
            <a:pPr marL="0" indent="0">
              <a:buNone/>
            </a:pPr>
            <a:endParaRPr lang="en-US" dirty="0"/>
          </a:p>
          <a:p>
            <a:endParaRPr lang="en-US" dirty="0"/>
          </a:p>
        </p:txBody>
      </p:sp>
    </p:spTree>
    <p:extLst>
      <p:ext uri="{BB962C8B-B14F-4D97-AF65-F5344CB8AC3E}">
        <p14:creationId xmlns:p14="http://schemas.microsoft.com/office/powerpoint/2010/main" val="2517080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How to create a Project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r>
              <a:rPr lang="en-US" dirty="0"/>
              <a:t>Insert picture on how to create a Change from</a:t>
            </a:r>
          </a:p>
          <a:p>
            <a:r>
              <a:rPr lang="en-US" dirty="0"/>
              <a:t>CI</a:t>
            </a:r>
          </a:p>
          <a:p>
            <a:r>
              <a:rPr lang="en-US" dirty="0"/>
              <a:t>Catalog</a:t>
            </a:r>
          </a:p>
          <a:p>
            <a:r>
              <a:rPr lang="en-US" dirty="0"/>
              <a:t>Portal</a:t>
            </a:r>
          </a:p>
          <a:p>
            <a:endParaRPr lang="en-US" dirty="0"/>
          </a:p>
        </p:txBody>
      </p:sp>
    </p:spTree>
    <p:extLst>
      <p:ext uri="{BB962C8B-B14F-4D97-AF65-F5344CB8AC3E}">
        <p14:creationId xmlns:p14="http://schemas.microsoft.com/office/powerpoint/2010/main" val="2399031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Knowledge Articles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r>
              <a:rPr lang="en-US" dirty="0"/>
              <a:t>Create a knowledge article from an:</a:t>
            </a:r>
          </a:p>
          <a:p>
            <a:pPr lvl="1"/>
            <a:r>
              <a:rPr lang="en-US" dirty="0"/>
              <a:t>Incident</a:t>
            </a:r>
          </a:p>
          <a:p>
            <a:pPr lvl="1"/>
            <a:r>
              <a:rPr lang="en-US" dirty="0">
                <a:highlight>
                  <a:srgbClr val="FFFF00"/>
                </a:highlight>
              </a:rPr>
              <a:t>Change request</a:t>
            </a:r>
          </a:p>
          <a:p>
            <a:pPr lvl="1"/>
            <a:r>
              <a:rPr lang="en-US" dirty="0">
                <a:highlight>
                  <a:srgbClr val="FFFF00"/>
                </a:highlight>
              </a:rPr>
              <a:t>Problem </a:t>
            </a:r>
          </a:p>
          <a:p>
            <a:pPr lvl="1"/>
            <a:r>
              <a:rPr lang="en-US" dirty="0">
                <a:highlight>
                  <a:srgbClr val="FFFF00"/>
                </a:highlight>
              </a:rPr>
              <a:t>Task</a:t>
            </a:r>
          </a:p>
          <a:p>
            <a:pPr marL="457200" lvl="1" indent="0">
              <a:buNone/>
            </a:pPr>
            <a:endParaRPr lang="en-US" dirty="0"/>
          </a:p>
          <a:p>
            <a:pPr marL="457200" lvl="1" indent="0">
              <a:buNone/>
            </a:pPr>
            <a:r>
              <a:rPr lang="en-US" dirty="0"/>
              <a:t>Need to insert workflow  </a:t>
            </a:r>
          </a:p>
          <a:p>
            <a:pPr marL="0" indent="0">
              <a:buNone/>
            </a:pPr>
            <a:endParaRPr lang="en-US" dirty="0"/>
          </a:p>
          <a:p>
            <a:endParaRPr lang="en-US" dirty="0"/>
          </a:p>
        </p:txBody>
      </p:sp>
    </p:spTree>
    <p:extLst>
      <p:ext uri="{BB962C8B-B14F-4D97-AF65-F5344CB8AC3E}">
        <p14:creationId xmlns:p14="http://schemas.microsoft.com/office/powerpoint/2010/main" val="85838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Dashboard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pPr marL="0" indent="0">
              <a:buNone/>
            </a:pPr>
            <a:r>
              <a:rPr lang="en-US" dirty="0"/>
              <a:t>Insert picture of dashboard</a:t>
            </a:r>
          </a:p>
          <a:p>
            <a:endParaRPr lang="en-US" dirty="0"/>
          </a:p>
          <a:p>
            <a:endParaRPr lang="en-US" dirty="0"/>
          </a:p>
        </p:txBody>
      </p:sp>
    </p:spTree>
    <p:extLst>
      <p:ext uri="{BB962C8B-B14F-4D97-AF65-F5344CB8AC3E}">
        <p14:creationId xmlns:p14="http://schemas.microsoft.com/office/powerpoint/2010/main" val="1108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a:xfrm>
            <a:off x="838200" y="365125"/>
            <a:ext cx="10515600" cy="746223"/>
          </a:xfrm>
        </p:spPr>
        <p:txBody>
          <a:bodyPr>
            <a:normAutofit fontScale="90000"/>
          </a:bodyPr>
          <a:lstStyle/>
          <a:p>
            <a:br>
              <a:rPr lang="en-US" dirty="0"/>
            </a:br>
            <a:r>
              <a:rPr lang="en-US" dirty="0"/>
              <a:t>Add a report to a dashboard or homepage</a:t>
            </a:r>
            <a:br>
              <a:rPr lang="en-US" dirty="0"/>
            </a:br>
            <a:r>
              <a:rPr lang="en-US" dirty="0"/>
              <a:t>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a:xfrm>
            <a:off x="838200" y="1364566"/>
            <a:ext cx="10515600" cy="5128309"/>
          </a:xfrm>
        </p:spPr>
        <p:txBody>
          <a:bodyPr>
            <a:normAutofit fontScale="85000" lnSpcReduction="20000"/>
          </a:bodyPr>
          <a:lstStyle/>
          <a:p>
            <a:r>
              <a:rPr lang="en-US" dirty="0"/>
              <a:t>Make actionable decisions faster by combining relevant reports and widgets onto a dashboard or a homepage. Navigating to single reports and widgets is time-consuming and less efficient.</a:t>
            </a:r>
          </a:p>
          <a:p>
            <a:r>
              <a:rPr lang="en-US" b="1" dirty="0"/>
              <a:t>Before you begin</a:t>
            </a:r>
          </a:p>
          <a:p>
            <a:r>
              <a:rPr lang="en-US" dirty="0"/>
              <a:t>Role required: Any user who can create a report can add it to a responsive dashboard or a homepage.</a:t>
            </a:r>
          </a:p>
          <a:p>
            <a:r>
              <a:rPr lang="en-US" dirty="0"/>
              <a:t>To add a report to a non-responsive dashboard, one of the following roles is required</a:t>
            </a:r>
            <a:r>
              <a:rPr lang="en-US" dirty="0">
                <a:highlight>
                  <a:srgbClr val="FFFF00"/>
                </a:highlight>
              </a:rPr>
              <a:t>: </a:t>
            </a:r>
            <a:r>
              <a:rPr lang="en-US" dirty="0" err="1">
                <a:highlight>
                  <a:srgbClr val="FFFF00"/>
                </a:highlight>
              </a:rPr>
              <a:t>itil</a:t>
            </a:r>
            <a:r>
              <a:rPr lang="en-US" dirty="0">
                <a:highlight>
                  <a:srgbClr val="FFFF00"/>
                </a:highlight>
              </a:rPr>
              <a:t>, </a:t>
            </a:r>
            <a:r>
              <a:rPr lang="en-US" dirty="0" err="1">
                <a:highlight>
                  <a:srgbClr val="FFFF00"/>
                </a:highlight>
              </a:rPr>
              <a:t>report_user</a:t>
            </a:r>
            <a:r>
              <a:rPr lang="en-US" dirty="0">
                <a:highlight>
                  <a:srgbClr val="FFFF00"/>
                </a:highlight>
              </a:rPr>
              <a:t>, </a:t>
            </a:r>
            <a:r>
              <a:rPr lang="en-US" dirty="0" err="1">
                <a:highlight>
                  <a:srgbClr val="FFFF00"/>
                </a:highlight>
              </a:rPr>
              <a:t>report_global</a:t>
            </a:r>
            <a:r>
              <a:rPr lang="en-US" dirty="0">
                <a:highlight>
                  <a:srgbClr val="FFFF00"/>
                </a:highlight>
              </a:rPr>
              <a:t>, </a:t>
            </a:r>
            <a:r>
              <a:rPr lang="en-US" dirty="0" err="1">
                <a:highlight>
                  <a:srgbClr val="FFFF00"/>
                </a:highlight>
              </a:rPr>
              <a:t>report_group</a:t>
            </a:r>
            <a:r>
              <a:rPr lang="en-US" dirty="0">
                <a:highlight>
                  <a:srgbClr val="FFFF00"/>
                </a:highlight>
              </a:rPr>
              <a:t>, </a:t>
            </a:r>
            <a:r>
              <a:rPr lang="en-US" dirty="0" err="1">
                <a:highlight>
                  <a:srgbClr val="FFFF00"/>
                </a:highlight>
              </a:rPr>
              <a:t>report_admin</a:t>
            </a:r>
            <a:r>
              <a:rPr lang="en-US" dirty="0">
                <a:highlight>
                  <a:srgbClr val="FFFF00"/>
                </a:highlight>
              </a:rPr>
              <a:t>, </a:t>
            </a:r>
            <a:r>
              <a:rPr lang="en-US" dirty="0" err="1">
                <a:highlight>
                  <a:srgbClr val="FFFF00"/>
                </a:highlight>
              </a:rPr>
              <a:t>pa_power_user.</a:t>
            </a:r>
            <a:r>
              <a:rPr lang="en-US" b="1" dirty="0" err="1">
                <a:highlight>
                  <a:srgbClr val="FFFF00"/>
                </a:highlight>
              </a:rPr>
              <a:t>Note</a:t>
            </a:r>
            <a:r>
              <a:rPr lang="en-US" b="1" dirty="0">
                <a:highlight>
                  <a:srgbClr val="FFFF00"/>
                </a:highlight>
              </a:rPr>
              <a:t>:</a:t>
            </a:r>
            <a:r>
              <a:rPr lang="en-US" dirty="0">
                <a:highlight>
                  <a:srgbClr val="FFFF00"/>
                </a:highlight>
              </a:rPr>
              <a:t> It is recommended to add a report to a dashboard. Homepages have more restrictive layouts and permission structures than dashboards. For more information, see </a:t>
            </a:r>
            <a:r>
              <a:rPr lang="en-US" dirty="0">
                <a:highlight>
                  <a:srgbClr val="FFFF00"/>
                </a:highlight>
                <a:hlinkClick r:id="rId2" tooltip="ServiceNow has three ways to share Report and Performance Analytics visualizations with other users."/>
              </a:rPr>
              <a:t>Differences between homepages and responsive and non-responsive dashboards</a:t>
            </a:r>
            <a:r>
              <a:rPr lang="en-US" dirty="0">
                <a:highlight>
                  <a:srgbClr val="FFFF00"/>
                </a:highlight>
              </a:rPr>
              <a:t>.</a:t>
            </a:r>
          </a:p>
          <a:p>
            <a:r>
              <a:rPr lang="en-US" b="1" dirty="0"/>
              <a:t>Procedure</a:t>
            </a:r>
          </a:p>
          <a:p>
            <a:r>
              <a:rPr lang="en-US" dirty="0"/>
              <a:t>Click the Settings icon.</a:t>
            </a:r>
          </a:p>
          <a:p>
            <a:r>
              <a:rPr lang="en-US" dirty="0"/>
              <a:t>Select the General tab.</a:t>
            </a:r>
          </a:p>
          <a:p>
            <a:r>
              <a:rPr lang="en-US" dirty="0"/>
              <a:t>Under Home, select </a:t>
            </a:r>
            <a:r>
              <a:rPr lang="en-US" b="1" dirty="0"/>
              <a:t>Dashboards</a:t>
            </a:r>
            <a:r>
              <a:rPr lang="en-US" dirty="0"/>
              <a:t> or </a:t>
            </a:r>
            <a:r>
              <a:rPr lang="en-US" b="1" dirty="0"/>
              <a:t>Homepages</a:t>
            </a:r>
            <a:r>
              <a:rPr lang="en-US" dirty="0"/>
              <a:t>.</a:t>
            </a:r>
          </a:p>
          <a:p>
            <a:endParaRPr lang="en-US" dirty="0"/>
          </a:p>
          <a:p>
            <a:endParaRPr lang="en-US" dirty="0"/>
          </a:p>
        </p:txBody>
      </p:sp>
    </p:spTree>
    <p:extLst>
      <p:ext uri="{BB962C8B-B14F-4D97-AF65-F5344CB8AC3E}">
        <p14:creationId xmlns:p14="http://schemas.microsoft.com/office/powerpoint/2010/main" val="164049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a:xfrm>
            <a:off x="838199" y="1825625"/>
            <a:ext cx="10809849" cy="4351338"/>
          </a:xfrm>
        </p:spPr>
        <p:txBody>
          <a:bodyPr/>
          <a:lstStyle/>
          <a:p>
            <a:pPr marL="0" indent="0">
              <a:buNone/>
            </a:pPr>
            <a:r>
              <a:rPr lang="en-US" dirty="0"/>
              <a:t>ServiceNow is scheduled to replace the current ESMT process. ServiceNow will be the new ticketing system.</a:t>
            </a:r>
          </a:p>
          <a:p>
            <a:r>
              <a:rPr lang="en-US" dirty="0"/>
              <a:t>ECG has created an internal portal which will house all ECG processes documents </a:t>
            </a:r>
            <a:r>
              <a:rPr lang="en-US" dirty="0">
                <a:highlight>
                  <a:srgbClr val="FFFF00"/>
                </a:highlight>
              </a:rPr>
              <a:t>(Link ECG SharePoint portal for list)</a:t>
            </a:r>
          </a:p>
          <a:p>
            <a:pPr marL="0" indent="0">
              <a:buNone/>
            </a:pPr>
            <a:endParaRPr lang="en-US" dirty="0"/>
          </a:p>
          <a:p>
            <a:endParaRPr lang="en-US" dirty="0"/>
          </a:p>
        </p:txBody>
      </p:sp>
    </p:spTree>
    <p:extLst>
      <p:ext uri="{BB962C8B-B14F-4D97-AF65-F5344CB8AC3E}">
        <p14:creationId xmlns:p14="http://schemas.microsoft.com/office/powerpoint/2010/main" val="153807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normAutofit/>
          </a:bodyPr>
          <a:lstStyle/>
          <a:p>
            <a:r>
              <a:rPr lang="en-US" dirty="0"/>
              <a:t>Queue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pPr marL="0" indent="0">
              <a:buNone/>
            </a:pPr>
            <a:r>
              <a:rPr lang="en-US" dirty="0"/>
              <a:t>Currently we have 55 queues in our organization.  The ECG portal there is a document that shows all the names, owners, and services being offered.  </a:t>
            </a:r>
            <a:r>
              <a:rPr lang="en-US" dirty="0">
                <a:highlight>
                  <a:srgbClr val="FFFF00"/>
                </a:highlight>
              </a:rPr>
              <a:t>(Link ECG SharePoint portal for list)</a:t>
            </a:r>
          </a:p>
          <a:p>
            <a:endParaRPr lang="en-US" dirty="0"/>
          </a:p>
          <a:p>
            <a:endParaRPr lang="en-US" dirty="0"/>
          </a:p>
        </p:txBody>
      </p:sp>
    </p:spTree>
    <p:extLst>
      <p:ext uri="{BB962C8B-B14F-4D97-AF65-F5344CB8AC3E}">
        <p14:creationId xmlns:p14="http://schemas.microsoft.com/office/powerpoint/2010/main" val="28528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Request for New Service Catalog items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normAutofit/>
          </a:bodyPr>
          <a:lstStyle/>
          <a:p>
            <a:pPr marL="0" indent="0">
              <a:buNone/>
            </a:pPr>
            <a:r>
              <a:rPr lang="en-US" dirty="0"/>
              <a:t>When requesting for a new catalog item, the user will download and fill in the catalog item template.  The catalog template is located on the ECG ServiceNow portal called “Catalog Item Template” </a:t>
            </a:r>
            <a:r>
              <a:rPr lang="en-US" dirty="0">
                <a:highlight>
                  <a:srgbClr val="FFFF00"/>
                </a:highlight>
              </a:rPr>
              <a:t>(Link to portal document)</a:t>
            </a:r>
            <a:r>
              <a:rPr lang="en-US" dirty="0"/>
              <a:t>.  After you have completed the template, please send via email to the GOS team for processes.  The GOS team will reach out you to and your team to review your template and provide you a demo of the item before implementing.</a:t>
            </a:r>
          </a:p>
          <a:p>
            <a:endParaRPr lang="en-US" dirty="0"/>
          </a:p>
        </p:txBody>
      </p:sp>
    </p:spTree>
    <p:extLst>
      <p:ext uri="{BB962C8B-B14F-4D97-AF65-F5344CB8AC3E}">
        <p14:creationId xmlns:p14="http://schemas.microsoft.com/office/powerpoint/2010/main" val="345179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a:xfrm>
            <a:off x="838200" y="365125"/>
            <a:ext cx="10515600" cy="844697"/>
          </a:xfrm>
        </p:spPr>
        <p:txBody>
          <a:bodyPr/>
          <a:lstStyle/>
          <a:p>
            <a:r>
              <a:rPr lang="en-US" dirty="0"/>
              <a:t>Roles</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a:xfrm>
            <a:off x="464234" y="1266090"/>
            <a:ext cx="10889566" cy="4812397"/>
          </a:xfrm>
        </p:spPr>
        <p:txBody>
          <a:bodyPr>
            <a:normAutofit/>
          </a:bodyPr>
          <a:lstStyle/>
          <a:p>
            <a:pPr marL="0" indent="0">
              <a:buNone/>
            </a:pPr>
            <a:r>
              <a:rPr lang="en-US" dirty="0"/>
              <a:t>The following are the ESMT and Service Now roles available and definition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CC427734-AC3B-4A10-A11E-F724A7729353}"/>
              </a:ext>
            </a:extLst>
          </p:cNvPr>
          <p:cNvGraphicFramePr>
            <a:graphicFrameLocks noGrp="1"/>
          </p:cNvGraphicFramePr>
          <p:nvPr>
            <p:extLst>
              <p:ext uri="{D42A27DB-BD31-4B8C-83A1-F6EECF244321}">
                <p14:modId xmlns:p14="http://schemas.microsoft.com/office/powerpoint/2010/main" val="922417064"/>
              </p:ext>
            </p:extLst>
          </p:nvPr>
        </p:nvGraphicFramePr>
        <p:xfrm>
          <a:off x="838200" y="1849185"/>
          <a:ext cx="9895449" cy="2821289"/>
        </p:xfrm>
        <a:graphic>
          <a:graphicData uri="http://schemas.openxmlformats.org/drawingml/2006/table">
            <a:tbl>
              <a:tblPr firstRow="1" bandRow="1">
                <a:tableStyleId>{5C22544A-7EE6-4342-B048-85BDC9FD1C3A}</a:tableStyleId>
              </a:tblPr>
              <a:tblGrid>
                <a:gridCol w="4700295">
                  <a:extLst>
                    <a:ext uri="{9D8B030D-6E8A-4147-A177-3AD203B41FA5}">
                      <a16:colId xmlns:a16="http://schemas.microsoft.com/office/drawing/2014/main" val="1985243195"/>
                    </a:ext>
                  </a:extLst>
                </a:gridCol>
                <a:gridCol w="5195154">
                  <a:extLst>
                    <a:ext uri="{9D8B030D-6E8A-4147-A177-3AD203B41FA5}">
                      <a16:colId xmlns:a16="http://schemas.microsoft.com/office/drawing/2014/main" val="80761045"/>
                    </a:ext>
                  </a:extLst>
                </a:gridCol>
              </a:tblGrid>
              <a:tr h="696611">
                <a:tc>
                  <a:txBody>
                    <a:bodyPr/>
                    <a:lstStyle/>
                    <a:p>
                      <a:r>
                        <a:rPr lang="en-US" dirty="0"/>
                        <a:t>ESMT Role</a:t>
                      </a:r>
                    </a:p>
                  </a:txBody>
                  <a:tcPr/>
                </a:tc>
                <a:tc>
                  <a:txBody>
                    <a:bodyPr/>
                    <a:lstStyle/>
                    <a:p>
                      <a:r>
                        <a:rPr lang="en-US" dirty="0"/>
                        <a:t>Service Now Role</a:t>
                      </a:r>
                    </a:p>
                  </a:txBody>
                  <a:tcPr/>
                </a:tc>
                <a:extLst>
                  <a:ext uri="{0D108BD9-81ED-4DB2-BD59-A6C34878D82A}">
                    <a16:rowId xmlns:a16="http://schemas.microsoft.com/office/drawing/2014/main" val="2771559873"/>
                  </a:ext>
                </a:extLst>
              </a:tr>
              <a:tr h="370840">
                <a:tc>
                  <a:txBody>
                    <a:bodyPr/>
                    <a:lstStyle/>
                    <a:p>
                      <a:r>
                        <a:rPr lang="en-US" dirty="0"/>
                        <a:t>Change Manager (CRM)</a:t>
                      </a:r>
                    </a:p>
                  </a:txBody>
                  <a:tcPr/>
                </a:tc>
                <a:tc>
                  <a:txBody>
                    <a:bodyPr/>
                    <a:lstStyle/>
                    <a:p>
                      <a:r>
                        <a:rPr lang="en-US" dirty="0"/>
                        <a:t>ITIL</a:t>
                      </a:r>
                    </a:p>
                  </a:txBody>
                  <a:tcPr/>
                </a:tc>
                <a:extLst>
                  <a:ext uri="{0D108BD9-81ED-4DB2-BD59-A6C34878D82A}">
                    <a16:rowId xmlns:a16="http://schemas.microsoft.com/office/drawing/2014/main" val="4199416532"/>
                  </a:ext>
                </a:extLst>
              </a:tr>
              <a:tr h="370840">
                <a:tc>
                  <a:txBody>
                    <a:bodyPr/>
                    <a:lstStyle/>
                    <a:p>
                      <a:r>
                        <a:rPr lang="en-US" dirty="0"/>
                        <a:t>Incident Manager (IN)</a:t>
                      </a:r>
                    </a:p>
                  </a:txBody>
                  <a:tcPr/>
                </a:tc>
                <a:tc>
                  <a:txBody>
                    <a:bodyPr/>
                    <a:lstStyle/>
                    <a:p>
                      <a:r>
                        <a:rPr lang="en-US" dirty="0"/>
                        <a:t>ITIL</a:t>
                      </a:r>
                    </a:p>
                  </a:txBody>
                  <a:tcPr/>
                </a:tc>
                <a:extLst>
                  <a:ext uri="{0D108BD9-81ED-4DB2-BD59-A6C34878D82A}">
                    <a16:rowId xmlns:a16="http://schemas.microsoft.com/office/drawing/2014/main" val="848899141"/>
                  </a:ext>
                </a:extLst>
              </a:tr>
              <a:tr h="468598">
                <a:tc>
                  <a:txBody>
                    <a:bodyPr/>
                    <a:lstStyle/>
                    <a:p>
                      <a:r>
                        <a:rPr lang="en-US" dirty="0"/>
                        <a:t>Service Request Manager (SRM)</a:t>
                      </a:r>
                    </a:p>
                  </a:txBody>
                  <a:tcPr/>
                </a:tc>
                <a:tc>
                  <a:txBody>
                    <a:bodyPr/>
                    <a:lstStyle/>
                    <a:p>
                      <a:r>
                        <a:rPr lang="en-US" dirty="0"/>
                        <a:t>ITIL</a:t>
                      </a:r>
                    </a:p>
                  </a:txBody>
                  <a:tcPr/>
                </a:tc>
                <a:extLst>
                  <a:ext uri="{0D108BD9-81ED-4DB2-BD59-A6C34878D82A}">
                    <a16:rowId xmlns:a16="http://schemas.microsoft.com/office/drawing/2014/main" val="10446892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Configuration Manager (CFM)</a:t>
                      </a:r>
                    </a:p>
                  </a:txBody>
                  <a:tcPr/>
                </a:tc>
                <a:tc>
                  <a:txBody>
                    <a:bodyPr/>
                    <a:lstStyle/>
                    <a:p>
                      <a:r>
                        <a:rPr lang="en-US" dirty="0"/>
                        <a:t>Configuration Items (CI) most of our CI’s will be created via discovery tool.  </a:t>
                      </a:r>
                      <a:r>
                        <a:rPr lang="en-US" dirty="0">
                          <a:highlight>
                            <a:srgbClr val="FFFF00"/>
                          </a:highlight>
                        </a:rPr>
                        <a:t>Currently ITSM will creating the new CI item that are not discoverable</a:t>
                      </a:r>
                      <a:r>
                        <a:rPr lang="en-US" dirty="0"/>
                        <a:t>.  </a:t>
                      </a:r>
                    </a:p>
                  </a:txBody>
                  <a:tcPr/>
                </a:tc>
                <a:extLst>
                  <a:ext uri="{0D108BD9-81ED-4DB2-BD59-A6C34878D82A}">
                    <a16:rowId xmlns:a16="http://schemas.microsoft.com/office/drawing/2014/main" val="3096023706"/>
                  </a:ext>
                </a:extLst>
              </a:tr>
            </a:tbl>
          </a:graphicData>
        </a:graphic>
      </p:graphicFrame>
      <p:graphicFrame>
        <p:nvGraphicFramePr>
          <p:cNvPr id="6" name="Table 6">
            <a:extLst>
              <a:ext uri="{FF2B5EF4-FFF2-40B4-BE49-F238E27FC236}">
                <a16:creationId xmlns:a16="http://schemas.microsoft.com/office/drawing/2014/main" id="{AE188CF6-32B8-4ADB-B63E-B119F93A1184}"/>
              </a:ext>
            </a:extLst>
          </p:cNvPr>
          <p:cNvGraphicFramePr>
            <a:graphicFrameLocks noGrp="1"/>
          </p:cNvGraphicFramePr>
          <p:nvPr>
            <p:extLst>
              <p:ext uri="{D42A27DB-BD31-4B8C-83A1-F6EECF244321}">
                <p14:modId xmlns:p14="http://schemas.microsoft.com/office/powerpoint/2010/main" val="1264526177"/>
              </p:ext>
            </p:extLst>
          </p:nvPr>
        </p:nvGraphicFramePr>
        <p:xfrm>
          <a:off x="838200" y="4918229"/>
          <a:ext cx="9895448" cy="1752600"/>
        </p:xfrm>
        <a:graphic>
          <a:graphicData uri="http://schemas.openxmlformats.org/drawingml/2006/table">
            <a:tbl>
              <a:tblPr firstRow="1" bandRow="1">
                <a:tableStyleId>{5C22544A-7EE6-4342-B048-85BDC9FD1C3A}</a:tableStyleId>
              </a:tblPr>
              <a:tblGrid>
                <a:gridCol w="4947724">
                  <a:extLst>
                    <a:ext uri="{9D8B030D-6E8A-4147-A177-3AD203B41FA5}">
                      <a16:colId xmlns:a16="http://schemas.microsoft.com/office/drawing/2014/main" val="431671995"/>
                    </a:ext>
                  </a:extLst>
                </a:gridCol>
                <a:gridCol w="4947724">
                  <a:extLst>
                    <a:ext uri="{9D8B030D-6E8A-4147-A177-3AD203B41FA5}">
                      <a16:colId xmlns:a16="http://schemas.microsoft.com/office/drawing/2014/main" val="3231928200"/>
                    </a:ext>
                  </a:extLst>
                </a:gridCol>
              </a:tblGrid>
              <a:tr h="630833">
                <a:tc>
                  <a:txBody>
                    <a:bodyPr/>
                    <a:lstStyle/>
                    <a:p>
                      <a:r>
                        <a:rPr lang="en-US" dirty="0"/>
                        <a:t>New ServiceNow Roles</a:t>
                      </a:r>
                    </a:p>
                  </a:txBody>
                  <a:tcPr/>
                </a:tc>
                <a:tc>
                  <a:txBody>
                    <a:bodyPr/>
                    <a:lstStyle/>
                    <a:p>
                      <a:r>
                        <a:rPr lang="en-US" dirty="0"/>
                        <a:t>Definition </a:t>
                      </a:r>
                      <a:r>
                        <a:rPr lang="en-US" dirty="0">
                          <a:highlight>
                            <a:srgbClr val="FFFF00"/>
                          </a:highlight>
                        </a:rPr>
                        <a:t>(need to obtain the definition from my documentation)</a:t>
                      </a:r>
                    </a:p>
                  </a:txBody>
                  <a:tcPr/>
                </a:tc>
                <a:extLst>
                  <a:ext uri="{0D108BD9-81ED-4DB2-BD59-A6C34878D82A}">
                    <a16:rowId xmlns:a16="http://schemas.microsoft.com/office/drawing/2014/main" val="895054041"/>
                  </a:ext>
                </a:extLst>
              </a:tr>
              <a:tr h="370840">
                <a:tc>
                  <a:txBody>
                    <a:bodyPr/>
                    <a:lstStyle/>
                    <a:p>
                      <a:r>
                        <a:rPr lang="en-US" dirty="0"/>
                        <a:t>ITIL</a:t>
                      </a:r>
                    </a:p>
                  </a:txBody>
                  <a:tcPr/>
                </a:tc>
                <a:tc>
                  <a:txBody>
                    <a:bodyPr/>
                    <a:lstStyle/>
                    <a:p>
                      <a:endParaRPr lang="en-US" dirty="0"/>
                    </a:p>
                  </a:txBody>
                  <a:tcPr/>
                </a:tc>
                <a:extLst>
                  <a:ext uri="{0D108BD9-81ED-4DB2-BD59-A6C34878D82A}">
                    <a16:rowId xmlns:a16="http://schemas.microsoft.com/office/drawing/2014/main" val="79578861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50973807"/>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283998695"/>
                  </a:ext>
                </a:extLst>
              </a:tr>
            </a:tbl>
          </a:graphicData>
        </a:graphic>
      </p:graphicFrame>
    </p:spTree>
    <p:extLst>
      <p:ext uri="{BB962C8B-B14F-4D97-AF65-F5344CB8AC3E}">
        <p14:creationId xmlns:p14="http://schemas.microsoft.com/office/powerpoint/2010/main" val="367160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p:txBody>
          <a:bodyPr/>
          <a:lstStyle/>
          <a:p>
            <a:r>
              <a:rPr lang="en-US" dirty="0"/>
              <a:t>How to access ServiceNow Self Service and Portal</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p:txBody>
          <a:bodyPr/>
          <a:lstStyle/>
          <a:p>
            <a:pPr marL="0" indent="0">
              <a:buNone/>
            </a:pPr>
            <a:r>
              <a:rPr lang="en-US" dirty="0"/>
              <a:t>Service now can be access via ServiceNow catalog or the ServiceNow portal</a:t>
            </a:r>
          </a:p>
          <a:p>
            <a:r>
              <a:rPr lang="en-US" dirty="0">
                <a:highlight>
                  <a:srgbClr val="FFFF00"/>
                </a:highlight>
              </a:rPr>
              <a:t>Insert image of catalog view </a:t>
            </a:r>
          </a:p>
          <a:p>
            <a:r>
              <a:rPr lang="en-US" dirty="0">
                <a:highlight>
                  <a:srgbClr val="FFFF00"/>
                </a:highlight>
              </a:rPr>
              <a:t>Insert image of portal</a:t>
            </a:r>
          </a:p>
          <a:p>
            <a:endParaRPr lang="en-US" dirty="0"/>
          </a:p>
          <a:p>
            <a:endParaRPr lang="en-US" dirty="0"/>
          </a:p>
        </p:txBody>
      </p:sp>
    </p:spTree>
    <p:extLst>
      <p:ext uri="{BB962C8B-B14F-4D97-AF65-F5344CB8AC3E}">
        <p14:creationId xmlns:p14="http://schemas.microsoft.com/office/powerpoint/2010/main" val="173116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a:xfrm>
            <a:off x="838200" y="437319"/>
            <a:ext cx="10515600" cy="1325563"/>
          </a:xfrm>
        </p:spPr>
        <p:txBody>
          <a:bodyPr/>
          <a:lstStyle/>
          <a:p>
            <a:r>
              <a:rPr lang="en-US" dirty="0"/>
              <a:t>Chat Feature	</a:t>
            </a:r>
          </a:p>
        </p:txBody>
      </p:sp>
      <p:sp>
        <p:nvSpPr>
          <p:cNvPr id="3" name="Content Placeholder 2">
            <a:extLst>
              <a:ext uri="{FF2B5EF4-FFF2-40B4-BE49-F238E27FC236}">
                <a16:creationId xmlns:a16="http://schemas.microsoft.com/office/drawing/2014/main" id="{769C3B56-C882-4DCC-AD6A-4515A67B4C2A}"/>
              </a:ext>
            </a:extLst>
          </p:cNvPr>
          <p:cNvSpPr>
            <a:spLocks noGrp="1"/>
          </p:cNvSpPr>
          <p:nvPr>
            <p:ph idx="1"/>
          </p:nvPr>
        </p:nvSpPr>
        <p:spPr>
          <a:xfrm>
            <a:off x="838200" y="1109382"/>
            <a:ext cx="10515600" cy="4351338"/>
          </a:xfrm>
        </p:spPr>
        <p:txBody>
          <a:bodyPr>
            <a:normAutofit/>
          </a:bodyPr>
          <a:lstStyle/>
          <a:p>
            <a:pPr marL="0" indent="0">
              <a:buNone/>
            </a:pPr>
            <a:endParaRPr lang="en-US" dirty="0"/>
          </a:p>
          <a:p>
            <a:pPr marL="0" indent="0">
              <a:buNone/>
            </a:pPr>
            <a:r>
              <a:rPr lang="en-US" sz="1800" dirty="0"/>
              <a:t>Connect Chat is a real-time messaging tool that enables users to chat with individuals and groups, quickly share files, and collaborate on any record by connecting with the right people instantly.</a:t>
            </a:r>
          </a:p>
          <a:p>
            <a:pPr marL="0" indent="0">
              <a:buNone/>
            </a:pPr>
            <a:endParaRPr lang="en-US" sz="1800" dirty="0"/>
          </a:p>
          <a:p>
            <a:r>
              <a:rPr lang="en-US" sz="1800" dirty="0"/>
              <a:t>Features include: Direct conversations between two users.</a:t>
            </a:r>
          </a:p>
          <a:p>
            <a:r>
              <a:rPr lang="en-US" sz="1800" dirty="0"/>
              <a:t>Group conversations between three or more users.</a:t>
            </a:r>
          </a:p>
          <a:p>
            <a:r>
              <a:rPr lang="en-US" sz="1800" dirty="0"/>
              <a:t>Conversations linked to records. Comments and work notes appear in conversations in real time and users can update the record directly from the conversation.</a:t>
            </a:r>
          </a:p>
          <a:p>
            <a:r>
              <a:rPr lang="en-US" sz="1800" dirty="0"/>
              <a:t>Drag-and-drop sharing of links, files, and records</a:t>
            </a:r>
            <a:r>
              <a:rPr lang="en-US" sz="1600" dirty="0"/>
              <a:t>.</a:t>
            </a:r>
          </a:p>
          <a:p>
            <a:pPr marL="0" indent="0">
              <a:buNone/>
            </a:pPr>
            <a:endParaRPr lang="en-US" sz="1600" dirty="0"/>
          </a:p>
        </p:txBody>
      </p:sp>
    </p:spTree>
    <p:extLst>
      <p:ext uri="{BB962C8B-B14F-4D97-AF65-F5344CB8AC3E}">
        <p14:creationId xmlns:p14="http://schemas.microsoft.com/office/powerpoint/2010/main" val="356948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60B1-322E-45B0-A5A4-E7EC220D47BF}"/>
              </a:ext>
            </a:extLst>
          </p:cNvPr>
          <p:cNvSpPr>
            <a:spLocks noGrp="1"/>
          </p:cNvSpPr>
          <p:nvPr>
            <p:ph type="title"/>
          </p:nvPr>
        </p:nvSpPr>
        <p:spPr>
          <a:xfrm>
            <a:off x="838200" y="437319"/>
            <a:ext cx="10515600" cy="1325563"/>
          </a:xfrm>
        </p:spPr>
        <p:txBody>
          <a:bodyPr/>
          <a:lstStyle/>
          <a:p>
            <a:r>
              <a:rPr lang="en-US" dirty="0"/>
              <a:t>Chat Feature	</a:t>
            </a:r>
          </a:p>
        </p:txBody>
      </p:sp>
      <p:pic>
        <p:nvPicPr>
          <p:cNvPr id="1026" name="Picture 2" descr="Chat task link">
            <a:hlinkClick r:id="rId2"/>
            <a:extLst>
              <a:ext uri="{FF2B5EF4-FFF2-40B4-BE49-F238E27FC236}">
                <a16:creationId xmlns:a16="http://schemas.microsoft.com/office/drawing/2014/main" id="{B124B222-BEE1-4674-B71F-46D87CC02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842" y="2213488"/>
            <a:ext cx="26574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hat task open">
            <a:hlinkClick r:id="rId4"/>
            <a:extLst>
              <a:ext uri="{FF2B5EF4-FFF2-40B4-BE49-F238E27FC236}">
                <a16:creationId xmlns:a16="http://schemas.microsoft.com/office/drawing/2014/main" id="{963850D8-9FBC-424A-A001-0052659247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265876"/>
            <a:ext cx="4391025" cy="2038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E431649-7AA7-4494-A5D4-BDCE1B5F6F84}"/>
              </a:ext>
            </a:extLst>
          </p:cNvPr>
          <p:cNvSpPr/>
          <p:nvPr/>
        </p:nvSpPr>
        <p:spPr>
          <a:xfrm>
            <a:off x="559191" y="4389356"/>
            <a:ext cx="10794609" cy="2031325"/>
          </a:xfrm>
          <a:prstGeom prst="rect">
            <a:avLst/>
          </a:prstGeom>
        </p:spPr>
        <p:txBody>
          <a:bodyPr wrap="square">
            <a:spAutoFit/>
          </a:bodyPr>
          <a:lstStyle/>
          <a:p>
            <a:pPr>
              <a:buFont typeface="+mj-lt"/>
              <a:buAutoNum type="arabicPeriod"/>
            </a:pPr>
            <a:r>
              <a:rPr lang="en-US" b="0" i="0" dirty="0">
                <a:solidFill>
                  <a:srgbClr val="161B1C"/>
                </a:solidFill>
                <a:effectLst/>
                <a:latin typeface="Source Sans Pro" panose="020B0503030403020204" pitchFamily="34" charset="0"/>
              </a:rPr>
              <a:t>Click the </a:t>
            </a:r>
            <a:r>
              <a:rPr lang="en-US" b="1" i="0" dirty="0">
                <a:solidFill>
                  <a:srgbClr val="161B1C"/>
                </a:solidFill>
                <a:effectLst/>
                <a:latin typeface="Source Sans Pro" panose="020B0503030403020204" pitchFamily="34" charset="0"/>
              </a:rPr>
              <a:t>create</a:t>
            </a:r>
            <a:r>
              <a:rPr lang="en-US" b="0" i="0" dirty="0">
                <a:solidFill>
                  <a:srgbClr val="161B1C"/>
                </a:solidFill>
                <a:effectLst/>
                <a:latin typeface="Source Sans Pro" panose="020B0503030403020204" pitchFamily="34" charset="0"/>
              </a:rPr>
              <a:t> link at the bottom of the window.</a:t>
            </a:r>
          </a:p>
          <a:p>
            <a:pPr>
              <a:buFont typeface="+mj-lt"/>
              <a:buAutoNum type="arabicPeriod"/>
            </a:pPr>
            <a:r>
              <a:rPr lang="en-US" b="0" i="0" dirty="0">
                <a:solidFill>
                  <a:srgbClr val="161B1C"/>
                </a:solidFill>
                <a:effectLst/>
                <a:latin typeface="Source Sans Pro" panose="020B0503030403020204" pitchFamily="34" charset="0"/>
              </a:rPr>
              <a:t>Enter the room details as you would for a </a:t>
            </a:r>
            <a:r>
              <a:rPr lang="en-US" b="0" i="0" u="none" strike="noStrike" dirty="0">
                <a:solidFill>
                  <a:srgbClr val="01778E"/>
                </a:solidFill>
                <a:effectLst/>
                <a:latin typeface="Source Sans Pro" panose="020B0503030403020204" pitchFamily="34" charset="0"/>
                <a:hlinkClick r:id="rId6" tooltip="How to start a chat with multiple users from the legacy chat desktop."/>
              </a:rPr>
              <a:t>chat room</a:t>
            </a:r>
            <a:r>
              <a:rPr lang="en-US" b="0" i="0" dirty="0">
                <a:solidFill>
                  <a:srgbClr val="161B1C"/>
                </a:solidFill>
                <a:effectLst/>
                <a:latin typeface="Source Sans Pro" panose="020B0503030403020204" pitchFamily="34" charset="0"/>
              </a:rPr>
              <a:t>.</a:t>
            </a:r>
          </a:p>
          <a:p>
            <a:pPr>
              <a:buFont typeface="+mj-lt"/>
              <a:buAutoNum type="arabicPeriod"/>
            </a:pPr>
            <a:r>
              <a:rPr lang="en-US" b="0" i="0" dirty="0">
                <a:solidFill>
                  <a:srgbClr val="161B1C"/>
                </a:solidFill>
                <a:effectLst/>
                <a:latin typeface="Source Sans Pro" panose="020B0503030403020204" pitchFamily="34" charset="0"/>
              </a:rPr>
              <a:t>Click </a:t>
            </a:r>
            <a:r>
              <a:rPr lang="en-US" b="1" i="0" dirty="0">
                <a:solidFill>
                  <a:srgbClr val="161B1C"/>
                </a:solidFill>
                <a:effectLst/>
                <a:latin typeface="Source Sans Pro" panose="020B0503030403020204" pitchFamily="34" charset="0"/>
              </a:rPr>
              <a:t>Create Room</a:t>
            </a:r>
            <a:r>
              <a:rPr lang="en-US" b="0" i="0" dirty="0">
                <a:solidFill>
                  <a:srgbClr val="161B1C"/>
                </a:solidFill>
                <a:effectLst/>
                <a:latin typeface="Source Sans Pro" panose="020B0503030403020204" pitchFamily="34" charset="0"/>
              </a:rPr>
              <a:t>. An email notification is sent and appears in the favorites list for all invited users (the assignment group and the watch list, if selected, and additional invited users).</a:t>
            </a:r>
          </a:p>
          <a:p>
            <a:pPr>
              <a:buFont typeface="+mj-lt"/>
              <a:buAutoNum type="arabicPeriod"/>
            </a:pPr>
            <a:r>
              <a:rPr lang="en-US" b="0" i="0" dirty="0">
                <a:solidFill>
                  <a:srgbClr val="161B1C"/>
                </a:solidFill>
                <a:effectLst/>
                <a:latin typeface="Source Sans Pro" panose="020B0503030403020204" pitchFamily="34" charset="0"/>
              </a:rPr>
              <a:t>In the New Room Created message, click </a:t>
            </a:r>
            <a:r>
              <a:rPr lang="en-US" b="1" i="0" dirty="0">
                <a:solidFill>
                  <a:srgbClr val="161B1C"/>
                </a:solidFill>
                <a:effectLst/>
                <a:latin typeface="Source Sans Pro" panose="020B0503030403020204" pitchFamily="34" charset="0"/>
              </a:rPr>
              <a:t>Join </a:t>
            </a:r>
            <a:r>
              <a:rPr lang="en-US" b="1" i="0" dirty="0" err="1">
                <a:solidFill>
                  <a:srgbClr val="161B1C"/>
                </a:solidFill>
                <a:effectLst/>
                <a:latin typeface="Source Sans Pro" panose="020B0503030403020204" pitchFamily="34" charset="0"/>
              </a:rPr>
              <a:t>Room</a:t>
            </a:r>
            <a:r>
              <a:rPr lang="en-US" b="0" i="0" dirty="0" err="1">
                <a:solidFill>
                  <a:srgbClr val="161B1C"/>
                </a:solidFill>
                <a:effectLst/>
                <a:latin typeface="Source Sans Pro" panose="020B0503030403020204" pitchFamily="34" charset="0"/>
              </a:rPr>
              <a:t>.A</a:t>
            </a:r>
            <a:r>
              <a:rPr lang="en-US" b="0" i="0" dirty="0">
                <a:solidFill>
                  <a:srgbClr val="161B1C"/>
                </a:solidFill>
                <a:effectLst/>
                <a:latin typeface="Source Sans Pro" panose="020B0503030403020204" pitchFamily="34" charset="0"/>
              </a:rPr>
              <a:t> new chat window opens on your chat desktop.</a:t>
            </a:r>
          </a:p>
          <a:p>
            <a:pPr>
              <a:buFont typeface="+mj-lt"/>
              <a:buAutoNum type="arabicPeriod"/>
            </a:pPr>
            <a:r>
              <a:rPr lang="en-US" b="0" i="0" dirty="0">
                <a:solidFill>
                  <a:srgbClr val="161B1C"/>
                </a:solidFill>
                <a:effectLst/>
                <a:latin typeface="Source Sans Pro" panose="020B0503030403020204" pitchFamily="34" charset="0"/>
              </a:rPr>
              <a:t>All invited users are listed in the chat member list. Invited users that are not currently participating in the chat are listed in gray.</a:t>
            </a:r>
          </a:p>
        </p:txBody>
      </p:sp>
      <p:sp>
        <p:nvSpPr>
          <p:cNvPr id="6" name="Content Placeholder 5">
            <a:extLst>
              <a:ext uri="{FF2B5EF4-FFF2-40B4-BE49-F238E27FC236}">
                <a16:creationId xmlns:a16="http://schemas.microsoft.com/office/drawing/2014/main" id="{BBA41AF1-48B0-471C-90E4-2C90E9FBDA8F}"/>
              </a:ext>
            </a:extLst>
          </p:cNvPr>
          <p:cNvSpPr>
            <a:spLocks noGrp="1"/>
          </p:cNvSpPr>
          <p:nvPr>
            <p:ph idx="1"/>
          </p:nvPr>
        </p:nvSpPr>
        <p:spPr>
          <a:xfrm>
            <a:off x="838200" y="1524836"/>
            <a:ext cx="10515600" cy="4351338"/>
          </a:xfrm>
        </p:spPr>
        <p:txBody>
          <a:bodyPr/>
          <a:lstStyle/>
          <a:p>
            <a:pPr marL="0" indent="0">
              <a:buNone/>
            </a:pPr>
            <a:endParaRPr lang="en-US" dirty="0"/>
          </a:p>
        </p:txBody>
      </p:sp>
    </p:spTree>
    <p:extLst>
      <p:ext uri="{BB962C8B-B14F-4D97-AF65-F5344CB8AC3E}">
        <p14:creationId xmlns:p14="http://schemas.microsoft.com/office/powerpoint/2010/main" val="3500288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1483</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Source Sans Pro</vt:lpstr>
      <vt:lpstr>Office Theme</vt:lpstr>
      <vt:lpstr>ServiceNow Internal Training</vt:lpstr>
      <vt:lpstr>Agenda </vt:lpstr>
      <vt:lpstr>Overview </vt:lpstr>
      <vt:lpstr>Queue </vt:lpstr>
      <vt:lpstr>Request for New Service Catalog items </vt:lpstr>
      <vt:lpstr>Roles</vt:lpstr>
      <vt:lpstr>How to access ServiceNow Self Service and Portal</vt:lpstr>
      <vt:lpstr>Chat Feature </vt:lpstr>
      <vt:lpstr>Chat Feature </vt:lpstr>
      <vt:lpstr>Change Workflow </vt:lpstr>
      <vt:lpstr>Change Status </vt:lpstr>
      <vt:lpstr>Change Type Status</vt:lpstr>
      <vt:lpstr>How to create a Change Request  </vt:lpstr>
      <vt:lpstr>Change Request Templates  </vt:lpstr>
      <vt:lpstr>Incident Workflow </vt:lpstr>
      <vt:lpstr>Incident Status Definitions</vt:lpstr>
      <vt:lpstr>How to create an Incident </vt:lpstr>
      <vt:lpstr>Incidents Templates </vt:lpstr>
      <vt:lpstr>Project Workflow </vt:lpstr>
      <vt:lpstr>Project Request Fields </vt:lpstr>
      <vt:lpstr>Project Templates </vt:lpstr>
      <vt:lpstr>How to create a Project  </vt:lpstr>
      <vt:lpstr>Knowledge Articles </vt:lpstr>
      <vt:lpstr>Dashboard </vt:lpstr>
      <vt:lpstr> Add a report to a dashboard or homepage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 Internal Training</dc:title>
  <dc:creator>Ginger Purdy</dc:creator>
  <cp:lastModifiedBy>Ginger Purdy</cp:lastModifiedBy>
  <cp:revision>6</cp:revision>
  <dcterms:created xsi:type="dcterms:W3CDTF">2020-04-30T14:38:24Z</dcterms:created>
  <dcterms:modified xsi:type="dcterms:W3CDTF">2020-04-30T15:52:35Z</dcterms:modified>
</cp:coreProperties>
</file>