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2"/>
    <p:sldId id="257" r:id="rId3"/>
    <p:sldId id="259" r:id="rId4"/>
    <p:sldId id="258" r:id="rId5"/>
    <p:sldId id="260" r:id="rId6"/>
    <p:sldId id="261" r:id="rId7"/>
    <p:sldId id="262" r:id="rId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3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showGuides="1">
      <p:cViewPr varScale="1">
        <p:scale>
          <a:sx n="82" d="100"/>
          <a:sy n="82" d="100"/>
        </p:scale>
        <p:origin x="845" y="72"/>
      </p:cViewPr>
      <p:guideLst>
        <p:guide orient="horz" pos="2169"/>
        <p:guide pos="383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2024/5/7</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2024/5/7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2024/5/7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2024/5/7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2024/5/7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2024/5/7</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2024/5/7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lt-LT" altLang="zh-CN"/>
              <a:t>Selected Topics in Programming</a:t>
            </a:r>
          </a:p>
        </p:txBody>
      </p:sp>
      <p:sp>
        <p:nvSpPr>
          <p:cNvPr id="5" name="副标题 4"/>
          <p:cNvSpPr>
            <a:spLocks noGrp="1"/>
          </p:cNvSpPr>
          <p:nvPr>
            <p:ph type="subTitle" idx="1"/>
          </p:nvPr>
        </p:nvSpPr>
        <p:spPr>
          <a:xfrm>
            <a:off x="1524000" y="3931920"/>
            <a:ext cx="9144000" cy="1325880"/>
          </a:xfrm>
        </p:spPr>
        <p:txBody>
          <a:bodyPr/>
          <a:lstStyle/>
          <a:p>
            <a:r>
              <a:rPr lang="lt-LT" altLang="zh-CN"/>
              <a:t>Exam Mini-Project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s 27"/>
          <p:cNvSpPr/>
          <p:nvPr/>
        </p:nvSpPr>
        <p:spPr>
          <a:xfrm>
            <a:off x="441960" y="2660015"/>
            <a:ext cx="5355590" cy="4091940"/>
          </a:xfrm>
          <a:prstGeom prst="rect">
            <a:avLst/>
          </a:prstGeom>
          <a:ln w="254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647700" y="258445"/>
            <a:ext cx="4944110" cy="840105"/>
          </a:xfrm>
        </p:spPr>
        <p:txBody>
          <a:bodyPr/>
          <a:lstStyle/>
          <a:p>
            <a:r>
              <a:rPr lang="lt-LT" altLang="en-US" b="0">
                <a:effectLst/>
              </a:rPr>
              <a:t>Stochastic Process</a:t>
            </a:r>
          </a:p>
        </p:txBody>
      </p:sp>
      <p:pic>
        <p:nvPicPr>
          <p:cNvPr id="4" name="Content Placeholder 3"/>
          <p:cNvPicPr>
            <a:picLocks noGrp="1" noChangeAspect="1"/>
          </p:cNvPicPr>
          <p:nvPr>
            <p:ph idx="1"/>
          </p:nvPr>
        </p:nvPicPr>
        <p:blipFill>
          <a:blip r:embed="rId2"/>
          <a:stretch>
            <a:fillRect/>
          </a:stretch>
        </p:blipFill>
        <p:spPr>
          <a:xfrm>
            <a:off x="734060" y="1249045"/>
            <a:ext cx="5348605" cy="1120775"/>
          </a:xfrm>
          <a:prstGeom prst="rect">
            <a:avLst/>
          </a:prstGeom>
        </p:spPr>
      </p:pic>
      <p:sp>
        <p:nvSpPr>
          <p:cNvPr id="5" name="Oval 4"/>
          <p:cNvSpPr/>
          <p:nvPr/>
        </p:nvSpPr>
        <p:spPr>
          <a:xfrm>
            <a:off x="7960995" y="315595"/>
            <a:ext cx="467995" cy="45593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lt-LT" altLang="en-US"/>
              <a:t>A</a:t>
            </a:r>
          </a:p>
        </p:txBody>
      </p:sp>
      <p:sp>
        <p:nvSpPr>
          <p:cNvPr id="6" name="Oval 5"/>
          <p:cNvSpPr/>
          <p:nvPr/>
        </p:nvSpPr>
        <p:spPr>
          <a:xfrm>
            <a:off x="7960995" y="1637665"/>
            <a:ext cx="467995" cy="45593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lt-LT" altLang="en-US"/>
              <a:t>C</a:t>
            </a:r>
          </a:p>
        </p:txBody>
      </p:sp>
      <p:sp>
        <p:nvSpPr>
          <p:cNvPr id="7" name="Oval 6"/>
          <p:cNvSpPr/>
          <p:nvPr/>
        </p:nvSpPr>
        <p:spPr>
          <a:xfrm>
            <a:off x="9813925" y="1637665"/>
            <a:ext cx="467995" cy="45593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lt-LT" altLang="en-US"/>
              <a:t>C</a:t>
            </a:r>
          </a:p>
        </p:txBody>
      </p:sp>
      <p:sp>
        <p:nvSpPr>
          <p:cNvPr id="8" name="Oval 7"/>
          <p:cNvSpPr/>
          <p:nvPr/>
        </p:nvSpPr>
        <p:spPr>
          <a:xfrm>
            <a:off x="9813925" y="315595"/>
            <a:ext cx="467995" cy="45593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lt-LT" altLang="en-US"/>
              <a:t>B</a:t>
            </a:r>
          </a:p>
        </p:txBody>
      </p:sp>
      <p:sp>
        <p:nvSpPr>
          <p:cNvPr id="9" name="Cloud 8"/>
          <p:cNvSpPr/>
          <p:nvPr/>
        </p:nvSpPr>
        <p:spPr>
          <a:xfrm>
            <a:off x="8708390" y="969010"/>
            <a:ext cx="740410" cy="551180"/>
          </a:xfrm>
          <a:prstGeom prst="cloud">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0" name="Straight Arrow Connector 9"/>
          <p:cNvCxnSpPr>
            <a:stCxn id="5" idx="5"/>
          </p:cNvCxnSpPr>
          <p:nvPr/>
        </p:nvCxnSpPr>
        <p:spPr>
          <a:xfrm>
            <a:off x="8360410" y="704850"/>
            <a:ext cx="485140" cy="386715"/>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7"/>
          </p:cNvCxnSpPr>
          <p:nvPr/>
        </p:nvCxnSpPr>
        <p:spPr>
          <a:xfrm flipV="1">
            <a:off x="8360410" y="1367155"/>
            <a:ext cx="405765" cy="337185"/>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1"/>
          </p:cNvCxnSpPr>
          <p:nvPr/>
        </p:nvCxnSpPr>
        <p:spPr>
          <a:xfrm>
            <a:off x="9305290" y="1309370"/>
            <a:ext cx="577215" cy="394970"/>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8" idx="3"/>
          </p:cNvCxnSpPr>
          <p:nvPr/>
        </p:nvCxnSpPr>
        <p:spPr>
          <a:xfrm flipV="1">
            <a:off x="9341485" y="704850"/>
            <a:ext cx="541020" cy="393700"/>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945515" y="5043170"/>
            <a:ext cx="467995" cy="45593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lt-LT" altLang="en-US"/>
              <a:t>A</a:t>
            </a:r>
          </a:p>
        </p:txBody>
      </p:sp>
      <p:sp>
        <p:nvSpPr>
          <p:cNvPr id="15" name="Oval 14"/>
          <p:cNvSpPr/>
          <p:nvPr/>
        </p:nvSpPr>
        <p:spPr>
          <a:xfrm>
            <a:off x="2454275" y="5096510"/>
            <a:ext cx="467995" cy="45593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lt-LT" altLang="en-US"/>
              <a:t>C</a:t>
            </a:r>
          </a:p>
        </p:txBody>
      </p:sp>
      <p:sp>
        <p:nvSpPr>
          <p:cNvPr id="16" name="Oval 15"/>
          <p:cNvSpPr/>
          <p:nvPr/>
        </p:nvSpPr>
        <p:spPr>
          <a:xfrm>
            <a:off x="4658995" y="3053715"/>
            <a:ext cx="467995" cy="45593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lt-LT" altLang="en-US"/>
              <a:t>C</a:t>
            </a:r>
          </a:p>
        </p:txBody>
      </p:sp>
      <p:sp>
        <p:nvSpPr>
          <p:cNvPr id="17" name="Oval 16"/>
          <p:cNvSpPr/>
          <p:nvPr/>
        </p:nvSpPr>
        <p:spPr>
          <a:xfrm>
            <a:off x="1879600" y="3053715"/>
            <a:ext cx="467995" cy="45593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lt-LT" altLang="en-US"/>
              <a:t>A</a:t>
            </a:r>
          </a:p>
        </p:txBody>
      </p:sp>
      <p:sp>
        <p:nvSpPr>
          <p:cNvPr id="18" name="Oval 17"/>
          <p:cNvSpPr/>
          <p:nvPr/>
        </p:nvSpPr>
        <p:spPr>
          <a:xfrm>
            <a:off x="4113530" y="5824220"/>
            <a:ext cx="467995" cy="45593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lt-LT" altLang="en-US"/>
              <a:t>A</a:t>
            </a:r>
          </a:p>
        </p:txBody>
      </p:sp>
      <p:sp>
        <p:nvSpPr>
          <p:cNvPr id="19" name="Oval 18"/>
          <p:cNvSpPr/>
          <p:nvPr/>
        </p:nvSpPr>
        <p:spPr>
          <a:xfrm>
            <a:off x="2922270" y="3810635"/>
            <a:ext cx="467995" cy="45593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lt-LT" altLang="en-US"/>
              <a:t>A</a:t>
            </a:r>
          </a:p>
        </p:txBody>
      </p:sp>
      <p:sp>
        <p:nvSpPr>
          <p:cNvPr id="20" name="Oval 19"/>
          <p:cNvSpPr/>
          <p:nvPr/>
        </p:nvSpPr>
        <p:spPr>
          <a:xfrm>
            <a:off x="3603625" y="4921885"/>
            <a:ext cx="467995" cy="45593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lt-LT" altLang="en-US"/>
              <a:t>B</a:t>
            </a:r>
          </a:p>
        </p:txBody>
      </p:sp>
      <p:sp>
        <p:nvSpPr>
          <p:cNvPr id="21" name="Oval 20"/>
          <p:cNvSpPr/>
          <p:nvPr/>
        </p:nvSpPr>
        <p:spPr>
          <a:xfrm>
            <a:off x="1679575" y="4310380"/>
            <a:ext cx="467995" cy="45593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lt-LT" altLang="en-US"/>
              <a:t>B</a:t>
            </a:r>
          </a:p>
        </p:txBody>
      </p:sp>
      <p:sp>
        <p:nvSpPr>
          <p:cNvPr id="22" name="Oval 21"/>
          <p:cNvSpPr/>
          <p:nvPr/>
        </p:nvSpPr>
        <p:spPr>
          <a:xfrm>
            <a:off x="4272915" y="4070985"/>
            <a:ext cx="467995" cy="45593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lt-LT" altLang="en-US"/>
              <a:t>A</a:t>
            </a:r>
          </a:p>
        </p:txBody>
      </p:sp>
      <p:sp>
        <p:nvSpPr>
          <p:cNvPr id="23" name="Oval 22"/>
          <p:cNvSpPr/>
          <p:nvPr/>
        </p:nvSpPr>
        <p:spPr>
          <a:xfrm>
            <a:off x="3445510" y="2932430"/>
            <a:ext cx="467995" cy="45593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lt-LT" altLang="en-US"/>
              <a:t>B</a:t>
            </a:r>
          </a:p>
        </p:txBody>
      </p:sp>
      <p:sp>
        <p:nvSpPr>
          <p:cNvPr id="24" name="Oval 23"/>
          <p:cNvSpPr/>
          <p:nvPr/>
        </p:nvSpPr>
        <p:spPr>
          <a:xfrm>
            <a:off x="734060" y="3688080"/>
            <a:ext cx="467995" cy="45593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lt-LT" altLang="en-US"/>
              <a:t>B</a:t>
            </a:r>
          </a:p>
        </p:txBody>
      </p:sp>
      <p:sp>
        <p:nvSpPr>
          <p:cNvPr id="25" name="Oval 24"/>
          <p:cNvSpPr/>
          <p:nvPr/>
        </p:nvSpPr>
        <p:spPr>
          <a:xfrm>
            <a:off x="4904740" y="5096510"/>
            <a:ext cx="467995" cy="45593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lt-LT" altLang="en-US"/>
              <a:t>B</a:t>
            </a:r>
          </a:p>
        </p:txBody>
      </p:sp>
      <p:sp>
        <p:nvSpPr>
          <p:cNvPr id="26" name="Oval 25"/>
          <p:cNvSpPr/>
          <p:nvPr/>
        </p:nvSpPr>
        <p:spPr>
          <a:xfrm>
            <a:off x="1463040" y="5877560"/>
            <a:ext cx="467995" cy="45593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lt-LT" altLang="en-US"/>
              <a:t>B</a:t>
            </a:r>
          </a:p>
        </p:txBody>
      </p:sp>
      <p:sp>
        <p:nvSpPr>
          <p:cNvPr id="27" name="Oval 26"/>
          <p:cNvSpPr/>
          <p:nvPr/>
        </p:nvSpPr>
        <p:spPr>
          <a:xfrm>
            <a:off x="2922270" y="5994400"/>
            <a:ext cx="467995" cy="45593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lt-LT" altLang="en-US"/>
              <a:t>A</a:t>
            </a:r>
          </a:p>
        </p:txBody>
      </p:sp>
      <p:cxnSp>
        <p:nvCxnSpPr>
          <p:cNvPr id="30" name="Straight Arrow Connector 29"/>
          <p:cNvCxnSpPr>
            <a:stCxn id="14" idx="1"/>
          </p:cNvCxnSpPr>
          <p:nvPr/>
        </p:nvCxnSpPr>
        <p:spPr>
          <a:xfrm flipH="1" flipV="1">
            <a:off x="775335" y="4857750"/>
            <a:ext cx="238760" cy="252095"/>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4"/>
          </p:cNvCxnSpPr>
          <p:nvPr/>
        </p:nvCxnSpPr>
        <p:spPr>
          <a:xfrm flipH="1">
            <a:off x="962660" y="4144010"/>
            <a:ext cx="5715" cy="387350"/>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7" idx="5"/>
          </p:cNvCxnSpPr>
          <p:nvPr/>
        </p:nvCxnSpPr>
        <p:spPr>
          <a:xfrm>
            <a:off x="2279015" y="3442970"/>
            <a:ext cx="229235" cy="174625"/>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7"/>
          </p:cNvCxnSpPr>
          <p:nvPr/>
        </p:nvCxnSpPr>
        <p:spPr>
          <a:xfrm flipV="1">
            <a:off x="2078990" y="4183380"/>
            <a:ext cx="241935" cy="193675"/>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9" idx="4"/>
          </p:cNvCxnSpPr>
          <p:nvPr/>
        </p:nvCxnSpPr>
        <p:spPr>
          <a:xfrm>
            <a:off x="3156585" y="4266565"/>
            <a:ext cx="5715" cy="294005"/>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1"/>
          </p:cNvCxnSpPr>
          <p:nvPr/>
        </p:nvCxnSpPr>
        <p:spPr>
          <a:xfrm flipH="1" flipV="1">
            <a:off x="3305810" y="2768600"/>
            <a:ext cx="208280" cy="230505"/>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3"/>
          </p:cNvCxnSpPr>
          <p:nvPr/>
        </p:nvCxnSpPr>
        <p:spPr>
          <a:xfrm flipH="1">
            <a:off x="4477385" y="3442970"/>
            <a:ext cx="250190" cy="217805"/>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2" idx="6"/>
          </p:cNvCxnSpPr>
          <p:nvPr/>
        </p:nvCxnSpPr>
        <p:spPr>
          <a:xfrm flipV="1">
            <a:off x="4740910" y="4291965"/>
            <a:ext cx="275590" cy="6985"/>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2"/>
          </p:cNvCxnSpPr>
          <p:nvPr/>
        </p:nvCxnSpPr>
        <p:spPr>
          <a:xfrm flipH="1">
            <a:off x="3277235" y="5149850"/>
            <a:ext cx="326390" cy="12700"/>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5" idx="5"/>
          </p:cNvCxnSpPr>
          <p:nvPr/>
        </p:nvCxnSpPr>
        <p:spPr>
          <a:xfrm>
            <a:off x="5304155" y="5485765"/>
            <a:ext cx="158115" cy="184785"/>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8" idx="0"/>
          </p:cNvCxnSpPr>
          <p:nvPr/>
        </p:nvCxnSpPr>
        <p:spPr>
          <a:xfrm flipH="1" flipV="1">
            <a:off x="4340860" y="5583555"/>
            <a:ext cx="6985" cy="240665"/>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1"/>
          </p:cNvCxnSpPr>
          <p:nvPr/>
        </p:nvCxnSpPr>
        <p:spPr>
          <a:xfrm flipH="1" flipV="1">
            <a:off x="2313940" y="4996180"/>
            <a:ext cx="208915" cy="167005"/>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6" idx="6"/>
          </p:cNvCxnSpPr>
          <p:nvPr/>
        </p:nvCxnSpPr>
        <p:spPr>
          <a:xfrm flipV="1">
            <a:off x="1931035" y="6098540"/>
            <a:ext cx="311150" cy="6985"/>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7" idx="5"/>
          </p:cNvCxnSpPr>
          <p:nvPr/>
        </p:nvCxnSpPr>
        <p:spPr>
          <a:xfrm>
            <a:off x="3321685" y="6383655"/>
            <a:ext cx="213995" cy="186690"/>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 Box 45"/>
              <p:cNvSpPr txBox="1"/>
              <p:nvPr/>
            </p:nvSpPr>
            <p:spPr>
              <a:xfrm>
                <a:off x="6501130" y="2675255"/>
                <a:ext cx="5154930" cy="3799840"/>
              </a:xfrm>
              <a:prstGeom prst="rect">
                <a:avLst/>
              </a:prstGeom>
              <a:noFill/>
            </p:spPr>
            <p:txBody>
              <a:bodyPr wrap="square" rtlCol="0">
                <a:spAutoFit/>
              </a:bodyPr>
              <a:lstStyle/>
              <a:p>
                <a:r>
                  <a:rPr lang="lt-LT" altLang="en-US"/>
                  <a:t>Randomly moving particles</a:t>
                </a:r>
              </a:p>
              <a:p>
                <a:pPr marL="285750" indent="-285750">
                  <a:buFont typeface="Arial" panose="020B0604020202020204" pitchFamily="34" charset="0"/>
                  <a:buChar char="•"/>
                </a:pPr>
                <a:r>
                  <a:rPr lang="lt-LT" altLang="en-US"/>
                  <a:t>Gas molecules</a:t>
                </a:r>
              </a:p>
              <a:p>
                <a:pPr marL="285750" indent="-285750">
                  <a:buFont typeface="Arial" panose="020B0604020202020204" pitchFamily="34" charset="0"/>
                  <a:buChar char="•"/>
                </a:pPr>
                <a:r>
                  <a:rPr lang="lt-LT" altLang="en-US"/>
                  <a:t>Liquid molecules</a:t>
                </a:r>
              </a:p>
              <a:p>
                <a:pPr marL="285750" indent="-285750">
                  <a:buFont typeface="Arial" panose="020B0604020202020204" pitchFamily="34" charset="0"/>
                  <a:buChar char="•"/>
                </a:pPr>
                <a:r>
                  <a:rPr lang="lt-LT" altLang="en-US"/>
                  <a:t>Molecules in solutions</a:t>
                </a:r>
              </a:p>
              <a:p>
                <a:pPr marL="285750" indent="-285750">
                  <a:buFont typeface="Arial" panose="020B0604020202020204" pitchFamily="34" charset="0"/>
                  <a:buChar char="•"/>
                </a:pPr>
                <a:r>
                  <a:rPr lang="lt-LT" altLang="en-US"/>
                  <a:t>Genes in cells</a:t>
                </a:r>
              </a:p>
              <a:p>
                <a:pPr marL="285750" indent="-285750">
                  <a:buFont typeface="Arial" panose="020B0604020202020204" pitchFamily="34" charset="0"/>
                  <a:buChar char="•"/>
                </a:pPr>
                <a:r>
                  <a:rPr lang="lt-LT" altLang="en-US"/>
                  <a:t>Animals in their ecosystems</a:t>
                </a:r>
              </a:p>
              <a:p>
                <a:pPr marL="285750" indent="-285750">
                  <a:buFont typeface="Arial" panose="020B0604020202020204" pitchFamily="34" charset="0"/>
                  <a:buChar char="•"/>
                </a:pPr>
                <a:r>
                  <a:rPr lang="lt-LT" altLang="en-US"/>
                  <a:t>... humans</a:t>
                </a:r>
              </a:p>
              <a:p>
                <a:pPr marL="285750" indent="-285750"/>
                <a:r>
                  <a:rPr lang="lt-LT" altLang="en-US"/>
                  <a:t>Each particle has it’s velocity</a:t>
                </a:r>
              </a:p>
              <a:p>
                <a:pPr marL="285750" indent="-285750"/>
                <a:r>
                  <a:rPr lang="lt-LT" altLang="en-US"/>
                  <a:t>Reaction happens when specific particles meet</a:t>
                </a:r>
              </a:p>
              <a:p>
                <a:pPr marL="285750" indent="-285750"/>
                <a:r>
                  <a:rPr lang="lt-LT" altLang="en-US"/>
                  <a:t>Probability of reaction:</a:t>
                </a:r>
              </a:p>
              <a:p>
                <a:pPr marL="285750" indent="-285750"/>
                <a14:m>
                  <m:oMathPara xmlns:m="http://schemas.openxmlformats.org/officeDocument/2006/math">
                    <m:oMathParaPr>
                      <m:jc m:val="centerGroup"/>
                    </m:oMathParaPr>
                    <m:oMath xmlns:m="http://schemas.openxmlformats.org/officeDocument/2006/math">
                      <m:r>
                        <a:rPr lang="en-US" altLang="lt-LT" i="1">
                          <a:latin typeface="Cambria Math" panose="02040503050406030204" pitchFamily="18" charset="0"/>
                          <a:cs typeface="DejaVu Math TeX Gyre" panose="02000503000000000000" charset="0"/>
                        </a:rPr>
                        <m:t>𝑃</m:t>
                      </m:r>
                      <m:r>
                        <a:rPr lang="en-US" altLang="lt-LT" i="1">
                          <a:latin typeface="Cambria Math" panose="02040503050406030204" pitchFamily="18" charset="0"/>
                          <a:cs typeface="DejaVu Math TeX Gyre" panose="02000503000000000000" charset="0"/>
                        </a:rPr>
                        <m:t>(</m:t>
                      </m:r>
                      <m:r>
                        <a:rPr lang="en-US" altLang="lt-LT" i="1">
                          <a:latin typeface="Cambria Math" panose="02040503050406030204" pitchFamily="18" charset="0"/>
                          <a:cs typeface="DejaVu Math TeX Gyre" panose="02000503000000000000" charset="0"/>
                        </a:rPr>
                        <m:t>𝐴</m:t>
                      </m:r>
                      <m:r>
                        <a:rPr lang="en-US" altLang="lt-LT" i="1">
                          <a:latin typeface="Cambria Math" panose="02040503050406030204" pitchFamily="18" charset="0"/>
                          <a:cs typeface="DejaVu Math TeX Gyre" panose="02000503000000000000" charset="0"/>
                        </a:rPr>
                        <m:t>+</m:t>
                      </m:r>
                      <m:r>
                        <a:rPr lang="en-US" altLang="lt-LT" i="1">
                          <a:latin typeface="Cambria Math" panose="02040503050406030204" pitchFamily="18" charset="0"/>
                          <a:cs typeface="DejaVu Math TeX Gyre" panose="02000503000000000000" charset="0"/>
                        </a:rPr>
                        <m:t>𝐶</m:t>
                      </m:r>
                      <m:box>
                        <m:boxPr>
                          <m:noBreak m:val="on"/>
                          <m:ctrlPr>
                            <a:rPr lang="en-US" altLang="lt-LT" i="1">
                              <a:latin typeface="Cambria Math" panose="02040503050406030204" pitchFamily="18" charset="0"/>
                              <a:cs typeface="DejaVu Math TeX Gyre" panose="02000503000000000000" charset="0"/>
                            </a:rPr>
                          </m:ctrlPr>
                        </m:boxPr>
                        <m:e>
                          <m:groupChr>
                            <m:groupChrPr>
                              <m:chr m:val="→"/>
                              <m:vertJc m:val="bot"/>
                              <m:ctrlPr>
                                <a:rPr lang="en-US" altLang="lt-LT" i="1">
                                  <a:latin typeface="Cambria Math" panose="02040503050406030204" pitchFamily="18" charset="0"/>
                                  <a:cs typeface="DejaVu Math TeX Gyre" panose="02000503000000000000" charset="0"/>
                                </a:rPr>
                              </m:ctrlPr>
                            </m:groupChrPr>
                            <m:e>
                              <m:r>
                                <a:rPr lang="en-US" altLang="lt-LT" i="1">
                                  <a:latin typeface="Cambria Math" panose="02040503050406030204" pitchFamily="18" charset="0"/>
                                  <a:cs typeface="DejaVu Math TeX Gyre" panose="02000503000000000000" charset="0"/>
                                </a:rPr>
                                <m:t>𝜆</m:t>
                              </m:r>
                            </m:e>
                          </m:groupChr>
                        </m:e>
                      </m:box>
                      <m:r>
                        <a:rPr lang="en-US" altLang="lt-LT" i="1">
                          <a:latin typeface="Cambria Math" panose="02040503050406030204" pitchFamily="18" charset="0"/>
                          <a:cs typeface="DejaVu Math TeX Gyre" panose="02000503000000000000" charset="0"/>
                        </a:rPr>
                        <m:t>𝐵</m:t>
                      </m:r>
                      <m:r>
                        <a:rPr lang="en-US" altLang="lt-LT" i="1">
                          <a:latin typeface="Cambria Math" panose="02040503050406030204" pitchFamily="18" charset="0"/>
                          <a:cs typeface="DejaVu Math TeX Gyre" panose="02000503000000000000" charset="0"/>
                        </a:rPr>
                        <m:t>+</m:t>
                      </m:r>
                      <m:r>
                        <a:rPr lang="en-US" altLang="lt-LT" i="1">
                          <a:latin typeface="Cambria Math" panose="02040503050406030204" pitchFamily="18" charset="0"/>
                          <a:cs typeface="DejaVu Math TeX Gyre" panose="02000503000000000000" charset="0"/>
                        </a:rPr>
                        <m:t>𝐶</m:t>
                      </m:r>
                      <m:r>
                        <a:rPr lang="en-US" altLang="lt-LT" i="1">
                          <a:latin typeface="Cambria Math" panose="02040503050406030204" pitchFamily="18" charset="0"/>
                          <a:cs typeface="DejaVu Math TeX Gyre" panose="02000503000000000000" charset="0"/>
                        </a:rPr>
                        <m:t>)=</m:t>
                      </m:r>
                      <m:r>
                        <a:rPr lang="en-US" altLang="lt-LT" i="1">
                          <a:latin typeface="Cambria Math" panose="02040503050406030204" pitchFamily="18" charset="0"/>
                          <a:cs typeface="DejaVu Math TeX Gyre" panose="02000503000000000000" charset="0"/>
                        </a:rPr>
                        <m:t>𝜆</m:t>
                      </m:r>
                      <m:r>
                        <a:rPr lang="en-US" altLang="lt-LT" i="1">
                          <a:latin typeface="Cambria Math" panose="02040503050406030204" pitchFamily="18" charset="0"/>
                          <a:cs typeface="DejaVu Math TeX Gyre" panose="02000503000000000000" charset="0"/>
                        </a:rPr>
                        <m:t>⋅</m:t>
                      </m:r>
                      <m:sSub>
                        <m:sSubPr>
                          <m:ctrlPr>
                            <a:rPr lang="en-US" altLang="lt-LT" i="1">
                              <a:latin typeface="Cambria Math" panose="02040503050406030204" pitchFamily="18" charset="0"/>
                              <a:cs typeface="DejaVu Math TeX Gyre" panose="02000503000000000000" charset="0"/>
                            </a:rPr>
                          </m:ctrlPr>
                        </m:sSubPr>
                        <m:e>
                          <m:r>
                            <a:rPr lang="en-US" altLang="lt-LT" i="1">
                              <a:latin typeface="Cambria Math" panose="02040503050406030204" pitchFamily="18" charset="0"/>
                              <a:cs typeface="DejaVu Math TeX Gyre" panose="02000503000000000000" charset="0"/>
                            </a:rPr>
                            <m:t>𝑁</m:t>
                          </m:r>
                        </m:e>
                        <m:sub>
                          <m:r>
                            <a:rPr lang="en-US" altLang="lt-LT" i="1">
                              <a:latin typeface="Cambria Math" panose="02040503050406030204" pitchFamily="18" charset="0"/>
                              <a:cs typeface="DejaVu Math TeX Gyre" panose="02000503000000000000" charset="0"/>
                            </a:rPr>
                            <m:t>𝐴</m:t>
                          </m:r>
                        </m:sub>
                      </m:sSub>
                      <m:r>
                        <a:rPr lang="en-US" altLang="lt-LT" i="1">
                          <a:latin typeface="Cambria Math" panose="02040503050406030204" pitchFamily="18" charset="0"/>
                          <a:cs typeface="DejaVu Math TeX Gyre" panose="02000503000000000000" charset="0"/>
                        </a:rPr>
                        <m:t>⋅</m:t>
                      </m:r>
                      <m:sSub>
                        <m:sSubPr>
                          <m:ctrlPr>
                            <a:rPr lang="en-US" altLang="lt-LT" i="1">
                              <a:latin typeface="Cambria Math" panose="02040503050406030204" pitchFamily="18" charset="0"/>
                              <a:cs typeface="DejaVu Math TeX Gyre" panose="02000503000000000000" charset="0"/>
                            </a:rPr>
                          </m:ctrlPr>
                        </m:sSubPr>
                        <m:e>
                          <m:r>
                            <a:rPr lang="en-US" altLang="lt-LT" i="1">
                              <a:latin typeface="Cambria Math" panose="02040503050406030204" pitchFamily="18" charset="0"/>
                              <a:cs typeface="DejaVu Math TeX Gyre" panose="02000503000000000000" charset="0"/>
                            </a:rPr>
                            <m:t>𝑁</m:t>
                          </m:r>
                        </m:e>
                        <m:sub>
                          <m:r>
                            <a:rPr lang="en-US" altLang="lt-LT" i="1">
                              <a:latin typeface="Cambria Math" panose="02040503050406030204" pitchFamily="18" charset="0"/>
                              <a:cs typeface="DejaVu Math TeX Gyre" panose="02000503000000000000" charset="0"/>
                            </a:rPr>
                            <m:t>𝐶</m:t>
                          </m:r>
                        </m:sub>
                      </m:sSub>
                      <m:r>
                        <a:rPr lang="en-US" altLang="lt-LT" i="1">
                          <a:latin typeface="Cambria Math" panose="02040503050406030204" pitchFamily="18" charset="0"/>
                          <a:cs typeface="DejaVu Math TeX Gyre" panose="02000503000000000000" charset="0"/>
                        </a:rPr>
                        <m:t>∕ </m:t>
                      </m:r>
                      <m:r>
                        <a:rPr lang="en-US" altLang="lt-LT" i="1">
                          <a:latin typeface="Cambria Math" panose="02040503050406030204" pitchFamily="18" charset="0"/>
                          <a:cs typeface="DejaVu Math TeX Gyre" panose="02000503000000000000" charset="0"/>
                        </a:rPr>
                        <m:t>𝑁</m:t>
                      </m:r>
                    </m:oMath>
                  </m:oMathPara>
                </a14:m>
                <a:endParaRPr lang="lt-LT" altLang="en-US"/>
              </a:p>
              <a:p>
                <a:pPr marL="285750" indent="-285750">
                  <a:buFont typeface="Arial" panose="020B0604020202020204" pitchFamily="34" charset="0"/>
                  <a:buChar char="•"/>
                </a:pPr>
                <a:r>
                  <a:rPr lang="lt-LT" altLang="en-US"/>
                  <a:t>well stirred mixture</a:t>
                </a:r>
              </a:p>
              <a:p>
                <a:pPr marL="285750" indent="-285750">
                  <a:buFont typeface="Arial" panose="020B0604020202020204" pitchFamily="34" charset="0"/>
                  <a:buChar char="•"/>
                </a:pPr>
                <a14:m>
                  <m:oMath xmlns:m="http://schemas.openxmlformats.org/officeDocument/2006/math">
                    <m:r>
                      <a:rPr lang="en-US" altLang="lt-LT" i="1">
                        <a:latin typeface="Cambria Math" panose="02040503050406030204" pitchFamily="18" charset="0"/>
                        <a:cs typeface="DejaVu Math TeX Gyre" panose="02000503000000000000" charset="0"/>
                      </a:rPr>
                      <m:t>𝜆</m:t>
                    </m:r>
                  </m:oMath>
                </a14:m>
                <a:r>
                  <a:rPr lang="lt-LT" altLang="en-US"/>
                  <a:t> is intristic to reaction</a:t>
                </a:r>
              </a:p>
            </p:txBody>
          </p:sp>
        </mc:Choice>
        <mc:Fallback xmlns="">
          <p:sp>
            <p:nvSpPr>
              <p:cNvPr id="46" name="Text Box 45"/>
              <p:cNvSpPr txBox="1">
                <a:spLocks noRot="1" noChangeAspect="1" noMove="1" noResize="1" noEditPoints="1" noAdjustHandles="1" noChangeArrowheads="1" noChangeShapeType="1" noTextEdit="1"/>
              </p:cNvSpPr>
              <p:nvPr/>
            </p:nvSpPr>
            <p:spPr>
              <a:xfrm>
                <a:off x="6501130" y="2675255"/>
                <a:ext cx="5154930" cy="3799840"/>
              </a:xfrm>
              <a:prstGeom prst="rect">
                <a:avLst/>
              </a:prstGeom>
              <a:blipFill rotWithShape="1">
                <a:blip r:embed="rId3"/>
                <a:stretch>
                  <a:fillRect/>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6">
                                            <p:txEl>
                                              <p:pRg st="1" end="1"/>
                                            </p:txEl>
                                          </p:spTgt>
                                        </p:tgtEl>
                                        <p:attrNameLst>
                                          <p:attrName>style.visibility</p:attrName>
                                        </p:attrNameLst>
                                      </p:cBhvr>
                                      <p:to>
                                        <p:strVal val="visible"/>
                                      </p:to>
                                    </p:set>
                                    <p:anim calcmode="lin" valueType="num">
                                      <p:cBhvr additive="base">
                                        <p:cTn id="49" dur="500" fill="hold"/>
                                        <p:tgtEl>
                                          <p:spTgt spid="4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6">
                                            <p:txEl>
                                              <p:pRg st="2" end="2"/>
                                            </p:txEl>
                                          </p:spTgt>
                                        </p:tgtEl>
                                        <p:attrNameLst>
                                          <p:attrName>style.visibility</p:attrName>
                                        </p:attrNameLst>
                                      </p:cBhvr>
                                      <p:to>
                                        <p:strVal val="visible"/>
                                      </p:to>
                                    </p:set>
                                    <p:anim calcmode="lin" valueType="num">
                                      <p:cBhvr additive="base">
                                        <p:cTn id="55" dur="500" fill="hold"/>
                                        <p:tgtEl>
                                          <p:spTgt spid="46">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6">
                                            <p:txEl>
                                              <p:pRg st="3" end="3"/>
                                            </p:txEl>
                                          </p:spTgt>
                                        </p:tgtEl>
                                        <p:attrNameLst>
                                          <p:attrName>style.visibility</p:attrName>
                                        </p:attrNameLst>
                                      </p:cBhvr>
                                      <p:to>
                                        <p:strVal val="visible"/>
                                      </p:to>
                                    </p:set>
                                    <p:anim calcmode="lin" valueType="num">
                                      <p:cBhvr additive="base">
                                        <p:cTn id="61" dur="500" fill="hold"/>
                                        <p:tgtEl>
                                          <p:spTgt spid="46">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6">
                                            <p:txEl>
                                              <p:pRg st="4" end="4"/>
                                            </p:txEl>
                                          </p:spTgt>
                                        </p:tgtEl>
                                        <p:attrNameLst>
                                          <p:attrName>style.visibility</p:attrName>
                                        </p:attrNameLst>
                                      </p:cBhvr>
                                      <p:to>
                                        <p:strVal val="visible"/>
                                      </p:to>
                                    </p:set>
                                    <p:anim calcmode="lin" valueType="num">
                                      <p:cBhvr additive="base">
                                        <p:cTn id="67" dur="500" fill="hold"/>
                                        <p:tgtEl>
                                          <p:spTgt spid="46">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6">
                                            <p:txEl>
                                              <p:pRg st="5" end="5"/>
                                            </p:txEl>
                                          </p:spTgt>
                                        </p:tgtEl>
                                        <p:attrNameLst>
                                          <p:attrName>style.visibility</p:attrName>
                                        </p:attrNameLst>
                                      </p:cBhvr>
                                      <p:to>
                                        <p:strVal val="visible"/>
                                      </p:to>
                                    </p:set>
                                    <p:anim calcmode="lin" valueType="num">
                                      <p:cBhvr additive="base">
                                        <p:cTn id="73" dur="500" fill="hold"/>
                                        <p:tgtEl>
                                          <p:spTgt spid="46">
                                            <p:txEl>
                                              <p:pRg st="5" end="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6">
                                            <p:txEl>
                                              <p:pRg st="6" end="6"/>
                                            </p:txEl>
                                          </p:spTgt>
                                        </p:tgtEl>
                                        <p:attrNameLst>
                                          <p:attrName>style.visibility</p:attrName>
                                        </p:attrNameLst>
                                      </p:cBhvr>
                                      <p:to>
                                        <p:strVal val="visible"/>
                                      </p:to>
                                    </p:set>
                                    <p:anim calcmode="lin" valueType="num">
                                      <p:cBhvr additive="base">
                                        <p:cTn id="79" dur="500" fill="hold"/>
                                        <p:tgtEl>
                                          <p:spTgt spid="46">
                                            <p:txEl>
                                              <p:pRg st="6" end="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6">
                                            <p:txEl>
                                              <p:pRg st="7" end="7"/>
                                            </p:txEl>
                                          </p:spTgt>
                                        </p:tgtEl>
                                        <p:attrNameLst>
                                          <p:attrName>style.visibility</p:attrName>
                                        </p:attrNameLst>
                                      </p:cBhvr>
                                      <p:to>
                                        <p:strVal val="visible"/>
                                      </p:to>
                                    </p:set>
                                    <p:anim calcmode="lin" valueType="num">
                                      <p:cBhvr additive="base">
                                        <p:cTn id="85" dur="500" fill="hold"/>
                                        <p:tgtEl>
                                          <p:spTgt spid="46">
                                            <p:txEl>
                                              <p:pRg st="7" end="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6">
                                            <p:txEl>
                                              <p:pRg st="8" end="8"/>
                                            </p:txEl>
                                          </p:spTgt>
                                        </p:tgtEl>
                                        <p:attrNameLst>
                                          <p:attrName>style.visibility</p:attrName>
                                        </p:attrNameLst>
                                      </p:cBhvr>
                                      <p:to>
                                        <p:strVal val="visible"/>
                                      </p:to>
                                    </p:set>
                                    <p:anim calcmode="lin" valueType="num">
                                      <p:cBhvr additive="base">
                                        <p:cTn id="91" dur="500" fill="hold"/>
                                        <p:tgtEl>
                                          <p:spTgt spid="46">
                                            <p:txEl>
                                              <p:pRg st="8" end="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46">
                                            <p:txEl>
                                              <p:pRg st="9" end="9"/>
                                            </p:txEl>
                                          </p:spTgt>
                                        </p:tgtEl>
                                        <p:attrNameLst>
                                          <p:attrName>style.visibility</p:attrName>
                                        </p:attrNameLst>
                                      </p:cBhvr>
                                      <p:to>
                                        <p:strVal val="visible"/>
                                      </p:to>
                                    </p:set>
                                    <p:anim calcmode="lin" valueType="num">
                                      <p:cBhvr additive="base">
                                        <p:cTn id="97" dur="500" fill="hold"/>
                                        <p:tgtEl>
                                          <p:spTgt spid="46">
                                            <p:txEl>
                                              <p:pRg st="9" end="9"/>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6">
                                            <p:txEl>
                                              <p:pRg st="9" end="9"/>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6">
                                            <p:txEl>
                                              <p:pRg st="10" end="10"/>
                                            </p:txEl>
                                          </p:spTgt>
                                        </p:tgtEl>
                                        <p:attrNameLst>
                                          <p:attrName>style.visibility</p:attrName>
                                        </p:attrNameLst>
                                      </p:cBhvr>
                                      <p:to>
                                        <p:strVal val="visible"/>
                                      </p:to>
                                    </p:set>
                                    <p:anim calcmode="lin" valueType="num">
                                      <p:cBhvr additive="base">
                                        <p:cTn id="101" dur="500" fill="hold"/>
                                        <p:tgtEl>
                                          <p:spTgt spid="46">
                                            <p:txEl>
                                              <p:pRg st="10" end="1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4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46">
                                            <p:txEl>
                                              <p:pRg st="11" end="11"/>
                                            </p:txEl>
                                          </p:spTgt>
                                        </p:tgtEl>
                                        <p:attrNameLst>
                                          <p:attrName>style.visibility</p:attrName>
                                        </p:attrNameLst>
                                      </p:cBhvr>
                                      <p:to>
                                        <p:strVal val="visible"/>
                                      </p:to>
                                    </p:set>
                                    <p:anim calcmode="lin" valueType="num">
                                      <p:cBhvr additive="base">
                                        <p:cTn id="107" dur="500" fill="hold"/>
                                        <p:tgtEl>
                                          <p:spTgt spid="46">
                                            <p:txEl>
                                              <p:pRg st="11" end="11"/>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46">
                                            <p:txEl>
                                              <p:pRg st="11" end="11"/>
                                            </p:txEl>
                                          </p:spTgt>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46">
                                            <p:txEl>
                                              <p:pRg st="12" end="12"/>
                                            </p:txEl>
                                          </p:spTgt>
                                        </p:tgtEl>
                                        <p:attrNameLst>
                                          <p:attrName>style.visibility</p:attrName>
                                        </p:attrNameLst>
                                      </p:cBhvr>
                                      <p:to>
                                        <p:strVal val="visible"/>
                                      </p:to>
                                    </p:set>
                                    <p:anim calcmode="lin" valueType="num">
                                      <p:cBhvr additive="base">
                                        <p:cTn id="111" dur="500" fill="hold"/>
                                        <p:tgtEl>
                                          <p:spTgt spid="46">
                                            <p:txEl>
                                              <p:pRg st="12" end="12"/>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4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bldLvl="0" animBg="1"/>
      <p:bldP spid="6" grpId="0" bldLvl="0" animBg="1"/>
      <p:bldP spid="6" grpId="1" bldLvl="0" animBg="1"/>
      <p:bldP spid="7" grpId="0" bldLvl="0" animBg="1"/>
      <p:bldP spid="8" grpId="0" bldLvl="0" animBg="1"/>
      <p:bldP spid="9" grpId="0" bldLvl="0" animBg="1"/>
      <p:bldP spid="9" grpId="1"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751840"/>
          </a:xfrm>
        </p:spPr>
        <p:txBody>
          <a:bodyPr/>
          <a:lstStyle/>
          <a:p>
            <a:r>
              <a:rPr lang="lt-LT" altLang="en-US" b="0"/>
              <a:t>Stochastic Simulation</a:t>
            </a:r>
          </a:p>
        </p:txBody>
      </p:sp>
      <p:pic>
        <p:nvPicPr>
          <p:cNvPr id="4" name="Picture 3"/>
          <p:cNvPicPr>
            <a:picLocks noChangeAspect="1"/>
          </p:cNvPicPr>
          <p:nvPr/>
        </p:nvPicPr>
        <p:blipFill>
          <a:blip r:embed="rId2"/>
          <a:stretch>
            <a:fillRect/>
          </a:stretch>
        </p:blipFill>
        <p:spPr>
          <a:xfrm>
            <a:off x="193675" y="1341755"/>
            <a:ext cx="6299200" cy="4418330"/>
          </a:xfrm>
          <a:prstGeom prst="rect">
            <a:avLst/>
          </a:prstGeom>
        </p:spPr>
      </p:pic>
      <p:pic>
        <p:nvPicPr>
          <p:cNvPr id="5" name="Picture 4"/>
          <p:cNvPicPr>
            <a:picLocks noChangeAspect="1"/>
          </p:cNvPicPr>
          <p:nvPr/>
        </p:nvPicPr>
        <p:blipFill>
          <a:blip r:embed="rId3"/>
          <a:stretch>
            <a:fillRect/>
          </a:stretch>
        </p:blipFill>
        <p:spPr>
          <a:xfrm>
            <a:off x="448310" y="6021070"/>
            <a:ext cx="4046855" cy="666750"/>
          </a:xfrm>
          <a:prstGeom prst="rect">
            <a:avLst/>
          </a:prstGeom>
        </p:spPr>
      </p:pic>
      <p:pic>
        <p:nvPicPr>
          <p:cNvPr id="6" name="Content Placeholder 5"/>
          <p:cNvPicPr>
            <a:picLocks noGrp="1" noChangeAspect="1"/>
          </p:cNvPicPr>
          <p:nvPr>
            <p:ph idx="1"/>
          </p:nvPr>
        </p:nvPicPr>
        <p:blipFill>
          <a:blip r:embed="rId4"/>
          <a:stretch>
            <a:fillRect/>
          </a:stretch>
        </p:blipFill>
        <p:spPr>
          <a:xfrm>
            <a:off x="7740015" y="1246505"/>
            <a:ext cx="3689350" cy="772795"/>
          </a:xfrm>
          <a:prstGeom prst="rect">
            <a:avLst/>
          </a:prstGeom>
        </p:spPr>
      </p:pic>
      <mc:AlternateContent xmlns:mc="http://schemas.openxmlformats.org/markup-compatibility/2006" xmlns:a14="http://schemas.microsoft.com/office/drawing/2010/main">
        <mc:Choice Requires="a14">
          <p:sp>
            <p:nvSpPr>
              <p:cNvPr id="7" name="Text Box 6"/>
              <p:cNvSpPr txBox="1"/>
              <p:nvPr/>
            </p:nvSpPr>
            <p:spPr>
              <a:xfrm>
                <a:off x="7278370" y="2188210"/>
                <a:ext cx="4753610" cy="3692525"/>
              </a:xfrm>
              <a:prstGeom prst="rect">
                <a:avLst/>
              </a:prstGeom>
              <a:noFill/>
            </p:spPr>
            <p:txBody>
              <a:bodyPr wrap="square" rtlCol="0">
                <a:spAutoFit/>
              </a:bodyPr>
              <a:lstStyle/>
              <a:p>
                <a:r>
                  <a:rPr lang="lt-LT" altLang="en-US"/>
                  <a:t>r</a:t>
                </a:r>
                <a:r>
                  <a:rPr lang="lt-LT" altLang="en-US" baseline="-25000"/>
                  <a:t>1</a:t>
                </a:r>
                <a:r>
                  <a:rPr lang="lt-LT" altLang="en-US"/>
                  <a:t>: {inputs:[A,C],outputs:[B,C],rate:{</a:t>
                </a:r>
                <a14:m>
                  <m:oMath xmlns:m="http://schemas.openxmlformats.org/officeDocument/2006/math">
                    <m:r>
                      <a:rPr lang="en-US" altLang="lt-LT" i="1">
                        <a:latin typeface="Cambria Math" panose="02040503050406030204" pitchFamily="18" charset="0"/>
                        <a:cs typeface="DejaVu Math TeX Gyre" panose="02000503000000000000" charset="0"/>
                      </a:rPr>
                      <m:t>0.001</m:t>
                    </m:r>
                  </m:oMath>
                </a14:m>
                <a:r>
                  <a:rPr lang="lt-LT" altLang="en-US">
                    <a:latin typeface="DejaVu Math TeX Gyre" panose="02000503000000000000" charset="0"/>
                    <a:cs typeface="DejaVu Math TeX Gyre" panose="02000503000000000000" charset="0"/>
                  </a:rPr>
                  <a:t>}}</a:t>
                </a:r>
              </a:p>
              <a:p>
                <a:r>
                  <a:rPr lang="lt-LT" altLang="en-US">
                    <a:latin typeface="DejaVu Math TeX Gyre" panose="02000503000000000000" charset="0"/>
                    <a:cs typeface="DejaVu Math TeX Gyre" panose="02000503000000000000" charset="0"/>
                  </a:rPr>
                  <a:t>S: {A:50,B:50,C:1}</a:t>
                </a:r>
              </a:p>
              <a:p>
                <a:r>
                  <a:rPr lang="lt-LT" altLang="en-US">
                    <a:latin typeface="DejaVu Math TeX Gyre" panose="02000503000000000000" charset="0"/>
                    <a:cs typeface="DejaVu Math TeX Gyre" panose="02000503000000000000" charset="0"/>
                  </a:rPr>
                  <a:t>T: 2000</a:t>
                </a:r>
              </a:p>
              <a:p>
                <a:endParaRPr lang="lt-LT" altLang="en-US">
                  <a:latin typeface="DejaVu Math TeX Gyre" panose="02000503000000000000" charset="0"/>
                  <a:cs typeface="DejaVu Math TeX Gyre" panose="02000503000000000000" charset="0"/>
                </a:endParaRPr>
              </a:p>
              <a:p>
                <a:r>
                  <a:rPr lang="lt-LT" altLang="en-US">
                    <a:latin typeface="DejaVu Math TeX Gyre" panose="02000503000000000000" charset="0"/>
                    <a:cs typeface="DejaVu Math TeX Gyre" panose="02000503000000000000" charset="0"/>
                  </a:rPr>
                  <a:t>delay(r</a:t>
                </a:r>
                <a:r>
                  <a:rPr lang="lt-LT" altLang="en-US" baseline="-25000">
                    <a:latin typeface="DejaVu Math TeX Gyre" panose="02000503000000000000" charset="0"/>
                    <a:cs typeface="DejaVu Math TeX Gyre" panose="02000503000000000000" charset="0"/>
                  </a:rPr>
                  <a:t>1</a:t>
                </a:r>
                <a:r>
                  <a:rPr lang="lt-LT" altLang="en-US">
                    <a:latin typeface="DejaVu Math TeX Gyre" panose="02000503000000000000" charset="0"/>
                    <a:cs typeface="DejaVu Math TeX Gyre" panose="02000503000000000000" charset="0"/>
                  </a:rPr>
                  <a:t>) := gen</a:t>
                </a:r>
                <a:r>
                  <a:rPr lang="lt-LT" altLang="en-US" baseline="-25000">
                    <a:latin typeface="DejaVu Math TeX Gyre" panose="02000503000000000000" charset="0"/>
                    <a:cs typeface="DejaVu Math TeX Gyre" panose="02000503000000000000" charset="0"/>
                  </a:rPr>
                  <a:t>exp</a:t>
                </a:r>
                <a:r>
                  <a:rPr lang="lt-LT" altLang="en-US">
                    <a:latin typeface="DejaVu Math TeX Gyre" panose="02000503000000000000" charset="0"/>
                    <a:cs typeface="DejaVu Math TeX Gyre" panose="02000503000000000000" charset="0"/>
                  </a:rPr>
                  <a:t>(r</a:t>
                </a:r>
                <a:r>
                  <a:rPr lang="lt-LT" altLang="en-US" baseline="-25000">
                    <a:latin typeface="DejaVu Math TeX Gyre" panose="02000503000000000000" charset="0"/>
                    <a:cs typeface="DejaVu Math TeX Gyre" panose="02000503000000000000" charset="0"/>
                  </a:rPr>
                  <a:t>1</a:t>
                </a:r>
                <a:r>
                  <a:rPr lang="lt-LT" altLang="en-US">
                    <a:latin typeface="DejaVu Math TeX Gyre" panose="02000503000000000000" charset="0"/>
                    <a:cs typeface="DejaVu Math TeX Gyre" panose="02000503000000000000" charset="0"/>
                  </a:rPr>
                  <a:t>.rate * S</a:t>
                </a:r>
                <a:r>
                  <a:rPr lang="lt-LT" altLang="en-US" baseline="-25000">
                    <a:latin typeface="DejaVu Math TeX Gyre" panose="02000503000000000000" charset="0"/>
                    <a:cs typeface="DejaVu Math TeX Gyre" panose="02000503000000000000" charset="0"/>
                  </a:rPr>
                  <a:t>A</a:t>
                </a:r>
                <a:r>
                  <a:rPr lang="lt-LT" altLang="en-US">
                    <a:latin typeface="DejaVu Math TeX Gyre" panose="02000503000000000000" charset="0"/>
                    <a:cs typeface="DejaVu Math TeX Gyre" panose="02000503000000000000" charset="0"/>
                  </a:rPr>
                  <a:t>* S</a:t>
                </a:r>
                <a:r>
                  <a:rPr lang="lt-LT" altLang="en-US" baseline="-25000">
                    <a:latin typeface="DejaVu Math TeX Gyre" panose="02000503000000000000" charset="0"/>
                    <a:cs typeface="DejaVu Math TeX Gyre" panose="02000503000000000000" charset="0"/>
                  </a:rPr>
                  <a:t>C</a:t>
                </a:r>
                <a:r>
                  <a:rPr lang="lt-LT" altLang="en-US">
                    <a:latin typeface="DejaVu Math TeX Gyre" panose="02000503000000000000" charset="0"/>
                    <a:cs typeface="DejaVu Math TeX Gyre" panose="02000503000000000000" charset="0"/>
                  </a:rPr>
                  <a:t>)</a:t>
                </a:r>
              </a:p>
              <a:p>
                <a:endParaRPr lang="lt-LT" altLang="en-US">
                  <a:latin typeface="DejaVu Math TeX Gyre" panose="02000503000000000000" charset="0"/>
                  <a:cs typeface="DejaVu Math TeX Gyre" panose="02000503000000000000" charset="0"/>
                </a:endParaRPr>
              </a:p>
              <a:p>
                <a:r>
                  <a:rPr lang="lt-LT" altLang="en-US">
                    <a:latin typeface="DejaVu Math TeX Gyre" panose="02000503000000000000" charset="0"/>
                    <a:cs typeface="DejaVu Math TeX Gyre" panose="02000503000000000000" charset="0"/>
                  </a:rPr>
                  <a:t>t := t + delay</a:t>
                </a:r>
              </a:p>
              <a:p>
                <a:r>
                  <a:rPr lang="lt-LT" altLang="en-US">
                    <a:latin typeface="DejaVu Math TeX Gyre" panose="02000503000000000000" charset="0"/>
                    <a:cs typeface="DejaVu Math TeX Gyre" panose="02000503000000000000" charset="0"/>
                  </a:rPr>
                  <a:t>S</a:t>
                </a:r>
                <a:r>
                  <a:rPr lang="lt-LT" altLang="en-US" baseline="-25000">
                    <a:latin typeface="DejaVu Math TeX Gyre" panose="02000503000000000000" charset="0"/>
                    <a:cs typeface="DejaVu Math TeX Gyre" panose="02000503000000000000" charset="0"/>
                  </a:rPr>
                  <a:t>A</a:t>
                </a:r>
                <a:r>
                  <a:rPr lang="lt-LT" altLang="en-US">
                    <a:latin typeface="DejaVu Math TeX Gyre" panose="02000503000000000000" charset="0"/>
                    <a:cs typeface="DejaVu Math TeX Gyre" panose="02000503000000000000" charset="0"/>
                  </a:rPr>
                  <a:t>:=S</a:t>
                </a:r>
                <a:r>
                  <a:rPr lang="lt-LT" altLang="en-US" baseline="-25000">
                    <a:latin typeface="DejaVu Math TeX Gyre" panose="02000503000000000000" charset="0"/>
                    <a:cs typeface="DejaVu Math TeX Gyre" panose="02000503000000000000" charset="0"/>
                  </a:rPr>
                  <a:t>A</a:t>
                </a:r>
                <a:r>
                  <a:rPr lang="lt-LT" altLang="en-US">
                    <a:latin typeface="DejaVu Math TeX Gyre" panose="02000503000000000000" charset="0"/>
                    <a:cs typeface="DejaVu Math TeX Gyre" panose="02000503000000000000" charset="0"/>
                  </a:rPr>
                  <a:t>-1</a:t>
                </a:r>
              </a:p>
              <a:p>
                <a:r>
                  <a:rPr lang="lt-LT" altLang="en-US">
                    <a:latin typeface="DejaVu Math TeX Gyre" panose="02000503000000000000" charset="0"/>
                    <a:cs typeface="DejaVu Math TeX Gyre" panose="02000503000000000000" charset="0"/>
                    <a:sym typeface="+mn-ea"/>
                  </a:rPr>
                  <a:t>S</a:t>
                </a:r>
                <a:r>
                  <a:rPr lang="lt-LT" altLang="en-US" baseline="-25000">
                    <a:latin typeface="DejaVu Math TeX Gyre" panose="02000503000000000000" charset="0"/>
                    <a:cs typeface="DejaVu Math TeX Gyre" panose="02000503000000000000" charset="0"/>
                    <a:sym typeface="+mn-ea"/>
                  </a:rPr>
                  <a:t>C</a:t>
                </a:r>
                <a:r>
                  <a:rPr lang="lt-LT" altLang="en-US">
                    <a:latin typeface="DejaVu Math TeX Gyre" panose="02000503000000000000" charset="0"/>
                    <a:cs typeface="DejaVu Math TeX Gyre" panose="02000503000000000000" charset="0"/>
                    <a:sym typeface="+mn-ea"/>
                  </a:rPr>
                  <a:t>:=S</a:t>
                </a:r>
                <a:r>
                  <a:rPr lang="lt-LT" altLang="en-US" baseline="-25000">
                    <a:latin typeface="DejaVu Math TeX Gyre" panose="02000503000000000000" charset="0"/>
                    <a:cs typeface="DejaVu Math TeX Gyre" panose="02000503000000000000" charset="0"/>
                    <a:sym typeface="+mn-ea"/>
                  </a:rPr>
                  <a:t>C</a:t>
                </a:r>
                <a:r>
                  <a:rPr lang="lt-LT" altLang="en-US">
                    <a:latin typeface="DejaVu Math TeX Gyre" panose="02000503000000000000" charset="0"/>
                    <a:cs typeface="DejaVu Math TeX Gyre" panose="02000503000000000000" charset="0"/>
                    <a:sym typeface="+mn-ea"/>
                  </a:rPr>
                  <a:t>-1</a:t>
                </a:r>
              </a:p>
              <a:p>
                <a:r>
                  <a:rPr lang="lt-LT" altLang="en-US">
                    <a:latin typeface="DejaVu Math TeX Gyre" panose="02000503000000000000" charset="0"/>
                    <a:cs typeface="DejaVu Math TeX Gyre" panose="02000503000000000000" charset="0"/>
                    <a:sym typeface="+mn-ea"/>
                  </a:rPr>
                  <a:t>S</a:t>
                </a:r>
                <a:r>
                  <a:rPr lang="lt-LT" altLang="en-US" baseline="-25000">
                    <a:latin typeface="DejaVu Math TeX Gyre" panose="02000503000000000000" charset="0"/>
                    <a:cs typeface="DejaVu Math TeX Gyre" panose="02000503000000000000" charset="0"/>
                    <a:sym typeface="+mn-ea"/>
                  </a:rPr>
                  <a:t>B</a:t>
                </a:r>
                <a:r>
                  <a:rPr lang="lt-LT" altLang="en-US">
                    <a:latin typeface="DejaVu Math TeX Gyre" panose="02000503000000000000" charset="0"/>
                    <a:cs typeface="DejaVu Math TeX Gyre" panose="02000503000000000000" charset="0"/>
                    <a:sym typeface="+mn-ea"/>
                  </a:rPr>
                  <a:t>:=S</a:t>
                </a:r>
                <a:r>
                  <a:rPr lang="lt-LT" altLang="en-US" baseline="-25000">
                    <a:latin typeface="DejaVu Math TeX Gyre" panose="02000503000000000000" charset="0"/>
                    <a:cs typeface="DejaVu Math TeX Gyre" panose="02000503000000000000" charset="0"/>
                    <a:sym typeface="+mn-ea"/>
                  </a:rPr>
                  <a:t>B</a:t>
                </a:r>
                <a:r>
                  <a:rPr lang="lt-LT" altLang="en-US">
                    <a:latin typeface="DejaVu Math TeX Gyre" panose="02000503000000000000" charset="0"/>
                    <a:cs typeface="DejaVu Math TeX Gyre" panose="02000503000000000000" charset="0"/>
                    <a:sym typeface="+mn-ea"/>
                  </a:rPr>
                  <a:t>+1</a:t>
                </a:r>
              </a:p>
              <a:p>
                <a:r>
                  <a:rPr lang="lt-LT" altLang="en-US">
                    <a:latin typeface="DejaVu Math TeX Gyre" panose="02000503000000000000" charset="0"/>
                    <a:cs typeface="DejaVu Math TeX Gyre" panose="02000503000000000000" charset="0"/>
                    <a:sym typeface="+mn-ea"/>
                  </a:rPr>
                  <a:t>S</a:t>
                </a:r>
                <a:r>
                  <a:rPr lang="lt-LT" altLang="en-US" baseline="-25000">
                    <a:latin typeface="DejaVu Math TeX Gyre" panose="02000503000000000000" charset="0"/>
                    <a:cs typeface="DejaVu Math TeX Gyre" panose="02000503000000000000" charset="0"/>
                    <a:sym typeface="+mn-ea"/>
                  </a:rPr>
                  <a:t>C</a:t>
                </a:r>
                <a:r>
                  <a:rPr lang="lt-LT" altLang="en-US">
                    <a:latin typeface="DejaVu Math TeX Gyre" panose="02000503000000000000" charset="0"/>
                    <a:cs typeface="DejaVu Math TeX Gyre" panose="02000503000000000000" charset="0"/>
                    <a:sym typeface="+mn-ea"/>
                  </a:rPr>
                  <a:t>:=S</a:t>
                </a:r>
                <a:r>
                  <a:rPr lang="lt-LT" altLang="en-US" baseline="-25000">
                    <a:latin typeface="DejaVu Math TeX Gyre" panose="02000503000000000000" charset="0"/>
                    <a:cs typeface="DejaVu Math TeX Gyre" panose="02000503000000000000" charset="0"/>
                    <a:sym typeface="+mn-ea"/>
                  </a:rPr>
                  <a:t>C</a:t>
                </a:r>
                <a:r>
                  <a:rPr lang="lt-LT" altLang="en-US">
                    <a:latin typeface="DejaVu Math TeX Gyre" panose="02000503000000000000" charset="0"/>
                    <a:cs typeface="DejaVu Math TeX Gyre" panose="02000503000000000000" charset="0"/>
                    <a:sym typeface="+mn-ea"/>
                  </a:rPr>
                  <a:t>+1</a:t>
                </a:r>
              </a:p>
              <a:p>
                <a:endParaRPr lang="lt-LT" altLang="en-US">
                  <a:latin typeface="DejaVu Math TeX Gyre" panose="02000503000000000000" charset="0"/>
                  <a:cs typeface="DejaVu Math TeX Gyre" panose="02000503000000000000" charset="0"/>
                </a:endParaRPr>
              </a:p>
              <a:p>
                <a:r>
                  <a:rPr lang="lt-LT" altLang="en-US">
                    <a:latin typeface="DejaVu Math TeX Gyre" panose="02000503000000000000" charset="0"/>
                    <a:cs typeface="DejaVu Math TeX Gyre" panose="02000503000000000000" charset="0"/>
                  </a:rPr>
                  <a:t>show S</a:t>
                </a:r>
              </a:p>
            </p:txBody>
          </p:sp>
        </mc:Choice>
        <mc:Fallback xmlns="">
          <p:sp>
            <p:nvSpPr>
              <p:cNvPr id="7" name="Text Box 6"/>
              <p:cNvSpPr txBox="1">
                <a:spLocks noRot="1" noChangeAspect="1" noMove="1" noResize="1" noEditPoints="1" noAdjustHandles="1" noChangeArrowheads="1" noChangeShapeType="1" noTextEdit="1"/>
              </p:cNvSpPr>
              <p:nvPr/>
            </p:nvSpPr>
            <p:spPr>
              <a:xfrm>
                <a:off x="7278370" y="2188210"/>
                <a:ext cx="4753610" cy="3692525"/>
              </a:xfrm>
              <a:prstGeom prst="rect">
                <a:avLst/>
              </a:prstGeom>
              <a:blipFill rotWithShape="1">
                <a:blip r:embed="rId5"/>
                <a:stretch>
                  <a:fillRect/>
                </a:stretch>
              </a:blipFill>
            </p:spPr>
            <p:txBody>
              <a:bodyPr/>
              <a:lstStyle/>
              <a:p>
                <a:r>
                  <a:rPr lang="en-US"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593090"/>
          </a:xfrm>
        </p:spPr>
        <p:txBody>
          <a:bodyPr/>
          <a:lstStyle/>
          <a:p>
            <a:r>
              <a:rPr lang="lt-LT" altLang="en-US" b="0"/>
              <a:t>Requirements (1/2)</a:t>
            </a:r>
          </a:p>
        </p:txBody>
      </p:sp>
      <p:pic>
        <p:nvPicPr>
          <p:cNvPr id="6" name="Picture 5"/>
          <p:cNvPicPr>
            <a:picLocks noChangeAspect="1"/>
          </p:cNvPicPr>
          <p:nvPr/>
        </p:nvPicPr>
        <p:blipFill>
          <a:blip r:embed="rId2"/>
          <a:stretch>
            <a:fillRect/>
          </a:stretch>
        </p:blipFill>
        <p:spPr>
          <a:xfrm>
            <a:off x="360045" y="1101725"/>
            <a:ext cx="11793855" cy="2683510"/>
          </a:xfrm>
          <a:prstGeom prst="rect">
            <a:avLst/>
          </a:prstGeom>
        </p:spPr>
      </p:pic>
      <p:sp>
        <p:nvSpPr>
          <p:cNvPr id="7" name="Text Box 6"/>
          <p:cNvSpPr txBox="1"/>
          <p:nvPr/>
        </p:nvSpPr>
        <p:spPr>
          <a:xfrm>
            <a:off x="1526540" y="4540250"/>
            <a:ext cx="3468370" cy="1753235"/>
          </a:xfrm>
          <a:prstGeom prst="rect">
            <a:avLst/>
          </a:prstGeom>
          <a:noFill/>
        </p:spPr>
        <p:txBody>
          <a:bodyPr wrap="square" rtlCol="0">
            <a:spAutoFit/>
          </a:bodyPr>
          <a:lstStyle/>
          <a:p>
            <a:r>
              <a:rPr lang="lt-LT" altLang="en-US"/>
              <a:t>Symbol table:</a:t>
            </a:r>
          </a:p>
          <a:p>
            <a:pPr marL="285750" indent="-285750">
              <a:buFont typeface="Arial" panose="020B0604020202020204" pitchFamily="34" charset="0"/>
              <a:buChar char="•"/>
            </a:pPr>
            <a:r>
              <a:rPr lang="lt-LT" altLang="en-US"/>
              <a:t>stores names and data</a:t>
            </a:r>
          </a:p>
          <a:p>
            <a:pPr marL="285750" indent="-285750">
              <a:buFont typeface="Arial" panose="020B0604020202020204" pitchFamily="34" charset="0"/>
              <a:buChar char="•"/>
            </a:pPr>
            <a:r>
              <a:rPr lang="lt-LT" altLang="en-US"/>
              <a:t>issues identifiers</a:t>
            </a:r>
          </a:p>
          <a:p>
            <a:pPr marL="285750" indent="-285750">
              <a:buFont typeface="Arial" panose="020B0604020202020204" pitchFamily="34" charset="0"/>
              <a:buChar char="•"/>
            </a:pPr>
            <a:r>
              <a:rPr lang="lt-LT" altLang="en-US"/>
              <a:t>checks for duplicate names</a:t>
            </a:r>
          </a:p>
          <a:p>
            <a:pPr marL="285750" indent="-285750">
              <a:buFont typeface="Arial" panose="020B0604020202020204" pitchFamily="34" charset="0"/>
              <a:buChar char="•"/>
            </a:pPr>
            <a:r>
              <a:rPr lang="lt-LT" altLang="en-US"/>
              <a:t>looks up by name</a:t>
            </a:r>
          </a:p>
          <a:p>
            <a:pPr marL="285750" indent="-285750">
              <a:buFont typeface="Arial" panose="020B0604020202020204" pitchFamily="34" charset="0"/>
              <a:buChar char="•"/>
            </a:pPr>
            <a:r>
              <a:rPr lang="lt-LT" altLang="en-US" b="1" i="1"/>
              <a:t>generic: use templates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05" y="163830"/>
            <a:ext cx="10515600" cy="593090"/>
          </a:xfrm>
        </p:spPr>
        <p:txBody>
          <a:bodyPr/>
          <a:lstStyle/>
          <a:p>
            <a:r>
              <a:rPr lang="lt-LT" altLang="en-US" b="0"/>
              <a:t>Requirements (2/2)</a:t>
            </a:r>
          </a:p>
        </p:txBody>
      </p:sp>
      <p:pic>
        <p:nvPicPr>
          <p:cNvPr id="3" name="Picture 2"/>
          <p:cNvPicPr>
            <a:picLocks noChangeAspect="1"/>
          </p:cNvPicPr>
          <p:nvPr/>
        </p:nvPicPr>
        <p:blipFill>
          <a:blip r:embed="rId2"/>
          <a:stretch>
            <a:fillRect/>
          </a:stretch>
        </p:blipFill>
        <p:spPr>
          <a:xfrm>
            <a:off x="238125" y="851535"/>
            <a:ext cx="11715115" cy="3708400"/>
          </a:xfrm>
          <a:prstGeom prst="rect">
            <a:avLst/>
          </a:prstGeom>
        </p:spPr>
      </p:pic>
      <p:sp>
        <p:nvSpPr>
          <p:cNvPr id="4" name="Text Box 3"/>
          <p:cNvSpPr txBox="1"/>
          <p:nvPr/>
        </p:nvSpPr>
        <p:spPr>
          <a:xfrm>
            <a:off x="554355" y="4737100"/>
            <a:ext cx="11083925" cy="2030095"/>
          </a:xfrm>
          <a:prstGeom prst="rect">
            <a:avLst/>
          </a:prstGeom>
          <a:noFill/>
        </p:spPr>
        <p:txBody>
          <a:bodyPr wrap="square" rtlCol="0">
            <a:spAutoFit/>
          </a:bodyPr>
          <a:lstStyle/>
          <a:p>
            <a:r>
              <a:rPr lang="lt-LT" altLang="en-US"/>
              <a:t>Trajectory visualization: </a:t>
            </a:r>
          </a:p>
          <a:p>
            <a:pPr marL="285750" indent="-285750">
              <a:buFont typeface="Arial" panose="020B0604020202020204" pitchFamily="34" charset="0"/>
              <a:buChar char="•"/>
            </a:pPr>
            <a:r>
              <a:rPr lang="lt-LT" altLang="en-US"/>
              <a:t>output in whatever format, </a:t>
            </a:r>
          </a:p>
          <a:p>
            <a:pPr marL="285750" indent="-285750">
              <a:buFont typeface="Arial" panose="020B0604020202020204" pitchFamily="34" charset="0"/>
              <a:buChar char="•"/>
            </a:pPr>
            <a:r>
              <a:rPr lang="lt-LT" altLang="en-US"/>
              <a:t>use whatever tool (spreadsheets, gnuplot - whatever)</a:t>
            </a:r>
          </a:p>
          <a:p>
            <a:pPr marL="285750" indent="-285750">
              <a:buFont typeface="Arial" panose="020B0604020202020204" pitchFamily="34" charset="0"/>
              <a:buChar char="•"/>
            </a:pPr>
            <a:r>
              <a:rPr lang="lt-LT" altLang="en-US"/>
              <a:t>remember to include to report</a:t>
            </a:r>
          </a:p>
          <a:p>
            <a:pPr marL="285750" indent="-285750"/>
            <a:r>
              <a:rPr lang="lt-LT" altLang="en-US"/>
              <a:t>Generic observer:</a:t>
            </a:r>
          </a:p>
          <a:p>
            <a:pPr marL="285750" indent="-285750">
              <a:buFont typeface="Arial" panose="020B0604020202020204" pitchFamily="34" charset="0"/>
              <a:buChar char="•"/>
            </a:pPr>
            <a:r>
              <a:rPr lang="lt-LT" altLang="en-US"/>
              <a:t>Use templates (not inheritance), or</a:t>
            </a:r>
          </a:p>
          <a:p>
            <a:pPr marL="285750" indent="-285750">
              <a:buFont typeface="Arial" panose="020B0604020202020204" pitchFamily="34" charset="0"/>
              <a:buChar char="•"/>
            </a:pPr>
            <a:r>
              <a:rPr lang="lt-LT" altLang="en-US"/>
              <a:t>Coroutines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804545"/>
          </a:xfrm>
        </p:spPr>
        <p:txBody>
          <a:bodyPr/>
          <a:lstStyle/>
          <a:p>
            <a:r>
              <a:rPr lang="lt-LT" altLang="en-US" b="0"/>
              <a:t>Deliverable</a:t>
            </a:r>
          </a:p>
        </p:txBody>
      </p:sp>
      <p:sp>
        <p:nvSpPr>
          <p:cNvPr id="3" name="Content Placeholder 2"/>
          <p:cNvSpPr>
            <a:spLocks noGrp="1"/>
          </p:cNvSpPr>
          <p:nvPr>
            <p:ph idx="1"/>
          </p:nvPr>
        </p:nvSpPr>
        <p:spPr>
          <a:xfrm>
            <a:off x="647700" y="1310640"/>
            <a:ext cx="10515600" cy="4866640"/>
          </a:xfrm>
        </p:spPr>
        <p:txBody>
          <a:bodyPr>
            <a:normAutofit fontScale="90000"/>
          </a:bodyPr>
          <a:lstStyle/>
          <a:p>
            <a:pPr marL="0" indent="0">
              <a:buNone/>
            </a:pPr>
            <a:r>
              <a:rPr lang="en-US" b="1">
                <a:solidFill>
                  <a:srgbClr val="FF0000"/>
                </a:solidFill>
              </a:rPr>
              <a:t>zip</a:t>
            </a:r>
            <a:r>
              <a:rPr lang="en-US"/>
              <a:t> archive containing:</a:t>
            </a:r>
          </a:p>
          <a:p>
            <a:r>
              <a:rPr lang="en-US"/>
              <a:t>The </a:t>
            </a:r>
            <a:r>
              <a:rPr lang="en-US" b="1" i="1"/>
              <a:t>source code in original form</a:t>
            </a:r>
            <a:r>
              <a:rPr lang="en-US"/>
              <a:t> (without binary/object/debug/release files). The code is evaluated by the detailed requirements implemented and thus should be commented with references to them.</a:t>
            </a:r>
          </a:p>
          <a:p>
            <a:r>
              <a:rPr lang="en-US"/>
              <a:t>The </a:t>
            </a:r>
            <a:r>
              <a:rPr lang="en-US" b="1" i="1"/>
              <a:t>source code listing in PDF report</a:t>
            </a:r>
            <a:r>
              <a:rPr lang="en-US"/>
              <a:t>. The report should start with student name and a short documentation about what compiler, C++ standard and compilation options are used to build the probject.  A brief command line, a Makefile or a CMakeLists.txt is enough.</a:t>
            </a:r>
          </a:p>
          <a:p>
            <a:r>
              <a:rPr lang="en-US"/>
              <a:t>Include </a:t>
            </a:r>
            <a:r>
              <a:rPr lang="en-US" b="1" i="1"/>
              <a:t>experiment data</a:t>
            </a:r>
            <a:r>
              <a:rPr lang="en-US"/>
              <a:t> into the report: tables, plots, figures, screenshots and </a:t>
            </a:r>
            <a:r>
              <a:rPr lang="en-US" b="1" i="1"/>
              <a:t>conclusions</a:t>
            </a:r>
            <a:r>
              <a:rPr lang="en-US"/>
              <a:t>!</a:t>
            </a:r>
          </a:p>
          <a:p>
            <a:endParaRPr lang="en-US"/>
          </a:p>
          <a:p>
            <a:endParaRPr lang="en-US"/>
          </a:p>
          <a:p>
            <a:r>
              <a:rPr lang="en-US"/>
              <a:t>The latex-code.sh script (on the course page) can be used to scan current directory for text/C/C++/Makefile/CMake files and link them into a listing.tex which can be compiled into PDF using LaTeX. </a:t>
            </a:r>
          </a:p>
          <a:p>
            <a:r>
              <a:rPr lang="en-US"/>
              <a:t>An example </a:t>
            </a:r>
            <a:r>
              <a:rPr lang="en-US" b="1"/>
              <a:t>listing.tex</a:t>
            </a:r>
            <a:r>
              <a:rPr lang="en-US"/>
              <a:t> is also available on the course page, which can be adopted manually (add your files by editing the corresponding listing lines).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en-US" b="0"/>
              <a:t>Exam Structrure</a:t>
            </a:r>
          </a:p>
        </p:txBody>
      </p:sp>
      <p:sp>
        <p:nvSpPr>
          <p:cNvPr id="3" name="Content Placeholder 2"/>
          <p:cNvSpPr>
            <a:spLocks noGrp="1"/>
          </p:cNvSpPr>
          <p:nvPr>
            <p:ph idx="1"/>
          </p:nvPr>
        </p:nvSpPr>
        <p:spPr/>
        <p:txBody>
          <a:bodyPr/>
          <a:lstStyle/>
          <a:p>
            <a:r>
              <a:rPr lang="en-US"/>
              <a:t>~1min student presents their study card.</a:t>
            </a:r>
          </a:p>
          <a:p>
            <a:r>
              <a:rPr lang="en-US"/>
              <a:t>~5min student presents the </a:t>
            </a:r>
            <a:r>
              <a:rPr lang="en-US" b="1" i="1"/>
              <a:t>submitted code</a:t>
            </a:r>
            <a:r>
              <a:rPr lang="en-US"/>
              <a:t> in the form of the included PDF report (see the Exam assignment at the top of this page) on the projector, where student requests to scroll to relevant parts. The presentation does not have to be exhaustive to cover everything: instead, the student should pick parts that are particularly interesting.</a:t>
            </a:r>
          </a:p>
          <a:p>
            <a:r>
              <a:rPr lang="en-US"/>
              <a:t>~5min interactive </a:t>
            </a:r>
            <a:r>
              <a:rPr lang="en-US" b="1" i="1"/>
              <a:t>discussion </a:t>
            </a:r>
            <a:r>
              <a:rPr lang="en-US"/>
              <a:t>with questions and answers based on the submitted code. Without submission, lecturer's own solution will be discussed.</a:t>
            </a:r>
          </a:p>
          <a:p>
            <a:r>
              <a:rPr lang="en-US"/>
              <a:t>~5min evaluation: finding the </a:t>
            </a:r>
            <a:r>
              <a:rPr lang="en-US" b="1" i="1"/>
              <a:t>grade </a:t>
            </a:r>
            <a:r>
              <a:rPr lang="en-US"/>
              <a:t>and giving the </a:t>
            </a:r>
            <a:r>
              <a:rPr lang="en-US" b="1" i="1"/>
              <a:t>feedback </a:t>
            </a:r>
            <a:r>
              <a:rPr lang="en-US"/>
              <a:t>based on the student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Words>
  <Application>Microsoft Office PowerPoint</Application>
  <PresentationFormat>Widescreen</PresentationFormat>
  <Paragraphs>77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宋体</vt:lpstr>
      <vt:lpstr>Arial</vt:lpstr>
      <vt:lpstr>Arial Black</vt:lpstr>
      <vt:lpstr>Calibri</vt:lpstr>
      <vt:lpstr>Cambria Math</vt:lpstr>
      <vt:lpstr>DejaVu Math TeX Gyre</vt:lpstr>
      <vt:lpstr>Office Theme</vt:lpstr>
      <vt:lpstr>Selected Topics in Programming</vt:lpstr>
      <vt:lpstr>Stochastic Process</vt:lpstr>
      <vt:lpstr>Stochastic Simulation</vt:lpstr>
      <vt:lpstr>Requirements (1/2)</vt:lpstr>
      <vt:lpstr>Requirements (2/2)</vt:lpstr>
      <vt:lpstr>Deliverable</vt:lpstr>
      <vt:lpstr>Exam Structrure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Selected Topics in Programming</dc:title>
  <dc:creator/>
  <cp:lastModifiedBy>Jens Jacob Torvin Møller</cp:lastModifiedBy>
  <cp:revision>10</cp:revision>
  <dcterms:created xsi:type="dcterms:W3CDTF">2024-04-19T07:54:28Z</dcterms:created>
  <dcterms:modified xsi:type="dcterms:W3CDTF">2024-05-07T06:36:17Z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1033-11.1.0.11719</vt:lpwstr>
  </property>
  <property fmtid="{D5CDD505-2E9C-101B-9397-08002B2CF9AE}" pid="3" name="ICV">
    <vt:lpwstr/>
  </property>
</Properties>
</file>