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890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2302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3368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3018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3539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020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3054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0684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163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6912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19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4726306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2" r:id="rId5"/>
    <p:sldLayoutId id="2147483687"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lang="en-US" sz="40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3">
            <a:extLst>
              <a:ext uri="{FF2B5EF4-FFF2-40B4-BE49-F238E27FC236}">
                <a16:creationId xmlns:a16="http://schemas.microsoft.com/office/drawing/2014/main" id="{6531F427-D57E-4A69-8006-FCF37B435F71}"/>
              </a:ext>
            </a:extLst>
          </p:cNvPr>
          <p:cNvPicPr>
            <a:picLocks noChangeAspect="1"/>
          </p:cNvPicPr>
          <p:nvPr/>
        </p:nvPicPr>
        <p:blipFill rotWithShape="1">
          <a:blip r:embed="rId2">
            <a:alphaModFix amt="90000"/>
          </a:blip>
          <a:srcRect t="26171" b="20001"/>
          <a:stretch/>
        </p:blipFill>
        <p:spPr>
          <a:xfrm>
            <a:off x="1" y="10"/>
            <a:ext cx="12191999" cy="6857989"/>
          </a:xfrm>
          <a:prstGeom prst="rect">
            <a:avLst/>
          </a:prstGeom>
        </p:spPr>
      </p:pic>
      <p:sp>
        <p:nvSpPr>
          <p:cNvPr id="96"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97"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u 1">
            <a:extLst>
              <a:ext uri="{FF2B5EF4-FFF2-40B4-BE49-F238E27FC236}">
                <a16:creationId xmlns:a16="http://schemas.microsoft.com/office/drawing/2014/main" id="{B9BC9914-E836-4C3E-AD8C-AAF5CD826CF8}"/>
              </a:ext>
            </a:extLst>
          </p:cNvPr>
          <p:cNvSpPr>
            <a:spLocks noGrp="1"/>
          </p:cNvSpPr>
          <p:nvPr>
            <p:ph type="ctrTitle"/>
          </p:nvPr>
        </p:nvSpPr>
        <p:spPr>
          <a:xfrm>
            <a:off x="1629103" y="2244830"/>
            <a:ext cx="8933796" cy="2437232"/>
          </a:xfrm>
        </p:spPr>
        <p:txBody>
          <a:bodyPr>
            <a:normAutofit/>
          </a:bodyPr>
          <a:lstStyle/>
          <a:p>
            <a:r>
              <a:rPr lang="en-US" dirty="0" err="1"/>
              <a:t>Orar</a:t>
            </a:r>
            <a:r>
              <a:rPr lang="en-US" dirty="0"/>
              <a:t> intelligent</a:t>
            </a:r>
            <a:br>
              <a:rPr lang="en-US" dirty="0"/>
            </a:br>
            <a:r>
              <a:rPr lang="en-US" sz="2800" dirty="0"/>
              <a:t>(</a:t>
            </a:r>
            <a:r>
              <a:rPr lang="en-US" sz="2800" dirty="0" err="1"/>
              <a:t>pentru</a:t>
            </a:r>
            <a:r>
              <a:rPr lang="en-US" sz="2800" dirty="0"/>
              <a:t> </a:t>
            </a:r>
            <a:r>
              <a:rPr lang="en-US" sz="2800" dirty="0" err="1"/>
              <a:t>persoane</a:t>
            </a:r>
            <a:r>
              <a:rPr lang="en-US" sz="2800" dirty="0"/>
              <a:t> calculate </a:t>
            </a:r>
            <a:r>
              <a:rPr lang="en-US" sz="2800" dirty="0" err="1"/>
              <a:t>si</a:t>
            </a:r>
            <a:r>
              <a:rPr lang="en-US" sz="2800" dirty="0"/>
              <a:t> care </a:t>
            </a:r>
            <a:r>
              <a:rPr lang="en-US" sz="2800" dirty="0" err="1"/>
              <a:t>vor</a:t>
            </a:r>
            <a:r>
              <a:rPr lang="en-US" sz="2800" dirty="0"/>
              <a:t> </a:t>
            </a:r>
            <a:r>
              <a:rPr lang="en-US" sz="2800" dirty="0" err="1"/>
              <a:t>sa</a:t>
            </a:r>
            <a:r>
              <a:rPr lang="en-US" sz="2800" dirty="0"/>
              <a:t> stie </a:t>
            </a:r>
            <a:r>
              <a:rPr lang="en-US" sz="2800" dirty="0" err="1"/>
              <a:t>ce</a:t>
            </a:r>
            <a:r>
              <a:rPr lang="en-US" sz="2800" dirty="0"/>
              <a:t> se </a:t>
            </a:r>
            <a:r>
              <a:rPr lang="en-US" sz="2800" dirty="0" err="1"/>
              <a:t>intampla</a:t>
            </a:r>
            <a:r>
              <a:rPr lang="en-US" sz="2800" dirty="0"/>
              <a:t> in </a:t>
            </a:r>
            <a:r>
              <a:rPr lang="en-US" sz="2800" dirty="0" err="1"/>
              <a:t>jurul</a:t>
            </a:r>
            <a:r>
              <a:rPr lang="en-US" sz="2800" dirty="0"/>
              <a:t> lor #nu_ca_mine)</a:t>
            </a:r>
            <a:endParaRPr lang="ro-RO" dirty="0"/>
          </a:p>
        </p:txBody>
      </p:sp>
      <p:sp>
        <p:nvSpPr>
          <p:cNvPr id="3" name="Subtitlu 2">
            <a:extLst>
              <a:ext uri="{FF2B5EF4-FFF2-40B4-BE49-F238E27FC236}">
                <a16:creationId xmlns:a16="http://schemas.microsoft.com/office/drawing/2014/main" id="{176DB273-CE12-4C6C-AD7A-8705BD29123B}"/>
              </a:ext>
            </a:extLst>
          </p:cNvPr>
          <p:cNvSpPr>
            <a:spLocks noGrp="1"/>
          </p:cNvSpPr>
          <p:nvPr>
            <p:ph type="subTitle" idx="1"/>
          </p:nvPr>
        </p:nvSpPr>
        <p:spPr>
          <a:xfrm>
            <a:off x="1629101" y="4682062"/>
            <a:ext cx="8936846" cy="457201"/>
          </a:xfrm>
        </p:spPr>
        <p:txBody>
          <a:bodyPr>
            <a:normAutofit/>
          </a:bodyPr>
          <a:lstStyle/>
          <a:p>
            <a:r>
              <a:rPr lang="en-US" dirty="0"/>
              <a:t>Blidea Tudorel Alexandru</a:t>
            </a:r>
            <a:endParaRPr lang="ro-RO" dirty="0"/>
          </a:p>
        </p:txBody>
      </p:sp>
      <p:sp>
        <p:nvSpPr>
          <p:cNvPr id="98"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6768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A2E20A3-E37A-48BE-8C1A-96DB7CD6248A}"/>
              </a:ext>
            </a:extLst>
          </p:cNvPr>
          <p:cNvSpPr>
            <a:spLocks noGrp="1"/>
          </p:cNvSpPr>
          <p:nvPr>
            <p:ph type="title"/>
          </p:nvPr>
        </p:nvSpPr>
        <p:spPr>
          <a:xfrm>
            <a:off x="1066799" y="1109124"/>
            <a:ext cx="10058400" cy="1371600"/>
          </a:xfrm>
        </p:spPr>
        <p:txBody>
          <a:bodyPr/>
          <a:lstStyle/>
          <a:p>
            <a:r>
              <a:rPr lang="ro-RO" dirty="0"/>
              <a:t>Încep prin a spune că... Nu am avut erori la </a:t>
            </a:r>
            <a:r>
              <a:rPr lang="ro-RO" dirty="0" err="1"/>
              <a:t>Gradle</a:t>
            </a:r>
            <a:r>
              <a:rPr lang="ro-RO" dirty="0"/>
              <a:t>: (de asta sunt mândru)</a:t>
            </a:r>
          </a:p>
        </p:txBody>
      </p:sp>
      <p:pic>
        <p:nvPicPr>
          <p:cNvPr id="5" name="Imagine 4">
            <a:extLst>
              <a:ext uri="{FF2B5EF4-FFF2-40B4-BE49-F238E27FC236}">
                <a16:creationId xmlns:a16="http://schemas.microsoft.com/office/drawing/2014/main" id="{5245F642-FBC0-49EF-B767-23FBC8C6D2C0}"/>
              </a:ext>
            </a:extLst>
          </p:cNvPr>
          <p:cNvPicPr>
            <a:picLocks noChangeAspect="1"/>
          </p:cNvPicPr>
          <p:nvPr/>
        </p:nvPicPr>
        <p:blipFill>
          <a:blip r:embed="rId2"/>
          <a:stretch>
            <a:fillRect/>
          </a:stretch>
        </p:blipFill>
        <p:spPr>
          <a:xfrm>
            <a:off x="4428892" y="2672287"/>
            <a:ext cx="3334215" cy="885949"/>
          </a:xfrm>
          <a:prstGeom prst="rect">
            <a:avLst/>
          </a:prstGeom>
        </p:spPr>
      </p:pic>
    </p:spTree>
    <p:extLst>
      <p:ext uri="{BB962C8B-B14F-4D97-AF65-F5344CB8AC3E}">
        <p14:creationId xmlns:p14="http://schemas.microsoft.com/office/powerpoint/2010/main" val="85932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1159B1-F032-4184-9DC1-F70828607E68}"/>
              </a:ext>
            </a:extLst>
          </p:cNvPr>
          <p:cNvSpPr>
            <a:spLocks noGrp="1"/>
          </p:cNvSpPr>
          <p:nvPr>
            <p:ph type="title"/>
          </p:nvPr>
        </p:nvSpPr>
        <p:spPr>
          <a:xfrm>
            <a:off x="2547256" y="642593"/>
            <a:ext cx="8577943" cy="5636909"/>
          </a:xfrm>
        </p:spPr>
        <p:txBody>
          <a:bodyPr>
            <a:normAutofit fontScale="90000"/>
          </a:bodyPr>
          <a:lstStyle/>
          <a:p>
            <a:r>
              <a:rPr lang="ro-RO" dirty="0"/>
              <a:t>            O să continui prin prezentarea primei </a:t>
            </a:r>
            <a:r>
              <a:rPr lang="ro-RO" dirty="0" err="1"/>
              <a:t>activităţi</a:t>
            </a:r>
            <a:r>
              <a:rPr lang="ro-RO" dirty="0"/>
              <a:t>, aici se vor încărca datele din baza de date:</a:t>
            </a:r>
            <a:br>
              <a:rPr lang="ro-RO" dirty="0"/>
            </a:br>
            <a:br>
              <a:rPr lang="ro-RO" dirty="0"/>
            </a:br>
            <a:br>
              <a:rPr lang="ro-RO" dirty="0"/>
            </a:br>
            <a:br>
              <a:rPr lang="ro-RO" dirty="0"/>
            </a:br>
            <a:br>
              <a:rPr lang="ro-RO" dirty="0"/>
            </a:br>
            <a:br>
              <a:rPr lang="ro-RO" dirty="0"/>
            </a:br>
            <a:r>
              <a:rPr lang="ro-RO" dirty="0"/>
              <a:t>             De asemenea, după cum se poate vedea, în titlul </a:t>
            </a:r>
            <a:r>
              <a:rPr lang="ro-RO" dirty="0" err="1"/>
              <a:t>aplicaţiei</a:t>
            </a:r>
            <a:r>
              <a:rPr lang="ro-RO" dirty="0"/>
              <a:t> apar ziua </a:t>
            </a:r>
            <a:r>
              <a:rPr lang="ro-RO" dirty="0" err="1"/>
              <a:t>şi</a:t>
            </a:r>
            <a:r>
              <a:rPr lang="ro-RO" dirty="0"/>
              <a:t> luna curente.</a:t>
            </a:r>
          </a:p>
        </p:txBody>
      </p:sp>
      <p:pic>
        <p:nvPicPr>
          <p:cNvPr id="5" name="Imagine 4">
            <a:extLst>
              <a:ext uri="{FF2B5EF4-FFF2-40B4-BE49-F238E27FC236}">
                <a16:creationId xmlns:a16="http://schemas.microsoft.com/office/drawing/2014/main" id="{73FBE0CD-4D61-45DC-BDCA-BD8A6DAE9A93}"/>
              </a:ext>
            </a:extLst>
          </p:cNvPr>
          <p:cNvPicPr>
            <a:picLocks noChangeAspect="1"/>
          </p:cNvPicPr>
          <p:nvPr/>
        </p:nvPicPr>
        <p:blipFill>
          <a:blip r:embed="rId2"/>
          <a:stretch>
            <a:fillRect/>
          </a:stretch>
        </p:blipFill>
        <p:spPr>
          <a:xfrm>
            <a:off x="431169" y="1062470"/>
            <a:ext cx="2181402" cy="4577721"/>
          </a:xfrm>
          <a:prstGeom prst="rect">
            <a:avLst/>
          </a:prstGeom>
        </p:spPr>
      </p:pic>
    </p:spTree>
    <p:extLst>
      <p:ext uri="{BB962C8B-B14F-4D97-AF65-F5344CB8AC3E}">
        <p14:creationId xmlns:p14="http://schemas.microsoft.com/office/powerpoint/2010/main" val="21361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F33F751-E459-4B17-ABA9-F7D2E973E256}"/>
              </a:ext>
            </a:extLst>
          </p:cNvPr>
          <p:cNvSpPr>
            <a:spLocks noGrp="1"/>
          </p:cNvSpPr>
          <p:nvPr>
            <p:ph type="title"/>
          </p:nvPr>
        </p:nvSpPr>
        <p:spPr>
          <a:xfrm>
            <a:off x="3775045" y="642594"/>
            <a:ext cx="8103765" cy="4843806"/>
          </a:xfrm>
        </p:spPr>
        <p:txBody>
          <a:bodyPr>
            <a:normAutofit/>
          </a:bodyPr>
          <a:lstStyle/>
          <a:p>
            <a:r>
              <a:rPr lang="ro-RO" dirty="0"/>
              <a:t>            După încărcarea datelor, se va </a:t>
            </a:r>
            <a:r>
              <a:rPr lang="ro-RO" dirty="0" err="1"/>
              <a:t>afişa</a:t>
            </a:r>
            <a:r>
              <a:rPr lang="ro-RO" dirty="0"/>
              <a:t> meniul principal (de fapt voiam să se intre direct în orar iar pe un buton de „setări” să sară acel meniu peste activitatea curentă, dar nu a mers cum mi-am dorit)</a:t>
            </a:r>
          </a:p>
        </p:txBody>
      </p:sp>
      <p:pic>
        <p:nvPicPr>
          <p:cNvPr id="4" name="Imagine 3">
            <a:extLst>
              <a:ext uri="{FF2B5EF4-FFF2-40B4-BE49-F238E27FC236}">
                <a16:creationId xmlns:a16="http://schemas.microsoft.com/office/drawing/2014/main" id="{DD64599C-E823-40C6-87EC-BF38E0F60B02}"/>
              </a:ext>
            </a:extLst>
          </p:cNvPr>
          <p:cNvPicPr>
            <a:picLocks noChangeAspect="1"/>
          </p:cNvPicPr>
          <p:nvPr/>
        </p:nvPicPr>
        <p:blipFill>
          <a:blip r:embed="rId2"/>
          <a:stretch>
            <a:fillRect/>
          </a:stretch>
        </p:blipFill>
        <p:spPr>
          <a:xfrm>
            <a:off x="699771" y="495635"/>
            <a:ext cx="2745886" cy="5662569"/>
          </a:xfrm>
          <a:prstGeom prst="rect">
            <a:avLst/>
          </a:prstGeom>
        </p:spPr>
      </p:pic>
    </p:spTree>
    <p:extLst>
      <p:ext uri="{BB962C8B-B14F-4D97-AF65-F5344CB8AC3E}">
        <p14:creationId xmlns:p14="http://schemas.microsoft.com/office/powerpoint/2010/main" val="152482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4662AAF-E8EF-4452-BA48-8EBF15511F40}"/>
              </a:ext>
            </a:extLst>
          </p:cNvPr>
          <p:cNvSpPr>
            <a:spLocks noGrp="1"/>
          </p:cNvSpPr>
          <p:nvPr>
            <p:ph type="title"/>
          </p:nvPr>
        </p:nvSpPr>
        <p:spPr>
          <a:xfrm>
            <a:off x="3694922" y="642594"/>
            <a:ext cx="7430278" cy="5450296"/>
          </a:xfrm>
        </p:spPr>
        <p:txBody>
          <a:bodyPr>
            <a:normAutofit/>
          </a:bodyPr>
          <a:lstStyle/>
          <a:p>
            <a:r>
              <a:rPr lang="ro-RO" dirty="0"/>
              <a:t>             Săgeata înapoi era mai sugestivă dacă-mi mergea acel „pop-</a:t>
            </a:r>
            <a:r>
              <a:rPr lang="ro-RO" dirty="0" err="1"/>
              <a:t>up</a:t>
            </a:r>
            <a:r>
              <a:rPr lang="ro-RO" dirty="0"/>
              <a:t>” peste activitatea curentă, dar după cum se poate vedea, putem merge în 3 locuri: </a:t>
            </a:r>
            <a:r>
              <a:rPr lang="ro-RO" dirty="0" err="1"/>
              <a:t>Pomodoro</a:t>
            </a:r>
            <a:r>
              <a:rPr lang="ro-RO" dirty="0"/>
              <a:t>, Orar </a:t>
            </a:r>
            <a:r>
              <a:rPr lang="ro-RO" dirty="0" err="1"/>
              <a:t>şi</a:t>
            </a:r>
            <a:r>
              <a:rPr lang="ro-RO" dirty="0"/>
              <a:t> Adăugare Activitate. Vom merge în continuare pe </a:t>
            </a:r>
            <a:r>
              <a:rPr lang="ro-RO" dirty="0" err="1"/>
              <a:t>Pomodoro</a:t>
            </a:r>
            <a:r>
              <a:rPr lang="ro-RO" dirty="0"/>
              <a:t>.</a:t>
            </a:r>
          </a:p>
        </p:txBody>
      </p:sp>
      <p:pic>
        <p:nvPicPr>
          <p:cNvPr id="3" name="Imagine 2">
            <a:extLst>
              <a:ext uri="{FF2B5EF4-FFF2-40B4-BE49-F238E27FC236}">
                <a16:creationId xmlns:a16="http://schemas.microsoft.com/office/drawing/2014/main" id="{8B5E0B27-73FC-4382-9671-D5E2A42E03D0}"/>
              </a:ext>
            </a:extLst>
          </p:cNvPr>
          <p:cNvPicPr>
            <a:picLocks noChangeAspect="1"/>
          </p:cNvPicPr>
          <p:nvPr/>
        </p:nvPicPr>
        <p:blipFill>
          <a:blip r:embed="rId2"/>
          <a:stretch>
            <a:fillRect/>
          </a:stretch>
        </p:blipFill>
        <p:spPr>
          <a:xfrm>
            <a:off x="699771" y="495635"/>
            <a:ext cx="2745886" cy="5662569"/>
          </a:xfrm>
          <a:prstGeom prst="rect">
            <a:avLst/>
          </a:prstGeom>
        </p:spPr>
      </p:pic>
    </p:spTree>
    <p:extLst>
      <p:ext uri="{BB962C8B-B14F-4D97-AF65-F5344CB8AC3E}">
        <p14:creationId xmlns:p14="http://schemas.microsoft.com/office/powerpoint/2010/main" val="282887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34418B0-F478-4F7D-9209-D57BF98D374A}"/>
              </a:ext>
            </a:extLst>
          </p:cNvPr>
          <p:cNvSpPr>
            <a:spLocks noGrp="1"/>
          </p:cNvSpPr>
          <p:nvPr>
            <p:ph type="title"/>
          </p:nvPr>
        </p:nvSpPr>
        <p:spPr>
          <a:xfrm>
            <a:off x="3340358" y="642594"/>
            <a:ext cx="7784841" cy="5403600"/>
          </a:xfrm>
        </p:spPr>
        <p:txBody>
          <a:bodyPr>
            <a:normAutofit fontScale="90000"/>
          </a:bodyPr>
          <a:lstStyle/>
          <a:p>
            <a:r>
              <a:rPr lang="ro-RO" dirty="0"/>
              <a:t>		În timpul liber, se poate folosi metoda </a:t>
            </a:r>
            <a:r>
              <a:rPr lang="ro-RO" dirty="0" err="1"/>
              <a:t>Pomodoro</a:t>
            </a:r>
            <a:r>
              <a:rPr lang="ro-RO" dirty="0"/>
              <a:t> pentru </a:t>
            </a:r>
            <a:r>
              <a:rPr lang="ro-RO" dirty="0" err="1"/>
              <a:t>învăţare</a:t>
            </a:r>
            <a:r>
              <a:rPr lang="ro-RO" dirty="0"/>
              <a:t>, acesta este de fapt un </a:t>
            </a:r>
            <a:r>
              <a:rPr lang="ro-RO" dirty="0" err="1"/>
              <a:t>webView</a:t>
            </a:r>
            <a:r>
              <a:rPr lang="ro-RO" dirty="0"/>
              <a:t> către un site care nu </a:t>
            </a:r>
            <a:r>
              <a:rPr lang="ro-RO" dirty="0" err="1"/>
              <a:t>funcţionează</a:t>
            </a:r>
            <a:r>
              <a:rPr lang="ro-RO" dirty="0"/>
              <a:t> pe telefon (poate fi schimbat dar nu am găsit altul care să </a:t>
            </a:r>
            <a:r>
              <a:rPr lang="ro-RO" dirty="0" err="1"/>
              <a:t>funcţioneze</a:t>
            </a:r>
            <a:r>
              <a:rPr lang="ro-RO" dirty="0"/>
              <a:t>...), deci o să fie mereu acel </a:t>
            </a:r>
            <a:r>
              <a:rPr lang="ro-RO" dirty="0" err="1"/>
              <a:t>loading</a:t>
            </a:r>
            <a:r>
              <a:rPr lang="ro-RO" dirty="0"/>
              <a:t>, </a:t>
            </a:r>
            <a:r>
              <a:rPr lang="ro-RO" dirty="0" err="1"/>
              <a:t>totuşi</a:t>
            </a:r>
            <a:r>
              <a:rPr lang="ro-RO" dirty="0"/>
              <a:t> se poate naviga pe site. Activitatea mai are </a:t>
            </a:r>
            <a:r>
              <a:rPr lang="ro-RO" dirty="0" err="1"/>
              <a:t>şi</a:t>
            </a:r>
            <a:r>
              <a:rPr lang="ro-RO" dirty="0"/>
              <a:t> un buton de „Înapoi”, centrat, pentru a fi accesibil atât pentru stângaci cât </a:t>
            </a:r>
            <a:r>
              <a:rPr lang="ro-RO" dirty="0" err="1"/>
              <a:t>şi</a:t>
            </a:r>
            <a:r>
              <a:rPr lang="ro-RO" dirty="0"/>
              <a:t> pentru dreptaci.</a:t>
            </a:r>
          </a:p>
        </p:txBody>
      </p:sp>
      <p:pic>
        <p:nvPicPr>
          <p:cNvPr id="4" name="Imagine 3">
            <a:extLst>
              <a:ext uri="{FF2B5EF4-FFF2-40B4-BE49-F238E27FC236}">
                <a16:creationId xmlns:a16="http://schemas.microsoft.com/office/drawing/2014/main" id="{118EEBED-D0C3-4F35-9753-ABCA631C8E4F}"/>
              </a:ext>
            </a:extLst>
          </p:cNvPr>
          <p:cNvPicPr>
            <a:picLocks noChangeAspect="1"/>
          </p:cNvPicPr>
          <p:nvPr/>
        </p:nvPicPr>
        <p:blipFill>
          <a:blip r:embed="rId2"/>
          <a:stretch>
            <a:fillRect/>
          </a:stretch>
        </p:blipFill>
        <p:spPr>
          <a:xfrm>
            <a:off x="640445" y="811806"/>
            <a:ext cx="2535121" cy="5234388"/>
          </a:xfrm>
          <a:prstGeom prst="rect">
            <a:avLst/>
          </a:prstGeom>
        </p:spPr>
      </p:pic>
    </p:spTree>
    <p:extLst>
      <p:ext uri="{BB962C8B-B14F-4D97-AF65-F5344CB8AC3E}">
        <p14:creationId xmlns:p14="http://schemas.microsoft.com/office/powerpoint/2010/main" val="5560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7AED573-4154-4A44-8803-0CEBA5F2F545}"/>
              </a:ext>
            </a:extLst>
          </p:cNvPr>
          <p:cNvSpPr>
            <a:spLocks noGrp="1"/>
          </p:cNvSpPr>
          <p:nvPr>
            <p:ph type="title"/>
          </p:nvPr>
        </p:nvSpPr>
        <p:spPr>
          <a:xfrm>
            <a:off x="3666930" y="642594"/>
            <a:ext cx="7458269" cy="5572812"/>
          </a:xfrm>
        </p:spPr>
        <p:txBody>
          <a:bodyPr>
            <a:normAutofit/>
          </a:bodyPr>
          <a:lstStyle/>
          <a:p>
            <a:r>
              <a:rPr lang="ro-RO" dirty="0"/>
              <a:t>La orar, se vor </a:t>
            </a:r>
            <a:r>
              <a:rPr lang="ro-RO" dirty="0" err="1"/>
              <a:t>afişa</a:t>
            </a:r>
            <a:r>
              <a:rPr lang="ro-RO" dirty="0"/>
              <a:t> </a:t>
            </a:r>
            <a:r>
              <a:rPr lang="ro-RO" dirty="0" err="1"/>
              <a:t>activităţile</a:t>
            </a:r>
            <a:r>
              <a:rPr lang="ro-RO" dirty="0"/>
              <a:t> din ziua curentă, cu o imagine sugestivă a vremii. </a:t>
            </a:r>
            <a:r>
              <a:rPr lang="ro-RO" dirty="0" err="1"/>
              <a:t>Şi</a:t>
            </a:r>
            <a:r>
              <a:rPr lang="ro-RO" dirty="0"/>
              <a:t> un mesaj mai mic sub locul unde se </a:t>
            </a:r>
            <a:r>
              <a:rPr lang="ro-RO" dirty="0" err="1"/>
              <a:t>ţine</a:t>
            </a:r>
            <a:r>
              <a:rPr lang="ro-RO" dirty="0"/>
              <a:t> activitatea, care dă un sfat în </a:t>
            </a:r>
            <a:r>
              <a:rPr lang="ro-RO" dirty="0" err="1"/>
              <a:t>funcţie</a:t>
            </a:r>
            <a:r>
              <a:rPr lang="ro-RO" dirty="0"/>
              <a:t> de oră </a:t>
            </a:r>
            <a:r>
              <a:rPr lang="ro-RO" dirty="0" err="1"/>
              <a:t>şi</a:t>
            </a:r>
            <a:r>
              <a:rPr lang="ro-RO" dirty="0"/>
              <a:t> vreme: „Ia-</a:t>
            </a:r>
            <a:r>
              <a:rPr lang="ro-RO" dirty="0" err="1"/>
              <a:t>ţi</a:t>
            </a:r>
            <a:r>
              <a:rPr lang="ro-RO" dirty="0"/>
              <a:t> o umbrelă!”, „Bea-</a:t>
            </a:r>
            <a:r>
              <a:rPr lang="ro-RO" dirty="0" err="1"/>
              <a:t>ţi</a:t>
            </a:r>
            <a:r>
              <a:rPr lang="ro-RO" dirty="0"/>
              <a:t> cafeaua!”, „Să alimentezi </a:t>
            </a:r>
            <a:r>
              <a:rPr lang="ro-RO" dirty="0" err="1"/>
              <a:t>maşina</a:t>
            </a:r>
            <a:r>
              <a:rPr lang="ro-RO" dirty="0"/>
              <a:t>!”, „Să nu </a:t>
            </a:r>
            <a:r>
              <a:rPr lang="ro-RO" dirty="0" err="1"/>
              <a:t>uiţi</a:t>
            </a:r>
            <a:r>
              <a:rPr lang="ro-RO" dirty="0"/>
              <a:t> de </a:t>
            </a:r>
            <a:r>
              <a:rPr lang="ro-RO" dirty="0" err="1"/>
              <a:t>protecţia</a:t>
            </a:r>
            <a:r>
              <a:rPr lang="ro-RO" dirty="0"/>
              <a:t> solară” etc.</a:t>
            </a:r>
          </a:p>
        </p:txBody>
      </p:sp>
      <p:pic>
        <p:nvPicPr>
          <p:cNvPr id="4" name="Imagine 3">
            <a:extLst>
              <a:ext uri="{FF2B5EF4-FFF2-40B4-BE49-F238E27FC236}">
                <a16:creationId xmlns:a16="http://schemas.microsoft.com/office/drawing/2014/main" id="{A7B7985E-449C-4AB0-BE0F-6A56DA49A81E}"/>
              </a:ext>
            </a:extLst>
          </p:cNvPr>
          <p:cNvPicPr>
            <a:picLocks noChangeAspect="1"/>
          </p:cNvPicPr>
          <p:nvPr/>
        </p:nvPicPr>
        <p:blipFill>
          <a:blip r:embed="rId2"/>
          <a:stretch>
            <a:fillRect/>
          </a:stretch>
        </p:blipFill>
        <p:spPr>
          <a:xfrm>
            <a:off x="732274" y="617039"/>
            <a:ext cx="2648408" cy="5598367"/>
          </a:xfrm>
          <a:prstGeom prst="rect">
            <a:avLst/>
          </a:prstGeom>
        </p:spPr>
      </p:pic>
    </p:spTree>
    <p:extLst>
      <p:ext uri="{BB962C8B-B14F-4D97-AF65-F5344CB8AC3E}">
        <p14:creationId xmlns:p14="http://schemas.microsoft.com/office/powerpoint/2010/main" val="116008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446338F-76FA-4397-B153-5DD0D4AC9079}"/>
              </a:ext>
            </a:extLst>
          </p:cNvPr>
          <p:cNvSpPr>
            <a:spLocks noGrp="1"/>
          </p:cNvSpPr>
          <p:nvPr>
            <p:ph type="title"/>
          </p:nvPr>
        </p:nvSpPr>
        <p:spPr>
          <a:xfrm>
            <a:off x="2764378" y="642593"/>
            <a:ext cx="8360822" cy="5766141"/>
          </a:xfrm>
        </p:spPr>
        <p:txBody>
          <a:bodyPr>
            <a:normAutofit/>
          </a:bodyPr>
          <a:lstStyle/>
          <a:p>
            <a:r>
              <a:rPr lang="ro-RO" dirty="0"/>
              <a:t>Pentru a adăuga o activitate, trebuie completat un formular, care va adăuga în baza de date activitatea, după cum se observă, nu se </a:t>
            </a:r>
            <a:r>
              <a:rPr lang="ro-RO" dirty="0" err="1"/>
              <a:t>întrabă</a:t>
            </a:r>
            <a:r>
              <a:rPr lang="ro-RO" dirty="0"/>
              <a:t> vremea, dar aceasta este „calculată”, folosind un API de vreme (apelat în orar), din păcate, nu </a:t>
            </a:r>
            <a:r>
              <a:rPr lang="ro-RO" dirty="0" err="1"/>
              <a:t>ştiu</a:t>
            </a:r>
            <a:r>
              <a:rPr lang="ro-RO" dirty="0"/>
              <a:t> de ce returnează valori </a:t>
            </a:r>
            <a:r>
              <a:rPr lang="ro-RO" dirty="0" err="1"/>
              <a:t>garbage</a:t>
            </a:r>
            <a:r>
              <a:rPr lang="ro-RO" dirty="0"/>
              <a:t> (0 peste tot)</a:t>
            </a:r>
          </a:p>
        </p:txBody>
      </p:sp>
      <p:pic>
        <p:nvPicPr>
          <p:cNvPr id="4" name="Imagine 3">
            <a:extLst>
              <a:ext uri="{FF2B5EF4-FFF2-40B4-BE49-F238E27FC236}">
                <a16:creationId xmlns:a16="http://schemas.microsoft.com/office/drawing/2014/main" id="{70613D33-F640-4D77-959C-5CB3091F4E80}"/>
              </a:ext>
            </a:extLst>
          </p:cNvPr>
          <p:cNvPicPr>
            <a:picLocks noChangeAspect="1"/>
          </p:cNvPicPr>
          <p:nvPr/>
        </p:nvPicPr>
        <p:blipFill>
          <a:blip r:embed="rId2"/>
          <a:stretch>
            <a:fillRect/>
          </a:stretch>
        </p:blipFill>
        <p:spPr>
          <a:xfrm>
            <a:off x="686314" y="305307"/>
            <a:ext cx="1980300" cy="4118070"/>
          </a:xfrm>
          <a:prstGeom prst="rect">
            <a:avLst/>
          </a:prstGeom>
        </p:spPr>
      </p:pic>
      <p:pic>
        <p:nvPicPr>
          <p:cNvPr id="6" name="Imagine 5">
            <a:extLst>
              <a:ext uri="{FF2B5EF4-FFF2-40B4-BE49-F238E27FC236}">
                <a16:creationId xmlns:a16="http://schemas.microsoft.com/office/drawing/2014/main" id="{4A455402-FFCD-4ADF-B5A2-8EB7D26D8BCC}"/>
              </a:ext>
            </a:extLst>
          </p:cNvPr>
          <p:cNvPicPr>
            <a:picLocks noChangeAspect="1"/>
          </p:cNvPicPr>
          <p:nvPr/>
        </p:nvPicPr>
        <p:blipFill>
          <a:blip r:embed="rId3"/>
          <a:stretch>
            <a:fillRect/>
          </a:stretch>
        </p:blipFill>
        <p:spPr>
          <a:xfrm>
            <a:off x="784078" y="4423377"/>
            <a:ext cx="1784773" cy="2199962"/>
          </a:xfrm>
          <a:prstGeom prst="rect">
            <a:avLst/>
          </a:prstGeom>
        </p:spPr>
      </p:pic>
    </p:spTree>
    <p:extLst>
      <p:ext uri="{BB962C8B-B14F-4D97-AF65-F5344CB8AC3E}">
        <p14:creationId xmlns:p14="http://schemas.microsoft.com/office/powerpoint/2010/main" val="351534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314CFEC-D68A-461C-9BCC-55ED030D9771}"/>
              </a:ext>
            </a:extLst>
          </p:cNvPr>
          <p:cNvSpPr>
            <a:spLocks noGrp="1"/>
          </p:cNvSpPr>
          <p:nvPr>
            <p:ph type="title"/>
          </p:nvPr>
        </p:nvSpPr>
        <p:spPr/>
        <p:txBody>
          <a:bodyPr/>
          <a:lstStyle/>
          <a:p>
            <a:pPr algn="ctr"/>
            <a:r>
              <a:rPr lang="en-US" dirty="0" err="1"/>
              <a:t>Baza</a:t>
            </a:r>
            <a:r>
              <a:rPr lang="en-US" dirty="0"/>
              <a:t> de date</a:t>
            </a:r>
            <a:endParaRPr lang="ro-RO" dirty="0"/>
          </a:p>
        </p:txBody>
      </p:sp>
      <p:graphicFrame>
        <p:nvGraphicFramePr>
          <p:cNvPr id="3" name="Tabel 3">
            <a:extLst>
              <a:ext uri="{FF2B5EF4-FFF2-40B4-BE49-F238E27FC236}">
                <a16:creationId xmlns:a16="http://schemas.microsoft.com/office/drawing/2014/main" id="{4BEC436E-A86E-4289-8A05-8C7D3EF7AA47}"/>
              </a:ext>
            </a:extLst>
          </p:cNvPr>
          <p:cNvGraphicFramePr>
            <a:graphicFrameLocks noGrp="1"/>
          </p:cNvGraphicFramePr>
          <p:nvPr>
            <p:extLst>
              <p:ext uri="{D42A27DB-BD31-4B8C-83A1-F6EECF244321}">
                <p14:modId xmlns:p14="http://schemas.microsoft.com/office/powerpoint/2010/main" val="162080405"/>
              </p:ext>
            </p:extLst>
          </p:nvPr>
        </p:nvGraphicFramePr>
        <p:xfrm>
          <a:off x="1066801" y="2179351"/>
          <a:ext cx="10501617" cy="1854200"/>
        </p:xfrm>
        <a:graphic>
          <a:graphicData uri="http://schemas.openxmlformats.org/drawingml/2006/table">
            <a:tbl>
              <a:tblPr firstRow="1" bandRow="1">
                <a:tableStyleId>{5C22544A-7EE6-4342-B048-85BDC9FD1C3A}</a:tableStyleId>
              </a:tblPr>
              <a:tblGrid>
                <a:gridCol w="1500231">
                  <a:extLst>
                    <a:ext uri="{9D8B030D-6E8A-4147-A177-3AD203B41FA5}">
                      <a16:colId xmlns:a16="http://schemas.microsoft.com/office/drawing/2014/main" val="3819465917"/>
                    </a:ext>
                  </a:extLst>
                </a:gridCol>
                <a:gridCol w="1500231">
                  <a:extLst>
                    <a:ext uri="{9D8B030D-6E8A-4147-A177-3AD203B41FA5}">
                      <a16:colId xmlns:a16="http://schemas.microsoft.com/office/drawing/2014/main" val="1503022225"/>
                    </a:ext>
                  </a:extLst>
                </a:gridCol>
                <a:gridCol w="1500231">
                  <a:extLst>
                    <a:ext uri="{9D8B030D-6E8A-4147-A177-3AD203B41FA5}">
                      <a16:colId xmlns:a16="http://schemas.microsoft.com/office/drawing/2014/main" val="2156736569"/>
                    </a:ext>
                  </a:extLst>
                </a:gridCol>
                <a:gridCol w="1500231">
                  <a:extLst>
                    <a:ext uri="{9D8B030D-6E8A-4147-A177-3AD203B41FA5}">
                      <a16:colId xmlns:a16="http://schemas.microsoft.com/office/drawing/2014/main" val="1529831548"/>
                    </a:ext>
                  </a:extLst>
                </a:gridCol>
                <a:gridCol w="1500231">
                  <a:extLst>
                    <a:ext uri="{9D8B030D-6E8A-4147-A177-3AD203B41FA5}">
                      <a16:colId xmlns:a16="http://schemas.microsoft.com/office/drawing/2014/main" val="762760091"/>
                    </a:ext>
                  </a:extLst>
                </a:gridCol>
                <a:gridCol w="1500231">
                  <a:extLst>
                    <a:ext uri="{9D8B030D-6E8A-4147-A177-3AD203B41FA5}">
                      <a16:colId xmlns:a16="http://schemas.microsoft.com/office/drawing/2014/main" val="2681575464"/>
                    </a:ext>
                  </a:extLst>
                </a:gridCol>
                <a:gridCol w="1500231">
                  <a:extLst>
                    <a:ext uri="{9D8B030D-6E8A-4147-A177-3AD203B41FA5}">
                      <a16:colId xmlns:a16="http://schemas.microsoft.com/office/drawing/2014/main" val="3246129984"/>
                    </a:ext>
                  </a:extLst>
                </a:gridCol>
              </a:tblGrid>
              <a:tr h="370840">
                <a:tc>
                  <a:txBody>
                    <a:bodyPr/>
                    <a:lstStyle/>
                    <a:p>
                      <a:r>
                        <a:rPr lang="ro-RO" dirty="0" err="1"/>
                        <a:t>Id</a:t>
                      </a:r>
                      <a:r>
                        <a:rPr lang="en-US" dirty="0"/>
                        <a:t>_active</a:t>
                      </a:r>
                      <a:endParaRPr lang="ro-RO" dirty="0"/>
                    </a:p>
                  </a:txBody>
                  <a:tcPr/>
                </a:tc>
                <a:tc>
                  <a:txBody>
                    <a:bodyPr/>
                    <a:lstStyle/>
                    <a:p>
                      <a:r>
                        <a:rPr lang="en-US" dirty="0" err="1"/>
                        <a:t>Titlu_active</a:t>
                      </a:r>
                      <a:endParaRPr lang="ro-RO" dirty="0"/>
                    </a:p>
                  </a:txBody>
                  <a:tcPr/>
                </a:tc>
                <a:tc>
                  <a:txBody>
                    <a:bodyPr/>
                    <a:lstStyle/>
                    <a:p>
                      <a:r>
                        <a:rPr lang="en-US" dirty="0" err="1"/>
                        <a:t>Ora_i</a:t>
                      </a:r>
                      <a:endParaRPr lang="ro-RO" dirty="0"/>
                    </a:p>
                  </a:txBody>
                  <a:tcPr/>
                </a:tc>
                <a:tc>
                  <a:txBody>
                    <a:bodyPr/>
                    <a:lstStyle/>
                    <a:p>
                      <a:r>
                        <a:rPr lang="en-US" dirty="0" err="1"/>
                        <a:t>Ora_s</a:t>
                      </a:r>
                      <a:endParaRPr lang="ro-RO" dirty="0"/>
                    </a:p>
                  </a:txBody>
                  <a:tcPr/>
                </a:tc>
                <a:tc>
                  <a:txBody>
                    <a:bodyPr/>
                    <a:lstStyle/>
                    <a:p>
                      <a:r>
                        <a:rPr lang="en-US" dirty="0" err="1"/>
                        <a:t>Descriere</a:t>
                      </a:r>
                      <a:endParaRPr lang="ro-RO" dirty="0"/>
                    </a:p>
                  </a:txBody>
                  <a:tcPr/>
                </a:tc>
                <a:tc>
                  <a:txBody>
                    <a:bodyPr/>
                    <a:lstStyle/>
                    <a:p>
                      <a:r>
                        <a:rPr lang="en-US" dirty="0" err="1"/>
                        <a:t>Locatie</a:t>
                      </a:r>
                      <a:endParaRPr lang="ro-RO" dirty="0"/>
                    </a:p>
                  </a:txBody>
                  <a:tcPr/>
                </a:tc>
                <a:tc>
                  <a:txBody>
                    <a:bodyPr/>
                    <a:lstStyle/>
                    <a:p>
                      <a:r>
                        <a:rPr lang="en-US" dirty="0" err="1"/>
                        <a:t>Frecventa</a:t>
                      </a:r>
                      <a:endParaRPr lang="ro-RO" dirty="0"/>
                    </a:p>
                  </a:txBody>
                  <a:tcPr/>
                </a:tc>
                <a:extLst>
                  <a:ext uri="{0D108BD9-81ED-4DB2-BD59-A6C34878D82A}">
                    <a16:rowId xmlns:a16="http://schemas.microsoft.com/office/drawing/2014/main" val="1345970807"/>
                  </a:ext>
                </a:extLst>
              </a:tr>
              <a:tr h="370840">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extLst>
                  <a:ext uri="{0D108BD9-81ED-4DB2-BD59-A6C34878D82A}">
                    <a16:rowId xmlns:a16="http://schemas.microsoft.com/office/drawing/2014/main" val="4264126006"/>
                  </a:ext>
                </a:extLst>
              </a:tr>
              <a:tr h="370840">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extLst>
                  <a:ext uri="{0D108BD9-81ED-4DB2-BD59-A6C34878D82A}">
                    <a16:rowId xmlns:a16="http://schemas.microsoft.com/office/drawing/2014/main" val="213240514"/>
                  </a:ext>
                </a:extLst>
              </a:tr>
              <a:tr h="370840">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extLst>
                  <a:ext uri="{0D108BD9-81ED-4DB2-BD59-A6C34878D82A}">
                    <a16:rowId xmlns:a16="http://schemas.microsoft.com/office/drawing/2014/main" val="1451350110"/>
                  </a:ext>
                </a:extLst>
              </a:tr>
              <a:tr h="370840">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a:p>
                  </a:txBody>
                  <a:tcPr/>
                </a:tc>
                <a:tc>
                  <a:txBody>
                    <a:bodyPr/>
                    <a:lstStyle/>
                    <a:p>
                      <a:endParaRPr lang="ro-RO" dirty="0"/>
                    </a:p>
                  </a:txBody>
                  <a:tcPr/>
                </a:tc>
                <a:extLst>
                  <a:ext uri="{0D108BD9-81ED-4DB2-BD59-A6C34878D82A}">
                    <a16:rowId xmlns:a16="http://schemas.microsoft.com/office/drawing/2014/main" val="4069362954"/>
                  </a:ext>
                </a:extLst>
              </a:tr>
            </a:tbl>
          </a:graphicData>
        </a:graphic>
      </p:graphicFrame>
      <p:sp>
        <p:nvSpPr>
          <p:cNvPr id="4" name="Titlu 1">
            <a:extLst>
              <a:ext uri="{FF2B5EF4-FFF2-40B4-BE49-F238E27FC236}">
                <a16:creationId xmlns:a16="http://schemas.microsoft.com/office/drawing/2014/main" id="{59D3DA7F-FB49-49CC-BC06-357584DB761B}"/>
              </a:ext>
            </a:extLst>
          </p:cNvPr>
          <p:cNvSpPr txBox="1">
            <a:spLocks/>
          </p:cNvSpPr>
          <p:nvPr/>
        </p:nvSpPr>
        <p:spPr>
          <a:xfrm>
            <a:off x="1145796" y="4198707"/>
            <a:ext cx="10058400" cy="210981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lang="en-US" sz="4000" i="0" kern="1200" cap="none" spc="-70" baseline="0" dirty="0">
                <a:solidFill>
                  <a:schemeClr val="tx1">
                    <a:lumMod val="85000"/>
                    <a:lumOff val="15000"/>
                  </a:schemeClr>
                </a:solidFill>
                <a:effectLst/>
                <a:latin typeface="+mj-lt"/>
                <a:ea typeface="+mn-ea"/>
                <a:cs typeface="+mn-cs"/>
              </a:defRPr>
            </a:lvl1pPr>
          </a:lstStyle>
          <a:p>
            <a:pPr algn="ctr"/>
            <a:r>
              <a:rPr lang="en-US" dirty="0"/>
              <a:t>Este o </a:t>
            </a:r>
            <a:r>
              <a:rPr lang="en-US" dirty="0" err="1"/>
              <a:t>baz</a:t>
            </a:r>
            <a:r>
              <a:rPr lang="ro-RO" dirty="0"/>
              <a:t>ă de date simplă, non-</a:t>
            </a:r>
            <a:r>
              <a:rPr lang="ro-RO" dirty="0" err="1"/>
              <a:t>relaţională</a:t>
            </a:r>
            <a:r>
              <a:rPr lang="ro-RO" dirty="0"/>
              <a:t>, dar </a:t>
            </a:r>
            <a:r>
              <a:rPr lang="ro-RO" dirty="0" err="1"/>
              <a:t>uşor</a:t>
            </a:r>
            <a:r>
              <a:rPr lang="ro-RO" dirty="0"/>
              <a:t> de utilizat. </a:t>
            </a:r>
            <a:r>
              <a:rPr lang="ro-RO" dirty="0" err="1"/>
              <a:t>Frecvenţa</a:t>
            </a:r>
            <a:r>
              <a:rPr lang="ro-RO" dirty="0"/>
              <a:t> se referă la ce zi din </a:t>
            </a:r>
            <a:r>
              <a:rPr lang="ro-RO" dirty="0" err="1"/>
              <a:t>spătămână</a:t>
            </a:r>
            <a:r>
              <a:rPr lang="ro-RO" dirty="0"/>
              <a:t> are loc activitatea, dacă este -1 înseamnă că este zilnic. Mi-a mers, din păcate, doar o singură dată baza de date, ulterior mi-a dat erori...</a:t>
            </a:r>
          </a:p>
        </p:txBody>
      </p:sp>
    </p:spTree>
    <p:extLst>
      <p:ext uri="{BB962C8B-B14F-4D97-AF65-F5344CB8AC3E}">
        <p14:creationId xmlns:p14="http://schemas.microsoft.com/office/powerpoint/2010/main" val="3599681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312B1C"/>
      </a:dk2>
      <a:lt2>
        <a:srgbClr val="F1F0F3"/>
      </a:lt2>
      <a:accent1>
        <a:srgbClr val="98A67E"/>
      </a:accent1>
      <a:accent2>
        <a:srgbClr val="A7A372"/>
      </a:accent2>
      <a:accent3>
        <a:srgbClr val="B99C7E"/>
      </a:accent3>
      <a:accent4>
        <a:srgbClr val="BA847F"/>
      </a:accent4>
      <a:accent5>
        <a:srgbClr val="C492A2"/>
      </a:accent5>
      <a:accent6>
        <a:srgbClr val="BA7FAB"/>
      </a:accent6>
      <a:hlink>
        <a:srgbClr val="826BA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TM10001106[[fn=Ecuson]]</Template>
  <TotalTime>23</TotalTime>
  <Words>457</Words>
  <Application>Microsoft Office PowerPoint</Application>
  <PresentationFormat>Ecran lat</PresentationFormat>
  <Paragraphs>18</Paragraphs>
  <Slides>9</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9</vt:i4>
      </vt:variant>
    </vt:vector>
  </HeadingPairs>
  <TitlesOfParts>
    <vt:vector size="13" baseType="lpstr">
      <vt:lpstr>Avenir Next LT Pro</vt:lpstr>
      <vt:lpstr>Avenir Next LT Pro Light</vt:lpstr>
      <vt:lpstr>Garamond</vt:lpstr>
      <vt:lpstr>SavonVTI</vt:lpstr>
      <vt:lpstr>Orar intelligent (pentru persoane calculate si care vor sa stie ce se intampla in jurul lor #nu_ca_mine)</vt:lpstr>
      <vt:lpstr>Încep prin a spune că... Nu am avut erori la Gradle: (de asta sunt mândru)</vt:lpstr>
      <vt:lpstr>            O să continui prin prezentarea primei activităţi, aici se vor încărca datele din baza de date:                   De asemenea, după cum se poate vedea, în titlul aplicaţiei apar ziua şi luna curente.</vt:lpstr>
      <vt:lpstr>            După încărcarea datelor, se va afişa meniul principal (de fapt voiam să se intre direct în orar iar pe un buton de „setări” să sară acel meniu peste activitatea curentă, dar nu a mers cum mi-am dorit)</vt:lpstr>
      <vt:lpstr>             Săgeata înapoi era mai sugestivă dacă-mi mergea acel „pop-up” peste activitatea curentă, dar după cum se poate vedea, putem merge în 3 locuri: Pomodoro, Orar şi Adăugare Activitate. Vom merge în continuare pe Pomodoro.</vt:lpstr>
      <vt:lpstr>  În timpul liber, se poate folosi metoda Pomodoro pentru învăţare, acesta este de fapt un webView către un site care nu funcţionează pe telefon (poate fi schimbat dar nu am găsit altul care să funcţioneze...), deci o să fie mereu acel loading, totuşi se poate naviga pe site. Activitatea mai are şi un buton de „Înapoi”, centrat, pentru a fi accesibil atât pentru stângaci cât şi pentru dreptaci.</vt:lpstr>
      <vt:lpstr>La orar, se vor afişa activităţile din ziua curentă, cu o imagine sugestivă a vremii. Şi un mesaj mai mic sub locul unde se ţine activitatea, care dă un sfat în funcţie de oră şi vreme: „Ia-ţi o umbrelă!”, „Bea-ţi cafeaua!”, „Să alimentezi maşina!”, „Să nu uiţi de protecţia solară” etc.</vt:lpstr>
      <vt:lpstr>Pentru a adăuga o activitate, trebuie completat un formular, care va adăuga în baza de date activitatea, după cum se observă, nu se întrabă vremea, dar aceasta este „calculată”, folosind un API de vreme (apelat în orar), din păcate, nu ştiu de ce returnează valori garbage (0 peste tot)</vt:lpstr>
      <vt:lpstr>Baza de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Orar intelligent (pentru persoane calculate si care vor sa stie ce se intampla in jurul lor #nu_ca_mine)</dc:title>
  <dc:creator>Tudorel Alexandru Blidea</dc:creator>
  <cp:lastModifiedBy>Tudorel Alexandru Blidea</cp:lastModifiedBy>
  <cp:revision>3</cp:revision>
  <dcterms:created xsi:type="dcterms:W3CDTF">2021-02-01T18:14:26Z</dcterms:created>
  <dcterms:modified xsi:type="dcterms:W3CDTF">2021-02-01T18:39:01Z</dcterms:modified>
</cp:coreProperties>
</file>