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  <p:sldMasterId id="2147483671" r:id="rId3"/>
  </p:sldMasterIdLst>
  <p:notesMasterIdLst>
    <p:notesMasterId r:id="rId71"/>
  </p:notesMasterIdLst>
  <p:handoutMasterIdLst>
    <p:handoutMasterId r:id="rId72"/>
  </p:handoutMasterIdLst>
  <p:sldIdLst>
    <p:sldId id="261" r:id="rId4"/>
    <p:sldId id="317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5" r:id="rId18"/>
    <p:sldId id="298" r:id="rId19"/>
    <p:sldId id="299" r:id="rId20"/>
    <p:sldId id="300" r:id="rId21"/>
    <p:sldId id="301" r:id="rId22"/>
    <p:sldId id="302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296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  <p:sldId id="346" r:id="rId66"/>
    <p:sldId id="347" r:id="rId67"/>
    <p:sldId id="348" r:id="rId68"/>
    <p:sldId id="349" r:id="rId69"/>
    <p:sldId id="279" r:id="rId70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E6E"/>
    <a:srgbClr val="E69434"/>
    <a:srgbClr val="F47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6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3"/>
          </a:xfrm>
          <a:prstGeom prst="rect">
            <a:avLst/>
          </a:prstGeom>
        </p:spPr>
        <p:txBody>
          <a:bodyPr vert="horz" lIns="95690" tIns="47845" rIns="95690" bIns="4784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0"/>
            <a:ext cx="2949786" cy="498693"/>
          </a:xfrm>
          <a:prstGeom prst="rect">
            <a:avLst/>
          </a:prstGeom>
        </p:spPr>
        <p:txBody>
          <a:bodyPr vert="horz" lIns="95690" tIns="47845" rIns="95690" bIns="47845" rtlCol="0"/>
          <a:lstStyle>
            <a:lvl1pPr algn="r">
              <a:defRPr sz="1300"/>
            </a:lvl1pPr>
          </a:lstStyle>
          <a:p>
            <a:fld id="{59041DB8-B66F-4DC8-A96E-33677E0F90F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6" cy="498692"/>
          </a:xfrm>
          <a:prstGeom prst="rect">
            <a:avLst/>
          </a:prstGeom>
        </p:spPr>
        <p:txBody>
          <a:bodyPr vert="horz" lIns="95690" tIns="47845" rIns="95690" bIns="4784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6" cy="498692"/>
          </a:xfrm>
          <a:prstGeom prst="rect">
            <a:avLst/>
          </a:prstGeom>
        </p:spPr>
        <p:txBody>
          <a:bodyPr vert="horz" lIns="95690" tIns="47845" rIns="95690" bIns="47845" rtlCol="0" anchor="b"/>
          <a:lstStyle>
            <a:lvl1pPr algn="r">
              <a:defRPr sz="13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3"/>
          </a:xfrm>
          <a:prstGeom prst="rect">
            <a:avLst/>
          </a:prstGeom>
        </p:spPr>
        <p:txBody>
          <a:bodyPr vert="horz" lIns="95690" tIns="47845" rIns="95690" bIns="4784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3"/>
          </a:xfrm>
          <a:prstGeom prst="rect">
            <a:avLst/>
          </a:prstGeom>
        </p:spPr>
        <p:txBody>
          <a:bodyPr vert="horz" lIns="95690" tIns="47845" rIns="95690" bIns="47845" rtlCol="0"/>
          <a:lstStyle>
            <a:lvl1pPr algn="r">
              <a:defRPr sz="1300"/>
            </a:lvl1pPr>
          </a:lstStyle>
          <a:p>
            <a:fld id="{DEB49C4A-65AC-492D-9701-81B46C3AD0E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90" tIns="47845" rIns="95690" bIns="4784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6"/>
            <a:ext cx="5445760" cy="3354527"/>
          </a:xfrm>
          <a:prstGeom prst="rect">
            <a:avLst/>
          </a:prstGeom>
        </p:spPr>
        <p:txBody>
          <a:bodyPr vert="horz" lIns="95690" tIns="47845" rIns="95690" bIns="47845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8692"/>
          </a:xfrm>
          <a:prstGeom prst="rect">
            <a:avLst/>
          </a:prstGeom>
        </p:spPr>
        <p:txBody>
          <a:bodyPr vert="horz" lIns="95690" tIns="47845" rIns="95690" bIns="4784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2"/>
          </a:xfrm>
          <a:prstGeom prst="rect">
            <a:avLst/>
          </a:prstGeom>
        </p:spPr>
        <p:txBody>
          <a:bodyPr vert="horz" lIns="95690" tIns="47845" rIns="95690" bIns="47845" rtlCol="0" anchor="b"/>
          <a:lstStyle>
            <a:lvl1pPr algn="r">
              <a:defRPr sz="13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E03BD-1CBE-4CAF-9B81-70156CBBDFBF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17893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807BB3D-BA60-45DC-82D3-67CFB270F891}" type="slidenum">
              <a:rPr lang="ko-KR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29</a:t>
            </a:fld>
            <a:endParaRPr lang="en-US" altLang="ko-KR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880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5362206-F965-4ABD-83A9-869E0FD8B522}" type="slidenum">
              <a:rPr lang="ko-KR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30</a:t>
            </a:fld>
            <a:endParaRPr lang="en-US" altLang="ko-KR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34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F049456-7715-45B3-995E-93AC7E95BB1D}" type="slidenum">
              <a:rPr lang="ko-KR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31</a:t>
            </a:fld>
            <a:endParaRPr lang="en-US" altLang="ko-KR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25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5E5362-D4A4-4EF7-BC5F-9CEEA4B009CC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2607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F8225-1209-47B5-A5B0-6262F14F9A9F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5662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8EA696-A6E9-45F1-916A-F6CDBC6359A8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79928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2EAD892-2E60-460C-8427-F857874F9EE3}" type="slidenum">
              <a:rPr lang="ko-KR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US" altLang="ko-KR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962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497F6D0-CED1-41D0-850B-9C280F5D71F4}" type="slidenum">
              <a:rPr lang="ko-KR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lang="en-US" altLang="ko-KR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501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2F48926-A0C7-448B-981C-EF0482F689DD}" type="slidenum">
              <a:rPr lang="ko-KR" altLang="en-US" sz="12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691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872BD0D-709F-456C-90E9-8A2A694BE128}" type="slidenum">
              <a:rPr lang="ko-KR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ko-KR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58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C0BEBFF-F598-444F-AD15-FE744EECCB7C}" type="slidenum">
              <a:rPr lang="ko-KR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28</a:t>
            </a:fld>
            <a:endParaRPr lang="en-US" altLang="ko-KR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52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645" y="1269812"/>
            <a:ext cx="8229009" cy="3383280"/>
          </a:xfrm>
        </p:spPr>
        <p:txBody>
          <a:bodyPr anchor="ctr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7366" y="5061089"/>
            <a:ext cx="411741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Click to edit Master subtitle style</a:t>
            </a:r>
            <a:endParaRPr lang="en-US" dirty="0"/>
          </a:p>
        </p:txBody>
      </p:sp>
      <p:pic>
        <p:nvPicPr>
          <p:cNvPr id="1028" name="Picture 4" descr="http://kumoh.ac.kr/upload/board.138/1f95a359-73c6-45a6-bfa6-3f56fa5ebdd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59"/>
          <a:stretch/>
        </p:blipFill>
        <p:spPr bwMode="auto">
          <a:xfrm>
            <a:off x="7382039" y="-165667"/>
            <a:ext cx="1757188" cy="70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-56796" y="6572172"/>
            <a:ext cx="43501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Data Engineering Lab.</a:t>
            </a:r>
          </a:p>
        </p:txBody>
      </p:sp>
      <p:cxnSp>
        <p:nvCxnSpPr>
          <p:cNvPr id="59" name="Straight Connector 58"/>
          <p:cNvCxnSpPr/>
          <p:nvPr userDrawn="1"/>
        </p:nvCxnSpPr>
        <p:spPr>
          <a:xfrm>
            <a:off x="5793581" y="4987827"/>
            <a:ext cx="2605683" cy="1"/>
          </a:xfrm>
          <a:prstGeom prst="line">
            <a:avLst/>
          </a:prstGeom>
          <a:ln w="63500" cmpd="tri">
            <a:solidFill>
              <a:srgbClr val="FA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 userDrawn="1"/>
        </p:nvSpPr>
        <p:spPr>
          <a:xfrm>
            <a:off x="6397780" y="6567506"/>
            <a:ext cx="28010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 dirty="0" err="1">
                <a:solidFill>
                  <a:schemeClr val="bg1">
                    <a:lumMod val="50000"/>
                  </a:schemeClr>
                </a:solidFill>
              </a:rPr>
              <a:t>Kumoh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</a:rPr>
              <a:t> National Institute of Technology</a:t>
            </a:r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4050507" y="5518289"/>
            <a:ext cx="2544680" cy="0"/>
          </a:xfrm>
          <a:prstGeom prst="line">
            <a:avLst/>
          </a:prstGeom>
          <a:ln w="63500" cmpd="tri">
            <a:solidFill>
              <a:srgbClr val="FA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81000"/>
            <a:ext cx="8568952" cy="700668"/>
          </a:xfrm>
          <a:prstGeom prst="roundRect">
            <a:avLst>
              <a:gd name="adj" fmla="val 46186"/>
            </a:avLst>
          </a:prstGeom>
          <a:gradFill flip="none" rotWithShape="1">
            <a:gsLst>
              <a:gs pos="6000">
                <a:srgbClr val="FFFFFF"/>
              </a:gs>
              <a:gs pos="41000">
                <a:schemeClr val="bg1">
                  <a:lumMod val="75000"/>
                </a:schemeClr>
              </a:gs>
              <a:gs pos="58000">
                <a:schemeClr val="bg1">
                  <a:lumMod val="65000"/>
                </a:schemeClr>
              </a:gs>
            </a:gsLst>
            <a:lin ang="0" scaled="0"/>
            <a:tileRect/>
          </a:gradFill>
        </p:spPr>
        <p:txBody>
          <a:bodyPr/>
          <a:lstStyle>
            <a:lvl1pPr>
              <a:defRPr>
                <a:solidFill>
                  <a:srgbClr val="9900CC"/>
                </a:solidFill>
                <a:latin typeface="HY산B" pitchFamily="18" charset="-127"/>
                <a:ea typeface="HY산B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75657"/>
            <a:ext cx="8574410" cy="5102479"/>
          </a:xfrm>
        </p:spPr>
        <p:txBody>
          <a:bodyPr/>
          <a:lstStyle>
            <a:lvl1pPr>
              <a:lnSpc>
                <a:spcPct val="120000"/>
              </a:lnSpc>
              <a:buFontTx/>
              <a:buBlip>
                <a:blip r:embed="rId2"/>
              </a:buBlip>
              <a:defRPr sz="28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20000"/>
              </a:lnSpc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20000"/>
              </a:lnSpc>
              <a:defRPr sz="2000">
                <a:latin typeface="새굴림" pitchFamily="18" charset="-127"/>
                <a:ea typeface="새굴림" pitchFamily="18" charset="-127"/>
              </a:defRPr>
            </a:lvl3pPr>
            <a:lvl4pPr>
              <a:lnSpc>
                <a:spcPct val="120000"/>
              </a:lnSpc>
              <a:defRPr sz="1800">
                <a:latin typeface="새굴림" pitchFamily="18" charset="-127"/>
                <a:ea typeface="새굴림" pitchFamily="18" charset="-127"/>
              </a:defRPr>
            </a:lvl4pPr>
            <a:lvl5pPr>
              <a:lnSpc>
                <a:spcPct val="120000"/>
              </a:lnSpc>
              <a:defRPr sz="1600">
                <a:latin typeface="새굴림" pitchFamily="18" charset="-127"/>
                <a:ea typeface="새굴림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20272" y="6400800"/>
            <a:ext cx="1905000" cy="3405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09CE0-AF21-451E-9D19-03C0A946FC8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extBox 5"/>
          <p:cNvSpPr txBox="1"/>
          <p:nvPr userDrawn="1"/>
        </p:nvSpPr>
        <p:spPr>
          <a:xfrm>
            <a:off x="78008" y="57641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문제 분석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5287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645" y="1269812"/>
            <a:ext cx="8229009" cy="3383280"/>
          </a:xfrm>
        </p:spPr>
        <p:txBody>
          <a:bodyPr anchor="ctr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7366" y="5061089"/>
            <a:ext cx="411741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Click to edit Master subtitle style</a:t>
            </a:r>
            <a:endParaRPr lang="en-US" dirty="0"/>
          </a:p>
        </p:txBody>
      </p:sp>
      <p:pic>
        <p:nvPicPr>
          <p:cNvPr id="1028" name="Picture 4" descr="http://kumoh.ac.kr/upload/board.138/1f95a359-73c6-45a6-bfa6-3f56fa5ebdd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59"/>
          <a:stretch/>
        </p:blipFill>
        <p:spPr bwMode="auto">
          <a:xfrm>
            <a:off x="7382039" y="-165667"/>
            <a:ext cx="1757188" cy="70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-56796" y="6572172"/>
            <a:ext cx="43501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 dirty="0">
                <a:solidFill>
                  <a:prstClr val="white">
                    <a:lumMod val="50000"/>
                  </a:prstClr>
                </a:solidFill>
              </a:rPr>
              <a:t>Data Engineering Lab.</a:t>
            </a:r>
          </a:p>
        </p:txBody>
      </p:sp>
      <p:cxnSp>
        <p:nvCxnSpPr>
          <p:cNvPr id="59" name="Straight Connector 58"/>
          <p:cNvCxnSpPr/>
          <p:nvPr userDrawn="1"/>
        </p:nvCxnSpPr>
        <p:spPr>
          <a:xfrm>
            <a:off x="5793581" y="4987827"/>
            <a:ext cx="2605683" cy="1"/>
          </a:xfrm>
          <a:prstGeom prst="line">
            <a:avLst/>
          </a:prstGeom>
          <a:ln w="63500" cmpd="tri">
            <a:solidFill>
              <a:srgbClr val="FA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 userDrawn="1"/>
        </p:nvSpPr>
        <p:spPr>
          <a:xfrm>
            <a:off x="6397780" y="6567506"/>
            <a:ext cx="28010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 dirty="0" err="1">
                <a:solidFill>
                  <a:prstClr val="white">
                    <a:lumMod val="50000"/>
                  </a:prstClr>
                </a:solidFill>
              </a:rPr>
              <a:t>Kumoh</a:t>
            </a:r>
            <a:r>
              <a:rPr lang="en-US" altLang="ko-KR" sz="1100" i="1" dirty="0">
                <a:solidFill>
                  <a:prstClr val="white">
                    <a:lumMod val="50000"/>
                  </a:prstClr>
                </a:solidFill>
              </a:rPr>
              <a:t> National Institute of Technology</a:t>
            </a:r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4050507" y="5518289"/>
            <a:ext cx="2544680" cy="0"/>
          </a:xfrm>
          <a:prstGeom prst="line">
            <a:avLst/>
          </a:prstGeom>
          <a:ln w="63500" cmpd="tri">
            <a:solidFill>
              <a:srgbClr val="FA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0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59329"/>
            <a:ext cx="8230944" cy="5327196"/>
          </a:xfrm>
        </p:spPr>
        <p:txBody>
          <a:bodyPr>
            <a:normAutofit/>
          </a:bodyPr>
          <a:lstStyle>
            <a:lvl1pPr marL="228600" indent="-228600">
              <a:buClr>
                <a:srgbClr val="FA6E6E"/>
              </a:buClr>
              <a:buFont typeface="Arial" panose="020B0604020202020204" pitchFamily="34" charset="0"/>
              <a:buChar char="■"/>
              <a:defRPr sz="2400"/>
            </a:lvl1pPr>
            <a:lvl2pPr marL="538163" indent="-263525">
              <a:lnSpc>
                <a:spcPct val="100000"/>
              </a:lnSpc>
              <a:buClr>
                <a:srgbClr val="FA6E6E"/>
              </a:buClr>
              <a:buFont typeface="Wingdings" panose="05000000000000000000" pitchFamily="2" charset="2"/>
              <a:buChar char="Ø"/>
              <a:defRPr sz="2000"/>
            </a:lvl2pPr>
            <a:lvl3pPr marL="685800" indent="-179388">
              <a:lnSpc>
                <a:spcPct val="100000"/>
              </a:lnSpc>
              <a:buClr>
                <a:srgbClr val="FA6E6E"/>
              </a:buClr>
              <a:buFont typeface="Arial" panose="020B0604020202020204" pitchFamily="34" charset="0"/>
              <a:buChar char="•"/>
              <a:defRPr sz="1800"/>
            </a:lvl3pPr>
            <a:lvl4pPr marL="914400" indent="-182880">
              <a:lnSpc>
                <a:spcPct val="100000"/>
              </a:lnSpc>
              <a:buClr>
                <a:srgbClr val="FA6E6E"/>
              </a:buClr>
              <a:buFont typeface="Arial" panose="020B0604020202020204" pitchFamily="34" charset="0"/>
              <a:buChar char="■"/>
              <a:defRPr sz="1600"/>
            </a:lvl4pPr>
            <a:lvl5pPr marL="1143000" indent="-179388">
              <a:buClr>
                <a:srgbClr val="FA6E6E"/>
              </a:buClr>
              <a:buFont typeface="Arial" panose="020B0604020202020204" pitchFamily="34" charset="0"/>
              <a:buChar char="■"/>
              <a:defRPr sz="16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0" y="1017820"/>
            <a:ext cx="9144000" cy="3314"/>
          </a:xfrm>
          <a:prstGeom prst="line">
            <a:avLst/>
          </a:prstGeom>
          <a:ln w="63500" cap="flat" cmpd="thickThin"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9000">
                  <a:srgbClr val="FC9F9F"/>
                </a:gs>
                <a:gs pos="93000">
                  <a:schemeClr val="accent2">
                    <a:lumMod val="0"/>
                    <a:lumOff val="100000"/>
                  </a:schemeClr>
                </a:gs>
                <a:gs pos="72000">
                  <a:srgbClr val="FA6E6E"/>
                </a:gs>
              </a:gsLst>
              <a:path path="circle">
                <a:fillToRect l="50000" t="-80000" r="50000" b="180000"/>
              </a:path>
              <a:tileRect/>
            </a:gra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457201" y="3602"/>
            <a:ext cx="8230944" cy="961737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0" y="6663844"/>
            <a:ext cx="4596023" cy="222436"/>
          </a:xfr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Data Engineering Lab., </a:t>
            </a:r>
            <a:r>
              <a:rPr lang="en-US" dirty="0" err="1">
                <a:solidFill>
                  <a:prstClr val="white">
                    <a:lumMod val="50000"/>
                  </a:prstClr>
                </a:solidFill>
              </a:rPr>
              <a:t>Kumoh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 National </a:t>
            </a:r>
            <a:r>
              <a:rPr lang="en-US" dirty="0" err="1">
                <a:solidFill>
                  <a:prstClr val="white">
                    <a:lumMod val="50000"/>
                  </a:prstClr>
                </a:solidFill>
              </a:rPr>
              <a:t>Institue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 of Technology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8454838" y="6654417"/>
            <a:ext cx="689162" cy="222436"/>
          </a:xfr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0" y="6593821"/>
            <a:ext cx="9144000" cy="3314"/>
          </a:xfrm>
          <a:prstGeom prst="line">
            <a:avLst/>
          </a:prstGeom>
          <a:ln w="63500" cmpd="tri">
            <a:gradFill flip="none" rotWithShape="1">
              <a:gsLst>
                <a:gs pos="14000">
                  <a:schemeClr val="bg1"/>
                </a:gs>
                <a:gs pos="34000">
                  <a:schemeClr val="bg1">
                    <a:lumMod val="85000"/>
                  </a:schemeClr>
                </a:gs>
                <a:gs pos="69000">
                  <a:schemeClr val="bg1">
                    <a:lumMod val="75000"/>
                  </a:schemeClr>
                </a:gs>
                <a:gs pos="91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4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91000">
              <a:schemeClr val="tx1"/>
            </a:gs>
            <a:gs pos="98000">
              <a:srgbClr val="F49E45"/>
            </a:gs>
            <a:gs pos="11000">
              <a:schemeClr val="accent1"/>
            </a:gs>
            <a:gs pos="31000">
              <a:schemeClr val="tx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277" y="3768213"/>
            <a:ext cx="7200900" cy="1124386"/>
          </a:xfrm>
        </p:spPr>
        <p:txBody>
          <a:bodyPr anchor="b">
            <a:normAutofit/>
          </a:bodyPr>
          <a:lstStyle>
            <a:lvl1pPr algn="r">
              <a:lnSpc>
                <a:spcPct val="85000"/>
              </a:lnSpc>
              <a:defRPr sz="6000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Click to edit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366277" y="4969223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9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11/4/2018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11/4/2018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4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11/4/2018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4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11/4/2018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0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59329"/>
            <a:ext cx="8230944" cy="5327196"/>
          </a:xfrm>
        </p:spPr>
        <p:txBody>
          <a:bodyPr>
            <a:normAutofit/>
          </a:bodyPr>
          <a:lstStyle>
            <a:lvl1pPr marL="228600" indent="-228600">
              <a:buClr>
                <a:srgbClr val="FA6E6E"/>
              </a:buClr>
              <a:buFont typeface="Arial" panose="020B0604020202020204" pitchFamily="34" charset="0"/>
              <a:buChar char="■"/>
              <a:defRPr sz="2400"/>
            </a:lvl1pPr>
            <a:lvl2pPr marL="538163" indent="-263525">
              <a:lnSpc>
                <a:spcPct val="100000"/>
              </a:lnSpc>
              <a:buClr>
                <a:srgbClr val="FA6E6E"/>
              </a:buClr>
              <a:buFont typeface="Wingdings" panose="05000000000000000000" pitchFamily="2" charset="2"/>
              <a:buChar char="Ø"/>
              <a:defRPr sz="2000"/>
            </a:lvl2pPr>
            <a:lvl3pPr marL="685800" indent="-179388">
              <a:lnSpc>
                <a:spcPct val="100000"/>
              </a:lnSpc>
              <a:buClr>
                <a:srgbClr val="FA6E6E"/>
              </a:buClr>
              <a:buFont typeface="Arial" panose="020B0604020202020204" pitchFamily="34" charset="0"/>
              <a:buChar char="•"/>
              <a:defRPr sz="1800"/>
            </a:lvl3pPr>
            <a:lvl4pPr marL="914400" indent="-182880">
              <a:lnSpc>
                <a:spcPct val="100000"/>
              </a:lnSpc>
              <a:buClr>
                <a:srgbClr val="FA6E6E"/>
              </a:buClr>
              <a:buFont typeface="Arial" panose="020B0604020202020204" pitchFamily="34" charset="0"/>
              <a:buChar char="■"/>
              <a:defRPr sz="1600"/>
            </a:lvl4pPr>
            <a:lvl5pPr marL="1143000" indent="-179388">
              <a:buClr>
                <a:srgbClr val="FA6E6E"/>
              </a:buClr>
              <a:buFont typeface="Arial" panose="020B0604020202020204" pitchFamily="34" charset="0"/>
              <a:buChar char="■"/>
              <a:defRPr sz="16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 smtClean="0"/>
              <a:t>Second </a:t>
            </a:r>
            <a:r>
              <a:rPr lang="en-US" altLang="ko-KR" dirty="0"/>
              <a:t>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0" y="1017820"/>
            <a:ext cx="9144000" cy="3314"/>
          </a:xfrm>
          <a:prstGeom prst="line">
            <a:avLst/>
          </a:prstGeom>
          <a:ln w="63500" cap="flat" cmpd="thickThin"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9000">
                  <a:srgbClr val="FC9F9F"/>
                </a:gs>
                <a:gs pos="93000">
                  <a:schemeClr val="accent2">
                    <a:lumMod val="0"/>
                    <a:lumOff val="100000"/>
                  </a:schemeClr>
                </a:gs>
                <a:gs pos="72000">
                  <a:srgbClr val="FA6E6E"/>
                </a:gs>
              </a:gsLst>
              <a:path path="circle">
                <a:fillToRect l="50000" t="-80000" r="50000" b="180000"/>
              </a:path>
              <a:tileRect/>
            </a:gra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457201" y="3602"/>
            <a:ext cx="8230944" cy="961737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ko-KR" dirty="0"/>
              <a:t>Click to edit Master title </a:t>
            </a:r>
            <a:r>
              <a:rPr lang="en-US" altLang="ko-KR" dirty="0" smtClean="0"/>
              <a:t>style</a:t>
            </a:r>
            <a:endParaRPr lang="ko-KR" alt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0" y="6663844"/>
            <a:ext cx="4596023" cy="222436"/>
          </a:xfr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Data Engineering Lab., </a:t>
            </a:r>
            <a:r>
              <a:rPr lang="en-US" dirty="0" err="1"/>
              <a:t>Kumoh</a:t>
            </a:r>
            <a:r>
              <a:rPr lang="en-US" dirty="0"/>
              <a:t> National </a:t>
            </a:r>
            <a:r>
              <a:rPr lang="en-US" dirty="0" err="1"/>
              <a:t>Institue</a:t>
            </a:r>
            <a:r>
              <a:rPr lang="en-US" dirty="0"/>
              <a:t> of Technology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8454838" y="6654417"/>
            <a:ext cx="689162" cy="222436"/>
          </a:xfr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0" y="6593821"/>
            <a:ext cx="9144000" cy="3314"/>
          </a:xfrm>
          <a:prstGeom prst="line">
            <a:avLst/>
          </a:prstGeom>
          <a:ln w="63500" cmpd="tri">
            <a:gradFill flip="none" rotWithShape="1">
              <a:gsLst>
                <a:gs pos="14000">
                  <a:schemeClr val="accent1">
                    <a:lumMod val="5000"/>
                    <a:lumOff val="95000"/>
                  </a:schemeClr>
                </a:gs>
                <a:gs pos="72000">
                  <a:schemeClr val="accent1">
                    <a:lumMod val="45000"/>
                    <a:lumOff val="55000"/>
                  </a:schemeClr>
                </a:gs>
                <a:gs pos="86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11/4/2018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62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11/4/2018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11/4/2018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5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81000"/>
            <a:ext cx="8568952" cy="700668"/>
          </a:xfrm>
          <a:prstGeom prst="roundRect">
            <a:avLst>
              <a:gd name="adj" fmla="val 46186"/>
            </a:avLst>
          </a:prstGeom>
          <a:gradFill flip="none" rotWithShape="1">
            <a:gsLst>
              <a:gs pos="6000">
                <a:srgbClr val="FFFFFF"/>
              </a:gs>
              <a:gs pos="41000">
                <a:schemeClr val="bg1">
                  <a:lumMod val="75000"/>
                </a:schemeClr>
              </a:gs>
              <a:gs pos="58000">
                <a:schemeClr val="bg1">
                  <a:lumMod val="65000"/>
                </a:schemeClr>
              </a:gs>
            </a:gsLst>
            <a:lin ang="0" scaled="0"/>
            <a:tileRect/>
          </a:gradFill>
        </p:spPr>
        <p:txBody>
          <a:bodyPr/>
          <a:lstStyle>
            <a:lvl1pPr>
              <a:defRPr>
                <a:solidFill>
                  <a:srgbClr val="9900CC"/>
                </a:solidFill>
                <a:latin typeface="HY산B" pitchFamily="18" charset="-127"/>
                <a:ea typeface="HY산B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233997"/>
            <a:ext cx="8574410" cy="5044140"/>
          </a:xfrm>
        </p:spPr>
        <p:txBody>
          <a:bodyPr/>
          <a:lstStyle>
            <a:lvl1pPr>
              <a:lnSpc>
                <a:spcPct val="120000"/>
              </a:lnSpc>
              <a:buFontTx/>
              <a:buBlip>
                <a:blip r:embed="rId2"/>
              </a:buBlip>
              <a:defRPr sz="28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20000"/>
              </a:lnSpc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20000"/>
              </a:lnSpc>
              <a:defRPr sz="2000">
                <a:latin typeface="새굴림" pitchFamily="18" charset="-127"/>
                <a:ea typeface="새굴림" pitchFamily="18" charset="-127"/>
              </a:defRPr>
            </a:lvl3pPr>
            <a:lvl4pPr>
              <a:lnSpc>
                <a:spcPct val="120000"/>
              </a:lnSpc>
              <a:defRPr sz="1800">
                <a:latin typeface="새굴림" pitchFamily="18" charset="-127"/>
                <a:ea typeface="새굴림" pitchFamily="18" charset="-127"/>
              </a:defRPr>
            </a:lvl4pPr>
            <a:lvl5pPr>
              <a:lnSpc>
                <a:spcPct val="120000"/>
              </a:lnSpc>
              <a:defRPr sz="1600">
                <a:latin typeface="새굴림" pitchFamily="18" charset="-127"/>
                <a:ea typeface="새굴림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20272" y="6400800"/>
            <a:ext cx="1905000" cy="340568"/>
          </a:xfrm>
        </p:spPr>
        <p:txBody>
          <a:bodyPr/>
          <a:lstStyle>
            <a:lvl1pPr>
              <a:defRPr/>
            </a:lvl1pPr>
          </a:lstStyle>
          <a:p>
            <a:fld id="{DE1D4872-0F22-495C-9621-33C1BCD81394}" type="slidenum">
              <a:rPr lang="en-US" altLang="ko-KR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9728" y="29184"/>
            <a:ext cx="23599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  <a:ea typeface="HY강M" pitchFamily="18" charset="-127"/>
              </a:rPr>
              <a:t>Introduction to Linux</a:t>
            </a:r>
          </a:p>
        </p:txBody>
      </p:sp>
    </p:spTree>
    <p:extLst>
      <p:ext uri="{BB962C8B-B14F-4D97-AF65-F5344CB8AC3E}">
        <p14:creationId xmlns:p14="http://schemas.microsoft.com/office/powerpoint/2010/main" val="123979081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11/4/2018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Data Engineering Lab., </a:t>
            </a:r>
            <a:r>
              <a:rPr lang="en-US" dirty="0" err="1"/>
              <a:t>Kumoh</a:t>
            </a:r>
            <a:r>
              <a:rPr lang="en-US" dirty="0"/>
              <a:t> National </a:t>
            </a:r>
            <a:r>
              <a:rPr lang="en-US" dirty="0" err="1"/>
              <a:t>Institue</a:t>
            </a:r>
            <a:r>
              <a:rPr lang="en-US" dirty="0"/>
              <a:t>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11/4/2018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Data Engineering Lab., </a:t>
            </a:r>
            <a:r>
              <a:rPr lang="en-US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Kumoh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 National </a:t>
            </a:r>
            <a:r>
              <a:rPr lang="en-US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Institue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08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staruml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69812"/>
            <a:ext cx="9143999" cy="3383280"/>
          </a:xfrm>
        </p:spPr>
        <p:txBody>
          <a:bodyPr/>
          <a:lstStyle/>
          <a:p>
            <a:pPr algn="ctr"/>
            <a:r>
              <a:rPr lang="ko-KR" altLang="en-US" dirty="0" smtClean="0"/>
              <a:t>소프트웨어 분석 및 설계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요구 분석 및 설계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GUI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 분석 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음료 자판기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09CE0-AF21-451E-9D19-03C0A946FC82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>
            <a:off x="1793035" y="1446512"/>
            <a:ext cx="6177517" cy="4986670"/>
            <a:chOff x="2083981" y="1467293"/>
            <a:chExt cx="6177517" cy="4986670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2083981" y="1467293"/>
              <a:ext cx="6177517" cy="49866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99860" y="3817089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지폐투입구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2772" y="4075814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동전투입구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5245394" y="3838354"/>
              <a:ext cx="1371601" cy="26581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slop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5245394" y="4150242"/>
              <a:ext cx="1371601" cy="26581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slop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04284" y="5245396"/>
              <a:ext cx="13420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음료 나오는 곳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61123" y="5248940"/>
              <a:ext cx="8835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거스름돈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7071214" y="5280838"/>
              <a:ext cx="797442" cy="26581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slop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3682972" y="5273751"/>
              <a:ext cx="2105245" cy="32960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slop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89" t="1302" r="60883" b="66605"/>
            <a:stretch/>
          </p:blipFill>
          <p:spPr>
            <a:xfrm>
              <a:off x="4745161" y="1722475"/>
              <a:ext cx="595424" cy="1222744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56" t="66512" r="42558" b="1395"/>
            <a:stretch/>
          </p:blipFill>
          <p:spPr>
            <a:xfrm>
              <a:off x="6157776" y="1722475"/>
              <a:ext cx="616689" cy="122274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4" t="66698" r="78652" b="1767"/>
            <a:stretch/>
          </p:blipFill>
          <p:spPr>
            <a:xfrm>
              <a:off x="5430203" y="1722475"/>
              <a:ext cx="637955" cy="120148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31" t="33675" r="60604" b="34512"/>
            <a:stretch/>
          </p:blipFill>
          <p:spPr>
            <a:xfrm>
              <a:off x="4028222" y="1722475"/>
              <a:ext cx="627321" cy="1212113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233" t="34139" r="22465" b="32652"/>
            <a:stretch/>
          </p:blipFill>
          <p:spPr>
            <a:xfrm>
              <a:off x="3279385" y="1722475"/>
              <a:ext cx="659219" cy="1265274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6" r="76978" b="66232"/>
            <a:stretch/>
          </p:blipFill>
          <p:spPr>
            <a:xfrm>
              <a:off x="2456121" y="1722475"/>
              <a:ext cx="640370" cy="128654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8" t="7709" r="83915" b="4589"/>
            <a:stretch/>
          </p:blipFill>
          <p:spPr>
            <a:xfrm>
              <a:off x="6864083" y="1722475"/>
              <a:ext cx="489097" cy="126172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40" t="9186" r="40725" b="4589"/>
            <a:stretch/>
          </p:blipFill>
          <p:spPr>
            <a:xfrm>
              <a:off x="7442796" y="1722475"/>
              <a:ext cx="489097" cy="1222742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 bwMode="auto">
            <a:xfrm>
              <a:off x="2701636" y="3129395"/>
              <a:ext cx="176646" cy="187036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4" name="타원 23"/>
            <p:cNvSpPr/>
            <p:nvPr/>
          </p:nvSpPr>
          <p:spPr bwMode="auto">
            <a:xfrm>
              <a:off x="3508663" y="3129395"/>
              <a:ext cx="176646" cy="187036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4263736" y="3129395"/>
              <a:ext cx="176646" cy="187036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4977244" y="3129395"/>
              <a:ext cx="176646" cy="187036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5680362" y="3129395"/>
              <a:ext cx="176646" cy="187036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8" name="타원 27"/>
            <p:cNvSpPr/>
            <p:nvPr/>
          </p:nvSpPr>
          <p:spPr bwMode="auto">
            <a:xfrm>
              <a:off x="6393871" y="3129395"/>
              <a:ext cx="176646" cy="187036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9" name="타원 28"/>
            <p:cNvSpPr/>
            <p:nvPr/>
          </p:nvSpPr>
          <p:spPr bwMode="auto">
            <a:xfrm>
              <a:off x="7024253" y="3129395"/>
              <a:ext cx="176646" cy="187036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0" name="타원 29"/>
            <p:cNvSpPr/>
            <p:nvPr/>
          </p:nvSpPr>
          <p:spPr bwMode="auto">
            <a:xfrm>
              <a:off x="7581898" y="3129395"/>
              <a:ext cx="176646" cy="187036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670963" y="39277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금액 입력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2" name="오른쪽 중괄호 31"/>
          <p:cNvSpPr/>
          <p:nvPr/>
        </p:nvSpPr>
        <p:spPr bwMode="auto">
          <a:xfrm>
            <a:off x="6421582" y="3813464"/>
            <a:ext cx="197427" cy="59228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타원 32"/>
          <p:cNvSpPr/>
          <p:nvPr/>
        </p:nvSpPr>
        <p:spPr bwMode="auto">
          <a:xfrm flipH="1">
            <a:off x="4723707" y="3148447"/>
            <a:ext cx="76892" cy="8728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057400" y="2961409"/>
            <a:ext cx="5663045" cy="488373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81854" y="298911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음료 선택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5769" y="5635337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3)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음료 나옴 메시지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8796" y="56110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en-US" altLang="ko-KR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액수 출력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05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대체 흐름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오류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오류 처리와 적절한 메시지 출력 후 전 단계로 돌아감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동작 오류 또는 정의되지 않은 동작에 대한 반응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확률을 적용해 동전만 먹고 음료수가 나오지 않는 오류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허용되지 않는 구역을 클릭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발로 차는 것을 </a:t>
            </a:r>
            <a:r>
              <a:rPr lang="ko-KR" altLang="en-US" dirty="0" err="1" smtClean="0"/>
              <a:t>흉내냄</a:t>
            </a:r>
            <a:r>
              <a:rPr lang="en-US" altLang="ko-KR" dirty="0" smtClean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09CE0-AF21-451E-9D19-03C0A946FC82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29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비기능</a:t>
            </a:r>
            <a:r>
              <a:rPr lang="ko-KR" altLang="en-US" dirty="0"/>
              <a:t> 요구 </a:t>
            </a:r>
            <a:r>
              <a:rPr lang="ko-KR" altLang="en-US" dirty="0" smtClean="0"/>
              <a:t>사항</a:t>
            </a:r>
            <a:endParaRPr lang="en-US" altLang="ko-KR" dirty="0"/>
          </a:p>
          <a:p>
            <a:pPr lvl="1"/>
            <a:r>
              <a:rPr lang="ko-KR" altLang="en-US" dirty="0" smtClean="0"/>
              <a:t>유효한 </a:t>
            </a:r>
            <a:r>
              <a:rPr lang="ko-KR" altLang="en-US" dirty="0"/>
              <a:t>입력 조건 등</a:t>
            </a:r>
            <a:r>
              <a:rPr lang="en-US" altLang="ko-KR" dirty="0"/>
              <a:t>, </a:t>
            </a:r>
            <a:r>
              <a:rPr lang="ko-KR" altLang="en-US" dirty="0"/>
              <a:t>오류 발생 가능성이 있는 부분에 대한 사전 안내가 있어야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제한 요소에 대한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음료수의 가격은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원 단위다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동전은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500</a:t>
            </a:r>
            <a:r>
              <a:rPr lang="ko-KR" altLang="en-US" dirty="0" smtClean="0"/>
              <a:t>원짜리만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번에 </a:t>
            </a:r>
            <a:r>
              <a:rPr lang="en-US" altLang="ko-KR" dirty="0"/>
              <a:t>2</a:t>
            </a:r>
            <a:r>
              <a:rPr lang="en-US" altLang="ko-KR" dirty="0" smtClean="0"/>
              <a:t>000</a:t>
            </a:r>
            <a:r>
              <a:rPr lang="ko-KR" altLang="en-US" dirty="0" smtClean="0"/>
              <a:t>원 이상 입력 받지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번 입력에 음료수 한 개만 선택 가능 또는 금액 한계에 이를 때까지 몇 개라도 선택 가능 등</a:t>
            </a:r>
            <a:endParaRPr lang="en-US" altLang="ko-KR" dirty="0"/>
          </a:p>
          <a:p>
            <a:pPr lvl="1"/>
            <a:r>
              <a:rPr lang="ko-KR" altLang="en-US" dirty="0"/>
              <a:t>성능 요구 사항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사용자의 행위 즉시</a:t>
            </a:r>
            <a:r>
              <a:rPr lang="en-US" altLang="ko-KR" dirty="0"/>
              <a:t>(1</a:t>
            </a:r>
            <a:r>
              <a:rPr lang="ko-KR" altLang="en-US" dirty="0"/>
              <a:t>초 이내</a:t>
            </a:r>
            <a:r>
              <a:rPr lang="en-US" altLang="ko-KR" dirty="0"/>
              <a:t>) </a:t>
            </a:r>
            <a:r>
              <a:rPr lang="ko-KR" altLang="en-US" dirty="0"/>
              <a:t>반응이 있어야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실행 환경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플랫폼 성능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등</a:t>
            </a:r>
            <a:endParaRPr lang="ko-KR" altLang="en-US" dirty="0"/>
          </a:p>
          <a:p>
            <a:pPr lvl="1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09CE0-AF21-451E-9D19-03C0A946FC82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80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계속되는 변경 또는 재개발 요구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자신이 무엇을 원하는지 정확히 모른다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문서화를 거부하거나 문서화된 내용을 지키지 않는다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비용과 일정 등에 대한 계약이 성립된 후 새로운 요구사항을 주장한다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대화가 안 통한다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테스트나 사후 검토 등에 제대로 참여하지 않는다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기술에 대한 이해가 부족하다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과정에 대한 이해가 부족하고 이해하려고 하지 않는다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나쁜 고객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09CE0-AF21-451E-9D19-03C0A946FC82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72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요구분석 단계를 되풀이하게 되는 개발자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엔지니어의 나쁜 태도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분석이 완료되지 않은 상태에서 코딩부터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지나치게 기술적인 언어를 사용해 고객과 의사소통이 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고객의 요구사항을 실현할 방법을 찾기보다는 자신에게 익숙한 기술이나 기존 시스템에 집착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고객의 환경에 대한 지식</a:t>
            </a:r>
            <a:r>
              <a:rPr lang="en-US" altLang="ko-KR" dirty="0" smtClean="0"/>
              <a:t>(domain knowledge)</a:t>
            </a:r>
            <a:r>
              <a:rPr lang="ko-KR" altLang="en-US" dirty="0" smtClean="0"/>
              <a:t>이 없는 상태에서 요구 분석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나쁜 개발자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09CE0-AF21-451E-9D19-03C0A946FC82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38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>
                <a:solidFill>
                  <a:schemeClr val="tx1">
                    <a:lumMod val="85000"/>
                  </a:schemeClr>
                </a:solidFill>
              </a:rPr>
              <a:t>요구 분석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UML – </a:t>
            </a:r>
            <a:r>
              <a:rPr lang="en-US" altLang="ko-KR" dirty="0" err="1"/>
              <a:t>Usecase</a:t>
            </a:r>
            <a:r>
              <a:rPr lang="en-US" altLang="ko-KR" sz="2200" dirty="0" smtClean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en-US" altLang="ko-KR" sz="2200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altLang="ko-KR" sz="2200" dirty="0" smtClean="0">
                <a:solidFill>
                  <a:schemeClr val="tx1">
                    <a:lumMod val="85000"/>
                  </a:schemeClr>
                </a:solidFill>
              </a:rPr>
              <a:t>OOD (SOLID)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664325"/>
            <a:ext cx="4595813" cy="222250"/>
          </a:xfrm>
        </p:spPr>
        <p:txBody>
          <a:bodyPr/>
          <a:lstStyle/>
          <a:p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Data Engineering Lab., Kumoh National Institue of Technology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5025" y="6654800"/>
            <a:ext cx="688975" cy="222250"/>
          </a:xfrm>
        </p:spPr>
        <p:txBody>
          <a:bodyPr/>
          <a:lstStyle/>
          <a:p>
            <a:fld id="{E31375A4-56A4-47D6-9801-1991572033F7}" type="slidenum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94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UML</a:t>
            </a:r>
          </a:p>
          <a:p>
            <a:pPr lvl="1" eaLnBrk="1" hangingPunct="1"/>
            <a:r>
              <a:rPr lang="en-US" altLang="ko-KR" dirty="0" smtClean="0"/>
              <a:t>Standardized specification language for object modeling</a:t>
            </a:r>
          </a:p>
          <a:p>
            <a:pPr lvl="1"/>
            <a:r>
              <a:rPr lang="ko-KR" altLang="en-US" u="sng" dirty="0">
                <a:solidFill>
                  <a:srgbClr val="C00000"/>
                </a:solidFill>
              </a:rPr>
              <a:t>객체 지향적 </a:t>
            </a:r>
            <a:r>
              <a:rPr lang="ko-KR" altLang="en-US" dirty="0"/>
              <a:t>분석 및 설계 방법론의 표준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개발자 사이의 의사 소통 불일치 해소</a:t>
            </a:r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3200" dirty="0"/>
          </a:p>
          <a:p>
            <a:endParaRPr lang="ko-KR" altLang="en-US" dirty="0"/>
          </a:p>
          <a:p>
            <a:pPr lvl="1"/>
            <a:r>
              <a:rPr lang="ko-KR" altLang="en-US" dirty="0"/>
              <a:t>소프트웨어 시스템의 산출물을 명세화하고</a:t>
            </a:r>
            <a:r>
              <a:rPr lang="en-US" altLang="ko-KR" dirty="0"/>
              <a:t>, </a:t>
            </a:r>
            <a:r>
              <a:rPr lang="ko-KR" altLang="en-US" dirty="0"/>
              <a:t>가시화하고</a:t>
            </a:r>
            <a:r>
              <a:rPr lang="en-US" altLang="ko-KR" dirty="0"/>
              <a:t>, </a:t>
            </a:r>
            <a:r>
              <a:rPr lang="ko-KR" altLang="en-US" dirty="0"/>
              <a:t>구축하고</a:t>
            </a:r>
            <a:r>
              <a:rPr lang="en-US" altLang="ko-KR" dirty="0"/>
              <a:t>, </a:t>
            </a:r>
            <a:r>
              <a:rPr lang="ko-KR" altLang="en-US" dirty="0"/>
              <a:t>문서화하기 위한 </a:t>
            </a:r>
            <a:r>
              <a:rPr lang="ko-KR" altLang="en-US" dirty="0">
                <a:solidFill>
                  <a:srgbClr val="FF0000"/>
                </a:solidFill>
              </a:rPr>
              <a:t>시각적 모델링 언어</a:t>
            </a:r>
          </a:p>
          <a:p>
            <a:pPr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mtClean="0"/>
              <a:t>What is UML?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85160-4389-4548-8AB7-B3ECBE08BDF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4100" name="AutoShape 5"/>
          <p:cNvSpPr>
            <a:spLocks noChangeArrowheads="1"/>
          </p:cNvSpPr>
          <p:nvPr/>
        </p:nvSpPr>
        <p:spPr bwMode="auto">
          <a:xfrm>
            <a:off x="2206441" y="3149117"/>
            <a:ext cx="1112838" cy="1633537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latin typeface="Trebuchet MS" pitchFamily="34" charset="0"/>
                <a:ea typeface="굴림" pitchFamily="50" charset="-127"/>
              </a:rPr>
              <a:t>Model</a:t>
            </a:r>
          </a:p>
        </p:txBody>
      </p:sp>
      <p:sp>
        <p:nvSpPr>
          <p:cNvPr id="4101" name="AutoShape 6"/>
          <p:cNvSpPr>
            <a:spLocks noChangeArrowheads="1"/>
          </p:cNvSpPr>
          <p:nvPr/>
        </p:nvSpPr>
        <p:spPr bwMode="auto">
          <a:xfrm>
            <a:off x="4795654" y="2910992"/>
            <a:ext cx="1676400" cy="1981200"/>
          </a:xfrm>
          <a:prstGeom prst="plaque">
            <a:avLst>
              <a:gd name="adj" fmla="val 24306"/>
            </a:avLst>
          </a:prstGeom>
          <a:solidFill>
            <a:srgbClr val="66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dirty="0" smtClean="0">
                <a:latin typeface="Trebuchet MS" pitchFamily="34" charset="0"/>
              </a:rPr>
              <a:t>실체</a:t>
            </a:r>
            <a:endParaRPr lang="en-US" altLang="ko-KR" dirty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102" name="AutoShape 8"/>
          <p:cNvSpPr>
            <a:spLocks noChangeArrowheads="1"/>
          </p:cNvSpPr>
          <p:nvPr/>
        </p:nvSpPr>
        <p:spPr bwMode="auto">
          <a:xfrm flipH="1">
            <a:off x="3441516" y="4002887"/>
            <a:ext cx="1201738" cy="203200"/>
          </a:xfrm>
          <a:prstGeom prst="rightArrow">
            <a:avLst>
              <a:gd name="adj1" fmla="val 50000"/>
              <a:gd name="adj2" fmla="val 14785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4" name="Text Box 10"/>
          <p:cNvSpPr txBox="1">
            <a:spLocks noChangeArrowheads="1"/>
          </p:cNvSpPr>
          <p:nvPr/>
        </p:nvSpPr>
        <p:spPr bwMode="auto">
          <a:xfrm>
            <a:off x="3493334" y="3596918"/>
            <a:ext cx="124425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95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UML</a:t>
            </a:r>
            <a:r>
              <a:rPr lang="ko-KR" altLang="en-US" dirty="0" smtClean="0"/>
              <a:t>의 발전</a:t>
            </a:r>
          </a:p>
          <a:p>
            <a:pPr lvl="1" eaLnBrk="1" hangingPunct="1"/>
            <a:r>
              <a:rPr lang="ko-KR" altLang="en-US" dirty="0" smtClean="0"/>
              <a:t>객체지향 언어의 발전과 보조를 같이 함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1997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UML 1.0 by OMG (Object Management Group)</a:t>
            </a:r>
          </a:p>
          <a:p>
            <a:pPr lvl="1" eaLnBrk="1" hangingPunct="1"/>
            <a:r>
              <a:rPr lang="en-US" altLang="ko-KR" dirty="0" smtClean="0"/>
              <a:t>2005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UML 2.0</a:t>
            </a:r>
          </a:p>
          <a:p>
            <a:pPr lvl="1" eaLnBrk="1" hangingPunct="1"/>
            <a:r>
              <a:rPr lang="en-US" altLang="ko-KR" dirty="0" smtClean="0"/>
              <a:t>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UML 2.4</a:t>
            </a:r>
          </a:p>
          <a:p>
            <a:pPr lvl="1" eaLnBrk="1" hangingPunct="1"/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UML 2.5</a:t>
            </a:r>
          </a:p>
          <a:p>
            <a:pPr lvl="1" eaLnBrk="1" hangingPunct="1"/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UML 2.5.1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mtClean="0"/>
              <a:t>What is UML?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85160-4389-4548-8AB7-B3ECBE08BDF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89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Model</a:t>
            </a:r>
          </a:p>
          <a:p>
            <a:pPr lvl="1"/>
            <a:r>
              <a:rPr lang="ko-KR" altLang="en-US" dirty="0" smtClean="0"/>
              <a:t>실체를 상상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추측할 수 있도록 만든 대체 표현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현실 세계의 반영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2"/>
            <a:r>
              <a:rPr lang="ko-KR" altLang="en-US" dirty="0" err="1" smtClean="0"/>
              <a:t>패션모델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프라모델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모델하우스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주가예측모델</a:t>
            </a:r>
            <a:r>
              <a:rPr lang="en-US" altLang="ko-KR" dirty="0" smtClean="0"/>
              <a:t>, …</a:t>
            </a:r>
          </a:p>
          <a:p>
            <a:pPr lvl="1"/>
            <a:r>
              <a:rPr lang="ko-KR" altLang="en-US" dirty="0" smtClean="0"/>
              <a:t>특징 및 유용성</a:t>
            </a:r>
          </a:p>
          <a:p>
            <a:pPr lvl="2"/>
            <a:r>
              <a:rPr lang="ko-KR" altLang="en-US" dirty="0" smtClean="0"/>
              <a:t>실체에 대한 정보 제공</a:t>
            </a:r>
          </a:p>
          <a:p>
            <a:pPr lvl="2"/>
            <a:r>
              <a:rPr lang="ko-KR" altLang="en-US" dirty="0" smtClean="0"/>
              <a:t>추론 구조 제공</a:t>
            </a:r>
          </a:p>
          <a:p>
            <a:pPr lvl="2"/>
            <a:r>
              <a:rPr lang="ko-KR" altLang="en-US" dirty="0" smtClean="0"/>
              <a:t>사고의 도구</a:t>
            </a:r>
          </a:p>
          <a:p>
            <a:pPr lvl="2"/>
            <a:r>
              <a:rPr lang="ko-KR" altLang="en-US" dirty="0" smtClean="0"/>
              <a:t>창조적 자극</a:t>
            </a:r>
          </a:p>
          <a:p>
            <a:pPr lvl="1"/>
            <a:r>
              <a:rPr lang="ko-KR" altLang="en-US" dirty="0" smtClean="0"/>
              <a:t>좋은 모델</a:t>
            </a:r>
          </a:p>
          <a:p>
            <a:pPr lvl="2"/>
            <a:r>
              <a:rPr lang="ko-KR" altLang="en-US" dirty="0" smtClean="0"/>
              <a:t>효과적 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답을 향한 지도의 역할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 풀이의 단서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부분과 전체의 반영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Why UML?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85160-4389-4548-8AB7-B3ECBE08BDF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06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효과적인 </a:t>
            </a:r>
            <a:r>
              <a:rPr lang="en-US" altLang="ko-KR" dirty="0" smtClean="0"/>
              <a:t>UML</a:t>
            </a:r>
            <a:r>
              <a:rPr lang="ko-KR" altLang="en-US" dirty="0" smtClean="0"/>
              <a:t>의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다른 사람들과 의사 소통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문제점 해결을 위한 아이디어 창출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로드맵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구조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보관 및 유지 보수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개선을 위한 문서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Why UML?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85160-4389-4548-8AB7-B3ECBE08BDF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grpSp>
        <p:nvGrpSpPr>
          <p:cNvPr id="12" name="그룹 11"/>
          <p:cNvGrpSpPr/>
          <p:nvPr/>
        </p:nvGrpSpPr>
        <p:grpSpPr>
          <a:xfrm>
            <a:off x="909040" y="1710199"/>
            <a:ext cx="4101213" cy="2437367"/>
            <a:chOff x="909040" y="1881649"/>
            <a:chExt cx="4101213" cy="2437367"/>
          </a:xfrm>
        </p:grpSpPr>
        <p:sp>
          <p:nvSpPr>
            <p:cNvPr id="5" name="TextBox 4"/>
            <p:cNvSpPr txBox="1"/>
            <p:nvPr/>
          </p:nvSpPr>
          <p:spPr>
            <a:xfrm>
              <a:off x="909040" y="1881649"/>
              <a:ext cx="4101213" cy="4406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rIns="36000" rtlCol="0">
              <a:noAutofit/>
            </a:bodyPr>
            <a:lstStyle/>
            <a:p>
              <a:r>
                <a:rPr lang="ko-KR" altLang="en-US" sz="2000" dirty="0" smtClean="0">
                  <a:latin typeface="궁서" pitchFamily="18" charset="-127"/>
                  <a:ea typeface="궁서" pitchFamily="18" charset="-127"/>
                </a:rPr>
                <a:t>구현하기 전에 철저한 모델 작성</a:t>
              </a:r>
              <a:r>
                <a:rPr lang="en-US" altLang="ko-KR" sz="2000" dirty="0" smtClean="0">
                  <a:latin typeface="궁서" pitchFamily="18" charset="-127"/>
                  <a:ea typeface="궁서" pitchFamily="18" charset="-127"/>
                </a:rPr>
                <a:t>?</a:t>
              </a:r>
              <a:endParaRPr lang="ko-KR" altLang="en-US" sz="2000" dirty="0" smtClean="0">
                <a:latin typeface="궁서" pitchFamily="18" charset="-127"/>
                <a:ea typeface="궁서" pitchFamily="18" charset="-127"/>
              </a:endParaRPr>
            </a:p>
          </p:txBody>
        </p:sp>
        <p:pic>
          <p:nvPicPr>
            <p:cNvPr id="1027" name="Picture 3" descr="C:\Documents and Settings\juyoon\Local Settings\Temporary Internet Files\Content.IE5\LK2C19UH\MC900434411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1216" y="2490216"/>
              <a:ext cx="1625600" cy="1828800"/>
            </a:xfrm>
            <a:prstGeom prst="rect">
              <a:avLst/>
            </a:prstGeom>
            <a:noFill/>
          </p:spPr>
        </p:pic>
      </p:grpSp>
      <p:sp>
        <p:nvSpPr>
          <p:cNvPr id="11" name="구름 모양 설명선 10"/>
          <p:cNvSpPr/>
          <p:nvPr/>
        </p:nvSpPr>
        <p:spPr bwMode="auto">
          <a:xfrm>
            <a:off x="4072128" y="2401824"/>
            <a:ext cx="4608576" cy="1889760"/>
          </a:xfrm>
          <a:prstGeom prst="cloudCallout">
            <a:avLst>
              <a:gd name="adj1" fmla="val -62261"/>
              <a:gd name="adj2" fmla="val -3900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dirty="0" smtClean="0">
                <a:latin typeface="Comic Sans MS" pitchFamily="66" charset="0"/>
              </a:rPr>
              <a:t>소프트웨어에서는 다른 분야와 달리 모델이 구현의 비용을 획기적으로 줄여 주지는 않는다</a:t>
            </a:r>
            <a:r>
              <a:rPr kumimoji="0" lang="en-US" altLang="ko-KR" dirty="0" smtClean="0">
                <a:latin typeface="Comic Sans MS" pitchFamily="66" charset="0"/>
              </a:rPr>
              <a:t>.</a:t>
            </a:r>
            <a:r>
              <a:rPr kumimoji="0" lang="ko-KR" altLang="en-US" dirty="0" smtClean="0">
                <a:latin typeface="Comic Sans MS" pitchFamily="66" charset="0"/>
              </a:rPr>
              <a:t> 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오른쪽 중괄호 6"/>
          <p:cNvSpPr/>
          <p:nvPr/>
        </p:nvSpPr>
        <p:spPr bwMode="auto">
          <a:xfrm>
            <a:off x="5787189" y="4499811"/>
            <a:ext cx="397043" cy="1143000"/>
          </a:xfrm>
          <a:prstGeom prst="rightBrace">
            <a:avLst/>
          </a:prstGeom>
          <a:noFill/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6415" y="4938967"/>
            <a:ext cx="1816769" cy="457200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r>
              <a:rPr lang="en-US" altLang="ko-KR" dirty="0" smtClean="0">
                <a:solidFill>
                  <a:srgbClr val="0066FF"/>
                </a:solidFill>
                <a:latin typeface="Lucida Calligraphy" pitchFamily="66" charset="0"/>
                <a:ea typeface="맑은 고딕" pitchFamily="50" charset="-127"/>
              </a:rPr>
              <a:t>Hand Drawing</a:t>
            </a:r>
            <a:endParaRPr lang="ko-KR" altLang="en-US" dirty="0" smtClean="0">
              <a:solidFill>
                <a:srgbClr val="0066FF"/>
              </a:solidFill>
              <a:latin typeface="Lucida Calligraphy" pitchFamily="66" charset="0"/>
              <a:ea typeface="맑은 고딕" pitchFamily="50" charset="-127"/>
            </a:endParaRPr>
          </a:p>
        </p:txBody>
      </p:sp>
      <p:sp>
        <p:nvSpPr>
          <p:cNvPr id="13" name="오른쪽 중괄호 12"/>
          <p:cNvSpPr/>
          <p:nvPr/>
        </p:nvSpPr>
        <p:spPr bwMode="auto">
          <a:xfrm>
            <a:off x="6889761" y="5396167"/>
            <a:ext cx="397043" cy="667749"/>
          </a:xfrm>
          <a:prstGeom prst="rightBrace">
            <a:avLst/>
          </a:prstGeom>
          <a:noFill/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7199" y="5548567"/>
            <a:ext cx="1243505" cy="457200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r>
              <a:rPr lang="en-US" altLang="ko-KR" smtClean="0">
                <a:solidFill>
                  <a:srgbClr val="0066FF"/>
                </a:solidFill>
                <a:latin typeface="Bookman Old Style" pitchFamily="18" charset="0"/>
                <a:ea typeface="맑은 고딕" pitchFamily="50" charset="-127"/>
              </a:rPr>
              <a:t>Tool </a:t>
            </a:r>
            <a:r>
              <a:rPr lang="ko-KR" altLang="en-US" dirty="0" smtClean="0">
                <a:solidFill>
                  <a:srgbClr val="0066FF"/>
                </a:solidFill>
                <a:latin typeface="Bookman Old Style" pitchFamily="18" charset="0"/>
                <a:ea typeface="맑은 고딕" pitchFamily="50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55330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요구 분석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200" dirty="0">
                <a:solidFill>
                  <a:schemeClr val="tx1">
                    <a:lumMod val="85000"/>
                  </a:schemeClr>
                </a:solidFill>
              </a:rPr>
              <a:t>UML – </a:t>
            </a:r>
            <a:r>
              <a:rPr lang="en-US" altLang="ko-KR" sz="2200" dirty="0" err="1">
                <a:solidFill>
                  <a:schemeClr val="tx1">
                    <a:lumMod val="85000"/>
                  </a:schemeClr>
                </a:solidFill>
              </a:rPr>
              <a:t>Usecase</a:t>
            </a:r>
            <a:r>
              <a:rPr lang="en-US" altLang="ko-KR" sz="2200" dirty="0" smtClean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en-US" altLang="ko-KR" sz="2200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altLang="ko-KR" sz="2200" dirty="0" smtClean="0">
                <a:solidFill>
                  <a:schemeClr val="tx1">
                    <a:lumMod val="85000"/>
                  </a:schemeClr>
                </a:solidFill>
              </a:rPr>
              <a:t>OOD (SOLID)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664325"/>
            <a:ext cx="4595813" cy="222250"/>
          </a:xfrm>
        </p:spPr>
        <p:txBody>
          <a:bodyPr/>
          <a:lstStyle/>
          <a:p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Data Engineering Lab., Kumoh National Institue of Technology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5025" y="6654800"/>
            <a:ext cx="688975" cy="222250"/>
          </a:xfrm>
        </p:spPr>
        <p:txBody>
          <a:bodyPr/>
          <a:lstStyle/>
          <a:p>
            <a:fld id="{E31375A4-56A4-47D6-9801-1991572033F7}" type="slidenum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7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작은 것부터 하나씩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UML </a:t>
            </a:r>
            <a:r>
              <a:rPr lang="ko-KR" altLang="en-US" dirty="0" smtClean="0"/>
              <a:t>그리는 순서에 규칙은 없다</a:t>
            </a:r>
            <a:r>
              <a:rPr lang="en-US" altLang="ko-KR" dirty="0" smtClean="0"/>
              <a:t>. But,</a:t>
            </a:r>
          </a:p>
          <a:p>
            <a:pPr lvl="2"/>
            <a:r>
              <a:rPr lang="ko-KR" altLang="en-US" dirty="0" smtClean="0"/>
              <a:t>다이어그램 간에 모순이 없어야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Use case </a:t>
            </a:r>
            <a:r>
              <a:rPr lang="en-US" altLang="ko-KR" dirty="0" smtClean="0">
                <a:sym typeface="Wingdings" pitchFamily="2" charset="2"/>
              </a:rPr>
              <a:t> Class  Sequence  …</a:t>
            </a:r>
          </a:p>
          <a:p>
            <a:pPr lvl="3"/>
            <a:r>
              <a:rPr lang="ko-KR" altLang="en-US" dirty="0" smtClean="0">
                <a:sym typeface="Wingdings" pitchFamily="2" charset="2"/>
              </a:rPr>
              <a:t>기능 정의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클래스 도출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각 기능 별 동적 흐름 기술을 통해 검증 및 수정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Class  Use case  Sequence  ...</a:t>
            </a:r>
          </a:p>
          <a:p>
            <a:pPr lvl="3"/>
            <a:r>
              <a:rPr lang="ko-KR" altLang="en-US" dirty="0" smtClean="0">
                <a:sym typeface="Wingdings" pitchFamily="2" charset="2"/>
              </a:rPr>
              <a:t>클래스 도출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기능 정의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각 기능 별 동적 흐름 기술을 통해 검증 및 수정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반복진화적 </a:t>
            </a:r>
            <a:r>
              <a:rPr lang="en-US" altLang="ko-KR" dirty="0" smtClean="0">
                <a:sym typeface="Wingdings" pitchFamily="2" charset="2"/>
              </a:rPr>
              <a:t>(iterative progression) </a:t>
            </a:r>
            <a:r>
              <a:rPr lang="ko-KR" altLang="en-US" dirty="0" smtClean="0">
                <a:sym typeface="Wingdings" pitchFamily="2" charset="2"/>
              </a:rPr>
              <a:t>개발 방식의 매 반복마다 활용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UML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85160-4389-4548-8AB7-B3ECBE08BDFA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grpSp>
        <p:nvGrpSpPr>
          <p:cNvPr id="22" name="그룹 21"/>
          <p:cNvGrpSpPr/>
          <p:nvPr/>
        </p:nvGrpSpPr>
        <p:grpSpPr>
          <a:xfrm>
            <a:off x="2245052" y="4593301"/>
            <a:ext cx="4648200" cy="2171700"/>
            <a:chOff x="2198872" y="3369151"/>
            <a:chExt cx="4648200" cy="2171700"/>
          </a:xfrm>
        </p:grpSpPr>
        <p:sp>
          <p:nvSpPr>
            <p:cNvPr id="5" name="Line 33"/>
            <p:cNvSpPr>
              <a:spLocks noChangeShapeType="1"/>
            </p:cNvSpPr>
            <p:nvPr/>
          </p:nvSpPr>
          <p:spPr bwMode="auto">
            <a:xfrm>
              <a:off x="4111810" y="3378676"/>
              <a:ext cx="0" cy="11160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 flipH="1">
              <a:off x="2879910" y="4494689"/>
              <a:ext cx="1222375" cy="6635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Line 35"/>
            <p:cNvSpPr>
              <a:spLocks noChangeShapeType="1"/>
            </p:cNvSpPr>
            <p:nvPr/>
          </p:nvSpPr>
          <p:spPr bwMode="auto">
            <a:xfrm>
              <a:off x="4116572" y="4499451"/>
              <a:ext cx="1222375" cy="6635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Arc 36"/>
            <p:cNvSpPr>
              <a:spLocks/>
            </p:cNvSpPr>
            <p:nvPr/>
          </p:nvSpPr>
          <p:spPr bwMode="auto">
            <a:xfrm flipH="1">
              <a:off x="3784785" y="4150201"/>
              <a:ext cx="327025" cy="509588"/>
            </a:xfrm>
            <a:custGeom>
              <a:avLst/>
              <a:gdLst>
                <a:gd name="T0" fmla="*/ 0 w 24396"/>
                <a:gd name="T1" fmla="*/ 2389968 h 21600"/>
                <a:gd name="T2" fmla="*/ 58763221 w 24396"/>
                <a:gd name="T3" fmla="*/ 283628557 h 21600"/>
                <a:gd name="T4" fmla="*/ 6734790 w 24396"/>
                <a:gd name="T5" fmla="*/ 283628557 h 21600"/>
                <a:gd name="T6" fmla="*/ 0 60000 65536"/>
                <a:gd name="T7" fmla="*/ 0 60000 65536"/>
                <a:gd name="T8" fmla="*/ 0 60000 65536"/>
                <a:gd name="T9" fmla="*/ 0 w 24396"/>
                <a:gd name="T10" fmla="*/ 0 h 21600"/>
                <a:gd name="T11" fmla="*/ 24396 w 243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396" h="21600" fill="none" extrusionOk="0">
                  <a:moveTo>
                    <a:pt x="-1" y="181"/>
                  </a:moveTo>
                  <a:cubicBezTo>
                    <a:pt x="927" y="60"/>
                    <a:pt x="1861" y="-1"/>
                    <a:pt x="2796" y="0"/>
                  </a:cubicBezTo>
                  <a:cubicBezTo>
                    <a:pt x="14725" y="0"/>
                    <a:pt x="24396" y="9670"/>
                    <a:pt x="24396" y="21600"/>
                  </a:cubicBezTo>
                </a:path>
                <a:path w="24396" h="21600" stroke="0" extrusionOk="0">
                  <a:moveTo>
                    <a:pt x="-1" y="181"/>
                  </a:moveTo>
                  <a:cubicBezTo>
                    <a:pt x="927" y="60"/>
                    <a:pt x="1861" y="-1"/>
                    <a:pt x="2796" y="0"/>
                  </a:cubicBezTo>
                  <a:cubicBezTo>
                    <a:pt x="14725" y="0"/>
                    <a:pt x="24396" y="9670"/>
                    <a:pt x="24396" y="21600"/>
                  </a:cubicBezTo>
                  <a:lnTo>
                    <a:pt x="2796" y="21600"/>
                  </a:lnTo>
                  <a:close/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2198872" y="3375501"/>
              <a:ext cx="1185863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u="sng" dirty="0"/>
                <a:t>분석</a:t>
              </a:r>
              <a:r>
                <a:rPr lang="en-US" altLang="ko-KR" u="sng" dirty="0"/>
                <a:t>-</a:t>
              </a:r>
              <a:r>
                <a:rPr lang="ko-KR" altLang="en-US" u="sng" dirty="0"/>
                <a:t>설계</a:t>
              </a: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4986522" y="3369151"/>
              <a:ext cx="18605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/>
                <a:t>프로토타입 구현</a:t>
              </a:r>
            </a:p>
          </p:txBody>
        </p: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3767322" y="5174139"/>
              <a:ext cx="64135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/>
                <a:t>계획</a:t>
              </a:r>
            </a:p>
          </p:txBody>
        </p:sp>
        <p:sp>
          <p:nvSpPr>
            <p:cNvPr id="12" name="Arc 40"/>
            <p:cNvSpPr>
              <a:spLocks/>
            </p:cNvSpPr>
            <p:nvPr/>
          </p:nvSpPr>
          <p:spPr bwMode="auto">
            <a:xfrm flipH="1">
              <a:off x="3567297" y="3883501"/>
              <a:ext cx="527050" cy="933450"/>
            </a:xfrm>
            <a:custGeom>
              <a:avLst/>
              <a:gdLst>
                <a:gd name="T0" fmla="*/ 0 w 22869"/>
                <a:gd name="T1" fmla="*/ 3066513 h 21600"/>
                <a:gd name="T2" fmla="*/ 279937503 w 22869"/>
                <a:gd name="T3" fmla="*/ 1690410268 h 21600"/>
                <a:gd name="T4" fmla="*/ 15655891 w 22869"/>
                <a:gd name="T5" fmla="*/ 1743273943 h 21600"/>
                <a:gd name="T6" fmla="*/ 0 60000 65536"/>
                <a:gd name="T7" fmla="*/ 0 60000 65536"/>
                <a:gd name="T8" fmla="*/ 0 60000 65536"/>
                <a:gd name="T9" fmla="*/ 0 w 22869"/>
                <a:gd name="T10" fmla="*/ 0 h 21600"/>
                <a:gd name="T11" fmla="*/ 22869 w 2286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69" h="21600" fill="none" extrusionOk="0">
                  <a:moveTo>
                    <a:pt x="-1" y="37"/>
                  </a:moveTo>
                  <a:cubicBezTo>
                    <a:pt x="425" y="12"/>
                    <a:pt x="852" y="-1"/>
                    <a:pt x="1279" y="0"/>
                  </a:cubicBezTo>
                  <a:cubicBezTo>
                    <a:pt x="12953" y="0"/>
                    <a:pt x="22515" y="9276"/>
                    <a:pt x="22869" y="20944"/>
                  </a:cubicBezTo>
                </a:path>
                <a:path w="22869" h="21600" stroke="0" extrusionOk="0">
                  <a:moveTo>
                    <a:pt x="-1" y="37"/>
                  </a:moveTo>
                  <a:cubicBezTo>
                    <a:pt x="425" y="12"/>
                    <a:pt x="852" y="-1"/>
                    <a:pt x="1279" y="0"/>
                  </a:cubicBezTo>
                  <a:cubicBezTo>
                    <a:pt x="12953" y="0"/>
                    <a:pt x="22515" y="9276"/>
                    <a:pt x="22869" y="20944"/>
                  </a:cubicBezTo>
                  <a:lnTo>
                    <a:pt x="1279" y="21600"/>
                  </a:lnTo>
                  <a:close/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" name="Arc 41"/>
            <p:cNvSpPr>
              <a:spLocks/>
            </p:cNvSpPr>
            <p:nvPr/>
          </p:nvSpPr>
          <p:spPr bwMode="auto">
            <a:xfrm flipH="1">
              <a:off x="3349810" y="3608864"/>
              <a:ext cx="749300" cy="1338262"/>
            </a:xfrm>
            <a:custGeom>
              <a:avLst/>
              <a:gdLst>
                <a:gd name="T0" fmla="*/ 0 w 23161"/>
                <a:gd name="T1" fmla="*/ 13558018 h 21600"/>
                <a:gd name="T2" fmla="*/ 784246407 w 23161"/>
                <a:gd name="T3" fmla="*/ 2147483647 h 21600"/>
                <a:gd name="T4" fmla="*/ 53195413 w 23161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3161"/>
                <a:gd name="T10" fmla="*/ 0 h 21600"/>
                <a:gd name="T11" fmla="*/ 23161 w 23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161" h="21600" fill="none" extrusionOk="0">
                  <a:moveTo>
                    <a:pt x="0" y="57"/>
                  </a:moveTo>
                  <a:cubicBezTo>
                    <a:pt x="522" y="19"/>
                    <a:pt x="1046" y="-1"/>
                    <a:pt x="1571" y="0"/>
                  </a:cubicBezTo>
                  <a:cubicBezTo>
                    <a:pt x="13245" y="0"/>
                    <a:pt x="22807" y="9276"/>
                    <a:pt x="23161" y="20944"/>
                  </a:cubicBezTo>
                </a:path>
                <a:path w="23161" h="21600" stroke="0" extrusionOk="0">
                  <a:moveTo>
                    <a:pt x="0" y="57"/>
                  </a:moveTo>
                  <a:cubicBezTo>
                    <a:pt x="522" y="19"/>
                    <a:pt x="1046" y="-1"/>
                    <a:pt x="1571" y="0"/>
                  </a:cubicBezTo>
                  <a:cubicBezTo>
                    <a:pt x="13245" y="0"/>
                    <a:pt x="22807" y="9276"/>
                    <a:pt x="23161" y="20944"/>
                  </a:cubicBezTo>
                  <a:lnTo>
                    <a:pt x="1571" y="21600"/>
                  </a:lnTo>
                  <a:close/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Arc 43"/>
            <p:cNvSpPr>
              <a:spLocks/>
            </p:cNvSpPr>
            <p:nvPr/>
          </p:nvSpPr>
          <p:spPr bwMode="auto">
            <a:xfrm flipV="1">
              <a:off x="3789547" y="4567714"/>
              <a:ext cx="560388" cy="307975"/>
            </a:xfrm>
            <a:custGeom>
              <a:avLst/>
              <a:gdLst>
                <a:gd name="T0" fmla="*/ 0 w 41793"/>
                <a:gd name="T1" fmla="*/ 43240915 h 21600"/>
                <a:gd name="T2" fmla="*/ 100753281 w 41793"/>
                <a:gd name="T3" fmla="*/ 51426517 h 21600"/>
                <a:gd name="T4" fmla="*/ 49517253 w 41793"/>
                <a:gd name="T5" fmla="*/ 62609270 h 21600"/>
                <a:gd name="T6" fmla="*/ 0 60000 65536"/>
                <a:gd name="T7" fmla="*/ 0 60000 65536"/>
                <a:gd name="T8" fmla="*/ 0 60000 65536"/>
                <a:gd name="T9" fmla="*/ 0 w 41793"/>
                <a:gd name="T10" fmla="*/ 0 h 21600"/>
                <a:gd name="T11" fmla="*/ 41793 w 417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93" h="21600" fill="none" extrusionOk="0">
                  <a:moveTo>
                    <a:pt x="-1" y="14917"/>
                  </a:moveTo>
                  <a:cubicBezTo>
                    <a:pt x="2893" y="6021"/>
                    <a:pt x="11185" y="-1"/>
                    <a:pt x="20540" y="0"/>
                  </a:cubicBezTo>
                  <a:cubicBezTo>
                    <a:pt x="30981" y="0"/>
                    <a:pt x="39927" y="7468"/>
                    <a:pt x="41792" y="17742"/>
                  </a:cubicBezTo>
                </a:path>
                <a:path w="41793" h="21600" stroke="0" extrusionOk="0">
                  <a:moveTo>
                    <a:pt x="-1" y="14917"/>
                  </a:moveTo>
                  <a:cubicBezTo>
                    <a:pt x="2893" y="6021"/>
                    <a:pt x="11185" y="-1"/>
                    <a:pt x="20540" y="0"/>
                  </a:cubicBezTo>
                  <a:cubicBezTo>
                    <a:pt x="30981" y="0"/>
                    <a:pt x="39927" y="7468"/>
                    <a:pt x="41792" y="17742"/>
                  </a:cubicBezTo>
                  <a:lnTo>
                    <a:pt x="20540" y="21600"/>
                  </a:lnTo>
                  <a:close/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" name="Arc 44"/>
            <p:cNvSpPr>
              <a:spLocks/>
            </p:cNvSpPr>
            <p:nvPr/>
          </p:nvSpPr>
          <p:spPr bwMode="auto">
            <a:xfrm>
              <a:off x="4127685" y="4156551"/>
              <a:ext cx="452437" cy="600075"/>
            </a:xfrm>
            <a:custGeom>
              <a:avLst/>
              <a:gdLst>
                <a:gd name="T0" fmla="*/ 0 w 24396"/>
                <a:gd name="T1" fmla="*/ 2393243 h 25424"/>
                <a:gd name="T2" fmla="*/ 153434735 w 24396"/>
                <a:gd name="T3" fmla="*/ 334294070 h 25424"/>
                <a:gd name="T4" fmla="*/ 17834169 w 24396"/>
                <a:gd name="T5" fmla="*/ 284013163 h 25424"/>
                <a:gd name="T6" fmla="*/ 0 60000 65536"/>
                <a:gd name="T7" fmla="*/ 0 60000 65536"/>
                <a:gd name="T8" fmla="*/ 0 60000 65536"/>
                <a:gd name="T9" fmla="*/ 0 w 24396"/>
                <a:gd name="T10" fmla="*/ 0 h 25424"/>
                <a:gd name="T11" fmla="*/ 24396 w 24396"/>
                <a:gd name="T12" fmla="*/ 25424 h 254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396" h="25424" fill="none" extrusionOk="0">
                  <a:moveTo>
                    <a:pt x="-1" y="181"/>
                  </a:moveTo>
                  <a:cubicBezTo>
                    <a:pt x="927" y="60"/>
                    <a:pt x="1861" y="-1"/>
                    <a:pt x="2796" y="0"/>
                  </a:cubicBezTo>
                  <a:cubicBezTo>
                    <a:pt x="14725" y="0"/>
                    <a:pt x="24396" y="9670"/>
                    <a:pt x="24396" y="21600"/>
                  </a:cubicBezTo>
                  <a:cubicBezTo>
                    <a:pt x="24396" y="22882"/>
                    <a:pt x="24281" y="24161"/>
                    <a:pt x="24054" y="25423"/>
                  </a:cubicBezTo>
                </a:path>
                <a:path w="24396" h="25424" stroke="0" extrusionOk="0">
                  <a:moveTo>
                    <a:pt x="-1" y="181"/>
                  </a:moveTo>
                  <a:cubicBezTo>
                    <a:pt x="927" y="60"/>
                    <a:pt x="1861" y="-1"/>
                    <a:pt x="2796" y="0"/>
                  </a:cubicBezTo>
                  <a:cubicBezTo>
                    <a:pt x="14725" y="0"/>
                    <a:pt x="24396" y="9670"/>
                    <a:pt x="24396" y="21600"/>
                  </a:cubicBezTo>
                  <a:cubicBezTo>
                    <a:pt x="24396" y="22882"/>
                    <a:pt x="24281" y="24161"/>
                    <a:pt x="24054" y="25423"/>
                  </a:cubicBezTo>
                  <a:lnTo>
                    <a:pt x="2796" y="21600"/>
                  </a:lnTo>
                  <a:close/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Arc 45"/>
            <p:cNvSpPr>
              <a:spLocks/>
            </p:cNvSpPr>
            <p:nvPr/>
          </p:nvSpPr>
          <p:spPr bwMode="auto">
            <a:xfrm>
              <a:off x="4124510" y="3891439"/>
              <a:ext cx="701675" cy="1041400"/>
            </a:xfrm>
            <a:custGeom>
              <a:avLst/>
              <a:gdLst>
                <a:gd name="T0" fmla="*/ 0 w 24341"/>
                <a:gd name="T1" fmla="*/ 20397409 h 21600"/>
                <a:gd name="T2" fmla="*/ 583083810 w 24341"/>
                <a:gd name="T3" fmla="*/ 2147483647 h 21600"/>
                <a:gd name="T4" fmla="*/ 66977698 w 24341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4341"/>
                <a:gd name="T10" fmla="*/ 0 h 21600"/>
                <a:gd name="T11" fmla="*/ 24341 w 243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341" h="21600" fill="none" extrusionOk="0">
                  <a:moveTo>
                    <a:pt x="-1" y="181"/>
                  </a:moveTo>
                  <a:cubicBezTo>
                    <a:pt x="927" y="60"/>
                    <a:pt x="1861" y="-1"/>
                    <a:pt x="2796" y="0"/>
                  </a:cubicBezTo>
                  <a:cubicBezTo>
                    <a:pt x="14128" y="0"/>
                    <a:pt x="23534" y="8758"/>
                    <a:pt x="24341" y="20061"/>
                  </a:cubicBezTo>
                </a:path>
                <a:path w="24341" h="21600" stroke="0" extrusionOk="0">
                  <a:moveTo>
                    <a:pt x="-1" y="181"/>
                  </a:moveTo>
                  <a:cubicBezTo>
                    <a:pt x="927" y="60"/>
                    <a:pt x="1861" y="-1"/>
                    <a:pt x="2796" y="0"/>
                  </a:cubicBezTo>
                  <a:cubicBezTo>
                    <a:pt x="14128" y="0"/>
                    <a:pt x="23534" y="8758"/>
                    <a:pt x="24341" y="20061"/>
                  </a:cubicBezTo>
                  <a:lnTo>
                    <a:pt x="2796" y="21600"/>
                  </a:lnTo>
                  <a:close/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Arc 46"/>
            <p:cNvSpPr>
              <a:spLocks/>
            </p:cNvSpPr>
            <p:nvPr/>
          </p:nvSpPr>
          <p:spPr bwMode="auto">
            <a:xfrm>
              <a:off x="4108635" y="3597751"/>
              <a:ext cx="962025" cy="1541463"/>
            </a:xfrm>
            <a:custGeom>
              <a:avLst/>
              <a:gdLst>
                <a:gd name="T0" fmla="*/ 0 w 24341"/>
                <a:gd name="T1" fmla="*/ 66145599 h 21600"/>
                <a:gd name="T2" fmla="*/ 1502733710 w 24341"/>
                <a:gd name="T3" fmla="*/ 2147483647 h 21600"/>
                <a:gd name="T4" fmla="*/ 172616263 w 24341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4341"/>
                <a:gd name="T10" fmla="*/ 0 h 21600"/>
                <a:gd name="T11" fmla="*/ 24341 w 243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341" h="21600" fill="none" extrusionOk="0">
                  <a:moveTo>
                    <a:pt x="-1" y="181"/>
                  </a:moveTo>
                  <a:cubicBezTo>
                    <a:pt x="927" y="60"/>
                    <a:pt x="1861" y="-1"/>
                    <a:pt x="2796" y="0"/>
                  </a:cubicBezTo>
                  <a:cubicBezTo>
                    <a:pt x="14128" y="0"/>
                    <a:pt x="23534" y="8758"/>
                    <a:pt x="24341" y="20061"/>
                  </a:cubicBezTo>
                </a:path>
                <a:path w="24341" h="21600" stroke="0" extrusionOk="0">
                  <a:moveTo>
                    <a:pt x="-1" y="181"/>
                  </a:moveTo>
                  <a:cubicBezTo>
                    <a:pt x="927" y="60"/>
                    <a:pt x="1861" y="-1"/>
                    <a:pt x="2796" y="0"/>
                  </a:cubicBezTo>
                  <a:cubicBezTo>
                    <a:pt x="14128" y="0"/>
                    <a:pt x="23534" y="8758"/>
                    <a:pt x="24341" y="20061"/>
                  </a:cubicBezTo>
                  <a:lnTo>
                    <a:pt x="2796" y="21600"/>
                  </a:lnTo>
                  <a:close/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" name="Arc 47"/>
            <p:cNvSpPr>
              <a:spLocks/>
            </p:cNvSpPr>
            <p:nvPr/>
          </p:nvSpPr>
          <p:spPr bwMode="auto">
            <a:xfrm flipV="1">
              <a:off x="3572060" y="4686776"/>
              <a:ext cx="996950" cy="307975"/>
            </a:xfrm>
            <a:custGeom>
              <a:avLst/>
              <a:gdLst>
                <a:gd name="T0" fmla="*/ 0 w 41927"/>
                <a:gd name="T1" fmla="*/ 43240915 h 21600"/>
                <a:gd name="T2" fmla="*/ 563679557 w 41927"/>
                <a:gd name="T3" fmla="*/ 53829462 h 21600"/>
                <a:gd name="T4" fmla="*/ 276146130 w 41927"/>
                <a:gd name="T5" fmla="*/ 62609270 h 21600"/>
                <a:gd name="T6" fmla="*/ 0 60000 65536"/>
                <a:gd name="T7" fmla="*/ 0 60000 65536"/>
                <a:gd name="T8" fmla="*/ 0 60000 65536"/>
                <a:gd name="T9" fmla="*/ 0 w 41927"/>
                <a:gd name="T10" fmla="*/ 0 h 21600"/>
                <a:gd name="T11" fmla="*/ 41927 w 41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927" h="21600" fill="none" extrusionOk="0">
                  <a:moveTo>
                    <a:pt x="-1" y="14917"/>
                  </a:moveTo>
                  <a:cubicBezTo>
                    <a:pt x="2893" y="6021"/>
                    <a:pt x="11185" y="-1"/>
                    <a:pt x="20540" y="0"/>
                  </a:cubicBezTo>
                  <a:cubicBezTo>
                    <a:pt x="31299" y="0"/>
                    <a:pt x="40417" y="7918"/>
                    <a:pt x="41926" y="18571"/>
                  </a:cubicBezTo>
                </a:path>
                <a:path w="41927" h="21600" stroke="0" extrusionOk="0">
                  <a:moveTo>
                    <a:pt x="-1" y="14917"/>
                  </a:moveTo>
                  <a:cubicBezTo>
                    <a:pt x="2893" y="6021"/>
                    <a:pt x="11185" y="-1"/>
                    <a:pt x="20540" y="0"/>
                  </a:cubicBezTo>
                  <a:cubicBezTo>
                    <a:pt x="31299" y="0"/>
                    <a:pt x="40417" y="7918"/>
                    <a:pt x="41926" y="18571"/>
                  </a:cubicBezTo>
                  <a:lnTo>
                    <a:pt x="20540" y="21600"/>
                  </a:lnTo>
                  <a:close/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" name="Arc 48"/>
            <p:cNvSpPr>
              <a:spLocks/>
            </p:cNvSpPr>
            <p:nvPr/>
          </p:nvSpPr>
          <p:spPr bwMode="auto">
            <a:xfrm flipV="1">
              <a:off x="3354572" y="4824889"/>
              <a:ext cx="1465263" cy="307975"/>
            </a:xfrm>
            <a:custGeom>
              <a:avLst/>
              <a:gdLst>
                <a:gd name="T0" fmla="*/ 0 w 41793"/>
                <a:gd name="T1" fmla="*/ 43240915 h 21600"/>
                <a:gd name="T2" fmla="*/ 1801107212 w 41793"/>
                <a:gd name="T3" fmla="*/ 51426517 h 21600"/>
                <a:gd name="T4" fmla="*/ 885190035 w 41793"/>
                <a:gd name="T5" fmla="*/ 62609270 h 21600"/>
                <a:gd name="T6" fmla="*/ 0 60000 65536"/>
                <a:gd name="T7" fmla="*/ 0 60000 65536"/>
                <a:gd name="T8" fmla="*/ 0 60000 65536"/>
                <a:gd name="T9" fmla="*/ 0 w 41793"/>
                <a:gd name="T10" fmla="*/ 0 h 21600"/>
                <a:gd name="T11" fmla="*/ 41793 w 417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93" h="21600" fill="none" extrusionOk="0">
                  <a:moveTo>
                    <a:pt x="-1" y="14917"/>
                  </a:moveTo>
                  <a:cubicBezTo>
                    <a:pt x="2893" y="6021"/>
                    <a:pt x="11185" y="-1"/>
                    <a:pt x="20540" y="0"/>
                  </a:cubicBezTo>
                  <a:cubicBezTo>
                    <a:pt x="30981" y="0"/>
                    <a:pt x="39927" y="7468"/>
                    <a:pt x="41792" y="17742"/>
                  </a:cubicBezTo>
                </a:path>
                <a:path w="41793" h="21600" stroke="0" extrusionOk="0">
                  <a:moveTo>
                    <a:pt x="-1" y="14917"/>
                  </a:moveTo>
                  <a:cubicBezTo>
                    <a:pt x="2893" y="6021"/>
                    <a:pt x="11185" y="-1"/>
                    <a:pt x="20540" y="0"/>
                  </a:cubicBezTo>
                  <a:cubicBezTo>
                    <a:pt x="30981" y="0"/>
                    <a:pt x="39927" y="7468"/>
                    <a:pt x="41792" y="17742"/>
                  </a:cubicBezTo>
                  <a:lnTo>
                    <a:pt x="20540" y="21600"/>
                  </a:lnTo>
                  <a:close/>
                </a:path>
              </a:pathLst>
            </a:cu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" name="AutoShape 49"/>
            <p:cNvSpPr>
              <a:spLocks noChangeArrowheads="1"/>
            </p:cNvSpPr>
            <p:nvPr/>
          </p:nvSpPr>
          <p:spPr bwMode="auto">
            <a:xfrm rot="1597830">
              <a:off x="4400735" y="4562951"/>
              <a:ext cx="1049337" cy="222250"/>
            </a:xfrm>
            <a:prstGeom prst="rightArrow">
              <a:avLst>
                <a:gd name="adj1" fmla="val 50000"/>
                <a:gd name="adj2" fmla="val 118036"/>
              </a:avLst>
            </a:prstGeom>
            <a:noFill/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auto">
            <a:xfrm>
              <a:off x="5262747" y="4521676"/>
              <a:ext cx="1220788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Version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74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Functional requirements view: </a:t>
            </a:r>
            <a:r>
              <a:rPr lang="ko-KR" altLang="en-US" dirty="0" smtClean="0"/>
              <a:t>사용자 관점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Diagram: </a:t>
            </a:r>
            <a:r>
              <a:rPr lang="en-US" altLang="ko-KR" u="sng" dirty="0" smtClean="0"/>
              <a:t>Use case diagram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Static structural view: </a:t>
            </a:r>
            <a:r>
              <a:rPr lang="ko-KR" altLang="en-US" dirty="0" smtClean="0"/>
              <a:t>시스템의 정적 구조</a:t>
            </a:r>
          </a:p>
          <a:p>
            <a:pPr lvl="1"/>
            <a:r>
              <a:rPr lang="en-US" altLang="ko-KR" dirty="0" smtClean="0"/>
              <a:t>Objects, attributes, operations, relationships</a:t>
            </a:r>
          </a:p>
          <a:p>
            <a:pPr lvl="1"/>
            <a:r>
              <a:rPr lang="en-US" altLang="ko-KR" dirty="0" smtClean="0"/>
              <a:t>Diagram: </a:t>
            </a:r>
            <a:r>
              <a:rPr lang="en-US" altLang="ko-KR" u="sng" dirty="0" smtClean="0"/>
              <a:t>Class diagram</a:t>
            </a:r>
            <a:r>
              <a:rPr lang="en-US" altLang="ko-KR" dirty="0" smtClean="0"/>
              <a:t>, Composite structure diagram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Dynamic behavior view: </a:t>
            </a:r>
            <a:r>
              <a:rPr lang="ko-KR" altLang="en-US" dirty="0" smtClean="0"/>
              <a:t>시스템의 동적 행동</a:t>
            </a:r>
          </a:p>
          <a:p>
            <a:pPr lvl="1"/>
            <a:r>
              <a:rPr lang="en-US" altLang="ko-KR" dirty="0" smtClean="0"/>
              <a:t>Object</a:t>
            </a:r>
            <a:r>
              <a:rPr lang="ko-KR" altLang="en-US" dirty="0" smtClean="0"/>
              <a:t>간의 협력 관계</a:t>
            </a:r>
            <a:r>
              <a:rPr lang="en-US" altLang="ko-KR" dirty="0" smtClean="0"/>
              <a:t>, Object </a:t>
            </a:r>
            <a:r>
              <a:rPr lang="ko-KR" altLang="en-US" dirty="0" smtClean="0"/>
              <a:t>내부 상태 변경</a:t>
            </a:r>
          </a:p>
          <a:p>
            <a:pPr lvl="1"/>
            <a:r>
              <a:rPr lang="en-US" altLang="ko-KR" dirty="0" smtClean="0"/>
              <a:t>Diagram: </a:t>
            </a:r>
            <a:r>
              <a:rPr lang="en-US" altLang="ko-KR" u="sng" dirty="0" smtClean="0"/>
              <a:t>Sequence diagram</a:t>
            </a:r>
            <a:r>
              <a:rPr lang="en-US" altLang="ko-KR" dirty="0" smtClean="0"/>
              <a:t>, Activity diagram, State machine diagram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UML</a:t>
            </a:r>
            <a:r>
              <a:rPr lang="ko-KR" altLang="en-US" dirty="0" smtClean="0"/>
              <a:t>의 기본 관점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5160-4389-4548-8AB7-B3ECBE08BDFA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694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Diagrams</a:t>
            </a:r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5160-4389-4548-8AB7-B3ECBE08BDFA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175125" y="1274763"/>
            <a:ext cx="1033463" cy="376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Trebuchet MS" pitchFamily="34" charset="0"/>
              </a:rPr>
              <a:t>Diagram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722438" y="2157413"/>
            <a:ext cx="1150937" cy="6508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66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rebuchet MS" pitchFamily="34" charset="0"/>
              </a:rPr>
              <a:t>Structure</a:t>
            </a:r>
          </a:p>
          <a:p>
            <a:pPr algn="ctr"/>
            <a:r>
              <a:rPr lang="en-US" altLang="ko-KR">
                <a:latin typeface="Trebuchet MS" pitchFamily="34" charset="0"/>
              </a:rPr>
              <a:t>Diagram</a:t>
            </a: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239713" y="3267075"/>
            <a:ext cx="1033462" cy="65087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rebuchet MS" pitchFamily="34" charset="0"/>
              </a:rPr>
              <a:t>Class</a:t>
            </a:r>
          </a:p>
          <a:p>
            <a:pPr algn="ctr"/>
            <a:r>
              <a:rPr lang="en-US" altLang="ko-KR">
                <a:latin typeface="Trebuchet MS" pitchFamily="34" charset="0"/>
              </a:rPr>
              <a:t>Diagram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617663" y="3267075"/>
            <a:ext cx="1358900" cy="650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rebuchet MS" pitchFamily="34" charset="0"/>
              </a:rPr>
              <a:t>Component</a:t>
            </a:r>
          </a:p>
          <a:p>
            <a:pPr algn="ctr"/>
            <a:r>
              <a:rPr lang="en-US" altLang="ko-KR">
                <a:latin typeface="Trebuchet MS" pitchFamily="34" charset="0"/>
              </a:rPr>
              <a:t>Diagram</a:t>
            </a:r>
          </a:p>
        </p:txBody>
      </p:sp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3389313" y="3267075"/>
            <a:ext cx="1033462" cy="650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rebuchet MS" pitchFamily="34" charset="0"/>
              </a:rPr>
              <a:t>Object</a:t>
            </a:r>
          </a:p>
          <a:p>
            <a:pPr algn="ctr"/>
            <a:r>
              <a:rPr lang="en-US" altLang="ko-KR">
                <a:latin typeface="Trebuchet MS" pitchFamily="34" charset="0"/>
              </a:rPr>
              <a:t>Diagram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806450" y="4305300"/>
            <a:ext cx="1265238" cy="9255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rebuchet MS" pitchFamily="34" charset="0"/>
              </a:rPr>
              <a:t>Composite</a:t>
            </a:r>
          </a:p>
          <a:p>
            <a:pPr algn="ctr"/>
            <a:r>
              <a:rPr lang="en-US" altLang="ko-KR">
                <a:latin typeface="Trebuchet MS" pitchFamily="34" charset="0"/>
              </a:rPr>
              <a:t>Structure</a:t>
            </a:r>
          </a:p>
          <a:p>
            <a:pPr algn="ctr"/>
            <a:r>
              <a:rPr lang="en-US" altLang="ko-KR">
                <a:latin typeface="Trebuchet MS" pitchFamily="34" charset="0"/>
              </a:rPr>
              <a:t>Diagram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439988" y="4305300"/>
            <a:ext cx="1419225" cy="650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Trebuchet MS" pitchFamily="34" charset="0"/>
              </a:rPr>
              <a:t>Deployment</a:t>
            </a:r>
          </a:p>
          <a:p>
            <a:pPr algn="ctr"/>
            <a:r>
              <a:rPr lang="en-US" altLang="ko-KR" dirty="0">
                <a:latin typeface="Trebuchet MS" pitchFamily="34" charset="0"/>
              </a:rPr>
              <a:t>Diagram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283075" y="4305300"/>
            <a:ext cx="1033463" cy="650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rebuchet MS" pitchFamily="34" charset="0"/>
              </a:rPr>
              <a:t>Package</a:t>
            </a:r>
          </a:p>
          <a:p>
            <a:pPr algn="ctr"/>
            <a:r>
              <a:rPr lang="en-US" altLang="ko-KR">
                <a:latin typeface="Trebuchet MS" pitchFamily="34" charset="0"/>
              </a:rPr>
              <a:t>Diagram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621463" y="2166938"/>
            <a:ext cx="1082675" cy="6508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66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rebuchet MS" pitchFamily="34" charset="0"/>
              </a:rPr>
              <a:t>Behavior</a:t>
            </a:r>
          </a:p>
          <a:p>
            <a:pPr algn="ctr"/>
            <a:r>
              <a:rPr lang="en-US" altLang="ko-KR">
                <a:latin typeface="Trebuchet MS" pitchFamily="34" charset="0"/>
              </a:rPr>
              <a:t>Diagram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249863" y="3267075"/>
            <a:ext cx="1033462" cy="650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rebuchet MS" pitchFamily="34" charset="0"/>
              </a:rPr>
              <a:t>Activity</a:t>
            </a:r>
          </a:p>
          <a:p>
            <a:pPr algn="ctr"/>
            <a:r>
              <a:rPr lang="en-US" altLang="ko-KR">
                <a:latin typeface="Trebuchet MS" pitchFamily="34" charset="0"/>
              </a:rPr>
              <a:t>Diagram</a:t>
            </a:r>
          </a:p>
        </p:txBody>
      </p: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6645275" y="3267075"/>
            <a:ext cx="1101725" cy="65087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Trebuchet MS" pitchFamily="34" charset="0"/>
              </a:rPr>
              <a:t>Use Case</a:t>
            </a:r>
          </a:p>
          <a:p>
            <a:pPr algn="ctr"/>
            <a:r>
              <a:rPr lang="en-US" altLang="ko-KR" dirty="0">
                <a:latin typeface="Trebuchet MS" pitchFamily="34" charset="0"/>
              </a:rPr>
              <a:t>Diagram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7891463" y="3267075"/>
            <a:ext cx="1033462" cy="9255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rebuchet MS" pitchFamily="34" charset="0"/>
              </a:rPr>
              <a:t>State</a:t>
            </a:r>
          </a:p>
          <a:p>
            <a:pPr algn="ctr"/>
            <a:r>
              <a:rPr lang="en-US" altLang="ko-KR">
                <a:latin typeface="Trebuchet MS" pitchFamily="34" charset="0"/>
              </a:rPr>
              <a:t>Machine</a:t>
            </a:r>
          </a:p>
          <a:p>
            <a:pPr algn="ctr"/>
            <a:r>
              <a:rPr lang="en-US" altLang="ko-KR">
                <a:latin typeface="Trebuchet MS" pitchFamily="34" charset="0"/>
              </a:rPr>
              <a:t>Diagram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846763" y="4314825"/>
            <a:ext cx="1323975" cy="6508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66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rebuchet MS" pitchFamily="34" charset="0"/>
              </a:rPr>
              <a:t>Interaction</a:t>
            </a:r>
          </a:p>
          <a:p>
            <a:pPr algn="ctr"/>
            <a:r>
              <a:rPr lang="en-US" altLang="ko-KR">
                <a:latin typeface="Trebuchet MS" pitchFamily="34" charset="0"/>
              </a:rPr>
              <a:t>Diagram</a:t>
            </a:r>
          </a:p>
        </p:txBody>
      </p:sp>
      <p:sp>
        <p:nvSpPr>
          <p:cNvPr id="168977" name="Text Box 17"/>
          <p:cNvSpPr txBox="1">
            <a:spLocks noChangeArrowheads="1"/>
          </p:cNvSpPr>
          <p:nvPr/>
        </p:nvSpPr>
        <p:spPr bwMode="auto">
          <a:xfrm>
            <a:off x="3162300" y="5465763"/>
            <a:ext cx="1169988" cy="65087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rebuchet MS" pitchFamily="34" charset="0"/>
              </a:rPr>
              <a:t>Sequence</a:t>
            </a:r>
          </a:p>
          <a:p>
            <a:pPr algn="ctr"/>
            <a:r>
              <a:rPr lang="en-US" altLang="ko-KR">
                <a:latin typeface="Trebuchet MS" pitchFamily="34" charset="0"/>
              </a:rPr>
              <a:t>Diagram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6440488" y="5465763"/>
            <a:ext cx="1323975" cy="9255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rebuchet MS" pitchFamily="34" charset="0"/>
              </a:rPr>
              <a:t>Interaction</a:t>
            </a:r>
          </a:p>
          <a:p>
            <a:pPr algn="ctr"/>
            <a:r>
              <a:rPr lang="en-US" altLang="ko-KR">
                <a:latin typeface="Trebuchet MS" pitchFamily="34" charset="0"/>
              </a:rPr>
              <a:t>Overview</a:t>
            </a:r>
          </a:p>
          <a:p>
            <a:pPr algn="ctr"/>
            <a:r>
              <a:rPr lang="en-US" altLang="ko-KR">
                <a:latin typeface="Trebuchet MS" pitchFamily="34" charset="0"/>
              </a:rPr>
              <a:t>Diagram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4492625" y="5465763"/>
            <a:ext cx="1785938" cy="650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rebuchet MS" pitchFamily="34" charset="0"/>
              </a:rPr>
              <a:t>Communication</a:t>
            </a:r>
          </a:p>
          <a:p>
            <a:pPr algn="ctr"/>
            <a:r>
              <a:rPr lang="en-US" altLang="ko-KR">
                <a:latin typeface="Trebuchet MS" pitchFamily="34" charset="0"/>
              </a:rPr>
              <a:t>Diagram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7926388" y="5465763"/>
            <a:ext cx="1033462" cy="650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Trebuchet MS" pitchFamily="34" charset="0"/>
              </a:rPr>
              <a:t>Timing</a:t>
            </a:r>
          </a:p>
          <a:p>
            <a:pPr algn="ctr"/>
            <a:r>
              <a:rPr lang="en-US" altLang="ko-KR">
                <a:latin typeface="Trebuchet MS" pitchFamily="34" charset="0"/>
              </a:rPr>
              <a:t>Diagram</a:t>
            </a:r>
          </a:p>
        </p:txBody>
      </p:sp>
      <p:cxnSp>
        <p:nvCxnSpPr>
          <p:cNvPr id="10261" name="AutoShape 21"/>
          <p:cNvCxnSpPr>
            <a:cxnSpLocks noChangeShapeType="1"/>
            <a:stCxn id="10245" idx="0"/>
            <a:endCxn id="10252" idx="0"/>
          </p:cNvCxnSpPr>
          <p:nvPr/>
        </p:nvCxnSpPr>
        <p:spPr bwMode="auto">
          <a:xfrm rot="5400000" flipV="1">
            <a:off x="4725987" y="-269874"/>
            <a:ext cx="9525" cy="4864100"/>
          </a:xfrm>
          <a:prstGeom prst="bentConnector3">
            <a:avLst>
              <a:gd name="adj1" fmla="val -2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0262" name="Group 39"/>
          <p:cNvGrpSpPr>
            <a:grpSpLocks/>
          </p:cNvGrpSpPr>
          <p:nvPr/>
        </p:nvGrpSpPr>
        <p:grpSpPr bwMode="auto">
          <a:xfrm>
            <a:off x="4610100" y="1654175"/>
            <a:ext cx="153988" cy="269875"/>
            <a:chOff x="2904" y="1042"/>
            <a:chExt cx="97" cy="170"/>
          </a:xfrm>
        </p:grpSpPr>
        <p:sp>
          <p:nvSpPr>
            <p:cNvPr id="10283" name="Line 22"/>
            <p:cNvSpPr>
              <a:spLocks noChangeShapeType="1"/>
            </p:cNvSpPr>
            <p:nvPr/>
          </p:nvSpPr>
          <p:spPr bwMode="auto">
            <a:xfrm flipV="1">
              <a:off x="2953" y="1042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284" name="AutoShape 23"/>
            <p:cNvSpPr>
              <a:spLocks noChangeArrowheads="1"/>
            </p:cNvSpPr>
            <p:nvPr/>
          </p:nvSpPr>
          <p:spPr bwMode="auto">
            <a:xfrm>
              <a:off x="2904" y="1042"/>
              <a:ext cx="97" cy="6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cxnSp>
        <p:nvCxnSpPr>
          <p:cNvPr id="10263" name="AutoShape 25"/>
          <p:cNvCxnSpPr>
            <a:cxnSpLocks noChangeShapeType="1"/>
            <a:stCxn id="168966" idx="0"/>
            <a:endCxn id="168968" idx="0"/>
          </p:cNvCxnSpPr>
          <p:nvPr/>
        </p:nvCxnSpPr>
        <p:spPr bwMode="auto">
          <a:xfrm rot="5400000" flipV="1">
            <a:off x="2331244" y="1693069"/>
            <a:ext cx="1588" cy="31496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0264" name="Group 29"/>
          <p:cNvGrpSpPr>
            <a:grpSpLocks/>
          </p:cNvGrpSpPr>
          <p:nvPr/>
        </p:nvGrpSpPr>
        <p:grpSpPr bwMode="auto">
          <a:xfrm>
            <a:off x="2189163" y="2805113"/>
            <a:ext cx="153987" cy="450850"/>
            <a:chOff x="1379" y="1767"/>
            <a:chExt cx="97" cy="284"/>
          </a:xfrm>
        </p:grpSpPr>
        <p:sp>
          <p:nvSpPr>
            <p:cNvPr id="10281" name="Line 27"/>
            <p:cNvSpPr>
              <a:spLocks noChangeShapeType="1"/>
            </p:cNvSpPr>
            <p:nvPr/>
          </p:nvSpPr>
          <p:spPr bwMode="auto">
            <a:xfrm flipV="1">
              <a:off x="1428" y="1767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282" name="AutoShape 28"/>
            <p:cNvSpPr>
              <a:spLocks noChangeArrowheads="1"/>
            </p:cNvSpPr>
            <p:nvPr/>
          </p:nvSpPr>
          <p:spPr bwMode="auto">
            <a:xfrm>
              <a:off x="1379" y="1767"/>
              <a:ext cx="97" cy="6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0265" name="Line 30"/>
          <p:cNvSpPr>
            <a:spLocks noChangeShapeType="1"/>
          </p:cNvSpPr>
          <p:nvPr/>
        </p:nvSpPr>
        <p:spPr bwMode="auto">
          <a:xfrm>
            <a:off x="1433513" y="3041650"/>
            <a:ext cx="0" cy="125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0266" name="Line 31"/>
          <p:cNvSpPr>
            <a:spLocks noChangeShapeType="1"/>
          </p:cNvSpPr>
          <p:nvPr/>
        </p:nvSpPr>
        <p:spPr bwMode="auto">
          <a:xfrm>
            <a:off x="3160713" y="3035300"/>
            <a:ext cx="0" cy="125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0267" name="Line 32"/>
          <p:cNvSpPr>
            <a:spLocks noChangeShapeType="1"/>
          </p:cNvSpPr>
          <p:nvPr/>
        </p:nvSpPr>
        <p:spPr bwMode="auto">
          <a:xfrm>
            <a:off x="3910013" y="3032125"/>
            <a:ext cx="855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268" name="Line 33"/>
          <p:cNvSpPr>
            <a:spLocks noChangeShapeType="1"/>
          </p:cNvSpPr>
          <p:nvPr/>
        </p:nvSpPr>
        <p:spPr bwMode="auto">
          <a:xfrm>
            <a:off x="4781550" y="3048000"/>
            <a:ext cx="0" cy="125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ko-KR" altLang="en-US"/>
          </a:p>
        </p:txBody>
      </p:sp>
      <p:grpSp>
        <p:nvGrpSpPr>
          <p:cNvPr id="10269" name="Group 34"/>
          <p:cNvGrpSpPr>
            <a:grpSpLocks/>
          </p:cNvGrpSpPr>
          <p:nvPr/>
        </p:nvGrpSpPr>
        <p:grpSpPr bwMode="auto">
          <a:xfrm>
            <a:off x="7085013" y="2809875"/>
            <a:ext cx="153987" cy="450850"/>
            <a:chOff x="1379" y="1767"/>
            <a:chExt cx="97" cy="284"/>
          </a:xfrm>
        </p:grpSpPr>
        <p:sp>
          <p:nvSpPr>
            <p:cNvPr id="10279" name="Line 35"/>
            <p:cNvSpPr>
              <a:spLocks noChangeShapeType="1"/>
            </p:cNvSpPr>
            <p:nvPr/>
          </p:nvSpPr>
          <p:spPr bwMode="auto">
            <a:xfrm flipV="1">
              <a:off x="1428" y="1767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280" name="AutoShape 36"/>
            <p:cNvSpPr>
              <a:spLocks noChangeArrowheads="1"/>
            </p:cNvSpPr>
            <p:nvPr/>
          </p:nvSpPr>
          <p:spPr bwMode="auto">
            <a:xfrm>
              <a:off x="1379" y="1767"/>
              <a:ext cx="97" cy="6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cxnSp>
        <p:nvCxnSpPr>
          <p:cNvPr id="10270" name="AutoShape 37"/>
          <p:cNvCxnSpPr>
            <a:cxnSpLocks noChangeShapeType="1"/>
            <a:stCxn id="10253" idx="0"/>
            <a:endCxn id="10255" idx="0"/>
          </p:cNvCxnSpPr>
          <p:nvPr/>
        </p:nvCxnSpPr>
        <p:spPr bwMode="auto">
          <a:xfrm rot="5400000" flipV="1">
            <a:off x="7087394" y="1947069"/>
            <a:ext cx="1588" cy="26416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0271" name="Line 38"/>
          <p:cNvSpPr>
            <a:spLocks noChangeShapeType="1"/>
          </p:cNvSpPr>
          <p:nvPr/>
        </p:nvSpPr>
        <p:spPr bwMode="auto">
          <a:xfrm>
            <a:off x="6469063" y="3032125"/>
            <a:ext cx="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ko-KR" altLang="en-US"/>
          </a:p>
        </p:txBody>
      </p:sp>
      <p:grpSp>
        <p:nvGrpSpPr>
          <p:cNvPr id="10272" name="Group 43"/>
          <p:cNvGrpSpPr>
            <a:grpSpLocks/>
          </p:cNvGrpSpPr>
          <p:nvPr/>
        </p:nvGrpSpPr>
        <p:grpSpPr bwMode="auto">
          <a:xfrm>
            <a:off x="6405563" y="4968875"/>
            <a:ext cx="153987" cy="269875"/>
            <a:chOff x="2904" y="1042"/>
            <a:chExt cx="97" cy="170"/>
          </a:xfrm>
        </p:grpSpPr>
        <p:sp>
          <p:nvSpPr>
            <p:cNvPr id="10277" name="Line 44"/>
            <p:cNvSpPr>
              <a:spLocks noChangeShapeType="1"/>
            </p:cNvSpPr>
            <p:nvPr/>
          </p:nvSpPr>
          <p:spPr bwMode="auto">
            <a:xfrm flipV="1">
              <a:off x="2953" y="1042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0278" name="AutoShape 45"/>
            <p:cNvSpPr>
              <a:spLocks noChangeArrowheads="1"/>
            </p:cNvSpPr>
            <p:nvPr/>
          </p:nvSpPr>
          <p:spPr bwMode="auto">
            <a:xfrm>
              <a:off x="2904" y="1042"/>
              <a:ext cx="97" cy="6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0273" name="Group 49"/>
          <p:cNvGrpSpPr>
            <a:grpSpLocks/>
          </p:cNvGrpSpPr>
          <p:nvPr/>
        </p:nvGrpSpPr>
        <p:grpSpPr bwMode="auto">
          <a:xfrm>
            <a:off x="3748088" y="5235575"/>
            <a:ext cx="4695825" cy="234950"/>
            <a:chOff x="2361" y="3353"/>
            <a:chExt cx="2958" cy="148"/>
          </a:xfrm>
        </p:grpSpPr>
        <p:cxnSp>
          <p:nvCxnSpPr>
            <p:cNvPr id="10274" name="AutoShape 46"/>
            <p:cNvCxnSpPr>
              <a:cxnSpLocks noChangeShapeType="1"/>
              <a:stCxn id="168977" idx="0"/>
              <a:endCxn id="10260" idx="0"/>
            </p:cNvCxnSpPr>
            <p:nvPr/>
          </p:nvCxnSpPr>
          <p:spPr bwMode="auto">
            <a:xfrm rot="5400000" flipV="1">
              <a:off x="3839" y="2020"/>
              <a:ext cx="1" cy="2958"/>
            </a:xfrm>
            <a:prstGeom prst="bent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10275" name="Line 47"/>
            <p:cNvSpPr>
              <a:spLocks noChangeShapeType="1"/>
            </p:cNvSpPr>
            <p:nvPr/>
          </p:nvSpPr>
          <p:spPr bwMode="auto">
            <a:xfrm>
              <a:off x="3371" y="3353"/>
              <a:ext cx="0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0276" name="Line 48"/>
            <p:cNvSpPr>
              <a:spLocks noChangeShapeType="1"/>
            </p:cNvSpPr>
            <p:nvPr/>
          </p:nvSpPr>
          <p:spPr bwMode="auto">
            <a:xfrm>
              <a:off x="4484" y="3362"/>
              <a:ext cx="0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90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 smtClean="0"/>
              <a:t>개발자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무엇을 개발해야 할지 정확히 알아야만 한다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요구사항을 수집하고 분석하기 위한 도구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시스템의 기능을 모델링 할 수 있는 도구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사용자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무엇이 개발 될 것인지 정확히 이해해야 한다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시스템 기능에 대한 의사 결정 단계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최종 시스템에 대한 기능 확인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해결책</a:t>
            </a:r>
            <a:r>
              <a:rPr lang="en-US" altLang="ko-KR" dirty="0" smtClean="0"/>
              <a:t>?</a:t>
            </a:r>
          </a:p>
          <a:p>
            <a:pPr lvl="1" eaLnBrk="1" hangingPunct="1">
              <a:defRPr/>
            </a:pPr>
            <a:r>
              <a:rPr lang="en-US" altLang="ko-KR" dirty="0" smtClean="0"/>
              <a:t>Use-case</a:t>
            </a:r>
          </a:p>
          <a:p>
            <a:pPr lvl="2" eaLnBrk="1" hangingPunct="1"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기능적</a:t>
            </a:r>
            <a:r>
              <a:rPr lang="en-US" altLang="ko-KR" dirty="0" smtClean="0"/>
              <a:t>) </a:t>
            </a:r>
            <a:r>
              <a:rPr lang="ko-KR" altLang="en-US" dirty="0" smtClean="0"/>
              <a:t>요구사항을 발견하고 기록하기 위해 사용될 수 있는 도구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en-US" altLang="ko-KR" dirty="0" err="1" smtClean="0"/>
              <a:t>Usecase</a:t>
            </a:r>
            <a:r>
              <a:rPr lang="en-US" altLang="ko-KR" dirty="0" smtClean="0"/>
              <a:t>: Introduction (1/2)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금오공과대학교 컴퓨터공학과</a:t>
            </a:r>
            <a:endParaRPr lang="ko-KR" altLang="en-US" dirty="0"/>
          </a:p>
        </p:txBody>
      </p:sp>
      <p:sp>
        <p:nvSpPr>
          <p:cNvPr id="1536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9A6288B-7D4B-4305-9C3F-AE2873CBDE59}" type="slidenum">
              <a:rPr kumimoji="0" lang="en-US" altLang="ko-KR" sz="1300" smtClean="0">
                <a:solidFill>
                  <a:srgbClr val="336699"/>
                </a:solidFill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ko-KR" sz="1300" smtClean="0">
              <a:solidFill>
                <a:srgbClr val="336699"/>
              </a:solidFill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34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Informal definition of use case</a:t>
            </a:r>
          </a:p>
          <a:p>
            <a:pPr lvl="1">
              <a:defRPr/>
            </a:pPr>
            <a:r>
              <a:rPr lang="en-US" altLang="ko-KR" u="sng" dirty="0" smtClean="0"/>
              <a:t>Text stories</a:t>
            </a:r>
            <a:r>
              <a:rPr lang="en-US" altLang="ko-KR" dirty="0" smtClean="0"/>
              <a:t> of some </a:t>
            </a:r>
            <a:r>
              <a:rPr lang="en-US" altLang="ko-KR" u="sng" dirty="0" smtClean="0"/>
              <a:t>actor</a:t>
            </a:r>
            <a:r>
              <a:rPr lang="en-US" altLang="ko-KR" dirty="0" smtClean="0"/>
              <a:t> using a system to meet goals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smtClean="0"/>
              <a:t>Use cases are TEXT! Not diagrams!</a:t>
            </a:r>
          </a:p>
          <a:p>
            <a:pPr lvl="1">
              <a:defRPr/>
            </a:pPr>
            <a:r>
              <a:rPr lang="en-US" altLang="ko-KR" dirty="0" smtClean="0"/>
              <a:t>UML</a:t>
            </a:r>
            <a:r>
              <a:rPr lang="ko-KR" altLang="en-US" dirty="0" smtClean="0"/>
              <a:t>을 활용한 </a:t>
            </a:r>
            <a:r>
              <a:rPr lang="en-US" altLang="ko-KR" dirty="0" smtClean="0"/>
              <a:t>use case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diagram</a:t>
            </a:r>
            <a:r>
              <a:rPr lang="ko-KR" altLang="en-US" dirty="0" smtClean="0"/>
              <a:t>을 생성하는 것이 중요한 부분이 아님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예제</a:t>
            </a:r>
            <a:r>
              <a:rPr lang="en-US" altLang="ko-KR" dirty="0" smtClean="0"/>
              <a:t>?</a:t>
            </a:r>
          </a:p>
          <a:p>
            <a:pPr lvl="1">
              <a:defRPr/>
            </a:pPr>
            <a:r>
              <a:rPr lang="ko-KR" altLang="en-US" dirty="0">
                <a:latin typeface="Comic Sans MS" panose="030F0702030302020204" pitchFamily="66" charset="0"/>
              </a:rPr>
              <a:t>경기자는 주사위 굴리기를 시스템에 요구한다</a:t>
            </a:r>
            <a:r>
              <a:rPr lang="en-US" altLang="ko-KR" dirty="0">
                <a:latin typeface="Comic Sans MS" panose="030F0702030302020204" pitchFamily="66" charset="0"/>
              </a:rPr>
              <a:t>. </a:t>
            </a:r>
            <a:r>
              <a:rPr lang="ko-KR" altLang="en-US" dirty="0">
                <a:latin typeface="Comic Sans MS" panose="030F0702030302020204" pitchFamily="66" charset="0"/>
              </a:rPr>
              <a:t>시스템은 결과를 보내준다</a:t>
            </a:r>
            <a:r>
              <a:rPr lang="en-US" altLang="ko-KR" dirty="0">
                <a:latin typeface="Comic Sans MS" panose="030F0702030302020204" pitchFamily="66" charset="0"/>
              </a:rPr>
              <a:t>.</a:t>
            </a:r>
            <a:r>
              <a:rPr lang="ko-KR" altLang="en-US" dirty="0">
                <a:latin typeface="Comic Sans MS" panose="030F0702030302020204" pitchFamily="66" charset="0"/>
              </a:rPr>
              <a:t>만약 주사위 앞면에 나온 값들의 합이 </a:t>
            </a:r>
            <a:r>
              <a:rPr lang="en-US" altLang="ko-KR" dirty="0">
                <a:latin typeface="Comic Sans MS" panose="030F0702030302020204" pitchFamily="66" charset="0"/>
              </a:rPr>
              <a:t>7</a:t>
            </a:r>
            <a:r>
              <a:rPr lang="ko-KR" altLang="en-US" dirty="0">
                <a:latin typeface="Comic Sans MS" panose="030F0702030302020204" pitchFamily="66" charset="0"/>
              </a:rPr>
              <a:t>이면 경기자는 승리하고</a:t>
            </a:r>
            <a:r>
              <a:rPr lang="en-US" altLang="ko-KR" dirty="0">
                <a:latin typeface="Comic Sans MS" panose="030F0702030302020204" pitchFamily="66" charset="0"/>
              </a:rPr>
              <a:t>, </a:t>
            </a:r>
            <a:r>
              <a:rPr lang="ko-KR" altLang="en-US" dirty="0">
                <a:latin typeface="Comic Sans MS" panose="030F0702030302020204" pitchFamily="66" charset="0"/>
              </a:rPr>
              <a:t>그렇지 않으면 패배한다</a:t>
            </a:r>
            <a:r>
              <a:rPr lang="en-US" altLang="ko-KR" dirty="0" smtClean="0">
                <a:latin typeface="Comic Sans MS" panose="030F0702030302020204" pitchFamily="66" charset="0"/>
              </a:rPr>
              <a:t>.</a:t>
            </a:r>
            <a:r>
              <a:rPr lang="en-US" altLang="ko-KR" sz="2400" dirty="0" smtClean="0">
                <a:latin typeface="Comic Sans MS" panose="030F0702030302020204" pitchFamily="66" charset="0"/>
              </a:rPr>
              <a:t>	</a:t>
            </a:r>
            <a:endParaRPr lang="en-US" altLang="ko-KR" dirty="0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: Introduction</a:t>
            </a:r>
            <a:r>
              <a:rPr lang="en-US" altLang="ko-KR" dirty="0" smtClean="0"/>
              <a:t> (2/2)</a:t>
            </a:r>
            <a:endParaRPr lang="ko-KR" altLang="en-US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8B0D92E-2614-4F6B-87DB-CEE7D0237B83}" type="slidenum">
              <a:rPr kumimoji="0" lang="en-US" altLang="ko-KR" sz="1300" smtClean="0">
                <a:solidFill>
                  <a:srgbClr val="336699"/>
                </a:solidFill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ko-KR" sz="1300" smtClean="0">
              <a:solidFill>
                <a:srgbClr val="336699"/>
              </a:solidFill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3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ko-KR" dirty="0" smtClean="0"/>
              <a:t>Actor </a:t>
            </a:r>
          </a:p>
          <a:p>
            <a:pPr lvl="1" eaLnBrk="1" hangingPunct="1">
              <a:defRPr/>
            </a:pPr>
            <a:r>
              <a:rPr lang="ko-KR" altLang="en-US" dirty="0" smtClean="0"/>
              <a:t>역할에 의해 식별되는 행위자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시스템 또는 조직</a:t>
            </a:r>
          </a:p>
          <a:p>
            <a:pPr lvl="1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: cashier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Scenario </a:t>
            </a:r>
          </a:p>
          <a:p>
            <a:pPr lvl="1" eaLnBrk="1" hangingPunct="1">
              <a:defRPr/>
            </a:pPr>
            <a:r>
              <a:rPr lang="en-US" altLang="ko-KR" dirty="0" smtClean="0"/>
              <a:t>Actor</a:t>
            </a:r>
            <a:r>
              <a:rPr lang="ko-KR" altLang="en-US" dirty="0" smtClean="0"/>
              <a:t>와 시스템 사이의 일련의 행동과 상호 작용</a:t>
            </a:r>
          </a:p>
          <a:p>
            <a:pPr lvl="1" eaLnBrk="1" hangingPunct="1">
              <a:defRPr/>
            </a:pPr>
            <a:r>
              <a:rPr lang="ko-KR" altLang="en-US" dirty="0" smtClean="0"/>
              <a:t>시스템을 사용하는 하나의 특정 스토리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/>
              <a:t>Use-case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라고도 불림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Use Case </a:t>
            </a:r>
          </a:p>
          <a:p>
            <a:pPr lvl="1" eaLnBrk="1" hangingPunct="1">
              <a:defRPr/>
            </a:pPr>
            <a:r>
              <a:rPr lang="en-US" altLang="ko-KR" dirty="0" smtClean="0"/>
              <a:t>Actor</a:t>
            </a:r>
            <a:r>
              <a:rPr lang="ko-KR" altLang="en-US" dirty="0" smtClean="0"/>
              <a:t>가 목적 달성을 위해 시스템을 사용하는 과정에서 발생할 수 있는 </a:t>
            </a:r>
            <a:r>
              <a:rPr lang="ko-KR" altLang="en-US" u="sng" dirty="0" smtClean="0"/>
              <a:t>성공 시나리오와 실패 시나리오의 집합 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en-US" altLang="ko-KR" dirty="0" err="1" smtClean="0"/>
              <a:t>Usecase</a:t>
            </a:r>
            <a:r>
              <a:rPr lang="ko-KR" altLang="en-US" dirty="0" smtClean="0"/>
              <a:t>의 구성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금오공과대학교 컴퓨터공학과</a:t>
            </a:r>
            <a:endParaRPr lang="ko-KR" altLang="en-US" dirty="0"/>
          </a:p>
        </p:txBody>
      </p:sp>
      <p:sp>
        <p:nvSpPr>
          <p:cNvPr id="1843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C105868-13EA-4439-91CD-FB0458F82917}" type="slidenum">
              <a:rPr kumimoji="0" lang="en-US" altLang="ko-KR" sz="1300" smtClean="0">
                <a:solidFill>
                  <a:srgbClr val="336699"/>
                </a:solidFill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ko-KR" sz="1300" smtClean="0">
              <a:solidFill>
                <a:srgbClr val="336699"/>
              </a:solidFill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13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altLang="ko-KR" dirty="0"/>
              <a:t>Brief 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 smtClean="0"/>
              <a:t>간단한 </a:t>
            </a:r>
            <a:r>
              <a:rPr lang="ko-KR" altLang="en-US" dirty="0"/>
              <a:t>한 문단으로 이루어진 요약 형태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 smtClean="0"/>
              <a:t>일반적으로 </a:t>
            </a:r>
            <a:r>
              <a:rPr lang="en-US" altLang="ko-KR" dirty="0"/>
              <a:t>main success </a:t>
            </a:r>
            <a:r>
              <a:rPr lang="en-US" altLang="ko-KR" dirty="0" smtClean="0"/>
              <a:t>scenario</a:t>
            </a:r>
            <a:r>
              <a:rPr lang="ko-KR" altLang="en-US" dirty="0" smtClean="0"/>
              <a:t>를 다룸</a:t>
            </a:r>
            <a:endParaRPr lang="en-US" altLang="ko-KR" dirty="0" smtClean="0"/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 smtClean="0"/>
              <a:t>시스템의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복잡도에 대한 빠른 이해를 위하여 요구사항 분석 초기 단계에 작성 </a:t>
            </a:r>
            <a:endParaRPr lang="en-US" altLang="ko-KR" dirty="0"/>
          </a:p>
          <a:p>
            <a:pPr eaLnBrk="1" hangingPunct="1">
              <a:lnSpc>
                <a:spcPct val="1000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ko-KR" dirty="0" smtClean="0"/>
              <a:t>Casual </a:t>
            </a:r>
            <a:endParaRPr lang="en-US" altLang="ko-KR" dirty="0"/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/>
              <a:t>비형식적인 여러 개의 문단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 smtClean="0"/>
              <a:t>여러 개의 시나리오를 포함하는 문단들로 구성 됨</a:t>
            </a:r>
            <a:endParaRPr lang="ko-KR" altLang="en-US" dirty="0"/>
          </a:p>
          <a:p>
            <a:pPr eaLnBrk="1" hangingPunct="1">
              <a:lnSpc>
                <a:spcPct val="1000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ko-KR" dirty="0" smtClean="0"/>
              <a:t>Fully </a:t>
            </a:r>
            <a:r>
              <a:rPr lang="en-US" altLang="ko-KR" dirty="0"/>
              <a:t>dressed 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 smtClean="0"/>
              <a:t>모든 단계와 </a:t>
            </a:r>
            <a:r>
              <a:rPr lang="ko-KR" altLang="en-US" dirty="0"/>
              <a:t>변형이 자세히 </a:t>
            </a:r>
            <a:r>
              <a:rPr lang="ko-KR" altLang="en-US" dirty="0" smtClean="0"/>
              <a:t>기술되는 형태</a:t>
            </a: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 err="1" smtClean="0"/>
              <a:t>Usecase</a:t>
            </a:r>
            <a:r>
              <a:rPr lang="en-US" altLang="ko-KR" dirty="0" smtClean="0"/>
              <a:t> Formats</a:t>
            </a:r>
            <a:endParaRPr lang="ko-KR" altLang="en-US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8CAE5B7-7482-4762-A8FF-F014E273B085}" type="slidenum">
              <a:rPr kumimoji="0" lang="en-US" altLang="ko-KR" sz="1300" smtClean="0">
                <a:solidFill>
                  <a:srgbClr val="336699"/>
                </a:solidFill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ko-KR" sz="1300" smtClean="0">
              <a:solidFill>
                <a:srgbClr val="336699"/>
              </a:solidFill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5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Brief Use-case</a:t>
            </a:r>
            <a:r>
              <a:rPr lang="ko-KR" altLang="en-US" dirty="0" smtClean="0"/>
              <a:t>의 예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Process Sale : </a:t>
            </a:r>
            <a:r>
              <a:rPr lang="ko-KR" altLang="en-US" u="sng" dirty="0" smtClean="0"/>
              <a:t>고객</a:t>
            </a:r>
            <a:r>
              <a:rPr lang="ko-KR" altLang="en-US" dirty="0" smtClean="0"/>
              <a:t>이 </a:t>
            </a:r>
            <a:r>
              <a:rPr lang="ko-KR" altLang="en-US" u="sng" dirty="0" smtClean="0"/>
              <a:t>구매할 품목</a:t>
            </a:r>
            <a:r>
              <a:rPr lang="ko-KR" altLang="en-US" dirty="0" smtClean="0"/>
              <a:t>들을 가지고 </a:t>
            </a:r>
            <a:r>
              <a:rPr lang="ko-KR" altLang="en-US" u="sng" dirty="0" smtClean="0"/>
              <a:t>계산대</a:t>
            </a:r>
            <a:r>
              <a:rPr lang="ko-KR" altLang="en-US" dirty="0" smtClean="0"/>
              <a:t>로 도착한다</a:t>
            </a:r>
            <a:r>
              <a:rPr lang="en-US" altLang="ko-KR" dirty="0" smtClean="0"/>
              <a:t>. </a:t>
            </a:r>
            <a:r>
              <a:rPr lang="ko-KR" altLang="en-US" u="sng" dirty="0" smtClean="0"/>
              <a:t>판매원</a:t>
            </a:r>
            <a:r>
              <a:rPr lang="ko-KR" altLang="en-US" dirty="0" smtClean="0"/>
              <a:t>은 각각의 구매 품목을 기록하기 위하여 </a:t>
            </a:r>
            <a:r>
              <a:rPr lang="en-US" altLang="ko-KR" u="sng" dirty="0" smtClean="0"/>
              <a:t>POS </a:t>
            </a:r>
            <a:r>
              <a:rPr lang="ko-KR" altLang="en-US" u="sng" dirty="0" smtClean="0"/>
              <a:t>시스템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시스템은 총액과 각 항목의 상세정보를 출력한다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고객이 지불 정보를 입력하면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시스템은 검증 및 기록 작업을 수행한 후 </a:t>
            </a:r>
            <a:r>
              <a:rPr lang="ko-KR" altLang="en-US" u="sng" dirty="0" smtClean="0"/>
              <a:t>재고 상황</a:t>
            </a:r>
            <a:r>
              <a:rPr lang="ko-KR" altLang="en-US" dirty="0" smtClean="0"/>
              <a:t>을 업데이트한다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고객은 </a:t>
            </a:r>
            <a:r>
              <a:rPr lang="ko-KR" altLang="en-US" u="sng" dirty="0" smtClean="0"/>
              <a:t>영수증</a:t>
            </a:r>
            <a:r>
              <a:rPr lang="ko-KR" altLang="en-US" dirty="0" smtClean="0"/>
              <a:t>을 받고 구매 품목을 가지고 가게를 떠난다</a:t>
            </a:r>
            <a:r>
              <a:rPr lang="en-US" altLang="ko-KR" dirty="0" smtClean="0"/>
              <a:t>.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Usecase Examples: Brief Format</a:t>
            </a:r>
            <a:endParaRPr lang="ko-KR" altLang="en-US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2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Casual Use-case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반품 처리</a:t>
            </a:r>
          </a:p>
          <a:p>
            <a:pPr lvl="1"/>
            <a:r>
              <a:rPr lang="ko-KR" altLang="en-US" dirty="0" smtClean="0"/>
              <a:t>주요 성공 시나리오</a:t>
            </a:r>
            <a:r>
              <a:rPr lang="en-US" altLang="ko-KR" dirty="0" smtClean="0"/>
              <a:t>(Main Success Scenario)</a:t>
            </a:r>
          </a:p>
          <a:p>
            <a:pPr lvl="2"/>
            <a:r>
              <a:rPr lang="ko-KR" altLang="en-US" dirty="0" smtClean="0"/>
              <a:t>고객이 반품할 물건을 가져온다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점원은 </a:t>
            </a:r>
            <a:r>
              <a:rPr lang="en-US" altLang="ko-KR" dirty="0" smtClean="0"/>
              <a:t>POS </a:t>
            </a:r>
            <a:r>
              <a:rPr lang="ko-KR" altLang="en-US" dirty="0" smtClean="0"/>
              <a:t>시스템을 이용하여 반품된 물건을 기록한다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대안 시나리오</a:t>
            </a:r>
            <a:r>
              <a:rPr lang="en-US" altLang="ko-KR" dirty="0" smtClean="0"/>
              <a:t>(Alternate Scenario)</a:t>
            </a:r>
          </a:p>
          <a:p>
            <a:pPr lvl="2"/>
            <a:r>
              <a:rPr lang="ko-KR" altLang="en-US" dirty="0" smtClean="0"/>
              <a:t>신용 카드로 지불했었던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결재 취소가 되지 않으면 고객에게 이를 알려주고 현금을 지불한다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시스템에 해당 물건에 대한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존재하지 않으면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등록자료 </a:t>
            </a:r>
            <a:r>
              <a:rPr lang="ko-KR" altLang="en-US" dirty="0" err="1" smtClean="0"/>
              <a:t>손실등의</a:t>
            </a:r>
            <a:r>
              <a:rPr lang="ko-KR" altLang="en-US" dirty="0" smtClean="0"/>
              <a:t> 이유로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점원이 직접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코드를 입력한다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시스템이 다른 외부 회계 시스템과의 통신 실패를 발견하면</a:t>
            </a:r>
            <a:r>
              <a:rPr lang="en-US" altLang="ko-KR" dirty="0" smtClean="0"/>
              <a:t>, ...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Usecase Examples: Casual Format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Usecase Examples: Fully-dressed Format</a:t>
            </a:r>
            <a:endParaRPr lang="ko-KR" altLang="en-US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금오공과대학교 컴퓨터공학과</a:t>
            </a:r>
            <a:endParaRPr lang="ko-KR" altLang="en-US" dirty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08013" y="1420813"/>
            <a:ext cx="3886200" cy="445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57200" indent="-457200"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914400" indent="-4572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1400" b="1">
                <a:solidFill>
                  <a:srgbClr val="41280D"/>
                </a:solidFill>
                <a:latin typeface="굴림" panose="020B0600000101010101" pitchFamily="50" charset="-127"/>
              </a:rPr>
              <a:t>Primary Actor: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출납원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1400" b="1">
                <a:solidFill>
                  <a:srgbClr val="41280D"/>
                </a:solidFill>
                <a:latin typeface="굴림" panose="020B0600000101010101" pitchFamily="50" charset="-127"/>
              </a:rPr>
              <a:t>프로젝트 관계자와</a:t>
            </a:r>
            <a:r>
              <a:rPr lang="en-US" altLang="ko-KR" sz="1400" b="1">
                <a:solidFill>
                  <a:srgbClr val="41280D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>
                <a:solidFill>
                  <a:srgbClr val="41280D"/>
                </a:solidFill>
                <a:latin typeface="굴림" panose="020B0600000101010101" pitchFamily="50" charset="-127"/>
              </a:rPr>
              <a:t>관심</a:t>
            </a:r>
            <a:r>
              <a:rPr lang="en-US" altLang="ko-KR" sz="1400" b="1">
                <a:solidFill>
                  <a:srgbClr val="41280D"/>
                </a:solidFill>
                <a:latin typeface="굴림" panose="020B0600000101010101" pitchFamily="50" charset="-127"/>
              </a:rPr>
              <a:t>:</a:t>
            </a:r>
          </a:p>
          <a:p>
            <a:pPr eaLnBrk="1" hangingPunct="1">
              <a:lnSpc>
                <a:spcPct val="100000"/>
              </a:lnSpc>
              <a:buClrTx/>
              <a:buFontTx/>
              <a:buChar char="•"/>
            </a:pP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출납원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: </a:t>
            </a: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금액이 맞지 않을 경우에 자신의 월급에서 공제되기 때문에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오류가 없이 정확하고 신속한 돈 계산을 원한다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100000"/>
              </a:lnSpc>
              <a:buClrTx/>
              <a:buFontTx/>
              <a:buChar char="•"/>
            </a:pPr>
            <a:r>
              <a:rPr lang="en-US" altLang="ko-KR" sz="1400">
                <a:solidFill>
                  <a:srgbClr val="41280D"/>
                </a:solidFill>
                <a:latin typeface="Times New Roman" panose="02020603050405020304" pitchFamily="18" charset="0"/>
              </a:rPr>
              <a:t>…</a:t>
            </a:r>
            <a:endParaRPr lang="en-US" altLang="ko-KR" sz="1400">
              <a:solidFill>
                <a:srgbClr val="41280D"/>
              </a:solidFill>
              <a:latin typeface="굴림" panose="020B0600000101010101" pitchFamily="50" charset="-127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1400" b="1">
                <a:solidFill>
                  <a:srgbClr val="41280D"/>
                </a:solidFill>
                <a:latin typeface="굴림" panose="020B0600000101010101" pitchFamily="50" charset="-127"/>
              </a:rPr>
              <a:t>사전조건</a:t>
            </a:r>
            <a:r>
              <a:rPr lang="en-US" altLang="ko-KR" sz="1400" b="1">
                <a:solidFill>
                  <a:srgbClr val="41280D"/>
                </a:solidFill>
                <a:latin typeface="굴림" panose="020B0600000101010101" pitchFamily="50" charset="-127"/>
              </a:rPr>
              <a:t>: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출납원은 인증받은 사용자이다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1400" b="1">
                <a:solidFill>
                  <a:srgbClr val="41280D"/>
                </a:solidFill>
                <a:latin typeface="굴림" panose="020B0600000101010101" pitchFamily="50" charset="-127"/>
              </a:rPr>
              <a:t>성공보증</a:t>
            </a:r>
            <a:r>
              <a:rPr lang="en-US" altLang="ko-KR" sz="1400" b="1">
                <a:solidFill>
                  <a:srgbClr val="41280D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400" b="1">
                <a:solidFill>
                  <a:srgbClr val="41280D"/>
                </a:solidFill>
                <a:latin typeface="굴림" panose="020B0600000101010101" pitchFamily="50" charset="-127"/>
              </a:rPr>
              <a:t>사후조건</a:t>
            </a:r>
            <a:r>
              <a:rPr lang="en-US" altLang="ko-KR" sz="1400" b="1">
                <a:solidFill>
                  <a:srgbClr val="41280D"/>
                </a:solidFill>
                <a:latin typeface="굴림" panose="020B0600000101010101" pitchFamily="50" charset="-127"/>
              </a:rPr>
              <a:t>):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판매 정보가 저장된다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. </a:t>
            </a:r>
            <a:r>
              <a:rPr lang="en-US" altLang="ko-KR" sz="1400">
                <a:solidFill>
                  <a:srgbClr val="41280D"/>
                </a:solidFill>
                <a:latin typeface="Times New Roman" panose="02020603050405020304" pitchFamily="18" charset="0"/>
              </a:rPr>
              <a:t>…</a:t>
            </a:r>
            <a:endParaRPr lang="en-US" altLang="ko-KR" sz="1400">
              <a:solidFill>
                <a:srgbClr val="41280D"/>
              </a:solidFill>
              <a:latin typeface="굴림" panose="020B0600000101010101" pitchFamily="50" charset="-127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1400" b="1">
                <a:solidFill>
                  <a:srgbClr val="41280D"/>
                </a:solidFill>
                <a:latin typeface="굴림" panose="020B0600000101010101" pitchFamily="50" charset="-127"/>
              </a:rPr>
              <a:t>주요 성공 시나리오</a:t>
            </a:r>
            <a:r>
              <a:rPr lang="en-US" altLang="ko-KR" sz="1400" b="1">
                <a:solidFill>
                  <a:srgbClr val="41280D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400" b="1">
                <a:solidFill>
                  <a:srgbClr val="41280D"/>
                </a:solidFill>
                <a:latin typeface="굴림" panose="020B0600000101010101" pitchFamily="50" charset="-127"/>
              </a:rPr>
              <a:t>또는 기본 흐름</a:t>
            </a:r>
            <a:r>
              <a:rPr lang="en-US" altLang="ko-KR" sz="1400" b="1">
                <a:solidFill>
                  <a:srgbClr val="41280D"/>
                </a:solidFill>
                <a:latin typeface="굴림" panose="020B0600000101010101" pitchFamily="50" charset="-127"/>
              </a:rPr>
              <a:t>):</a:t>
            </a:r>
          </a:p>
          <a:p>
            <a:pPr eaLnBrk="1" hangingPunct="1">
              <a:lnSpc>
                <a:spcPct val="100000"/>
              </a:lnSpc>
              <a:buClrTx/>
              <a:buFontTx/>
              <a:buAutoNum type="arabicPeriod"/>
            </a:pP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고객이 상품을 구매하기 위해 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POS </a:t>
            </a: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계산대에 온다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100000"/>
              </a:lnSpc>
              <a:buClrTx/>
              <a:buFontTx/>
              <a:buAutoNum type="arabicPeriod"/>
            </a:pP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출납원은 판매를 시작한다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100000"/>
              </a:lnSpc>
              <a:buClrTx/>
              <a:buFontTx/>
              <a:buAutoNum type="arabicPeriod"/>
            </a:pP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출납원은 상품 식별자를 입력한다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100000"/>
              </a:lnSpc>
              <a:buClrTx/>
              <a:buFontTx/>
              <a:buAutoNum type="arabicPeriod"/>
            </a:pP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시스템은 각 상품을 기록한 후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상품 정보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가격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그리고 총액을 보여준다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.</a:t>
            </a:r>
          </a:p>
          <a:p>
            <a:pPr lvl="1"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가격은 가격규칙에 의해서 계산된다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1400" i="1">
                <a:solidFill>
                  <a:srgbClr val="41280D"/>
                </a:solidFill>
                <a:latin typeface="굴림" panose="020B0600000101010101" pitchFamily="50" charset="-127"/>
              </a:rPr>
              <a:t>출납원은 상품별로 </a:t>
            </a:r>
            <a:r>
              <a:rPr lang="en-US" altLang="ko-KR" sz="1400" i="1">
                <a:solidFill>
                  <a:srgbClr val="41280D"/>
                </a:solidFill>
                <a:latin typeface="굴림" panose="020B0600000101010101" pitchFamily="50" charset="-127"/>
              </a:rPr>
              <a:t>3~4 </a:t>
            </a:r>
            <a:r>
              <a:rPr lang="ko-KR" altLang="en-US" sz="1400" i="1">
                <a:solidFill>
                  <a:srgbClr val="41280D"/>
                </a:solidFill>
                <a:latin typeface="굴림" panose="020B0600000101010101" pitchFamily="50" charset="-127"/>
              </a:rPr>
              <a:t>스텝을 반복한다</a:t>
            </a:r>
            <a:r>
              <a:rPr lang="en-US" altLang="ko-KR" sz="1400" i="1">
                <a:solidFill>
                  <a:srgbClr val="41280D"/>
                </a:solidFill>
                <a:latin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1400">
                <a:solidFill>
                  <a:srgbClr val="41280D"/>
                </a:solidFill>
                <a:latin typeface="Times New Roman" panose="02020603050405020304" pitchFamily="18" charset="0"/>
              </a:rPr>
              <a:t>…</a:t>
            </a:r>
            <a:endParaRPr lang="en-US" altLang="ko-KR" sz="1400">
              <a:solidFill>
                <a:srgbClr val="41280D"/>
              </a:solidFill>
              <a:latin typeface="굴림" panose="020B0600000101010101" pitchFamily="50" charset="-127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4570413" y="1420813"/>
            <a:ext cx="3886200" cy="445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57200" indent="-457200"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1400" b="1">
                <a:solidFill>
                  <a:srgbClr val="41280D"/>
                </a:solidFill>
                <a:latin typeface="굴림" panose="020B0600000101010101" pitchFamily="50" charset="-127"/>
              </a:rPr>
              <a:t>확장</a:t>
            </a:r>
            <a:r>
              <a:rPr lang="en-US" altLang="ko-KR" sz="1400" b="1">
                <a:solidFill>
                  <a:srgbClr val="41280D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400" b="1">
                <a:solidFill>
                  <a:srgbClr val="41280D"/>
                </a:solidFill>
                <a:latin typeface="굴림" panose="020B0600000101010101" pitchFamily="50" charset="-127"/>
              </a:rPr>
              <a:t>또는 대안 흐름</a:t>
            </a:r>
            <a:r>
              <a:rPr lang="en-US" altLang="ko-KR" sz="1400" b="1">
                <a:solidFill>
                  <a:srgbClr val="41280D"/>
                </a:solidFill>
                <a:latin typeface="굴림" panose="020B0600000101010101" pitchFamily="50" charset="-127"/>
              </a:rPr>
              <a:t>):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*a. </a:t>
            </a: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언제든 시스템이 다운된다면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: </a:t>
            </a: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시스템 복구와 올바른 회계 처리를 위하여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, </a:t>
            </a:r>
            <a:r>
              <a:rPr lang="en-US" altLang="ko-KR" sz="1400">
                <a:solidFill>
                  <a:srgbClr val="41280D"/>
                </a:solidFill>
                <a:latin typeface="Times New Roman" panose="02020603050405020304" pitchFamily="18" charset="0"/>
              </a:rPr>
              <a:t>…</a:t>
            </a:r>
            <a:endParaRPr lang="en-US" altLang="ko-KR" sz="1400">
              <a:solidFill>
                <a:srgbClr val="41280D"/>
              </a:solidFill>
              <a:latin typeface="굴림" panose="020B0600000101010101" pitchFamily="50" charset="-127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3a.     </a:t>
            </a:r>
            <a:r>
              <a:rPr lang="en-US" altLang="ko-KR" sz="1400">
                <a:solidFill>
                  <a:srgbClr val="41280D"/>
                </a:solidFill>
                <a:latin typeface="Times New Roman" panose="02020603050405020304" pitchFamily="18" charset="0"/>
              </a:rPr>
              <a:t>…</a:t>
            </a:r>
            <a:endParaRPr lang="en-US" altLang="ko-KR" sz="1400" b="1">
              <a:solidFill>
                <a:srgbClr val="41280D"/>
              </a:solidFill>
              <a:latin typeface="굴림" panose="020B0600000101010101" pitchFamily="50" charset="-127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1400" b="1">
                <a:solidFill>
                  <a:srgbClr val="41280D"/>
                </a:solidFill>
                <a:latin typeface="굴림" panose="020B0600000101010101" pitchFamily="50" charset="-127"/>
              </a:rPr>
              <a:t>특수한 요구사항</a:t>
            </a:r>
            <a:r>
              <a:rPr lang="en-US" altLang="ko-KR" sz="1400" b="1">
                <a:solidFill>
                  <a:srgbClr val="41280D"/>
                </a:solidFill>
                <a:latin typeface="굴림" panose="020B0600000101010101" pitchFamily="50" charset="-127"/>
              </a:rPr>
              <a:t>: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화면의 글자는 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1</a:t>
            </a: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미터 거리에서도 보여야 한다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1400" b="1">
                <a:solidFill>
                  <a:srgbClr val="41280D"/>
                </a:solidFill>
                <a:latin typeface="굴림" panose="020B0600000101010101" pitchFamily="50" charset="-127"/>
              </a:rPr>
              <a:t>기술과 데이터 변이 목록</a:t>
            </a:r>
            <a:r>
              <a:rPr lang="en-US" altLang="ko-KR" sz="1400" b="1">
                <a:solidFill>
                  <a:srgbClr val="41280D"/>
                </a:solidFill>
                <a:latin typeface="굴림" panose="020B0600000101010101" pitchFamily="50" charset="-127"/>
              </a:rPr>
              <a:t>: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3a. </a:t>
            </a: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상품 식별자는 바코드 또는 키보드로 입력된다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3b.      </a:t>
            </a:r>
            <a:r>
              <a:rPr lang="en-US" altLang="ko-KR" sz="1400">
                <a:solidFill>
                  <a:srgbClr val="41280D"/>
                </a:solidFill>
                <a:latin typeface="Times New Roman" panose="02020603050405020304" pitchFamily="18" charset="0"/>
              </a:rPr>
              <a:t>…</a:t>
            </a:r>
            <a:endParaRPr lang="en-US" altLang="ko-KR" sz="1400">
              <a:solidFill>
                <a:srgbClr val="41280D"/>
              </a:solidFill>
              <a:latin typeface="굴림" panose="020B0600000101010101" pitchFamily="50" charset="-127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1400" b="1">
                <a:solidFill>
                  <a:srgbClr val="41280D"/>
                </a:solidFill>
                <a:latin typeface="굴림" panose="020B0600000101010101" pitchFamily="50" charset="-127"/>
              </a:rPr>
              <a:t>사용 빈도</a:t>
            </a:r>
            <a:r>
              <a:rPr lang="en-US" altLang="ko-KR" sz="1400" b="1">
                <a:solidFill>
                  <a:srgbClr val="41280D"/>
                </a:solidFill>
                <a:latin typeface="굴림" panose="020B0600000101010101" pitchFamily="50" charset="-127"/>
              </a:rPr>
              <a:t>: </a:t>
            </a: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거의 끊임없이 사용될 것이다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1400" b="1">
                <a:solidFill>
                  <a:srgbClr val="41280D"/>
                </a:solidFill>
                <a:latin typeface="굴림" panose="020B0600000101010101" pitchFamily="50" charset="-127"/>
              </a:rPr>
              <a:t>기타 사항</a:t>
            </a:r>
            <a:r>
              <a:rPr lang="en-US" altLang="ko-KR" sz="1400" b="1">
                <a:solidFill>
                  <a:srgbClr val="41280D"/>
                </a:solidFill>
                <a:latin typeface="굴림" panose="020B0600000101010101" pitchFamily="50" charset="-127"/>
              </a:rPr>
              <a:t>: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1400">
                <a:solidFill>
                  <a:srgbClr val="41280D"/>
                </a:solidFill>
                <a:latin typeface="굴림" panose="020B0600000101010101" pitchFamily="50" charset="-127"/>
              </a:rPr>
              <a:t>세금과 관련한 법률이 변경되지는 않았는가</a:t>
            </a:r>
            <a:r>
              <a:rPr lang="en-US" altLang="ko-KR" sz="1400">
                <a:solidFill>
                  <a:srgbClr val="41280D"/>
                </a:solidFill>
                <a:latin typeface="굴림" panose="020B0600000101010101" pitchFamily="50" charset="-127"/>
              </a:rPr>
              <a:t>?</a:t>
            </a:r>
          </a:p>
        </p:txBody>
      </p:sp>
      <p:sp>
        <p:nvSpPr>
          <p:cNvPr id="28680" name="TextBox 1"/>
          <p:cNvSpPr txBox="1">
            <a:spLocks noChangeArrowheads="1"/>
          </p:cNvSpPr>
          <p:nvPr/>
        </p:nvSpPr>
        <p:spPr bwMode="auto">
          <a:xfrm>
            <a:off x="485775" y="1112838"/>
            <a:ext cx="19669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Usecase</a:t>
            </a: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1: Process Sale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제품 개발의 첫 단계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>
                <a:solidFill>
                  <a:srgbClr val="FF0000"/>
                </a:solidFill>
              </a:rPr>
              <a:t>What</a:t>
            </a:r>
            <a:r>
              <a:rPr lang="en-US" altLang="ko-KR" dirty="0"/>
              <a:t> should the program do?</a:t>
            </a:r>
          </a:p>
          <a:p>
            <a:pPr lvl="1"/>
            <a:r>
              <a:rPr lang="ko-KR" altLang="en-US" dirty="0"/>
              <a:t>프로그램을 사용할 최종 사용자 입장이 되어야 함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무엇을</a:t>
            </a:r>
            <a:r>
              <a:rPr lang="ko-KR" altLang="en-US" dirty="0" smtClean="0"/>
              <a:t> 하며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얼마나</a:t>
            </a:r>
            <a:r>
              <a:rPr lang="ko-KR" altLang="en-US" dirty="0" smtClean="0"/>
              <a:t> 잘 하는 프로그램인가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en-US" altLang="ko-KR" dirty="0"/>
              <a:t>"</a:t>
            </a:r>
            <a:r>
              <a:rPr lang="ko-KR" altLang="en-US" dirty="0"/>
              <a:t>어떻게</a:t>
            </a:r>
            <a:r>
              <a:rPr lang="en-US" altLang="ko-KR" dirty="0"/>
              <a:t> </a:t>
            </a:r>
            <a:r>
              <a:rPr lang="ko-KR" altLang="en-US" dirty="0"/>
              <a:t>구현하는가</a:t>
            </a:r>
            <a:r>
              <a:rPr lang="en-US" altLang="ko-KR" dirty="0"/>
              <a:t>"</a:t>
            </a:r>
            <a:r>
              <a:rPr lang="ko-KR" altLang="en-US" dirty="0"/>
              <a:t>는 중요하지 않다</a:t>
            </a:r>
            <a:r>
              <a:rPr lang="en-US" altLang="ko-KR" dirty="0"/>
              <a:t>! </a:t>
            </a:r>
          </a:p>
          <a:p>
            <a:pPr lvl="2"/>
            <a:r>
              <a:rPr lang="ko-KR" altLang="en-US" dirty="0"/>
              <a:t>이 단계에서는</a:t>
            </a:r>
            <a:r>
              <a:rPr lang="en-US" altLang="ko-KR" dirty="0" smtClean="0"/>
              <a:t>…… (</a:t>
            </a:r>
            <a:r>
              <a:rPr lang="ko-KR" altLang="en-US" dirty="0" smtClean="0"/>
              <a:t>문제 정의 및 요구 분석의 단계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입출력 상세 정의</a:t>
            </a:r>
            <a:endParaRPr lang="en-US" altLang="ko-KR" dirty="0"/>
          </a:p>
          <a:p>
            <a:pPr lvl="2"/>
            <a:r>
              <a:rPr lang="en-US" altLang="ko-KR" dirty="0"/>
              <a:t>UI </a:t>
            </a:r>
            <a:r>
              <a:rPr lang="ko-KR" altLang="en-US" dirty="0"/>
              <a:t>포함</a:t>
            </a:r>
            <a:endParaRPr lang="en-US" altLang="ko-KR" dirty="0"/>
          </a:p>
          <a:p>
            <a:pPr lvl="2"/>
            <a:r>
              <a:rPr lang="ko-KR" altLang="en-US" dirty="0"/>
              <a:t>사용자 매뉴얼을 작성한다고 </a:t>
            </a:r>
            <a:r>
              <a:rPr lang="ko-KR" altLang="en-US" dirty="0" smtClean="0"/>
              <a:t>생각하자</a:t>
            </a:r>
            <a:r>
              <a:rPr lang="en-US" altLang="ko-KR" dirty="0"/>
              <a:t>!</a:t>
            </a:r>
            <a:endParaRPr lang="ko-KR" altLang="en-US" dirty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Requirement Analysis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09CE0-AF21-451E-9D19-03C0A946FC82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87994" y="1954963"/>
            <a:ext cx="102463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휴먼모음T" pitchFamily="18" charset="-127"/>
                <a:ea typeface="휴먼모음T" pitchFamily="18" charset="-127"/>
              </a:rPr>
              <a:t>요구분석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549072" y="1966941"/>
            <a:ext cx="60465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휴먼모음T" pitchFamily="18" charset="-127"/>
                <a:ea typeface="휴먼모음T" pitchFamily="18" charset="-127"/>
              </a:rPr>
              <a:t>설계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55547" y="1966941"/>
            <a:ext cx="60465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구현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562022" y="1966941"/>
            <a:ext cx="81464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테스트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822497" y="1966941"/>
            <a:ext cx="60465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배포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827385" y="1966941"/>
            <a:ext cx="60465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운영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3148444" y="1980680"/>
            <a:ext cx="411480" cy="356355"/>
          </a:xfrm>
          <a:prstGeom prst="rightArrow">
            <a:avLst>
              <a:gd name="adj1" fmla="val 50000"/>
              <a:gd name="adj2" fmla="val 45117"/>
            </a:avLst>
          </a:prstGeom>
          <a:solidFill>
            <a:srgbClr val="99CC00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3" name="AutoShape 26"/>
          <p:cNvCxnSpPr>
            <a:cxnSpLocks noChangeShapeType="1"/>
          </p:cNvCxnSpPr>
          <p:nvPr/>
        </p:nvCxnSpPr>
        <p:spPr bwMode="auto">
          <a:xfrm rot="16200000" flipH="1">
            <a:off x="3162732" y="1723187"/>
            <a:ext cx="1587" cy="1260475"/>
          </a:xfrm>
          <a:prstGeom prst="curvedConnector3">
            <a:avLst>
              <a:gd name="adj1" fmla="val 14500005"/>
            </a:avLst>
          </a:prstGeom>
          <a:noFill/>
          <a:ln w="9525">
            <a:solidFill>
              <a:srgbClr val="0000CC"/>
            </a:solidFill>
            <a:prstDash val="sysDot"/>
            <a:round/>
            <a:headEnd type="triangle" w="med" len="med"/>
            <a:tailEnd/>
          </a:ln>
        </p:spPr>
      </p:cxnSp>
      <p:cxnSp>
        <p:nvCxnSpPr>
          <p:cNvPr id="15" name="AutoShape 28"/>
          <p:cNvCxnSpPr>
            <a:cxnSpLocks noChangeShapeType="1"/>
            <a:stCxn id="7" idx="2"/>
            <a:endCxn id="8" idx="2"/>
          </p:cNvCxnSpPr>
          <p:nvPr/>
        </p:nvCxnSpPr>
        <p:spPr bwMode="auto">
          <a:xfrm rot="16200000" flipH="1">
            <a:off x="4354636" y="1863813"/>
            <a:ext cx="12700" cy="1006475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rgbClr val="0000CC"/>
            </a:solidFill>
            <a:prstDash val="sysDot"/>
            <a:round/>
            <a:headEnd type="triangle" w="med" len="med"/>
            <a:tailEnd/>
          </a:ln>
        </p:spPr>
      </p:cxnSp>
      <p:cxnSp>
        <p:nvCxnSpPr>
          <p:cNvPr id="16" name="AutoShape 29"/>
          <p:cNvCxnSpPr>
            <a:cxnSpLocks noChangeShapeType="1"/>
          </p:cNvCxnSpPr>
          <p:nvPr/>
        </p:nvCxnSpPr>
        <p:spPr bwMode="auto">
          <a:xfrm rot="16200000" flipH="1">
            <a:off x="5488997" y="1866928"/>
            <a:ext cx="1587" cy="1006475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rgbClr val="0000CC"/>
            </a:solidFill>
            <a:prstDash val="sysDot"/>
            <a:round/>
            <a:headEnd type="triangle" w="med" len="med"/>
            <a:tailEnd/>
          </a:ln>
        </p:spPr>
      </p:cxnSp>
      <p:cxnSp>
        <p:nvCxnSpPr>
          <p:cNvPr id="17" name="AutoShape 30"/>
          <p:cNvCxnSpPr>
            <a:cxnSpLocks noChangeShapeType="1"/>
          </p:cNvCxnSpPr>
          <p:nvPr/>
        </p:nvCxnSpPr>
        <p:spPr bwMode="auto">
          <a:xfrm rot="16200000" flipH="1">
            <a:off x="6619297" y="1852641"/>
            <a:ext cx="1587" cy="1006475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rgbClr val="0000CC"/>
            </a:solidFill>
            <a:prstDash val="sysDot"/>
            <a:round/>
            <a:headEnd type="triangle" w="med" len="med"/>
            <a:tailEnd/>
          </a:ln>
        </p:spPr>
      </p:cxnSp>
      <p:cxnSp>
        <p:nvCxnSpPr>
          <p:cNvPr id="18" name="AutoShape 31"/>
          <p:cNvCxnSpPr>
            <a:cxnSpLocks noChangeShapeType="1"/>
          </p:cNvCxnSpPr>
          <p:nvPr/>
        </p:nvCxnSpPr>
        <p:spPr bwMode="auto">
          <a:xfrm rot="16200000" flipH="1">
            <a:off x="7692447" y="1857403"/>
            <a:ext cx="1587" cy="1006475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rgbClr val="0000CC"/>
            </a:solidFill>
            <a:prstDash val="sysDot"/>
            <a:round/>
            <a:headEnd type="triangle" w="med" len="med"/>
            <a:tailEnd/>
          </a:ln>
        </p:spPr>
      </p:cxn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4153592" y="1991071"/>
            <a:ext cx="411480" cy="356355"/>
          </a:xfrm>
          <a:prstGeom prst="rightArrow">
            <a:avLst>
              <a:gd name="adj1" fmla="val 50000"/>
              <a:gd name="adj2" fmla="val 45117"/>
            </a:avLst>
          </a:prstGeom>
          <a:solidFill>
            <a:srgbClr val="99CC00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5186102" y="1991071"/>
            <a:ext cx="411480" cy="356355"/>
          </a:xfrm>
          <a:prstGeom prst="rightArrow">
            <a:avLst>
              <a:gd name="adj1" fmla="val 50000"/>
              <a:gd name="adj2" fmla="val 45117"/>
            </a:avLst>
          </a:prstGeom>
          <a:solidFill>
            <a:srgbClr val="99CC00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6390062" y="1991071"/>
            <a:ext cx="411480" cy="356355"/>
          </a:xfrm>
          <a:prstGeom prst="rightArrow">
            <a:avLst>
              <a:gd name="adj1" fmla="val 50000"/>
              <a:gd name="adj2" fmla="val 45117"/>
            </a:avLst>
          </a:prstGeom>
          <a:solidFill>
            <a:srgbClr val="99CC00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7434002" y="1991071"/>
            <a:ext cx="411480" cy="356355"/>
          </a:xfrm>
          <a:prstGeom prst="rightArrow">
            <a:avLst>
              <a:gd name="adj1" fmla="val 50000"/>
              <a:gd name="adj2" fmla="val 45117"/>
            </a:avLst>
          </a:prstGeom>
          <a:solidFill>
            <a:srgbClr val="99CC00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619412" y="1961890"/>
            <a:ext cx="102463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문제정의</a:t>
            </a:r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1679862" y="1987607"/>
            <a:ext cx="411480" cy="356355"/>
          </a:xfrm>
          <a:prstGeom prst="rightArrow">
            <a:avLst>
              <a:gd name="adj1" fmla="val 50000"/>
              <a:gd name="adj2" fmla="val 45117"/>
            </a:avLst>
          </a:prstGeom>
          <a:solidFill>
            <a:srgbClr val="99CC00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27" name="AutoShape 26"/>
          <p:cNvCxnSpPr>
            <a:cxnSpLocks noChangeShapeType="1"/>
          </p:cNvCxnSpPr>
          <p:nvPr/>
        </p:nvCxnSpPr>
        <p:spPr bwMode="auto">
          <a:xfrm rot="16200000" flipH="1">
            <a:off x="1694150" y="1730114"/>
            <a:ext cx="1587" cy="1260475"/>
          </a:xfrm>
          <a:prstGeom prst="curvedConnector3">
            <a:avLst>
              <a:gd name="adj1" fmla="val 14500005"/>
            </a:avLst>
          </a:prstGeom>
          <a:noFill/>
          <a:ln w="9525">
            <a:solidFill>
              <a:srgbClr val="0000CC"/>
            </a:solidFill>
            <a:prstDash val="sysDot"/>
            <a:round/>
            <a:headEnd type="triangle" w="med" len="med"/>
            <a:tailEnd/>
          </a:ln>
        </p:spPr>
      </p:cxnSp>
    </p:spTree>
    <p:extLst>
      <p:ext uri="{BB962C8B-B14F-4D97-AF65-F5344CB8AC3E}">
        <p14:creationId xmlns:p14="http://schemas.microsoft.com/office/powerpoint/2010/main" val="56592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Use Case Diagrams (1/3) 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금오공과대학교 컴퓨터공학과</a:t>
            </a:r>
            <a:endParaRPr lang="ko-KR" altLang="en-US" dirty="0"/>
          </a:p>
        </p:txBody>
      </p:sp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373063" y="1101725"/>
            <a:ext cx="81438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90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6514" y="1158875"/>
            <a:ext cx="6052559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1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</a:p>
          <a:p>
            <a:pPr lvl="1"/>
            <a:r>
              <a:rPr lang="en-US" altLang="ko-KR" dirty="0" smtClean="0"/>
              <a:t>Actors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use case</a:t>
            </a:r>
            <a:r>
              <a:rPr lang="ko-KR" altLang="en-US" dirty="0" smtClean="0"/>
              <a:t>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그들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간의 관계를 표현하는 </a:t>
            </a:r>
            <a:r>
              <a:rPr lang="en-US" altLang="ko-KR" dirty="0" smtClean="0"/>
              <a:t>diagram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Diagram </a:t>
            </a:r>
            <a:r>
              <a:rPr lang="ko-KR" altLang="en-US" dirty="0" smtClean="0"/>
              <a:t>기본 표기법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Primary actor (</a:t>
            </a:r>
            <a:r>
              <a:rPr lang="ko-KR" altLang="en-US" dirty="0" smtClean="0"/>
              <a:t>시스템을 사용하는 주체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왼쪽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Supporting actor (</a:t>
            </a:r>
            <a:r>
              <a:rPr lang="ko-KR" altLang="en-US" dirty="0" smtClean="0"/>
              <a:t>시스템에 서비스를 제공하는 주체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오른쪽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사용자 목적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수준의 </a:t>
            </a:r>
            <a:r>
              <a:rPr lang="en-US" altLang="ko-KR" dirty="0" err="1" smtClean="0"/>
              <a:t>usecase</a:t>
            </a:r>
            <a:r>
              <a:rPr lang="ko-KR" altLang="en-US" dirty="0" smtClean="0"/>
              <a:t>만 표기</a:t>
            </a:r>
            <a:r>
              <a:rPr lang="en-US" altLang="ko-KR" dirty="0" smtClean="0"/>
              <a:t>!</a:t>
            </a:r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Use Case Diagrams (2/3) </a:t>
            </a:r>
          </a:p>
        </p:txBody>
      </p:sp>
    </p:spTree>
    <p:extLst>
      <p:ext uri="{BB962C8B-B14F-4D97-AF65-F5344CB8AC3E}">
        <p14:creationId xmlns:p14="http://schemas.microsoft.com/office/powerpoint/2010/main" val="214763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/>
              <a:t>예제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중요한 것은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짧고</a:t>
            </a:r>
            <a:r>
              <a:rPr lang="en-US" altLang="ko-KR" smtClean="0"/>
              <a:t>, </a:t>
            </a:r>
            <a:r>
              <a:rPr lang="ko-KR" altLang="en-US" smtClean="0"/>
              <a:t>단순하게</a:t>
            </a:r>
            <a:r>
              <a:rPr lang="en-US" altLang="ko-KR" smtClean="0"/>
              <a:t>! </a:t>
            </a:r>
            <a:r>
              <a:rPr lang="ko-KR" altLang="en-US" smtClean="0"/>
              <a:t>다이어그램에 많은 시간을 사용할 필요는 없다</a:t>
            </a:r>
            <a:endParaRPr lang="en-US" altLang="ko-KR" smtClean="0"/>
          </a:p>
          <a:p>
            <a:pPr lvl="1"/>
            <a:r>
              <a:rPr lang="en-US" altLang="ko-KR" smtClean="0"/>
              <a:t>Text</a:t>
            </a:r>
            <a:r>
              <a:rPr lang="ko-KR" altLang="en-US" smtClean="0"/>
              <a:t> 형태의 </a:t>
            </a:r>
            <a:r>
              <a:rPr lang="en-US" altLang="ko-KR" smtClean="0"/>
              <a:t>usecase</a:t>
            </a:r>
            <a:r>
              <a:rPr lang="ko-KR" altLang="en-US" smtClean="0"/>
              <a:t>를</a:t>
            </a:r>
            <a:r>
              <a:rPr lang="en-US" altLang="ko-KR" smtClean="0"/>
              <a:t> </a:t>
            </a:r>
            <a:r>
              <a:rPr lang="ko-KR" altLang="en-US" smtClean="0"/>
              <a:t>작성하는 것이 중요</a:t>
            </a:r>
            <a:endParaRPr lang="ko-KR" altLang="en-US" dirty="0"/>
          </a:p>
        </p:txBody>
      </p:sp>
      <p:sp>
        <p:nvSpPr>
          <p:cNvPr id="512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Use Case Diagrams  (3/3)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grpSp>
        <p:nvGrpSpPr>
          <p:cNvPr id="51205" name="Group 7"/>
          <p:cNvGrpSpPr>
            <a:grpSpLocks/>
          </p:cNvGrpSpPr>
          <p:nvPr/>
        </p:nvGrpSpPr>
        <p:grpSpPr bwMode="auto">
          <a:xfrm>
            <a:off x="966788" y="1946275"/>
            <a:ext cx="782637" cy="1255713"/>
            <a:chOff x="1915885" y="3077029"/>
            <a:chExt cx="950686" cy="1459325"/>
          </a:xfrm>
        </p:grpSpPr>
        <p:sp>
          <p:nvSpPr>
            <p:cNvPr id="51227" name="Oval 8"/>
            <p:cNvSpPr>
              <a:spLocks noChangeArrowheads="1"/>
            </p:cNvSpPr>
            <p:nvPr/>
          </p:nvSpPr>
          <p:spPr bwMode="auto">
            <a:xfrm>
              <a:off x="2075543" y="3077029"/>
              <a:ext cx="631371" cy="5225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lnSpc>
                  <a:spcPct val="120000"/>
                </a:lnSpc>
                <a:spcBef>
                  <a:spcPct val="20000"/>
                </a:spcBef>
                <a:buClr>
                  <a:srgbClr val="40458C"/>
                </a:buClr>
                <a:buFont typeface="Wingdings" panose="05000000000000000000" pitchFamily="2" charset="2"/>
                <a:buChar char="n"/>
                <a:defRPr kumimoji="1" sz="2200">
                  <a:solidFill>
                    <a:srgbClr val="40458C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90000"/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1915885" y="3842668"/>
              <a:ext cx="950686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2392192" y="3623123"/>
              <a:ext cx="0" cy="56638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1971807" y="4189511"/>
              <a:ext cx="420385" cy="30441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 flipH="1" flipV="1">
              <a:off x="2392192" y="4189511"/>
              <a:ext cx="406887" cy="34684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206" name="Rectangle 13"/>
          <p:cNvSpPr>
            <a:spLocks noChangeArrowheads="1"/>
          </p:cNvSpPr>
          <p:nvPr/>
        </p:nvSpPr>
        <p:spPr bwMode="auto">
          <a:xfrm>
            <a:off x="2401888" y="1617663"/>
            <a:ext cx="4021137" cy="292576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1">
                <a:solidFill>
                  <a:schemeClr val="tx1"/>
                </a:solidFill>
                <a:latin typeface="Times New Roman" panose="02020603050405020304" pitchFamily="18" charset="0"/>
              </a:rPr>
              <a:t>NextGen POS System</a:t>
            </a:r>
            <a:endParaRPr lang="ko-KR" altLang="en-US" sz="12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207" name="Group 14"/>
          <p:cNvGrpSpPr>
            <a:grpSpLocks/>
          </p:cNvGrpSpPr>
          <p:nvPr/>
        </p:nvGrpSpPr>
        <p:grpSpPr bwMode="auto">
          <a:xfrm>
            <a:off x="6889750" y="1946275"/>
            <a:ext cx="784225" cy="1255713"/>
            <a:chOff x="1915885" y="3077029"/>
            <a:chExt cx="950686" cy="1459325"/>
          </a:xfrm>
        </p:grpSpPr>
        <p:sp>
          <p:nvSpPr>
            <p:cNvPr id="51222" name="Oval 15"/>
            <p:cNvSpPr>
              <a:spLocks noChangeArrowheads="1"/>
            </p:cNvSpPr>
            <p:nvPr/>
          </p:nvSpPr>
          <p:spPr bwMode="auto">
            <a:xfrm>
              <a:off x="2075543" y="3077029"/>
              <a:ext cx="631371" cy="5225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lnSpc>
                  <a:spcPct val="120000"/>
                </a:lnSpc>
                <a:spcBef>
                  <a:spcPct val="20000"/>
                </a:spcBef>
                <a:buClr>
                  <a:srgbClr val="40458C"/>
                </a:buClr>
                <a:buFont typeface="Wingdings" panose="05000000000000000000" pitchFamily="2" charset="2"/>
                <a:buChar char="n"/>
                <a:defRPr kumimoji="1" sz="2200">
                  <a:solidFill>
                    <a:srgbClr val="40458C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90000"/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1915885" y="3842668"/>
              <a:ext cx="950686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2391229" y="3623123"/>
              <a:ext cx="0" cy="56638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1971695" y="4189511"/>
              <a:ext cx="419533" cy="30441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auto">
            <a:xfrm flipH="1" flipV="1">
              <a:off x="2391229" y="4189511"/>
              <a:ext cx="407987" cy="34684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208" name="Rectangle 20"/>
          <p:cNvSpPr>
            <a:spLocks noChangeArrowheads="1"/>
          </p:cNvSpPr>
          <p:nvPr/>
        </p:nvSpPr>
        <p:spPr bwMode="auto">
          <a:xfrm>
            <a:off x="6610350" y="3602038"/>
            <a:ext cx="1401763" cy="8128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solidFill>
                  <a:schemeClr val="tx1"/>
                </a:solidFill>
                <a:latin typeface="Times New Roman" panose="02020603050405020304" pitchFamily="18" charset="0"/>
              </a:rPr>
              <a:t>&lt;&lt;actor&gt;&gt;</a:t>
            </a:r>
          </a:p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solidFill>
                  <a:schemeClr val="tx1"/>
                </a:solidFill>
                <a:latin typeface="Times New Roman" panose="02020603050405020304" pitchFamily="18" charset="0"/>
              </a:rPr>
              <a:t>Payment</a:t>
            </a:r>
          </a:p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solidFill>
                  <a:schemeClr val="tx1"/>
                </a:solidFill>
                <a:latin typeface="Times New Roman" panose="02020603050405020304" pitchFamily="18" charset="0"/>
              </a:rPr>
              <a:t>Authorization</a:t>
            </a:r>
          </a:p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solidFill>
                  <a:schemeClr val="tx1"/>
                </a:solidFill>
                <a:latin typeface="Times New Roman" panose="02020603050405020304" pitchFamily="18" charset="0"/>
              </a:rPr>
              <a:t>Service</a:t>
            </a:r>
            <a:endParaRPr lang="ko-KR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9" name="Oval 21"/>
          <p:cNvSpPr>
            <a:spLocks noChangeArrowheads="1"/>
          </p:cNvSpPr>
          <p:nvPr/>
        </p:nvSpPr>
        <p:spPr bwMode="auto">
          <a:xfrm>
            <a:off x="3070225" y="2111375"/>
            <a:ext cx="1741488" cy="8524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 b="1">
                <a:solidFill>
                  <a:schemeClr val="tx1"/>
                </a:solidFill>
                <a:latin typeface="Times New Roman" panose="02020603050405020304" pitchFamily="18" charset="0"/>
              </a:rPr>
              <a:t>Process Sale</a:t>
            </a:r>
            <a:endParaRPr lang="ko-K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10" name="Oval 22"/>
          <p:cNvSpPr>
            <a:spLocks noChangeArrowheads="1"/>
          </p:cNvSpPr>
          <p:nvPr/>
        </p:nvSpPr>
        <p:spPr bwMode="auto">
          <a:xfrm>
            <a:off x="4551363" y="2989263"/>
            <a:ext cx="1741487" cy="8524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 b="1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lang="ko-K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>
            <a:endCxn id="51209" idx="2"/>
          </p:cNvCxnSpPr>
          <p:nvPr/>
        </p:nvCxnSpPr>
        <p:spPr bwMode="auto">
          <a:xfrm>
            <a:off x="1798638" y="2538413"/>
            <a:ext cx="1271587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4803775" y="2551113"/>
            <a:ext cx="2087563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1214" idx="0"/>
          </p:cNvCxnSpPr>
          <p:nvPr/>
        </p:nvCxnSpPr>
        <p:spPr bwMode="auto">
          <a:xfrm flipH="1" flipV="1">
            <a:off x="1357313" y="3482975"/>
            <a:ext cx="79375" cy="6985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214" name="TextBox 26"/>
          <p:cNvSpPr txBox="1">
            <a:spLocks noChangeArrowheads="1"/>
          </p:cNvSpPr>
          <p:nvPr/>
        </p:nvSpPr>
        <p:spPr bwMode="auto">
          <a:xfrm>
            <a:off x="528638" y="4181475"/>
            <a:ext cx="1816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1">
                <a:solidFill>
                  <a:srgbClr val="00B0F0"/>
                </a:solidFill>
                <a:latin typeface="Times New Roman" panose="02020603050405020304" pitchFamily="18" charset="0"/>
              </a:rPr>
              <a:t>Primary actor</a:t>
            </a:r>
            <a:r>
              <a:rPr lang="ko-KR" altLang="en-US" sz="1200" b="1">
                <a:solidFill>
                  <a:srgbClr val="00B0F0"/>
                </a:solidFill>
                <a:latin typeface="Times New Roman" panose="02020603050405020304" pitchFamily="18" charset="0"/>
              </a:rPr>
              <a:t>는 왼쪽에</a:t>
            </a:r>
            <a:r>
              <a:rPr lang="en-US" altLang="ko-KR" sz="1200" b="1">
                <a:solidFill>
                  <a:srgbClr val="00B0F0"/>
                </a:solidFill>
                <a:latin typeface="Times New Roman" panose="02020603050405020304" pitchFamily="18" charset="0"/>
              </a:rPr>
              <a:t>!</a:t>
            </a:r>
            <a:endParaRPr lang="ko-KR" altLang="en-US" sz="1200" b="1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51216" idx="0"/>
          </p:cNvCxnSpPr>
          <p:nvPr/>
        </p:nvCxnSpPr>
        <p:spPr bwMode="auto">
          <a:xfrm flipV="1">
            <a:off x="6669088" y="4459288"/>
            <a:ext cx="152400" cy="2603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216" name="TextBox 28"/>
          <p:cNvSpPr txBox="1">
            <a:spLocks noChangeArrowheads="1"/>
          </p:cNvSpPr>
          <p:nvPr/>
        </p:nvSpPr>
        <p:spPr bwMode="auto">
          <a:xfrm>
            <a:off x="5592763" y="4719638"/>
            <a:ext cx="21526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200" b="1">
                <a:solidFill>
                  <a:srgbClr val="00B0F0"/>
                </a:solidFill>
                <a:latin typeface="Times New Roman" panose="02020603050405020304" pitchFamily="18" charset="0"/>
              </a:rPr>
              <a:t>Supporting actor</a:t>
            </a:r>
            <a:r>
              <a:rPr lang="ko-KR" altLang="en-US" sz="1200" b="1">
                <a:solidFill>
                  <a:srgbClr val="00B0F0"/>
                </a:solidFill>
                <a:latin typeface="Times New Roman" panose="02020603050405020304" pitchFamily="18" charset="0"/>
              </a:rPr>
              <a:t>는 오른쪽에</a:t>
            </a:r>
            <a:r>
              <a:rPr lang="en-US" altLang="ko-KR" sz="1200" b="1">
                <a:solidFill>
                  <a:srgbClr val="00B0F0"/>
                </a:solidFill>
                <a:latin typeface="Times New Roman" panose="02020603050405020304" pitchFamily="18" charset="0"/>
              </a:rPr>
              <a:t>!</a:t>
            </a:r>
            <a:endParaRPr lang="ko-KR" altLang="en-US" sz="1200" b="1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3476625" y="2963863"/>
            <a:ext cx="128588" cy="4429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218" name="TextBox 30"/>
          <p:cNvSpPr txBox="1">
            <a:spLocks noChangeArrowheads="1"/>
          </p:cNvSpPr>
          <p:nvPr/>
        </p:nvSpPr>
        <p:spPr bwMode="auto">
          <a:xfrm>
            <a:off x="2411413" y="3406775"/>
            <a:ext cx="21304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100" b="1">
                <a:solidFill>
                  <a:srgbClr val="00B0F0"/>
                </a:solidFill>
                <a:latin typeface="Times New Roman" panose="02020603050405020304" pitchFamily="18" charset="0"/>
              </a:rPr>
              <a:t>Usecase context diagram</a:t>
            </a:r>
            <a:r>
              <a:rPr lang="ko-KR" altLang="en-US" sz="1100" b="1">
                <a:solidFill>
                  <a:srgbClr val="00B0F0"/>
                </a:solidFill>
                <a:latin typeface="Times New Roman" panose="02020603050405020304" pitchFamily="18" charset="0"/>
              </a:rPr>
              <a:t>에서는</a:t>
            </a:r>
            <a:endParaRPr lang="en-US" altLang="ko-KR" sz="1100" b="1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100" b="1">
                <a:solidFill>
                  <a:srgbClr val="00B0F0"/>
                </a:solidFill>
                <a:latin typeface="Times New Roman" panose="02020603050405020304" pitchFamily="18" charset="0"/>
              </a:rPr>
              <a:t>“</a:t>
            </a:r>
            <a:r>
              <a:rPr lang="ko-KR" altLang="en-US" sz="1100" b="1">
                <a:solidFill>
                  <a:srgbClr val="00B0F0"/>
                </a:solidFill>
                <a:latin typeface="Times New Roman" panose="02020603050405020304" pitchFamily="18" charset="0"/>
              </a:rPr>
              <a:t>사용자 목적</a:t>
            </a:r>
            <a:r>
              <a:rPr lang="en-US" altLang="ko-KR" sz="1100" b="1">
                <a:solidFill>
                  <a:srgbClr val="00B0F0"/>
                </a:solidFill>
                <a:latin typeface="Times New Roman" panose="02020603050405020304" pitchFamily="18" charset="0"/>
              </a:rPr>
              <a:t>” </a:t>
            </a:r>
            <a:r>
              <a:rPr lang="ko-KR" altLang="en-US" sz="1100" b="1">
                <a:solidFill>
                  <a:srgbClr val="00B0F0"/>
                </a:solidFill>
                <a:latin typeface="Times New Roman" panose="02020603050405020304" pitchFamily="18" charset="0"/>
              </a:rPr>
              <a:t>수준의 </a:t>
            </a:r>
            <a:r>
              <a:rPr lang="en-US" altLang="ko-KR" sz="1100" b="1">
                <a:solidFill>
                  <a:srgbClr val="00B0F0"/>
                </a:solidFill>
                <a:latin typeface="Times New Roman" panose="02020603050405020304" pitchFamily="18" charset="0"/>
              </a:rPr>
              <a:t>usecase</a:t>
            </a:r>
            <a:r>
              <a:rPr lang="ko-KR" altLang="en-US" sz="1100" b="1">
                <a:solidFill>
                  <a:srgbClr val="00B0F0"/>
                </a:solidFill>
                <a:latin typeface="Times New Roman" panose="02020603050405020304" pitchFamily="18" charset="0"/>
              </a:rPr>
              <a:t>만을 활용한다</a:t>
            </a:r>
          </a:p>
        </p:txBody>
      </p:sp>
      <p:sp>
        <p:nvSpPr>
          <p:cNvPr id="51219" name="TextBox 31"/>
          <p:cNvSpPr txBox="1">
            <a:spLocks noChangeArrowheads="1"/>
          </p:cNvSpPr>
          <p:nvPr/>
        </p:nvSpPr>
        <p:spPr bwMode="auto">
          <a:xfrm>
            <a:off x="990600" y="3192463"/>
            <a:ext cx="735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</a:rPr>
              <a:t>Cashier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20" name="TextBox 32"/>
          <p:cNvSpPr txBox="1">
            <a:spLocks noChangeArrowheads="1"/>
          </p:cNvSpPr>
          <p:nvPr/>
        </p:nvSpPr>
        <p:spPr bwMode="auto">
          <a:xfrm>
            <a:off x="6383338" y="3189288"/>
            <a:ext cx="179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000">
                <a:solidFill>
                  <a:schemeClr val="tx1"/>
                </a:solidFill>
                <a:latin typeface="Times New Roman" panose="02020603050405020304" pitchFamily="18" charset="0"/>
              </a:rPr>
              <a:t>&lt;&lt;system&gt;&gt;</a:t>
            </a:r>
          </a:p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000">
                <a:solidFill>
                  <a:schemeClr val="tx1"/>
                </a:solidFill>
                <a:latin typeface="Times New Roman" panose="02020603050405020304" pitchFamily="18" charset="0"/>
              </a:rPr>
              <a:t>Payment Authorization Service</a:t>
            </a:r>
            <a:endParaRPr lang="ko-KR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08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Casual </a:t>
            </a:r>
            <a:r>
              <a:rPr lang="en-US" altLang="ko-KR" dirty="0" smtClean="0"/>
              <a:t>format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Usecase</a:t>
            </a:r>
            <a:r>
              <a:rPr lang="ko-KR" altLang="en-US" dirty="0" smtClean="0"/>
              <a:t>만 작성해 보도록 한다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Casual </a:t>
            </a:r>
            <a:r>
              <a:rPr lang="en-US" altLang="ko-KR" dirty="0"/>
              <a:t>Use-case </a:t>
            </a:r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반품 처리</a:t>
            </a:r>
          </a:p>
          <a:p>
            <a:pPr lvl="2"/>
            <a:r>
              <a:rPr lang="ko-KR" altLang="en-US" dirty="0"/>
              <a:t>주요 성공 시나리오</a:t>
            </a:r>
            <a:r>
              <a:rPr lang="en-US" altLang="ko-KR" dirty="0"/>
              <a:t>(Main Success Scenario)</a:t>
            </a:r>
          </a:p>
          <a:p>
            <a:pPr lvl="3"/>
            <a:r>
              <a:rPr lang="ko-KR" altLang="en-US" dirty="0"/>
              <a:t>고객이 반품할 물건을 가져온다</a:t>
            </a:r>
            <a:endParaRPr lang="en-US" altLang="ko-KR" dirty="0"/>
          </a:p>
          <a:p>
            <a:pPr lvl="3"/>
            <a:r>
              <a:rPr lang="ko-KR" altLang="en-US" dirty="0"/>
              <a:t>점원은 </a:t>
            </a:r>
            <a:r>
              <a:rPr lang="en-US" altLang="ko-KR" dirty="0"/>
              <a:t>POS </a:t>
            </a:r>
            <a:r>
              <a:rPr lang="ko-KR" altLang="en-US" dirty="0"/>
              <a:t>시스템을 이용하여 반품된 물건을 기록한다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대안 시나리오</a:t>
            </a:r>
            <a:r>
              <a:rPr lang="en-US" altLang="ko-KR" dirty="0"/>
              <a:t>(Alternate Scenario)</a:t>
            </a:r>
          </a:p>
          <a:p>
            <a:pPr lvl="3"/>
            <a:r>
              <a:rPr lang="ko-KR" altLang="en-US" dirty="0"/>
              <a:t>신용 카드로 지불했었던 경우</a:t>
            </a:r>
            <a:r>
              <a:rPr lang="en-US" altLang="ko-KR" dirty="0"/>
              <a:t>, </a:t>
            </a:r>
            <a:r>
              <a:rPr lang="ko-KR" altLang="en-US" dirty="0"/>
              <a:t>결재 취소가 되지 않으면 고객에게 이를 알려주고 현금을 지불한다</a:t>
            </a:r>
            <a:endParaRPr lang="en-US" altLang="ko-KR" dirty="0"/>
          </a:p>
          <a:p>
            <a:pPr lvl="3"/>
            <a:r>
              <a:rPr lang="ko-KR" altLang="en-US" dirty="0"/>
              <a:t>시스템에 해당 물건에 대한 </a:t>
            </a:r>
            <a:r>
              <a:rPr lang="en-US" altLang="ko-KR" dirty="0"/>
              <a:t>id</a:t>
            </a:r>
            <a:r>
              <a:rPr lang="ko-KR" altLang="en-US" dirty="0"/>
              <a:t>가 존재하지 않으면 </a:t>
            </a:r>
            <a:r>
              <a:rPr lang="en-US" altLang="ko-KR" dirty="0"/>
              <a:t>(</a:t>
            </a:r>
            <a:r>
              <a:rPr lang="ko-KR" altLang="en-US" dirty="0"/>
              <a:t>등록자료 </a:t>
            </a:r>
            <a:r>
              <a:rPr lang="ko-KR" altLang="en-US" dirty="0" err="1"/>
              <a:t>손실등의</a:t>
            </a:r>
            <a:r>
              <a:rPr lang="ko-KR" altLang="en-US" dirty="0"/>
              <a:t> 이유로</a:t>
            </a:r>
            <a:r>
              <a:rPr lang="en-US" altLang="ko-KR" dirty="0"/>
              <a:t>), </a:t>
            </a:r>
            <a:r>
              <a:rPr lang="ko-KR" altLang="en-US" dirty="0"/>
              <a:t>점원이 직접 </a:t>
            </a:r>
            <a:r>
              <a:rPr lang="en-US" altLang="ko-KR" dirty="0"/>
              <a:t>id </a:t>
            </a:r>
            <a:r>
              <a:rPr lang="ko-KR" altLang="en-US" dirty="0"/>
              <a:t>코드를 입력한다</a:t>
            </a:r>
            <a:endParaRPr lang="en-US" altLang="ko-KR" dirty="0"/>
          </a:p>
          <a:p>
            <a:pPr lvl="3"/>
            <a:r>
              <a:rPr lang="ko-KR" altLang="en-US" dirty="0"/>
              <a:t>시스템이 다른 외부 회계 시스템과의 통신 실패를 발견하면</a:t>
            </a:r>
            <a:r>
              <a:rPr lang="en-US" altLang="ko-KR" dirty="0"/>
              <a:t>, ...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 수업에서는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Data Engineering Lab., Kumoh National Institue of Technology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>
                <a:solidFill>
                  <a:schemeClr val="tx1">
                    <a:lumMod val="85000"/>
                  </a:schemeClr>
                </a:solidFill>
              </a:rPr>
              <a:t>요구 분석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200" dirty="0">
                <a:solidFill>
                  <a:schemeClr val="tx1">
                    <a:lumMod val="85000"/>
                  </a:schemeClr>
                </a:solidFill>
              </a:rPr>
              <a:t>UML – </a:t>
            </a:r>
            <a:r>
              <a:rPr lang="en-US" altLang="ko-KR" sz="2200" dirty="0" err="1">
                <a:solidFill>
                  <a:schemeClr val="tx1">
                    <a:lumMod val="85000"/>
                  </a:schemeClr>
                </a:solidFill>
              </a:rPr>
              <a:t>Usecase</a:t>
            </a:r>
            <a:r>
              <a:rPr lang="en-US" altLang="ko-KR" sz="2200" dirty="0" smtClean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en-US" altLang="ko-KR" sz="2200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altLang="ko-KR" dirty="0" smtClean="0"/>
              <a:t>OOD (SOLID)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664325"/>
            <a:ext cx="4595813" cy="222250"/>
          </a:xfrm>
        </p:spPr>
        <p:txBody>
          <a:bodyPr/>
          <a:lstStyle/>
          <a:p>
            <a:r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t>Data Engineering Lab., Kumoh National Institue of Technology</a:t>
            </a:r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5025" y="6654800"/>
            <a:ext cx="688975" cy="222250"/>
          </a:xfrm>
        </p:spPr>
        <p:txBody>
          <a:bodyPr/>
          <a:lstStyle/>
          <a:p>
            <a:fld id="{E31375A4-56A4-47D6-9801-1991572033F7}" type="slidenum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3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Five basic principles for OOD and OOP</a:t>
            </a:r>
          </a:p>
          <a:p>
            <a:pPr lvl="1">
              <a:defRPr/>
            </a:pPr>
            <a:r>
              <a:rPr lang="en-US" altLang="ko-KR" b="1" dirty="0" smtClean="0">
                <a:solidFill>
                  <a:srgbClr val="00B0F0"/>
                </a:solidFill>
              </a:rPr>
              <a:t>S</a:t>
            </a:r>
            <a:r>
              <a:rPr lang="en-US" altLang="ko-KR" dirty="0" smtClean="0"/>
              <a:t>RP </a:t>
            </a:r>
            <a:r>
              <a:rPr lang="en-US" altLang="ko-KR" dirty="0"/>
              <a:t>(Single Responsibility Principle)</a:t>
            </a:r>
          </a:p>
          <a:p>
            <a:pPr lvl="1">
              <a:defRPr/>
            </a:pPr>
            <a:r>
              <a:rPr lang="en-US" altLang="ko-KR" b="1" dirty="0">
                <a:solidFill>
                  <a:srgbClr val="00B0F0"/>
                </a:solidFill>
              </a:rPr>
              <a:t>O</a:t>
            </a:r>
            <a:r>
              <a:rPr lang="en-US" altLang="ko-KR" dirty="0"/>
              <a:t>CP (Open Closed Principle)</a:t>
            </a:r>
          </a:p>
          <a:p>
            <a:pPr lvl="1">
              <a:defRPr/>
            </a:pPr>
            <a:r>
              <a:rPr lang="en-US" altLang="ko-KR" b="1" dirty="0">
                <a:solidFill>
                  <a:srgbClr val="00B0F0"/>
                </a:solidFill>
              </a:rPr>
              <a:t>L</a:t>
            </a:r>
            <a:r>
              <a:rPr lang="en-US" altLang="ko-KR" dirty="0"/>
              <a:t>SP (</a:t>
            </a:r>
            <a:r>
              <a:rPr lang="en-US" altLang="ko-KR" dirty="0" err="1"/>
              <a:t>Liskov</a:t>
            </a:r>
            <a:r>
              <a:rPr lang="en-US" altLang="ko-KR" dirty="0"/>
              <a:t> Substitution Principle)</a:t>
            </a:r>
          </a:p>
          <a:p>
            <a:pPr lvl="1">
              <a:defRPr/>
            </a:pPr>
            <a:r>
              <a:rPr lang="en-US" altLang="ko-KR" b="1" dirty="0">
                <a:solidFill>
                  <a:srgbClr val="00B0F0"/>
                </a:solidFill>
              </a:rPr>
              <a:t>I</a:t>
            </a:r>
            <a:r>
              <a:rPr lang="en-US" altLang="ko-KR" dirty="0"/>
              <a:t>SP (Interface Segregation Principle)</a:t>
            </a:r>
          </a:p>
          <a:p>
            <a:pPr lvl="1">
              <a:defRPr/>
            </a:pPr>
            <a:r>
              <a:rPr lang="en-US" altLang="ko-KR" b="1" dirty="0">
                <a:solidFill>
                  <a:srgbClr val="00B0F0"/>
                </a:solidFill>
              </a:rPr>
              <a:t>D</a:t>
            </a:r>
            <a:r>
              <a:rPr lang="en-US" altLang="ko-KR" dirty="0"/>
              <a:t>IP (Dependency Inversion Principle)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Goal</a:t>
            </a:r>
          </a:p>
          <a:p>
            <a:pPr lvl="1">
              <a:defRPr/>
            </a:pPr>
            <a:r>
              <a:rPr lang="en-US" altLang="ko-KR" dirty="0" smtClean="0"/>
              <a:t>Maintainability/Robustness</a:t>
            </a:r>
          </a:p>
          <a:p>
            <a:pPr lvl="1">
              <a:defRPr/>
            </a:pPr>
            <a:r>
              <a:rPr lang="en-US" altLang="ko-KR" dirty="0" smtClean="0"/>
              <a:t>Extensibility/Flexibility</a:t>
            </a:r>
          </a:p>
          <a:p>
            <a:pPr lvl="1">
              <a:defRPr/>
            </a:pPr>
            <a:r>
              <a:rPr lang="en-US" altLang="ko-KR" dirty="0"/>
              <a:t>Reusability</a:t>
            </a:r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 smtClean="0"/>
              <a:t>SOLID Pattern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B2783BA-1A82-486D-A1A0-B992F91B7CB2}" type="slidenum">
              <a:rPr kumimoji="0" lang="en-US" altLang="ko-KR" sz="1300" smtClean="0">
                <a:solidFill>
                  <a:srgbClr val="336699"/>
                </a:solidFill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kumimoji="0" lang="en-US" altLang="ko-KR" sz="1300" smtClean="0">
              <a:solidFill>
                <a:srgbClr val="336699"/>
              </a:solidFill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5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 smtClean="0"/>
              <a:t>Single Responsibility Principle (SRP)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Single responsibility = One reason to change</a:t>
            </a:r>
          </a:p>
          <a:p>
            <a:pPr lvl="1">
              <a:defRPr/>
            </a:pPr>
            <a:r>
              <a:rPr lang="en-US" altLang="ko-KR" dirty="0" smtClean="0"/>
              <a:t>A single function or method?</a:t>
            </a:r>
          </a:p>
          <a:p>
            <a:r>
              <a:rPr lang="en-US" altLang="ko-KR" dirty="0"/>
              <a:t>Responsibility</a:t>
            </a:r>
          </a:p>
          <a:p>
            <a:pPr lvl="1"/>
            <a:r>
              <a:rPr lang="en-US" altLang="ko-KR" dirty="0"/>
              <a:t>A family of functions that serves one particular </a:t>
            </a:r>
            <a:r>
              <a:rPr lang="en-US" altLang="ko-KR" dirty="0" smtClean="0"/>
              <a:t>actor</a:t>
            </a:r>
          </a:p>
          <a:p>
            <a:pPr lvl="2"/>
            <a:r>
              <a:rPr lang="en-US" altLang="ko-KR" dirty="0" smtClean="0"/>
              <a:t>Role, domain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 smtClean="0"/>
              <a:t>SRP: Definition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FC91F487-580E-4111-9BED-BDBD46DEB194}" type="slidenum">
              <a:rPr kumimoji="0" lang="en-US" altLang="ko-KR" sz="1300" smtClean="0">
                <a:solidFill>
                  <a:srgbClr val="336699"/>
                </a:solidFill>
                <a:latin typeface="굴림" panose="020B0600000101010101" pitchFamily="50" charset="-127"/>
              </a:rPr>
              <a:pPr/>
              <a:t>36</a:t>
            </a:fld>
            <a:endParaRPr kumimoji="0" lang="en-US" altLang="ko-KR" sz="1300" smtClean="0">
              <a:solidFill>
                <a:srgbClr val="336699"/>
              </a:solidFill>
              <a:latin typeface="굴림" panose="020B0600000101010101" pitchFamily="50" charset="-127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1320897" y="2029522"/>
            <a:ext cx="6497444" cy="1747025"/>
          </a:xfrm>
          <a:prstGeom prst="round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i="1" dirty="0" smtClean="0"/>
              <a:t>“A class SHOULD have only one reason to change”</a:t>
            </a:r>
          </a:p>
          <a:p>
            <a:pPr algn="ctr"/>
            <a:r>
              <a:rPr lang="en-US" altLang="ko-KR" sz="2000" i="1" dirty="0" smtClean="0"/>
              <a:t>“A class SHOULD have only a single responsibility”</a:t>
            </a:r>
            <a:endParaRPr lang="ko-KR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7019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1) Rectangle UI &amp; computation</a:t>
            </a:r>
          </a:p>
          <a:p>
            <a:pPr lvl="1"/>
            <a:r>
              <a:rPr lang="en-US" altLang="ko-KR" dirty="0"/>
              <a:t>Two </a:t>
            </a:r>
            <a:r>
              <a:rPr lang="en-US" altLang="ko-KR" dirty="0" smtClean="0"/>
              <a:t>responsibilities </a:t>
            </a:r>
            <a:r>
              <a:rPr lang="en-US" altLang="ko-KR" dirty="0"/>
              <a:t>of </a:t>
            </a:r>
            <a:r>
              <a:rPr lang="en-US" altLang="ko-KR" dirty="0" smtClean="0"/>
              <a:t>“Rectangle” class</a:t>
            </a:r>
          </a:p>
          <a:p>
            <a:pPr lvl="2"/>
            <a:r>
              <a:rPr lang="en-US" altLang="ko-KR" dirty="0" smtClean="0"/>
              <a:t>Geometric computation (</a:t>
            </a:r>
            <a:r>
              <a:rPr lang="en-US" altLang="ko-KR" dirty="0" err="1" smtClean="0"/>
              <a:t>getArea</a:t>
            </a:r>
            <a:r>
              <a:rPr lang="en-US" altLang="ko-KR" dirty="0" smtClean="0"/>
              <a:t>())</a:t>
            </a:r>
          </a:p>
          <a:p>
            <a:pPr lvl="2"/>
            <a:r>
              <a:rPr lang="en-US" altLang="ko-KR" dirty="0" smtClean="0"/>
              <a:t>UI-related functionality (draw())</a:t>
            </a:r>
          </a:p>
          <a:p>
            <a:pPr lvl="1"/>
            <a:r>
              <a:rPr lang="en-US" altLang="ko-KR" dirty="0" smtClean="0"/>
              <a:t>Any changes in draw()/</a:t>
            </a:r>
            <a:r>
              <a:rPr lang="en-US" altLang="ko-KR" dirty="0" err="1" smtClean="0"/>
              <a:t>getArea</a:t>
            </a:r>
            <a:r>
              <a:rPr lang="en-US" altLang="ko-KR" dirty="0" smtClean="0"/>
              <a:t>() might affect the rest of Rectangle class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SRP: Example (1/5)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/>
          </p:nvPr>
        </p:nvGraphicFramePr>
        <p:xfrm>
          <a:off x="4800451" y="3791415"/>
          <a:ext cx="2053277" cy="743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3277"/>
              </a:tblGrid>
              <a:tr h="743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Computational Geometry App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>
            <p:extLst/>
          </p:nvPr>
        </p:nvGraphicFramePr>
        <p:xfrm>
          <a:off x="6997242" y="3797363"/>
          <a:ext cx="179743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437"/>
              </a:tblGrid>
              <a:tr h="234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Graphical App</a:t>
                      </a:r>
                      <a:endParaRPr lang="ko-KR" altLang="en-US" dirty="0"/>
                    </a:p>
                  </a:txBody>
                  <a:tcPr/>
                </a:tc>
              </a:tr>
              <a:tr h="234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GUI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/>
          </p:nvPr>
        </p:nvGraphicFramePr>
        <p:xfrm>
          <a:off x="4807886" y="5177882"/>
          <a:ext cx="2036956" cy="1058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6956"/>
              </a:tblGrid>
              <a:tr h="337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Rectangle</a:t>
                      </a:r>
                      <a:endParaRPr lang="ko-KR" altLang="en-US" dirty="0"/>
                    </a:p>
                  </a:txBody>
                  <a:tcPr/>
                </a:tc>
              </a:tr>
              <a:tr h="692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getArea</a:t>
                      </a:r>
                      <a:r>
                        <a:rPr lang="en-US" altLang="ko-KR" dirty="0" smtClean="0"/>
                        <a:t>(): double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draw()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 bwMode="auto">
          <a:xfrm flipH="1">
            <a:off x="5826364" y="4534830"/>
            <a:ext cx="725" cy="6430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 bwMode="auto">
          <a:xfrm flipH="1">
            <a:off x="5826364" y="4528883"/>
            <a:ext cx="2069596" cy="6489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Elbow Connector 21"/>
          <p:cNvCxnSpPr>
            <a:endCxn id="7" idx="2"/>
          </p:cNvCxnSpPr>
          <p:nvPr/>
        </p:nvCxnSpPr>
        <p:spPr bwMode="auto">
          <a:xfrm flipV="1">
            <a:off x="6045515" y="4528883"/>
            <a:ext cx="1850445" cy="1510246"/>
          </a:xfrm>
          <a:prstGeom prst="bentConnector2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4" name="Elbow Connector 23"/>
          <p:cNvCxnSpPr>
            <a:stCxn id="8" idx="1"/>
            <a:endCxn id="6" idx="1"/>
          </p:cNvCxnSpPr>
          <p:nvPr/>
        </p:nvCxnSpPr>
        <p:spPr bwMode="auto">
          <a:xfrm rot="10800000">
            <a:off x="4800452" y="4163123"/>
            <a:ext cx="7435" cy="1543799"/>
          </a:xfrm>
          <a:prstGeom prst="bentConnector3">
            <a:avLst>
              <a:gd name="adj1" fmla="val 3174647"/>
            </a:avLst>
          </a:prstGeom>
          <a:noFill/>
          <a:ln w="9525" cap="flat" cmpd="sng" algn="ctr">
            <a:solidFill>
              <a:srgbClr val="0033CC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015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1) </a:t>
            </a:r>
            <a:r>
              <a:rPr lang="en-US" altLang="ko-KR" dirty="0"/>
              <a:t>Rectangle UI &amp; computation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Separated responsibilities</a:t>
            </a:r>
          </a:p>
          <a:p>
            <a:pPr lvl="2"/>
            <a:r>
              <a:rPr lang="en-US" altLang="ko-KR" dirty="0" err="1" smtClean="0"/>
              <a:t>GeoRectangle</a:t>
            </a:r>
            <a:r>
              <a:rPr lang="en-US" altLang="ko-KR" dirty="0" smtClean="0"/>
              <a:t> class: geometric computation</a:t>
            </a:r>
          </a:p>
          <a:p>
            <a:pPr lvl="2"/>
            <a:r>
              <a:rPr lang="en-US" altLang="ko-KR" dirty="0" smtClean="0"/>
              <a:t>Rectangle class: </a:t>
            </a:r>
            <a:r>
              <a:rPr lang="en-US" altLang="ko-KR" dirty="0"/>
              <a:t>UI-related functionality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SRP: Example (2/5)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/>
          </p:nvPr>
        </p:nvGraphicFramePr>
        <p:xfrm>
          <a:off x="1953573" y="3611795"/>
          <a:ext cx="2053277" cy="743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3277"/>
              </a:tblGrid>
              <a:tr h="743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Computational Geometry App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/>
          </p:nvPr>
        </p:nvGraphicFramePr>
        <p:xfrm>
          <a:off x="4398035" y="3617741"/>
          <a:ext cx="206223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2238"/>
              </a:tblGrid>
              <a:tr h="234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Graphical App</a:t>
                      </a:r>
                      <a:endParaRPr lang="ko-KR" altLang="en-US" dirty="0"/>
                    </a:p>
                  </a:txBody>
                  <a:tcPr/>
                </a:tc>
              </a:tr>
              <a:tr h="234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GUI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/>
          </p:nvPr>
        </p:nvGraphicFramePr>
        <p:xfrm>
          <a:off x="1961008" y="4998262"/>
          <a:ext cx="2036956" cy="795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6956"/>
              </a:tblGrid>
              <a:tr h="32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GeoRectangle</a:t>
                      </a:r>
                      <a:endParaRPr lang="ko-KR" altLang="en-US" dirty="0"/>
                    </a:p>
                  </a:txBody>
                  <a:tcPr/>
                </a:tc>
              </a:tr>
              <a:tr h="429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getArea</a:t>
                      </a:r>
                      <a:r>
                        <a:rPr lang="en-US" altLang="ko-KR" dirty="0" smtClean="0"/>
                        <a:t>(): double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>
            <a:off x="3291719" y="4355210"/>
            <a:ext cx="725" cy="6430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733953" y="4349261"/>
            <a:ext cx="1334" cy="649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Elbow Connector 11"/>
          <p:cNvCxnSpPr/>
          <p:nvPr/>
        </p:nvCxnSpPr>
        <p:spPr bwMode="auto">
          <a:xfrm rot="16200000" flipV="1">
            <a:off x="4763351" y="4673095"/>
            <a:ext cx="649001" cy="13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" name="Elbow Connector 12"/>
          <p:cNvCxnSpPr/>
          <p:nvPr/>
        </p:nvCxnSpPr>
        <p:spPr bwMode="auto">
          <a:xfrm rot="16200000" flipV="1">
            <a:off x="2336925" y="4673761"/>
            <a:ext cx="649000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33CC"/>
            </a:solidFill>
            <a:prstDash val="dash"/>
            <a:round/>
            <a:headEnd type="none" w="med" len="med"/>
            <a:tailEnd type="triangle"/>
          </a:ln>
          <a:effectLst/>
        </p:spPr>
      </p:cxnSp>
      <p:graphicFrame>
        <p:nvGraphicFramePr>
          <p:cNvPr id="14" name="Content Placeholder 6"/>
          <p:cNvGraphicFramePr>
            <a:graphicFrameLocks/>
          </p:cNvGraphicFramePr>
          <p:nvPr>
            <p:extLst/>
          </p:nvPr>
        </p:nvGraphicFramePr>
        <p:xfrm>
          <a:off x="4412010" y="4998263"/>
          <a:ext cx="2036956" cy="808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6956"/>
              </a:tblGrid>
              <a:tr h="365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Rectangle</a:t>
                      </a:r>
                      <a:endParaRPr lang="ko-KR" altLang="en-US" dirty="0"/>
                    </a:p>
                  </a:txBody>
                  <a:tcPr/>
                </a:tc>
              </a:tr>
              <a:tr h="442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draw()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stCxn id="14" idx="1"/>
            <a:endCxn id="9" idx="3"/>
          </p:cNvCxnSpPr>
          <p:nvPr/>
        </p:nvCxnSpPr>
        <p:spPr bwMode="auto">
          <a:xfrm flipH="1" flipV="1">
            <a:off x="3997964" y="5396032"/>
            <a:ext cx="414046" cy="64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27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2) Book class</a:t>
            </a:r>
          </a:p>
          <a:p>
            <a:pPr lvl="1"/>
            <a:r>
              <a:rPr lang="en-US" altLang="ko-KR" dirty="0" smtClean="0"/>
              <a:t>Two responsibilities of “Book” class</a:t>
            </a:r>
          </a:p>
          <a:p>
            <a:pPr lvl="2"/>
            <a:r>
              <a:rPr lang="en-US" altLang="ko-KR" dirty="0" smtClean="0"/>
              <a:t>Book management logic</a:t>
            </a:r>
          </a:p>
          <a:p>
            <a:pPr lvl="2"/>
            <a:r>
              <a:rPr lang="en-US" altLang="ko-KR" dirty="0" smtClean="0"/>
              <a:t>Persistent system logic</a:t>
            </a:r>
          </a:p>
          <a:p>
            <a:pPr lvl="1"/>
            <a:r>
              <a:rPr lang="en-US" altLang="ko-KR" dirty="0" smtClean="0"/>
              <a:t>Separated responsibilities</a:t>
            </a:r>
          </a:p>
          <a:p>
            <a:pPr lvl="2"/>
            <a:r>
              <a:rPr lang="en-US" altLang="ko-KR" dirty="0" smtClean="0"/>
              <a:t>Book management and persistent system</a:t>
            </a:r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SRP: Example (3/5)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/>
          </p:nvPr>
        </p:nvGraphicFramePr>
        <p:xfrm>
          <a:off x="1014606" y="4330389"/>
          <a:ext cx="2036956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6956"/>
              </a:tblGrid>
              <a:tr h="337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Book</a:t>
                      </a:r>
                      <a:endParaRPr lang="ko-KR" altLang="en-US" dirty="0"/>
                    </a:p>
                  </a:txBody>
                  <a:tcPr/>
                </a:tc>
              </a:tr>
              <a:tr h="692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getTitle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getAuthor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save()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/>
          </p:nvPr>
        </p:nvGraphicFramePr>
        <p:xfrm>
          <a:off x="4006850" y="4348974"/>
          <a:ext cx="203695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6956"/>
              </a:tblGrid>
              <a:tr h="337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Book</a:t>
                      </a:r>
                      <a:endParaRPr lang="ko-KR" altLang="en-US" dirty="0"/>
                    </a:p>
                  </a:txBody>
                  <a:tcPr/>
                </a:tc>
              </a:tr>
              <a:tr h="692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getTitle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getAuthor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/>
          </p:nvPr>
        </p:nvGraphicFramePr>
        <p:xfrm>
          <a:off x="6307719" y="4360125"/>
          <a:ext cx="2036956" cy="1058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6956"/>
              </a:tblGrid>
              <a:tr h="337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FileStore</a:t>
                      </a:r>
                      <a:endParaRPr lang="ko-KR" altLang="en-US" dirty="0"/>
                    </a:p>
                  </a:txBody>
                  <a:tcPr/>
                </a:tc>
              </a:tr>
              <a:tr h="692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save(Book)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>
            <a:off x="3546088" y="3925229"/>
            <a:ext cx="0" cy="2246971"/>
          </a:xfrm>
          <a:prstGeom prst="line">
            <a:avLst/>
          </a:prstGeom>
          <a:noFill/>
          <a:ln w="9525" cap="flat" cmpd="sng" algn="ctr">
            <a:solidFill>
              <a:srgbClr val="0033CC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4578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요구사항 유도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수집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고객 또는 사용자와의 접촉을 통해 원하는 바를 정의</a:t>
            </a:r>
            <a:endParaRPr lang="en-US" altLang="ko-KR" dirty="0" smtClean="0"/>
          </a:p>
          <a:p>
            <a:r>
              <a:rPr lang="ko-KR" altLang="en-US" dirty="0" smtClean="0"/>
              <a:t>요구사항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불명확</a:t>
            </a:r>
            <a:r>
              <a:rPr lang="en-US" altLang="ko-KR" dirty="0" smtClean="0"/>
              <a:t>/</a:t>
            </a:r>
            <a:r>
              <a:rPr lang="ko-KR" altLang="en-US" dirty="0" smtClean="0"/>
              <a:t>불완전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모호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모순이 없도록 결정하고 해결</a:t>
            </a:r>
            <a:endParaRPr lang="en-US" altLang="ko-KR" dirty="0" smtClean="0"/>
          </a:p>
          <a:p>
            <a:r>
              <a:rPr lang="ko-KR" altLang="en-US" dirty="0" smtClean="0"/>
              <a:t>요구사항 기록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형태로 요구 사항을 명확하게 문서화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!!</a:t>
            </a:r>
          </a:p>
          <a:p>
            <a:pPr lvl="2"/>
            <a:r>
              <a:rPr lang="ko-KR" altLang="en-US" dirty="0" smtClean="0"/>
              <a:t>시나리오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스토리텔링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유스</a:t>
            </a:r>
            <a:r>
              <a:rPr lang="ko-KR" altLang="en-US" dirty="0" smtClean="0"/>
              <a:t> 케이스 다이어그램</a:t>
            </a:r>
            <a:r>
              <a:rPr lang="en-US" altLang="ko-KR" dirty="0" smtClean="0"/>
              <a:t>(UML)</a:t>
            </a:r>
          </a:p>
          <a:p>
            <a:pPr lvl="2"/>
            <a:r>
              <a:rPr lang="ko-KR" altLang="en-US" dirty="0" smtClean="0"/>
              <a:t>요구 명세서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인터페이스 명세서</a:t>
            </a:r>
            <a:endParaRPr lang="en-US" altLang="ko-KR" dirty="0" smtClean="0"/>
          </a:p>
          <a:p>
            <a:pPr lvl="1"/>
            <a:r>
              <a:rPr lang="ko-KR" altLang="en-US" dirty="0"/>
              <a:t>갑을 간 합의의 기초이자 최종 </a:t>
            </a:r>
            <a:r>
              <a:rPr lang="ko-KR" altLang="en-US" dirty="0" smtClean="0"/>
              <a:t>증거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 분석 단계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09CE0-AF21-451E-9D19-03C0A946FC82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062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SRP: Example 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1" y="1193068"/>
            <a:ext cx="8230944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Source Code Pro"/>
              </a:rPr>
              <a:t>class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Book {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ea typeface="Source Code Pro"/>
              </a:rPr>
              <a:t> 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Source Code Pro"/>
              </a:rPr>
              <a:t>function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getTitle() {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    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Source Code Pro"/>
              </a:rPr>
              <a:t>return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50" charset="-127"/>
                <a:ea typeface="Source Code Pro"/>
              </a:rPr>
              <a:t>"A Great Book"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;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}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ea typeface="Source Code Pro"/>
              </a:rPr>
              <a:t> 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Source Code Pro"/>
              </a:rPr>
              <a:t>function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getAuthor() {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    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Source Code Pro"/>
              </a:rPr>
              <a:t>return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50" charset="-127"/>
                <a:ea typeface="Source Code Pro"/>
              </a:rPr>
              <a:t>"John Doe"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;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}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ea typeface="Source Code Pro"/>
              </a:rPr>
              <a:t> 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 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Source Code Pro"/>
              </a:rPr>
              <a:t>function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save() {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   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Source Code Pro"/>
              </a:rPr>
              <a:t>$filename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50" charset="-127"/>
                <a:ea typeface="Source Code Pro"/>
              </a:rPr>
              <a:t>'/documents/'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.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Source Code Pro"/>
              </a:rPr>
              <a:t>$this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-&gt;getTitle().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50" charset="-127"/>
                <a:ea typeface="Source Code Pro"/>
              </a:rPr>
              <a:t>' - 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.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Source Code Pro"/>
              </a:rPr>
              <a:t>$this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-&gt;getAuthor();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   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Arial Unicode MS" panose="020B0604020202020204" pitchFamily="50" charset="-127"/>
                <a:ea typeface="Source Code Pro"/>
              </a:rPr>
              <a:t>file_put_contents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Source Code Pro"/>
              </a:rPr>
              <a:t>$filename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, serialize(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Source Code Pro"/>
              </a:rPr>
              <a:t>$this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));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}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ea typeface="Source Code Pro"/>
              </a:rPr>
              <a:t> 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}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2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SRP: Example </a:t>
            </a:r>
            <a:r>
              <a:rPr lang="en-US" altLang="ko-KR" dirty="0" smtClean="0"/>
              <a:t>(5/5)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1" y="1152893"/>
            <a:ext cx="7439025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Source Code Pro"/>
              </a:rPr>
              <a:t>class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Book {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ea typeface="Source Code Pro"/>
              </a:rPr>
              <a:t> 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Source Code Pro"/>
              </a:rPr>
              <a:t>function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getTitle() {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    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Source Code Pro"/>
              </a:rPr>
              <a:t>return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50" charset="-127"/>
                <a:ea typeface="Source Code Pro"/>
              </a:rPr>
              <a:t>"A Great Book"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;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}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ea typeface="Source Code Pro"/>
              </a:rPr>
              <a:t> 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Source Code Pro"/>
              </a:rPr>
              <a:t>function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getAuthor() {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    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Source Code Pro"/>
              </a:rPr>
              <a:t>return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50" charset="-127"/>
                <a:ea typeface="Source Code Pro"/>
              </a:rPr>
              <a:t>"John Doe"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;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}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 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 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}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ea typeface="Source Code Pro"/>
              </a:rPr>
              <a:t> 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Source Code Pro"/>
              </a:rPr>
              <a:t>class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SimpleFilePersistence {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ea typeface="Source Code Pro"/>
              </a:rPr>
              <a:t> 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Source Code Pro"/>
              </a:rPr>
              <a:t>function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save(Book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Source Code Pro"/>
              </a:rPr>
              <a:t>$book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) {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Source Code Pro"/>
              </a:rPr>
              <a:t>$filename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50" charset="-127"/>
                <a:ea typeface="Source Code Pro"/>
              </a:rPr>
              <a:t>'/documents/'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.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Source Code Pro"/>
              </a:rPr>
              <a:t>$book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-&gt;getTitle() .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50" charset="-127"/>
                <a:ea typeface="Source Code Pro"/>
              </a:rPr>
              <a:t>' - 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Source Code Pro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.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Source Code Pro"/>
              </a:rPr>
              <a:t>$book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-&gt;getAuthor();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Arial Unicode MS" panose="020B0604020202020204" pitchFamily="50" charset="-127"/>
                <a:ea typeface="Source Code Pro"/>
              </a:rPr>
              <a:t>file_put_contents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Source Code Pro"/>
              </a:rPr>
              <a:t>$filename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, serialize(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Source Code Pro"/>
              </a:rPr>
              <a:t>$book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));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50" charset="-127"/>
                <a:ea typeface="Source Code Pro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}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ea typeface="Source Code Pro"/>
              </a:rPr>
              <a:t> 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Source Code Pro"/>
              </a:rPr>
              <a:t>}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2965" y="2295525"/>
            <a:ext cx="4455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각 클래스에게 한 가지 책임만을 부여</a:t>
            </a:r>
            <a:r>
              <a:rPr lang="en-US" altLang="ko-KR" sz="2000" dirty="0" smtClean="0"/>
              <a:t>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997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Related principles</a:t>
            </a:r>
          </a:p>
          <a:p>
            <a:pPr lvl="1"/>
            <a:r>
              <a:rPr lang="en-US" altLang="ko-KR" dirty="0" smtClean="0"/>
              <a:t>High cohesion</a:t>
            </a:r>
          </a:p>
          <a:p>
            <a:pPr lvl="1"/>
            <a:r>
              <a:rPr lang="en-US" altLang="ko-KR" dirty="0" smtClean="0"/>
              <a:t>Low coupling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Cohesive responsibility</a:t>
            </a:r>
          </a:p>
          <a:p>
            <a:pPr lvl="1"/>
            <a:r>
              <a:rPr lang="en-US" altLang="ko-KR" dirty="0" smtClean="0"/>
              <a:t>Single responsibility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Excessive SRP might lead to premature optimization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/>
              <a:t>SRP: </a:t>
            </a:r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591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Open-Closed Principle </a:t>
            </a:r>
            <a:r>
              <a:rPr lang="en-US" altLang="ko-KR" dirty="0"/>
              <a:t>(SRP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Open for extension</a:t>
            </a:r>
          </a:p>
          <a:p>
            <a:pPr lvl="1"/>
            <a:r>
              <a:rPr lang="en-US" altLang="ko-KR" sz="1800" dirty="0" smtClean="0"/>
              <a:t>The behavior </a:t>
            </a:r>
            <a:r>
              <a:rPr lang="en-US" altLang="ko-KR" sz="1800" dirty="0"/>
              <a:t>of a </a:t>
            </a:r>
            <a:r>
              <a:rPr lang="en-US" altLang="ko-KR" sz="1800" dirty="0" smtClean="0"/>
              <a:t>module can </a:t>
            </a:r>
            <a:r>
              <a:rPr lang="en-US" altLang="ko-KR" sz="1800" dirty="0"/>
              <a:t>be extended </a:t>
            </a:r>
            <a:r>
              <a:rPr lang="en-US" altLang="ko-KR" sz="1800" dirty="0" smtClean="0"/>
              <a:t>to meet the new requirements</a:t>
            </a:r>
          </a:p>
          <a:p>
            <a:r>
              <a:rPr lang="en-US" altLang="ko-KR" dirty="0" smtClean="0"/>
              <a:t>Closed for modification</a:t>
            </a:r>
          </a:p>
          <a:p>
            <a:pPr lvl="1"/>
            <a:r>
              <a:rPr lang="en-US" altLang="ko-KR" sz="1800" dirty="0" smtClean="0"/>
              <a:t>Extending </a:t>
            </a:r>
            <a:r>
              <a:rPr lang="en-US" altLang="ko-KR" sz="1800" dirty="0"/>
              <a:t>the </a:t>
            </a:r>
            <a:r>
              <a:rPr lang="en-US" altLang="ko-KR" sz="1800" dirty="0" smtClean="0"/>
              <a:t>module must </a:t>
            </a:r>
            <a:r>
              <a:rPr lang="en-US" altLang="ko-KR" sz="1800" dirty="0"/>
              <a:t>not result in changes to the </a:t>
            </a:r>
            <a:r>
              <a:rPr lang="en-US" altLang="ko-KR" sz="1800" dirty="0" smtClean="0"/>
              <a:t>existing code</a:t>
            </a:r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OCP: Definition (1/2)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  <p:sp>
        <p:nvSpPr>
          <p:cNvPr id="7" name="Rounded Rectangle 6"/>
          <p:cNvSpPr/>
          <p:nvPr/>
        </p:nvSpPr>
        <p:spPr bwMode="auto">
          <a:xfrm>
            <a:off x="1320897" y="2029522"/>
            <a:ext cx="6497444" cy="1747025"/>
          </a:xfrm>
          <a:prstGeom prst="round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i="1" dirty="0" smtClean="0"/>
              <a:t>“Software entities</a:t>
            </a:r>
            <a:r>
              <a:rPr lang="en-US" altLang="ko-KR" sz="1600" i="1" baseline="30000" dirty="0" smtClean="0"/>
              <a:t>*</a:t>
            </a:r>
            <a:r>
              <a:rPr lang="en-US" altLang="ko-KR" sz="2000" i="1" dirty="0" smtClean="0"/>
              <a:t> SHOULD be </a:t>
            </a:r>
            <a:r>
              <a:rPr lang="en-US" altLang="ko-KR" sz="2000" i="1" dirty="0" smtClean="0">
                <a:solidFill>
                  <a:srgbClr val="00B0F0"/>
                </a:solidFill>
              </a:rPr>
              <a:t>open</a:t>
            </a:r>
            <a:r>
              <a:rPr lang="en-US" altLang="ko-KR" sz="2000" i="1" dirty="0" smtClean="0"/>
              <a:t> for extension,</a:t>
            </a:r>
            <a:br>
              <a:rPr lang="en-US" altLang="ko-KR" sz="2000" i="1" dirty="0" smtClean="0"/>
            </a:br>
            <a:r>
              <a:rPr lang="en-US" altLang="ko-KR" sz="2000" i="1" dirty="0" smtClean="0"/>
              <a:t>but </a:t>
            </a:r>
            <a:r>
              <a:rPr lang="en-US" altLang="ko-KR" sz="2000" i="1" dirty="0" smtClean="0">
                <a:solidFill>
                  <a:srgbClr val="00B0F0"/>
                </a:solidFill>
              </a:rPr>
              <a:t>closed</a:t>
            </a:r>
            <a:r>
              <a:rPr lang="en-US" altLang="ko-KR" sz="2000" i="1" dirty="0" smtClean="0"/>
              <a:t> for modification”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1320897" y="3776547"/>
            <a:ext cx="18854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1" dirty="0" smtClean="0">
                <a:solidFill>
                  <a:srgbClr val="7E7E7E"/>
                </a:solidFill>
                <a:effectLst/>
                <a:cs typeface="Times New Roman" panose="02020603050405020304" pitchFamily="18" charset="0"/>
              </a:rPr>
              <a:t>*classes, modules, functions, etc.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62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Characteristics </a:t>
            </a:r>
            <a:r>
              <a:rPr lang="en-US" altLang="ko-KR" dirty="0"/>
              <a:t>of a poor design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Single </a:t>
            </a:r>
            <a:r>
              <a:rPr lang="en-US" altLang="ko-KR" dirty="0"/>
              <a:t>change results in cascade of </a:t>
            </a:r>
            <a:r>
              <a:rPr lang="en-US" altLang="ko-KR" dirty="0" smtClean="0"/>
              <a:t>changes</a:t>
            </a:r>
          </a:p>
          <a:p>
            <a:pPr lvl="1"/>
            <a:r>
              <a:rPr lang="en-US" altLang="ko-KR" dirty="0" smtClean="0"/>
              <a:t>Program </a:t>
            </a:r>
            <a:r>
              <a:rPr lang="en-US" altLang="ko-KR" dirty="0"/>
              <a:t>is fragile, </a:t>
            </a:r>
            <a:r>
              <a:rPr lang="en-US" altLang="ko-KR" dirty="0" smtClean="0"/>
              <a:t>rigid, </a:t>
            </a:r>
            <a:r>
              <a:rPr lang="en-US" altLang="ko-KR" dirty="0"/>
              <a:t>and </a:t>
            </a:r>
            <a:r>
              <a:rPr lang="en-US" altLang="ko-KR" dirty="0" smtClean="0"/>
              <a:t>unpredictable</a:t>
            </a:r>
          </a:p>
          <a:p>
            <a:pPr lvl="2"/>
            <a:r>
              <a:rPr lang="en-US" altLang="ko-KR" dirty="0" smtClean="0"/>
              <a:t>Rigid: hard </a:t>
            </a:r>
            <a:r>
              <a:rPr lang="en-US" altLang="ko-KR" dirty="0"/>
              <a:t>to change since changes affect too many </a:t>
            </a:r>
            <a:r>
              <a:rPr lang="en-US" altLang="ko-KR" dirty="0" smtClean="0"/>
              <a:t>parts</a:t>
            </a:r>
          </a:p>
          <a:p>
            <a:pPr lvl="2"/>
            <a:r>
              <a:rPr lang="en-US" altLang="ko-KR" dirty="0"/>
              <a:t>Fragile</a:t>
            </a:r>
            <a:r>
              <a:rPr lang="en-US" altLang="ko-KR" dirty="0" smtClean="0"/>
              <a:t>: unexpected </a:t>
            </a:r>
            <a:r>
              <a:rPr lang="en-US" altLang="ko-KR" dirty="0"/>
              <a:t>parts break upon </a:t>
            </a:r>
            <a:r>
              <a:rPr lang="en-US" altLang="ko-KR" dirty="0" smtClean="0"/>
              <a:t>change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Characteristics </a:t>
            </a:r>
            <a:r>
              <a:rPr lang="en-US" altLang="ko-KR" dirty="0"/>
              <a:t>of </a:t>
            </a:r>
            <a:r>
              <a:rPr lang="en-US" altLang="ko-KR" dirty="0" smtClean="0"/>
              <a:t>a good (better) </a:t>
            </a:r>
            <a:r>
              <a:rPr lang="en-US" altLang="ko-KR" dirty="0"/>
              <a:t>design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Modules </a:t>
            </a:r>
            <a:r>
              <a:rPr lang="en-US" altLang="ko-KR" dirty="0"/>
              <a:t>never </a:t>
            </a:r>
            <a:r>
              <a:rPr lang="en-US" altLang="ko-KR" dirty="0" smtClean="0"/>
              <a:t>change</a:t>
            </a:r>
          </a:p>
          <a:p>
            <a:pPr lvl="1"/>
            <a:r>
              <a:rPr lang="en-US" altLang="ko-KR" dirty="0" smtClean="0"/>
              <a:t>Extend module’s behaviors </a:t>
            </a:r>
            <a:r>
              <a:rPr lang="en-US" altLang="ko-KR" dirty="0"/>
              <a:t>by adding new code, not changing existing code</a:t>
            </a:r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OCP: Definition (2/2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723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Example 1)</a:t>
            </a:r>
          </a:p>
          <a:p>
            <a:pPr lvl="1">
              <a:defRPr/>
            </a:pPr>
            <a:r>
              <a:rPr lang="en-US" altLang="ko-KR" dirty="0"/>
              <a:t>How to handle the varying external tax calculator interfaces?</a:t>
            </a:r>
          </a:p>
          <a:p>
            <a:pPr lvl="2">
              <a:defRPr/>
            </a:pPr>
            <a:r>
              <a:rPr lang="en-US" altLang="ko-KR" dirty="0"/>
              <a:t>TCP socket, SOAP, or RMI-based tax </a:t>
            </a:r>
            <a:r>
              <a:rPr lang="en-US" altLang="ko-KR" dirty="0" smtClean="0"/>
              <a:t>calculators</a:t>
            </a:r>
          </a:p>
          <a:p>
            <a:pPr lvl="2">
              <a:defRPr/>
            </a:pPr>
            <a:r>
              <a:rPr lang="en-US" altLang="ko-KR" dirty="0" err="1" smtClean="0"/>
              <a:t>TaxCalculator</a:t>
            </a:r>
            <a:r>
              <a:rPr lang="ko-KR" altLang="en-US" dirty="0" smtClean="0"/>
              <a:t>를 계속 추가하고 싶다</a:t>
            </a:r>
            <a:r>
              <a:rPr lang="en-US" altLang="ko-KR" dirty="0" smtClean="0"/>
              <a:t>...!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In the </a:t>
            </a:r>
            <a:r>
              <a:rPr lang="en-US" altLang="ko-KR" dirty="0" err="1"/>
              <a:t>NextGen</a:t>
            </a:r>
            <a:r>
              <a:rPr lang="en-US" altLang="ko-KR" dirty="0"/>
              <a:t> POS system, how to authorize different kinds of payments?</a:t>
            </a:r>
          </a:p>
          <a:p>
            <a:pPr lvl="2">
              <a:defRPr/>
            </a:pPr>
            <a:r>
              <a:rPr lang="en-US" altLang="ko-KR" dirty="0"/>
              <a:t>Cash/credit/check </a:t>
            </a:r>
            <a:r>
              <a:rPr lang="en-US" altLang="ko-KR" dirty="0" smtClean="0"/>
              <a:t>payment</a:t>
            </a:r>
          </a:p>
          <a:p>
            <a:pPr lvl="2">
              <a:defRPr/>
            </a:pPr>
            <a:r>
              <a:rPr lang="ko-KR" altLang="en-US" dirty="0" smtClean="0"/>
              <a:t>지불 수단을 계속 추가하고 싶다</a:t>
            </a:r>
            <a:r>
              <a:rPr lang="en-US" altLang="ko-KR" dirty="0" smtClean="0"/>
              <a:t>...!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OCP: Example </a:t>
            </a:r>
            <a:r>
              <a:rPr lang="en-US" altLang="ko-KR" dirty="0"/>
              <a:t>(</a:t>
            </a:r>
            <a:r>
              <a:rPr lang="en-US" altLang="ko-KR" dirty="0" smtClean="0"/>
              <a:t>1/5)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69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Example 1) Answer I</a:t>
            </a:r>
          </a:p>
          <a:p>
            <a:pPr lvl="1">
              <a:defRPr/>
            </a:pPr>
            <a:r>
              <a:rPr lang="en-US" altLang="ko-KR" dirty="0"/>
              <a:t>T</a:t>
            </a:r>
            <a:r>
              <a:rPr lang="en-US" altLang="ko-KR" dirty="0" smtClean="0"/>
              <a:t>ax calculator</a:t>
            </a:r>
            <a:r>
              <a:rPr lang="ko-KR" altLang="en-US" dirty="0" smtClean="0"/>
              <a:t>를 추가해야 하는구나</a:t>
            </a:r>
            <a:r>
              <a:rPr lang="en-US" altLang="ko-KR" dirty="0" smtClean="0"/>
              <a:t>!</a:t>
            </a:r>
          </a:p>
          <a:p>
            <a:pPr lvl="1">
              <a:defRPr/>
            </a:pPr>
            <a:r>
              <a:rPr lang="ko-KR" altLang="en-US" dirty="0" smtClean="0"/>
              <a:t>추가 할 때마다 기존 코드를 수정하기는 싫구나</a:t>
            </a:r>
            <a:r>
              <a:rPr lang="en-US" altLang="ko-KR" dirty="0" smtClean="0"/>
              <a:t>!</a:t>
            </a:r>
          </a:p>
          <a:p>
            <a:pPr lvl="2">
              <a:defRPr/>
            </a:pPr>
            <a:r>
              <a:rPr lang="ko-KR" altLang="en-US" dirty="0" smtClean="0"/>
              <a:t>그렇다면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TaxCalculator</a:t>
            </a:r>
            <a:r>
              <a:rPr lang="en-US" altLang="ko-KR" dirty="0" smtClean="0"/>
              <a:t> type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polymorphism</a:t>
            </a:r>
            <a:r>
              <a:rPr lang="ko-KR" altLang="en-US" dirty="0" smtClean="0"/>
              <a:t>을 적용하여 책임을 할당하자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 smtClean="0"/>
              <a:t>OCP: Example (2/5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EF9E7CF-3D6C-428D-885F-D651C87B710D}" type="slidenum">
              <a:rPr kumimoji="0" lang="en-US" altLang="ko-KR" sz="1300" smtClean="0">
                <a:solidFill>
                  <a:srgbClr val="336699"/>
                </a:solidFill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kumimoji="0" lang="en-US" altLang="ko-KR" sz="1300" smtClean="0">
              <a:solidFill>
                <a:srgbClr val="336699"/>
              </a:solidFill>
              <a:latin typeface="굴림" panose="020B0600000101010101" pitchFamily="50" charset="-127"/>
            </a:endParaRPr>
          </a:p>
        </p:txBody>
      </p:sp>
      <p:pic>
        <p:nvPicPr>
          <p:cNvPr id="16390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246437"/>
            <a:ext cx="8526463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1437" y="3397909"/>
            <a:ext cx="3230563" cy="723900"/>
          </a:xfrm>
          <a:prstGeom prst="rect">
            <a:avLst/>
          </a:prstGeom>
          <a:noFill/>
          <a:ln w="28575">
            <a:solidFill>
              <a:srgbClr val="00B0F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15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Example 1) Answer II</a:t>
            </a:r>
          </a:p>
          <a:p>
            <a:pPr lvl="1">
              <a:defRPr/>
            </a:pPr>
            <a:r>
              <a:rPr lang="ko-KR" altLang="en-US" dirty="0" smtClean="0"/>
              <a:t>지불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)</a:t>
            </a:r>
            <a:r>
              <a:rPr lang="ko-KR" altLang="en-US" dirty="0" smtClean="0"/>
              <a:t> 수단을 추가해야 </a:t>
            </a:r>
            <a:r>
              <a:rPr lang="ko-KR" altLang="en-US" dirty="0"/>
              <a:t>하는구나</a:t>
            </a:r>
            <a:r>
              <a:rPr lang="en-US" altLang="ko-KR" dirty="0"/>
              <a:t>!</a:t>
            </a:r>
          </a:p>
          <a:p>
            <a:pPr lvl="1">
              <a:defRPr/>
            </a:pPr>
            <a:r>
              <a:rPr lang="ko-KR" altLang="en-US" dirty="0"/>
              <a:t>추가 할 때마다 기존 코드를 수정하기는 싫구나</a:t>
            </a:r>
            <a:r>
              <a:rPr lang="en-US" altLang="ko-KR" dirty="0"/>
              <a:t>!</a:t>
            </a:r>
          </a:p>
          <a:p>
            <a:pPr lvl="2">
              <a:defRPr/>
            </a:pPr>
            <a:r>
              <a:rPr lang="ko-KR" altLang="en-US" dirty="0" smtClean="0"/>
              <a:t>그렇다면</a:t>
            </a:r>
            <a:r>
              <a:rPr lang="en-US" altLang="ko-KR" dirty="0" smtClean="0"/>
              <a:t>, Payment type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polymorphism</a:t>
            </a:r>
            <a:r>
              <a:rPr lang="ko-KR" altLang="en-US" dirty="0" smtClean="0"/>
              <a:t>을 적용하여 책임을 할당하자</a:t>
            </a:r>
            <a:r>
              <a:rPr lang="en-US" altLang="ko-KR" dirty="0" smtClean="0"/>
              <a:t>!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 smtClean="0"/>
              <a:t>OCP: Example (3/5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E177FAD-CE13-4B88-B91B-EB4A3420EE90}" type="slidenum">
              <a:rPr kumimoji="0" lang="en-US" altLang="ko-KR" sz="1300" smtClean="0">
                <a:solidFill>
                  <a:srgbClr val="336699"/>
                </a:solidFill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kumimoji="0" lang="en-US" altLang="ko-KR" sz="1300" smtClean="0">
              <a:solidFill>
                <a:srgbClr val="336699"/>
              </a:solidFill>
              <a:latin typeface="굴림" panose="020B0600000101010101" pitchFamily="50" charset="-127"/>
            </a:endParaRPr>
          </a:p>
        </p:txBody>
      </p:sp>
      <p:pic>
        <p:nvPicPr>
          <p:cNvPr id="1741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21" y="3355975"/>
            <a:ext cx="6740525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58246" y="3467100"/>
            <a:ext cx="2019300" cy="900113"/>
          </a:xfrm>
          <a:prstGeom prst="rect">
            <a:avLst/>
          </a:prstGeom>
          <a:noFill/>
          <a:ln w="28575">
            <a:solidFill>
              <a:srgbClr val="00B0F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n"/>
              <a:defRPr kumimoji="1" sz="2200">
                <a:solidFill>
                  <a:srgbClr val="40458C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6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 2) </a:t>
            </a:r>
            <a:r>
              <a:rPr lang="en-US" altLang="ko-KR" dirty="0" smtClean="0"/>
              <a:t>Progress calculation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000" dirty="0"/>
              <a:t>Music class</a:t>
            </a:r>
            <a:r>
              <a:rPr lang="ko-KR" altLang="en-US" sz="2000" dirty="0"/>
              <a:t>에 대해서 </a:t>
            </a:r>
            <a:r>
              <a:rPr lang="en-US" altLang="ko-KR" sz="2000" dirty="0"/>
              <a:t>progress calculation</a:t>
            </a:r>
            <a:r>
              <a:rPr lang="ko-KR" altLang="en-US" sz="2000" dirty="0"/>
              <a:t>을 진행하고 싶다면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800" dirty="0" smtClean="0"/>
              <a:t>기존의 </a:t>
            </a:r>
            <a:r>
              <a:rPr lang="en-US" altLang="ko-KR" sz="1800" dirty="0" smtClean="0"/>
              <a:t>Progress class</a:t>
            </a:r>
            <a:r>
              <a:rPr lang="ko-KR" altLang="en-US" sz="1800" dirty="0" smtClean="0"/>
              <a:t>를 수정하는 순간 </a:t>
            </a:r>
            <a:r>
              <a:rPr lang="en-US" altLang="ko-KR" sz="1800" dirty="0" smtClean="0"/>
              <a:t>OCP violation </a:t>
            </a:r>
            <a:r>
              <a:rPr lang="ko-KR" altLang="en-US" sz="1800" dirty="0" smtClean="0"/>
              <a:t>발생</a:t>
            </a:r>
            <a:r>
              <a:rPr lang="en-US" altLang="ko-KR" sz="1800" dirty="0" smtClean="0"/>
              <a:t>!</a:t>
            </a:r>
            <a:endParaRPr lang="ko-KR" altLang="en-US" sz="1800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OCP: Example (4/5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4419" y="1791815"/>
            <a:ext cx="385243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class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Progress 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private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$file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function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__construct(File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$file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) 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    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$this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-&gt;file =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$file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function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getAsPercent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() 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    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return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$this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-&gt;file-&gt;sent * 100 /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$this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-&gt;file-&gt;length;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굴림" panose="020B0600000101010101" pitchFamily="50" charset="-127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33167" y="1791815"/>
            <a:ext cx="192544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class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File 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public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$length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public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$sent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669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OCP: Example (4/5)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Picture 2" descr="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9" y="1470164"/>
            <a:ext cx="8351907" cy="409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35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고객 요구사항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시스템의 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제약 조건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유효성과 적합성의 척도 등을 서술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시스템이 어떤 환경에서 사용 될 것인가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시스템이 목적을 어떻게 달성해야 하는가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시스템의 목적 달성을 위해 필요한 </a:t>
            </a:r>
            <a:r>
              <a:rPr lang="ko-KR" altLang="en-US" dirty="0" err="1" smtClean="0"/>
              <a:t>파라미터들은</a:t>
            </a:r>
            <a:r>
              <a:rPr lang="ko-KR" altLang="en-US" dirty="0" smtClean="0"/>
              <a:t> 무엇인가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얼마나 다양한 종류의 컴포넌트들이 사용 될 것인가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목적 달성을 위해서 얼마나 시스템이 효율적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효과적이어야 하는가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시스템이 얼마나 사용 될 것인가</a:t>
            </a:r>
            <a:r>
              <a:rPr lang="en-US" altLang="ko-KR" dirty="0" smtClean="0"/>
              <a:t>?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 사항의 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09CE0-AF21-451E-9D19-03C0A946FC82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68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2) Progress calculation</a:t>
            </a:r>
          </a:p>
          <a:p>
            <a:endParaRPr lang="ko-KR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OCP: Example (5/5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8040" y="1793780"/>
            <a:ext cx="658169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class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Progress 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private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measurableContent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function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__construct(Measurable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measurableContent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) 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    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$this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-&gt;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measurableContent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=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measurableContent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function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getAsPercent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() 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    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return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$this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-&gt;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measurableContent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-&gt;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getSent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() * 100 /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$this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-&gt;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measurableContent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-&gt;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getLength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굴림" panose="020B0600000101010101" pitchFamily="50" charset="-127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15943" y="4107323"/>
            <a:ext cx="151656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interface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Measurable {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    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function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getLength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();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    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function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getSent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();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74273" y="4084539"/>
            <a:ext cx="249043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class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File 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implements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Measurable {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    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private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$length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;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    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private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$sent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;</a:t>
            </a:r>
            <a:r>
              <a:rPr lang="en-US" altLang="ko-KR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…</a:t>
            </a:r>
          </a:p>
          <a:p>
            <a:pPr lvl="0"/>
            <a:r>
              <a:rPr lang="en-US" altLang="ko-KR" b="1" dirty="0" smtClean="0">
                <a:solidFill>
                  <a:srgbClr val="006699"/>
                </a:solidFill>
                <a:latin typeface="Arial Unicode MS" panose="020B0604020202020204" pitchFamily="50" charset="-127"/>
              </a:rPr>
              <a:t>   </a:t>
            </a:r>
          </a:p>
          <a:p>
            <a:pPr lvl="0"/>
            <a:r>
              <a:rPr lang="en-US" altLang="ko-KR" b="1" dirty="0">
                <a:solidFill>
                  <a:srgbClr val="006699"/>
                </a:solidFill>
                <a:latin typeface="Arial Unicode MS" panose="020B0604020202020204" pitchFamily="50" charset="-127"/>
              </a:rPr>
              <a:t> </a:t>
            </a:r>
            <a:r>
              <a:rPr lang="en-US" altLang="ko-KR" b="1" dirty="0" smtClean="0">
                <a:solidFill>
                  <a:srgbClr val="006699"/>
                </a:solidFill>
                <a:latin typeface="Arial Unicode MS" panose="020B0604020202020204" pitchFamily="50" charset="-127"/>
              </a:rPr>
              <a:t>  function</a:t>
            </a:r>
            <a:r>
              <a:rPr lang="en-US" altLang="ko-KR" dirty="0" smtClean="0">
                <a:solidFill>
                  <a:srgbClr val="3A3A3A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Arial Unicode MS" panose="020B0604020202020204" pitchFamily="50" charset="-127"/>
              </a:rPr>
              <a:t>getLength</a:t>
            </a:r>
            <a:r>
              <a:rPr lang="en-US" altLang="ko-KR" dirty="0">
                <a:solidFill>
                  <a:srgbClr val="000000"/>
                </a:solidFill>
                <a:latin typeface="Arial Unicode MS" panose="020B0604020202020204" pitchFamily="50" charset="-127"/>
              </a:rPr>
              <a:t>() {</a:t>
            </a:r>
            <a:endParaRPr lang="en-US" altLang="ko-KR" sz="600" dirty="0"/>
          </a:p>
          <a:p>
            <a:pPr lvl="0"/>
            <a:r>
              <a:rPr lang="en-US" altLang="ko-KR" dirty="0">
                <a:solidFill>
                  <a:srgbClr val="3A3A3A"/>
                </a:solidFill>
              </a:rPr>
              <a:t>        </a:t>
            </a:r>
            <a:r>
              <a:rPr lang="en-US" altLang="ko-KR" b="1" dirty="0">
                <a:solidFill>
                  <a:srgbClr val="006699"/>
                </a:solidFill>
                <a:latin typeface="Arial Unicode MS" panose="020B0604020202020204" pitchFamily="50" charset="-127"/>
              </a:rPr>
              <a:t>return</a:t>
            </a:r>
            <a:r>
              <a:rPr lang="en-US" altLang="ko-KR" dirty="0">
                <a:solidFill>
                  <a:srgbClr val="3A3A3A"/>
                </a:solidFill>
              </a:rPr>
              <a:t> </a:t>
            </a:r>
            <a:r>
              <a:rPr lang="en-US" altLang="ko-KR" dirty="0">
                <a:solidFill>
                  <a:srgbClr val="AA7700"/>
                </a:solidFill>
                <a:latin typeface="Arial Unicode MS" panose="020B0604020202020204" pitchFamily="50" charset="-127"/>
              </a:rPr>
              <a:t>$this</a:t>
            </a:r>
            <a:r>
              <a:rPr lang="en-US" altLang="ko-KR" dirty="0">
                <a:solidFill>
                  <a:srgbClr val="000000"/>
                </a:solidFill>
                <a:latin typeface="Arial Unicode MS" panose="020B0604020202020204" pitchFamily="50" charset="-127"/>
              </a:rPr>
              <a:t>-&gt;length;</a:t>
            </a:r>
            <a:endParaRPr lang="en-US" altLang="ko-KR" sz="600" dirty="0"/>
          </a:p>
          <a:p>
            <a:pPr lvl="0"/>
            <a:r>
              <a:rPr lang="en-US" altLang="ko-KR" dirty="0">
                <a:solidFill>
                  <a:srgbClr val="3A3A3A"/>
                </a:solidFill>
              </a:rPr>
              <a:t>    </a:t>
            </a:r>
            <a:r>
              <a:rPr lang="en-US" altLang="ko-KR" dirty="0">
                <a:solidFill>
                  <a:srgbClr val="000000"/>
                </a:solidFill>
                <a:latin typeface="Arial Unicode MS" panose="020B0604020202020204" pitchFamily="50" charset="-127"/>
              </a:rPr>
              <a:t>}</a:t>
            </a:r>
            <a:endParaRPr lang="en-US" altLang="ko-KR" sz="600" dirty="0"/>
          </a:p>
          <a:p>
            <a:pPr lvl="0"/>
            <a:r>
              <a:rPr lang="en-US" altLang="ko-KR" dirty="0">
                <a:solidFill>
                  <a:srgbClr val="3A3A3A"/>
                </a:solidFill>
              </a:rPr>
              <a:t> </a:t>
            </a:r>
            <a:endParaRPr lang="en-US" altLang="ko-KR" sz="600" dirty="0"/>
          </a:p>
          <a:p>
            <a:pPr lvl="0"/>
            <a:r>
              <a:rPr lang="en-US" altLang="ko-KR" dirty="0">
                <a:solidFill>
                  <a:srgbClr val="3A3A3A"/>
                </a:solidFill>
              </a:rPr>
              <a:t>   </a:t>
            </a:r>
            <a:r>
              <a:rPr lang="en-US" altLang="ko-KR" b="1" dirty="0">
                <a:solidFill>
                  <a:srgbClr val="006699"/>
                </a:solidFill>
                <a:latin typeface="Arial Unicode MS" panose="020B0604020202020204" pitchFamily="50" charset="-127"/>
              </a:rPr>
              <a:t>function</a:t>
            </a:r>
            <a:r>
              <a:rPr lang="en-US" altLang="ko-KR" dirty="0">
                <a:solidFill>
                  <a:srgbClr val="3A3A3A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Arial Unicode MS" panose="020B0604020202020204" pitchFamily="50" charset="-127"/>
              </a:rPr>
              <a:t>getSent</a:t>
            </a:r>
            <a:r>
              <a:rPr lang="en-US" altLang="ko-KR" dirty="0">
                <a:solidFill>
                  <a:srgbClr val="000000"/>
                </a:solidFill>
                <a:latin typeface="Arial Unicode MS" panose="020B0604020202020204" pitchFamily="50" charset="-127"/>
              </a:rPr>
              <a:t>() {</a:t>
            </a:r>
            <a:endParaRPr lang="en-US" altLang="ko-KR" sz="600" dirty="0"/>
          </a:p>
          <a:p>
            <a:pPr lvl="0"/>
            <a:r>
              <a:rPr lang="en-US" altLang="ko-KR" dirty="0">
                <a:solidFill>
                  <a:srgbClr val="3A3A3A"/>
                </a:solidFill>
              </a:rPr>
              <a:t>        </a:t>
            </a:r>
            <a:r>
              <a:rPr lang="en-US" altLang="ko-KR" b="1" dirty="0">
                <a:solidFill>
                  <a:srgbClr val="006699"/>
                </a:solidFill>
                <a:latin typeface="Arial Unicode MS" panose="020B0604020202020204" pitchFamily="50" charset="-127"/>
              </a:rPr>
              <a:t>return</a:t>
            </a:r>
            <a:r>
              <a:rPr lang="en-US" altLang="ko-KR" dirty="0">
                <a:solidFill>
                  <a:srgbClr val="3A3A3A"/>
                </a:solidFill>
              </a:rPr>
              <a:t> </a:t>
            </a:r>
            <a:r>
              <a:rPr lang="en-US" altLang="ko-KR" dirty="0">
                <a:solidFill>
                  <a:srgbClr val="AA7700"/>
                </a:solidFill>
                <a:latin typeface="Arial Unicode MS" panose="020B0604020202020204" pitchFamily="50" charset="-127"/>
              </a:rPr>
              <a:t>$this</a:t>
            </a:r>
            <a:r>
              <a:rPr lang="en-US" altLang="ko-KR" dirty="0">
                <a:solidFill>
                  <a:srgbClr val="000000"/>
                </a:solidFill>
                <a:latin typeface="Arial Unicode MS" panose="020B0604020202020204" pitchFamily="50" charset="-127"/>
              </a:rPr>
              <a:t>-&gt;sent;</a:t>
            </a:r>
            <a:endParaRPr lang="en-US" altLang="ko-KR" sz="600" dirty="0"/>
          </a:p>
          <a:p>
            <a:pPr lvl="0"/>
            <a:r>
              <a:rPr lang="en-US" altLang="ko-KR" dirty="0">
                <a:solidFill>
                  <a:srgbClr val="3A3A3A"/>
                </a:solidFill>
              </a:rPr>
              <a:t>    </a:t>
            </a:r>
            <a:r>
              <a:rPr lang="en-US" altLang="ko-KR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}</a:t>
            </a:r>
          </a:p>
          <a:p>
            <a:pPr lvl="0"/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Arial Unicode MS" panose="020B0604020202020204" pitchFamily="50" charset="-127"/>
              </a:rPr>
              <a:t>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419493" y="4758748"/>
            <a:ext cx="300339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528976" y="4084539"/>
            <a:ext cx="249043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class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Music 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implements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Measurable {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    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private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$length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;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    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private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$sent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;</a:t>
            </a:r>
            <a:r>
              <a:rPr lang="en-US" altLang="ko-KR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…</a:t>
            </a:r>
          </a:p>
          <a:p>
            <a:pPr lvl="0"/>
            <a:r>
              <a:rPr lang="en-US" altLang="ko-KR" b="1" dirty="0" smtClean="0">
                <a:solidFill>
                  <a:srgbClr val="006699"/>
                </a:solidFill>
                <a:latin typeface="Arial Unicode MS" panose="020B0604020202020204" pitchFamily="50" charset="-127"/>
              </a:rPr>
              <a:t>   </a:t>
            </a:r>
          </a:p>
          <a:p>
            <a:pPr lvl="0"/>
            <a:r>
              <a:rPr lang="en-US" altLang="ko-KR" b="1" dirty="0">
                <a:solidFill>
                  <a:srgbClr val="006699"/>
                </a:solidFill>
                <a:latin typeface="Arial Unicode MS" panose="020B0604020202020204" pitchFamily="50" charset="-127"/>
              </a:rPr>
              <a:t> </a:t>
            </a:r>
            <a:r>
              <a:rPr lang="en-US" altLang="ko-KR" b="1" dirty="0" smtClean="0">
                <a:solidFill>
                  <a:srgbClr val="006699"/>
                </a:solidFill>
                <a:latin typeface="Arial Unicode MS" panose="020B0604020202020204" pitchFamily="50" charset="-127"/>
              </a:rPr>
              <a:t>  function</a:t>
            </a:r>
            <a:r>
              <a:rPr lang="en-US" altLang="ko-KR" dirty="0" smtClean="0">
                <a:solidFill>
                  <a:srgbClr val="3A3A3A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Arial Unicode MS" panose="020B0604020202020204" pitchFamily="50" charset="-127"/>
              </a:rPr>
              <a:t>getLength</a:t>
            </a:r>
            <a:r>
              <a:rPr lang="en-US" altLang="ko-KR" dirty="0">
                <a:solidFill>
                  <a:srgbClr val="000000"/>
                </a:solidFill>
                <a:latin typeface="Arial Unicode MS" panose="020B0604020202020204" pitchFamily="50" charset="-127"/>
              </a:rPr>
              <a:t>() {</a:t>
            </a:r>
            <a:endParaRPr lang="en-US" altLang="ko-KR" sz="600" dirty="0"/>
          </a:p>
          <a:p>
            <a:pPr lvl="0"/>
            <a:r>
              <a:rPr lang="en-US" altLang="ko-KR" dirty="0">
                <a:solidFill>
                  <a:srgbClr val="3A3A3A"/>
                </a:solidFill>
              </a:rPr>
              <a:t>        </a:t>
            </a:r>
            <a:r>
              <a:rPr lang="en-US" altLang="ko-KR" b="1" dirty="0">
                <a:solidFill>
                  <a:srgbClr val="006699"/>
                </a:solidFill>
                <a:latin typeface="Arial Unicode MS" panose="020B0604020202020204" pitchFamily="50" charset="-127"/>
              </a:rPr>
              <a:t>return</a:t>
            </a:r>
            <a:r>
              <a:rPr lang="en-US" altLang="ko-KR" dirty="0">
                <a:solidFill>
                  <a:srgbClr val="3A3A3A"/>
                </a:solidFill>
              </a:rPr>
              <a:t> </a:t>
            </a:r>
            <a:r>
              <a:rPr lang="en-US" altLang="ko-KR" dirty="0">
                <a:solidFill>
                  <a:srgbClr val="AA7700"/>
                </a:solidFill>
                <a:latin typeface="Arial Unicode MS" panose="020B0604020202020204" pitchFamily="50" charset="-127"/>
              </a:rPr>
              <a:t>$this</a:t>
            </a:r>
            <a:r>
              <a:rPr lang="en-US" altLang="ko-KR" dirty="0">
                <a:solidFill>
                  <a:srgbClr val="000000"/>
                </a:solidFill>
                <a:latin typeface="Arial Unicode MS" panose="020B0604020202020204" pitchFamily="50" charset="-127"/>
              </a:rPr>
              <a:t>-&gt;length;</a:t>
            </a:r>
            <a:endParaRPr lang="en-US" altLang="ko-KR" sz="600" dirty="0"/>
          </a:p>
          <a:p>
            <a:pPr lvl="0"/>
            <a:r>
              <a:rPr lang="en-US" altLang="ko-KR" dirty="0">
                <a:solidFill>
                  <a:srgbClr val="3A3A3A"/>
                </a:solidFill>
              </a:rPr>
              <a:t>    </a:t>
            </a:r>
            <a:r>
              <a:rPr lang="en-US" altLang="ko-KR" dirty="0">
                <a:solidFill>
                  <a:srgbClr val="000000"/>
                </a:solidFill>
                <a:latin typeface="Arial Unicode MS" panose="020B0604020202020204" pitchFamily="50" charset="-127"/>
              </a:rPr>
              <a:t>}</a:t>
            </a:r>
            <a:endParaRPr lang="en-US" altLang="ko-KR" sz="600" dirty="0"/>
          </a:p>
          <a:p>
            <a:pPr lvl="0"/>
            <a:r>
              <a:rPr lang="en-US" altLang="ko-KR" dirty="0">
                <a:solidFill>
                  <a:srgbClr val="3A3A3A"/>
                </a:solidFill>
              </a:rPr>
              <a:t> </a:t>
            </a:r>
            <a:endParaRPr lang="en-US" altLang="ko-KR" sz="600" dirty="0"/>
          </a:p>
          <a:p>
            <a:pPr lvl="0"/>
            <a:r>
              <a:rPr lang="en-US" altLang="ko-KR" dirty="0">
                <a:solidFill>
                  <a:srgbClr val="3A3A3A"/>
                </a:solidFill>
              </a:rPr>
              <a:t>   </a:t>
            </a:r>
            <a:r>
              <a:rPr lang="en-US" altLang="ko-KR" b="1" dirty="0">
                <a:solidFill>
                  <a:srgbClr val="006699"/>
                </a:solidFill>
                <a:latin typeface="Arial Unicode MS" panose="020B0604020202020204" pitchFamily="50" charset="-127"/>
              </a:rPr>
              <a:t>function</a:t>
            </a:r>
            <a:r>
              <a:rPr lang="en-US" altLang="ko-KR" dirty="0">
                <a:solidFill>
                  <a:srgbClr val="3A3A3A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Arial Unicode MS" panose="020B0604020202020204" pitchFamily="50" charset="-127"/>
              </a:rPr>
              <a:t>getSent</a:t>
            </a:r>
            <a:r>
              <a:rPr lang="en-US" altLang="ko-KR" dirty="0">
                <a:solidFill>
                  <a:srgbClr val="000000"/>
                </a:solidFill>
                <a:latin typeface="Arial Unicode MS" panose="020B0604020202020204" pitchFamily="50" charset="-127"/>
              </a:rPr>
              <a:t>() {</a:t>
            </a:r>
            <a:endParaRPr lang="en-US" altLang="ko-KR" sz="600" dirty="0"/>
          </a:p>
          <a:p>
            <a:pPr lvl="0"/>
            <a:r>
              <a:rPr lang="en-US" altLang="ko-KR" dirty="0">
                <a:solidFill>
                  <a:srgbClr val="3A3A3A"/>
                </a:solidFill>
              </a:rPr>
              <a:t>        </a:t>
            </a:r>
            <a:r>
              <a:rPr lang="en-US" altLang="ko-KR" b="1" dirty="0">
                <a:solidFill>
                  <a:srgbClr val="006699"/>
                </a:solidFill>
                <a:latin typeface="Arial Unicode MS" panose="020B0604020202020204" pitchFamily="50" charset="-127"/>
              </a:rPr>
              <a:t>return</a:t>
            </a:r>
            <a:r>
              <a:rPr lang="en-US" altLang="ko-KR" dirty="0">
                <a:solidFill>
                  <a:srgbClr val="3A3A3A"/>
                </a:solidFill>
              </a:rPr>
              <a:t> </a:t>
            </a:r>
            <a:r>
              <a:rPr lang="en-US" altLang="ko-KR" dirty="0">
                <a:solidFill>
                  <a:srgbClr val="AA7700"/>
                </a:solidFill>
                <a:latin typeface="Arial Unicode MS" panose="020B0604020202020204" pitchFamily="50" charset="-127"/>
              </a:rPr>
              <a:t>$this</a:t>
            </a:r>
            <a:r>
              <a:rPr lang="en-US" altLang="ko-KR" dirty="0">
                <a:solidFill>
                  <a:srgbClr val="000000"/>
                </a:solidFill>
                <a:latin typeface="Arial Unicode MS" panose="020B0604020202020204" pitchFamily="50" charset="-127"/>
              </a:rPr>
              <a:t>-&gt;sent;</a:t>
            </a:r>
            <a:endParaRPr lang="en-US" altLang="ko-KR" sz="600" dirty="0"/>
          </a:p>
          <a:p>
            <a:pPr lvl="0"/>
            <a:r>
              <a:rPr lang="en-US" altLang="ko-KR" dirty="0">
                <a:solidFill>
                  <a:srgbClr val="3A3A3A"/>
                </a:solidFill>
              </a:rPr>
              <a:t>    </a:t>
            </a:r>
            <a:r>
              <a:rPr lang="en-US" altLang="ko-KR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}</a:t>
            </a:r>
          </a:p>
          <a:p>
            <a:pPr lvl="0"/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Arial Unicode MS" panose="020B0604020202020204" pitchFamily="50" charset="-127"/>
              </a:rPr>
              <a:t>}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12019" y="3895493"/>
            <a:ext cx="6884019" cy="2524357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40518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Key point</a:t>
            </a:r>
          </a:p>
          <a:p>
            <a:pPr lvl="1"/>
            <a:r>
              <a:rPr lang="en-US" altLang="ko-KR" dirty="0" smtClean="0"/>
              <a:t>Polymorphism &amp; Abstraction</a:t>
            </a:r>
          </a:p>
          <a:p>
            <a:pPr lvl="1"/>
            <a:r>
              <a:rPr lang="en-US" altLang="ko-KR" dirty="0" smtClean="0"/>
              <a:t>OCP recommends the use of strategy pattern, template methods</a:t>
            </a:r>
          </a:p>
          <a:p>
            <a:endParaRPr lang="en-US" altLang="ko-KR" dirty="0"/>
          </a:p>
          <a:p>
            <a:r>
              <a:rPr lang="en-US" altLang="ko-KR" dirty="0" smtClean="0"/>
              <a:t>Related principles</a:t>
            </a:r>
          </a:p>
          <a:p>
            <a:pPr lvl="1"/>
            <a:r>
              <a:rPr lang="en-US" altLang="ko-KR" dirty="0" smtClean="0"/>
              <a:t>Polymorphism &amp; Indirection</a:t>
            </a:r>
          </a:p>
          <a:p>
            <a:pPr lvl="1"/>
            <a:r>
              <a:rPr lang="en-US" altLang="ko-KR" dirty="0" smtClean="0"/>
              <a:t>Protected variations </a:t>
            </a:r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OCP</a:t>
            </a:r>
            <a:r>
              <a:rPr lang="en-US" altLang="ko-KR" dirty="0"/>
              <a:t>: </a:t>
            </a:r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149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Liskov</a:t>
            </a:r>
            <a:r>
              <a:rPr lang="en-US" altLang="ko-KR" dirty="0" smtClean="0"/>
              <a:t> Substitution Principle (LSP)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Original </a:t>
            </a:r>
            <a:r>
              <a:rPr lang="en-US" altLang="ko-KR" dirty="0"/>
              <a:t>idea </a:t>
            </a:r>
            <a:r>
              <a:rPr lang="en-US" altLang="ko-KR" dirty="0" smtClean="0"/>
              <a:t>by Barbara </a:t>
            </a:r>
            <a:r>
              <a:rPr lang="en-US" altLang="ko-KR" dirty="0" err="1" smtClean="0"/>
              <a:t>Liskov</a:t>
            </a:r>
            <a:endParaRPr lang="en-US" altLang="ko-KR" dirty="0" smtClean="0"/>
          </a:p>
          <a:p>
            <a:pPr lvl="1"/>
            <a:r>
              <a:rPr lang="en-US" altLang="ko-KR" dirty="0"/>
              <a:t>“Functions that use pointers or references to base classes must be able to use objects of derived classes without knowing it”</a:t>
            </a:r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LSP: Definition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  <p:sp>
        <p:nvSpPr>
          <p:cNvPr id="8" name="Rounded Rectangle 7"/>
          <p:cNvSpPr/>
          <p:nvPr/>
        </p:nvSpPr>
        <p:spPr bwMode="auto">
          <a:xfrm>
            <a:off x="1320897" y="2029522"/>
            <a:ext cx="6497444" cy="1747025"/>
          </a:xfrm>
          <a:prstGeom prst="round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i="1" dirty="0" smtClean="0"/>
              <a:t>“Subtypes MUST be substitutable for their base types ”</a:t>
            </a:r>
          </a:p>
        </p:txBody>
      </p:sp>
    </p:spTree>
    <p:extLst>
      <p:ext uri="{BB962C8B-B14F-4D97-AF65-F5344CB8AC3E}">
        <p14:creationId xmlns:p14="http://schemas.microsoft.com/office/powerpoint/2010/main" val="343101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Example)</a:t>
            </a:r>
          </a:p>
          <a:p>
            <a:pPr lvl="1"/>
            <a:r>
              <a:rPr lang="en-US" altLang="ko-KR" dirty="0" smtClean="0"/>
              <a:t>Rectangle &amp; Square problem</a:t>
            </a:r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LSP: Example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  <p:sp>
        <p:nvSpPr>
          <p:cNvPr id="7" name="Rectangle 6"/>
          <p:cNvSpPr/>
          <p:nvPr/>
        </p:nvSpPr>
        <p:spPr bwMode="auto">
          <a:xfrm>
            <a:off x="1300976" y="2281972"/>
            <a:ext cx="1360448" cy="44636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1600" dirty="0" smtClean="0"/>
              <a:t>Rectangle</a:t>
            </a:r>
            <a:endParaRPr lang="ko-KR" altLang="en-US" sz="16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300976" y="3208879"/>
            <a:ext cx="1360448" cy="43385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1600" dirty="0" smtClean="0"/>
              <a:t>Square</a:t>
            </a:r>
            <a:endParaRPr lang="ko-KR" altLang="en-US" sz="1600" dirty="0"/>
          </a:p>
        </p:txBody>
      </p:sp>
      <p:sp>
        <p:nvSpPr>
          <p:cNvPr id="9" name="Isosceles Triangle 8"/>
          <p:cNvSpPr/>
          <p:nvPr/>
        </p:nvSpPr>
        <p:spPr bwMode="auto">
          <a:xfrm>
            <a:off x="1888273" y="2753499"/>
            <a:ext cx="185854" cy="219308"/>
          </a:xfrm>
          <a:prstGeom prst="triangl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11" name="Straight Connector 10"/>
          <p:cNvCxnSpPr>
            <a:endCxn id="8" idx="0"/>
          </p:cNvCxnSpPr>
          <p:nvPr/>
        </p:nvCxnSpPr>
        <p:spPr bwMode="auto">
          <a:xfrm>
            <a:off x="1981200" y="2988216"/>
            <a:ext cx="0" cy="22066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393775" y="2281972"/>
            <a:ext cx="325117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function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areaVerifier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(Rectangle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) 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    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-&gt;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setWidth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(5);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    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-&gt;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setHeight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(4);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    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if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(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-&gt;area() != 20) 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        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throw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new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Exception(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'Bad area!'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    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    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return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true;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굴림" panose="020B0600000101010101" pitchFamily="50" charset="-127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293541" y="4575406"/>
            <a:ext cx="1360448" cy="44636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1600" dirty="0" smtClean="0"/>
              <a:t>Quadrangle</a:t>
            </a:r>
            <a:endParaRPr lang="ko-KR" altLang="en-US" sz="16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537427" y="5486905"/>
            <a:ext cx="1360448" cy="43385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1600" dirty="0" smtClean="0"/>
              <a:t>Square</a:t>
            </a:r>
            <a:endParaRPr lang="ko-KR" altLang="en-US" sz="1600" dirty="0"/>
          </a:p>
        </p:txBody>
      </p:sp>
      <p:sp>
        <p:nvSpPr>
          <p:cNvPr id="21" name="Isosceles Triangle 20"/>
          <p:cNvSpPr/>
          <p:nvPr/>
        </p:nvSpPr>
        <p:spPr bwMode="auto">
          <a:xfrm rot="3376411">
            <a:off x="1804948" y="5001356"/>
            <a:ext cx="185854" cy="219308"/>
          </a:xfrm>
          <a:prstGeom prst="triangl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22" name="Straight Connector 21"/>
          <p:cNvCxnSpPr>
            <a:stCxn id="21" idx="3"/>
            <a:endCxn id="20" idx="0"/>
          </p:cNvCxnSpPr>
          <p:nvPr/>
        </p:nvCxnSpPr>
        <p:spPr bwMode="auto">
          <a:xfrm flipH="1">
            <a:off x="1217651" y="5171893"/>
            <a:ext cx="589025" cy="31501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2066692" y="5486904"/>
            <a:ext cx="1360448" cy="43385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1600" dirty="0" smtClean="0"/>
              <a:t>Rectangle</a:t>
            </a:r>
            <a:endParaRPr lang="ko-KR" altLang="en-US" sz="1600" dirty="0"/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 bwMode="auto">
          <a:xfrm>
            <a:off x="2164973" y="5171893"/>
            <a:ext cx="581943" cy="31501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Isosceles Triangle 34"/>
          <p:cNvSpPr/>
          <p:nvPr/>
        </p:nvSpPr>
        <p:spPr bwMode="auto">
          <a:xfrm rot="18306253">
            <a:off x="1981200" y="4997082"/>
            <a:ext cx="185854" cy="219308"/>
          </a:xfrm>
          <a:prstGeom prst="triangl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4393775" y="4570016"/>
            <a:ext cx="387299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function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areaVerifier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(Quadrangle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) 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    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-&gt;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setWidth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(5);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    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-&gt;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setHeight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(4);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lvl="0"/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    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if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(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$r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-&gt;area() != $r-&gt;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getWidth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() * </a:t>
            </a:r>
            <a:r>
              <a:rPr lang="en-US" altLang="ko-KR" sz="1200" dirty="0">
                <a:solidFill>
                  <a:srgbClr val="000000"/>
                </a:solidFill>
                <a:latin typeface="Arial Unicode MS" panose="020B0604020202020204" pitchFamily="50" charset="-127"/>
              </a:rPr>
              <a:t>$r-&gt;</a:t>
            </a:r>
            <a:r>
              <a:rPr lang="en-US" altLang="ko-KR" sz="120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getHeight</a:t>
            </a:r>
            <a:r>
              <a:rPr lang="en-US" altLang="ko-KR" sz="12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()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) 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        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throw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new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Exception(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'Bad area!'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    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    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return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true;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ea typeface="굴림" panose="020B0600000101010101" pitchFamily="50" charset="-127"/>
              </a:rPr>
              <a:t>    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굴림" panose="020B0600000101010101" pitchFamily="50" charset="-127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 flipV="1">
            <a:off x="275063" y="4244898"/>
            <a:ext cx="8363415" cy="148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330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35" grpId="0" animBg="1"/>
      <p:bldP spid="3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Note</a:t>
            </a:r>
          </a:p>
          <a:p>
            <a:pPr lvl="1"/>
            <a:r>
              <a:rPr lang="en-US" altLang="ko-KR" dirty="0"/>
              <a:t>Is-a relationship</a:t>
            </a:r>
            <a:r>
              <a:rPr lang="ko-KR" altLang="en-US" dirty="0"/>
              <a:t>을 만족한다고 해서 항상 </a:t>
            </a:r>
            <a:r>
              <a:rPr lang="en-US" altLang="ko-KR" dirty="0"/>
              <a:t>LSP</a:t>
            </a:r>
            <a:r>
              <a:rPr lang="ko-KR" altLang="en-US" dirty="0"/>
              <a:t>를 만족시키는 것은 </a:t>
            </a:r>
            <a:r>
              <a:rPr lang="ko-KR" altLang="en-US" dirty="0" smtClean="0"/>
              <a:t>아니다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Child </a:t>
            </a:r>
            <a:r>
              <a:rPr lang="en-US" altLang="ko-KR" dirty="0"/>
              <a:t>classes should never break the parent class' type </a:t>
            </a:r>
            <a:r>
              <a:rPr lang="en-US" altLang="ko-KR" dirty="0" smtClean="0"/>
              <a:t>definitions</a:t>
            </a:r>
          </a:p>
          <a:p>
            <a:pPr lvl="1"/>
            <a:r>
              <a:rPr lang="en-US" altLang="ko-KR" dirty="0" smtClean="0"/>
              <a:t>LSP violation</a:t>
            </a:r>
            <a:r>
              <a:rPr lang="ko-KR" altLang="en-US" dirty="0" smtClean="0"/>
              <a:t>이 발생한 경우 잠재적으로 </a:t>
            </a:r>
            <a:r>
              <a:rPr lang="en-US" altLang="ko-KR" dirty="0" smtClean="0"/>
              <a:t>OCP violation</a:t>
            </a:r>
            <a:r>
              <a:rPr lang="ko-KR" altLang="en-US" dirty="0" smtClean="0"/>
              <a:t>이 발생할 수 있다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Related principles</a:t>
            </a:r>
          </a:p>
          <a:p>
            <a:pPr lvl="1"/>
            <a:r>
              <a:rPr lang="en-US" altLang="ko-KR" dirty="0" smtClean="0"/>
              <a:t>OCP</a:t>
            </a:r>
          </a:p>
          <a:p>
            <a:pPr lvl="1"/>
            <a:r>
              <a:rPr lang="en-US" altLang="ko-KR" dirty="0" smtClean="0"/>
              <a:t>Inheritance (is-a relationship)</a:t>
            </a:r>
          </a:p>
          <a:p>
            <a:pPr lvl="1"/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LSP: Summary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278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Interface Segregation Principle (ISP)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Many client-specific interfaces are </a:t>
            </a:r>
            <a:r>
              <a:rPr lang="en-US" altLang="ko-KR" dirty="0" smtClean="0"/>
              <a:t>better than </a:t>
            </a:r>
            <a:r>
              <a:rPr lang="en-US" altLang="ko-KR" dirty="0"/>
              <a:t>one general purpose </a:t>
            </a:r>
            <a:r>
              <a:rPr lang="en-US" altLang="ko-KR" dirty="0" smtClean="0"/>
              <a:t>interface</a:t>
            </a:r>
          </a:p>
          <a:p>
            <a:pPr lvl="1"/>
            <a:r>
              <a:rPr lang="en-US" altLang="ko-KR" dirty="0" smtClean="0"/>
              <a:t>Non-cohesive interface</a:t>
            </a:r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ISP: Definition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55</a:t>
            </a:fld>
            <a:endParaRPr lang="en-US" altLang="ko-KR"/>
          </a:p>
        </p:txBody>
      </p:sp>
      <p:sp>
        <p:nvSpPr>
          <p:cNvPr id="7" name="Rounded Rectangle 6"/>
          <p:cNvSpPr/>
          <p:nvPr/>
        </p:nvSpPr>
        <p:spPr bwMode="auto">
          <a:xfrm>
            <a:off x="1320897" y="2029522"/>
            <a:ext cx="6497444" cy="1747025"/>
          </a:xfrm>
          <a:prstGeom prst="round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i="1" dirty="0" smtClean="0"/>
              <a:t>“Clients should not be forced to depend upon</a:t>
            </a:r>
          </a:p>
          <a:p>
            <a:pPr algn="ctr"/>
            <a:r>
              <a:rPr lang="en-US" altLang="ko-KR" sz="2000" i="1" dirty="0" smtClean="0"/>
              <a:t>methods that they do not use”</a:t>
            </a:r>
          </a:p>
        </p:txBody>
      </p:sp>
    </p:spTree>
    <p:extLst>
      <p:ext uri="{BB962C8B-B14F-4D97-AF65-F5344CB8AC3E}">
        <p14:creationId xmlns:p14="http://schemas.microsoft.com/office/powerpoint/2010/main" val="171166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Example)</a:t>
            </a:r>
          </a:p>
          <a:p>
            <a:pPr lvl="1"/>
            <a:r>
              <a:rPr lang="en-US" altLang="ko-KR" dirty="0" smtClean="0"/>
              <a:t>Worker problem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Why </a:t>
            </a:r>
            <a:r>
              <a:rPr lang="en-US" altLang="ko-KR" dirty="0" err="1" smtClean="0"/>
              <a:t>SuperWorker</a:t>
            </a:r>
            <a:r>
              <a:rPr lang="en-US" altLang="ko-KR" dirty="0" smtClean="0"/>
              <a:t> implements eat()?</a:t>
            </a:r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ISP: Example </a:t>
            </a:r>
            <a:r>
              <a:rPr lang="en-US" altLang="ko-KR" dirty="0"/>
              <a:t>(</a:t>
            </a:r>
            <a:r>
              <a:rPr lang="en-US" altLang="ko-KR" dirty="0" smtClean="0"/>
              <a:t>1/2)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416418" y="3602"/>
            <a:ext cx="3727582" cy="1061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interface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IWorker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{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public void work();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public void eat();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/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class Worker implements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IWorker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{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public void work() {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// ....working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}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public void eat() {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// ...... eating in launch break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}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/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class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SuperWorker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implements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IWorker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{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public void work() {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//.... working much more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}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/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public void eat() {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//</a:t>
            </a:r>
            <a:r>
              <a:rPr kumimoji="1" lang="en-US" altLang="ko-KR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SuperWorker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does not need to eat.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}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/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class Manager {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IWorker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worker;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/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public void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setWorker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(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IWorker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w) {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  worker=w;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}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/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public void manage() {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 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worker.work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();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}</a:t>
            </a:r>
            <a:b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99855" y="2430656"/>
            <a:ext cx="1484235" cy="50583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1600" dirty="0" smtClean="0"/>
              <a:t>&lt;&lt;interface&gt;&gt;</a:t>
            </a:r>
          </a:p>
          <a:p>
            <a:pPr algn="ctr"/>
            <a:r>
              <a:rPr lang="en-US" altLang="ko-KR" sz="1600" dirty="0" err="1" smtClean="0"/>
              <a:t>IWorker</a:t>
            </a:r>
            <a:endParaRPr lang="ko-KR" altLang="en-US" sz="16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248937" y="3521113"/>
            <a:ext cx="1360448" cy="43385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1600" dirty="0" smtClean="0"/>
              <a:t>Worker</a:t>
            </a:r>
            <a:endParaRPr lang="ko-KR" altLang="en-US" sz="16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803865" y="3528635"/>
            <a:ext cx="1413907" cy="43385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1600" dirty="0" err="1" smtClean="0"/>
              <a:t>SuperWorker</a:t>
            </a:r>
            <a:endParaRPr lang="ko-KR" altLang="en-US" sz="1600" dirty="0"/>
          </a:p>
        </p:txBody>
      </p:sp>
      <p:cxnSp>
        <p:nvCxnSpPr>
          <p:cNvPr id="14" name="Straight Connector 13"/>
          <p:cNvCxnSpPr>
            <a:stCxn id="9" idx="0"/>
          </p:cNvCxnSpPr>
          <p:nvPr/>
        </p:nvCxnSpPr>
        <p:spPr bwMode="auto">
          <a:xfrm flipV="1">
            <a:off x="1929161" y="3085171"/>
            <a:ext cx="568713" cy="43594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Isosceles Triangle 14"/>
          <p:cNvSpPr/>
          <p:nvPr/>
        </p:nvSpPr>
        <p:spPr bwMode="auto">
          <a:xfrm rot="2788217">
            <a:off x="2515055" y="2931758"/>
            <a:ext cx="188660" cy="158141"/>
          </a:xfrm>
          <a:prstGeom prst="triangl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7" name="Isosceles Triangle 16"/>
          <p:cNvSpPr/>
          <p:nvPr/>
        </p:nvSpPr>
        <p:spPr bwMode="auto">
          <a:xfrm rot="19023255">
            <a:off x="2779749" y="2931056"/>
            <a:ext cx="188660" cy="158141"/>
          </a:xfrm>
          <a:prstGeom prst="triangl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18" name="Straight Connector 17"/>
          <p:cNvCxnSpPr>
            <a:stCxn id="10" idx="0"/>
            <a:endCxn id="17" idx="3"/>
          </p:cNvCxnSpPr>
          <p:nvPr/>
        </p:nvCxnSpPr>
        <p:spPr bwMode="auto">
          <a:xfrm flipH="1" flipV="1">
            <a:off x="2927950" y="3068006"/>
            <a:ext cx="582869" cy="4606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4810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Example)</a:t>
            </a:r>
          </a:p>
          <a:p>
            <a:pPr lvl="1"/>
            <a:r>
              <a:rPr lang="en-US" altLang="ko-KR" dirty="0"/>
              <a:t>Worker </a:t>
            </a:r>
            <a:r>
              <a:rPr lang="en-US" altLang="ko-KR" dirty="0" smtClean="0"/>
              <a:t>problem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Clients need to implement methods</a:t>
            </a:r>
            <a:br>
              <a:rPr lang="en-US" altLang="ko-KR" dirty="0" smtClean="0"/>
            </a:br>
            <a:r>
              <a:rPr lang="en-US" altLang="ko-KR" dirty="0" smtClean="0"/>
              <a:t>they use!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ISP: Example (2/2)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57</a:t>
            </a:fld>
            <a:endParaRPr lang="en-US" altLang="ko-KR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620215" y="140306"/>
            <a:ext cx="3453189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interface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IWorkable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{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public void work();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/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interface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IFeedable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{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public void eat();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/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/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class Worker implements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IWorkable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,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IFeedable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{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public void work() {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// ....working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}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/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public void eat() {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//.... eating in launch break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}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/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class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SuperWorker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implements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IWorkable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{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public void work() {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//.... working much more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}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/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class Manager {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IWorkable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worker;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/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public void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setWorker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IWorkable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w) {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  worker=w;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/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public void manage() {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worker.work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();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  }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</a:b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굴림" panose="020B0600000101010101" pitchFamily="50" charset="-127"/>
              </a:rPr>
              <a:t>}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24372" y="2452890"/>
            <a:ext cx="1484235" cy="50583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1600" dirty="0" smtClean="0"/>
              <a:t>&lt;&lt;interface&gt;&gt;</a:t>
            </a:r>
          </a:p>
          <a:p>
            <a:pPr algn="ctr"/>
            <a:r>
              <a:rPr lang="en-US" altLang="ko-KR" sz="1600" dirty="0" err="1" smtClean="0"/>
              <a:t>IWorkable</a:t>
            </a:r>
            <a:endParaRPr lang="ko-KR" altLang="en-US" sz="16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248937" y="3521113"/>
            <a:ext cx="1360448" cy="43385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1600" dirty="0" smtClean="0"/>
              <a:t>Worker</a:t>
            </a:r>
            <a:endParaRPr lang="ko-KR" altLang="en-US" sz="16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803865" y="3528635"/>
            <a:ext cx="1504741" cy="43385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1600" dirty="0" err="1" smtClean="0"/>
              <a:t>SuperWorker</a:t>
            </a:r>
            <a:endParaRPr lang="ko-KR" altLang="en-US" sz="1600" dirty="0"/>
          </a:p>
        </p:txBody>
      </p:sp>
      <p:cxnSp>
        <p:nvCxnSpPr>
          <p:cNvPr id="11" name="Straight Connector 10"/>
          <p:cNvCxnSpPr>
            <a:stCxn id="9" idx="0"/>
            <a:endCxn id="12" idx="3"/>
          </p:cNvCxnSpPr>
          <p:nvPr/>
        </p:nvCxnSpPr>
        <p:spPr bwMode="auto">
          <a:xfrm flipV="1">
            <a:off x="1929161" y="3071692"/>
            <a:ext cx="1342095" cy="44942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Isosceles Triangle 11"/>
          <p:cNvSpPr/>
          <p:nvPr/>
        </p:nvSpPr>
        <p:spPr bwMode="auto">
          <a:xfrm rot="3618002">
            <a:off x="3245609" y="2953445"/>
            <a:ext cx="188660" cy="158141"/>
          </a:xfrm>
          <a:prstGeom prst="triangl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" name="Isosceles Triangle 12"/>
          <p:cNvSpPr/>
          <p:nvPr/>
        </p:nvSpPr>
        <p:spPr bwMode="auto">
          <a:xfrm>
            <a:off x="3389760" y="2975537"/>
            <a:ext cx="188660" cy="158141"/>
          </a:xfrm>
          <a:prstGeom prst="triangl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14" name="Straight Connector 13"/>
          <p:cNvCxnSpPr>
            <a:stCxn id="10" idx="0"/>
            <a:endCxn id="13" idx="3"/>
          </p:cNvCxnSpPr>
          <p:nvPr/>
        </p:nvCxnSpPr>
        <p:spPr bwMode="auto">
          <a:xfrm flipH="1" flipV="1">
            <a:off x="3484090" y="3133678"/>
            <a:ext cx="72146" cy="3949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1175481" y="2452890"/>
            <a:ext cx="1484235" cy="50583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1600" dirty="0" smtClean="0"/>
              <a:t>&lt;&lt;interface&gt;&gt;</a:t>
            </a:r>
          </a:p>
          <a:p>
            <a:pPr algn="ctr"/>
            <a:r>
              <a:rPr lang="en-US" altLang="ko-KR" sz="1600" dirty="0" err="1" smtClean="0"/>
              <a:t>IFeedable</a:t>
            </a:r>
            <a:endParaRPr lang="ko-KR" altLang="en-US" sz="1600" dirty="0"/>
          </a:p>
        </p:txBody>
      </p:sp>
      <p:sp>
        <p:nvSpPr>
          <p:cNvPr id="20" name="Isosceles Triangle 19"/>
          <p:cNvSpPr/>
          <p:nvPr/>
        </p:nvSpPr>
        <p:spPr bwMode="auto">
          <a:xfrm>
            <a:off x="1869694" y="2958614"/>
            <a:ext cx="188660" cy="158141"/>
          </a:xfrm>
          <a:prstGeom prst="triangl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21" name="Straight Connector 20"/>
          <p:cNvCxnSpPr>
            <a:endCxn id="20" idx="3"/>
          </p:cNvCxnSpPr>
          <p:nvPr/>
        </p:nvCxnSpPr>
        <p:spPr bwMode="auto">
          <a:xfrm flipV="1">
            <a:off x="1964024" y="3116755"/>
            <a:ext cx="0" cy="3949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7465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Avoid fat interfaces!</a:t>
            </a:r>
          </a:p>
          <a:p>
            <a:pPr lvl="1"/>
            <a:r>
              <a:rPr lang="en-US" altLang="ko-KR" dirty="0" smtClean="0"/>
              <a:t>Interfaces </a:t>
            </a:r>
            <a:r>
              <a:rPr lang="en-US" altLang="ko-KR" dirty="0"/>
              <a:t>of a class that can </a:t>
            </a:r>
            <a:r>
              <a:rPr lang="en-US" altLang="ko-KR" dirty="0" smtClean="0"/>
              <a:t>be broken </a:t>
            </a:r>
            <a:r>
              <a:rPr lang="en-US" altLang="ko-KR" dirty="0"/>
              <a:t>down into groups that </a:t>
            </a:r>
            <a:r>
              <a:rPr lang="en-US" altLang="ko-KR" dirty="0" smtClean="0"/>
              <a:t>serve different </a:t>
            </a:r>
            <a:r>
              <a:rPr lang="en-US" altLang="ko-KR" dirty="0"/>
              <a:t>set </a:t>
            </a:r>
            <a:r>
              <a:rPr lang="en-US" altLang="ko-KR" dirty="0" smtClean="0"/>
              <a:t>of clients</a:t>
            </a:r>
          </a:p>
          <a:p>
            <a:pPr lvl="1"/>
            <a:r>
              <a:rPr lang="ko-KR" altLang="en-US" dirty="0" smtClean="0"/>
              <a:t>일부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 의한 </a:t>
            </a:r>
            <a:r>
              <a:rPr lang="en-US" altLang="ko-KR" dirty="0" smtClean="0"/>
              <a:t>interface </a:t>
            </a:r>
            <a:r>
              <a:rPr lang="ko-KR" altLang="en-US" dirty="0" smtClean="0"/>
              <a:t>변경이 해당 </a:t>
            </a:r>
            <a:r>
              <a:rPr lang="en-US" altLang="ko-KR" dirty="0" smtClean="0"/>
              <a:t>fat interface</a:t>
            </a:r>
            <a:r>
              <a:rPr lang="ko-KR" altLang="en-US" dirty="0" smtClean="0"/>
              <a:t>와 관련된 모든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 대하여 불필요한 변경을 유발할 수 있음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Related principles</a:t>
            </a:r>
          </a:p>
          <a:p>
            <a:pPr lvl="1"/>
            <a:r>
              <a:rPr lang="en-US" altLang="ko-KR" dirty="0" smtClean="0"/>
              <a:t>SRP</a:t>
            </a:r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ISP: Summary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40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Dependency Inversion Principle (DIP)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DIP: Definition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59</a:t>
            </a:fld>
            <a:endParaRPr lang="en-US" altLang="ko-KR"/>
          </a:p>
        </p:txBody>
      </p:sp>
      <p:sp>
        <p:nvSpPr>
          <p:cNvPr id="7" name="Rounded Rectangle 6"/>
          <p:cNvSpPr/>
          <p:nvPr/>
        </p:nvSpPr>
        <p:spPr bwMode="auto">
          <a:xfrm>
            <a:off x="1219200" y="2029522"/>
            <a:ext cx="6980663" cy="2111298"/>
          </a:xfrm>
          <a:prstGeom prst="round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i="1" dirty="0" smtClean="0"/>
              <a:t>“High-level modules should not depend on low-level modules. Both should depend on abstractions”</a:t>
            </a:r>
          </a:p>
          <a:p>
            <a:pPr algn="ctr"/>
            <a:endParaRPr lang="en-US" altLang="ko-KR" sz="2000" i="1" dirty="0" smtClean="0"/>
          </a:p>
          <a:p>
            <a:pPr algn="ctr"/>
            <a:r>
              <a:rPr lang="en-US" altLang="ko-KR" sz="2000" i="1" dirty="0" smtClean="0"/>
              <a:t>“Abstractions should not depend on details.</a:t>
            </a:r>
            <a:br>
              <a:rPr lang="en-US" altLang="ko-KR" sz="2000" i="1" dirty="0" smtClean="0"/>
            </a:br>
            <a:r>
              <a:rPr lang="en-US" altLang="ko-KR" sz="2000" i="1" dirty="0" smtClean="0"/>
              <a:t>Details should depend on abstractions”</a:t>
            </a:r>
          </a:p>
        </p:txBody>
      </p:sp>
    </p:spTree>
    <p:extLst>
      <p:ext uri="{BB962C8B-B14F-4D97-AF65-F5344CB8AC3E}">
        <p14:creationId xmlns:p14="http://schemas.microsoft.com/office/powerpoint/2010/main" val="38972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분야별 요구 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아키텍처 요구사항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구조적 요구사항</a:t>
            </a:r>
            <a:endParaRPr lang="en-US" altLang="ko-KR" dirty="0" smtClean="0"/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행위적 요구사항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기능적 요구사항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dirty="0" smtClean="0"/>
              <a:t>비</a:t>
            </a:r>
            <a:r>
              <a:rPr lang="en-US" altLang="ko-KR" dirty="0" smtClean="0"/>
              <a:t>-</a:t>
            </a:r>
            <a:r>
              <a:rPr lang="ko-KR" altLang="en-US" dirty="0"/>
              <a:t>기능적 요구사항</a:t>
            </a:r>
            <a:endParaRPr lang="en-US" altLang="ko-KR" dirty="0" smtClean="0"/>
          </a:p>
          <a:p>
            <a:pPr lvl="1"/>
            <a:r>
              <a:rPr lang="ko-KR" altLang="en-US" dirty="0"/>
              <a:t>성능 </a:t>
            </a:r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디자인 요구사항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 사항의 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09CE0-AF21-451E-9D19-03C0A946FC82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767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Example)</a:t>
            </a:r>
          </a:p>
          <a:p>
            <a:pPr lvl="1"/>
            <a:r>
              <a:rPr lang="en-US" altLang="ko-KR" dirty="0" smtClean="0"/>
              <a:t>Copy problem</a:t>
            </a:r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DIP: Example </a:t>
            </a:r>
            <a:r>
              <a:rPr lang="en-US" altLang="ko-KR" dirty="0"/>
              <a:t>(</a:t>
            </a:r>
            <a:r>
              <a:rPr lang="en-US" altLang="ko-KR" dirty="0" smtClean="0"/>
              <a:t>1/4)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  <p:sp>
        <p:nvSpPr>
          <p:cNvPr id="7" name="Rounded Rectangle 6"/>
          <p:cNvSpPr/>
          <p:nvPr/>
        </p:nvSpPr>
        <p:spPr bwMode="auto">
          <a:xfrm>
            <a:off x="1204331" y="2170770"/>
            <a:ext cx="6980663" cy="893705"/>
          </a:xfrm>
          <a:prstGeom prst="round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i="1" dirty="0" smtClean="0"/>
              <a:t>If we need to create a copy module, what should be considered?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204330" y="3367756"/>
            <a:ext cx="2074128" cy="468351"/>
          </a:xfrm>
          <a:prstGeom prst="round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i="1" dirty="0" smtClean="0"/>
              <a:t>Input</a:t>
            </a:r>
          </a:p>
        </p:txBody>
      </p:sp>
      <p:cxnSp>
        <p:nvCxnSpPr>
          <p:cNvPr id="12" name="Straight Arrow Connector 11"/>
          <p:cNvCxnSpPr>
            <a:stCxn id="8" idx="3"/>
            <a:endCxn id="13" idx="1"/>
          </p:cNvCxnSpPr>
          <p:nvPr/>
        </p:nvCxnSpPr>
        <p:spPr bwMode="auto">
          <a:xfrm>
            <a:off x="3278458" y="3601932"/>
            <a:ext cx="272089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ounded Rectangle 12"/>
          <p:cNvSpPr/>
          <p:nvPr/>
        </p:nvSpPr>
        <p:spPr bwMode="auto">
          <a:xfrm>
            <a:off x="5999356" y="3367756"/>
            <a:ext cx="2185638" cy="468351"/>
          </a:xfrm>
          <a:prstGeom prst="round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i="1" dirty="0" smtClean="0"/>
              <a:t>Output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433356" y="4400362"/>
            <a:ext cx="1990343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dirty="0" smtClean="0"/>
              <a:t>Copy</a:t>
            </a:r>
            <a:endParaRPr lang="ko-KR" altLang="en-US" sz="20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3977555" y="5378339"/>
            <a:ext cx="2127588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dirty="0" err="1" smtClean="0"/>
              <a:t>KeyboardReader</a:t>
            </a:r>
            <a:endParaRPr lang="ko-KR" altLang="en-US" sz="20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6679994" y="5378338"/>
            <a:ext cx="1650381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dirty="0" err="1" smtClean="0"/>
              <a:t>PrinterWriter</a:t>
            </a:r>
            <a:endParaRPr lang="ko-KR" altLang="en-US" sz="2000" dirty="0"/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 bwMode="auto">
          <a:xfrm flipH="1">
            <a:off x="5041349" y="4789103"/>
            <a:ext cx="1387178" cy="5892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 bwMode="auto">
          <a:xfrm>
            <a:off x="6428528" y="4789103"/>
            <a:ext cx="1076657" cy="5892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204331" y="4424374"/>
            <a:ext cx="2334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High-level module (logic)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204331" y="5403431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Low-level modules</a:t>
            </a:r>
            <a:endParaRPr lang="ko-KR" altLang="en-US" sz="1600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896938" y="5007403"/>
            <a:ext cx="7800135" cy="0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120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8" grpId="0" animBg="1"/>
      <p:bldP spid="19" grpId="0" animBg="1"/>
      <p:bldP spid="20" grpId="0" animBg="1"/>
      <p:bldP spid="29" grpId="0"/>
      <p:bldP spid="3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What if we want to take Files as input and output?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High-level modules need to be modified due to the change of low-level modules</a:t>
            </a:r>
          </a:p>
          <a:p>
            <a:pPr lvl="2"/>
            <a:r>
              <a:rPr lang="en-US" altLang="ko-KR" dirty="0" smtClean="0"/>
              <a:t>High-level </a:t>
            </a:r>
            <a:r>
              <a:rPr lang="ko-KR" altLang="en-US" dirty="0" smtClean="0"/>
              <a:t>모듈이 굉장히 복잡한 모듈이라면</a:t>
            </a:r>
            <a:r>
              <a:rPr lang="en-US" altLang="ko-KR" dirty="0" smtClean="0"/>
              <a:t>...?</a:t>
            </a:r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DIP: Example (2/4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  <p:sp>
        <p:nvSpPr>
          <p:cNvPr id="7" name="Rectangle 6"/>
          <p:cNvSpPr/>
          <p:nvPr/>
        </p:nvSpPr>
        <p:spPr bwMode="auto">
          <a:xfrm>
            <a:off x="5351580" y="2564863"/>
            <a:ext cx="1990343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dirty="0" smtClean="0"/>
              <a:t>Copy</a:t>
            </a:r>
            <a:endParaRPr lang="ko-KR" altLang="en-US" sz="20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831437" y="3542840"/>
            <a:ext cx="2191929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dirty="0" err="1" smtClean="0"/>
              <a:t>KeyboardReader</a:t>
            </a:r>
            <a:endParaRPr lang="ko-KR" alt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6598218" y="3542839"/>
            <a:ext cx="1650381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dirty="0" err="1" smtClean="0"/>
              <a:t>PrinterWriter</a:t>
            </a:r>
            <a:endParaRPr lang="ko-KR" altLang="en-US" sz="2000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 bwMode="auto">
          <a:xfrm flipH="1">
            <a:off x="4927402" y="2953604"/>
            <a:ext cx="1419350" cy="5892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7" idx="2"/>
            <a:endCxn id="9" idx="0"/>
          </p:cNvCxnSpPr>
          <p:nvPr/>
        </p:nvCxnSpPr>
        <p:spPr bwMode="auto">
          <a:xfrm>
            <a:off x="6346752" y="2953604"/>
            <a:ext cx="1076657" cy="5892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22555" y="2588875"/>
            <a:ext cx="2334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High-level module (logic)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22555" y="3567932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Low-level modules</a:t>
            </a:r>
            <a:endParaRPr lang="ko-KR" altLang="en-US" sz="1600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815162" y="3171904"/>
            <a:ext cx="7800135" cy="0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831437" y="4259381"/>
            <a:ext cx="2191929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dirty="0" err="1" smtClean="0"/>
              <a:t>FileReader</a:t>
            </a:r>
            <a:endParaRPr lang="ko-KR" altLang="en-US" sz="20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6598218" y="4274407"/>
            <a:ext cx="2005211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dirty="0" err="1" smtClean="0"/>
              <a:t>FileWriter</a:t>
            </a:r>
            <a:endParaRPr lang="ko-KR" altLang="en-US" sz="2000" dirty="0"/>
          </a:p>
        </p:txBody>
      </p:sp>
      <p:sp>
        <p:nvSpPr>
          <p:cNvPr id="17" name="Explosion 2 16"/>
          <p:cNvSpPr/>
          <p:nvPr/>
        </p:nvSpPr>
        <p:spPr bwMode="auto">
          <a:xfrm>
            <a:off x="4970078" y="3879663"/>
            <a:ext cx="713678" cy="395093"/>
          </a:xfrm>
          <a:prstGeom prst="irregularSeal2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/>
        </p:spPr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8" name="Explosion 2 17"/>
          <p:cNvSpPr/>
          <p:nvPr/>
        </p:nvSpPr>
        <p:spPr bwMode="auto">
          <a:xfrm>
            <a:off x="7529049" y="3879314"/>
            <a:ext cx="713678" cy="395093"/>
          </a:xfrm>
          <a:prstGeom prst="irregularSeal2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/>
        </p:spPr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9" name="Explosion 2 18"/>
          <p:cNvSpPr/>
          <p:nvPr/>
        </p:nvSpPr>
        <p:spPr bwMode="auto">
          <a:xfrm>
            <a:off x="6709730" y="2225560"/>
            <a:ext cx="713678" cy="395093"/>
          </a:xfrm>
          <a:prstGeom prst="irregularSeal2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/>
        </p:spPr>
        <p:txBody>
          <a:bodyPr rtlCol="0" anchor="ctr"/>
          <a:lstStyle/>
          <a:p>
            <a:pPr algn="ctr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402440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Example)</a:t>
            </a:r>
          </a:p>
          <a:p>
            <a:pPr lvl="1"/>
            <a:r>
              <a:rPr lang="en-US" altLang="ko-KR" dirty="0" smtClean="0"/>
              <a:t>The problem comes from the dependency between high-level modules and low-level modules</a:t>
            </a:r>
          </a:p>
          <a:p>
            <a:pPr lvl="1"/>
            <a:r>
              <a:rPr lang="en-US" altLang="ko-KR" dirty="0" smtClean="0"/>
              <a:t>We can invert this dependency by introducing an abstraction layer</a:t>
            </a:r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DIP: Example (3/4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62</a:t>
            </a:fld>
            <a:endParaRPr lang="en-US" altLang="ko-KR"/>
          </a:p>
        </p:txBody>
      </p:sp>
      <p:sp>
        <p:nvSpPr>
          <p:cNvPr id="7" name="Rectangle 6"/>
          <p:cNvSpPr/>
          <p:nvPr/>
        </p:nvSpPr>
        <p:spPr bwMode="auto">
          <a:xfrm>
            <a:off x="5559736" y="3590775"/>
            <a:ext cx="1990343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dirty="0" smtClean="0"/>
              <a:t>Copy</a:t>
            </a:r>
            <a:endParaRPr lang="ko-KR" altLang="en-US" sz="2000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228917" y="3979516"/>
            <a:ext cx="1325990" cy="5892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>
            <a:stCxn id="7" idx="2"/>
          </p:cNvCxnSpPr>
          <p:nvPr/>
        </p:nvCxnSpPr>
        <p:spPr bwMode="auto">
          <a:xfrm>
            <a:off x="6554908" y="3979516"/>
            <a:ext cx="1076657" cy="5892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330711" y="3614787"/>
            <a:ext cx="2334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High-level module (logic)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330711" y="5456205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Low-level modules</a:t>
            </a:r>
            <a:endParaRPr lang="ko-KR" altLang="en-US" sz="1600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023318" y="4197816"/>
            <a:ext cx="7800135" cy="0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4889093" y="5584796"/>
            <a:ext cx="1574318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1400" dirty="0" err="1" smtClean="0"/>
              <a:t>KeyboardReader</a:t>
            </a:r>
            <a:endParaRPr lang="ko-KR" altLang="en-US" sz="14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7721752" y="5578745"/>
            <a:ext cx="1194844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1400" dirty="0" err="1" smtClean="0"/>
              <a:t>PrinterWriter</a:t>
            </a:r>
            <a:endParaRPr lang="ko-KR" altLang="en-US" sz="14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665004" y="5584796"/>
            <a:ext cx="1182330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1400" dirty="0" err="1" smtClean="0"/>
              <a:t>FileReader</a:t>
            </a:r>
            <a:endParaRPr lang="ko-KR" altLang="en-US" sz="14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6691862" y="5578745"/>
            <a:ext cx="939703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1400" dirty="0" err="1" smtClean="0"/>
              <a:t>FileWriter</a:t>
            </a:r>
            <a:endParaRPr lang="ko-KR" altLang="en-US" sz="1400" dirty="0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023318" y="5167972"/>
            <a:ext cx="7800135" cy="0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330710" y="4483882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Abstraction layer</a:t>
            </a:r>
            <a:endParaRPr lang="ko-KR" altLang="en-US" sz="16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4111798" y="4611579"/>
            <a:ext cx="2005211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dirty="0" err="1" smtClean="0"/>
              <a:t>AbstractReader</a:t>
            </a:r>
            <a:endParaRPr lang="ko-KR" altLang="en-US" sz="20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691862" y="4608590"/>
            <a:ext cx="2005211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dirty="0" err="1" smtClean="0"/>
              <a:t>AbstractWriter</a:t>
            </a:r>
            <a:endParaRPr lang="ko-KR" altLang="en-US" sz="2000" dirty="0"/>
          </a:p>
        </p:txBody>
      </p:sp>
      <p:cxnSp>
        <p:nvCxnSpPr>
          <p:cNvPr id="22" name="Straight Arrow Connector 21"/>
          <p:cNvCxnSpPr>
            <a:stCxn id="15" idx="0"/>
          </p:cNvCxnSpPr>
          <p:nvPr/>
        </p:nvCxnSpPr>
        <p:spPr bwMode="auto">
          <a:xfrm flipV="1">
            <a:off x="4256169" y="4997332"/>
            <a:ext cx="819616" cy="5874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stCxn id="13" idx="0"/>
          </p:cNvCxnSpPr>
          <p:nvPr/>
        </p:nvCxnSpPr>
        <p:spPr bwMode="auto">
          <a:xfrm flipH="1" flipV="1">
            <a:off x="5075786" y="4997332"/>
            <a:ext cx="600466" cy="5874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7112920" y="4991280"/>
            <a:ext cx="710444" cy="5874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 flipV="1">
            <a:off x="7823364" y="4991280"/>
            <a:ext cx="537277" cy="5874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4651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8" grpId="0"/>
      <p:bldP spid="20" grpId="0" animBg="1"/>
      <p:bldP spid="2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DIP: Example (4/4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63</a:t>
            </a:fld>
            <a:endParaRPr lang="en-US" altLang="ko-KR"/>
          </a:p>
        </p:txBody>
      </p:sp>
      <p:sp>
        <p:nvSpPr>
          <p:cNvPr id="6" name="Rectangle 5"/>
          <p:cNvSpPr/>
          <p:nvPr/>
        </p:nvSpPr>
        <p:spPr bwMode="auto">
          <a:xfrm>
            <a:off x="5262370" y="4003998"/>
            <a:ext cx="1990343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dirty="0" smtClean="0"/>
              <a:t>Copy</a:t>
            </a:r>
            <a:endParaRPr lang="ko-KR" altLang="en-US" sz="20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931551" y="4392739"/>
            <a:ext cx="1325990" cy="5892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6" idx="2"/>
          </p:cNvCxnSpPr>
          <p:nvPr/>
        </p:nvCxnSpPr>
        <p:spPr bwMode="auto">
          <a:xfrm>
            <a:off x="6257542" y="4392739"/>
            <a:ext cx="1076657" cy="5892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033345" y="4028010"/>
            <a:ext cx="2334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High-level module (logic)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033345" y="5869428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Low-level modules</a:t>
            </a:r>
            <a:endParaRPr lang="ko-KR" altLang="en-US" sz="16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725952" y="4611039"/>
            <a:ext cx="7800135" cy="0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4591726" y="5998019"/>
            <a:ext cx="1534131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1400" dirty="0" err="1" smtClean="0"/>
              <a:t>KeyboardReader</a:t>
            </a:r>
            <a:endParaRPr lang="ko-KR" altLang="en-US" sz="14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7424386" y="5991968"/>
            <a:ext cx="1186406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1400" dirty="0" err="1" smtClean="0"/>
              <a:t>PrinterWriter</a:t>
            </a:r>
            <a:endParaRPr lang="ko-KR" altLang="en-US" sz="14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439870" y="5998019"/>
            <a:ext cx="1110098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1400" dirty="0" err="1" smtClean="0"/>
              <a:t>FileReader</a:t>
            </a:r>
            <a:endParaRPr lang="ko-KR" altLang="en-US" sz="14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6394496" y="5991968"/>
            <a:ext cx="939703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1400" dirty="0" err="1" smtClean="0"/>
              <a:t>FileWriter</a:t>
            </a:r>
            <a:endParaRPr lang="ko-KR" altLang="en-US" sz="14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25952" y="5581195"/>
            <a:ext cx="7800135" cy="0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033344" y="4897105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Abstraction layer</a:t>
            </a:r>
            <a:endParaRPr lang="ko-KR" altLang="en-US" sz="16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3814432" y="5024802"/>
            <a:ext cx="2005211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dirty="0" err="1" smtClean="0"/>
              <a:t>AbstractReader</a:t>
            </a:r>
            <a:endParaRPr lang="ko-KR" altLang="en-US" sz="20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394496" y="5021813"/>
            <a:ext cx="2005211" cy="38874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dirty="0" err="1" smtClean="0"/>
              <a:t>AbstractWriter</a:t>
            </a:r>
            <a:endParaRPr lang="ko-KR" altLang="en-US" sz="2000" dirty="0"/>
          </a:p>
        </p:txBody>
      </p:sp>
      <p:cxnSp>
        <p:nvCxnSpPr>
          <p:cNvPr id="20" name="Straight Arrow Connector 19"/>
          <p:cNvCxnSpPr>
            <a:stCxn id="14" idx="0"/>
          </p:cNvCxnSpPr>
          <p:nvPr/>
        </p:nvCxnSpPr>
        <p:spPr bwMode="auto">
          <a:xfrm flipV="1">
            <a:off x="3994919" y="5410555"/>
            <a:ext cx="783500" cy="5874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12" idx="0"/>
          </p:cNvCxnSpPr>
          <p:nvPr/>
        </p:nvCxnSpPr>
        <p:spPr bwMode="auto">
          <a:xfrm flipH="1" flipV="1">
            <a:off x="4778420" y="5410555"/>
            <a:ext cx="580372" cy="5874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6815554" y="5404503"/>
            <a:ext cx="710444" cy="5874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7525998" y="5404503"/>
            <a:ext cx="537277" cy="58746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1226635" y="1475877"/>
            <a:ext cx="6980663" cy="2111298"/>
          </a:xfrm>
          <a:prstGeom prst="round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ko-KR" sz="2000" i="1" dirty="0" smtClean="0"/>
              <a:t>“High-level modules should not depend on low-level modules. Both should depend on abstractions”</a:t>
            </a:r>
          </a:p>
          <a:p>
            <a:pPr algn="ctr"/>
            <a:endParaRPr lang="en-US" altLang="ko-KR" sz="2000" i="1" dirty="0" smtClean="0"/>
          </a:p>
          <a:p>
            <a:pPr algn="ctr"/>
            <a:r>
              <a:rPr lang="en-US" altLang="ko-KR" sz="2000" i="1" dirty="0" smtClean="0"/>
              <a:t>“Abstractions should not depend on details.</a:t>
            </a:r>
            <a:br>
              <a:rPr lang="en-US" altLang="ko-KR" sz="2000" i="1" dirty="0" smtClean="0"/>
            </a:br>
            <a:r>
              <a:rPr lang="en-US" altLang="ko-KR" sz="2000" i="1" dirty="0" smtClean="0"/>
              <a:t>Details should depend on abstractions”</a:t>
            </a:r>
          </a:p>
        </p:txBody>
      </p:sp>
      <p:sp>
        <p:nvSpPr>
          <p:cNvPr id="26" name="Explosion 2 25"/>
          <p:cNvSpPr/>
          <p:nvPr/>
        </p:nvSpPr>
        <p:spPr bwMode="auto">
          <a:xfrm>
            <a:off x="4333379" y="6316252"/>
            <a:ext cx="713678" cy="395093"/>
          </a:xfrm>
          <a:prstGeom prst="irregularSeal2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/>
        </p:spPr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7" name="Explosion 2 26"/>
          <p:cNvSpPr/>
          <p:nvPr/>
        </p:nvSpPr>
        <p:spPr bwMode="auto">
          <a:xfrm>
            <a:off x="7080958" y="6329557"/>
            <a:ext cx="713678" cy="395093"/>
          </a:xfrm>
          <a:prstGeom prst="irregularSeal2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/>
        </p:spPr>
        <p:txBody>
          <a:bodyPr rtlCol="0" anchor="ctr"/>
          <a:lstStyle/>
          <a:p>
            <a:pPr algn="ctr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37732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 point</a:t>
            </a:r>
          </a:p>
          <a:p>
            <a:pPr lvl="1"/>
            <a:r>
              <a:rPr lang="en-US" altLang="ko-KR" dirty="0" smtClean="0"/>
              <a:t>Abstraction</a:t>
            </a:r>
          </a:p>
          <a:p>
            <a:endParaRPr lang="en-US" altLang="ko-KR" dirty="0"/>
          </a:p>
          <a:p>
            <a:r>
              <a:rPr lang="en-US" altLang="ko-KR" dirty="0" smtClean="0"/>
              <a:t>Related principles</a:t>
            </a:r>
          </a:p>
          <a:p>
            <a:pPr lvl="1"/>
            <a:r>
              <a:rPr lang="en-US" altLang="ko-KR" dirty="0" smtClean="0"/>
              <a:t>OCP, LSP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DIP: Summary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64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65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Abstraction is important!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Achievements</a:t>
            </a:r>
          </a:p>
          <a:p>
            <a:pPr lvl="1"/>
            <a:r>
              <a:rPr lang="en-US" altLang="ko-KR" dirty="0" smtClean="0"/>
              <a:t>Maintainability</a:t>
            </a:r>
          </a:p>
          <a:p>
            <a:pPr lvl="1"/>
            <a:r>
              <a:rPr lang="en-US" altLang="ko-KR" dirty="0" smtClean="0"/>
              <a:t>Flexibility</a:t>
            </a:r>
          </a:p>
          <a:p>
            <a:pPr lvl="1"/>
            <a:r>
              <a:rPr lang="en-US" altLang="ko-KR" dirty="0" smtClean="0"/>
              <a:t>Robustness</a:t>
            </a:r>
          </a:p>
          <a:p>
            <a:pPr lvl="1"/>
            <a:r>
              <a:rPr lang="en-US" altLang="ko-KR" dirty="0" smtClean="0"/>
              <a:t>Reusability 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dirty="0" smtClean="0"/>
              <a:t>SOLID: Summary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smtClean="0"/>
              <a:t>금오공과대학교 컴퓨터공학과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F828A-94F6-4558-9FFC-645FAF8CC634}" type="slidenum">
              <a:rPr lang="en-US" altLang="ko-KR" smtClean="0"/>
              <a:pPr>
                <a:defRPr/>
              </a:pPr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18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 설계 시 </a:t>
            </a:r>
            <a:r>
              <a:rPr lang="en-US" altLang="ko-KR" dirty="0" smtClean="0"/>
              <a:t>SOLID </a:t>
            </a:r>
            <a:r>
              <a:rPr lang="ko-KR" altLang="en-US" dirty="0" smtClean="0"/>
              <a:t>패턴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설계 결과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SOLID </a:t>
            </a:r>
            <a:r>
              <a:rPr lang="ko-KR" altLang="en-US" dirty="0" smtClean="0"/>
              <a:t>패턴을 얼마나 충족하고 있는지 자체 검토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발표 및 보고서에 분석 내용 기술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패턴의 적용 사례 기술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 수업에서는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50000"/>
                  </a:prstClr>
                </a:solidFill>
              </a:rPr>
              <a:t>Data Engineering Lab., Kumoh National Institue of Technology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66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시간까지</a:t>
            </a:r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err="1" smtClean="0"/>
              <a:t>StarUML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최신버전 다운로드 </a:t>
            </a:r>
            <a:r>
              <a:rPr lang="ko-KR" altLang="en-US" dirty="0" smtClean="0"/>
              <a:t>및 설치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http://staruml.io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Engineering Lab., Kumoh National Institue of Technology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문제 정의</a:t>
            </a:r>
            <a:r>
              <a:rPr lang="en-US" altLang="ko-KR" dirty="0" smtClean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현재 시스템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제안된 시스템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3.1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3.2 </a:t>
            </a:r>
            <a:r>
              <a:rPr lang="ko-KR" altLang="en-US" dirty="0" smtClean="0"/>
              <a:t>기능적 요구 사항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3.3 </a:t>
            </a:r>
            <a:r>
              <a:rPr lang="ko-KR" altLang="en-US" dirty="0" smtClean="0"/>
              <a:t>비기능적 요구 사항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3.4 </a:t>
            </a:r>
            <a:r>
              <a:rPr lang="ko-KR" altLang="en-US" dirty="0" smtClean="0"/>
              <a:t>시스템 모델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3.4.1 </a:t>
            </a:r>
            <a:r>
              <a:rPr lang="ko-KR" altLang="en-US" dirty="0" smtClean="0"/>
              <a:t>시나리오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C00000"/>
                </a:solidFill>
              </a:rPr>
              <a:t>3.4.2 </a:t>
            </a:r>
            <a:r>
              <a:rPr lang="ko-KR" altLang="en-US" dirty="0" err="1" smtClean="0">
                <a:solidFill>
                  <a:srgbClr val="C00000"/>
                </a:solidFill>
              </a:rPr>
              <a:t>유스</a:t>
            </a:r>
            <a:r>
              <a:rPr lang="ko-KR" altLang="en-US" dirty="0" smtClean="0">
                <a:solidFill>
                  <a:srgbClr val="C00000"/>
                </a:solidFill>
              </a:rPr>
              <a:t> 케이스 모델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	</a:t>
            </a:r>
            <a:r>
              <a:rPr lang="en-US" altLang="ko-KR" dirty="0" smtClean="0">
                <a:solidFill>
                  <a:srgbClr val="C00000"/>
                </a:solidFill>
              </a:rPr>
              <a:t>3.4.3 </a:t>
            </a:r>
            <a:r>
              <a:rPr lang="ko-KR" altLang="en-US" dirty="0" smtClean="0">
                <a:solidFill>
                  <a:srgbClr val="C00000"/>
                </a:solidFill>
              </a:rPr>
              <a:t>객체 모델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	3.4.4 </a:t>
            </a:r>
            <a:r>
              <a:rPr lang="ko-KR" altLang="en-US" dirty="0" smtClean="0">
                <a:solidFill>
                  <a:srgbClr val="C00000"/>
                </a:solidFill>
              </a:rPr>
              <a:t>동적 모델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3.4.5 </a:t>
            </a:r>
            <a:r>
              <a:rPr lang="ko-KR" altLang="en-US" dirty="0" smtClean="0"/>
              <a:t>사용자 인터페이스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 경로와 화면 </a:t>
            </a:r>
            <a:r>
              <a:rPr lang="ko-KR" altLang="en-US" dirty="0" err="1" smtClean="0"/>
              <a:t>목업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용어집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요구사항 분석 문서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09CE0-AF21-451E-9D19-03C0A946FC82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736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음료캔</a:t>
            </a:r>
            <a:r>
              <a:rPr lang="ko-KR" altLang="en-US" dirty="0" smtClean="0"/>
              <a:t> 자판기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하드웨어 결합한 프로그램</a:t>
            </a:r>
            <a:r>
              <a:rPr lang="en-US" altLang="ko-KR" dirty="0" smtClean="0"/>
              <a:t>? </a:t>
            </a:r>
            <a:r>
              <a:rPr lang="ko-KR" altLang="en-US" dirty="0" smtClean="0"/>
              <a:t>순수 소프트웨어로 흉내내기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Text-based UI or GUI?</a:t>
            </a:r>
          </a:p>
          <a:p>
            <a:pPr lvl="1"/>
            <a:r>
              <a:rPr lang="ko-KR" altLang="en-US" dirty="0" smtClean="0"/>
              <a:t>기본 기능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Rough sketch</a:t>
            </a:r>
          </a:p>
          <a:p>
            <a:pPr lvl="2"/>
            <a:r>
              <a:rPr lang="ko-KR" altLang="en-US" dirty="0" smtClean="0"/>
              <a:t>돈을 넣는다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음료의 종류를 선택한다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음료가 나온다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거스름돈이 나온다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있을 경우</a:t>
            </a:r>
            <a:r>
              <a:rPr lang="en-US" altLang="ko-KR" dirty="0" smtClean="0"/>
              <a:t>)</a:t>
            </a:r>
          </a:p>
          <a:p>
            <a:pPr lvl="2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 분석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09CE0-AF21-451E-9D19-03C0A946FC82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365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Text-based UI</a:t>
            </a:r>
          </a:p>
          <a:p>
            <a:pPr lvl="1"/>
            <a:r>
              <a:rPr lang="en-US" altLang="ko-KR" dirty="0"/>
              <a:t>Prompt – </a:t>
            </a:r>
            <a:r>
              <a:rPr lang="ko-KR" altLang="en-US" dirty="0"/>
              <a:t>사용자 입력 </a:t>
            </a:r>
            <a:r>
              <a:rPr lang="en-US" altLang="ko-KR" dirty="0"/>
              <a:t>– </a:t>
            </a:r>
            <a:r>
              <a:rPr lang="ko-KR" altLang="en-US" dirty="0"/>
              <a:t>작업 </a:t>
            </a:r>
            <a:r>
              <a:rPr lang="en-US" altLang="ko-KR" dirty="0"/>
              <a:t>– </a:t>
            </a:r>
            <a:r>
              <a:rPr lang="ko-KR" altLang="en-US" dirty="0"/>
              <a:t>결과 출력의 반복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 분석 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음료 자판기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09CE0-AF21-451E-9D19-03C0A946FC82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388916" y="2379519"/>
            <a:ext cx="2558714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돈을 넣어 주세요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2469572" y="2753590"/>
            <a:ext cx="363682" cy="44681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8916" y="3196937"/>
            <a:ext cx="4386137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돈의 형태 및 액수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지폐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1000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아래쪽 화살표 9"/>
          <p:cNvSpPr/>
          <p:nvPr/>
        </p:nvSpPr>
        <p:spPr bwMode="auto">
          <a:xfrm>
            <a:off x="2469572" y="3571008"/>
            <a:ext cx="363682" cy="44681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8916" y="4024746"/>
            <a:ext cx="5258171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음료를 선택해 주세요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b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입력된 돈으로 선택 가능한 음료 리스트 출력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>
            <a:off x="2469572" y="4682835"/>
            <a:ext cx="363682" cy="44681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88916" y="5146964"/>
            <a:ext cx="3667992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선택한 음료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 또는 번호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 bwMode="auto">
          <a:xfrm>
            <a:off x="2469572" y="5531426"/>
            <a:ext cx="363682" cy="44681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8916" y="5985164"/>
            <a:ext cx="3158237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선택한 음료와 거스름돈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세로로 말린 두루마리 모양 15"/>
          <p:cNvSpPr/>
          <p:nvPr/>
        </p:nvSpPr>
        <p:spPr bwMode="auto">
          <a:xfrm flipH="1">
            <a:off x="7450282" y="2951017"/>
            <a:ext cx="1548245" cy="2566555"/>
          </a:xfrm>
          <a:prstGeom prst="vertic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단계별 변형 및 상세화 필요</a:t>
            </a:r>
          </a:p>
        </p:txBody>
      </p:sp>
    </p:spTree>
    <p:extLst>
      <p:ext uri="{BB962C8B-B14F-4D97-AF65-F5344CB8AC3E}">
        <p14:creationId xmlns:p14="http://schemas.microsoft.com/office/powerpoint/2010/main" val="120780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Diamond Grid 16x9">
  <a:themeElements>
    <a:clrScheme name="Custom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DF977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1_Diamond Grid 16x9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3178</Words>
  <Application>Microsoft Office PowerPoint</Application>
  <PresentationFormat>화면 슬라이드 쇼(4:3)</PresentationFormat>
  <Paragraphs>942</Paragraphs>
  <Slides>67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67</vt:i4>
      </vt:variant>
    </vt:vector>
  </HeadingPairs>
  <TitlesOfParts>
    <vt:vector size="89" baseType="lpstr">
      <vt:lpstr>Arial Unicode MS</vt:lpstr>
      <vt:lpstr>HY강M</vt:lpstr>
      <vt:lpstr>HY산B</vt:lpstr>
      <vt:lpstr>HY중고딕</vt:lpstr>
      <vt:lpstr>Source Code Pro</vt:lpstr>
      <vt:lpstr>굴림</vt:lpstr>
      <vt:lpstr>궁서</vt:lpstr>
      <vt:lpstr>맑은 고딕</vt:lpstr>
      <vt:lpstr>새굴림</vt:lpstr>
      <vt:lpstr>함초롬돋움</vt:lpstr>
      <vt:lpstr>함초롬바탕</vt:lpstr>
      <vt:lpstr>휴먼모음T</vt:lpstr>
      <vt:lpstr>Arial</vt:lpstr>
      <vt:lpstr>Bookman Old Style</vt:lpstr>
      <vt:lpstr>Comic Sans MS</vt:lpstr>
      <vt:lpstr>Lucida Calligraphy</vt:lpstr>
      <vt:lpstr>Tahoma</vt:lpstr>
      <vt:lpstr>Times New Roman</vt:lpstr>
      <vt:lpstr>Trebuchet MS</vt:lpstr>
      <vt:lpstr>Wingdings</vt:lpstr>
      <vt:lpstr>Diamond Grid 16x9</vt:lpstr>
      <vt:lpstr>1_Diamond Grid 16x9</vt:lpstr>
      <vt:lpstr>소프트웨어 분석 및 설계</vt:lpstr>
      <vt:lpstr>요구 분석 UML – Usecase OOD (SOLID)</vt:lpstr>
      <vt:lpstr>Requirement Analysis</vt:lpstr>
      <vt:lpstr>요구 분석 단계</vt:lpstr>
      <vt:lpstr>요구 사항의 종류</vt:lpstr>
      <vt:lpstr>요구 사항의 종류</vt:lpstr>
      <vt:lpstr>요구사항 분석 문서</vt:lpstr>
      <vt:lpstr>요구 분석 예</vt:lpstr>
      <vt:lpstr>요구 분석 예 – 음료 자판기</vt:lpstr>
      <vt:lpstr>요구 분석 예 – 음료 자판기</vt:lpstr>
      <vt:lpstr>요구 분석</vt:lpstr>
      <vt:lpstr>요구 분석</vt:lpstr>
      <vt:lpstr>나쁜 고객</vt:lpstr>
      <vt:lpstr>나쁜 개발자</vt:lpstr>
      <vt:lpstr>요구 분석 UML – Usecase OOD (SOLID)</vt:lpstr>
      <vt:lpstr>What is UML?</vt:lpstr>
      <vt:lpstr>What is UML?</vt:lpstr>
      <vt:lpstr>Why UML?</vt:lpstr>
      <vt:lpstr>Why UML?</vt:lpstr>
      <vt:lpstr>UML의 활용</vt:lpstr>
      <vt:lpstr>UML의 기본 관점</vt:lpstr>
      <vt:lpstr>UML Diagrams</vt:lpstr>
      <vt:lpstr>Usecase: Introduction (1/2)</vt:lpstr>
      <vt:lpstr>Usecase: Introduction (2/2)</vt:lpstr>
      <vt:lpstr>Usecase의 구성 </vt:lpstr>
      <vt:lpstr>Usecase Formats</vt:lpstr>
      <vt:lpstr>Usecase Examples: Brief Format</vt:lpstr>
      <vt:lpstr>Usecase Examples: Casual Format</vt:lpstr>
      <vt:lpstr>Usecase Examples: Fully-dressed Format</vt:lpstr>
      <vt:lpstr>Use Case Diagrams (1/3) </vt:lpstr>
      <vt:lpstr>Use Case Diagrams (2/3) </vt:lpstr>
      <vt:lpstr>Use Case Diagrams  (3/3)</vt:lpstr>
      <vt:lpstr>우리 수업에서는?</vt:lpstr>
      <vt:lpstr>요구 분석 UML – Usecase OOD (SOLID)</vt:lpstr>
      <vt:lpstr>SOLID Pattern</vt:lpstr>
      <vt:lpstr>SRP: Definition</vt:lpstr>
      <vt:lpstr>SRP: Example (1/5)</vt:lpstr>
      <vt:lpstr>SRP: Example (2/5)</vt:lpstr>
      <vt:lpstr>SRP: Example (3/5)</vt:lpstr>
      <vt:lpstr>SRP: Example (4/5)</vt:lpstr>
      <vt:lpstr>SRP: Example (5/5)</vt:lpstr>
      <vt:lpstr>SRP: Summary</vt:lpstr>
      <vt:lpstr>OCP: Definition (1/2)</vt:lpstr>
      <vt:lpstr>OCP: Definition (2/2)</vt:lpstr>
      <vt:lpstr>OCP: Example (1/5)</vt:lpstr>
      <vt:lpstr>OCP: Example (2/5)</vt:lpstr>
      <vt:lpstr>OCP: Example (3/5)</vt:lpstr>
      <vt:lpstr>OCP: Example (4/5)</vt:lpstr>
      <vt:lpstr>OCP: Example (4/5)</vt:lpstr>
      <vt:lpstr>OCP: Example (5/5)</vt:lpstr>
      <vt:lpstr>OCP: Summary</vt:lpstr>
      <vt:lpstr>LSP: Definition</vt:lpstr>
      <vt:lpstr>LSP: Example</vt:lpstr>
      <vt:lpstr>LSP: Summary</vt:lpstr>
      <vt:lpstr>ISP: Definition</vt:lpstr>
      <vt:lpstr>ISP: Example (1/2)</vt:lpstr>
      <vt:lpstr>ISP: Example (2/2)</vt:lpstr>
      <vt:lpstr>ISP: Summary</vt:lpstr>
      <vt:lpstr>DIP: Definition</vt:lpstr>
      <vt:lpstr>DIP: Example (1/4)</vt:lpstr>
      <vt:lpstr>DIP: Example (2/4)</vt:lpstr>
      <vt:lpstr>DIP: Example (3/4)</vt:lpstr>
      <vt:lpstr>DIP: Example (4/4)</vt:lpstr>
      <vt:lpstr>DIP: Summary</vt:lpstr>
      <vt:lpstr>SOLID: Summary</vt:lpstr>
      <vt:lpstr>우리 수업에서는?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2016-03-20T12:53:11Z</dcterms:created>
  <dcterms:modified xsi:type="dcterms:W3CDTF">2018-11-04T08:16:39Z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