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103745" cy="10234295"/>
  <p:embeddedFontLst>
    <p:embeddedFont>
      <p:font typeface="WPS灵秀黑" charset="-122"/>
      <p:regular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1E1F22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CBEC4"/>
                </a:solidFill>
                <a:latin typeface="WPS灵秀黑" charset="-122"/>
                <a:ea typeface="WPS灵秀黑" charset="-122"/>
                <a:sym typeface="+mn-ea"/>
              </a:rPr>
              <a:t>数据结构与算法</a:t>
            </a:r>
            <a:endParaRPr lang="zh-CN" altLang="en-US" dirty="0">
              <a:solidFill>
                <a:srgbClr val="BCBEC4"/>
              </a:solidFill>
              <a:effectLst/>
              <a:latin typeface="WPS灵秀黑" charset="-122"/>
              <a:ea typeface="WPS灵秀黑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WPS灵秀黑" charset="-122"/>
                <a:ea typeface="WPS灵秀黑" charset="-122"/>
              </a:rPr>
              <a:t>序列结构｜智能轨迹管理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WPS灵秀黑" charset="-122"/>
                <a:ea typeface="WPS灵秀黑" charset="-122"/>
              </a:rPr>
              <a:t> By JJ ZHANG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0"/>
            <a:ext cx="5305425" cy="34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列表操作实战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数据的流动与控制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坐标轴大家都熟悉吧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？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0580" y="1425575"/>
            <a:ext cx="4893310" cy="48444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4535"/>
            <a:ext cx="568642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火星车的轨迹记忆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如果你是这辆火星车，你会怎么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记住走过的路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？</a:t>
            </a:r>
            <a:endParaRPr lang="zh-CN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火星车的轨迹记忆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如果你是这辆火星车，你会怎么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“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记住走过的路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”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？</a:t>
            </a:r>
            <a:endParaRPr lang="zh-CN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3578225"/>
            <a:ext cx="11544300" cy="11988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3600">
                <a:solidFill>
                  <a:schemeClr val="bg1">
                    <a:lumMod val="65000"/>
                  </a:schemeClr>
                </a:solidFill>
              </a:rPr>
              <a:t>今天我们来学习一种“能记住轨迹”的结构</a:t>
            </a:r>
            <a:r>
              <a:rPr lang="en-US" altLang="zh-CN" sz="3600">
                <a:solidFill>
                  <a:schemeClr val="bg1">
                    <a:lumMod val="65000"/>
                  </a:schemeClr>
                </a:solidFill>
              </a:rPr>
              <a:t>——</a:t>
            </a:r>
            <a:r>
              <a:rPr lang="zh-CN" altLang="en-US" sz="360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sz="3600">
                <a:solidFill>
                  <a:schemeClr val="bg1">
                    <a:lumMod val="65000"/>
                  </a:schemeClr>
                </a:solidFill>
              </a:rPr>
              <a:t>list</a:t>
            </a:r>
            <a:r>
              <a:rPr lang="zh-CN" altLang="en-US" sz="360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zh-CN" altLang="en-US" sz="36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✅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模拟场景：火星车在移动过程中记录轨迹点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155" y="1584325"/>
            <a:ext cx="5170170" cy="2669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25" y="5735955"/>
            <a:ext cx="5952490" cy="821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✅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清洗异常数据（模拟传感器跳变）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584325"/>
            <a:ext cx="8604885" cy="14801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20" y="5135245"/>
            <a:ext cx="6736080" cy="1479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✅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提取关键路段（使用切片）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4414520"/>
            <a:ext cx="7453630" cy="2239010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1584325"/>
            <a:ext cx="8315325" cy="2150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要记住的快捷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方法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146810" y="2029460"/>
            <a:ext cx="1966595" cy="1323340"/>
            <a:chOff x="1806" y="3196"/>
            <a:chExt cx="3097" cy="2084"/>
          </a:xfrm>
        </p:grpSpPr>
        <p:sp>
          <p:nvSpPr>
            <p:cNvPr id="6" name="圆角矩形 5"/>
            <p:cNvSpPr/>
            <p:nvPr/>
          </p:nvSpPr>
          <p:spPr>
            <a:xfrm>
              <a:off x="1806" y="3196"/>
              <a:ext cx="3097" cy="2084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037" y="3948"/>
              <a:ext cx="28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append( )</a:t>
              </a:r>
              <a:endParaRPr lang="en-US" altLang="zh-CN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97655" y="2029460"/>
            <a:ext cx="1966595" cy="1323340"/>
            <a:chOff x="1806" y="3196"/>
            <a:chExt cx="3097" cy="2084"/>
          </a:xfrm>
        </p:grpSpPr>
        <p:sp>
          <p:nvSpPr>
            <p:cNvPr id="11" name="圆角矩形 10"/>
            <p:cNvSpPr/>
            <p:nvPr/>
          </p:nvSpPr>
          <p:spPr>
            <a:xfrm>
              <a:off x="1806" y="3196"/>
              <a:ext cx="3097" cy="2084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037" y="3948"/>
              <a:ext cx="28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pop( )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97655" y="4324985"/>
            <a:ext cx="1966595" cy="1323340"/>
            <a:chOff x="1806" y="3196"/>
            <a:chExt cx="3097" cy="2084"/>
          </a:xfrm>
        </p:grpSpPr>
        <p:sp>
          <p:nvSpPr>
            <p:cNvPr id="14" name="圆角矩形 13"/>
            <p:cNvSpPr/>
            <p:nvPr/>
          </p:nvSpPr>
          <p:spPr>
            <a:xfrm>
              <a:off x="1806" y="3196"/>
              <a:ext cx="3097" cy="2084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37" y="3948"/>
              <a:ext cx="28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remove( )</a:t>
              </a:r>
              <a:endParaRPr lang="en-US" altLang="zh-CN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87565" y="4324985"/>
            <a:ext cx="1966595" cy="1323340"/>
            <a:chOff x="1806" y="3196"/>
            <a:chExt cx="3097" cy="2084"/>
          </a:xfrm>
        </p:grpSpPr>
        <p:sp>
          <p:nvSpPr>
            <p:cNvPr id="17" name="圆角矩形 16"/>
            <p:cNvSpPr/>
            <p:nvPr/>
          </p:nvSpPr>
          <p:spPr>
            <a:xfrm>
              <a:off x="1806" y="3196"/>
              <a:ext cx="3097" cy="2084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7" y="3948"/>
              <a:ext cx="286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切片</a:t>
              </a:r>
              <a:r>
                <a:rPr lang="en-US" altLang="zh-CN"/>
                <a:t> [ : ]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元组认知构建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机器人关节的不可更改指令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✅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引导类比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4685" y="1860550"/>
            <a:ext cx="95472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65000"/>
                  </a:schemeClr>
                </a:solidFill>
              </a:rPr>
              <a:t>列表像行车记录仪：随时增删改</a:t>
            </a:r>
            <a:endParaRPr lang="zh-CN" altLang="en-US" sz="320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32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3200">
                <a:solidFill>
                  <a:schemeClr val="bg1">
                    <a:lumMod val="65000"/>
                  </a:schemeClr>
                </a:solidFill>
              </a:rPr>
              <a:t>元组像固化指令：一旦设定，不能改变（安全性更高）</a:t>
            </a:r>
            <a:endParaRPr lang="zh-CN" altLang="en-US" sz="32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回顾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Review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模块化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编程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✅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场景举例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4685" y="1860550"/>
            <a:ext cx="9547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bg1">
                    <a:lumMod val="65000"/>
                  </a:schemeClr>
                </a:solidFill>
              </a:rPr>
              <a:t>看一下会不会</a:t>
            </a:r>
            <a:r>
              <a:rPr lang="en-US" altLang="zh-CN" sz="32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sz="3200">
                <a:solidFill>
                  <a:schemeClr val="bg1">
                    <a:lumMod val="65000"/>
                  </a:schemeClr>
                </a:solidFill>
              </a:rPr>
              <a:t>报错</a:t>
            </a:r>
            <a:r>
              <a:rPr lang="en-US" altLang="zh-CN" sz="3200">
                <a:solidFill>
                  <a:schemeClr val="bg1">
                    <a:lumMod val="65000"/>
                  </a:schemeClr>
                </a:solidFill>
              </a:rPr>
              <a:t>？</a:t>
            </a:r>
            <a:endParaRPr lang="en-US" altLang="zh-CN" sz="32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832100"/>
            <a:ext cx="9845040" cy="1325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✅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元组在坐标转换中的应用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870200"/>
            <a:ext cx="5539105" cy="16808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📌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小练习题：判断以下结构是列表还是元组？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2437765"/>
            <a:ext cx="6311265" cy="21977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课堂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实践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双人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合作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点菜机器人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1584325"/>
            <a:ext cx="4597400" cy="500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85" y="2731770"/>
            <a:ext cx="7382510" cy="33089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点菜机器人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示例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1266825"/>
            <a:ext cx="45720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🔑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核心回顾关键词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710" y="1584325"/>
            <a:ext cx="7780655" cy="4344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快速练习题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以下哪个是合法的函数定义？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A. func x( ):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B. def func: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C. def run( ): 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D. define run( )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快速练习题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以下哪个是合法的函数定义？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A. func x( ):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B. def func: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C. def run( ): </a:t>
            </a:r>
            <a:endParaRPr lang="en-US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D. define run( )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快速练习题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局部变量和全局变量的区别是？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局部变量不能被访问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B.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全局变量只有函数能用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C.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局部变量作用域在函数内部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D.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它们没有区别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快速练习题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局部变量和全局变量的区别是？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局部变量不能被访问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B.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全局变量只有函数能用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C. 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局部变量作用域在函数内部</a:t>
            </a: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altLang="zh-CN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D.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它们没有区别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快速练习题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函数的好处有哪些？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能节省代码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B.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可以重复使用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C.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能模块化大任务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D.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以上全部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快速练习题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函数的好处有哪些？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能节省代码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B.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可以重复使用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C.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能模块化大任务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>
                <a:solidFill>
                  <a:schemeClr val="accent4">
                    <a:lumMod val="60000"/>
                    <a:lumOff val="40000"/>
                  </a:schemeClr>
                </a:solidFill>
              </a:rPr>
              <a:t>D. </a:t>
            </a:r>
            <a:r>
              <a:rPr lang="zh-CN" alt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以上全部</a:t>
            </a:r>
            <a:endParaRPr lang="zh-CN" altLang="en-US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文字</Application>
  <PresentationFormat>宽屏</PresentationFormat>
  <Paragraphs>116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WPS灵秀黑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Apple Color Emoji</vt:lpstr>
      <vt:lpstr>WPS</vt:lpstr>
      <vt:lpstr>课程名称</vt:lpstr>
      <vt:lpstr>单节主标题</vt:lpstr>
      <vt:lpstr>页面标题</vt:lpstr>
      <vt:lpstr>🔑 核心回顾关键词</vt:lpstr>
      <vt:lpstr>快速练习题</vt:lpstr>
      <vt:lpstr>快速练习题</vt:lpstr>
      <vt:lpstr>快速练习题</vt:lpstr>
      <vt:lpstr>快速练习题</vt:lpstr>
      <vt:lpstr>快速练习题</vt:lpstr>
      <vt:lpstr>回顾 Review</vt:lpstr>
      <vt:lpstr>快速练习题</vt:lpstr>
      <vt:lpstr>快速练习题</vt:lpstr>
      <vt:lpstr>火星车的轨迹记忆</vt:lpstr>
      <vt:lpstr>快速练习题</vt:lpstr>
      <vt:lpstr>✅ 模拟场景：火星车在移动过程中记录轨迹点</vt:lpstr>
      <vt:lpstr>✅ 清洗异常数据（模拟传感器跳变）</vt:lpstr>
      <vt:lpstr>✅ 提取关键路段（使用切片）</vt:lpstr>
      <vt:lpstr>列表操作实战</vt:lpstr>
      <vt:lpstr>✅ 提取关键路段（使用切片）</vt:lpstr>
      <vt:lpstr>✅ 引导类比</vt:lpstr>
      <vt:lpstr>✅ 场景举例</vt:lpstr>
      <vt:lpstr>✅ 元组在坐标转换中的应用</vt:lpstr>
      <vt:lpstr>元组认知构建</vt:lpstr>
      <vt:lpstr>📌 小练习题：判断以下结构是列表还是元组？</vt:lpstr>
      <vt:lpstr>点菜机器人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臭狼</cp:lastModifiedBy>
  <cp:revision>10</cp:revision>
  <dcterms:created xsi:type="dcterms:W3CDTF">2025-04-09T06:25:08Z</dcterms:created>
  <dcterms:modified xsi:type="dcterms:W3CDTF">2025-04-09T06:25:08Z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08ECEE3E99DF21302607F667538DF2C9_41</vt:lpwstr>
  </property>
</Properties>
</file>