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4"/>
  </p:notesMasterIdLst>
  <p:handoutMasterIdLst>
    <p:handoutMasterId r:id="rId13"/>
  </p:handoutMasterIdLst>
  <p:sldIdLst>
    <p:sldId id="256" r:id="rId3"/>
    <p:sldId id="258" r:id="rId5"/>
    <p:sldId id="257" r:id="rId6"/>
    <p:sldId id="259" r:id="rId7"/>
    <p:sldId id="260" r:id="rId8"/>
    <p:sldId id="264" r:id="rId9"/>
    <p:sldId id="261" r:id="rId10"/>
    <p:sldId id="262" r:id="rId11"/>
    <p:sldId id="263" r:id="rId12"/>
  </p:sldIdLst>
  <p:sldSz cx="12192000" cy="6858000"/>
  <p:notesSz cx="7103745" cy="10234295"/>
  <p:embeddedFontLst>
    <p:embeddedFont>
      <p:font typeface="WPS灵秀黑" charset="-122"/>
      <p:regular r:id="rId17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CBEC4"/>
    <a:srgbClr val="1E1F22"/>
    <a:srgbClr val="B2B2B2"/>
    <a:srgbClr val="202020"/>
    <a:srgbClr val="323232"/>
    <a:srgbClr val="CC3300"/>
    <a:srgbClr val="CC0000"/>
    <a:srgbClr val="FF3300"/>
    <a:srgbClr val="990000"/>
    <a:srgbClr val="FF8D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font" Target="fonts/font1.fntdata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handoutMaster" Target="handoutMasters/handoutMaster1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F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CBEC4"/>
                </a:solidFill>
                <a:effectLst/>
                <a:latin typeface="WPS灵秀黑" charset="-122"/>
                <a:ea typeface="WPS灵秀黑" charset="-122"/>
              </a:rPr>
              <a:t>数据结构与</a:t>
            </a:r>
            <a:r>
              <a:rPr lang="zh-CN" altLang="en-US" dirty="0">
                <a:solidFill>
                  <a:srgbClr val="BCBEC4"/>
                </a:solidFill>
                <a:effectLst/>
                <a:latin typeface="WPS灵秀黑" charset="-122"/>
                <a:ea typeface="WPS灵秀黑" charset="-122"/>
              </a:rPr>
              <a:t>算法</a:t>
            </a:r>
            <a:endParaRPr lang="zh-CN" altLang="en-US" dirty="0">
              <a:solidFill>
                <a:srgbClr val="BCBEC4"/>
              </a:solidFill>
              <a:effectLst/>
              <a:latin typeface="WPS灵秀黑" charset="-122"/>
              <a:ea typeface="WPS灵秀黑" charset="-122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WPS灵秀黑" charset="-122"/>
                <a:ea typeface="WPS灵秀黑" charset="-122"/>
              </a:rPr>
              <a:t>智能扫地机器人系统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WPS灵秀黑" charset="-122"/>
                <a:ea typeface="WPS灵秀黑" charset="-122"/>
              </a:rPr>
              <a:t> By JJ ZHANG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  <a:latin typeface="WPS灵秀黑" charset="-122"/>
              <a:ea typeface="WPS灵秀黑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530" y="0"/>
            <a:ext cx="5305425" cy="3429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0140" y="0"/>
            <a:ext cx="911860" cy="108966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F2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rgbClr val="BCBEC4"/>
                </a:solidFill>
                <a:latin typeface="WPS灵秀黑" charset="-122"/>
                <a:ea typeface="WPS灵秀黑" charset="-122"/>
              </a:rPr>
              <a:t>今天我们要做一个综合</a:t>
            </a:r>
            <a:r>
              <a:rPr lang="zh-CN" altLang="en-US">
                <a:solidFill>
                  <a:srgbClr val="BCBEC4"/>
                </a:solidFill>
                <a:latin typeface="WPS灵秀黑" charset="-122"/>
                <a:ea typeface="WPS灵秀黑" charset="-122"/>
              </a:rPr>
              <a:t>项目</a:t>
            </a:r>
            <a:endParaRPr lang="zh-CN" altLang="en-US">
              <a:solidFill>
                <a:srgbClr val="BCBEC4"/>
              </a:solidFill>
              <a:latin typeface="WPS灵秀黑" charset="-122"/>
              <a:ea typeface="WPS灵秀黑" charset="-122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WPS灵秀黑" charset="-122"/>
                <a:ea typeface="WPS灵秀黑" charset="-122"/>
              </a:rPr>
              <a:t>智能扫地机器人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WPS灵秀黑" charset="-122"/>
                <a:ea typeface="WPS灵秀黑" charset="-122"/>
              </a:rPr>
              <a:t>系统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WPS灵秀黑" charset="-122"/>
              <a:ea typeface="WPS灵秀黑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80140" y="0"/>
            <a:ext cx="911860" cy="108966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F2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rgbClr val="BCBEC4"/>
                </a:solidFill>
                <a:latin typeface="WPS灵秀黑" charset="-122"/>
                <a:ea typeface="WPS灵秀黑" charset="-122"/>
              </a:rPr>
              <a:t>支持功能模块</a:t>
            </a:r>
            <a:endParaRPr lang="zh-CN" altLang="en-US">
              <a:solidFill>
                <a:srgbClr val="BCBEC4"/>
              </a:solidFill>
              <a:latin typeface="WPS灵秀黑" charset="-122"/>
              <a:ea typeface="WPS灵秀黑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marL="0" indent="0">
              <a:buNone/>
            </a:pPr>
            <a:r>
              <a:rPr lang="zh-CN" altLang="en-US">
                <a:solidFill>
                  <a:srgbClr val="BCBEC4"/>
                </a:solidFill>
                <a:latin typeface="WPS灵秀黑" charset="-122"/>
                <a:ea typeface="WPS灵秀黑" charset="-122"/>
              </a:rPr>
              <a:t>📦</a:t>
            </a:r>
            <a:r>
              <a:rPr lang="en-US" altLang="zh-CN">
                <a:solidFill>
                  <a:srgbClr val="BCBEC4"/>
                </a:solidFill>
                <a:latin typeface="WPS灵秀黑" charset="-122"/>
                <a:ea typeface="WPS灵秀黑" charset="-122"/>
              </a:rPr>
              <a:t> </a:t>
            </a:r>
            <a:r>
              <a:rPr lang="zh-CN" altLang="en-US">
                <a:solidFill>
                  <a:srgbClr val="BCBEC4"/>
                </a:solidFill>
                <a:latin typeface="WPS灵秀黑" charset="-122"/>
                <a:ea typeface="WPS灵秀黑" charset="-122"/>
              </a:rPr>
              <a:t>字典建模房间状态（干净</a:t>
            </a:r>
            <a:r>
              <a:rPr lang="en-US" altLang="zh-CN">
                <a:solidFill>
                  <a:srgbClr val="BCBEC4"/>
                </a:solidFill>
                <a:latin typeface="WPS灵秀黑" charset="-122"/>
                <a:ea typeface="WPS灵秀黑" charset="-122"/>
              </a:rPr>
              <a:t>/</a:t>
            </a:r>
            <a:r>
              <a:rPr lang="zh-CN" altLang="en-US">
                <a:solidFill>
                  <a:srgbClr val="BCBEC4"/>
                </a:solidFill>
                <a:latin typeface="WPS灵秀黑" charset="-122"/>
                <a:ea typeface="WPS灵秀黑" charset="-122"/>
              </a:rPr>
              <a:t>脏</a:t>
            </a:r>
            <a:r>
              <a:rPr lang="en-US" altLang="zh-CN">
                <a:solidFill>
                  <a:srgbClr val="BCBEC4"/>
                </a:solidFill>
                <a:latin typeface="WPS灵秀黑" charset="-122"/>
                <a:ea typeface="WPS灵秀黑" charset="-122"/>
              </a:rPr>
              <a:t>/</a:t>
            </a:r>
            <a:r>
              <a:rPr lang="zh-CN" altLang="en-US">
                <a:solidFill>
                  <a:srgbClr val="BCBEC4"/>
                </a:solidFill>
                <a:latin typeface="WPS灵秀黑" charset="-122"/>
                <a:ea typeface="WPS灵秀黑" charset="-122"/>
              </a:rPr>
              <a:t>充电站）</a:t>
            </a:r>
            <a:endParaRPr lang="en-US" altLang="zh-CN">
              <a:solidFill>
                <a:srgbClr val="BCBEC4"/>
              </a:solidFill>
              <a:latin typeface="WPS灵秀黑" charset="-122"/>
              <a:ea typeface="WPS灵秀黑" charset="-122"/>
            </a:endParaRPr>
          </a:p>
          <a:p>
            <a:pPr marL="0" indent="0">
              <a:buNone/>
            </a:pPr>
            <a:r>
              <a:rPr lang="zh-CN" altLang="en-US">
                <a:solidFill>
                  <a:srgbClr val="BCBEC4"/>
                </a:solidFill>
                <a:latin typeface="WPS灵秀黑" charset="-122"/>
                <a:ea typeface="WPS灵秀黑" charset="-122"/>
              </a:rPr>
              <a:t>🧠</a:t>
            </a:r>
            <a:r>
              <a:rPr lang="en-US" altLang="zh-CN">
                <a:solidFill>
                  <a:srgbClr val="BCBEC4"/>
                </a:solidFill>
                <a:latin typeface="WPS灵秀黑" charset="-122"/>
                <a:ea typeface="WPS灵秀黑" charset="-122"/>
              </a:rPr>
              <a:t> BFS </a:t>
            </a:r>
            <a:r>
              <a:rPr lang="zh-CN" altLang="en-US">
                <a:solidFill>
                  <a:srgbClr val="BCBEC4"/>
                </a:solidFill>
                <a:latin typeface="WPS灵秀黑" charset="-122"/>
                <a:ea typeface="WPS灵秀黑" charset="-122"/>
              </a:rPr>
              <a:t>路径规划</a:t>
            </a:r>
            <a:endParaRPr lang="zh-CN" altLang="en-US">
              <a:solidFill>
                <a:srgbClr val="BCBEC4"/>
              </a:solidFill>
              <a:latin typeface="WPS灵秀黑" charset="-122"/>
              <a:ea typeface="WPS灵秀黑" charset="-122"/>
            </a:endParaRPr>
          </a:p>
          <a:p>
            <a:pPr marL="0" indent="0">
              <a:buNone/>
            </a:pPr>
            <a:r>
              <a:rPr lang="zh-CN" altLang="en-US">
                <a:solidFill>
                  <a:srgbClr val="BCBEC4"/>
                </a:solidFill>
                <a:latin typeface="WPS灵秀黑" charset="-122"/>
                <a:ea typeface="WPS灵秀黑" charset="-122"/>
              </a:rPr>
              <a:t>🔁</a:t>
            </a:r>
            <a:r>
              <a:rPr lang="en-US" altLang="zh-CN">
                <a:solidFill>
                  <a:srgbClr val="BCBEC4"/>
                </a:solidFill>
                <a:latin typeface="WPS灵秀黑" charset="-122"/>
                <a:ea typeface="WPS灵秀黑" charset="-122"/>
              </a:rPr>
              <a:t> </a:t>
            </a:r>
            <a:r>
              <a:rPr lang="zh-CN" altLang="en-US">
                <a:solidFill>
                  <a:srgbClr val="BCBEC4"/>
                </a:solidFill>
                <a:latin typeface="WPS灵秀黑" charset="-122"/>
                <a:ea typeface="WPS灵秀黑" charset="-122"/>
              </a:rPr>
              <a:t>函数控制行为（移动</a:t>
            </a:r>
            <a:r>
              <a:rPr lang="en-US" altLang="zh-CN">
                <a:solidFill>
                  <a:srgbClr val="BCBEC4"/>
                </a:solidFill>
                <a:latin typeface="WPS灵秀黑" charset="-122"/>
                <a:ea typeface="WPS灵秀黑" charset="-122"/>
              </a:rPr>
              <a:t> / </a:t>
            </a:r>
            <a:r>
              <a:rPr lang="zh-CN" altLang="en-US">
                <a:solidFill>
                  <a:srgbClr val="BCBEC4"/>
                </a:solidFill>
                <a:latin typeface="WPS灵秀黑" charset="-122"/>
                <a:ea typeface="WPS灵秀黑" charset="-122"/>
              </a:rPr>
              <a:t>清扫</a:t>
            </a:r>
            <a:r>
              <a:rPr lang="en-US" altLang="zh-CN">
                <a:solidFill>
                  <a:srgbClr val="BCBEC4"/>
                </a:solidFill>
                <a:latin typeface="WPS灵秀黑" charset="-122"/>
                <a:ea typeface="WPS灵秀黑" charset="-122"/>
              </a:rPr>
              <a:t> / </a:t>
            </a:r>
            <a:r>
              <a:rPr lang="zh-CN" altLang="en-US">
                <a:solidFill>
                  <a:srgbClr val="BCBEC4"/>
                </a:solidFill>
                <a:latin typeface="WPS灵秀黑" charset="-122"/>
                <a:ea typeface="WPS灵秀黑" charset="-122"/>
              </a:rPr>
              <a:t>充电）</a:t>
            </a:r>
            <a:endParaRPr lang="zh-CN" altLang="en-US">
              <a:solidFill>
                <a:srgbClr val="BCBEC4"/>
              </a:solidFill>
              <a:latin typeface="WPS灵秀黑" charset="-122"/>
              <a:ea typeface="WPS灵秀黑" charset="-122"/>
            </a:endParaRPr>
          </a:p>
          <a:p>
            <a:pPr marL="0" indent="0">
              <a:buNone/>
            </a:pPr>
            <a:r>
              <a:rPr lang="zh-CN" altLang="en-US">
                <a:solidFill>
                  <a:srgbClr val="BCBEC4"/>
                </a:solidFill>
                <a:latin typeface="WPS灵秀黑" charset="-122"/>
                <a:ea typeface="WPS灵秀黑" charset="-122"/>
              </a:rPr>
              <a:t>🔋</a:t>
            </a:r>
            <a:r>
              <a:rPr lang="en-US" altLang="zh-CN">
                <a:solidFill>
                  <a:srgbClr val="BCBEC4"/>
                </a:solidFill>
                <a:latin typeface="WPS灵秀黑" charset="-122"/>
                <a:ea typeface="WPS灵秀黑" charset="-122"/>
              </a:rPr>
              <a:t> </a:t>
            </a:r>
            <a:r>
              <a:rPr lang="zh-CN" altLang="en-US">
                <a:solidFill>
                  <a:srgbClr val="BCBEC4"/>
                </a:solidFill>
                <a:latin typeface="WPS灵秀黑" charset="-122"/>
                <a:ea typeface="WPS灵秀黑" charset="-122"/>
              </a:rPr>
              <a:t>状态机控制整体行为流转</a:t>
            </a:r>
            <a:endParaRPr lang="zh-CN" altLang="en-US">
              <a:solidFill>
                <a:srgbClr val="BCBEC4"/>
              </a:solidFill>
              <a:latin typeface="WPS灵秀黑" charset="-122"/>
              <a:ea typeface="WPS灵秀黑" charset="-122"/>
            </a:endParaRPr>
          </a:p>
          <a:p>
            <a:pPr marL="0" indent="0">
              <a:buNone/>
            </a:pPr>
            <a:r>
              <a:rPr lang="zh-CN" altLang="en-US">
                <a:solidFill>
                  <a:srgbClr val="BCBEC4"/>
                </a:solidFill>
                <a:latin typeface="WPS灵秀黑" charset="-122"/>
                <a:ea typeface="WPS灵秀黑" charset="-122"/>
              </a:rPr>
              <a:t>🔧</a:t>
            </a:r>
            <a:r>
              <a:rPr lang="en-US" altLang="zh-CN">
                <a:solidFill>
                  <a:srgbClr val="BCBEC4"/>
                </a:solidFill>
                <a:latin typeface="WPS灵秀黑" charset="-122"/>
                <a:ea typeface="WPS灵秀黑" charset="-122"/>
              </a:rPr>
              <a:t> </a:t>
            </a:r>
            <a:r>
              <a:rPr lang="zh-CN" altLang="en-US">
                <a:solidFill>
                  <a:srgbClr val="BCBEC4"/>
                </a:solidFill>
                <a:latin typeface="WPS灵秀黑" charset="-122"/>
                <a:ea typeface="WPS灵秀黑" charset="-122"/>
              </a:rPr>
              <a:t>模拟电量下降</a:t>
            </a:r>
            <a:r>
              <a:rPr lang="en-US" altLang="zh-CN">
                <a:solidFill>
                  <a:srgbClr val="BCBEC4"/>
                </a:solidFill>
                <a:latin typeface="WPS灵秀黑" charset="-122"/>
                <a:ea typeface="WPS灵秀黑" charset="-122"/>
              </a:rPr>
              <a:t> + </a:t>
            </a:r>
            <a:r>
              <a:rPr lang="zh-CN" altLang="en-US">
                <a:solidFill>
                  <a:srgbClr val="BCBEC4"/>
                </a:solidFill>
                <a:latin typeface="WPS灵秀黑" charset="-122"/>
                <a:ea typeface="WPS灵秀黑" charset="-122"/>
              </a:rPr>
              <a:t>自动回充</a:t>
            </a:r>
            <a:endParaRPr lang="zh-CN" altLang="en-US">
              <a:solidFill>
                <a:srgbClr val="BCBEC4"/>
              </a:solidFill>
              <a:latin typeface="WPS灵秀黑" charset="-122"/>
              <a:ea typeface="WPS灵秀黑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80140" y="0"/>
            <a:ext cx="911860" cy="108966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F2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rgbClr val="BCBEC4"/>
                </a:solidFill>
                <a:latin typeface="WPS灵秀黑" charset="-122"/>
                <a:ea typeface="WPS灵秀黑" charset="-122"/>
              </a:rPr>
              <a:t>项目结构设计</a:t>
            </a:r>
            <a:endParaRPr lang="zh-CN" altLang="en-US">
              <a:solidFill>
                <a:srgbClr val="BCBEC4"/>
              </a:solidFill>
              <a:latin typeface="WPS灵秀黑" charset="-122"/>
              <a:ea typeface="WPS灵秀黑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marL="0" indent="0">
              <a:buNone/>
            </a:pPr>
            <a:r>
              <a:rPr lang="zh-CN" altLang="en-US">
                <a:solidFill>
                  <a:schemeClr val="accent5"/>
                </a:solidFill>
                <a:latin typeface="WPS灵秀黑" charset="-122"/>
                <a:ea typeface="WPS灵秀黑" charset="-122"/>
              </a:rPr>
              <a:t>环境建模</a:t>
            </a:r>
            <a:r>
              <a:rPr lang="zh-CN" altLang="en-US">
                <a:solidFill>
                  <a:srgbClr val="BCBEC4"/>
                </a:solidFill>
                <a:latin typeface="WPS灵秀黑" charset="-122"/>
                <a:ea typeface="WPS灵秀黑" charset="-122"/>
              </a:rPr>
              <a:t>模块</a:t>
            </a:r>
            <a:endParaRPr lang="zh-CN" altLang="en-US">
              <a:solidFill>
                <a:srgbClr val="BCBEC4"/>
              </a:solidFill>
              <a:latin typeface="WPS灵秀黑" charset="-122"/>
              <a:ea typeface="WPS灵秀黑" charset="-122"/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accent5"/>
                </a:solidFill>
                <a:latin typeface="WPS灵秀黑" charset="-122"/>
                <a:ea typeface="WPS灵秀黑" charset="-122"/>
              </a:rPr>
              <a:t>路径规划</a:t>
            </a:r>
            <a:r>
              <a:rPr lang="zh-CN" altLang="en-US">
                <a:solidFill>
                  <a:srgbClr val="BCBEC4"/>
                </a:solidFill>
                <a:latin typeface="WPS灵秀黑" charset="-122"/>
                <a:ea typeface="WPS灵秀黑" charset="-122"/>
              </a:rPr>
              <a:t>模块</a:t>
            </a:r>
            <a:endParaRPr lang="zh-CN" altLang="en-US">
              <a:solidFill>
                <a:srgbClr val="BCBEC4"/>
              </a:solidFill>
              <a:latin typeface="WPS灵秀黑" charset="-122"/>
              <a:ea typeface="WPS灵秀黑" charset="-122"/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accent5"/>
                </a:solidFill>
                <a:latin typeface="WPS灵秀黑" charset="-122"/>
                <a:ea typeface="WPS灵秀黑" charset="-122"/>
              </a:rPr>
              <a:t>行为执行</a:t>
            </a:r>
            <a:r>
              <a:rPr lang="zh-CN" altLang="en-US">
                <a:solidFill>
                  <a:srgbClr val="BCBEC4"/>
                </a:solidFill>
                <a:latin typeface="WPS灵秀黑" charset="-122"/>
                <a:ea typeface="WPS灵秀黑" charset="-122"/>
              </a:rPr>
              <a:t>模块</a:t>
            </a:r>
            <a:endParaRPr lang="zh-CN" altLang="en-US">
              <a:solidFill>
                <a:srgbClr val="BCBEC4"/>
              </a:solidFill>
              <a:latin typeface="WPS灵秀黑" charset="-122"/>
              <a:ea typeface="WPS灵秀黑" charset="-122"/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accent5"/>
                </a:solidFill>
                <a:latin typeface="WPS灵秀黑" charset="-122"/>
                <a:ea typeface="WPS灵秀黑" charset="-122"/>
              </a:rPr>
              <a:t>状态机主</a:t>
            </a:r>
            <a:r>
              <a:rPr lang="zh-CN" altLang="en-US">
                <a:solidFill>
                  <a:srgbClr val="BCBEC4"/>
                </a:solidFill>
                <a:latin typeface="WPS灵秀黑" charset="-122"/>
                <a:ea typeface="WPS灵秀黑" charset="-122"/>
              </a:rPr>
              <a:t>控模块</a:t>
            </a:r>
            <a:endParaRPr lang="zh-CN" altLang="en-US">
              <a:solidFill>
                <a:srgbClr val="BCBEC4"/>
              </a:solidFill>
              <a:latin typeface="WPS灵秀黑" charset="-122"/>
              <a:ea typeface="WPS灵秀黑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80140" y="0"/>
            <a:ext cx="911860" cy="108966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F2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rgbClr val="BCBEC4"/>
                </a:solidFill>
                <a:latin typeface="WPS灵秀黑" charset="-122"/>
                <a:ea typeface="WPS灵秀黑" charset="-122"/>
              </a:rPr>
              <a:t>你需要用到的知识点</a:t>
            </a:r>
            <a:r>
              <a:rPr lang="zh-CN" altLang="en-US">
                <a:solidFill>
                  <a:srgbClr val="BCBEC4"/>
                </a:solidFill>
                <a:latin typeface="WPS灵秀黑" charset="-122"/>
                <a:ea typeface="WPS灵秀黑" charset="-122"/>
              </a:rPr>
              <a:t>亮点</a:t>
            </a:r>
            <a:endParaRPr lang="zh-CN" altLang="en-US">
              <a:solidFill>
                <a:srgbClr val="BCBEC4"/>
              </a:solidFill>
              <a:latin typeface="WPS灵秀黑" charset="-122"/>
              <a:ea typeface="WPS灵秀黑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80140" y="0"/>
            <a:ext cx="911860" cy="1089660"/>
          </a:xfrm>
          <a:prstGeom prst="rect">
            <a:avLst/>
          </a:prstGeom>
        </p:spPr>
      </p:pic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1525" y="1625600"/>
            <a:ext cx="7023100" cy="36068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F2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rgbClr val="BCBEC4"/>
                </a:solidFill>
                <a:latin typeface="WPS灵秀黑" charset="-122"/>
                <a:ea typeface="WPS灵秀黑" charset="-122"/>
              </a:rPr>
              <a:t>待</a:t>
            </a:r>
            <a:r>
              <a:rPr lang="zh-CN" altLang="en-US">
                <a:solidFill>
                  <a:srgbClr val="BCBEC4"/>
                </a:solidFill>
                <a:latin typeface="WPS灵秀黑" charset="-122"/>
                <a:ea typeface="WPS灵秀黑" charset="-122"/>
              </a:rPr>
              <a:t>实现</a:t>
            </a:r>
            <a:endParaRPr lang="zh-CN" altLang="en-US">
              <a:solidFill>
                <a:srgbClr val="BCBEC4"/>
              </a:solidFill>
              <a:latin typeface="WPS灵秀黑" charset="-122"/>
              <a:ea typeface="WPS灵秀黑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80140" y="0"/>
            <a:ext cx="911860" cy="1089660"/>
          </a:xfrm>
          <a:prstGeom prst="rect">
            <a:avLst/>
          </a:prstGeom>
        </p:spPr>
      </p:pic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4540" y="1390650"/>
            <a:ext cx="5816600" cy="14224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1140" y="1483360"/>
            <a:ext cx="4419600" cy="17780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375" y="3261360"/>
            <a:ext cx="5003800" cy="26543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F2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rgbClr val="BCBEC4"/>
                </a:solidFill>
                <a:latin typeface="WPS灵秀黑" charset="-122"/>
                <a:ea typeface="WPS灵秀黑" charset="-122"/>
              </a:rPr>
              <a:t>计时开始</a:t>
            </a:r>
            <a:r>
              <a:rPr lang="en-US" altLang="zh-CN">
                <a:solidFill>
                  <a:srgbClr val="BCBEC4"/>
                </a:solidFill>
                <a:latin typeface="WPS灵秀黑" charset="-122"/>
                <a:ea typeface="WPS灵秀黑" charset="-122"/>
              </a:rPr>
              <a:t>～</a:t>
            </a:r>
            <a:endParaRPr lang="en-US" altLang="zh-CN">
              <a:solidFill>
                <a:srgbClr val="BCBEC4"/>
              </a:solidFill>
              <a:latin typeface="WPS灵秀黑" charset="-122"/>
              <a:ea typeface="WPS灵秀黑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80140" y="0"/>
            <a:ext cx="911860" cy="1089660"/>
          </a:xfrm>
          <a:prstGeom prst="rect">
            <a:avLst/>
          </a:prstGeom>
        </p:spPr>
      </p:pic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53765" y="1825625"/>
            <a:ext cx="490283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F2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rgbClr val="BCBEC4"/>
                </a:solidFill>
                <a:latin typeface="WPS灵秀黑" charset="-122"/>
                <a:ea typeface="WPS灵秀黑" charset="-122"/>
              </a:rPr>
              <a:t>答案</a:t>
            </a:r>
            <a:endParaRPr lang="zh-CN" altLang="en-US">
              <a:solidFill>
                <a:srgbClr val="BCBEC4"/>
              </a:solidFill>
              <a:latin typeface="WPS灵秀黑" charset="-122"/>
              <a:ea typeface="WPS灵秀黑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80140" y="0"/>
            <a:ext cx="911860" cy="1089660"/>
          </a:xfrm>
          <a:prstGeom prst="rect">
            <a:avLst/>
          </a:prstGeom>
        </p:spPr>
      </p:pic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2165" y="1253490"/>
            <a:ext cx="4154805" cy="532511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8200" y="1214755"/>
            <a:ext cx="4082415" cy="564324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3985" y="1083310"/>
            <a:ext cx="4082415" cy="577469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F2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rgbClr val="BCBEC4"/>
                </a:solidFill>
                <a:latin typeface="WPS灵秀黑" charset="-122"/>
                <a:ea typeface="WPS灵秀黑" charset="-122"/>
              </a:rPr>
              <a:t>请展示你的</a:t>
            </a:r>
            <a:r>
              <a:rPr lang="zh-CN" altLang="en-US">
                <a:solidFill>
                  <a:srgbClr val="BCBEC4"/>
                </a:solidFill>
                <a:latin typeface="WPS灵秀黑" charset="-122"/>
                <a:ea typeface="WPS灵秀黑" charset="-122"/>
              </a:rPr>
              <a:t>成果</a:t>
            </a:r>
            <a:endParaRPr lang="zh-CN" altLang="en-US">
              <a:solidFill>
                <a:srgbClr val="BCBEC4"/>
              </a:solidFill>
              <a:latin typeface="WPS灵秀黑" charset="-122"/>
              <a:ea typeface="WPS灵秀黑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80140" y="0"/>
            <a:ext cx="911860" cy="108966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0300" y="2184400"/>
            <a:ext cx="2311400" cy="2489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199</Words>
  <Application>WPS 表格</Application>
  <PresentationFormat>宽屏</PresentationFormat>
  <Paragraphs>33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2" baseType="lpstr">
      <vt:lpstr>Arial</vt:lpstr>
      <vt:lpstr>宋体</vt:lpstr>
      <vt:lpstr>Wingdings</vt:lpstr>
      <vt:lpstr>WPS灵秀黑</vt:lpstr>
      <vt:lpstr>微软雅黑</vt:lpstr>
      <vt:lpstr>汉仪旗黑</vt:lpstr>
      <vt:lpstr>宋体</vt:lpstr>
      <vt:lpstr>Arial Unicode MS</vt:lpstr>
      <vt:lpstr>汉仪书宋二KW</vt:lpstr>
      <vt:lpstr>Calibri</vt:lpstr>
      <vt:lpstr>Helvetica Neue</vt:lpstr>
      <vt:lpstr>Apple Color Emoji</vt:lpstr>
      <vt:lpstr>WPS</vt:lpstr>
      <vt:lpstr>课程名称</vt:lpstr>
      <vt:lpstr>单节主标题</vt:lpstr>
      <vt:lpstr>页面标题</vt:lpstr>
      <vt:lpstr>支持功能模块</vt:lpstr>
      <vt:lpstr>项目结构设计</vt:lpstr>
      <vt:lpstr>你需要用到的知识点亮点</vt:lpstr>
      <vt:lpstr>你需要用到的知识点亮点</vt:lpstr>
      <vt:lpstr>你需要用到的知识点亮点</vt:lpstr>
      <vt:lpstr>你需要用到的知识点亮点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臭狼</cp:lastModifiedBy>
  <cp:revision>10</cp:revision>
  <dcterms:created xsi:type="dcterms:W3CDTF">2025-04-17T03:52:17Z</dcterms:created>
  <dcterms:modified xsi:type="dcterms:W3CDTF">2025-04-17T03:52:17Z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2052-7.3.1.8967</vt:lpwstr>
  </property>
  <property fmtid="{D5CDD505-2E9C-101B-9397-08002B2CF9AE}" pid="3" name="ICV">
    <vt:lpwstr>84C9729132928EB9BD780068D643A248_41</vt:lpwstr>
  </property>
</Properties>
</file>